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66" r:id="rId4"/>
    <p:sldId id="289" r:id="rId5"/>
    <p:sldId id="310" r:id="rId6"/>
    <p:sldId id="311" r:id="rId7"/>
    <p:sldId id="312" r:id="rId8"/>
    <p:sldId id="309" r:id="rId9"/>
    <p:sldId id="313" r:id="rId10"/>
    <p:sldId id="314" r:id="rId11"/>
    <p:sldId id="283" r:id="rId12"/>
    <p:sldId id="315" r:id="rId13"/>
    <p:sldId id="295" r:id="rId14"/>
    <p:sldId id="316" r:id="rId15"/>
    <p:sldId id="317" r:id="rId16"/>
    <p:sldId id="318" r:id="rId17"/>
    <p:sldId id="299" r:id="rId18"/>
    <p:sldId id="319" r:id="rId19"/>
    <p:sldId id="322" r:id="rId20"/>
    <p:sldId id="32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45EFA-3B9F-4061-890B-34870C747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046257-B4D4-4F24-8141-CF91371C4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DFC85E-7DAC-4259-9AAD-8A81C380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2BACB4-B1EE-4C0C-B483-04074585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6E324-4A00-4824-8A1A-7797CE26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37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828E9-843B-458F-99D6-8065C2C8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F2A326-75A3-486A-AE27-BB74D311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3A25CE-9FE1-47A3-9AC1-E3DC8CAA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CEC11-24E5-4756-8EC8-7E7D3B01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B47D94-F946-4486-BD14-D61EE61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BDB90F-644B-4B57-947E-1E58DEE2D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A900CE-0BC7-497F-88A4-BCB8A6290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9D32D-8000-4B93-966B-8DF47B5F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77F79-2B3B-41B5-8223-9D47A7E1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6D17F-7AFB-41A4-BC4C-AC2F1BEC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9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10800000">
            <a:off x="9994710" y="659"/>
            <a:ext cx="2210938" cy="1463988"/>
            <a:chOff x="-13648" y="245659"/>
            <a:chExt cx="1051169" cy="69603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-187025" y="419036"/>
              <a:ext cx="696039" cy="34928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1870" t="5902" r="32747" b="674"/>
            <a:stretch/>
          </p:blipFill>
          <p:spPr>
            <a:xfrm>
              <a:off x="293963" y="410258"/>
              <a:ext cx="604250" cy="46268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425" y="245660"/>
              <a:ext cx="328096" cy="328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7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B80F9-FFC1-4711-84DD-BF7CE540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8A6F3-C4CF-4596-91A5-0DB28318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A8443-97A9-4956-BA27-EB5E357C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424BAA-2739-47F3-94C8-59C010A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E2647D-7C8E-426B-9FE6-59F67A67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50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83507-9DBD-47A5-A0C1-DEF863F6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F8CA9-E274-459E-8C3A-B10730C7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EA96E-3973-4198-BCEB-23C1193D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E05C4-B1E9-4E1D-82D7-0F90BD17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C01B66-9E60-4240-A68C-33DB2075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3560-F32D-447B-83F2-F54740C1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96BB6-3DF2-486A-8B19-BE0429B0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43D04E-8D60-4F93-9AD0-5B608FAC5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FE7439-709F-46F5-A046-6DC387F6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728266-209B-4D65-ACA9-6223C2AC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AB6941-E811-4437-8F64-E6CA3826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8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D1877-3954-4BBE-89C6-1E5798C0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A269DB-A868-4856-BC08-19A0420A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805FAF-2FDE-4A85-B498-C0048C04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E49F03-F1AD-4C74-8ECC-CB5E69430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53FA75-F176-4284-A142-FEA064B13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A7BC75-5164-4F68-9F27-DA89B6C5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8FD208-5927-4A2A-AEB5-5BB23A6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50CCCE-31D6-4D65-9976-CD4640BA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4D347-AA09-46BC-85CE-13AECEF1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8D46E8-7DEA-4B00-9799-0F244FCC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DCEE17-CD72-4E19-8C54-C25A872F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ACE8D7-1774-45D8-919A-3F7F422E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7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41C3C7-010D-4C34-95BD-85589302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CF4B3B-300F-48E1-B5D1-BE906EAC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1A0370-CD08-4C2F-B385-0F05A57C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2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469BB-70E1-473F-BE2F-31A6C01E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8D291-B06C-497C-A49C-789C225C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3DF6EE-80A6-4C9B-977F-AC134A3A7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55E86C-4692-4BFA-B03D-5F629D36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C16D40-4BCA-4AB0-BF22-E1FA1840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A46EE4-CF87-484A-9547-A704CC1A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3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83023-8568-4203-8824-32CC827E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BFDFFC-3F3F-4923-ADCA-B43E7C53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56C02-7D8D-4805-BE69-189B474C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C72467-482E-41D7-89C0-44FBBFD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6FF1CA-44FD-432B-9118-2DABE6FD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DDA2D6-0761-4D16-BFE2-B2CF6389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B1B012-00C0-42B4-8B00-D9FDD6B3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34AA5A-BAEF-4341-AEA8-463DF180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5818D-AEEE-451E-89E7-2699C978C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E21F-8060-496D-8B05-3D56017E862C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755541-7251-490F-A047-666D16D5E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7BFA7-CC14-4260-95DC-8A74EEA4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5D78-0896-44AB-8857-DCBBD6B610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56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antaetfs.com/#/Products/1084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8%87%BA%E7%81%A350%E6%8C%87%E6%95%B8" TargetMode="External"/><Relationship Id="rId3" Type="http://schemas.openxmlformats.org/officeDocument/2006/relationships/hyperlink" Target="https://zh.wikipedia.org/wiki/%E8%87%BA%E7%81%A3" TargetMode="External"/><Relationship Id="rId7" Type="http://schemas.openxmlformats.org/officeDocument/2006/relationships/hyperlink" Target="https://zh.wikipedia.org/wiki/ETF" TargetMode="External"/><Relationship Id="rId2" Type="http://schemas.openxmlformats.org/officeDocument/2006/relationships/hyperlink" Target="https://rich01.com/etf005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zh.wikipedia.org/wiki/%E6%8C%87%E6%95%B8%E8%82%A1%E7%A5%A8%E5%9E%8B%E5%9F%BA%E9%87%91" TargetMode="External"/><Relationship Id="rId5" Type="http://schemas.openxmlformats.org/officeDocument/2006/relationships/hyperlink" Target="https://zh.wikipedia.org/wiki/%E5%85%83%E5%A4%A7%E6%8A%95%E4%BF%A1" TargetMode="External"/><Relationship Id="rId4" Type="http://schemas.openxmlformats.org/officeDocument/2006/relationships/hyperlink" Target="https://zh.wikipedia.org/wiki/%E5%AF%B6%E4%BE%86%E6%8A%95%E4%BF%A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03350" y="2875002"/>
            <a:ext cx="9385300" cy="1107996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rgbClr val="0070C0"/>
                </a:solidFill>
                <a:effectLst/>
                <a:ea typeface="文鼎粗鋼筆行楷" panose="02010609010101010101" pitchFamily="49" charset="-120"/>
                <a:cs typeface="Times New Roman" panose="02020603050405020304" pitchFamily="18" charset="0"/>
              </a:rPr>
              <a:t>0050&amp;0056</a:t>
            </a:r>
            <a:r>
              <a:rPr lang="zh-TW" altLang="zh-TW" sz="6600" dirty="0">
                <a:solidFill>
                  <a:srgbClr val="0070C0"/>
                </a:solidFill>
                <a:effectLst/>
                <a:ea typeface="全真圓新書" panose="02010609000101010101" pitchFamily="49" charset="-120"/>
                <a:cs typeface="Times New Roman" panose="02020603050405020304" pitchFamily="18" charset="0"/>
              </a:rPr>
              <a:t>介紹</a:t>
            </a:r>
            <a:endParaRPr lang="zh-CN" altLang="en-US" sz="6600" spc="3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2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BBE03F7-530F-4A8C-87C4-48A3FD107CBF}"/>
              </a:ext>
            </a:extLst>
          </p:cNvPr>
          <p:cNvSpPr txBox="1"/>
          <p:nvPr/>
        </p:nvSpPr>
        <p:spPr>
          <a:xfrm>
            <a:off x="0" y="889843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1.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由元大證券發行，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2007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年上市，</a:t>
            </a:r>
            <a:endParaRPr lang="en-US" altLang="zh-TW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en-US" sz="36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追蹤臺灣高股息指數（台灣證券交易所與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FTSE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合編）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2.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由現金殖利率前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30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名的公司組成的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ETF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，</a:t>
            </a:r>
            <a:endParaRPr lang="en-US" altLang="zh-TW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en-US" sz="36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用殖利率決定權重。</a:t>
            </a:r>
            <a:endParaRPr lang="en-US" altLang="zh-TW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1.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台灣</a:t>
            </a:r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指數與中型</a:t>
            </a:r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100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指數共</a:t>
            </a:r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150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支成分股作為採樣母體</a:t>
            </a:r>
            <a:endParaRPr lang="en-US" altLang="zh-TW" sz="3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en-US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選取未來一年預測現金殖利率最高之</a:t>
            </a:r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30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檔股票作為成分股</a:t>
            </a:r>
            <a:endParaRPr lang="en-US" altLang="zh-TW" sz="3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en-US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並採現金股利殖利率加權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2.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單日總流動性要能有</a:t>
            </a:r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15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億以上成交量</a:t>
            </a:r>
            <a:endParaRPr lang="en-US" altLang="zh-TW" sz="3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en-US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</a:t>
            </a:r>
            <a:r>
              <a:rPr lang="zh-TW" altLang="zh-TW" sz="3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如果新納入的股票流動性太差，就有可能不會被納入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9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085975"/>
            <a:ext cx="12192000" cy="2549525"/>
          </a:xfrm>
          <a:prstGeom prst="rect">
            <a:avLst/>
          </a:prstGeom>
          <a:solidFill>
            <a:srgbClr val="32C8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A445D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133850" y="2584450"/>
            <a:ext cx="0" cy="139065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rgbClr val="32C8CF">
                    <a:alpha val="67000"/>
                  </a:srgbClr>
                </a:gs>
                <a:gs pos="55000">
                  <a:sysClr val="window" lastClr="FFFFFF"/>
                </a:gs>
                <a:gs pos="100000">
                  <a:srgbClr val="32C8CF">
                    <a:alpha val="71000"/>
                  </a:srgbClr>
                </a:gs>
              </a:gsLst>
              <a:lin ang="5400000" scaled="0"/>
            </a:gradFill>
            <a:prstDash val="solid"/>
            <a:miter lim="800000"/>
          </a:ln>
          <a:effectLst/>
        </p:spPr>
      </p:cxnSp>
      <p:sp>
        <p:nvSpPr>
          <p:cNvPr id="8" name="Title 2"/>
          <p:cNvSpPr txBox="1"/>
          <p:nvPr/>
        </p:nvSpPr>
        <p:spPr>
          <a:xfrm>
            <a:off x="3971473" y="3975100"/>
            <a:ext cx="7395029" cy="715529"/>
          </a:xfrm>
          <a:prstGeom prst="rect">
            <a:avLst/>
          </a:prstGeom>
        </p:spPr>
        <p:txBody>
          <a:bodyPr vert="horz" lIns="36000" tIns="45720" rIns="360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TW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0050</a:t>
            </a:r>
            <a:r>
              <a:rPr lang="zh-TW" altLang="zh-TW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與</a:t>
            </a:r>
            <a:r>
              <a:rPr lang="en-US" altLang="zh-TW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0056</a:t>
            </a:r>
            <a:r>
              <a:rPr lang="zh-TW" altLang="zh-TW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之比較</a:t>
            </a:r>
            <a:endParaRPr lang="zh-TW" altLang="zh-TW" sz="6600" kern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524432"/>
            <a:ext cx="1244600" cy="16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F57117-39E4-45B0-8E20-063D29317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9"/>
            <a:ext cx="6425384" cy="67493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F2CA8AD-668C-4476-A04C-247777B4E6EE}"/>
              </a:ext>
            </a:extLst>
          </p:cNvPr>
          <p:cNvSpPr txBox="1"/>
          <p:nvPr/>
        </p:nvSpPr>
        <p:spPr>
          <a:xfrm>
            <a:off x="6614070" y="1595021"/>
            <a:ext cx="576661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0050</a:t>
            </a:r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持有的</a:t>
            </a:r>
            <a:r>
              <a:rPr lang="zh-TW" altLang="en-US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成分股</a:t>
            </a:r>
            <a:endParaRPr lang="en-US" altLang="zh-TW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主要集中在半導體、金融保險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而這兩個產業也是</a:t>
            </a:r>
            <a:endParaRPr lang="en-US" altLang="zh-TW" sz="2800" kern="100" dirty="0">
              <a:solidFill>
                <a:srgbClr val="000000"/>
              </a:solidFill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台灣近年來經濟的領頭羊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EX:</a:t>
            </a:r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台積電、聯發科、鴻海、</a:t>
            </a:r>
            <a:endParaRPr lang="en-US" altLang="zh-TW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  </a:t>
            </a:r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中華電</a:t>
            </a:r>
            <a:r>
              <a:rPr lang="zh-TW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信</a:t>
            </a:r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等</a:t>
            </a:r>
            <a:endParaRPr lang="en-US" altLang="zh-TW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0056</a:t>
            </a:r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持有的成分股</a:t>
            </a:r>
            <a:endParaRPr lang="en-US" altLang="zh-TW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則集中在電子零件等</a:t>
            </a:r>
            <a:endParaRPr lang="en-US" altLang="zh-TW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高殖利率的產業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EX:</a:t>
            </a:r>
            <a:r>
              <a:rPr lang="zh-TW" altLang="zh-TW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國巨、技嘉、微星、南亞科等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 kern="100" dirty="0"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1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200275"/>
            <a:ext cx="12192000" cy="2549525"/>
          </a:xfrm>
          <a:prstGeom prst="rect">
            <a:avLst/>
          </a:prstGeom>
          <a:solidFill>
            <a:srgbClr val="FDBE0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A445D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33850" y="2698750"/>
            <a:ext cx="0" cy="139065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rgbClr val="FDBE08">
                    <a:alpha val="61000"/>
                  </a:srgbClr>
                </a:gs>
                <a:gs pos="55000">
                  <a:sysClr val="window" lastClr="FFFFFF"/>
                </a:gs>
                <a:gs pos="100000">
                  <a:srgbClr val="FDBE08">
                    <a:alpha val="68000"/>
                  </a:srgbClr>
                </a:gs>
              </a:gsLst>
              <a:lin ang="5400000" scaled="0"/>
            </a:gradFill>
            <a:prstDash val="solid"/>
            <a:miter lim="800000"/>
          </a:ln>
          <a:effectLst/>
        </p:spPr>
      </p:cxnSp>
      <p:sp>
        <p:nvSpPr>
          <p:cNvPr id="10" name="Title 2"/>
          <p:cNvSpPr txBox="1"/>
          <p:nvPr/>
        </p:nvSpPr>
        <p:spPr>
          <a:xfrm>
            <a:off x="3487516" y="4006707"/>
            <a:ext cx="9133109" cy="715529"/>
          </a:xfrm>
          <a:prstGeom prst="rect">
            <a:avLst/>
          </a:prstGeom>
        </p:spPr>
        <p:txBody>
          <a:bodyPr vert="horz" lIns="36000" tIns="45720" rIns="360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TW" sz="5400" kern="100" dirty="0">
                <a:solidFill>
                  <a:schemeClr val="accent5">
                    <a:lumMod val="75000"/>
                  </a:schemeClr>
                </a:solidFill>
                <a:latin typeface="文鼎粗鋼筆行楷" panose="02010609010101010101" pitchFamily="49" charset="-120"/>
                <a:cs typeface="Arial" panose="020B0604020202020204" pitchFamily="34" charset="0"/>
              </a:rPr>
              <a:t>0050</a:t>
            </a:r>
            <a:r>
              <a:rPr lang="zh-TW" altLang="zh-TW" sz="5400" kern="1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、</a:t>
            </a:r>
            <a:r>
              <a:rPr lang="en-US" altLang="zh-TW" sz="5400" kern="100" dirty="0">
                <a:solidFill>
                  <a:schemeClr val="accent5">
                    <a:lumMod val="75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0056</a:t>
            </a:r>
            <a:r>
              <a:rPr lang="zh-TW" altLang="zh-TW" sz="5400" kern="1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管理費差異</a:t>
            </a:r>
            <a:endParaRPr lang="zh-TW" altLang="zh-TW" sz="5400" kern="1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22933"/>
            <a:ext cx="1879600" cy="18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2304CB-441B-4C52-9108-6F2153FB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0" y="463328"/>
            <a:ext cx="10431930" cy="53962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859BEE8-7775-4B34-948E-7F9F48F05A88}"/>
              </a:ext>
            </a:extLst>
          </p:cNvPr>
          <p:cNvSpPr txBox="1"/>
          <p:nvPr/>
        </p:nvSpPr>
        <p:spPr>
          <a:xfrm>
            <a:off x="8683384" y="6133062"/>
            <a:ext cx="6103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8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資料來源：</a:t>
            </a:r>
            <a:r>
              <a:rPr lang="en-US" altLang="zh-TW" sz="2800" u="none" strike="noStrike" kern="100" dirty="0" err="1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元大官網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442015-C82B-4EA1-B44D-1239DC11EFE3}"/>
              </a:ext>
            </a:extLst>
          </p:cNvPr>
          <p:cNvSpPr txBox="1"/>
          <p:nvPr/>
        </p:nvSpPr>
        <p:spPr>
          <a:xfrm>
            <a:off x="337670" y="5780782"/>
            <a:ext cx="78195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0050</a:t>
            </a:r>
            <a:r>
              <a:rPr kumimoji="0" lang="zh-TW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的管理費為</a:t>
            </a:r>
            <a:r>
              <a:rPr kumimoji="0" lang="en-US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0.375%</a:t>
            </a:r>
            <a:r>
              <a:rPr kumimoji="0" lang="zh-TW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，</a:t>
            </a:r>
            <a:r>
              <a:rPr kumimoji="0" lang="en-US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kumimoji="0" lang="zh-TW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為</a:t>
            </a:r>
            <a:r>
              <a:rPr kumimoji="0" lang="en-US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0.43%</a:t>
            </a:r>
            <a:endParaRPr kumimoji="0" lang="zh-TW" altLang="zh-TW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在台灣的</a:t>
            </a:r>
            <a:r>
              <a:rPr kumimoji="0" lang="en-US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ETF</a:t>
            </a:r>
            <a:r>
              <a:rPr kumimoji="0" lang="zh-TW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的管理費中算相當便宜的選擇</a:t>
            </a:r>
            <a:endParaRPr kumimoji="0" lang="en-US" altLang="zh-TW" sz="32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4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8173E16-7271-4EC0-81F6-4AC9A1EBD6B8}"/>
              </a:ext>
            </a:extLst>
          </p:cNvPr>
          <p:cNvSpPr txBox="1"/>
          <p:nvPr/>
        </p:nvSpPr>
        <p:spPr>
          <a:xfrm>
            <a:off x="116114" y="749925"/>
            <a:ext cx="117420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台灣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的管理費算是台灣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ETF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的中低價位</a:t>
            </a:r>
            <a:r>
              <a:rPr lang="zh-TW" altLang="en-US" sz="3200" kern="100" dirty="0">
                <a:solidFill>
                  <a:srgbClr val="00206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，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適合長期投資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因為台灣股票市場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ETF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的總管理費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1%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</a:t>
            </a:r>
            <a:r>
              <a:rPr lang="zh-TW" altLang="en-US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很多，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甚至有高達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2%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solidFill>
                  <a:srgbClr val="00206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EX: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富邦臺灣中小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A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級動能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50ETF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（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00733.TW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）的總管理費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2.45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％、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  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國泰美國標普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500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低波動高股息（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00702.TW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〉的總管理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2.02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％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但台灣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的管理費比起美股還是算貴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從全球市場的角度來看，台灣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的管理費仍然沒有競爭力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08B8D6-917B-4A7B-8731-1DC1A0904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812564"/>
              </p:ext>
            </p:extLst>
          </p:nvPr>
        </p:nvGraphicFramePr>
        <p:xfrm>
          <a:off x="2446564" y="4296996"/>
          <a:ext cx="7298871" cy="2166916"/>
        </p:xfrm>
        <a:graphic>
          <a:graphicData uri="http://schemas.openxmlformats.org/drawingml/2006/table">
            <a:tbl>
              <a:tblPr firstRow="1" firstCol="1" bandRow="1"/>
              <a:tblGrid>
                <a:gridCol w="4897927">
                  <a:extLst>
                    <a:ext uri="{9D8B030D-6E8A-4147-A177-3AD203B41FA5}">
                      <a16:colId xmlns:a16="http://schemas.microsoft.com/office/drawing/2014/main" val="3232646474"/>
                    </a:ext>
                  </a:extLst>
                </a:gridCol>
                <a:gridCol w="2400944">
                  <a:extLst>
                    <a:ext uri="{9D8B030D-6E8A-4147-A177-3AD203B41FA5}">
                      <a16:colId xmlns:a16="http://schemas.microsoft.com/office/drawing/2014/main" val="700837965"/>
                    </a:ext>
                  </a:extLst>
                </a:gridCol>
              </a:tblGrid>
              <a:tr h="5417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 dirty="0">
                          <a:solidFill>
                            <a:srgbClr val="00206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ETF</a:t>
                      </a:r>
                      <a:r>
                        <a:rPr lang="zh-TW" altLang="en-US" sz="2800" b="0" i="0" u="none" strike="noStrike" kern="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名稱</a:t>
                      </a:r>
                      <a:endParaRPr lang="zh-TW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總管理費（％）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5488"/>
                  </a:ext>
                </a:extLst>
              </a:tr>
              <a:tr h="5417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台灣</a:t>
                      </a:r>
                      <a:r>
                        <a:rPr lang="en-US" altLang="zh-TW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50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0050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）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0.43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805658"/>
                  </a:ext>
                </a:extLst>
              </a:tr>
              <a:tr h="5417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Vanguard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全世界股票</a:t>
                      </a:r>
                      <a:r>
                        <a:rPr 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ETF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VT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0.09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71457"/>
                  </a:ext>
                </a:extLst>
              </a:tr>
              <a:tr h="5417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SPDR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標普</a:t>
                      </a:r>
                      <a:r>
                        <a:rPr lang="en-US" altLang="zh-TW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500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指數</a:t>
                      </a:r>
                      <a:r>
                        <a:rPr lang="en-US" altLang="zh-TW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ETF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SPY</a:t>
                      </a:r>
                      <a:r>
                        <a:rPr lang="zh-TW" altLang="en-US" sz="2800" b="0" i="0" u="none" strike="noStrike" kern="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）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 dirty="0">
                          <a:solidFill>
                            <a:srgbClr val="00206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0.0945</a:t>
                      </a:r>
                      <a:endParaRPr lang="en-US" altLang="zh-TW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94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9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D03F31-3E09-4C04-8664-838466FC5487}"/>
              </a:ext>
            </a:extLst>
          </p:cNvPr>
          <p:cNvSpPr txBox="1"/>
          <p:nvPr/>
        </p:nvSpPr>
        <p:spPr>
          <a:xfrm>
            <a:off x="1" y="1843950"/>
            <a:ext cx="121919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至於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0050</a:t>
            </a: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、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管理費為什麼會有差別，</a:t>
            </a:r>
            <a:endParaRPr lang="en-US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是因為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的成分股是以殖利率高低做為入選標準，而一間公司的殖利率並不會每年都一樣。</a:t>
            </a:r>
            <a:endParaRPr lang="zh-TW" altLang="zh-TW" sz="4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造就了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需要時常更動持有的成分股，</a:t>
            </a:r>
            <a:endParaRPr lang="en-US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所以管理費就高了一些</a:t>
            </a:r>
            <a:endParaRPr lang="zh-TW" altLang="zh-TW" sz="4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3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276475"/>
            <a:ext cx="12192000" cy="2549525"/>
          </a:xfrm>
          <a:prstGeom prst="rect">
            <a:avLst/>
          </a:prstGeom>
          <a:solidFill>
            <a:srgbClr val="42A5B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A445D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33850" y="2774950"/>
            <a:ext cx="0" cy="139065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rgbClr val="42A5BD">
                    <a:alpha val="71000"/>
                  </a:srgbClr>
                </a:gs>
                <a:gs pos="55000">
                  <a:sysClr val="window" lastClr="FFFFFF"/>
                </a:gs>
                <a:gs pos="100000">
                  <a:srgbClr val="42A5BD">
                    <a:alpha val="71000"/>
                  </a:srgbClr>
                </a:gs>
              </a:gsLst>
              <a:lin ang="5400000" scaled="0"/>
            </a:gradFill>
            <a:prstDash val="solid"/>
            <a:miter lim="800000"/>
          </a:ln>
          <a:effectLst/>
        </p:spPr>
      </p:cxnSp>
      <p:sp>
        <p:nvSpPr>
          <p:cNvPr id="10" name="Title 2"/>
          <p:cNvSpPr txBox="1"/>
          <p:nvPr/>
        </p:nvSpPr>
        <p:spPr>
          <a:xfrm>
            <a:off x="3894818" y="3308906"/>
            <a:ext cx="8728982" cy="715529"/>
          </a:xfrm>
          <a:prstGeom prst="rect">
            <a:avLst/>
          </a:prstGeom>
        </p:spPr>
        <p:txBody>
          <a:bodyPr vert="horz" lIns="36000" tIns="45720" rIns="360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TW" altLang="en-US" b="0" dirty="0">
                <a:solidFill>
                  <a:prstClr val="white"/>
                </a:solidFill>
                <a:cs typeface="+mn-ea"/>
                <a:sym typeface="+mn-lt"/>
              </a:rPr>
              <a:t>      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0050</a:t>
            </a:r>
            <a:r>
              <a:rPr lang="zh-TW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、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0056</a:t>
            </a:r>
            <a:r>
              <a:rPr lang="zh-TW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報酬率差異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6924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706606B-5262-42F4-A77D-4F9752FBE982}"/>
              </a:ext>
            </a:extLst>
          </p:cNvPr>
          <p:cNvSpPr txBox="1"/>
          <p:nvPr/>
        </p:nvSpPr>
        <p:spPr>
          <a:xfrm>
            <a:off x="408214" y="181957"/>
            <a:ext cx="1137557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統計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和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近十年來的報酬，會發現：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0050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平均年化在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9%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左右，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平均年化在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7%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左右。</a:t>
            </a:r>
            <a:endParaRPr lang="en-US" altLang="zh-TW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持有的時間越久，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的報酬率領先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，為什麼呢？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除了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成分股的公司在這十年來間表現特別好外，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還有一個很重要的原因：高殖利率的股票不一定比較好！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像是臉書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(FB)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、波克夏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(BRK)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這類的公司，</a:t>
            </a:r>
            <a:endParaRPr lang="en-US" altLang="zh-TW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因為他們從來都不分紅，這類公司對現金的運用能力更強，</a:t>
            </a:r>
            <a:endParaRPr lang="en-US" altLang="zh-TW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比起把錢分給股東，公司保留現金能為股東創造更大的利益。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反過來說，那些高分紅的股票，</a:t>
            </a:r>
            <a:endParaRPr lang="en-US" altLang="zh-TW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某種程度上反映了公司在運用現金能力上的不足，</a:t>
            </a:r>
            <a:endParaRPr lang="en-US" altLang="zh-TW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或是根本不需要現金。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3200" dirty="0">
                <a:solidFill>
                  <a:srgbClr val="000000"/>
                </a:solidFill>
                <a:effectLst/>
                <a:ea typeface="文鼎粗鋼筆行楷" panose="02010609010101010101" pitchFamily="49" charset="-120"/>
                <a:cs typeface="Arial" panose="020B0604020202020204" pitchFamily="34" charset="0"/>
              </a:rPr>
              <a:t>這也很好解釋了為什麼</a:t>
            </a:r>
            <a:r>
              <a:rPr lang="en-US" altLang="zh-TW" sz="3200" dirty="0">
                <a:solidFill>
                  <a:srgbClr val="000000"/>
                </a:solidFill>
                <a:effectLst/>
                <a:ea typeface="文鼎粗鋼筆行楷" panose="02010609010101010101" pitchFamily="49" charset="-120"/>
                <a:cs typeface="Arial" panose="020B0604020202020204" pitchFamily="34" charset="0"/>
              </a:rPr>
              <a:t>0050</a:t>
            </a:r>
            <a:r>
              <a:rPr lang="zh-TW" altLang="zh-TW" sz="3200" dirty="0">
                <a:solidFill>
                  <a:srgbClr val="000000"/>
                </a:solidFill>
                <a:effectLst/>
                <a:ea typeface="文鼎粗鋼筆行楷" panose="02010609010101010101" pitchFamily="49" charset="-120"/>
                <a:cs typeface="Arial" panose="020B0604020202020204" pitchFamily="34" charset="0"/>
              </a:rPr>
              <a:t>的走勢優於</a:t>
            </a:r>
            <a:r>
              <a:rPr lang="en-US" altLang="zh-TW" sz="3200" dirty="0">
                <a:solidFill>
                  <a:srgbClr val="000000"/>
                </a:solidFill>
                <a:effectLst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200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085975"/>
            <a:ext cx="12192000" cy="2549525"/>
          </a:xfrm>
          <a:prstGeom prst="rect">
            <a:avLst/>
          </a:prstGeom>
          <a:solidFill>
            <a:srgbClr val="32C8C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A445D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133850" y="2584450"/>
            <a:ext cx="0" cy="139065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rgbClr val="32C8CF">
                    <a:alpha val="67000"/>
                  </a:srgbClr>
                </a:gs>
                <a:gs pos="55000">
                  <a:sysClr val="window" lastClr="FFFFFF"/>
                </a:gs>
                <a:gs pos="100000">
                  <a:srgbClr val="32C8CF">
                    <a:alpha val="71000"/>
                  </a:srgbClr>
                </a:gs>
              </a:gsLst>
              <a:lin ang="5400000" scaled="0"/>
            </a:gradFill>
            <a:prstDash val="solid"/>
            <a:miter lim="800000"/>
          </a:ln>
          <a:effectLst/>
        </p:spPr>
      </p:cxnSp>
      <p:sp>
        <p:nvSpPr>
          <p:cNvPr id="8" name="Title 2"/>
          <p:cNvSpPr txBox="1"/>
          <p:nvPr/>
        </p:nvSpPr>
        <p:spPr>
          <a:xfrm>
            <a:off x="3971473" y="3975100"/>
            <a:ext cx="7395029" cy="715529"/>
          </a:xfrm>
          <a:prstGeom prst="rect">
            <a:avLst/>
          </a:prstGeom>
        </p:spPr>
        <p:txBody>
          <a:bodyPr vert="horz" lIns="36000" tIns="45720" rIns="360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altLang="zh-TW" sz="54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0050</a:t>
            </a:r>
            <a:r>
              <a:rPr lang="zh-TW" altLang="en-US" sz="54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、</a:t>
            </a:r>
            <a:r>
              <a:rPr lang="en-US" altLang="zh-TW" sz="54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0056</a:t>
            </a:r>
            <a:r>
              <a:rPr lang="zh-TW" altLang="en-US" sz="54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怎麼選</a:t>
            </a:r>
            <a:endParaRPr lang="zh-TW" altLang="zh-TW" sz="5400" kern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524432"/>
            <a:ext cx="1244600" cy="16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0"/>
          <p:cNvSpPr txBox="1"/>
          <p:nvPr/>
        </p:nvSpPr>
        <p:spPr>
          <a:xfrm>
            <a:off x="1010771" y="4558171"/>
            <a:ext cx="1779902" cy="59105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TW" sz="2800" dirty="0">
                <a:solidFill>
                  <a:srgbClr val="A1B1BC">
                    <a:lumMod val="50000"/>
                  </a:srgbClr>
                </a:solidFill>
                <a:cs typeface="+mn-ea"/>
                <a:sym typeface="+mn-lt"/>
              </a:rPr>
              <a:t>0050&amp;0056</a:t>
            </a:r>
            <a:endParaRPr lang="en-US" sz="2800" dirty="0">
              <a:solidFill>
                <a:srgbClr val="A1B1BC">
                  <a:lumMod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53741" y="4189893"/>
            <a:ext cx="1608759" cy="957414"/>
            <a:chOff x="3153741" y="4189893"/>
            <a:chExt cx="1608759" cy="957414"/>
          </a:xfrm>
        </p:grpSpPr>
        <p:sp>
          <p:nvSpPr>
            <p:cNvPr id="26" name="TextBox 20"/>
            <p:cNvSpPr txBox="1"/>
            <p:nvPr/>
          </p:nvSpPr>
          <p:spPr>
            <a:xfrm>
              <a:off x="3562698" y="4558171"/>
              <a:ext cx="790848" cy="589136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TW" altLang="en-US" sz="2800" b="1" dirty="0">
                  <a:solidFill>
                    <a:srgbClr val="A1B1BC">
                      <a:lumMod val="50000"/>
                    </a:srgbClr>
                  </a:solidFill>
                  <a:cs typeface="+mn-ea"/>
                  <a:sym typeface="+mn-lt"/>
                </a:rPr>
                <a:t>比較</a:t>
              </a:r>
              <a:endParaRPr lang="en-US" sz="2800" b="1" dirty="0">
                <a:solidFill>
                  <a:srgbClr val="A1B1BC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3153741" y="4189893"/>
              <a:ext cx="1608759" cy="26981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rgbClr val="2A445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TextBox 20"/>
          <p:cNvSpPr txBox="1"/>
          <p:nvPr/>
        </p:nvSpPr>
        <p:spPr>
          <a:xfrm>
            <a:off x="5052664" y="4558171"/>
            <a:ext cx="2086672" cy="58913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2800" b="1" dirty="0">
                <a:solidFill>
                  <a:srgbClr val="A1B1BC">
                    <a:lumMod val="50000"/>
                  </a:srgbClr>
                </a:solidFill>
                <a:cs typeface="+mn-ea"/>
                <a:sym typeface="+mn-lt"/>
              </a:rPr>
              <a:t>管理費差異</a:t>
            </a:r>
            <a:endParaRPr lang="en-US" sz="2800" b="1" dirty="0">
              <a:solidFill>
                <a:srgbClr val="A1B1BC">
                  <a:lumMod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241039" y="4189893"/>
            <a:ext cx="1868067" cy="957414"/>
            <a:chOff x="7181269" y="4189893"/>
            <a:chExt cx="1868067" cy="957414"/>
          </a:xfrm>
        </p:grpSpPr>
        <p:sp>
          <p:nvSpPr>
            <p:cNvPr id="32" name="TextBox 20"/>
            <p:cNvSpPr txBox="1"/>
            <p:nvPr/>
          </p:nvSpPr>
          <p:spPr>
            <a:xfrm>
              <a:off x="7181269" y="4558171"/>
              <a:ext cx="1868067" cy="589136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TW" altLang="en-US" sz="2800" b="1" dirty="0">
                  <a:solidFill>
                    <a:srgbClr val="A1B1BC">
                      <a:lumMod val="50000"/>
                    </a:srgbClr>
                  </a:solidFill>
                  <a:cs typeface="+mn-ea"/>
                  <a:sym typeface="+mn-lt"/>
                </a:rPr>
                <a:t>報酬率差異</a:t>
              </a:r>
              <a:endParaRPr lang="en-US" sz="2800" b="1" dirty="0">
                <a:solidFill>
                  <a:srgbClr val="A1B1BC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7425220" y="4189893"/>
              <a:ext cx="1608759" cy="26981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rgbClr val="2A445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623712" y="4189893"/>
            <a:ext cx="1608759" cy="957414"/>
            <a:chOff x="9635020" y="4189893"/>
            <a:chExt cx="1608759" cy="957414"/>
          </a:xfrm>
        </p:grpSpPr>
        <p:sp>
          <p:nvSpPr>
            <p:cNvPr id="35" name="TextBox 20"/>
            <p:cNvSpPr txBox="1"/>
            <p:nvPr/>
          </p:nvSpPr>
          <p:spPr>
            <a:xfrm>
              <a:off x="9864440" y="4558171"/>
              <a:ext cx="1149921" cy="589136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TW" altLang="en-US" sz="2800" b="1" dirty="0">
                  <a:solidFill>
                    <a:srgbClr val="A1B1BC">
                      <a:lumMod val="50000"/>
                    </a:srgbClr>
                  </a:solidFill>
                  <a:cs typeface="+mn-ea"/>
                  <a:sym typeface="+mn-lt"/>
                </a:rPr>
                <a:t>怎麼選</a:t>
              </a:r>
              <a:endParaRPr lang="en-US" sz="2800" b="1" dirty="0">
                <a:solidFill>
                  <a:srgbClr val="A1B1BC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21"/>
            <p:cNvSpPr txBox="1"/>
            <p:nvPr/>
          </p:nvSpPr>
          <p:spPr>
            <a:xfrm>
              <a:off x="9635020" y="4189893"/>
              <a:ext cx="1608759" cy="26981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50" dirty="0">
                <a:solidFill>
                  <a:srgbClr val="2A445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71" y="2956074"/>
            <a:ext cx="1237654" cy="124825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82" y="2951643"/>
            <a:ext cx="1250374" cy="12382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2953167"/>
            <a:ext cx="1238250" cy="123672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13" y="2951643"/>
            <a:ext cx="1250374" cy="12382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67" y="2958713"/>
            <a:ext cx="1238250" cy="123673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 flipH="1">
            <a:off x="4892030" y="1792374"/>
            <a:ext cx="2376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65705" y="815853"/>
            <a:ext cx="9716426" cy="18133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 flipH="1">
            <a:off x="5457878" y="1070153"/>
            <a:ext cx="1244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kern="0" dirty="0">
                <a:cs typeface="+mn-ea"/>
                <a:sym typeface="+mn-lt"/>
              </a:rPr>
              <a:t>目錄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5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DACC9E-ABFC-4E71-94BB-96BAE149207B}"/>
              </a:ext>
            </a:extLst>
          </p:cNvPr>
          <p:cNvSpPr txBox="1"/>
          <p:nvPr/>
        </p:nvSpPr>
        <p:spPr>
          <a:xfrm>
            <a:off x="0" y="1436914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1.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對於想取得平均市場報酬的投資人而言，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會是較好的選擇。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</a:t>
            </a:r>
            <a:r>
              <a:rPr lang="zh-TW" alt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 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想投資台灣前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50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大企業，賺取價差，就買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0050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2.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想取得穩定現金流的投資人而言，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是較好的選擇。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</a:t>
            </a:r>
            <a:r>
              <a:rPr lang="zh-TW" altLang="en-US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  </a:t>
            </a:r>
            <a:r>
              <a:rPr lang="zh-TW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想領取穩定配息，可接受價格成長有限，就買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0056</a:t>
            </a:r>
          </a:p>
          <a:p>
            <a:pPr algn="ctr"/>
            <a:r>
              <a:rPr lang="zh-TW" altLang="en-US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整體而言長期投資適合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0050</a:t>
            </a:r>
            <a:r>
              <a:rPr lang="zh-TW" altLang="en-US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短期投資適合</a:t>
            </a:r>
            <a:r>
              <a:rPr lang="en-US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0056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3.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投資台灣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先考慮：是否看好台灣經濟、台積電的前景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</a:t>
            </a:r>
            <a:r>
              <a:rPr lang="zh-TW" alt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  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想要長期投資台灣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一定要考慮「是否看好台灣未來經濟前景？」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「是否看</a:t>
            </a:r>
            <a:r>
              <a:rPr lang="zh-TW" alt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好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未來台積電前景？」如果你有其中一個答案是否</a:t>
            </a:r>
            <a:endParaRPr lang="en-US" altLang="zh-TW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en-US" sz="32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 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建議考慮購買更大更穩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的美股市場、全球市場。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3200" kern="100" dirty="0">
                <a:solidFill>
                  <a:srgbClr val="002060"/>
                </a:solidFill>
                <a:latin typeface="文鼎粗鋼筆行楷" panose="02010609010101010101" pitchFamily="49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*</a:t>
            </a:r>
            <a:r>
              <a:rPr lang="zh-TW" altLang="en-US" sz="3200" kern="100" dirty="0">
                <a:solidFill>
                  <a:srgbClr val="00206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只</a:t>
            </a:r>
            <a:r>
              <a:rPr lang="zh-TW" altLang="zh-TW" sz="32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Times New Roman" panose="02020603050405020304" pitchFamily="18" charset="0"/>
              </a:rPr>
              <a:t>看殖利率買股，很有可能發生「賺了股息、賠了差價」的悲劇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3200" kern="100" dirty="0"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3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2441575"/>
            <a:ext cx="12192000" cy="2155825"/>
          </a:xfrm>
          <a:prstGeom prst="rect">
            <a:avLst/>
          </a:prstGeom>
          <a:solidFill>
            <a:srgbClr val="009A4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zh-TW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2755900"/>
            <a:ext cx="2235200" cy="16764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133850" y="2774950"/>
            <a:ext cx="0" cy="139065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rgbClr val="A4A3A4">
                    <a:alpha val="70000"/>
                  </a:srgbClr>
                </a:gs>
                <a:gs pos="55000">
                  <a:sysClr val="window" lastClr="FFFFFF"/>
                </a:gs>
                <a:gs pos="100000">
                  <a:srgbClr val="A1B1BC">
                    <a:alpha val="71000"/>
                  </a:srgbClr>
                </a:gs>
              </a:gsLst>
              <a:lin ang="5400000" scaled="0"/>
            </a:gradFill>
            <a:prstDash val="solid"/>
            <a:miter lim="800000"/>
          </a:ln>
          <a:effectLst/>
        </p:spPr>
      </p:cxnSp>
      <p:sp>
        <p:nvSpPr>
          <p:cNvPr id="16" name="Title 2"/>
          <p:cNvSpPr txBox="1"/>
          <p:nvPr/>
        </p:nvSpPr>
        <p:spPr>
          <a:xfrm>
            <a:off x="4638675" y="3236335"/>
            <a:ext cx="6054725" cy="715529"/>
          </a:xfrm>
          <a:prstGeom prst="rect">
            <a:avLst/>
          </a:prstGeom>
        </p:spPr>
        <p:txBody>
          <a:bodyPr vert="horz" lIns="36000" tIns="45720" rIns="360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FE3A6D-7CE0-46C6-92B9-64AF1E2B1F29}"/>
              </a:ext>
            </a:extLst>
          </p:cNvPr>
          <p:cNvSpPr txBox="1"/>
          <p:nvPr/>
        </p:nvSpPr>
        <p:spPr>
          <a:xfrm flipH="1">
            <a:off x="4955632" y="3011655"/>
            <a:ext cx="215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0050</a:t>
            </a:r>
            <a:endParaRPr lang="zh-TW" altLang="zh-TW" sz="20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F7D4A2-A5AA-47B1-A1E7-82721AD0A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873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3643086">
                  <a:extLst>
                    <a:ext uri="{9D8B030D-6E8A-4147-A177-3AD203B41FA5}">
                      <a16:colId xmlns:a16="http://schemas.microsoft.com/office/drawing/2014/main" val="2827093432"/>
                    </a:ext>
                  </a:extLst>
                </a:gridCol>
                <a:gridCol w="8548914">
                  <a:extLst>
                    <a:ext uri="{9D8B030D-6E8A-4147-A177-3AD203B41FA5}">
                      <a16:colId xmlns:a16="http://schemas.microsoft.com/office/drawing/2014/main" val="1240775210"/>
                    </a:ext>
                  </a:extLst>
                </a:gridCol>
              </a:tblGrid>
              <a:tr h="776796">
                <a:tc grid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基本介紹</a:t>
                      </a:r>
                      <a:endParaRPr lang="zh-TW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95713"/>
                  </a:ext>
                </a:extLst>
              </a:tr>
              <a:tr h="148701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全名</a:t>
                      </a:r>
                      <a:endParaRPr lang="zh-TW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 spc="8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Times New Roman" panose="02020603050405020304" pitchFamily="18" charset="0"/>
                        </a:rPr>
                        <a:t>元大寶來台灣卓越</a:t>
                      </a:r>
                      <a:r>
                        <a:rPr lang="en-US" altLang="zh-TW" sz="4000" b="0" i="0" u="none" strike="noStrike" kern="100" spc="8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zh-TW" altLang="en-US" sz="4000" b="0" i="0" u="none" strike="noStrike" kern="100" spc="8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Times New Roman" panose="02020603050405020304" pitchFamily="18" charset="0"/>
                        </a:rPr>
                        <a:t>指數股票型基金</a:t>
                      </a:r>
                      <a:endParaRPr lang="zh-TW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122919"/>
                  </a:ext>
                </a:extLst>
              </a:tr>
              <a:tr h="77679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股票代號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0050</a:t>
                      </a:r>
                      <a:endParaRPr lang="en-US" altLang="zh-TW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24448"/>
                  </a:ext>
                </a:extLst>
              </a:tr>
              <a:tr h="148701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總管理費用</a:t>
                      </a: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(%)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0.43 (</a:t>
                      </a: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含 </a:t>
                      </a: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0.11 </a:t>
                      </a: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非管理費用</a:t>
                      </a: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597836"/>
                  </a:ext>
                </a:extLst>
              </a:tr>
              <a:tr h="77679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平均配息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2.29</a:t>
                      </a: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元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34546"/>
                  </a:ext>
                </a:extLst>
              </a:tr>
              <a:tr h="77679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平均殖利率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3.69%</a:t>
                      </a:r>
                      <a:endParaRPr lang="en-US" altLang="zh-TW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37444"/>
                  </a:ext>
                </a:extLst>
              </a:tr>
              <a:tr h="77679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平均填息天數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4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60</a:t>
                      </a:r>
                      <a:r>
                        <a:rPr lang="zh-TW" altLang="en-US" sz="4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天</a:t>
                      </a:r>
                      <a:endParaRPr lang="zh-TW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07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0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DCF9E5-7DA4-477C-89B1-99570A828245}"/>
              </a:ext>
            </a:extLst>
          </p:cNvPr>
          <p:cNvSpPr txBox="1"/>
          <p:nvPr/>
        </p:nvSpPr>
        <p:spPr>
          <a:xfrm>
            <a:off x="0" y="163860"/>
            <a:ext cx="1219200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3200" spc="8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1.</a:t>
            </a:r>
            <a:r>
              <a:rPr lang="zh-TW" altLang="zh-TW" sz="3200" spc="8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全台灣成交量與最大的</a:t>
            </a:r>
            <a:r>
              <a:rPr lang="en-US" altLang="zh-TW" sz="3200" u="none" strike="noStrike" spc="8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ETF</a:t>
            </a:r>
            <a:r>
              <a:rPr lang="zh-TW" altLang="zh-TW" sz="3200" spc="8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之</a:t>
            </a:r>
            <a:r>
              <a:rPr lang="zh-TW" altLang="zh-TW" sz="3200" spc="8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一，</a:t>
            </a:r>
            <a:r>
              <a:rPr lang="zh-TW" altLang="zh-TW" sz="32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最能代表台灣經濟的</a:t>
            </a:r>
            <a:r>
              <a:rPr lang="en-US" altLang="zh-TW" sz="32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ETF</a:t>
            </a:r>
            <a:endParaRPr lang="zh-TW" altLang="zh-TW" sz="3200" dirty="0"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2.</a:t>
            </a:r>
            <a:r>
              <a:rPr lang="zh-TW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是</a:t>
            </a:r>
            <a:r>
              <a:rPr lang="en-US" altLang="zh-TW" sz="3200" strike="noStrike" dirty="0" err="1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  <a:hlinkClick r:id="rId3" tooltip="臺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臺灣</a:t>
            </a:r>
            <a:r>
              <a:rPr lang="en-US" altLang="zh-TW" sz="3200" strike="noStrike" dirty="0" err="1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  <a:hlinkClick r:id="rId4" tooltip="寶來投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寶來投信</a:t>
            </a:r>
            <a:r>
              <a:rPr lang="zh-TW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（現已併入</a:t>
            </a:r>
            <a:r>
              <a:rPr lang="en-US" altLang="zh-TW" sz="3200" strike="noStrike" dirty="0" err="1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  <a:hlinkClick r:id="rId5" tooltip="元大投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元大投信</a:t>
            </a:r>
            <a:r>
              <a:rPr lang="zh-TW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）</a:t>
            </a:r>
            <a:endParaRPr lang="en-US" altLang="zh-TW" sz="3200" dirty="0"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3200" dirty="0"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  </a:t>
            </a:r>
            <a:r>
              <a:rPr lang="zh-TW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於</a:t>
            </a:r>
            <a:r>
              <a:rPr lang="en-US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2003</a:t>
            </a:r>
            <a:r>
              <a:rPr lang="zh-TW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年成立的</a:t>
            </a:r>
            <a:r>
              <a:rPr lang="en-US" altLang="zh-TW" sz="3200" strike="noStrike" dirty="0" err="1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  <a:hlinkClick r:id="rId6" tooltip="指數股票型基金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指數股票型基金</a:t>
            </a:r>
            <a:r>
              <a:rPr lang="zh-TW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（</a:t>
            </a:r>
            <a:r>
              <a:rPr lang="en-US" altLang="zh-TW" sz="3200" strike="noStrike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  <a:hlinkClick r:id="rId7" tooltip="E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ETF</a:t>
            </a:r>
            <a:r>
              <a:rPr lang="zh-TW" altLang="zh-TW" sz="32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）</a:t>
            </a:r>
          </a:p>
          <a:p>
            <a:r>
              <a:rPr lang="en-US" altLang="zh-TW" sz="3200" kern="1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3.</a:t>
            </a:r>
            <a:r>
              <a:rPr lang="zh-TW" altLang="zh-TW" sz="3200" kern="1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採取追蹤</a:t>
            </a:r>
            <a:r>
              <a:rPr lang="en-US" altLang="zh-TW" sz="3200" u="none" strike="noStrike" kern="1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  <a:hlinkClick r:id="rId8" tooltip="臺灣50指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台灣50指數</a:t>
            </a:r>
            <a:r>
              <a:rPr lang="zh-TW" altLang="zh-TW" sz="3200" kern="100" dirty="0"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的被動式管理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 </a:t>
            </a:r>
            <a:r>
              <a:rPr lang="zh-TW" altLang="en-US" sz="32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</a:t>
            </a:r>
            <a:r>
              <a:rPr lang="zh-TW" altLang="zh-TW" sz="32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成分股包含臺灣上市股票市值前五十大的個股，</a:t>
            </a:r>
            <a:endParaRPr lang="en-US" altLang="zh-TW" sz="3200" dirty="0">
              <a:solidFill>
                <a:srgbClr val="000000"/>
              </a:solidFill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3200" dirty="0">
                <a:solidFill>
                  <a:srgbClr val="000000"/>
                </a:solidFill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  </a:t>
            </a:r>
            <a:r>
              <a:rPr lang="zh-TW" altLang="zh-TW" sz="32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依照市值權重分配股票持股</a:t>
            </a:r>
            <a:endParaRPr lang="zh-TW" altLang="zh-TW" sz="3200" dirty="0"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r>
              <a:rPr lang="zh-TW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台灣</a:t>
            </a:r>
            <a:r>
              <a:rPr lang="en-US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50</a:t>
            </a:r>
            <a:r>
              <a:rPr lang="zh-TW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：</a:t>
            </a:r>
            <a:endParaRPr lang="en-US" altLang="zh-TW" sz="3200" kern="100" spc="80" dirty="0">
              <a:solidFill>
                <a:srgbClr val="002060"/>
              </a:solidFill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r>
              <a:rPr lang="zh-TW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台灣最大的</a:t>
            </a:r>
            <a:r>
              <a:rPr lang="en-US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50</a:t>
            </a:r>
            <a:r>
              <a:rPr lang="zh-TW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家公司</a:t>
            </a:r>
            <a:r>
              <a:rPr lang="en-US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EX:</a:t>
            </a:r>
            <a:r>
              <a:rPr lang="zh-TW" altLang="zh-TW" sz="3200" kern="100" spc="80" dirty="0">
                <a:solidFill>
                  <a:srgbClr val="00206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台積電、鴻海、中華電信、統一超商等</a:t>
            </a:r>
            <a:endParaRPr lang="zh-TW" altLang="zh-TW" sz="3200" kern="100" dirty="0"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4.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特點「分散投資」。</a:t>
            </a:r>
            <a:endParaRPr lang="zh-TW" altLang="zh-TW" sz="3200" kern="100" dirty="0"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 </a:t>
            </a:r>
            <a:r>
              <a:rPr lang="zh-TW" altLang="en-US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買個股容易碰到地雷，但買進台灣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為一次買進台灣前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50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強</a:t>
            </a:r>
            <a:endParaRPr lang="zh-TW" altLang="zh-TW" sz="3200" kern="100" dirty="0"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r>
              <a:rPr lang="zh-TW" altLang="en-US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</a:t>
            </a:r>
            <a:r>
              <a:rPr lang="en-US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  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文鼎粗鋼筆行楷" panose="02010609010101010101" pitchFamily="49" charset="-120"/>
                <a:cs typeface="文鼎粗鋼筆行楷" panose="02010609010101010101" pitchFamily="49" charset="-120"/>
              </a:rPr>
              <a:t>會「季度調整成分股」，定期檢視成員</a:t>
            </a:r>
            <a:endParaRPr lang="en-US" altLang="zh-TW" sz="3200" kern="100" dirty="0">
              <a:solidFill>
                <a:srgbClr val="000000"/>
              </a:solidFill>
              <a:effectLst/>
              <a:latin typeface="文鼎粗鋼筆行楷" panose="02010609010101010101" pitchFamily="49" charset="-120"/>
              <a:ea typeface="文鼎粗鋼筆行楷" panose="02010609010101010101" pitchFamily="49" charset="-120"/>
              <a:cs typeface="文鼎粗鋼筆行楷" panose="02010609010101010101" pitchFamily="49" charset="-120"/>
            </a:endParaRPr>
          </a:p>
          <a:p>
            <a:r>
              <a:rPr lang="zh-TW" altLang="en-US" sz="32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進行汰弱留強，表現太差的公司會被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踢</a:t>
            </a:r>
            <a:r>
              <a:rPr lang="zh-TW" altLang="zh-TW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出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3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80B133-BDBF-4C94-9BE3-69B8FDDC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145" y="181206"/>
            <a:ext cx="4827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以下列出權重的前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10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名</a:t>
            </a:r>
            <a:endParaRPr kumimoji="0" lang="zh-TW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DA837C-EAA2-4030-A3E8-937CD7B48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624334"/>
              </p:ext>
            </p:extLst>
          </p:nvPr>
        </p:nvGraphicFramePr>
        <p:xfrm>
          <a:off x="2527300" y="870354"/>
          <a:ext cx="7137400" cy="5806440"/>
        </p:xfrm>
        <a:graphic>
          <a:graphicData uri="http://schemas.openxmlformats.org/drawingml/2006/table">
            <a:tbl>
              <a:tblPr firstRow="1" firstCol="1" bandRow="1"/>
              <a:tblGrid>
                <a:gridCol w="2300421">
                  <a:extLst>
                    <a:ext uri="{9D8B030D-6E8A-4147-A177-3AD203B41FA5}">
                      <a16:colId xmlns:a16="http://schemas.microsoft.com/office/drawing/2014/main" val="4248368129"/>
                    </a:ext>
                  </a:extLst>
                </a:gridCol>
                <a:gridCol w="2475619">
                  <a:extLst>
                    <a:ext uri="{9D8B030D-6E8A-4147-A177-3AD203B41FA5}">
                      <a16:colId xmlns:a16="http://schemas.microsoft.com/office/drawing/2014/main" val="3782870449"/>
                    </a:ext>
                  </a:extLst>
                </a:gridCol>
                <a:gridCol w="2361360">
                  <a:extLst>
                    <a:ext uri="{9D8B030D-6E8A-4147-A177-3AD203B41FA5}">
                      <a16:colId xmlns:a16="http://schemas.microsoft.com/office/drawing/2014/main" val="425572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股票代號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持股</a:t>
                      </a:r>
                      <a:r>
                        <a:rPr lang="en-US" altLang="zh-TW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千股</a:t>
                      </a:r>
                      <a:r>
                        <a:rPr lang="en-US" altLang="zh-TW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持股權重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76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台積電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129,706.00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46.57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12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聯發科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7,996.00</a:t>
                      </a:r>
                      <a:endParaRPr lang="en-US" altLang="zh-TW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4.73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6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鴻海</a:t>
                      </a:r>
                      <a:endParaRPr lang="zh-TW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64,394.00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4.26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686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台達電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11,673.00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1.97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25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中華電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20,563.00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1.90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143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大立光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555.00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1.79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5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台塑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26,268.00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1.74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33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兆豐金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58,980.00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1.61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19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中信金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97,739.00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1.60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4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南亞</a:t>
                      </a:r>
                      <a:endParaRPr lang="zh-TW" alt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30,452.00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1.57</a:t>
                      </a:r>
                      <a:endParaRPr lang="en-US" altLang="zh-TW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9117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8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資料整理：懶人經濟學，時間：</a:t>
                      </a:r>
                      <a:r>
                        <a:rPr lang="en-US" altLang="zh-TW" sz="28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2020/07/31</a:t>
                      </a:r>
                      <a:endParaRPr lang="zh-TW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8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9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6DC9391-83AC-4A26-884B-0E70E0593EBF}"/>
              </a:ext>
            </a:extLst>
          </p:cNvPr>
          <p:cNvSpPr txBox="1"/>
          <p:nvPr/>
        </p:nvSpPr>
        <p:spPr>
          <a:xfrm>
            <a:off x="395514" y="480988"/>
            <a:ext cx="114009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r>
              <a:rPr lang="zh-TW" altLang="en-US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                           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潛在問題</a:t>
            </a:r>
            <a:r>
              <a:rPr lang="en-US" altLang="zh-TW" sz="36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: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成分股分散不足</a:t>
            </a:r>
            <a:endParaRPr lang="en-US" altLang="zh-TW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endParaRPr lang="en-US" altLang="zh-TW" sz="3600" kern="100" dirty="0">
              <a:solidFill>
                <a:srgbClr val="000000"/>
              </a:solidFill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上</a:t>
            </a:r>
            <a:r>
              <a:rPr lang="zh-TW" altLang="en-US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頁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表格中，台積電佔了台灣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持股權重的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46.57%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！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這正是台灣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的潛在問題「成分股分散不足」。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雖然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上面說台灣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的優點是「分散投資」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3600" kern="100" dirty="0">
                <a:solidFill>
                  <a:srgbClr val="000000"/>
                </a:solidFill>
                <a:effectLst/>
                <a:latin typeface="文鼎粗鋼筆行楷" panose="02010609010101010101" pitchFamily="49" charset="-12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Calibri" panose="020F0502020204030204" pitchFamily="34" charset="0"/>
              </a:rPr>
              <a:t>但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想像一下，當台積電有個風吹草動，</a:t>
            </a:r>
            <a:endParaRPr lang="en-US" altLang="zh-TW" sz="3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文鼎粗鋼筆行楷" panose="02010609010101010101" pitchFamily="49" charset="-120"/>
              <a:cs typeface="Arial" panose="020B0604020202020204" pitchFamily="34" charset="0"/>
            </a:endParaRPr>
          </a:p>
          <a:p>
            <a:pPr algn="ctr"/>
            <a:r>
              <a:rPr lang="zh-TW" altLang="en-US" sz="3600" kern="100" dirty="0">
                <a:solidFill>
                  <a:srgbClr val="000000"/>
                </a:solidFill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  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理所當然會很明顯地反映在台灣</a:t>
            </a:r>
            <a:r>
              <a:rPr lang="en-US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50</a:t>
            </a:r>
            <a: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文鼎粗鋼筆行楷" panose="02010609010101010101" pitchFamily="49" charset="-120"/>
                <a:cs typeface="Arial" panose="020B0604020202020204" pitchFamily="34" charset="0"/>
              </a:rPr>
              <a:t>的股價上</a:t>
            </a:r>
            <a:endParaRPr lang="zh-TW" altLang="zh-TW" sz="3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4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276475"/>
            <a:ext cx="12192000" cy="2549525"/>
          </a:xfrm>
          <a:prstGeom prst="rect">
            <a:avLst/>
          </a:prstGeom>
          <a:solidFill>
            <a:srgbClr val="F162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A445D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33850" y="2774950"/>
            <a:ext cx="0" cy="1390650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rgbClr val="F16227">
                    <a:alpha val="63000"/>
                  </a:srgbClr>
                </a:gs>
                <a:gs pos="55000">
                  <a:sysClr val="window" lastClr="FFFFFF"/>
                </a:gs>
                <a:gs pos="100000">
                  <a:srgbClr val="F16227">
                    <a:alpha val="59000"/>
                  </a:srgbClr>
                </a:gs>
              </a:gsLst>
              <a:lin ang="5400000" scaled="0"/>
            </a:gradFill>
            <a:prstDash val="solid"/>
            <a:miter lim="800000"/>
          </a:ln>
          <a:effectLst/>
        </p:spPr>
      </p:cxnSp>
      <p:sp>
        <p:nvSpPr>
          <p:cNvPr id="10" name="Title 2"/>
          <p:cNvSpPr txBox="1"/>
          <p:nvPr/>
        </p:nvSpPr>
        <p:spPr>
          <a:xfrm>
            <a:off x="4914901" y="3327400"/>
            <a:ext cx="6054725" cy="715529"/>
          </a:xfrm>
          <a:prstGeom prst="rect">
            <a:avLst/>
          </a:prstGeom>
        </p:spPr>
        <p:txBody>
          <a:bodyPr vert="horz" lIns="36000" tIns="45720" rIns="360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latin typeface="文鼎粗鋼筆行楷" panose="02010609010101010101" pitchFamily="49" charset="-120"/>
                <a:cs typeface="Arial" panose="020B0604020202020204" pitchFamily="34" charset="0"/>
              </a:rPr>
              <a:t>0056</a:t>
            </a:r>
            <a:endParaRPr lang="en-US" b="0" dirty="0">
              <a:solidFill>
                <a:schemeClr val="accent5">
                  <a:lumMod val="40000"/>
                  <a:lumOff val="6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41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C99471-4D41-408E-BDFE-E5254453A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984110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firstCol="1" bandRow="1"/>
              <a:tblGrid>
                <a:gridCol w="3976914">
                  <a:extLst>
                    <a:ext uri="{9D8B030D-6E8A-4147-A177-3AD203B41FA5}">
                      <a16:colId xmlns:a16="http://schemas.microsoft.com/office/drawing/2014/main" val="4121334101"/>
                    </a:ext>
                  </a:extLst>
                </a:gridCol>
                <a:gridCol w="8215086">
                  <a:extLst>
                    <a:ext uri="{9D8B030D-6E8A-4147-A177-3AD203B41FA5}">
                      <a16:colId xmlns:a16="http://schemas.microsoft.com/office/drawing/2014/main" val="3288004098"/>
                    </a:ext>
                  </a:extLst>
                </a:gridCol>
              </a:tblGrid>
              <a:tr h="979714">
                <a:tc gridSpan="2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基本介紹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8278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全名</a:t>
                      </a:r>
                      <a:endParaRPr lang="zh-TW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元大台灣高股息證券投資信託基金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92538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股票代號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0056</a:t>
                      </a:r>
                      <a:endParaRPr lang="en-US" altLang="zh-TW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143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總管理費用</a:t>
                      </a: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(%)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0.76 (</a:t>
                      </a: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含</a:t>
                      </a: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0.36 </a:t>
                      </a: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非管理費用</a:t>
                      </a: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0393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平均配息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1.5</a:t>
                      </a: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元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17838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平均殖利率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5.6%</a:t>
                      </a:r>
                      <a:endParaRPr lang="en-US" altLang="zh-TW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8741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4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平均填息天數</a:t>
                      </a:r>
                      <a:endParaRPr lang="zh-TW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4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文鼎粗鋼筆行楷" panose="02010609010101010101" pitchFamily="49" charset="-12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84</a:t>
                      </a:r>
                      <a:r>
                        <a:rPr lang="zh-TW" altLang="en-US" sz="4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文鼎粗鋼筆行楷" panose="02010609010101010101" pitchFamily="49" charset="-120"/>
                          <a:cs typeface="Arial" panose="020B0604020202020204" pitchFamily="34" charset="0"/>
                        </a:rPr>
                        <a:t>天</a:t>
                      </a:r>
                      <a:endParaRPr lang="zh-TW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75" marR="66675" marT="3810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4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2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1140</Words>
  <Application>Microsoft Office PowerPoint</Application>
  <PresentationFormat>寬螢幕</PresentationFormat>
  <Paragraphs>165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方正姚体</vt:lpstr>
      <vt:lpstr>微软雅黑</vt:lpstr>
      <vt:lpstr>文鼎粗鋼筆行楷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念慈 高</dc:creator>
  <cp:lastModifiedBy>念慈 高</cp:lastModifiedBy>
  <cp:revision>5</cp:revision>
  <dcterms:created xsi:type="dcterms:W3CDTF">2020-11-29T15:01:54Z</dcterms:created>
  <dcterms:modified xsi:type="dcterms:W3CDTF">2020-11-29T16:27:17Z</dcterms:modified>
</cp:coreProperties>
</file>