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36"/>
  </p:notesMasterIdLst>
  <p:handoutMasterIdLst>
    <p:handoutMasterId r:id="rId37"/>
  </p:handoutMasterIdLst>
  <p:sldIdLst>
    <p:sldId id="460" r:id="rId3"/>
    <p:sldId id="463" r:id="rId4"/>
    <p:sldId id="465" r:id="rId5"/>
    <p:sldId id="490" r:id="rId6"/>
    <p:sldId id="491" r:id="rId7"/>
    <p:sldId id="493" r:id="rId8"/>
    <p:sldId id="467" r:id="rId9"/>
    <p:sldId id="494" r:id="rId10"/>
    <p:sldId id="496" r:id="rId11"/>
    <p:sldId id="497" r:id="rId12"/>
    <p:sldId id="499" r:id="rId13"/>
    <p:sldId id="500" r:id="rId14"/>
    <p:sldId id="517" r:id="rId15"/>
    <p:sldId id="506" r:id="rId16"/>
    <p:sldId id="503" r:id="rId17"/>
    <p:sldId id="472" r:id="rId18"/>
    <p:sldId id="466" r:id="rId19"/>
    <p:sldId id="504" r:id="rId20"/>
    <p:sldId id="486" r:id="rId21"/>
    <p:sldId id="469" r:id="rId22"/>
    <p:sldId id="508" r:id="rId23"/>
    <p:sldId id="509" r:id="rId24"/>
    <p:sldId id="510" r:id="rId25"/>
    <p:sldId id="512" r:id="rId26"/>
    <p:sldId id="514" r:id="rId27"/>
    <p:sldId id="513" r:id="rId28"/>
    <p:sldId id="515" r:id="rId29"/>
    <p:sldId id="511" r:id="rId30"/>
    <p:sldId id="487" r:id="rId31"/>
    <p:sldId id="516" r:id="rId32"/>
    <p:sldId id="488" r:id="rId33"/>
    <p:sldId id="505" r:id="rId34"/>
    <p:sldId id="464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gun" initials="V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A394"/>
    <a:srgbClr val="E1E5E2"/>
    <a:srgbClr val="C7BAA8"/>
    <a:srgbClr val="929591"/>
    <a:srgbClr val="9F4F55"/>
    <a:srgbClr val="F9ECDC"/>
    <a:srgbClr val="80897D"/>
    <a:srgbClr val="696363"/>
    <a:srgbClr val="F2EEE8"/>
    <a:srgbClr val="FFFD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89692" autoAdjust="0"/>
  </p:normalViewPr>
  <p:slideViewPr>
    <p:cSldViewPr snapToGrid="0">
      <p:cViewPr>
        <p:scale>
          <a:sx n="66" d="100"/>
          <a:sy n="66" d="100"/>
        </p:scale>
        <p:origin x="1306" y="40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9CEFA-3B3E-42C0-9BB8-D93BA9F8D695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2E1B25-F211-4CC2-9DCD-69FA67B9C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656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606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70607A-EB09-4464-B9F9-BBAE9FEA8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884A62-FE00-4E3D-ADA0-E22F86BE8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06559F-931E-4C1C-BAA3-CE3BB96CA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0C8357-4EE7-434F-8F1D-EB72F50A2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63E9BA-C35D-4623-8AEC-12CBA1765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912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113AC-DF3C-45F8-8376-712B7F9BF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E7EF9C-8988-4176-8DA2-5346BDB810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72ECB9-BC6A-47B2-9484-877938926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7DA26D-1083-4E20-8433-3EACB781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488704-F74A-430C-9177-1F6D5133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EC994E-AAE0-4342-820B-14F521FAD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21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1F35A-5862-461C-A776-246D30F82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AA2EDF-8154-4C55-8E92-834173DDF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806EFA-9976-4A7A-810D-76C7047B7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8A798A-BE9A-4072-A93C-D1D1E2030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DD673F-0533-4515-9B56-B753621D6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509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D47182-1EDE-4FA1-B130-E58222460D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E14DC1-ED6B-47BE-A195-B8D73B1D8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965E7-1B02-43B7-BFDC-37294AFC8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516B03-A310-4DD8-90FD-D6C9AA68E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74A88E-0943-4A05-8AAD-3E4E90A97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062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2022/12/19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28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2022/12/19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8011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247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61D68-9D60-45C1-84CF-8694F122A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A4BDC1-FF73-432D-AC47-8EEEC5E09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CF9B87-024B-4A06-BA78-956CBBDA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57915F-D67C-484A-9A5C-333C71D19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8CB9FE-E585-479C-9939-C1DF8EC9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14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C1372-734A-4296-9FB4-2B237227A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2504FB-3962-4ABB-8F21-3B1297384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73F61E-C842-45A9-9C07-EC60B6A6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C42772-006F-42F3-A53C-D6F9334C5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E654AF-4882-4FA1-A3C1-F88A71FB2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270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3E3B72-32AE-40DB-856E-1F79DC1CC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6AB566-0A02-47B8-B36A-57903E92C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0B06DF-2A5D-49B6-940D-1C73553E3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D9A042-4577-4206-93A8-735631107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D834B9-AC17-4E4F-9973-2C6080B73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C0070B-569D-4FDB-83D2-2831B39FB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458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A247E-FC99-4DEE-9659-A61E58CA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EFF825-A106-4C43-96EC-00D9D7D29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506D75-1984-4130-BBE1-66A0B207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5EF971-1A5F-4FCD-A849-5068EEBFA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4A3C7F-A504-486F-AC52-BAFC7D2EE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F8FD0D-2A45-42AA-9F3A-D4BBA2C3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9B8A7F-BFA8-4329-AFC8-89D05783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C94869-7BF3-4FFD-812C-03E8CEB5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26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A247E-FC99-4DEE-9659-A61E58CA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EFF825-A106-4C43-96EC-00D9D7D29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506D75-1984-4130-BBE1-66A0B207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5EF971-1A5F-4FCD-A849-5068EEBFA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4A3C7F-A504-486F-AC52-BAFC7D2EE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F8FD0D-2A45-42AA-9F3A-D4BBA2C3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9B8A7F-BFA8-4329-AFC8-89D05783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C94869-7BF3-4FFD-812C-03E8CEB5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221905" y="6739570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5321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CC1BC-64C9-4962-A764-37E770FBC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38FC6B-45DE-432B-B145-F8D8AB2AC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13F784-0D7C-43D2-A802-629BA7317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781AAF-B2A9-4052-BD38-326FE4C1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845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BCC6E6-411E-4830-BEE1-1A6268018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4BA76C-B531-4C6F-850E-214EA4DF3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662A71-4ED7-4C0E-AF3B-EACBFA46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262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2B54FA-E333-4D04-A18F-7D50B83F6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2AD769-544A-47A1-A306-AEDAED293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514AB2-F4D7-4383-B3E7-D0F716378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D2DB71-2A42-4C00-9449-CA0DA297B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C5D84D-5127-4599-9769-61D2E6955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5A3411-124D-4AEE-9E12-7E3048799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435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2F3B47-B08B-4181-88A1-0D61C596F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D1A009-55AC-40B1-BECE-C8E17CE74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4A7723-30C6-41D1-B39D-85DF3D3995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6D8014-D4F0-4B30-B629-8D6D50AFB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5A88B7-1EF5-48FA-988D-161EF7D69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638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0212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pandas.pydata.org/docs/reference/api/pandas.DataFrame.interpolate.html" TargetMode="External"/><Relationship Id="rId3" Type="http://schemas.openxmlformats.org/officeDocument/2006/relationships/hyperlink" Target="https://imbalanced-learn.org/stable/over_sampling.html" TargetMode="External"/><Relationship Id="rId7" Type="http://schemas.openxmlformats.org/officeDocument/2006/relationships/hyperlink" Target="https://contrib.scikit-learn.org/category_encoders/mestimate.html" TargetMode="External"/><Relationship Id="rId12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hyperlink" Target="https://medium.com/@seikimaii_Huang/%E6%A9%9F%E5%99%A8%E5%AD%B8%E7%BF%92%E7%AD%86%E8%A8%98-target-encoding-1b585d8ee8ab" TargetMode="External"/><Relationship Id="rId11" Type="http://schemas.openxmlformats.org/officeDocument/2006/relationships/hyperlink" Target="https://mortis.tech/2019/11/program_note/664/" TargetMode="External"/><Relationship Id="rId5" Type="http://schemas.openxmlformats.org/officeDocument/2006/relationships/hyperlink" Target="https://pyecontech.com/2020/07/22/python_label_encoder/" TargetMode="External"/><Relationship Id="rId10" Type="http://schemas.openxmlformats.org/officeDocument/2006/relationships/hyperlink" Target="https://www.analyticsvidhya.com/blog/2021/04/backward-feature-elimination-and-its-implementation/" TargetMode="External"/><Relationship Id="rId4" Type="http://schemas.openxmlformats.org/officeDocument/2006/relationships/hyperlink" Target="https://imbalanced-learn.org/stable/references/generated/imblearn.over_sampling.RandomOverSampler.html" TargetMode="External"/><Relationship Id="rId9" Type="http://schemas.openxmlformats.org/officeDocument/2006/relationships/hyperlink" Target="https://ithelp.ithome.com.tw/articles/10201106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bioportal.org/study/clinicalData?id=lihc_tcg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>
            <a:extLst>
              <a:ext uri="{FF2B5EF4-FFF2-40B4-BE49-F238E27FC236}">
                <a16:creationId xmlns:a16="http://schemas.microsoft.com/office/drawing/2014/main" id="{43E9A957-5FD0-4C0B-BABC-BD92473CA2FC}"/>
              </a:ext>
            </a:extLst>
          </p:cNvPr>
          <p:cNvSpPr/>
          <p:nvPr/>
        </p:nvSpPr>
        <p:spPr>
          <a:xfrm>
            <a:off x="-1030667" y="-883488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E19F243-6296-438F-B521-744C6305F98D}"/>
              </a:ext>
            </a:extLst>
          </p:cNvPr>
          <p:cNvSpPr/>
          <p:nvPr/>
        </p:nvSpPr>
        <p:spPr>
          <a:xfrm>
            <a:off x="-914400" y="1721688"/>
            <a:ext cx="1828800" cy="182880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5D755CE-AF09-427C-BCA8-90547B36F9DD}"/>
              </a:ext>
            </a:extLst>
          </p:cNvPr>
          <p:cNvSpPr/>
          <p:nvPr/>
        </p:nvSpPr>
        <p:spPr>
          <a:xfrm>
            <a:off x="1652783" y="-74703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68E6592D-264F-4863-A006-AB02018020A7}"/>
              </a:ext>
            </a:extLst>
          </p:cNvPr>
          <p:cNvSpPr/>
          <p:nvPr/>
        </p:nvSpPr>
        <p:spPr>
          <a:xfrm>
            <a:off x="10062902" y="3911002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5AD812F9-5BBD-467C-8342-AA40004F1F48}"/>
              </a:ext>
            </a:extLst>
          </p:cNvPr>
          <p:cNvSpPr/>
          <p:nvPr/>
        </p:nvSpPr>
        <p:spPr>
          <a:xfrm>
            <a:off x="8846578" y="5580202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826B78F-1340-41BD-9C8C-AFC2B9969FC6}"/>
              </a:ext>
            </a:extLst>
          </p:cNvPr>
          <p:cNvSpPr/>
          <p:nvPr/>
        </p:nvSpPr>
        <p:spPr>
          <a:xfrm>
            <a:off x="8754276" y="5327591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CA862AF-A2A8-4B65-8AE1-C305969A3E4F}"/>
              </a:ext>
            </a:extLst>
          </p:cNvPr>
          <p:cNvSpPr/>
          <p:nvPr/>
        </p:nvSpPr>
        <p:spPr>
          <a:xfrm>
            <a:off x="1881600" y="4927829"/>
            <a:ext cx="693143" cy="693143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C252E3D-1F63-4A1D-934A-FD24CA55DC92}"/>
              </a:ext>
            </a:extLst>
          </p:cNvPr>
          <p:cNvGrpSpPr/>
          <p:nvPr/>
        </p:nvGrpSpPr>
        <p:grpSpPr>
          <a:xfrm>
            <a:off x="7941329" y="1109510"/>
            <a:ext cx="1605859" cy="1429988"/>
            <a:chOff x="7481280" y="1311215"/>
            <a:chExt cx="2228073" cy="1984058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10D14D68-A030-4831-BE4A-C8BA84F5CAA2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7DD2780E-3BB9-46DC-9F40-2EFA2361D3FD}"/>
                </a:ext>
              </a:extLst>
            </p:cNvPr>
            <p:cNvSpPr/>
            <p:nvPr/>
          </p:nvSpPr>
          <p:spPr>
            <a:xfrm>
              <a:off x="8916441" y="1330477"/>
              <a:ext cx="792912" cy="792912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80" name="文本框 179">
            <a:extLst>
              <a:ext uri="{FF2B5EF4-FFF2-40B4-BE49-F238E27FC236}">
                <a16:creationId xmlns:a16="http://schemas.microsoft.com/office/drawing/2014/main" id="{0375DD06-9624-430F-A1FE-8292A5D2F180}"/>
              </a:ext>
            </a:extLst>
          </p:cNvPr>
          <p:cNvSpPr txBox="1"/>
          <p:nvPr/>
        </p:nvSpPr>
        <p:spPr>
          <a:xfrm>
            <a:off x="4289780" y="2228671"/>
            <a:ext cx="36124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7200" dirty="0">
                <a:solidFill>
                  <a:srgbClr val="7C8C6E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肝癌</a:t>
            </a:r>
            <a:endParaRPr lang="zh-CN" altLang="en-US" sz="7200" dirty="0">
              <a:solidFill>
                <a:srgbClr val="7C8C6E"/>
              </a:solidFill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59A27D88-BA27-4418-B9DC-02072DF274B4}"/>
              </a:ext>
            </a:extLst>
          </p:cNvPr>
          <p:cNvSpPr txBox="1"/>
          <p:nvPr/>
        </p:nvSpPr>
        <p:spPr>
          <a:xfrm>
            <a:off x="2808304" y="3461371"/>
            <a:ext cx="6575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98A58C"/>
                </a:solidFill>
                <a:cs typeface="+mn-ea"/>
                <a:sym typeface="+mn-lt"/>
              </a:rPr>
              <a:t> </a:t>
            </a:r>
            <a:r>
              <a:rPr lang="zh-TW" altLang="en-US" sz="1600" dirty="0">
                <a:solidFill>
                  <a:srgbClr val="98A58C"/>
                </a:solidFill>
                <a:cs typeface="+mn-ea"/>
                <a:sym typeface="+mn-lt"/>
              </a:rPr>
              <a:t>統計學習與資料探勘 期末報告</a:t>
            </a:r>
            <a:endParaRPr lang="zh-CN" altLang="en-US" sz="1600" dirty="0">
              <a:solidFill>
                <a:srgbClr val="98A58C"/>
              </a:solidFill>
              <a:cs typeface="+mn-ea"/>
              <a:sym typeface="+mn-lt"/>
            </a:endParaRPr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C9A67C26-E454-4EE1-ACF9-5F95614D38F5}"/>
              </a:ext>
            </a:extLst>
          </p:cNvPr>
          <p:cNvSpPr txBox="1"/>
          <p:nvPr/>
        </p:nvSpPr>
        <p:spPr>
          <a:xfrm>
            <a:off x="4541142" y="4387889"/>
            <a:ext cx="310971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rgbClr val="98A58C"/>
                </a:solidFill>
                <a:cs typeface="+mn-ea"/>
                <a:sym typeface="+mn-lt"/>
              </a:rPr>
              <a:t>B082040005</a:t>
            </a:r>
            <a:r>
              <a:rPr lang="zh-TW" altLang="en-US" sz="1600" dirty="0">
                <a:solidFill>
                  <a:srgbClr val="98A58C"/>
                </a:solidFill>
                <a:cs typeface="+mn-ea"/>
                <a:sym typeface="+mn-lt"/>
              </a:rPr>
              <a:t> 高念慈</a:t>
            </a:r>
            <a:endParaRPr lang="en-US" altLang="zh-TW" sz="1600" dirty="0">
              <a:solidFill>
                <a:srgbClr val="98A58C"/>
              </a:solidFill>
              <a:cs typeface="+mn-ea"/>
              <a:sym typeface="+mn-lt"/>
            </a:endParaRPr>
          </a:p>
          <a:p>
            <a:pPr algn="ctr"/>
            <a:r>
              <a:rPr lang="en-US" altLang="zh-CN" sz="1600" dirty="0">
                <a:solidFill>
                  <a:srgbClr val="98A58C"/>
                </a:solidFill>
                <a:cs typeface="+mn-ea"/>
                <a:sym typeface="+mn-lt"/>
              </a:rPr>
              <a:t>M102040035</a:t>
            </a:r>
            <a:r>
              <a:rPr lang="zh-TW" altLang="en-US" sz="1600" dirty="0">
                <a:solidFill>
                  <a:srgbClr val="98A58C"/>
                </a:solidFill>
                <a:cs typeface="+mn-ea"/>
                <a:sym typeface="+mn-lt"/>
              </a:rPr>
              <a:t> 林良朋</a:t>
            </a:r>
            <a:endParaRPr lang="zh-CN" altLang="en-US" sz="1600" dirty="0">
              <a:solidFill>
                <a:srgbClr val="98A58C"/>
              </a:solidFill>
              <a:cs typeface="+mn-ea"/>
              <a:sym typeface="+mn-lt"/>
            </a:endParaRP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2AD3C91C-FED8-4F6A-85C1-68E8242213DC}"/>
              </a:ext>
            </a:extLst>
          </p:cNvPr>
          <p:cNvSpPr/>
          <p:nvPr/>
        </p:nvSpPr>
        <p:spPr>
          <a:xfrm>
            <a:off x="3526562" y="3832297"/>
            <a:ext cx="51388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TW" sz="2800" dirty="0">
                <a:solidFill>
                  <a:srgbClr val="98A58C"/>
                </a:solidFill>
                <a:cs typeface="+mn-ea"/>
                <a:sym typeface="+mn-lt"/>
              </a:rPr>
              <a:t>2022.12.19</a:t>
            </a:r>
            <a:endParaRPr lang="en-US" altLang="zh-CN" sz="2800" dirty="0">
              <a:solidFill>
                <a:srgbClr val="98A58C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913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0" grpId="0"/>
      <p:bldP spid="182" grpId="0"/>
      <p:bldP spid="183" grpId="0"/>
      <p:bldP spid="18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椭圆 16">
            <a:extLst>
              <a:ext uri="{FF2B5EF4-FFF2-40B4-BE49-F238E27FC236}">
                <a16:creationId xmlns:a16="http://schemas.microsoft.com/office/drawing/2014/main" id="{17A66438-D42F-43DE-BDDE-AA8A1C149EA8}"/>
              </a:ext>
            </a:extLst>
          </p:cNvPr>
          <p:cNvSpPr/>
          <p:nvPr/>
        </p:nvSpPr>
        <p:spPr>
          <a:xfrm>
            <a:off x="1994606" y="1663079"/>
            <a:ext cx="2990982" cy="2990982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椭圆 17">
            <a:extLst>
              <a:ext uri="{FF2B5EF4-FFF2-40B4-BE49-F238E27FC236}">
                <a16:creationId xmlns:a16="http://schemas.microsoft.com/office/drawing/2014/main" id="{11F80A55-C70D-53E6-A83A-058DADEA3916}"/>
              </a:ext>
            </a:extLst>
          </p:cNvPr>
          <p:cNvSpPr/>
          <p:nvPr/>
        </p:nvSpPr>
        <p:spPr>
          <a:xfrm>
            <a:off x="1005578" y="3220135"/>
            <a:ext cx="1592712" cy="1592712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83158" y="464097"/>
            <a:ext cx="2852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缺失值分布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/</a:t>
            </a:r>
            <a:r>
              <a:rPr lang="zh-TW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比例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4" name="椭圆 13">
            <a:extLst>
              <a:ext uri="{FF2B5EF4-FFF2-40B4-BE49-F238E27FC236}">
                <a16:creationId xmlns:a16="http://schemas.microsoft.com/office/drawing/2014/main" id="{2E1EB037-6ED9-4873-80E2-4DB7CED039E0}"/>
              </a:ext>
            </a:extLst>
          </p:cNvPr>
          <p:cNvSpPr/>
          <p:nvPr/>
        </p:nvSpPr>
        <p:spPr>
          <a:xfrm>
            <a:off x="10256865" y="991855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45F427E-1BE0-483C-995E-420520E28FF3}"/>
              </a:ext>
            </a:extLst>
          </p:cNvPr>
          <p:cNvSpPr/>
          <p:nvPr/>
        </p:nvSpPr>
        <p:spPr>
          <a:xfrm>
            <a:off x="7125015" y="4875113"/>
            <a:ext cx="3013638" cy="301363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C0689836-3E78-4F8B-B21E-58A1F1902857}"/>
              </a:ext>
            </a:extLst>
          </p:cNvPr>
          <p:cNvSpPr/>
          <p:nvPr/>
        </p:nvSpPr>
        <p:spPr>
          <a:xfrm>
            <a:off x="8903997" y="3638738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A3ED1D6F-0E90-CCD8-D183-C710AF301702}"/>
              </a:ext>
            </a:extLst>
          </p:cNvPr>
          <p:cNvSpPr/>
          <p:nvPr/>
        </p:nvSpPr>
        <p:spPr>
          <a:xfrm>
            <a:off x="1317813" y="1140532"/>
            <a:ext cx="42391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rgbClr val="9AA394"/>
                </a:solidFill>
                <a:cs typeface="+mn-ea"/>
                <a:sym typeface="+mn-lt"/>
              </a:rPr>
              <a:t>大部分模型都不能處理缺失值</a:t>
            </a:r>
            <a:endParaRPr lang="en-US" b="1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F17F5F94-AE46-5622-55A8-E48E988F9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978" y="329882"/>
            <a:ext cx="6406103" cy="7126512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0E67A300-83B6-DECA-E878-701C4C56E2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81378"/>
            <a:ext cx="12192000" cy="158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2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14" grpId="0" animBg="1"/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椭圆 32">
            <a:extLst>
              <a:ext uri="{FF2B5EF4-FFF2-40B4-BE49-F238E27FC236}">
                <a16:creationId xmlns:a16="http://schemas.microsoft.com/office/drawing/2014/main" id="{77E831D6-D49E-F02A-C39D-EBB2E971D870}"/>
              </a:ext>
            </a:extLst>
          </p:cNvPr>
          <p:cNvSpPr/>
          <p:nvPr/>
        </p:nvSpPr>
        <p:spPr>
          <a:xfrm>
            <a:off x="8599318" y="-1727914"/>
            <a:ext cx="4842125" cy="4842125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椭圆 33">
            <a:extLst>
              <a:ext uri="{FF2B5EF4-FFF2-40B4-BE49-F238E27FC236}">
                <a16:creationId xmlns:a16="http://schemas.microsoft.com/office/drawing/2014/main" id="{82F28074-0D73-14BC-A8D5-9FF54F17D130}"/>
              </a:ext>
            </a:extLst>
          </p:cNvPr>
          <p:cNvSpPr/>
          <p:nvPr/>
        </p:nvSpPr>
        <p:spPr>
          <a:xfrm>
            <a:off x="-344581" y="5235156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第一輪刪變數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ACDFA020-60E9-4939-AC7E-D9DD8F8F0EF8}"/>
              </a:ext>
            </a:extLst>
          </p:cNvPr>
          <p:cNvSpPr txBox="1"/>
          <p:nvPr/>
        </p:nvSpPr>
        <p:spPr bwMode="auto">
          <a:xfrm>
            <a:off x="4304172" y="5669518"/>
            <a:ext cx="3567656" cy="400110"/>
          </a:xfrm>
          <a:prstGeom prst="rect">
            <a:avLst/>
          </a:prstGeom>
          <a:solidFill>
            <a:srgbClr val="9AA394"/>
          </a:solidFill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defRPr/>
            </a:pPr>
            <a:r>
              <a:rPr lang="zh-TW" altLang="en-US" sz="2000" dirty="0">
                <a:solidFill>
                  <a:prstClr val="white"/>
                </a:solidFill>
                <a:cs typeface="+mn-ea"/>
                <a:sym typeface="+mn-lt"/>
              </a:rPr>
              <a:t>第一輪刪了 </a:t>
            </a:r>
            <a:r>
              <a:rPr lang="en-US" altLang="zh-TW" sz="2000" dirty="0">
                <a:solidFill>
                  <a:prstClr val="white"/>
                </a:solidFill>
                <a:cs typeface="+mn-ea"/>
                <a:sym typeface="+mn-lt"/>
              </a:rPr>
              <a:t>53 </a:t>
            </a:r>
            <a:r>
              <a:rPr lang="zh-TW" altLang="en-US" sz="2000" dirty="0">
                <a:solidFill>
                  <a:prstClr val="white"/>
                </a:solidFill>
                <a:cs typeface="+mn-ea"/>
                <a:sym typeface="+mn-lt"/>
              </a:rPr>
              <a:t>個變數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13EC4C2-12A8-471C-97AA-0AB3AE4B4CBB}"/>
              </a:ext>
            </a:extLst>
          </p:cNvPr>
          <p:cNvSpPr txBox="1"/>
          <p:nvPr/>
        </p:nvSpPr>
        <p:spPr bwMode="auto">
          <a:xfrm>
            <a:off x="4484358" y="4478254"/>
            <a:ext cx="3217444" cy="424732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全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NA</a:t>
            </a: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的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EAA4EA5-356F-4090-92FB-BB6CD158013F}"/>
              </a:ext>
            </a:extLst>
          </p:cNvPr>
          <p:cNvSpPr txBox="1"/>
          <p:nvPr/>
        </p:nvSpPr>
        <p:spPr bwMode="auto">
          <a:xfrm>
            <a:off x="855948" y="4312055"/>
            <a:ext cx="3740031" cy="75713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algn="ctr" defTabSz="457200">
              <a:lnSpc>
                <a:spcPct val="90000"/>
              </a:lnSpc>
              <a:spcBef>
                <a:spcPct val="0"/>
              </a:spcBef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字魂57号-创细黑" panose="00000500000000000000" pitchFamily="2" charset="-122"/>
                <a:ea typeface="字魂57号-创细黑" panose="00000500000000000000" pitchFamily="2" charset="-122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r>
              <a:rPr lang="zh-TW" altLang="en-US" sz="2400" dirty="0">
                <a:latin typeface="+mn-lt"/>
                <a:ea typeface="+mn-ea"/>
                <a:cs typeface="+mn-ea"/>
                <a:sym typeface="+mn-lt"/>
              </a:rPr>
              <a:t>重複的、變異性小的</a:t>
            </a:r>
            <a:endParaRPr lang="en-US" altLang="zh-TW" sz="24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TW" sz="2400" dirty="0">
                <a:latin typeface="+mn-lt"/>
                <a:ea typeface="+mn-ea"/>
                <a:cs typeface="+mn-ea"/>
                <a:sym typeface="+mn-lt"/>
              </a:rPr>
              <a:t>( 9 </a:t>
            </a:r>
            <a:r>
              <a:rPr lang="zh-TW" altLang="en-US" sz="2400" dirty="0">
                <a:latin typeface="+mn-lt"/>
                <a:ea typeface="+mn-ea"/>
                <a:cs typeface="+mn-ea"/>
                <a:sym typeface="+mn-lt"/>
              </a:rPr>
              <a:t>成 </a:t>
            </a:r>
            <a:r>
              <a:rPr lang="en-US" altLang="zh-TW" sz="2400" dirty="0">
                <a:latin typeface="+mn-lt"/>
                <a:ea typeface="+mn-ea"/>
                <a:cs typeface="+mn-ea"/>
                <a:sym typeface="+mn-lt"/>
              </a:rPr>
              <a:t>: 382*0.9 = 343 )</a:t>
            </a:r>
            <a:endParaRPr lang="zh-CN" altLang="en-US" sz="2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0C20D61-38F3-4A01-B965-662E1F73ACEB}"/>
              </a:ext>
            </a:extLst>
          </p:cNvPr>
          <p:cNvSpPr txBox="1"/>
          <p:nvPr/>
        </p:nvSpPr>
        <p:spPr bwMode="auto">
          <a:xfrm>
            <a:off x="7871828" y="4312055"/>
            <a:ext cx="3217444" cy="75713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algn="ctr" defTabSz="457200">
              <a:lnSpc>
                <a:spcPct val="90000"/>
              </a:lnSpc>
              <a:spcBef>
                <a:spcPct val="0"/>
              </a:spcBef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字魂57号-创细黑" panose="00000500000000000000" pitchFamily="2" charset="-122"/>
                <a:ea typeface="字魂57号-创细黑" panose="00000500000000000000" pitchFamily="2" charset="-122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r>
              <a:rPr lang="zh-TW" altLang="en-US" sz="2400" dirty="0">
                <a:latin typeface="+mn-lt"/>
                <a:ea typeface="+mn-ea"/>
                <a:cs typeface="+mn-ea"/>
                <a:sym typeface="+mn-lt"/>
              </a:rPr>
              <a:t>資訊不足又有多 </a:t>
            </a:r>
            <a:r>
              <a:rPr lang="en-US" altLang="zh-TW" sz="2400" dirty="0">
                <a:latin typeface="+mn-lt"/>
                <a:ea typeface="+mn-ea"/>
                <a:cs typeface="+mn-ea"/>
                <a:sym typeface="+mn-lt"/>
              </a:rPr>
              <a:t>NA</a:t>
            </a:r>
          </a:p>
          <a:p>
            <a:r>
              <a:rPr lang="zh-TW" altLang="en-US" sz="2400" dirty="0">
                <a:latin typeface="+mn-lt"/>
                <a:ea typeface="+mn-ea"/>
                <a:cs typeface="+mn-ea"/>
                <a:sym typeface="+mn-lt"/>
              </a:rPr>
              <a:t>怕亂補出事</a:t>
            </a:r>
            <a:r>
              <a:rPr lang="en-US" altLang="zh-TW" sz="2400" dirty="0">
                <a:latin typeface="+mn-lt"/>
                <a:ea typeface="+mn-ea"/>
                <a:cs typeface="+mn-ea"/>
                <a:sym typeface="+mn-lt"/>
              </a:rPr>
              <a:t>(1</a:t>
            </a:r>
            <a:r>
              <a:rPr lang="zh-TW" altLang="en-US" sz="2400" dirty="0">
                <a:latin typeface="+mn-lt"/>
                <a:ea typeface="+mn-ea"/>
                <a:cs typeface="+mn-ea"/>
                <a:sym typeface="+mn-lt"/>
              </a:rPr>
              <a:t>個</a:t>
            </a:r>
            <a:r>
              <a:rPr lang="en-US" altLang="zh-TW" sz="2400" dirty="0">
                <a:latin typeface="+mn-lt"/>
                <a:ea typeface="+mn-ea"/>
                <a:cs typeface="+mn-ea"/>
                <a:sym typeface="+mn-lt"/>
              </a:rPr>
              <a:t>)</a:t>
            </a:r>
            <a:endParaRPr lang="zh-CN" altLang="en-US" sz="24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6DAD0111-8208-4066-8F3D-AB965AA6D93E}"/>
              </a:ext>
            </a:extLst>
          </p:cNvPr>
          <p:cNvGrpSpPr/>
          <p:nvPr/>
        </p:nvGrpSpPr>
        <p:grpSpPr>
          <a:xfrm>
            <a:off x="1761917" y="2043219"/>
            <a:ext cx="1908384" cy="1908384"/>
            <a:chOff x="1054100" y="-11130"/>
            <a:chExt cx="3440130" cy="3440130"/>
          </a:xfrm>
        </p:grpSpPr>
        <p:sp>
          <p:nvSpPr>
            <p:cNvPr id="18" name="弧形 17">
              <a:extLst>
                <a:ext uri="{FF2B5EF4-FFF2-40B4-BE49-F238E27FC236}">
                  <a16:creationId xmlns:a16="http://schemas.microsoft.com/office/drawing/2014/main" id="{DE107FAA-7942-433C-B2D7-D3CAA3B4F4A0}"/>
                </a:ext>
              </a:extLst>
            </p:cNvPr>
            <p:cNvSpPr/>
            <p:nvPr/>
          </p:nvSpPr>
          <p:spPr>
            <a:xfrm>
              <a:off x="1054100" y="-11130"/>
              <a:ext cx="3440130" cy="3440130"/>
            </a:xfrm>
            <a:prstGeom prst="arc">
              <a:avLst>
                <a:gd name="adj1" fmla="val 675277"/>
                <a:gd name="adj2" fmla="val 0"/>
              </a:avLst>
            </a:prstGeom>
            <a:noFill/>
            <a:ln w="5715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9" name="弧形 18">
              <a:extLst>
                <a:ext uri="{FF2B5EF4-FFF2-40B4-BE49-F238E27FC236}">
                  <a16:creationId xmlns:a16="http://schemas.microsoft.com/office/drawing/2014/main" id="{4DAF5272-1D1C-467B-85C5-4525A913F267}"/>
                </a:ext>
              </a:extLst>
            </p:cNvPr>
            <p:cNvSpPr/>
            <p:nvPr/>
          </p:nvSpPr>
          <p:spPr>
            <a:xfrm>
              <a:off x="1054100" y="-11130"/>
              <a:ext cx="3440130" cy="3440130"/>
            </a:xfrm>
            <a:prstGeom prst="arc">
              <a:avLst>
                <a:gd name="adj1" fmla="val 16200000"/>
                <a:gd name="adj2" fmla="val 5903570"/>
              </a:avLst>
            </a:prstGeom>
            <a:noFill/>
            <a:ln w="57150" cap="flat" cmpd="sng" algn="ctr">
              <a:solidFill>
                <a:srgbClr val="9AA39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9ADE03B8-2363-4B4C-B3FB-B826CBC67604}"/>
              </a:ext>
            </a:extLst>
          </p:cNvPr>
          <p:cNvGrpSpPr/>
          <p:nvPr/>
        </p:nvGrpSpPr>
        <p:grpSpPr>
          <a:xfrm>
            <a:off x="5141808" y="2043219"/>
            <a:ext cx="1908384" cy="1908384"/>
            <a:chOff x="1054100" y="-11130"/>
            <a:chExt cx="3440130" cy="3440130"/>
          </a:xfrm>
        </p:grpSpPr>
        <p:sp>
          <p:nvSpPr>
            <p:cNvPr id="21" name="弧形 20">
              <a:extLst>
                <a:ext uri="{FF2B5EF4-FFF2-40B4-BE49-F238E27FC236}">
                  <a16:creationId xmlns:a16="http://schemas.microsoft.com/office/drawing/2014/main" id="{27B904FB-7202-4988-956D-B527BF3CEEAE}"/>
                </a:ext>
              </a:extLst>
            </p:cNvPr>
            <p:cNvSpPr/>
            <p:nvPr/>
          </p:nvSpPr>
          <p:spPr>
            <a:xfrm>
              <a:off x="1054100" y="-11130"/>
              <a:ext cx="3440130" cy="3440130"/>
            </a:xfrm>
            <a:prstGeom prst="arc">
              <a:avLst>
                <a:gd name="adj1" fmla="val 675277"/>
                <a:gd name="adj2" fmla="val 0"/>
              </a:avLst>
            </a:prstGeom>
            <a:noFill/>
            <a:ln w="5715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2" name="弧形 21">
              <a:extLst>
                <a:ext uri="{FF2B5EF4-FFF2-40B4-BE49-F238E27FC236}">
                  <a16:creationId xmlns:a16="http://schemas.microsoft.com/office/drawing/2014/main" id="{CAF1C02C-7701-4286-A13E-C06CB5BE3499}"/>
                </a:ext>
              </a:extLst>
            </p:cNvPr>
            <p:cNvSpPr/>
            <p:nvPr/>
          </p:nvSpPr>
          <p:spPr>
            <a:xfrm>
              <a:off x="1054100" y="-11130"/>
              <a:ext cx="3440130" cy="3440130"/>
            </a:xfrm>
            <a:prstGeom prst="arc">
              <a:avLst>
                <a:gd name="adj1" fmla="val 16200000"/>
                <a:gd name="adj2" fmla="val 10582042"/>
              </a:avLst>
            </a:prstGeom>
            <a:noFill/>
            <a:ln w="57150" cap="flat" cmpd="sng" algn="ctr">
              <a:solidFill>
                <a:srgbClr val="9AA39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1B23803B-DE9D-4D0C-8045-4EFB9776F7EA}"/>
              </a:ext>
            </a:extLst>
          </p:cNvPr>
          <p:cNvGrpSpPr/>
          <p:nvPr/>
        </p:nvGrpSpPr>
        <p:grpSpPr>
          <a:xfrm>
            <a:off x="8526358" y="2043219"/>
            <a:ext cx="1908384" cy="1908384"/>
            <a:chOff x="1054100" y="-11130"/>
            <a:chExt cx="3440130" cy="3440130"/>
          </a:xfrm>
        </p:grpSpPr>
        <p:sp>
          <p:nvSpPr>
            <p:cNvPr id="24" name="弧形 23">
              <a:extLst>
                <a:ext uri="{FF2B5EF4-FFF2-40B4-BE49-F238E27FC236}">
                  <a16:creationId xmlns:a16="http://schemas.microsoft.com/office/drawing/2014/main" id="{AB8674E3-36AC-453A-A4C4-F4F0A4C8C315}"/>
                </a:ext>
              </a:extLst>
            </p:cNvPr>
            <p:cNvSpPr/>
            <p:nvPr/>
          </p:nvSpPr>
          <p:spPr>
            <a:xfrm>
              <a:off x="1054100" y="-11130"/>
              <a:ext cx="3440130" cy="3440130"/>
            </a:xfrm>
            <a:prstGeom prst="arc">
              <a:avLst>
                <a:gd name="adj1" fmla="val 675277"/>
                <a:gd name="adj2" fmla="val 0"/>
              </a:avLst>
            </a:prstGeom>
            <a:noFill/>
            <a:ln w="5715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5" name="弧形 24">
              <a:extLst>
                <a:ext uri="{FF2B5EF4-FFF2-40B4-BE49-F238E27FC236}">
                  <a16:creationId xmlns:a16="http://schemas.microsoft.com/office/drawing/2014/main" id="{67A98E01-694E-45DF-8AF6-C530FBA6E487}"/>
                </a:ext>
              </a:extLst>
            </p:cNvPr>
            <p:cNvSpPr/>
            <p:nvPr/>
          </p:nvSpPr>
          <p:spPr>
            <a:xfrm>
              <a:off x="1054100" y="-11130"/>
              <a:ext cx="3440130" cy="3440130"/>
            </a:xfrm>
            <a:prstGeom prst="arc">
              <a:avLst>
                <a:gd name="adj1" fmla="val 16200000"/>
                <a:gd name="adj2" fmla="val 2877916"/>
              </a:avLst>
            </a:prstGeom>
            <a:noFill/>
            <a:ln w="57150" cap="flat" cmpd="sng" algn="ctr">
              <a:solidFill>
                <a:srgbClr val="9AA39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2636B135-0CEC-4FCE-A561-5E9EDEB69084}"/>
              </a:ext>
            </a:extLst>
          </p:cNvPr>
          <p:cNvSpPr txBox="1"/>
          <p:nvPr/>
        </p:nvSpPr>
        <p:spPr bwMode="auto">
          <a:xfrm>
            <a:off x="1786286" y="2403671"/>
            <a:ext cx="1879356" cy="110799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600" dirty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01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37EC221-E691-4B75-AB6C-7EE8EB7E039F}"/>
              </a:ext>
            </a:extLst>
          </p:cNvPr>
          <p:cNvSpPr txBox="1"/>
          <p:nvPr/>
        </p:nvSpPr>
        <p:spPr bwMode="auto">
          <a:xfrm>
            <a:off x="5153402" y="2403671"/>
            <a:ext cx="1879356" cy="110799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600" dirty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02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C10A587-5A15-4BA6-8696-9443FB328104}"/>
              </a:ext>
            </a:extLst>
          </p:cNvPr>
          <p:cNvSpPr txBox="1"/>
          <p:nvPr/>
        </p:nvSpPr>
        <p:spPr bwMode="auto">
          <a:xfrm>
            <a:off x="8543792" y="2403671"/>
            <a:ext cx="1879356" cy="110799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600" dirty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03</a:t>
            </a:r>
          </a:p>
        </p:txBody>
      </p:sp>
      <p:sp>
        <p:nvSpPr>
          <p:cNvPr id="31" name="椭圆 14">
            <a:extLst>
              <a:ext uri="{FF2B5EF4-FFF2-40B4-BE49-F238E27FC236}">
                <a16:creationId xmlns:a16="http://schemas.microsoft.com/office/drawing/2014/main" id="{F1AE14BC-4A24-2274-5DDB-AB9AFA03A3CD}"/>
              </a:ext>
            </a:extLst>
          </p:cNvPr>
          <p:cNvSpPr/>
          <p:nvPr/>
        </p:nvSpPr>
        <p:spPr>
          <a:xfrm>
            <a:off x="10623924" y="5649098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9113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5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9" grpId="0" animBg="1"/>
      <p:bldP spid="10" grpId="0"/>
      <p:bldP spid="13" grpId="0"/>
      <p:bldP spid="16" grpId="0"/>
      <p:bldP spid="26" grpId="0"/>
      <p:bldP spid="27" grpId="0"/>
      <p:bldP spid="28" grpId="0"/>
      <p:bldP spid="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>
            <a:extLst>
              <a:ext uri="{FF2B5EF4-FFF2-40B4-BE49-F238E27FC236}">
                <a16:creationId xmlns:a16="http://schemas.microsoft.com/office/drawing/2014/main" id="{45D8EF5F-F367-4FA3-9A74-8E3E78AA7391}"/>
              </a:ext>
            </a:extLst>
          </p:cNvPr>
          <p:cNvSpPr/>
          <p:nvPr/>
        </p:nvSpPr>
        <p:spPr>
          <a:xfrm>
            <a:off x="-1030667" y="-883488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2C44928-6EA5-4516-AD3A-83B64EC88F40}"/>
              </a:ext>
            </a:extLst>
          </p:cNvPr>
          <p:cNvSpPr/>
          <p:nvPr/>
        </p:nvSpPr>
        <p:spPr>
          <a:xfrm>
            <a:off x="-598189" y="5327591"/>
            <a:ext cx="1828800" cy="182880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E2BAC1E-8526-42A6-9C8A-8D1BCA13AA8B}"/>
              </a:ext>
            </a:extLst>
          </p:cNvPr>
          <p:cNvSpPr/>
          <p:nvPr/>
        </p:nvSpPr>
        <p:spPr>
          <a:xfrm>
            <a:off x="10684475" y="-57258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C006D14-C9FA-4184-B27F-ACDFC5FC1BF9}"/>
              </a:ext>
            </a:extLst>
          </p:cNvPr>
          <p:cNvSpPr/>
          <p:nvPr/>
        </p:nvSpPr>
        <p:spPr>
          <a:xfrm>
            <a:off x="10062902" y="3911002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0242560-3839-410B-B902-532FCC1B8962}"/>
              </a:ext>
            </a:extLst>
          </p:cNvPr>
          <p:cNvSpPr/>
          <p:nvPr/>
        </p:nvSpPr>
        <p:spPr>
          <a:xfrm>
            <a:off x="8846578" y="5580202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83780CF-8DDD-41E1-98DE-DF359BBF1446}"/>
              </a:ext>
            </a:extLst>
          </p:cNvPr>
          <p:cNvSpPr/>
          <p:nvPr/>
        </p:nvSpPr>
        <p:spPr>
          <a:xfrm>
            <a:off x="8534357" y="5653901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DDAD0933-7AA1-9D19-1855-6B0F4130B081}"/>
              </a:ext>
            </a:extLst>
          </p:cNvPr>
          <p:cNvSpPr txBox="1"/>
          <p:nvPr/>
        </p:nvSpPr>
        <p:spPr>
          <a:xfrm>
            <a:off x="238582" y="989782"/>
            <a:ext cx="1984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solidFill>
                  <a:srgbClr val="9AA394"/>
                </a:solidFill>
                <a:cs typeface="+mn-ea"/>
                <a:sym typeface="+mn-lt"/>
              </a:rPr>
              <a:t>比較連續變數</a:t>
            </a:r>
            <a:endParaRPr lang="zh-CN" altLang="en-US" sz="1600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128E836-5CE3-B1E9-C381-A711650E61CF}"/>
              </a:ext>
            </a:extLst>
          </p:cNvPr>
          <p:cNvSpPr txBox="1"/>
          <p:nvPr/>
        </p:nvSpPr>
        <p:spPr bwMode="auto">
          <a:xfrm>
            <a:off x="5654900" y="1118040"/>
            <a:ext cx="882197" cy="400110"/>
          </a:xfrm>
          <a:prstGeom prst="rect">
            <a:avLst/>
          </a:prstGeom>
          <a:solidFill>
            <a:srgbClr val="9AA394"/>
          </a:solidFill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defRPr/>
            </a:pPr>
            <a:r>
              <a:rPr lang="en-US" altLang="zh-TW" sz="2000" dirty="0">
                <a:solidFill>
                  <a:prstClr val="white"/>
                </a:solidFill>
                <a:cs typeface="+mn-ea"/>
                <a:sym typeface="+mn-lt"/>
              </a:rPr>
              <a:t>27 </a:t>
            </a:r>
            <a:r>
              <a:rPr lang="zh-TW" altLang="en-US" sz="2000" dirty="0">
                <a:solidFill>
                  <a:prstClr val="white"/>
                </a:solidFill>
                <a:cs typeface="+mn-ea"/>
                <a:sym typeface="+mn-lt"/>
              </a:rPr>
              <a:t>個</a:t>
            </a: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79FAEA82-9A1E-837F-7B98-8D660DD83BF7}"/>
              </a:ext>
            </a:extLst>
          </p:cNvPr>
          <p:cNvSpPr txBox="1"/>
          <p:nvPr/>
        </p:nvSpPr>
        <p:spPr>
          <a:xfrm>
            <a:off x="5103970" y="419449"/>
            <a:ext cx="1984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KDE Plot</a:t>
            </a: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A5B70E18-2133-B1D5-F966-4203B3905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736" y="2934601"/>
            <a:ext cx="4938188" cy="3276883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053FC6C9-A7F2-9206-0B93-5A4FE6706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025" y="2934600"/>
            <a:ext cx="3360711" cy="3276884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CE66DFBF-0D70-5DB3-2754-307AC42FCE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986" y="2934600"/>
            <a:ext cx="3307367" cy="3276884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3" name="文字方塊 22">
            <a:extLst>
              <a:ext uri="{FF2B5EF4-FFF2-40B4-BE49-F238E27FC236}">
                <a16:creationId xmlns:a16="http://schemas.microsoft.com/office/drawing/2014/main" id="{14F4BA31-7992-56F8-E110-B47CAD0DCF73}"/>
              </a:ext>
            </a:extLst>
          </p:cNvPr>
          <p:cNvSpPr txBox="1"/>
          <p:nvPr/>
        </p:nvSpPr>
        <p:spPr>
          <a:xfrm>
            <a:off x="2796118" y="2040675"/>
            <a:ext cx="65997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87. </a:t>
            </a:r>
            <a:r>
              <a:rPr lang="en-US" altLang="zh-CN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Laboratory.procedure.albumin.result.specified.value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1B72C202-9704-2E6A-BB56-3FA52D256234}"/>
              </a:ext>
            </a:extLst>
          </p:cNvPr>
          <p:cNvSpPr txBox="1"/>
          <p:nvPr/>
        </p:nvSpPr>
        <p:spPr>
          <a:xfrm>
            <a:off x="1389398" y="2456529"/>
            <a:ext cx="107991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76. Laboratory.procedure.international.normalization.ratio.result.lower.limit.of.normal.value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7E2EAE8D-08C7-0E84-D3E0-FE952C3C262A}"/>
              </a:ext>
            </a:extLst>
          </p:cNvPr>
          <p:cNvSpPr txBox="1"/>
          <p:nvPr/>
        </p:nvSpPr>
        <p:spPr>
          <a:xfrm>
            <a:off x="4336211" y="1624821"/>
            <a:ext cx="35195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60. 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Overall.Survival..Months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4372216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>
            <a:extLst>
              <a:ext uri="{FF2B5EF4-FFF2-40B4-BE49-F238E27FC236}">
                <a16:creationId xmlns:a16="http://schemas.microsoft.com/office/drawing/2014/main" id="{45D8EF5F-F367-4FA3-9A74-8E3E78AA7391}"/>
              </a:ext>
            </a:extLst>
          </p:cNvPr>
          <p:cNvSpPr/>
          <p:nvPr/>
        </p:nvSpPr>
        <p:spPr>
          <a:xfrm>
            <a:off x="-1030667" y="-883488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2C44928-6EA5-4516-AD3A-83B64EC88F40}"/>
              </a:ext>
            </a:extLst>
          </p:cNvPr>
          <p:cNvSpPr/>
          <p:nvPr/>
        </p:nvSpPr>
        <p:spPr>
          <a:xfrm>
            <a:off x="-598189" y="5327591"/>
            <a:ext cx="1828800" cy="182880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E2BAC1E-8526-42A6-9C8A-8D1BCA13AA8B}"/>
              </a:ext>
            </a:extLst>
          </p:cNvPr>
          <p:cNvSpPr/>
          <p:nvPr/>
        </p:nvSpPr>
        <p:spPr>
          <a:xfrm>
            <a:off x="10684475" y="-57258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C006D14-C9FA-4184-B27F-ACDFC5FC1BF9}"/>
              </a:ext>
            </a:extLst>
          </p:cNvPr>
          <p:cNvSpPr/>
          <p:nvPr/>
        </p:nvSpPr>
        <p:spPr>
          <a:xfrm>
            <a:off x="10062902" y="3911002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0242560-3839-410B-B902-532FCC1B8962}"/>
              </a:ext>
            </a:extLst>
          </p:cNvPr>
          <p:cNvSpPr/>
          <p:nvPr/>
        </p:nvSpPr>
        <p:spPr>
          <a:xfrm>
            <a:off x="8846578" y="5580202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83780CF-8DDD-41E1-98DE-DF359BBF1446}"/>
              </a:ext>
            </a:extLst>
          </p:cNvPr>
          <p:cNvSpPr/>
          <p:nvPr/>
        </p:nvSpPr>
        <p:spPr>
          <a:xfrm>
            <a:off x="8913503" y="5614121"/>
            <a:ext cx="762931" cy="76353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1A2C772-CEFC-F6EE-DEB2-5C2F4466B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818" y="2636088"/>
            <a:ext cx="2700710" cy="3234631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121F8B8-8840-9329-CFF2-1CDE95347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575" y="2639144"/>
            <a:ext cx="2679585" cy="3234631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5C1CC274-C16B-178E-AF9A-CD5654B40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5186" y="2636088"/>
            <a:ext cx="2700710" cy="3234631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2" name="文字方塊 21">
            <a:extLst>
              <a:ext uri="{FF2B5EF4-FFF2-40B4-BE49-F238E27FC236}">
                <a16:creationId xmlns:a16="http://schemas.microsoft.com/office/drawing/2014/main" id="{DB34BE96-37B1-6EDD-C6D6-51E62D1CA10B}"/>
              </a:ext>
            </a:extLst>
          </p:cNvPr>
          <p:cNvSpPr txBox="1"/>
          <p:nvPr/>
        </p:nvSpPr>
        <p:spPr>
          <a:xfrm>
            <a:off x="4525574" y="1218366"/>
            <a:ext cx="28640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32. 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Disease.Free.Status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3" name="文本框 12">
            <a:extLst>
              <a:ext uri="{FF2B5EF4-FFF2-40B4-BE49-F238E27FC236}">
                <a16:creationId xmlns:a16="http://schemas.microsoft.com/office/drawing/2014/main" id="{9981B76A-EF61-B35F-19DF-8531881980E5}"/>
              </a:ext>
            </a:extLst>
          </p:cNvPr>
          <p:cNvSpPr txBox="1"/>
          <p:nvPr/>
        </p:nvSpPr>
        <p:spPr>
          <a:xfrm>
            <a:off x="3484929" y="1517224"/>
            <a:ext cx="4945327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45. </a:t>
            </a:r>
            <a:r>
              <a:rPr lang="en-US" altLang="zh-TW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History.hepato.carcinoma.risk.factor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519BB691-91CF-928A-D610-AD310043C3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5554" y="2636088"/>
            <a:ext cx="2775352" cy="3234631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E30CE2D3-E0A0-BF0F-742D-EFDAE361F6E5}"/>
              </a:ext>
            </a:extLst>
          </p:cNvPr>
          <p:cNvSpPr txBox="1"/>
          <p:nvPr/>
        </p:nvSpPr>
        <p:spPr>
          <a:xfrm>
            <a:off x="2245553" y="1813211"/>
            <a:ext cx="7424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9.</a:t>
            </a:r>
            <a:r>
              <a:rPr lang="zh-TW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American.Joint.Committee.on.Cancer.Metastasis.Stage.Code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7E72CE29-9EE1-EBC4-C033-54C8CFBC8AAC}"/>
              </a:ext>
            </a:extLst>
          </p:cNvPr>
          <p:cNvSpPr txBox="1"/>
          <p:nvPr/>
        </p:nvSpPr>
        <p:spPr>
          <a:xfrm>
            <a:off x="1139632" y="2109198"/>
            <a:ext cx="99368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10.</a:t>
            </a:r>
            <a:r>
              <a:rPr lang="zh-TW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Neoplasm.Disease.Lymph.Node.Stage.American.Joint.Committee.on.Cancer.Code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1" name="TextBox 7">
            <a:extLst>
              <a:ext uri="{FF2B5EF4-FFF2-40B4-BE49-F238E27FC236}">
                <a16:creationId xmlns:a16="http://schemas.microsoft.com/office/drawing/2014/main" id="{7BB37FA3-62BD-8F41-21EB-1F8C3C0DDAC4}"/>
              </a:ext>
            </a:extLst>
          </p:cNvPr>
          <p:cNvSpPr txBox="1"/>
          <p:nvPr/>
        </p:nvSpPr>
        <p:spPr>
          <a:xfrm>
            <a:off x="4014685" y="520834"/>
            <a:ext cx="4281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長條圖 </a:t>
            </a:r>
            <a:r>
              <a:rPr lang="en-US" altLang="zh-TW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-</a:t>
            </a:r>
            <a:r>
              <a:rPr lang="zh-TW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觀察類別變數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2" name="文本框 8">
            <a:extLst>
              <a:ext uri="{FF2B5EF4-FFF2-40B4-BE49-F238E27FC236}">
                <a16:creationId xmlns:a16="http://schemas.microsoft.com/office/drawing/2014/main" id="{DE20EAFC-7453-E366-8145-EB019647D5D5}"/>
              </a:ext>
            </a:extLst>
          </p:cNvPr>
          <p:cNvSpPr txBox="1"/>
          <p:nvPr/>
        </p:nvSpPr>
        <p:spPr bwMode="auto">
          <a:xfrm>
            <a:off x="5516493" y="6177596"/>
            <a:ext cx="882197" cy="400110"/>
          </a:xfrm>
          <a:prstGeom prst="rect">
            <a:avLst/>
          </a:prstGeom>
          <a:solidFill>
            <a:srgbClr val="9AA394"/>
          </a:solidFill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defRPr/>
            </a:pPr>
            <a:r>
              <a:rPr lang="en-US" altLang="zh-TW" sz="2000" dirty="0">
                <a:solidFill>
                  <a:prstClr val="white"/>
                </a:solidFill>
                <a:cs typeface="+mn-ea"/>
                <a:sym typeface="+mn-lt"/>
              </a:rPr>
              <a:t>23 </a:t>
            </a:r>
            <a:r>
              <a:rPr lang="zh-TW" altLang="en-US" sz="2000" dirty="0">
                <a:solidFill>
                  <a:prstClr val="white"/>
                </a:solidFill>
                <a:cs typeface="+mn-ea"/>
                <a:sym typeface="+mn-lt"/>
              </a:rPr>
              <a:t>個</a:t>
            </a:r>
          </a:p>
        </p:txBody>
      </p:sp>
    </p:spTree>
    <p:extLst>
      <p:ext uri="{BB962C8B-B14F-4D97-AF65-F5344CB8AC3E}">
        <p14:creationId xmlns:p14="http://schemas.microsoft.com/office/powerpoint/2010/main" val="3853025443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3" grpId="0" bldLvl="0"/>
      <p:bldP spid="3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>
            <a:extLst>
              <a:ext uri="{FF2B5EF4-FFF2-40B4-BE49-F238E27FC236}">
                <a16:creationId xmlns:a16="http://schemas.microsoft.com/office/drawing/2014/main" id="{48EAB98C-5ED0-00A4-B7AA-DBB1B362F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789" y="0"/>
            <a:ext cx="4457710" cy="334328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3BAD7BC-6E14-4556-93DE-55C1CC335AA1}"/>
              </a:ext>
            </a:extLst>
          </p:cNvPr>
          <p:cNvSpPr/>
          <p:nvPr/>
        </p:nvSpPr>
        <p:spPr>
          <a:xfrm>
            <a:off x="6542394" y="2541450"/>
            <a:ext cx="18963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TW" sz="3200" dirty="0">
                <a:solidFill>
                  <a:srgbClr val="9AA394"/>
                </a:solidFill>
                <a:cs typeface="+mn-ea"/>
                <a:sym typeface="+mn-lt"/>
              </a:rPr>
              <a:t>TSNE</a:t>
            </a:r>
            <a:endParaRPr lang="zh-CN" altLang="en-US" sz="3200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D351AB9-82AC-4D66-A5ED-8C566BD434FD}"/>
              </a:ext>
            </a:extLst>
          </p:cNvPr>
          <p:cNvSpPr/>
          <p:nvPr/>
        </p:nvSpPr>
        <p:spPr>
          <a:xfrm>
            <a:off x="7301216" y="931855"/>
            <a:ext cx="1065661" cy="45719"/>
          </a:xfrm>
          <a:prstGeom prst="roundRect">
            <a:avLst>
              <a:gd name="adj" fmla="val 0"/>
            </a:avLst>
          </a:prstGeom>
          <a:solidFill>
            <a:srgbClr val="9AA39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5D8EF5F-F367-4FA3-9A74-8E3E78AA7391}"/>
              </a:ext>
            </a:extLst>
          </p:cNvPr>
          <p:cNvSpPr/>
          <p:nvPr/>
        </p:nvSpPr>
        <p:spPr>
          <a:xfrm>
            <a:off x="-1030667" y="-883488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2C44928-6EA5-4516-AD3A-83B64EC88F40}"/>
              </a:ext>
            </a:extLst>
          </p:cNvPr>
          <p:cNvSpPr/>
          <p:nvPr/>
        </p:nvSpPr>
        <p:spPr>
          <a:xfrm>
            <a:off x="-914400" y="1721688"/>
            <a:ext cx="1828800" cy="182880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E2BAC1E-8526-42A6-9C8A-8D1BCA13AA8B}"/>
              </a:ext>
            </a:extLst>
          </p:cNvPr>
          <p:cNvSpPr/>
          <p:nvPr/>
        </p:nvSpPr>
        <p:spPr>
          <a:xfrm>
            <a:off x="1652783" y="-74703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C006D14-C9FA-4184-B27F-ACDFC5FC1BF9}"/>
              </a:ext>
            </a:extLst>
          </p:cNvPr>
          <p:cNvSpPr/>
          <p:nvPr/>
        </p:nvSpPr>
        <p:spPr>
          <a:xfrm>
            <a:off x="10062902" y="3911002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0242560-3839-410B-B902-532FCC1B8962}"/>
              </a:ext>
            </a:extLst>
          </p:cNvPr>
          <p:cNvSpPr/>
          <p:nvPr/>
        </p:nvSpPr>
        <p:spPr>
          <a:xfrm>
            <a:off x="8846578" y="5580202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83780CF-8DDD-41E1-98DE-DF359BBF1446}"/>
              </a:ext>
            </a:extLst>
          </p:cNvPr>
          <p:cNvSpPr/>
          <p:nvPr/>
        </p:nvSpPr>
        <p:spPr>
          <a:xfrm>
            <a:off x="8754276" y="5327591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文本框 5">
            <a:extLst>
              <a:ext uri="{FF2B5EF4-FFF2-40B4-BE49-F238E27FC236}">
                <a16:creationId xmlns:a16="http://schemas.microsoft.com/office/drawing/2014/main" id="{321F7A4B-7A64-A5B8-B5DA-61531CE411EC}"/>
              </a:ext>
            </a:extLst>
          </p:cNvPr>
          <p:cNvSpPr txBox="1"/>
          <p:nvPr/>
        </p:nvSpPr>
        <p:spPr>
          <a:xfrm>
            <a:off x="6089599" y="1427920"/>
            <a:ext cx="3161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solidFill>
                  <a:srgbClr val="9AA394"/>
                </a:solidFill>
                <a:cs typeface="+mn-ea"/>
                <a:sym typeface="+mn-lt"/>
              </a:rPr>
              <a:t>以為能分出特徵相似性，結果好像分不出來</a:t>
            </a:r>
          </a:p>
          <a:p>
            <a:pPr algn="ctr"/>
            <a:endParaRPr lang="zh-TW" altLang="en-US" sz="1200" dirty="0">
              <a:solidFill>
                <a:srgbClr val="9AA394"/>
              </a:solidFill>
              <a:cs typeface="+mn-ea"/>
              <a:sym typeface="+mn-lt"/>
            </a:endParaRPr>
          </a:p>
          <a:p>
            <a:pPr algn="ctr"/>
            <a:r>
              <a:rPr lang="zh-TW" altLang="en-US" sz="1200" dirty="0">
                <a:solidFill>
                  <a:srgbClr val="9AA394"/>
                </a:solidFill>
                <a:cs typeface="+mn-ea"/>
                <a:sym typeface="+mn-lt"/>
              </a:rPr>
              <a:t>推測是體檢這類型的特徵本來就很相似</a:t>
            </a:r>
            <a:endParaRPr lang="zh-CN" altLang="en-US" sz="1200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773DB31-9A1B-6EA3-4311-1B7AFB2E7D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72417" y="1514173"/>
            <a:ext cx="8906944" cy="8132057"/>
          </a:xfrm>
          <a:prstGeom prst="rect">
            <a:avLst/>
          </a:prstGeom>
          <a:ln w="1905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F3F5E0F-FBFF-8919-04F4-67129F9A06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882" y="3429000"/>
            <a:ext cx="5145855" cy="3103028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8" name="TextBox 7">
            <a:extLst>
              <a:ext uri="{FF2B5EF4-FFF2-40B4-BE49-F238E27FC236}">
                <a16:creationId xmlns:a16="http://schemas.microsoft.com/office/drawing/2014/main" id="{5B07E9C8-75B0-B4A7-30E5-FE69A233D6F8}"/>
              </a:ext>
            </a:extLst>
          </p:cNvPr>
          <p:cNvSpPr txBox="1"/>
          <p:nvPr/>
        </p:nvSpPr>
        <p:spPr>
          <a:xfrm>
            <a:off x="4062358" y="298292"/>
            <a:ext cx="4067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9AA394"/>
                </a:solidFill>
                <a:cs typeface="+mn-ea"/>
                <a:sym typeface="+mn-lt"/>
              </a:rPr>
              <a:t>看線性 </a:t>
            </a:r>
            <a:r>
              <a:rPr lang="en-US" altLang="zh-TW" sz="3200" b="1" dirty="0">
                <a:solidFill>
                  <a:srgbClr val="9AA394"/>
                </a:solidFill>
                <a:cs typeface="+mn-ea"/>
                <a:sym typeface="+mn-lt"/>
              </a:rPr>
              <a:t>/</a:t>
            </a:r>
            <a:r>
              <a:rPr lang="zh-TW" altLang="en-US" sz="3200" b="1" dirty="0">
                <a:solidFill>
                  <a:srgbClr val="9AA394"/>
                </a:solidFill>
                <a:cs typeface="+mn-ea"/>
                <a:sym typeface="+mn-lt"/>
              </a:rPr>
              <a:t> 非線性關係</a:t>
            </a:r>
            <a:endParaRPr lang="zh-CN" altLang="en-US" sz="3200" b="1" dirty="0">
              <a:solidFill>
                <a:srgbClr val="9AA394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95802554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752B58F0-05B6-48D6-AA35-8A29B9FF304A}"/>
              </a:ext>
            </a:extLst>
          </p:cNvPr>
          <p:cNvSpPr/>
          <p:nvPr/>
        </p:nvSpPr>
        <p:spPr>
          <a:xfrm>
            <a:off x="7435249" y="1658320"/>
            <a:ext cx="3584045" cy="4440264"/>
          </a:xfrm>
          <a:prstGeom prst="rect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8F05F93E-4512-477A-B53C-1A8E8C2E951A}"/>
              </a:ext>
            </a:extLst>
          </p:cNvPr>
          <p:cNvSpPr txBox="1"/>
          <p:nvPr/>
        </p:nvSpPr>
        <p:spPr>
          <a:xfrm>
            <a:off x="1920071" y="2313160"/>
            <a:ext cx="3661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M-estimate Encoder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Google Shape;86;p19">
            <a:extLst>
              <a:ext uri="{FF2B5EF4-FFF2-40B4-BE49-F238E27FC236}">
                <a16:creationId xmlns:a16="http://schemas.microsoft.com/office/drawing/2014/main" id="{048DB825-262D-40EA-AE2D-9B44B26815D8}"/>
              </a:ext>
            </a:extLst>
          </p:cNvPr>
          <p:cNvSpPr txBox="1"/>
          <p:nvPr/>
        </p:nvSpPr>
        <p:spPr>
          <a:xfrm>
            <a:off x="-331106" y="3110134"/>
            <a:ext cx="8164191" cy="1409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0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越大的 </a:t>
            </a:r>
            <a:r>
              <a:rPr lang="en-US" altLang="zh-TW" sz="20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m </a:t>
            </a:r>
            <a:r>
              <a:rPr lang="zh-TW" altLang="en-US" sz="20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值會傾向讓整體平均較有影響力</a:t>
            </a:r>
            <a:endParaRPr lang="en-US" altLang="zh-TW" sz="2000" b="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encoding = weight * </a:t>
            </a:r>
            <a:r>
              <a:rPr lang="zh-TW" altLang="en-US" sz="20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類別平均 </a:t>
            </a:r>
            <a:r>
              <a:rPr lang="en-US" altLang="zh-TW" sz="20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+ (1 - weight) * </a:t>
            </a:r>
            <a:r>
              <a:rPr lang="zh-TW" altLang="en-US" sz="20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整體平均</a:t>
            </a:r>
            <a:endParaRPr lang="en-US" altLang="zh-TW" sz="2000" b="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weight = n / (n + m)</a:t>
            </a:r>
            <a:endParaRPr sz="2000" b="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TextBox 24">
            <a:extLst>
              <a:ext uri="{FF2B5EF4-FFF2-40B4-BE49-F238E27FC236}">
                <a16:creationId xmlns:a16="http://schemas.microsoft.com/office/drawing/2014/main" id="{57051550-6E56-48F9-B512-69301EF808D8}"/>
              </a:ext>
            </a:extLst>
          </p:cNvPr>
          <p:cNvSpPr txBox="1"/>
          <p:nvPr/>
        </p:nvSpPr>
        <p:spPr>
          <a:xfrm>
            <a:off x="1406128" y="877004"/>
            <a:ext cx="4168444" cy="418175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285750" lvl="0" indent="-285750" defTabSz="121793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先把類別變成數值</a:t>
            </a: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(</a:t>
            </a: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可處理</a:t>
            </a: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)</a:t>
            </a: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，再補缺失值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847010F-0F41-4B6E-B5B3-E7D32E0D2526}"/>
              </a:ext>
            </a:extLst>
          </p:cNvPr>
          <p:cNvGrpSpPr/>
          <p:nvPr/>
        </p:nvGrpSpPr>
        <p:grpSpPr>
          <a:xfrm flipH="1">
            <a:off x="3750990" y="5617460"/>
            <a:ext cx="727071" cy="727071"/>
            <a:chOff x="9020762" y="3428424"/>
            <a:chExt cx="732838" cy="732838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CE2D0D59-ABC9-4A64-BD1B-8C0C804B3CE2}"/>
                </a:ext>
              </a:extLst>
            </p:cNvPr>
            <p:cNvSpPr/>
            <p:nvPr/>
          </p:nvSpPr>
          <p:spPr>
            <a:xfrm>
              <a:off x="9020762" y="3428424"/>
              <a:ext cx="732838" cy="732838"/>
            </a:xfrm>
            <a:prstGeom prst="ellipse">
              <a:avLst/>
            </a:prstGeom>
            <a:solidFill>
              <a:srgbClr val="9AA39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4" name="Freeform 61">
              <a:extLst>
                <a:ext uri="{FF2B5EF4-FFF2-40B4-BE49-F238E27FC236}">
                  <a16:creationId xmlns:a16="http://schemas.microsoft.com/office/drawing/2014/main" id="{16A23B33-2F74-46A6-AF21-F90D080CD7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26050" y="3633712"/>
              <a:ext cx="322263" cy="322263"/>
            </a:xfrm>
            <a:custGeom>
              <a:avLst/>
              <a:gdLst>
                <a:gd name="T0" fmla="*/ 890 w 1018"/>
                <a:gd name="T1" fmla="*/ 61 h 1017"/>
                <a:gd name="T2" fmla="*/ 876 w 1018"/>
                <a:gd name="T3" fmla="*/ 5 h 1017"/>
                <a:gd name="T4" fmla="*/ 147 w 1018"/>
                <a:gd name="T5" fmla="*/ 2 h 1017"/>
                <a:gd name="T6" fmla="*/ 127 w 1018"/>
                <a:gd name="T7" fmla="*/ 31 h 1017"/>
                <a:gd name="T8" fmla="*/ 131 w 1018"/>
                <a:gd name="T9" fmla="*/ 148 h 1017"/>
                <a:gd name="T10" fmla="*/ 24 w 1018"/>
                <a:gd name="T11" fmla="*/ 243 h 1017"/>
                <a:gd name="T12" fmla="*/ 3 w 1018"/>
                <a:gd name="T13" fmla="*/ 383 h 1017"/>
                <a:gd name="T14" fmla="*/ 61 w 1018"/>
                <a:gd name="T15" fmla="*/ 493 h 1017"/>
                <a:gd name="T16" fmla="*/ 170 w 1018"/>
                <a:gd name="T17" fmla="*/ 551 h 1017"/>
                <a:gd name="T18" fmla="*/ 274 w 1018"/>
                <a:gd name="T19" fmla="*/ 546 h 1017"/>
                <a:gd name="T20" fmla="*/ 382 w 1018"/>
                <a:gd name="T21" fmla="*/ 690 h 1017"/>
                <a:gd name="T22" fmla="*/ 410 w 1018"/>
                <a:gd name="T23" fmla="*/ 735 h 1017"/>
                <a:gd name="T24" fmla="*/ 410 w 1018"/>
                <a:gd name="T25" fmla="*/ 791 h 1017"/>
                <a:gd name="T26" fmla="*/ 379 w 1018"/>
                <a:gd name="T27" fmla="*/ 837 h 1017"/>
                <a:gd name="T28" fmla="*/ 318 w 1018"/>
                <a:gd name="T29" fmla="*/ 858 h 1017"/>
                <a:gd name="T30" fmla="*/ 248 w 1018"/>
                <a:gd name="T31" fmla="*/ 880 h 1017"/>
                <a:gd name="T32" fmla="*/ 197 w 1018"/>
                <a:gd name="T33" fmla="*/ 948 h 1017"/>
                <a:gd name="T34" fmla="*/ 196 w 1018"/>
                <a:gd name="T35" fmla="*/ 1003 h 1017"/>
                <a:gd name="T36" fmla="*/ 795 w 1018"/>
                <a:gd name="T37" fmla="*/ 1017 h 1017"/>
                <a:gd name="T38" fmla="*/ 826 w 1018"/>
                <a:gd name="T39" fmla="*/ 992 h 1017"/>
                <a:gd name="T40" fmla="*/ 812 w 1018"/>
                <a:gd name="T41" fmla="*/ 925 h 1017"/>
                <a:gd name="T42" fmla="*/ 750 w 1018"/>
                <a:gd name="T43" fmla="*/ 869 h 1017"/>
                <a:gd name="T44" fmla="*/ 681 w 1018"/>
                <a:gd name="T45" fmla="*/ 856 h 1017"/>
                <a:gd name="T46" fmla="*/ 633 w 1018"/>
                <a:gd name="T47" fmla="*/ 830 h 1017"/>
                <a:gd name="T48" fmla="*/ 605 w 1018"/>
                <a:gd name="T49" fmla="*/ 772 h 1017"/>
                <a:gd name="T50" fmla="*/ 616 w 1018"/>
                <a:gd name="T51" fmla="*/ 718 h 1017"/>
                <a:gd name="T52" fmla="*/ 639 w 1018"/>
                <a:gd name="T53" fmla="*/ 683 h 1017"/>
                <a:gd name="T54" fmla="*/ 774 w 1018"/>
                <a:gd name="T55" fmla="*/ 554 h 1017"/>
                <a:gd name="T56" fmla="*/ 887 w 1018"/>
                <a:gd name="T57" fmla="*/ 540 h 1017"/>
                <a:gd name="T58" fmla="*/ 983 w 1018"/>
                <a:gd name="T59" fmla="*/ 461 h 1017"/>
                <a:gd name="T60" fmla="*/ 1018 w 1018"/>
                <a:gd name="T61" fmla="*/ 342 h 1017"/>
                <a:gd name="T62" fmla="*/ 971 w 1018"/>
                <a:gd name="T63" fmla="*/ 210 h 1017"/>
                <a:gd name="T64" fmla="*/ 154 w 1018"/>
                <a:gd name="T65" fmla="*/ 481 h 1017"/>
                <a:gd name="T66" fmla="*/ 88 w 1018"/>
                <a:gd name="T67" fmla="*/ 426 h 1017"/>
                <a:gd name="T68" fmla="*/ 63 w 1018"/>
                <a:gd name="T69" fmla="*/ 345 h 1017"/>
                <a:gd name="T70" fmla="*/ 92 w 1018"/>
                <a:gd name="T71" fmla="*/ 256 h 1017"/>
                <a:gd name="T72" fmla="*/ 152 w 1018"/>
                <a:gd name="T73" fmla="*/ 252 h 1017"/>
                <a:gd name="T74" fmla="*/ 241 w 1018"/>
                <a:gd name="T75" fmla="*/ 488 h 1017"/>
                <a:gd name="T76" fmla="*/ 176 w 1018"/>
                <a:gd name="T77" fmla="*/ 487 h 1017"/>
                <a:gd name="T78" fmla="*/ 717 w 1018"/>
                <a:gd name="T79" fmla="*/ 925 h 1017"/>
                <a:gd name="T80" fmla="*/ 263 w 1018"/>
                <a:gd name="T81" fmla="*/ 954 h 1017"/>
                <a:gd name="T82" fmla="*/ 301 w 1018"/>
                <a:gd name="T83" fmla="*/ 925 h 1017"/>
                <a:gd name="T84" fmla="*/ 380 w 1018"/>
                <a:gd name="T85" fmla="*/ 910 h 1017"/>
                <a:gd name="T86" fmla="*/ 448 w 1018"/>
                <a:gd name="T87" fmla="*/ 854 h 1017"/>
                <a:gd name="T88" fmla="*/ 476 w 1018"/>
                <a:gd name="T89" fmla="*/ 778 h 1017"/>
                <a:gd name="T90" fmla="*/ 509 w 1018"/>
                <a:gd name="T91" fmla="*/ 795 h 1017"/>
                <a:gd name="T92" fmla="*/ 543 w 1018"/>
                <a:gd name="T93" fmla="*/ 778 h 1017"/>
                <a:gd name="T94" fmla="*/ 578 w 1018"/>
                <a:gd name="T95" fmla="*/ 865 h 1017"/>
                <a:gd name="T96" fmla="*/ 653 w 1018"/>
                <a:gd name="T97" fmla="*/ 915 h 1017"/>
                <a:gd name="T98" fmla="*/ 494 w 1018"/>
                <a:gd name="T99" fmla="*/ 709 h 1017"/>
                <a:gd name="T100" fmla="*/ 329 w 1018"/>
                <a:gd name="T101" fmla="*/ 511 h 1017"/>
                <a:gd name="T102" fmla="*/ 247 w 1018"/>
                <a:gd name="T103" fmla="*/ 342 h 1017"/>
                <a:gd name="T104" fmla="*/ 196 w 1018"/>
                <a:gd name="T105" fmla="*/ 132 h 1017"/>
                <a:gd name="T106" fmla="*/ 817 w 1018"/>
                <a:gd name="T107" fmla="*/ 164 h 1017"/>
                <a:gd name="T108" fmla="*/ 762 w 1018"/>
                <a:gd name="T109" fmla="*/ 369 h 1017"/>
                <a:gd name="T110" fmla="*/ 663 w 1018"/>
                <a:gd name="T111" fmla="*/ 550 h 1017"/>
                <a:gd name="T112" fmla="*/ 509 w 1018"/>
                <a:gd name="T113" fmla="*/ 722 h 1017"/>
                <a:gd name="T114" fmla="*/ 911 w 1018"/>
                <a:gd name="T115" fmla="*/ 448 h 1017"/>
                <a:gd name="T116" fmla="*/ 842 w 1018"/>
                <a:gd name="T117" fmla="*/ 487 h 1017"/>
                <a:gd name="T118" fmla="*/ 777 w 1018"/>
                <a:gd name="T119" fmla="*/ 489 h 1017"/>
                <a:gd name="T120" fmla="*/ 866 w 1018"/>
                <a:gd name="T121" fmla="*/ 252 h 1017"/>
                <a:gd name="T122" fmla="*/ 926 w 1018"/>
                <a:gd name="T123" fmla="*/ 257 h 1017"/>
                <a:gd name="T124" fmla="*/ 955 w 1018"/>
                <a:gd name="T125" fmla="*/ 345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18" h="1017">
                  <a:moveTo>
                    <a:pt x="887" y="148"/>
                  </a:moveTo>
                  <a:lnTo>
                    <a:pt x="887" y="148"/>
                  </a:lnTo>
                  <a:lnTo>
                    <a:pt x="884" y="147"/>
                  </a:lnTo>
                  <a:lnTo>
                    <a:pt x="884" y="147"/>
                  </a:lnTo>
                  <a:lnTo>
                    <a:pt x="887" y="119"/>
                  </a:lnTo>
                  <a:lnTo>
                    <a:pt x="889" y="90"/>
                  </a:lnTo>
                  <a:lnTo>
                    <a:pt x="890" y="61"/>
                  </a:lnTo>
                  <a:lnTo>
                    <a:pt x="890" y="31"/>
                  </a:lnTo>
                  <a:lnTo>
                    <a:pt x="890" y="31"/>
                  </a:lnTo>
                  <a:lnTo>
                    <a:pt x="890" y="26"/>
                  </a:lnTo>
                  <a:lnTo>
                    <a:pt x="888" y="19"/>
                  </a:lnTo>
                  <a:lnTo>
                    <a:pt x="885" y="14"/>
                  </a:lnTo>
                  <a:lnTo>
                    <a:pt x="882" y="10"/>
                  </a:lnTo>
                  <a:lnTo>
                    <a:pt x="876" y="5"/>
                  </a:lnTo>
                  <a:lnTo>
                    <a:pt x="871" y="2"/>
                  </a:lnTo>
                  <a:lnTo>
                    <a:pt x="866" y="0"/>
                  </a:lnTo>
                  <a:lnTo>
                    <a:pt x="859" y="0"/>
                  </a:lnTo>
                  <a:lnTo>
                    <a:pt x="160" y="0"/>
                  </a:lnTo>
                  <a:lnTo>
                    <a:pt x="160" y="0"/>
                  </a:lnTo>
                  <a:lnTo>
                    <a:pt x="153" y="0"/>
                  </a:lnTo>
                  <a:lnTo>
                    <a:pt x="147" y="2"/>
                  </a:lnTo>
                  <a:lnTo>
                    <a:pt x="141" y="5"/>
                  </a:lnTo>
                  <a:lnTo>
                    <a:pt x="137" y="10"/>
                  </a:lnTo>
                  <a:lnTo>
                    <a:pt x="133" y="14"/>
                  </a:lnTo>
                  <a:lnTo>
                    <a:pt x="130" y="19"/>
                  </a:lnTo>
                  <a:lnTo>
                    <a:pt x="129" y="26"/>
                  </a:lnTo>
                  <a:lnTo>
                    <a:pt x="127" y="31"/>
                  </a:lnTo>
                  <a:lnTo>
                    <a:pt x="127" y="31"/>
                  </a:lnTo>
                  <a:lnTo>
                    <a:pt x="127" y="61"/>
                  </a:lnTo>
                  <a:lnTo>
                    <a:pt x="130" y="90"/>
                  </a:lnTo>
                  <a:lnTo>
                    <a:pt x="132" y="119"/>
                  </a:lnTo>
                  <a:lnTo>
                    <a:pt x="134" y="147"/>
                  </a:lnTo>
                  <a:lnTo>
                    <a:pt x="134" y="147"/>
                  </a:lnTo>
                  <a:lnTo>
                    <a:pt x="131" y="148"/>
                  </a:lnTo>
                  <a:lnTo>
                    <a:pt x="131" y="148"/>
                  </a:lnTo>
                  <a:lnTo>
                    <a:pt x="110" y="157"/>
                  </a:lnTo>
                  <a:lnTo>
                    <a:pt x="93" y="168"/>
                  </a:lnTo>
                  <a:lnTo>
                    <a:pt x="76" y="180"/>
                  </a:lnTo>
                  <a:lnTo>
                    <a:pt x="61" y="194"/>
                  </a:lnTo>
                  <a:lnTo>
                    <a:pt x="47" y="210"/>
                  </a:lnTo>
                  <a:lnTo>
                    <a:pt x="35" y="226"/>
                  </a:lnTo>
                  <a:lnTo>
                    <a:pt x="24" y="243"/>
                  </a:lnTo>
                  <a:lnTo>
                    <a:pt x="16" y="263"/>
                  </a:lnTo>
                  <a:lnTo>
                    <a:pt x="8" y="281"/>
                  </a:lnTo>
                  <a:lnTo>
                    <a:pt x="4" y="301"/>
                  </a:lnTo>
                  <a:lnTo>
                    <a:pt x="1" y="322"/>
                  </a:lnTo>
                  <a:lnTo>
                    <a:pt x="0" y="342"/>
                  </a:lnTo>
                  <a:lnTo>
                    <a:pt x="0" y="363"/>
                  </a:lnTo>
                  <a:lnTo>
                    <a:pt x="3" y="383"/>
                  </a:lnTo>
                  <a:lnTo>
                    <a:pt x="8" y="404"/>
                  </a:lnTo>
                  <a:lnTo>
                    <a:pt x="15" y="425"/>
                  </a:lnTo>
                  <a:lnTo>
                    <a:pt x="15" y="425"/>
                  </a:lnTo>
                  <a:lnTo>
                    <a:pt x="24" y="443"/>
                  </a:lnTo>
                  <a:lnTo>
                    <a:pt x="35" y="461"/>
                  </a:lnTo>
                  <a:lnTo>
                    <a:pt x="47" y="478"/>
                  </a:lnTo>
                  <a:lnTo>
                    <a:pt x="61" y="493"/>
                  </a:lnTo>
                  <a:lnTo>
                    <a:pt x="76" y="507"/>
                  </a:lnTo>
                  <a:lnTo>
                    <a:pt x="93" y="519"/>
                  </a:lnTo>
                  <a:lnTo>
                    <a:pt x="110" y="530"/>
                  </a:lnTo>
                  <a:lnTo>
                    <a:pt x="130" y="540"/>
                  </a:lnTo>
                  <a:lnTo>
                    <a:pt x="130" y="540"/>
                  </a:lnTo>
                  <a:lnTo>
                    <a:pt x="150" y="546"/>
                  </a:lnTo>
                  <a:lnTo>
                    <a:pt x="170" y="551"/>
                  </a:lnTo>
                  <a:lnTo>
                    <a:pt x="191" y="555"/>
                  </a:lnTo>
                  <a:lnTo>
                    <a:pt x="211" y="556"/>
                  </a:lnTo>
                  <a:lnTo>
                    <a:pt x="211" y="556"/>
                  </a:lnTo>
                  <a:lnTo>
                    <a:pt x="227" y="555"/>
                  </a:lnTo>
                  <a:lnTo>
                    <a:pt x="243" y="554"/>
                  </a:lnTo>
                  <a:lnTo>
                    <a:pt x="259" y="550"/>
                  </a:lnTo>
                  <a:lnTo>
                    <a:pt x="274" y="546"/>
                  </a:lnTo>
                  <a:lnTo>
                    <a:pt x="274" y="546"/>
                  </a:lnTo>
                  <a:lnTo>
                    <a:pt x="301" y="586"/>
                  </a:lnTo>
                  <a:lnTo>
                    <a:pt x="327" y="621"/>
                  </a:lnTo>
                  <a:lnTo>
                    <a:pt x="353" y="654"/>
                  </a:lnTo>
                  <a:lnTo>
                    <a:pt x="379" y="683"/>
                  </a:lnTo>
                  <a:lnTo>
                    <a:pt x="379" y="683"/>
                  </a:lnTo>
                  <a:lnTo>
                    <a:pt x="382" y="690"/>
                  </a:lnTo>
                  <a:lnTo>
                    <a:pt x="386" y="695"/>
                  </a:lnTo>
                  <a:lnTo>
                    <a:pt x="386" y="695"/>
                  </a:lnTo>
                  <a:lnTo>
                    <a:pt x="393" y="703"/>
                  </a:lnTo>
                  <a:lnTo>
                    <a:pt x="398" y="710"/>
                  </a:lnTo>
                  <a:lnTo>
                    <a:pt x="402" y="718"/>
                  </a:lnTo>
                  <a:lnTo>
                    <a:pt x="406" y="726"/>
                  </a:lnTo>
                  <a:lnTo>
                    <a:pt x="410" y="735"/>
                  </a:lnTo>
                  <a:lnTo>
                    <a:pt x="412" y="744"/>
                  </a:lnTo>
                  <a:lnTo>
                    <a:pt x="413" y="753"/>
                  </a:lnTo>
                  <a:lnTo>
                    <a:pt x="414" y="763"/>
                  </a:lnTo>
                  <a:lnTo>
                    <a:pt x="414" y="763"/>
                  </a:lnTo>
                  <a:lnTo>
                    <a:pt x="413" y="772"/>
                  </a:lnTo>
                  <a:lnTo>
                    <a:pt x="412" y="782"/>
                  </a:lnTo>
                  <a:lnTo>
                    <a:pt x="410" y="791"/>
                  </a:lnTo>
                  <a:lnTo>
                    <a:pt x="406" y="799"/>
                  </a:lnTo>
                  <a:lnTo>
                    <a:pt x="402" y="808"/>
                  </a:lnTo>
                  <a:lnTo>
                    <a:pt x="398" y="816"/>
                  </a:lnTo>
                  <a:lnTo>
                    <a:pt x="393" y="824"/>
                  </a:lnTo>
                  <a:lnTo>
                    <a:pt x="386" y="830"/>
                  </a:lnTo>
                  <a:lnTo>
                    <a:pt x="386" y="830"/>
                  </a:lnTo>
                  <a:lnTo>
                    <a:pt x="379" y="837"/>
                  </a:lnTo>
                  <a:lnTo>
                    <a:pt x="371" y="842"/>
                  </a:lnTo>
                  <a:lnTo>
                    <a:pt x="364" y="847"/>
                  </a:lnTo>
                  <a:lnTo>
                    <a:pt x="355" y="851"/>
                  </a:lnTo>
                  <a:lnTo>
                    <a:pt x="346" y="854"/>
                  </a:lnTo>
                  <a:lnTo>
                    <a:pt x="337" y="856"/>
                  </a:lnTo>
                  <a:lnTo>
                    <a:pt x="328" y="858"/>
                  </a:lnTo>
                  <a:lnTo>
                    <a:pt x="318" y="858"/>
                  </a:lnTo>
                  <a:lnTo>
                    <a:pt x="318" y="858"/>
                  </a:lnTo>
                  <a:lnTo>
                    <a:pt x="306" y="859"/>
                  </a:lnTo>
                  <a:lnTo>
                    <a:pt x="293" y="861"/>
                  </a:lnTo>
                  <a:lnTo>
                    <a:pt x="281" y="865"/>
                  </a:lnTo>
                  <a:lnTo>
                    <a:pt x="269" y="869"/>
                  </a:lnTo>
                  <a:lnTo>
                    <a:pt x="257" y="874"/>
                  </a:lnTo>
                  <a:lnTo>
                    <a:pt x="248" y="880"/>
                  </a:lnTo>
                  <a:lnTo>
                    <a:pt x="237" y="887"/>
                  </a:lnTo>
                  <a:lnTo>
                    <a:pt x="228" y="896"/>
                  </a:lnTo>
                  <a:lnTo>
                    <a:pt x="220" y="904"/>
                  </a:lnTo>
                  <a:lnTo>
                    <a:pt x="212" y="915"/>
                  </a:lnTo>
                  <a:lnTo>
                    <a:pt x="207" y="925"/>
                  </a:lnTo>
                  <a:lnTo>
                    <a:pt x="202" y="937"/>
                  </a:lnTo>
                  <a:lnTo>
                    <a:pt x="197" y="948"/>
                  </a:lnTo>
                  <a:lnTo>
                    <a:pt x="194" y="960"/>
                  </a:lnTo>
                  <a:lnTo>
                    <a:pt x="192" y="973"/>
                  </a:lnTo>
                  <a:lnTo>
                    <a:pt x="191" y="986"/>
                  </a:lnTo>
                  <a:lnTo>
                    <a:pt x="191" y="986"/>
                  </a:lnTo>
                  <a:lnTo>
                    <a:pt x="192" y="992"/>
                  </a:lnTo>
                  <a:lnTo>
                    <a:pt x="194" y="998"/>
                  </a:lnTo>
                  <a:lnTo>
                    <a:pt x="196" y="1003"/>
                  </a:lnTo>
                  <a:lnTo>
                    <a:pt x="200" y="1008"/>
                  </a:lnTo>
                  <a:lnTo>
                    <a:pt x="205" y="1012"/>
                  </a:lnTo>
                  <a:lnTo>
                    <a:pt x="210" y="1015"/>
                  </a:lnTo>
                  <a:lnTo>
                    <a:pt x="217" y="1017"/>
                  </a:lnTo>
                  <a:lnTo>
                    <a:pt x="223" y="1017"/>
                  </a:lnTo>
                  <a:lnTo>
                    <a:pt x="795" y="1017"/>
                  </a:lnTo>
                  <a:lnTo>
                    <a:pt x="795" y="1017"/>
                  </a:lnTo>
                  <a:lnTo>
                    <a:pt x="801" y="1017"/>
                  </a:lnTo>
                  <a:lnTo>
                    <a:pt x="808" y="1015"/>
                  </a:lnTo>
                  <a:lnTo>
                    <a:pt x="813" y="1012"/>
                  </a:lnTo>
                  <a:lnTo>
                    <a:pt x="817" y="1008"/>
                  </a:lnTo>
                  <a:lnTo>
                    <a:pt x="822" y="1003"/>
                  </a:lnTo>
                  <a:lnTo>
                    <a:pt x="825" y="998"/>
                  </a:lnTo>
                  <a:lnTo>
                    <a:pt x="826" y="992"/>
                  </a:lnTo>
                  <a:lnTo>
                    <a:pt x="827" y="986"/>
                  </a:lnTo>
                  <a:lnTo>
                    <a:pt x="827" y="986"/>
                  </a:lnTo>
                  <a:lnTo>
                    <a:pt x="826" y="973"/>
                  </a:lnTo>
                  <a:lnTo>
                    <a:pt x="825" y="960"/>
                  </a:lnTo>
                  <a:lnTo>
                    <a:pt x="822" y="948"/>
                  </a:lnTo>
                  <a:lnTo>
                    <a:pt x="817" y="937"/>
                  </a:lnTo>
                  <a:lnTo>
                    <a:pt x="812" y="925"/>
                  </a:lnTo>
                  <a:lnTo>
                    <a:pt x="806" y="915"/>
                  </a:lnTo>
                  <a:lnTo>
                    <a:pt x="798" y="904"/>
                  </a:lnTo>
                  <a:lnTo>
                    <a:pt x="790" y="896"/>
                  </a:lnTo>
                  <a:lnTo>
                    <a:pt x="781" y="887"/>
                  </a:lnTo>
                  <a:lnTo>
                    <a:pt x="771" y="880"/>
                  </a:lnTo>
                  <a:lnTo>
                    <a:pt x="761" y="874"/>
                  </a:lnTo>
                  <a:lnTo>
                    <a:pt x="750" y="869"/>
                  </a:lnTo>
                  <a:lnTo>
                    <a:pt x="738" y="865"/>
                  </a:lnTo>
                  <a:lnTo>
                    <a:pt x="725" y="861"/>
                  </a:lnTo>
                  <a:lnTo>
                    <a:pt x="713" y="859"/>
                  </a:lnTo>
                  <a:lnTo>
                    <a:pt x="699" y="858"/>
                  </a:lnTo>
                  <a:lnTo>
                    <a:pt x="699" y="858"/>
                  </a:lnTo>
                  <a:lnTo>
                    <a:pt x="691" y="858"/>
                  </a:lnTo>
                  <a:lnTo>
                    <a:pt x="681" y="856"/>
                  </a:lnTo>
                  <a:lnTo>
                    <a:pt x="673" y="854"/>
                  </a:lnTo>
                  <a:lnTo>
                    <a:pt x="663" y="851"/>
                  </a:lnTo>
                  <a:lnTo>
                    <a:pt x="655" y="847"/>
                  </a:lnTo>
                  <a:lnTo>
                    <a:pt x="647" y="842"/>
                  </a:lnTo>
                  <a:lnTo>
                    <a:pt x="639" y="837"/>
                  </a:lnTo>
                  <a:lnTo>
                    <a:pt x="633" y="830"/>
                  </a:lnTo>
                  <a:lnTo>
                    <a:pt x="633" y="830"/>
                  </a:lnTo>
                  <a:lnTo>
                    <a:pt x="626" y="824"/>
                  </a:lnTo>
                  <a:lnTo>
                    <a:pt x="620" y="816"/>
                  </a:lnTo>
                  <a:lnTo>
                    <a:pt x="616" y="808"/>
                  </a:lnTo>
                  <a:lnTo>
                    <a:pt x="611" y="799"/>
                  </a:lnTo>
                  <a:lnTo>
                    <a:pt x="608" y="791"/>
                  </a:lnTo>
                  <a:lnTo>
                    <a:pt x="606" y="782"/>
                  </a:lnTo>
                  <a:lnTo>
                    <a:pt x="605" y="772"/>
                  </a:lnTo>
                  <a:lnTo>
                    <a:pt x="605" y="763"/>
                  </a:lnTo>
                  <a:lnTo>
                    <a:pt x="605" y="763"/>
                  </a:lnTo>
                  <a:lnTo>
                    <a:pt x="605" y="753"/>
                  </a:lnTo>
                  <a:lnTo>
                    <a:pt x="606" y="744"/>
                  </a:lnTo>
                  <a:lnTo>
                    <a:pt x="608" y="735"/>
                  </a:lnTo>
                  <a:lnTo>
                    <a:pt x="611" y="726"/>
                  </a:lnTo>
                  <a:lnTo>
                    <a:pt x="616" y="718"/>
                  </a:lnTo>
                  <a:lnTo>
                    <a:pt x="620" y="710"/>
                  </a:lnTo>
                  <a:lnTo>
                    <a:pt x="626" y="703"/>
                  </a:lnTo>
                  <a:lnTo>
                    <a:pt x="633" y="695"/>
                  </a:lnTo>
                  <a:lnTo>
                    <a:pt x="633" y="695"/>
                  </a:lnTo>
                  <a:lnTo>
                    <a:pt x="637" y="690"/>
                  </a:lnTo>
                  <a:lnTo>
                    <a:pt x="639" y="683"/>
                  </a:lnTo>
                  <a:lnTo>
                    <a:pt x="639" y="683"/>
                  </a:lnTo>
                  <a:lnTo>
                    <a:pt x="665" y="654"/>
                  </a:lnTo>
                  <a:lnTo>
                    <a:pt x="691" y="622"/>
                  </a:lnTo>
                  <a:lnTo>
                    <a:pt x="718" y="586"/>
                  </a:lnTo>
                  <a:lnTo>
                    <a:pt x="743" y="546"/>
                  </a:lnTo>
                  <a:lnTo>
                    <a:pt x="743" y="546"/>
                  </a:lnTo>
                  <a:lnTo>
                    <a:pt x="758" y="550"/>
                  </a:lnTo>
                  <a:lnTo>
                    <a:pt x="774" y="554"/>
                  </a:lnTo>
                  <a:lnTo>
                    <a:pt x="791" y="555"/>
                  </a:lnTo>
                  <a:lnTo>
                    <a:pt x="806" y="556"/>
                  </a:lnTo>
                  <a:lnTo>
                    <a:pt x="806" y="556"/>
                  </a:lnTo>
                  <a:lnTo>
                    <a:pt x="827" y="555"/>
                  </a:lnTo>
                  <a:lnTo>
                    <a:pt x="847" y="551"/>
                  </a:lnTo>
                  <a:lnTo>
                    <a:pt x="868" y="546"/>
                  </a:lnTo>
                  <a:lnTo>
                    <a:pt x="887" y="540"/>
                  </a:lnTo>
                  <a:lnTo>
                    <a:pt x="887" y="540"/>
                  </a:lnTo>
                  <a:lnTo>
                    <a:pt x="906" y="530"/>
                  </a:lnTo>
                  <a:lnTo>
                    <a:pt x="925" y="519"/>
                  </a:lnTo>
                  <a:lnTo>
                    <a:pt x="941" y="507"/>
                  </a:lnTo>
                  <a:lnTo>
                    <a:pt x="956" y="493"/>
                  </a:lnTo>
                  <a:lnTo>
                    <a:pt x="970" y="478"/>
                  </a:lnTo>
                  <a:lnTo>
                    <a:pt x="983" y="461"/>
                  </a:lnTo>
                  <a:lnTo>
                    <a:pt x="993" y="443"/>
                  </a:lnTo>
                  <a:lnTo>
                    <a:pt x="1002" y="425"/>
                  </a:lnTo>
                  <a:lnTo>
                    <a:pt x="1002" y="425"/>
                  </a:lnTo>
                  <a:lnTo>
                    <a:pt x="1009" y="404"/>
                  </a:lnTo>
                  <a:lnTo>
                    <a:pt x="1014" y="383"/>
                  </a:lnTo>
                  <a:lnTo>
                    <a:pt x="1017" y="363"/>
                  </a:lnTo>
                  <a:lnTo>
                    <a:pt x="1018" y="342"/>
                  </a:lnTo>
                  <a:lnTo>
                    <a:pt x="1017" y="322"/>
                  </a:lnTo>
                  <a:lnTo>
                    <a:pt x="1014" y="301"/>
                  </a:lnTo>
                  <a:lnTo>
                    <a:pt x="1008" y="281"/>
                  </a:lnTo>
                  <a:lnTo>
                    <a:pt x="1002" y="263"/>
                  </a:lnTo>
                  <a:lnTo>
                    <a:pt x="993" y="243"/>
                  </a:lnTo>
                  <a:lnTo>
                    <a:pt x="983" y="226"/>
                  </a:lnTo>
                  <a:lnTo>
                    <a:pt x="971" y="210"/>
                  </a:lnTo>
                  <a:lnTo>
                    <a:pt x="957" y="194"/>
                  </a:lnTo>
                  <a:lnTo>
                    <a:pt x="942" y="180"/>
                  </a:lnTo>
                  <a:lnTo>
                    <a:pt x="925" y="168"/>
                  </a:lnTo>
                  <a:lnTo>
                    <a:pt x="906" y="157"/>
                  </a:lnTo>
                  <a:lnTo>
                    <a:pt x="887" y="148"/>
                  </a:lnTo>
                  <a:lnTo>
                    <a:pt x="887" y="148"/>
                  </a:lnTo>
                  <a:close/>
                  <a:moveTo>
                    <a:pt x="154" y="481"/>
                  </a:moveTo>
                  <a:lnTo>
                    <a:pt x="154" y="481"/>
                  </a:lnTo>
                  <a:lnTo>
                    <a:pt x="140" y="474"/>
                  </a:lnTo>
                  <a:lnTo>
                    <a:pt x="129" y="467"/>
                  </a:lnTo>
                  <a:lnTo>
                    <a:pt x="117" y="458"/>
                  </a:lnTo>
                  <a:lnTo>
                    <a:pt x="106" y="448"/>
                  </a:lnTo>
                  <a:lnTo>
                    <a:pt x="96" y="438"/>
                  </a:lnTo>
                  <a:lnTo>
                    <a:pt x="88" y="426"/>
                  </a:lnTo>
                  <a:lnTo>
                    <a:pt x="80" y="413"/>
                  </a:lnTo>
                  <a:lnTo>
                    <a:pt x="74" y="400"/>
                  </a:lnTo>
                  <a:lnTo>
                    <a:pt x="74" y="400"/>
                  </a:lnTo>
                  <a:lnTo>
                    <a:pt x="70" y="386"/>
                  </a:lnTo>
                  <a:lnTo>
                    <a:pt x="66" y="373"/>
                  </a:lnTo>
                  <a:lnTo>
                    <a:pt x="64" y="359"/>
                  </a:lnTo>
                  <a:lnTo>
                    <a:pt x="63" y="345"/>
                  </a:lnTo>
                  <a:lnTo>
                    <a:pt x="63" y="331"/>
                  </a:lnTo>
                  <a:lnTo>
                    <a:pt x="65" y="319"/>
                  </a:lnTo>
                  <a:lnTo>
                    <a:pt x="68" y="305"/>
                  </a:lnTo>
                  <a:lnTo>
                    <a:pt x="73" y="292"/>
                  </a:lnTo>
                  <a:lnTo>
                    <a:pt x="78" y="280"/>
                  </a:lnTo>
                  <a:lnTo>
                    <a:pt x="85" y="268"/>
                  </a:lnTo>
                  <a:lnTo>
                    <a:pt x="92" y="256"/>
                  </a:lnTo>
                  <a:lnTo>
                    <a:pt x="101" y="247"/>
                  </a:lnTo>
                  <a:lnTo>
                    <a:pt x="110" y="236"/>
                  </a:lnTo>
                  <a:lnTo>
                    <a:pt x="120" y="227"/>
                  </a:lnTo>
                  <a:lnTo>
                    <a:pt x="132" y="219"/>
                  </a:lnTo>
                  <a:lnTo>
                    <a:pt x="144" y="212"/>
                  </a:lnTo>
                  <a:lnTo>
                    <a:pt x="144" y="212"/>
                  </a:lnTo>
                  <a:lnTo>
                    <a:pt x="152" y="252"/>
                  </a:lnTo>
                  <a:lnTo>
                    <a:pt x="162" y="290"/>
                  </a:lnTo>
                  <a:lnTo>
                    <a:pt x="173" y="326"/>
                  </a:lnTo>
                  <a:lnTo>
                    <a:pt x="184" y="361"/>
                  </a:lnTo>
                  <a:lnTo>
                    <a:pt x="197" y="395"/>
                  </a:lnTo>
                  <a:lnTo>
                    <a:pt x="211" y="428"/>
                  </a:lnTo>
                  <a:lnTo>
                    <a:pt x="226" y="459"/>
                  </a:lnTo>
                  <a:lnTo>
                    <a:pt x="241" y="488"/>
                  </a:lnTo>
                  <a:lnTo>
                    <a:pt x="241" y="488"/>
                  </a:lnTo>
                  <a:lnTo>
                    <a:pt x="230" y="490"/>
                  </a:lnTo>
                  <a:lnTo>
                    <a:pt x="220" y="491"/>
                  </a:lnTo>
                  <a:lnTo>
                    <a:pt x="209" y="491"/>
                  </a:lnTo>
                  <a:lnTo>
                    <a:pt x="197" y="491"/>
                  </a:lnTo>
                  <a:lnTo>
                    <a:pt x="187" y="490"/>
                  </a:lnTo>
                  <a:lnTo>
                    <a:pt x="176" y="487"/>
                  </a:lnTo>
                  <a:lnTo>
                    <a:pt x="165" y="485"/>
                  </a:lnTo>
                  <a:lnTo>
                    <a:pt x="154" y="481"/>
                  </a:lnTo>
                  <a:lnTo>
                    <a:pt x="154" y="481"/>
                  </a:lnTo>
                  <a:close/>
                  <a:moveTo>
                    <a:pt x="699" y="922"/>
                  </a:moveTo>
                  <a:lnTo>
                    <a:pt x="699" y="922"/>
                  </a:lnTo>
                  <a:lnTo>
                    <a:pt x="709" y="923"/>
                  </a:lnTo>
                  <a:lnTo>
                    <a:pt x="717" y="925"/>
                  </a:lnTo>
                  <a:lnTo>
                    <a:pt x="725" y="927"/>
                  </a:lnTo>
                  <a:lnTo>
                    <a:pt x="733" y="931"/>
                  </a:lnTo>
                  <a:lnTo>
                    <a:pt x="739" y="935"/>
                  </a:lnTo>
                  <a:lnTo>
                    <a:pt x="746" y="941"/>
                  </a:lnTo>
                  <a:lnTo>
                    <a:pt x="751" y="947"/>
                  </a:lnTo>
                  <a:lnTo>
                    <a:pt x="755" y="954"/>
                  </a:lnTo>
                  <a:lnTo>
                    <a:pt x="263" y="954"/>
                  </a:lnTo>
                  <a:lnTo>
                    <a:pt x="263" y="954"/>
                  </a:lnTo>
                  <a:lnTo>
                    <a:pt x="268" y="947"/>
                  </a:lnTo>
                  <a:lnTo>
                    <a:pt x="273" y="941"/>
                  </a:lnTo>
                  <a:lnTo>
                    <a:pt x="279" y="935"/>
                  </a:lnTo>
                  <a:lnTo>
                    <a:pt x="286" y="931"/>
                  </a:lnTo>
                  <a:lnTo>
                    <a:pt x="294" y="927"/>
                  </a:lnTo>
                  <a:lnTo>
                    <a:pt x="301" y="925"/>
                  </a:lnTo>
                  <a:lnTo>
                    <a:pt x="310" y="923"/>
                  </a:lnTo>
                  <a:lnTo>
                    <a:pt x="318" y="922"/>
                  </a:lnTo>
                  <a:lnTo>
                    <a:pt x="318" y="922"/>
                  </a:lnTo>
                  <a:lnTo>
                    <a:pt x="333" y="922"/>
                  </a:lnTo>
                  <a:lnTo>
                    <a:pt x="350" y="919"/>
                  </a:lnTo>
                  <a:lnTo>
                    <a:pt x="365" y="915"/>
                  </a:lnTo>
                  <a:lnTo>
                    <a:pt x="380" y="910"/>
                  </a:lnTo>
                  <a:lnTo>
                    <a:pt x="394" y="903"/>
                  </a:lnTo>
                  <a:lnTo>
                    <a:pt x="406" y="896"/>
                  </a:lnTo>
                  <a:lnTo>
                    <a:pt x="419" y="886"/>
                  </a:lnTo>
                  <a:lnTo>
                    <a:pt x="431" y="875"/>
                  </a:lnTo>
                  <a:lnTo>
                    <a:pt x="431" y="875"/>
                  </a:lnTo>
                  <a:lnTo>
                    <a:pt x="440" y="865"/>
                  </a:lnTo>
                  <a:lnTo>
                    <a:pt x="448" y="854"/>
                  </a:lnTo>
                  <a:lnTo>
                    <a:pt x="456" y="842"/>
                  </a:lnTo>
                  <a:lnTo>
                    <a:pt x="462" y="830"/>
                  </a:lnTo>
                  <a:lnTo>
                    <a:pt x="468" y="817"/>
                  </a:lnTo>
                  <a:lnTo>
                    <a:pt x="471" y="805"/>
                  </a:lnTo>
                  <a:lnTo>
                    <a:pt x="474" y="792"/>
                  </a:lnTo>
                  <a:lnTo>
                    <a:pt x="476" y="778"/>
                  </a:lnTo>
                  <a:lnTo>
                    <a:pt x="476" y="778"/>
                  </a:lnTo>
                  <a:lnTo>
                    <a:pt x="490" y="788"/>
                  </a:lnTo>
                  <a:lnTo>
                    <a:pt x="490" y="788"/>
                  </a:lnTo>
                  <a:lnTo>
                    <a:pt x="494" y="792"/>
                  </a:lnTo>
                  <a:lnTo>
                    <a:pt x="500" y="793"/>
                  </a:lnTo>
                  <a:lnTo>
                    <a:pt x="504" y="795"/>
                  </a:lnTo>
                  <a:lnTo>
                    <a:pt x="509" y="795"/>
                  </a:lnTo>
                  <a:lnTo>
                    <a:pt x="509" y="795"/>
                  </a:lnTo>
                  <a:lnTo>
                    <a:pt x="514" y="795"/>
                  </a:lnTo>
                  <a:lnTo>
                    <a:pt x="519" y="793"/>
                  </a:lnTo>
                  <a:lnTo>
                    <a:pt x="523" y="792"/>
                  </a:lnTo>
                  <a:lnTo>
                    <a:pt x="528" y="788"/>
                  </a:lnTo>
                  <a:lnTo>
                    <a:pt x="528" y="788"/>
                  </a:lnTo>
                  <a:lnTo>
                    <a:pt x="543" y="778"/>
                  </a:lnTo>
                  <a:lnTo>
                    <a:pt x="543" y="778"/>
                  </a:lnTo>
                  <a:lnTo>
                    <a:pt x="544" y="792"/>
                  </a:lnTo>
                  <a:lnTo>
                    <a:pt x="547" y="805"/>
                  </a:lnTo>
                  <a:lnTo>
                    <a:pt x="551" y="817"/>
                  </a:lnTo>
                  <a:lnTo>
                    <a:pt x="557" y="830"/>
                  </a:lnTo>
                  <a:lnTo>
                    <a:pt x="562" y="842"/>
                  </a:lnTo>
                  <a:lnTo>
                    <a:pt x="570" y="854"/>
                  </a:lnTo>
                  <a:lnTo>
                    <a:pt x="578" y="865"/>
                  </a:lnTo>
                  <a:lnTo>
                    <a:pt x="588" y="875"/>
                  </a:lnTo>
                  <a:lnTo>
                    <a:pt x="588" y="875"/>
                  </a:lnTo>
                  <a:lnTo>
                    <a:pt x="600" y="886"/>
                  </a:lnTo>
                  <a:lnTo>
                    <a:pt x="611" y="896"/>
                  </a:lnTo>
                  <a:lnTo>
                    <a:pt x="625" y="903"/>
                  </a:lnTo>
                  <a:lnTo>
                    <a:pt x="639" y="910"/>
                  </a:lnTo>
                  <a:lnTo>
                    <a:pt x="653" y="915"/>
                  </a:lnTo>
                  <a:lnTo>
                    <a:pt x="668" y="919"/>
                  </a:lnTo>
                  <a:lnTo>
                    <a:pt x="684" y="922"/>
                  </a:lnTo>
                  <a:lnTo>
                    <a:pt x="699" y="922"/>
                  </a:lnTo>
                  <a:lnTo>
                    <a:pt x="699" y="922"/>
                  </a:lnTo>
                  <a:close/>
                  <a:moveTo>
                    <a:pt x="509" y="722"/>
                  </a:moveTo>
                  <a:lnTo>
                    <a:pt x="509" y="722"/>
                  </a:lnTo>
                  <a:lnTo>
                    <a:pt x="494" y="709"/>
                  </a:lnTo>
                  <a:lnTo>
                    <a:pt x="476" y="692"/>
                  </a:lnTo>
                  <a:lnTo>
                    <a:pt x="456" y="672"/>
                  </a:lnTo>
                  <a:lnTo>
                    <a:pt x="432" y="647"/>
                  </a:lnTo>
                  <a:lnTo>
                    <a:pt x="408" y="618"/>
                  </a:lnTo>
                  <a:lnTo>
                    <a:pt x="382" y="586"/>
                  </a:lnTo>
                  <a:lnTo>
                    <a:pt x="355" y="550"/>
                  </a:lnTo>
                  <a:lnTo>
                    <a:pt x="329" y="511"/>
                  </a:lnTo>
                  <a:lnTo>
                    <a:pt x="316" y="489"/>
                  </a:lnTo>
                  <a:lnTo>
                    <a:pt x="303" y="467"/>
                  </a:lnTo>
                  <a:lnTo>
                    <a:pt x="292" y="444"/>
                  </a:lnTo>
                  <a:lnTo>
                    <a:pt x="280" y="420"/>
                  </a:lnTo>
                  <a:lnTo>
                    <a:pt x="268" y="395"/>
                  </a:lnTo>
                  <a:lnTo>
                    <a:pt x="257" y="369"/>
                  </a:lnTo>
                  <a:lnTo>
                    <a:pt x="247" y="342"/>
                  </a:lnTo>
                  <a:lnTo>
                    <a:pt x="237" y="315"/>
                  </a:lnTo>
                  <a:lnTo>
                    <a:pt x="228" y="286"/>
                  </a:lnTo>
                  <a:lnTo>
                    <a:pt x="220" y="257"/>
                  </a:lnTo>
                  <a:lnTo>
                    <a:pt x="212" y="227"/>
                  </a:lnTo>
                  <a:lnTo>
                    <a:pt x="206" y="196"/>
                  </a:lnTo>
                  <a:lnTo>
                    <a:pt x="200" y="164"/>
                  </a:lnTo>
                  <a:lnTo>
                    <a:pt x="196" y="132"/>
                  </a:lnTo>
                  <a:lnTo>
                    <a:pt x="193" y="98"/>
                  </a:lnTo>
                  <a:lnTo>
                    <a:pt x="192" y="63"/>
                  </a:lnTo>
                  <a:lnTo>
                    <a:pt x="827" y="63"/>
                  </a:lnTo>
                  <a:lnTo>
                    <a:pt x="827" y="63"/>
                  </a:lnTo>
                  <a:lnTo>
                    <a:pt x="825" y="98"/>
                  </a:lnTo>
                  <a:lnTo>
                    <a:pt x="822" y="132"/>
                  </a:lnTo>
                  <a:lnTo>
                    <a:pt x="817" y="164"/>
                  </a:lnTo>
                  <a:lnTo>
                    <a:pt x="812" y="196"/>
                  </a:lnTo>
                  <a:lnTo>
                    <a:pt x="806" y="227"/>
                  </a:lnTo>
                  <a:lnTo>
                    <a:pt x="798" y="257"/>
                  </a:lnTo>
                  <a:lnTo>
                    <a:pt x="791" y="286"/>
                  </a:lnTo>
                  <a:lnTo>
                    <a:pt x="781" y="315"/>
                  </a:lnTo>
                  <a:lnTo>
                    <a:pt x="771" y="342"/>
                  </a:lnTo>
                  <a:lnTo>
                    <a:pt x="762" y="369"/>
                  </a:lnTo>
                  <a:lnTo>
                    <a:pt x="750" y="395"/>
                  </a:lnTo>
                  <a:lnTo>
                    <a:pt x="739" y="420"/>
                  </a:lnTo>
                  <a:lnTo>
                    <a:pt x="726" y="444"/>
                  </a:lnTo>
                  <a:lnTo>
                    <a:pt x="714" y="467"/>
                  </a:lnTo>
                  <a:lnTo>
                    <a:pt x="702" y="489"/>
                  </a:lnTo>
                  <a:lnTo>
                    <a:pt x="689" y="511"/>
                  </a:lnTo>
                  <a:lnTo>
                    <a:pt x="663" y="550"/>
                  </a:lnTo>
                  <a:lnTo>
                    <a:pt x="636" y="586"/>
                  </a:lnTo>
                  <a:lnTo>
                    <a:pt x="610" y="618"/>
                  </a:lnTo>
                  <a:lnTo>
                    <a:pt x="586" y="647"/>
                  </a:lnTo>
                  <a:lnTo>
                    <a:pt x="563" y="672"/>
                  </a:lnTo>
                  <a:lnTo>
                    <a:pt x="542" y="692"/>
                  </a:lnTo>
                  <a:lnTo>
                    <a:pt x="523" y="709"/>
                  </a:lnTo>
                  <a:lnTo>
                    <a:pt x="509" y="722"/>
                  </a:lnTo>
                  <a:lnTo>
                    <a:pt x="509" y="722"/>
                  </a:lnTo>
                  <a:close/>
                  <a:moveTo>
                    <a:pt x="943" y="400"/>
                  </a:moveTo>
                  <a:lnTo>
                    <a:pt x="943" y="400"/>
                  </a:lnTo>
                  <a:lnTo>
                    <a:pt x="936" y="413"/>
                  </a:lnTo>
                  <a:lnTo>
                    <a:pt x="929" y="426"/>
                  </a:lnTo>
                  <a:lnTo>
                    <a:pt x="920" y="438"/>
                  </a:lnTo>
                  <a:lnTo>
                    <a:pt x="911" y="448"/>
                  </a:lnTo>
                  <a:lnTo>
                    <a:pt x="900" y="458"/>
                  </a:lnTo>
                  <a:lnTo>
                    <a:pt x="889" y="467"/>
                  </a:lnTo>
                  <a:lnTo>
                    <a:pt x="876" y="474"/>
                  </a:lnTo>
                  <a:lnTo>
                    <a:pt x="864" y="481"/>
                  </a:lnTo>
                  <a:lnTo>
                    <a:pt x="864" y="481"/>
                  </a:lnTo>
                  <a:lnTo>
                    <a:pt x="853" y="485"/>
                  </a:lnTo>
                  <a:lnTo>
                    <a:pt x="842" y="487"/>
                  </a:lnTo>
                  <a:lnTo>
                    <a:pt x="831" y="490"/>
                  </a:lnTo>
                  <a:lnTo>
                    <a:pt x="821" y="491"/>
                  </a:lnTo>
                  <a:lnTo>
                    <a:pt x="809" y="491"/>
                  </a:lnTo>
                  <a:lnTo>
                    <a:pt x="798" y="491"/>
                  </a:lnTo>
                  <a:lnTo>
                    <a:pt x="787" y="490"/>
                  </a:lnTo>
                  <a:lnTo>
                    <a:pt x="777" y="489"/>
                  </a:lnTo>
                  <a:lnTo>
                    <a:pt x="777" y="489"/>
                  </a:lnTo>
                  <a:lnTo>
                    <a:pt x="792" y="459"/>
                  </a:lnTo>
                  <a:lnTo>
                    <a:pt x="807" y="428"/>
                  </a:lnTo>
                  <a:lnTo>
                    <a:pt x="821" y="396"/>
                  </a:lnTo>
                  <a:lnTo>
                    <a:pt x="833" y="361"/>
                  </a:lnTo>
                  <a:lnTo>
                    <a:pt x="845" y="326"/>
                  </a:lnTo>
                  <a:lnTo>
                    <a:pt x="856" y="290"/>
                  </a:lnTo>
                  <a:lnTo>
                    <a:pt x="866" y="252"/>
                  </a:lnTo>
                  <a:lnTo>
                    <a:pt x="874" y="212"/>
                  </a:lnTo>
                  <a:lnTo>
                    <a:pt x="874" y="212"/>
                  </a:lnTo>
                  <a:lnTo>
                    <a:pt x="886" y="220"/>
                  </a:lnTo>
                  <a:lnTo>
                    <a:pt x="898" y="227"/>
                  </a:lnTo>
                  <a:lnTo>
                    <a:pt x="908" y="237"/>
                  </a:lnTo>
                  <a:lnTo>
                    <a:pt x="917" y="247"/>
                  </a:lnTo>
                  <a:lnTo>
                    <a:pt x="926" y="257"/>
                  </a:lnTo>
                  <a:lnTo>
                    <a:pt x="933" y="268"/>
                  </a:lnTo>
                  <a:lnTo>
                    <a:pt x="940" y="280"/>
                  </a:lnTo>
                  <a:lnTo>
                    <a:pt x="945" y="293"/>
                  </a:lnTo>
                  <a:lnTo>
                    <a:pt x="949" y="306"/>
                  </a:lnTo>
                  <a:lnTo>
                    <a:pt x="952" y="319"/>
                  </a:lnTo>
                  <a:lnTo>
                    <a:pt x="954" y="332"/>
                  </a:lnTo>
                  <a:lnTo>
                    <a:pt x="955" y="345"/>
                  </a:lnTo>
                  <a:lnTo>
                    <a:pt x="954" y="359"/>
                  </a:lnTo>
                  <a:lnTo>
                    <a:pt x="952" y="373"/>
                  </a:lnTo>
                  <a:lnTo>
                    <a:pt x="948" y="386"/>
                  </a:lnTo>
                  <a:lnTo>
                    <a:pt x="943" y="400"/>
                  </a:lnTo>
                  <a:lnTo>
                    <a:pt x="943" y="4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A239DFC-DD90-41EE-B6EE-FE4D7291431C}"/>
              </a:ext>
            </a:extLst>
          </p:cNvPr>
          <p:cNvGrpSpPr/>
          <p:nvPr/>
        </p:nvGrpSpPr>
        <p:grpSpPr>
          <a:xfrm flipH="1">
            <a:off x="2674872" y="5617461"/>
            <a:ext cx="727071" cy="727071"/>
            <a:chOff x="7357446" y="3428424"/>
            <a:chExt cx="732838" cy="732838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F3581196-F7AF-495A-A93A-F9710D8D5B23}"/>
                </a:ext>
              </a:extLst>
            </p:cNvPr>
            <p:cNvSpPr/>
            <p:nvPr/>
          </p:nvSpPr>
          <p:spPr>
            <a:xfrm>
              <a:off x="7357446" y="3428424"/>
              <a:ext cx="732838" cy="732838"/>
            </a:xfrm>
            <a:prstGeom prst="ellipse">
              <a:avLst/>
            </a:prstGeom>
            <a:solidFill>
              <a:srgbClr val="9AA39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17" name="Freeform 84">
              <a:extLst>
                <a:ext uri="{FF2B5EF4-FFF2-40B4-BE49-F238E27FC236}">
                  <a16:creationId xmlns:a16="http://schemas.microsoft.com/office/drawing/2014/main" id="{F52C6D7A-17D6-43C6-9FE6-DC4AD4B298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62734" y="3633712"/>
              <a:ext cx="322263" cy="322263"/>
            </a:xfrm>
            <a:custGeom>
              <a:avLst/>
              <a:gdLst>
                <a:gd name="T0" fmla="*/ 1017 w 1019"/>
                <a:gd name="T1" fmla="*/ 375 h 1017"/>
                <a:gd name="T2" fmla="*/ 1014 w 1019"/>
                <a:gd name="T3" fmla="*/ 366 h 1017"/>
                <a:gd name="T4" fmla="*/ 757 w 1019"/>
                <a:gd name="T5" fmla="*/ 13 h 1017"/>
                <a:gd name="T6" fmla="*/ 750 w 1019"/>
                <a:gd name="T7" fmla="*/ 6 h 1017"/>
                <a:gd name="T8" fmla="*/ 749 w 1019"/>
                <a:gd name="T9" fmla="*/ 5 h 1017"/>
                <a:gd name="T10" fmla="*/ 739 w 1019"/>
                <a:gd name="T11" fmla="*/ 1 h 1017"/>
                <a:gd name="T12" fmla="*/ 739 w 1019"/>
                <a:gd name="T13" fmla="*/ 1 h 1017"/>
                <a:gd name="T14" fmla="*/ 286 w 1019"/>
                <a:gd name="T15" fmla="*/ 0 h 1017"/>
                <a:gd name="T16" fmla="*/ 279 w 1019"/>
                <a:gd name="T17" fmla="*/ 1 h 1017"/>
                <a:gd name="T18" fmla="*/ 278 w 1019"/>
                <a:gd name="T19" fmla="*/ 1 h 1017"/>
                <a:gd name="T20" fmla="*/ 269 w 1019"/>
                <a:gd name="T21" fmla="*/ 5 h 1017"/>
                <a:gd name="T22" fmla="*/ 267 w 1019"/>
                <a:gd name="T23" fmla="*/ 6 h 1017"/>
                <a:gd name="T24" fmla="*/ 6 w 1019"/>
                <a:gd name="T25" fmla="*/ 363 h 1017"/>
                <a:gd name="T26" fmla="*/ 5 w 1019"/>
                <a:gd name="T27" fmla="*/ 365 h 1017"/>
                <a:gd name="T28" fmla="*/ 3 w 1019"/>
                <a:gd name="T29" fmla="*/ 369 h 1017"/>
                <a:gd name="T30" fmla="*/ 1 w 1019"/>
                <a:gd name="T31" fmla="*/ 373 h 1017"/>
                <a:gd name="T32" fmla="*/ 0 w 1019"/>
                <a:gd name="T33" fmla="*/ 382 h 1017"/>
                <a:gd name="T34" fmla="*/ 0 w 1019"/>
                <a:gd name="T35" fmla="*/ 386 h 1017"/>
                <a:gd name="T36" fmla="*/ 3 w 1019"/>
                <a:gd name="T37" fmla="*/ 395 h 1017"/>
                <a:gd name="T38" fmla="*/ 4 w 1019"/>
                <a:gd name="T39" fmla="*/ 396 h 1017"/>
                <a:gd name="T40" fmla="*/ 7 w 1019"/>
                <a:gd name="T41" fmla="*/ 401 h 1017"/>
                <a:gd name="T42" fmla="*/ 485 w 1019"/>
                <a:gd name="T43" fmla="*/ 1007 h 1017"/>
                <a:gd name="T44" fmla="*/ 490 w 1019"/>
                <a:gd name="T45" fmla="*/ 1011 h 1017"/>
                <a:gd name="T46" fmla="*/ 493 w 1019"/>
                <a:gd name="T47" fmla="*/ 1013 h 1017"/>
                <a:gd name="T48" fmla="*/ 496 w 1019"/>
                <a:gd name="T49" fmla="*/ 1015 h 1017"/>
                <a:gd name="T50" fmla="*/ 501 w 1019"/>
                <a:gd name="T51" fmla="*/ 1017 h 1017"/>
                <a:gd name="T52" fmla="*/ 509 w 1019"/>
                <a:gd name="T53" fmla="*/ 1017 h 1017"/>
                <a:gd name="T54" fmla="*/ 509 w 1019"/>
                <a:gd name="T55" fmla="*/ 1017 h 1017"/>
                <a:gd name="T56" fmla="*/ 515 w 1019"/>
                <a:gd name="T57" fmla="*/ 1017 h 1017"/>
                <a:gd name="T58" fmla="*/ 518 w 1019"/>
                <a:gd name="T59" fmla="*/ 1016 h 1017"/>
                <a:gd name="T60" fmla="*/ 524 w 1019"/>
                <a:gd name="T61" fmla="*/ 1013 h 1017"/>
                <a:gd name="T62" fmla="*/ 525 w 1019"/>
                <a:gd name="T63" fmla="*/ 1013 h 1017"/>
                <a:gd name="T64" fmla="*/ 532 w 1019"/>
                <a:gd name="T65" fmla="*/ 1007 h 1017"/>
                <a:gd name="T66" fmla="*/ 1008 w 1019"/>
                <a:gd name="T67" fmla="*/ 404 h 1017"/>
                <a:gd name="T68" fmla="*/ 1015 w 1019"/>
                <a:gd name="T69" fmla="*/ 394 h 1017"/>
                <a:gd name="T70" fmla="*/ 1019 w 1019"/>
                <a:gd name="T71" fmla="*/ 382 h 1017"/>
                <a:gd name="T72" fmla="*/ 691 w 1019"/>
                <a:gd name="T73" fmla="*/ 63 h 1017"/>
                <a:gd name="T74" fmla="*/ 327 w 1019"/>
                <a:gd name="T75" fmla="*/ 63 h 1017"/>
                <a:gd name="T76" fmla="*/ 328 w 1019"/>
                <a:gd name="T77" fmla="*/ 350 h 1017"/>
                <a:gd name="T78" fmla="*/ 97 w 1019"/>
                <a:gd name="T79" fmla="*/ 413 h 1017"/>
                <a:gd name="T80" fmla="*/ 97 w 1019"/>
                <a:gd name="T81" fmla="*/ 413 h 1017"/>
                <a:gd name="T82" fmla="*/ 610 w 1019"/>
                <a:gd name="T83" fmla="*/ 413 h 1017"/>
                <a:gd name="T84" fmla="*/ 675 w 1019"/>
                <a:gd name="T85" fmla="*/ 413 h 1017"/>
                <a:gd name="T86" fmla="*/ 689 w 1019"/>
                <a:gd name="T87" fmla="*/ 350 h 1017"/>
                <a:gd name="T88" fmla="*/ 689 w 1019"/>
                <a:gd name="T89" fmla="*/ 35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19" h="1017">
                  <a:moveTo>
                    <a:pt x="1018" y="376"/>
                  </a:moveTo>
                  <a:lnTo>
                    <a:pt x="1018" y="376"/>
                  </a:lnTo>
                  <a:lnTo>
                    <a:pt x="1017" y="375"/>
                  </a:lnTo>
                  <a:lnTo>
                    <a:pt x="1017" y="375"/>
                  </a:lnTo>
                  <a:lnTo>
                    <a:pt x="1015" y="371"/>
                  </a:lnTo>
                  <a:lnTo>
                    <a:pt x="1014" y="366"/>
                  </a:lnTo>
                  <a:lnTo>
                    <a:pt x="1011" y="363"/>
                  </a:lnTo>
                  <a:lnTo>
                    <a:pt x="1008" y="358"/>
                  </a:lnTo>
                  <a:lnTo>
                    <a:pt x="757" y="13"/>
                  </a:lnTo>
                  <a:lnTo>
                    <a:pt x="757" y="13"/>
                  </a:lnTo>
                  <a:lnTo>
                    <a:pt x="754" y="10"/>
                  </a:lnTo>
                  <a:lnTo>
                    <a:pt x="750" y="6"/>
                  </a:lnTo>
                  <a:lnTo>
                    <a:pt x="750" y="6"/>
                  </a:lnTo>
                  <a:lnTo>
                    <a:pt x="749" y="5"/>
                  </a:lnTo>
                  <a:lnTo>
                    <a:pt x="749" y="5"/>
                  </a:lnTo>
                  <a:lnTo>
                    <a:pt x="744" y="2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1" y="0"/>
                  </a:lnTo>
                  <a:lnTo>
                    <a:pt x="286" y="0"/>
                  </a:lnTo>
                  <a:lnTo>
                    <a:pt x="286" y="0"/>
                  </a:lnTo>
                  <a:lnTo>
                    <a:pt x="279" y="1"/>
                  </a:lnTo>
                  <a:lnTo>
                    <a:pt x="279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3" y="2"/>
                  </a:lnTo>
                  <a:lnTo>
                    <a:pt x="269" y="5"/>
                  </a:lnTo>
                  <a:lnTo>
                    <a:pt x="269" y="5"/>
                  </a:lnTo>
                  <a:lnTo>
                    <a:pt x="267" y="6"/>
                  </a:lnTo>
                  <a:lnTo>
                    <a:pt x="267" y="6"/>
                  </a:lnTo>
                  <a:lnTo>
                    <a:pt x="263" y="10"/>
                  </a:lnTo>
                  <a:lnTo>
                    <a:pt x="260" y="13"/>
                  </a:lnTo>
                  <a:lnTo>
                    <a:pt x="6" y="363"/>
                  </a:lnTo>
                  <a:lnTo>
                    <a:pt x="6" y="363"/>
                  </a:lnTo>
                  <a:lnTo>
                    <a:pt x="5" y="365"/>
                  </a:lnTo>
                  <a:lnTo>
                    <a:pt x="5" y="365"/>
                  </a:lnTo>
                  <a:lnTo>
                    <a:pt x="3" y="368"/>
                  </a:lnTo>
                  <a:lnTo>
                    <a:pt x="3" y="368"/>
                  </a:lnTo>
                  <a:lnTo>
                    <a:pt x="3" y="369"/>
                  </a:lnTo>
                  <a:lnTo>
                    <a:pt x="3" y="369"/>
                  </a:lnTo>
                  <a:lnTo>
                    <a:pt x="1" y="373"/>
                  </a:lnTo>
                  <a:lnTo>
                    <a:pt x="1" y="373"/>
                  </a:lnTo>
                  <a:lnTo>
                    <a:pt x="0" y="378"/>
                  </a:lnTo>
                  <a:lnTo>
                    <a:pt x="0" y="378"/>
                  </a:lnTo>
                  <a:lnTo>
                    <a:pt x="0" y="382"/>
                  </a:lnTo>
                  <a:lnTo>
                    <a:pt x="0" y="382"/>
                  </a:lnTo>
                  <a:lnTo>
                    <a:pt x="0" y="386"/>
                  </a:lnTo>
                  <a:lnTo>
                    <a:pt x="0" y="386"/>
                  </a:lnTo>
                  <a:lnTo>
                    <a:pt x="1" y="390"/>
                  </a:lnTo>
                  <a:lnTo>
                    <a:pt x="1" y="390"/>
                  </a:lnTo>
                  <a:lnTo>
                    <a:pt x="3" y="395"/>
                  </a:lnTo>
                  <a:lnTo>
                    <a:pt x="3" y="395"/>
                  </a:lnTo>
                  <a:lnTo>
                    <a:pt x="4" y="396"/>
                  </a:lnTo>
                  <a:lnTo>
                    <a:pt x="4" y="396"/>
                  </a:lnTo>
                  <a:lnTo>
                    <a:pt x="5" y="398"/>
                  </a:lnTo>
                  <a:lnTo>
                    <a:pt x="5" y="398"/>
                  </a:lnTo>
                  <a:lnTo>
                    <a:pt x="7" y="401"/>
                  </a:lnTo>
                  <a:lnTo>
                    <a:pt x="483" y="1005"/>
                  </a:lnTo>
                  <a:lnTo>
                    <a:pt x="483" y="1005"/>
                  </a:lnTo>
                  <a:lnTo>
                    <a:pt x="485" y="1007"/>
                  </a:lnTo>
                  <a:lnTo>
                    <a:pt x="485" y="1007"/>
                  </a:lnTo>
                  <a:lnTo>
                    <a:pt x="490" y="1011"/>
                  </a:lnTo>
                  <a:lnTo>
                    <a:pt x="490" y="1011"/>
                  </a:lnTo>
                  <a:lnTo>
                    <a:pt x="492" y="1013"/>
                  </a:lnTo>
                  <a:lnTo>
                    <a:pt x="492" y="1013"/>
                  </a:lnTo>
                  <a:lnTo>
                    <a:pt x="493" y="1013"/>
                  </a:lnTo>
                  <a:lnTo>
                    <a:pt x="493" y="1013"/>
                  </a:lnTo>
                  <a:lnTo>
                    <a:pt x="496" y="1015"/>
                  </a:lnTo>
                  <a:lnTo>
                    <a:pt x="496" y="1015"/>
                  </a:lnTo>
                  <a:lnTo>
                    <a:pt x="500" y="1016"/>
                  </a:lnTo>
                  <a:lnTo>
                    <a:pt x="500" y="1016"/>
                  </a:lnTo>
                  <a:lnTo>
                    <a:pt x="501" y="1017"/>
                  </a:lnTo>
                  <a:lnTo>
                    <a:pt x="501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15" y="1017"/>
                  </a:lnTo>
                  <a:lnTo>
                    <a:pt x="515" y="1017"/>
                  </a:lnTo>
                  <a:lnTo>
                    <a:pt x="518" y="1016"/>
                  </a:lnTo>
                  <a:lnTo>
                    <a:pt x="518" y="1016"/>
                  </a:lnTo>
                  <a:lnTo>
                    <a:pt x="521" y="1015"/>
                  </a:lnTo>
                  <a:lnTo>
                    <a:pt x="521" y="1015"/>
                  </a:lnTo>
                  <a:lnTo>
                    <a:pt x="524" y="1013"/>
                  </a:lnTo>
                  <a:lnTo>
                    <a:pt x="524" y="1013"/>
                  </a:lnTo>
                  <a:lnTo>
                    <a:pt x="525" y="1013"/>
                  </a:lnTo>
                  <a:lnTo>
                    <a:pt x="525" y="1013"/>
                  </a:lnTo>
                  <a:lnTo>
                    <a:pt x="527" y="1011"/>
                  </a:lnTo>
                  <a:lnTo>
                    <a:pt x="527" y="1011"/>
                  </a:lnTo>
                  <a:lnTo>
                    <a:pt x="532" y="1007"/>
                  </a:lnTo>
                  <a:lnTo>
                    <a:pt x="532" y="1007"/>
                  </a:lnTo>
                  <a:lnTo>
                    <a:pt x="534" y="1005"/>
                  </a:lnTo>
                  <a:lnTo>
                    <a:pt x="1008" y="404"/>
                  </a:lnTo>
                  <a:lnTo>
                    <a:pt x="1008" y="404"/>
                  </a:lnTo>
                  <a:lnTo>
                    <a:pt x="1012" y="400"/>
                  </a:lnTo>
                  <a:lnTo>
                    <a:pt x="1015" y="394"/>
                  </a:lnTo>
                  <a:lnTo>
                    <a:pt x="1018" y="388"/>
                  </a:lnTo>
                  <a:lnTo>
                    <a:pt x="1019" y="382"/>
                  </a:lnTo>
                  <a:lnTo>
                    <a:pt x="1019" y="382"/>
                  </a:lnTo>
                  <a:lnTo>
                    <a:pt x="1018" y="376"/>
                  </a:lnTo>
                  <a:lnTo>
                    <a:pt x="1018" y="376"/>
                  </a:lnTo>
                  <a:close/>
                  <a:moveTo>
                    <a:pt x="691" y="63"/>
                  </a:moveTo>
                  <a:lnTo>
                    <a:pt x="625" y="350"/>
                  </a:lnTo>
                  <a:lnTo>
                    <a:pt x="393" y="350"/>
                  </a:lnTo>
                  <a:lnTo>
                    <a:pt x="327" y="63"/>
                  </a:lnTo>
                  <a:lnTo>
                    <a:pt x="691" y="63"/>
                  </a:lnTo>
                  <a:close/>
                  <a:moveTo>
                    <a:pt x="271" y="106"/>
                  </a:moveTo>
                  <a:lnTo>
                    <a:pt x="328" y="350"/>
                  </a:lnTo>
                  <a:lnTo>
                    <a:pt x="94" y="350"/>
                  </a:lnTo>
                  <a:lnTo>
                    <a:pt x="271" y="106"/>
                  </a:lnTo>
                  <a:close/>
                  <a:moveTo>
                    <a:pt x="97" y="413"/>
                  </a:moveTo>
                  <a:lnTo>
                    <a:pt x="343" y="413"/>
                  </a:lnTo>
                  <a:lnTo>
                    <a:pt x="446" y="854"/>
                  </a:lnTo>
                  <a:lnTo>
                    <a:pt x="97" y="413"/>
                  </a:lnTo>
                  <a:close/>
                  <a:moveTo>
                    <a:pt x="509" y="845"/>
                  </a:moveTo>
                  <a:lnTo>
                    <a:pt x="408" y="413"/>
                  </a:lnTo>
                  <a:lnTo>
                    <a:pt x="610" y="413"/>
                  </a:lnTo>
                  <a:lnTo>
                    <a:pt x="509" y="845"/>
                  </a:lnTo>
                  <a:close/>
                  <a:moveTo>
                    <a:pt x="572" y="854"/>
                  </a:moveTo>
                  <a:lnTo>
                    <a:pt x="675" y="413"/>
                  </a:lnTo>
                  <a:lnTo>
                    <a:pt x="920" y="413"/>
                  </a:lnTo>
                  <a:lnTo>
                    <a:pt x="572" y="854"/>
                  </a:lnTo>
                  <a:close/>
                  <a:moveTo>
                    <a:pt x="689" y="350"/>
                  </a:moveTo>
                  <a:lnTo>
                    <a:pt x="746" y="106"/>
                  </a:lnTo>
                  <a:lnTo>
                    <a:pt x="923" y="350"/>
                  </a:lnTo>
                  <a:lnTo>
                    <a:pt x="689" y="3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0119F921-5FEB-4492-A1E2-E92651680060}"/>
              </a:ext>
            </a:extLst>
          </p:cNvPr>
          <p:cNvGrpSpPr/>
          <p:nvPr/>
        </p:nvGrpSpPr>
        <p:grpSpPr>
          <a:xfrm flipH="1">
            <a:off x="1598754" y="5617462"/>
            <a:ext cx="727071" cy="727071"/>
            <a:chOff x="5694130" y="3428424"/>
            <a:chExt cx="732838" cy="732838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BE322748-B4B9-4FEF-99BD-B53217062C9F}"/>
                </a:ext>
              </a:extLst>
            </p:cNvPr>
            <p:cNvSpPr/>
            <p:nvPr/>
          </p:nvSpPr>
          <p:spPr>
            <a:xfrm>
              <a:off x="5694130" y="3428424"/>
              <a:ext cx="732838" cy="732838"/>
            </a:xfrm>
            <a:prstGeom prst="ellipse">
              <a:avLst/>
            </a:prstGeom>
            <a:solidFill>
              <a:srgbClr val="9AA39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20" name="Freeform 112">
              <a:extLst>
                <a:ext uri="{FF2B5EF4-FFF2-40B4-BE49-F238E27FC236}">
                  <a16:creationId xmlns:a16="http://schemas.microsoft.com/office/drawing/2014/main" id="{57AA6F7E-9CE1-4FFA-AFA6-D9173CD3E5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99418" y="3633712"/>
              <a:ext cx="322263" cy="322263"/>
            </a:xfrm>
            <a:custGeom>
              <a:avLst/>
              <a:gdLst>
                <a:gd name="T0" fmla="*/ 1016 w 1017"/>
                <a:gd name="T1" fmla="*/ 371 h 1017"/>
                <a:gd name="T2" fmla="*/ 1011 w 1017"/>
                <a:gd name="T3" fmla="*/ 363 h 1017"/>
                <a:gd name="T4" fmla="*/ 1004 w 1017"/>
                <a:gd name="T5" fmla="*/ 355 h 1017"/>
                <a:gd name="T6" fmla="*/ 996 w 1017"/>
                <a:gd name="T7" fmla="*/ 351 h 1017"/>
                <a:gd name="T8" fmla="*/ 986 w 1017"/>
                <a:gd name="T9" fmla="*/ 350 h 1017"/>
                <a:gd name="T10" fmla="*/ 539 w 1017"/>
                <a:gd name="T11" fmla="*/ 21 h 1017"/>
                <a:gd name="T12" fmla="*/ 537 w 1017"/>
                <a:gd name="T13" fmla="*/ 17 h 1017"/>
                <a:gd name="T14" fmla="*/ 531 w 1017"/>
                <a:gd name="T15" fmla="*/ 8 h 1017"/>
                <a:gd name="T16" fmla="*/ 523 w 1017"/>
                <a:gd name="T17" fmla="*/ 3 h 1017"/>
                <a:gd name="T18" fmla="*/ 514 w 1017"/>
                <a:gd name="T19" fmla="*/ 0 h 1017"/>
                <a:gd name="T20" fmla="*/ 509 w 1017"/>
                <a:gd name="T21" fmla="*/ 0 h 1017"/>
                <a:gd name="T22" fmla="*/ 499 w 1017"/>
                <a:gd name="T23" fmla="*/ 1 h 1017"/>
                <a:gd name="T24" fmla="*/ 490 w 1017"/>
                <a:gd name="T25" fmla="*/ 5 h 1017"/>
                <a:gd name="T26" fmla="*/ 483 w 1017"/>
                <a:gd name="T27" fmla="*/ 13 h 1017"/>
                <a:gd name="T28" fmla="*/ 479 w 1017"/>
                <a:gd name="T29" fmla="*/ 21 h 1017"/>
                <a:gd name="T30" fmla="*/ 31 w 1017"/>
                <a:gd name="T31" fmla="*/ 350 h 1017"/>
                <a:gd name="T32" fmla="*/ 27 w 1017"/>
                <a:gd name="T33" fmla="*/ 350 h 1017"/>
                <a:gd name="T34" fmla="*/ 17 w 1017"/>
                <a:gd name="T35" fmla="*/ 353 h 1017"/>
                <a:gd name="T36" fmla="*/ 10 w 1017"/>
                <a:gd name="T37" fmla="*/ 358 h 1017"/>
                <a:gd name="T38" fmla="*/ 3 w 1017"/>
                <a:gd name="T39" fmla="*/ 367 h 1017"/>
                <a:gd name="T40" fmla="*/ 1 w 1017"/>
                <a:gd name="T41" fmla="*/ 371 h 1017"/>
                <a:gd name="T42" fmla="*/ 0 w 1017"/>
                <a:gd name="T43" fmla="*/ 381 h 1017"/>
                <a:gd name="T44" fmla="*/ 1 w 1017"/>
                <a:gd name="T45" fmla="*/ 390 h 1017"/>
                <a:gd name="T46" fmla="*/ 5 w 1017"/>
                <a:gd name="T47" fmla="*/ 399 h 1017"/>
                <a:gd name="T48" fmla="*/ 12 w 1017"/>
                <a:gd name="T49" fmla="*/ 407 h 1017"/>
                <a:gd name="T50" fmla="*/ 160 w 1017"/>
                <a:gd name="T51" fmla="*/ 975 h 1017"/>
                <a:gd name="T52" fmla="*/ 159 w 1017"/>
                <a:gd name="T53" fmla="*/ 981 h 1017"/>
                <a:gd name="T54" fmla="*/ 159 w 1017"/>
                <a:gd name="T55" fmla="*/ 990 h 1017"/>
                <a:gd name="T56" fmla="*/ 162 w 1017"/>
                <a:gd name="T57" fmla="*/ 1000 h 1017"/>
                <a:gd name="T58" fmla="*/ 167 w 1017"/>
                <a:gd name="T59" fmla="*/ 1007 h 1017"/>
                <a:gd name="T60" fmla="*/ 172 w 1017"/>
                <a:gd name="T61" fmla="*/ 1012 h 1017"/>
                <a:gd name="T62" fmla="*/ 180 w 1017"/>
                <a:gd name="T63" fmla="*/ 1016 h 1017"/>
                <a:gd name="T64" fmla="*/ 190 w 1017"/>
                <a:gd name="T65" fmla="*/ 1017 h 1017"/>
                <a:gd name="T66" fmla="*/ 200 w 1017"/>
                <a:gd name="T67" fmla="*/ 1016 h 1017"/>
                <a:gd name="T68" fmla="*/ 209 w 1017"/>
                <a:gd name="T69" fmla="*/ 1012 h 1017"/>
                <a:gd name="T70" fmla="*/ 808 w 1017"/>
                <a:gd name="T71" fmla="*/ 1012 h 1017"/>
                <a:gd name="T72" fmla="*/ 812 w 1017"/>
                <a:gd name="T73" fmla="*/ 1014 h 1017"/>
                <a:gd name="T74" fmla="*/ 822 w 1017"/>
                <a:gd name="T75" fmla="*/ 1017 h 1017"/>
                <a:gd name="T76" fmla="*/ 826 w 1017"/>
                <a:gd name="T77" fmla="*/ 1017 h 1017"/>
                <a:gd name="T78" fmla="*/ 837 w 1017"/>
                <a:gd name="T79" fmla="*/ 1016 h 1017"/>
                <a:gd name="T80" fmla="*/ 846 w 1017"/>
                <a:gd name="T81" fmla="*/ 1012 h 1017"/>
                <a:gd name="T82" fmla="*/ 850 w 1017"/>
                <a:gd name="T83" fmla="*/ 1007 h 1017"/>
                <a:gd name="T84" fmla="*/ 855 w 1017"/>
                <a:gd name="T85" fmla="*/ 1000 h 1017"/>
                <a:gd name="T86" fmla="*/ 858 w 1017"/>
                <a:gd name="T87" fmla="*/ 990 h 1017"/>
                <a:gd name="T88" fmla="*/ 858 w 1017"/>
                <a:gd name="T89" fmla="*/ 981 h 1017"/>
                <a:gd name="T90" fmla="*/ 737 w 1017"/>
                <a:gd name="T91" fmla="*/ 616 h 1017"/>
                <a:gd name="T92" fmla="*/ 1005 w 1017"/>
                <a:gd name="T93" fmla="*/ 407 h 1017"/>
                <a:gd name="T94" fmla="*/ 1012 w 1017"/>
                <a:gd name="T95" fmla="*/ 399 h 1017"/>
                <a:gd name="T96" fmla="*/ 1016 w 1017"/>
                <a:gd name="T97" fmla="*/ 390 h 1017"/>
                <a:gd name="T98" fmla="*/ 1017 w 1017"/>
                <a:gd name="T99" fmla="*/ 381 h 1017"/>
                <a:gd name="T100" fmla="*/ 1016 w 1017"/>
                <a:gd name="T101" fmla="*/ 371 h 1017"/>
                <a:gd name="T102" fmla="*/ 124 w 1017"/>
                <a:gd name="T103" fmla="*/ 413 h 1017"/>
                <a:gd name="T104" fmla="*/ 302 w 1017"/>
                <a:gd name="T105" fmla="*/ 551 h 1017"/>
                <a:gd name="T106" fmla="*/ 766 w 1017"/>
                <a:gd name="T107" fmla="*/ 904 h 1017"/>
                <a:gd name="T108" fmla="*/ 527 w 1017"/>
                <a:gd name="T109" fmla="*/ 737 h 1017"/>
                <a:gd name="T110" fmla="*/ 518 w 1017"/>
                <a:gd name="T111" fmla="*/ 733 h 1017"/>
                <a:gd name="T112" fmla="*/ 509 w 1017"/>
                <a:gd name="T113" fmla="*/ 732 h 1017"/>
                <a:gd name="T114" fmla="*/ 504 w 1017"/>
                <a:gd name="T115" fmla="*/ 732 h 1017"/>
                <a:gd name="T116" fmla="*/ 495 w 1017"/>
                <a:gd name="T117" fmla="*/ 735 h 1017"/>
                <a:gd name="T118" fmla="*/ 251 w 1017"/>
                <a:gd name="T119" fmla="*/ 904 h 1017"/>
                <a:gd name="T120" fmla="*/ 766 w 1017"/>
                <a:gd name="T121" fmla="*/ 904 h 1017"/>
                <a:gd name="T122" fmla="*/ 670 w 1017"/>
                <a:gd name="T123" fmla="*/ 413 h 1017"/>
                <a:gd name="T124" fmla="*/ 716 w 1017"/>
                <a:gd name="T125" fmla="*/ 551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17" h="1017">
                  <a:moveTo>
                    <a:pt x="1016" y="371"/>
                  </a:moveTo>
                  <a:lnTo>
                    <a:pt x="1016" y="371"/>
                  </a:lnTo>
                  <a:lnTo>
                    <a:pt x="1014" y="367"/>
                  </a:lnTo>
                  <a:lnTo>
                    <a:pt x="1011" y="363"/>
                  </a:lnTo>
                  <a:lnTo>
                    <a:pt x="1008" y="358"/>
                  </a:lnTo>
                  <a:lnTo>
                    <a:pt x="1004" y="355"/>
                  </a:lnTo>
                  <a:lnTo>
                    <a:pt x="1000" y="353"/>
                  </a:lnTo>
                  <a:lnTo>
                    <a:pt x="996" y="351"/>
                  </a:lnTo>
                  <a:lnTo>
                    <a:pt x="990" y="350"/>
                  </a:lnTo>
                  <a:lnTo>
                    <a:pt x="986" y="350"/>
                  </a:lnTo>
                  <a:lnTo>
                    <a:pt x="648" y="350"/>
                  </a:lnTo>
                  <a:lnTo>
                    <a:pt x="539" y="21"/>
                  </a:lnTo>
                  <a:lnTo>
                    <a:pt x="539" y="21"/>
                  </a:lnTo>
                  <a:lnTo>
                    <a:pt x="537" y="17"/>
                  </a:lnTo>
                  <a:lnTo>
                    <a:pt x="534" y="13"/>
                  </a:lnTo>
                  <a:lnTo>
                    <a:pt x="531" y="8"/>
                  </a:lnTo>
                  <a:lnTo>
                    <a:pt x="527" y="5"/>
                  </a:lnTo>
                  <a:lnTo>
                    <a:pt x="523" y="3"/>
                  </a:lnTo>
                  <a:lnTo>
                    <a:pt x="518" y="1"/>
                  </a:lnTo>
                  <a:lnTo>
                    <a:pt x="514" y="0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03" y="0"/>
                  </a:lnTo>
                  <a:lnTo>
                    <a:pt x="499" y="1"/>
                  </a:lnTo>
                  <a:lnTo>
                    <a:pt x="495" y="3"/>
                  </a:lnTo>
                  <a:lnTo>
                    <a:pt x="490" y="5"/>
                  </a:lnTo>
                  <a:lnTo>
                    <a:pt x="486" y="8"/>
                  </a:lnTo>
                  <a:lnTo>
                    <a:pt x="483" y="13"/>
                  </a:lnTo>
                  <a:lnTo>
                    <a:pt x="481" y="17"/>
                  </a:lnTo>
                  <a:lnTo>
                    <a:pt x="479" y="21"/>
                  </a:lnTo>
                  <a:lnTo>
                    <a:pt x="369" y="350"/>
                  </a:lnTo>
                  <a:lnTo>
                    <a:pt x="31" y="350"/>
                  </a:lnTo>
                  <a:lnTo>
                    <a:pt x="31" y="350"/>
                  </a:lnTo>
                  <a:lnTo>
                    <a:pt x="27" y="350"/>
                  </a:lnTo>
                  <a:lnTo>
                    <a:pt x="21" y="351"/>
                  </a:lnTo>
                  <a:lnTo>
                    <a:pt x="17" y="353"/>
                  </a:lnTo>
                  <a:lnTo>
                    <a:pt x="13" y="355"/>
                  </a:lnTo>
                  <a:lnTo>
                    <a:pt x="10" y="358"/>
                  </a:lnTo>
                  <a:lnTo>
                    <a:pt x="6" y="363"/>
                  </a:lnTo>
                  <a:lnTo>
                    <a:pt x="3" y="367"/>
                  </a:lnTo>
                  <a:lnTo>
                    <a:pt x="1" y="371"/>
                  </a:lnTo>
                  <a:lnTo>
                    <a:pt x="1" y="371"/>
                  </a:lnTo>
                  <a:lnTo>
                    <a:pt x="0" y="375"/>
                  </a:lnTo>
                  <a:lnTo>
                    <a:pt x="0" y="381"/>
                  </a:lnTo>
                  <a:lnTo>
                    <a:pt x="0" y="386"/>
                  </a:lnTo>
                  <a:lnTo>
                    <a:pt x="1" y="390"/>
                  </a:lnTo>
                  <a:lnTo>
                    <a:pt x="3" y="395"/>
                  </a:lnTo>
                  <a:lnTo>
                    <a:pt x="5" y="399"/>
                  </a:lnTo>
                  <a:lnTo>
                    <a:pt x="9" y="403"/>
                  </a:lnTo>
                  <a:lnTo>
                    <a:pt x="12" y="407"/>
                  </a:lnTo>
                  <a:lnTo>
                    <a:pt x="280" y="616"/>
                  </a:lnTo>
                  <a:lnTo>
                    <a:pt x="160" y="975"/>
                  </a:lnTo>
                  <a:lnTo>
                    <a:pt x="160" y="975"/>
                  </a:lnTo>
                  <a:lnTo>
                    <a:pt x="159" y="981"/>
                  </a:lnTo>
                  <a:lnTo>
                    <a:pt x="159" y="986"/>
                  </a:lnTo>
                  <a:lnTo>
                    <a:pt x="159" y="990"/>
                  </a:lnTo>
                  <a:lnTo>
                    <a:pt x="160" y="996"/>
                  </a:lnTo>
                  <a:lnTo>
                    <a:pt x="162" y="1000"/>
                  </a:lnTo>
                  <a:lnTo>
                    <a:pt x="164" y="1004"/>
                  </a:lnTo>
                  <a:lnTo>
                    <a:pt x="167" y="1007"/>
                  </a:lnTo>
                  <a:lnTo>
                    <a:pt x="172" y="1012"/>
                  </a:lnTo>
                  <a:lnTo>
                    <a:pt x="172" y="1012"/>
                  </a:lnTo>
                  <a:lnTo>
                    <a:pt x="176" y="1014"/>
                  </a:lnTo>
                  <a:lnTo>
                    <a:pt x="180" y="1016"/>
                  </a:lnTo>
                  <a:lnTo>
                    <a:pt x="186" y="1017"/>
                  </a:lnTo>
                  <a:lnTo>
                    <a:pt x="190" y="1017"/>
                  </a:lnTo>
                  <a:lnTo>
                    <a:pt x="195" y="1017"/>
                  </a:lnTo>
                  <a:lnTo>
                    <a:pt x="200" y="1016"/>
                  </a:lnTo>
                  <a:lnTo>
                    <a:pt x="204" y="1014"/>
                  </a:lnTo>
                  <a:lnTo>
                    <a:pt x="209" y="1012"/>
                  </a:lnTo>
                  <a:lnTo>
                    <a:pt x="509" y="801"/>
                  </a:lnTo>
                  <a:lnTo>
                    <a:pt x="808" y="1012"/>
                  </a:lnTo>
                  <a:lnTo>
                    <a:pt x="808" y="1012"/>
                  </a:lnTo>
                  <a:lnTo>
                    <a:pt x="812" y="1014"/>
                  </a:lnTo>
                  <a:lnTo>
                    <a:pt x="818" y="1016"/>
                  </a:lnTo>
                  <a:lnTo>
                    <a:pt x="822" y="1017"/>
                  </a:lnTo>
                  <a:lnTo>
                    <a:pt x="826" y="1017"/>
                  </a:lnTo>
                  <a:lnTo>
                    <a:pt x="826" y="1017"/>
                  </a:lnTo>
                  <a:lnTo>
                    <a:pt x="832" y="1017"/>
                  </a:lnTo>
                  <a:lnTo>
                    <a:pt x="837" y="1016"/>
                  </a:lnTo>
                  <a:lnTo>
                    <a:pt x="841" y="1014"/>
                  </a:lnTo>
                  <a:lnTo>
                    <a:pt x="846" y="1012"/>
                  </a:lnTo>
                  <a:lnTo>
                    <a:pt x="846" y="1012"/>
                  </a:lnTo>
                  <a:lnTo>
                    <a:pt x="850" y="1007"/>
                  </a:lnTo>
                  <a:lnTo>
                    <a:pt x="853" y="1004"/>
                  </a:lnTo>
                  <a:lnTo>
                    <a:pt x="855" y="1000"/>
                  </a:lnTo>
                  <a:lnTo>
                    <a:pt x="857" y="996"/>
                  </a:lnTo>
                  <a:lnTo>
                    <a:pt x="858" y="990"/>
                  </a:lnTo>
                  <a:lnTo>
                    <a:pt x="858" y="986"/>
                  </a:lnTo>
                  <a:lnTo>
                    <a:pt x="858" y="981"/>
                  </a:lnTo>
                  <a:lnTo>
                    <a:pt x="857" y="975"/>
                  </a:lnTo>
                  <a:lnTo>
                    <a:pt x="737" y="616"/>
                  </a:lnTo>
                  <a:lnTo>
                    <a:pt x="1005" y="407"/>
                  </a:lnTo>
                  <a:lnTo>
                    <a:pt x="1005" y="407"/>
                  </a:lnTo>
                  <a:lnTo>
                    <a:pt x="1009" y="403"/>
                  </a:lnTo>
                  <a:lnTo>
                    <a:pt x="1012" y="399"/>
                  </a:lnTo>
                  <a:lnTo>
                    <a:pt x="1014" y="395"/>
                  </a:lnTo>
                  <a:lnTo>
                    <a:pt x="1016" y="390"/>
                  </a:lnTo>
                  <a:lnTo>
                    <a:pt x="1017" y="386"/>
                  </a:lnTo>
                  <a:lnTo>
                    <a:pt x="1017" y="381"/>
                  </a:lnTo>
                  <a:lnTo>
                    <a:pt x="1017" y="375"/>
                  </a:lnTo>
                  <a:lnTo>
                    <a:pt x="1016" y="371"/>
                  </a:lnTo>
                  <a:lnTo>
                    <a:pt x="1016" y="371"/>
                  </a:lnTo>
                  <a:close/>
                  <a:moveTo>
                    <a:pt x="124" y="413"/>
                  </a:moveTo>
                  <a:lnTo>
                    <a:pt x="348" y="413"/>
                  </a:lnTo>
                  <a:lnTo>
                    <a:pt x="302" y="551"/>
                  </a:lnTo>
                  <a:lnTo>
                    <a:pt x="124" y="413"/>
                  </a:lnTo>
                  <a:close/>
                  <a:moveTo>
                    <a:pt x="766" y="904"/>
                  </a:moveTo>
                  <a:lnTo>
                    <a:pt x="527" y="737"/>
                  </a:lnTo>
                  <a:lnTo>
                    <a:pt x="527" y="737"/>
                  </a:lnTo>
                  <a:lnTo>
                    <a:pt x="523" y="735"/>
                  </a:lnTo>
                  <a:lnTo>
                    <a:pt x="518" y="733"/>
                  </a:lnTo>
                  <a:lnTo>
                    <a:pt x="513" y="732"/>
                  </a:lnTo>
                  <a:lnTo>
                    <a:pt x="509" y="732"/>
                  </a:lnTo>
                  <a:lnTo>
                    <a:pt x="509" y="732"/>
                  </a:lnTo>
                  <a:lnTo>
                    <a:pt x="504" y="732"/>
                  </a:lnTo>
                  <a:lnTo>
                    <a:pt x="499" y="733"/>
                  </a:lnTo>
                  <a:lnTo>
                    <a:pt x="495" y="735"/>
                  </a:lnTo>
                  <a:lnTo>
                    <a:pt x="490" y="737"/>
                  </a:lnTo>
                  <a:lnTo>
                    <a:pt x="251" y="904"/>
                  </a:lnTo>
                  <a:lnTo>
                    <a:pt x="509" y="132"/>
                  </a:lnTo>
                  <a:lnTo>
                    <a:pt x="766" y="904"/>
                  </a:lnTo>
                  <a:close/>
                  <a:moveTo>
                    <a:pt x="716" y="551"/>
                  </a:moveTo>
                  <a:lnTo>
                    <a:pt x="670" y="413"/>
                  </a:lnTo>
                  <a:lnTo>
                    <a:pt x="893" y="413"/>
                  </a:lnTo>
                  <a:lnTo>
                    <a:pt x="716" y="55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41720DC7-02C8-401A-90CF-8B2686DB812F}"/>
              </a:ext>
            </a:extLst>
          </p:cNvPr>
          <p:cNvSpPr txBox="1"/>
          <p:nvPr/>
        </p:nvSpPr>
        <p:spPr>
          <a:xfrm>
            <a:off x="7909316" y="2524949"/>
            <a:ext cx="2635910" cy="1289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dirty="0">
                <a:solidFill>
                  <a:schemeClr val="bg1"/>
                </a:solidFill>
                <a:cs typeface="+mn-ea"/>
                <a:sym typeface="+mn-lt"/>
              </a:rPr>
              <a:t>有 </a:t>
            </a:r>
            <a:r>
              <a:rPr lang="en-US" dirty="0">
                <a:solidFill>
                  <a:schemeClr val="bg1"/>
                </a:solidFill>
                <a:cs typeface="+mn-ea"/>
                <a:sym typeface="+mn-lt"/>
              </a:rPr>
              <a:t>order</a:t>
            </a:r>
          </a:p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cs typeface="+mn-ea"/>
                <a:sym typeface="+mn-lt"/>
              </a:rPr>
              <a:t>&amp;</a:t>
            </a:r>
          </a:p>
          <a:p>
            <a:pPr algn="ctr">
              <a:lnSpc>
                <a:spcPct val="150000"/>
              </a:lnSpc>
            </a:pPr>
            <a:r>
              <a:rPr lang="zh-TW" altLang="en-US" dirty="0">
                <a:solidFill>
                  <a:schemeClr val="bg1"/>
                </a:solidFill>
                <a:cs typeface="+mn-ea"/>
                <a:sym typeface="+mn-lt"/>
              </a:rPr>
              <a:t>兩種類的</a:t>
            </a:r>
            <a:endParaRPr 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4E0229E-00CC-4D27-8D39-E1B1D4208AAE}"/>
              </a:ext>
            </a:extLst>
          </p:cNvPr>
          <p:cNvSpPr txBox="1"/>
          <p:nvPr/>
        </p:nvSpPr>
        <p:spPr>
          <a:xfrm>
            <a:off x="7797934" y="2019131"/>
            <a:ext cx="2954714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  <a:cs typeface="+mn-ea"/>
                <a:sym typeface="+mn-lt"/>
              </a:rPr>
              <a:t>1.</a:t>
            </a:r>
            <a:r>
              <a:rPr lang="zh-TW" altLang="en-US" sz="24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cs typeface="+mn-ea"/>
                <a:sym typeface="+mn-lt"/>
              </a:rPr>
              <a:t>Label Encoding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7565F52-6FF5-4158-B90A-2E678C7138A0}"/>
              </a:ext>
            </a:extLst>
          </p:cNvPr>
          <p:cNvSpPr txBox="1"/>
          <p:nvPr/>
        </p:nvSpPr>
        <p:spPr>
          <a:xfrm>
            <a:off x="7957336" y="4447868"/>
            <a:ext cx="2635910" cy="1289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dirty="0">
                <a:solidFill>
                  <a:schemeClr val="bg1"/>
                </a:solidFill>
                <a:cs typeface="+mn-ea"/>
                <a:sym typeface="+mn-lt"/>
              </a:rPr>
              <a:t>多類別 </a:t>
            </a:r>
            <a:endParaRPr lang="en-US" altLang="zh-TW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en-US" altLang="zh-TW" dirty="0">
                <a:solidFill>
                  <a:schemeClr val="bg1"/>
                </a:solidFill>
                <a:cs typeface="+mn-ea"/>
                <a:sym typeface="+mn-lt"/>
              </a:rPr>
              <a:t>&amp;</a:t>
            </a:r>
          </a:p>
          <a:p>
            <a:pPr algn="ctr">
              <a:lnSpc>
                <a:spcPct val="150000"/>
              </a:lnSpc>
            </a:pPr>
            <a:r>
              <a:rPr lang="zh-TW" altLang="en-US" dirty="0">
                <a:solidFill>
                  <a:schemeClr val="bg1"/>
                </a:solidFill>
                <a:cs typeface="+mn-ea"/>
                <a:sym typeface="+mn-lt"/>
              </a:rPr>
              <a:t>沒次序問題的特徵</a:t>
            </a:r>
            <a:endParaRPr 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64DF2D6-CDD2-4DD4-919D-D5CDB8BB5A9F}"/>
              </a:ext>
            </a:extLst>
          </p:cNvPr>
          <p:cNvSpPr txBox="1"/>
          <p:nvPr/>
        </p:nvSpPr>
        <p:spPr>
          <a:xfrm>
            <a:off x="7749914" y="3878452"/>
            <a:ext cx="2954714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2. </a:t>
            </a:r>
            <a:r>
              <a:rPr lang="en-US" altLang="zh-TW" sz="2400" dirty="0">
                <a:solidFill>
                  <a:schemeClr val="bg1"/>
                </a:solidFill>
                <a:cs typeface="+mn-ea"/>
                <a:sym typeface="+mn-lt"/>
              </a:rPr>
              <a:t>Target</a:t>
            </a:r>
            <a:r>
              <a:rPr lang="zh-TW" altLang="en-US" sz="24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cs typeface="+mn-ea"/>
                <a:sym typeface="+mn-lt"/>
              </a:rPr>
              <a:t>Encoding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4ECD7CA3-D824-CD85-2934-C6C3EAD92CA7}"/>
              </a:ext>
            </a:extLst>
          </p:cNvPr>
          <p:cNvSpPr txBox="1"/>
          <p:nvPr/>
        </p:nvSpPr>
        <p:spPr>
          <a:xfrm>
            <a:off x="1383158" y="464097"/>
            <a:ext cx="3849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整理數據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(</a:t>
            </a:r>
            <a:r>
              <a:rPr lang="zh-TW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轉類別 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/</a:t>
            </a:r>
            <a:r>
              <a:rPr lang="zh-TW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NA)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19D7ECF-F3C7-D7C0-97C3-5CD603493E76}"/>
              </a:ext>
            </a:extLst>
          </p:cNvPr>
          <p:cNvSpPr txBox="1"/>
          <p:nvPr/>
        </p:nvSpPr>
        <p:spPr>
          <a:xfrm>
            <a:off x="2231289" y="4436744"/>
            <a:ext cx="31873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i="0" dirty="0">
                <a:solidFill>
                  <a:srgbClr val="000000"/>
                </a:solidFill>
                <a:effectLst/>
                <a:latin typeface="Helvetica Neue"/>
              </a:rPr>
              <a:t>NA </a:t>
            </a:r>
            <a:r>
              <a:rPr lang="zh-TW" altLang="en-US" b="1" i="0" dirty="0">
                <a:solidFill>
                  <a:srgbClr val="000000"/>
                </a:solidFill>
                <a:effectLst/>
                <a:latin typeface="Helvetica Neue"/>
              </a:rPr>
              <a:t>視為同類別下去平均</a:t>
            </a:r>
            <a:endParaRPr lang="zh-TW" altLang="en-US" dirty="0"/>
          </a:p>
        </p:txBody>
      </p:sp>
      <p:sp>
        <p:nvSpPr>
          <p:cNvPr id="29" name="椭圆 11">
            <a:extLst>
              <a:ext uri="{FF2B5EF4-FFF2-40B4-BE49-F238E27FC236}">
                <a16:creationId xmlns:a16="http://schemas.microsoft.com/office/drawing/2014/main" id="{7913F528-8FAE-AF72-D110-B312C33B278D}"/>
              </a:ext>
            </a:extLst>
          </p:cNvPr>
          <p:cNvSpPr/>
          <p:nvPr/>
        </p:nvSpPr>
        <p:spPr>
          <a:xfrm>
            <a:off x="10684475" y="-57258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4491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21" grpId="0" bldLvl="0"/>
      <p:bldP spid="22" grpId="0" bldLvl="0"/>
      <p:bldP spid="23" grpId="0" bldLvl="0"/>
      <p:bldP spid="24" grpId="0" bldLvl="0"/>
      <p:bldP spid="2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圆角矩形 2">
            <a:extLst>
              <a:ext uri="{FF2B5EF4-FFF2-40B4-BE49-F238E27FC236}">
                <a16:creationId xmlns:a16="http://schemas.microsoft.com/office/drawing/2014/main" id="{34B00C02-C9E8-36CC-854A-323DF89D8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1580" y="6221561"/>
            <a:ext cx="4321175" cy="71438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476850F9-AA70-4FC0-19C0-00DA695FA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36" y="1394807"/>
            <a:ext cx="6566349" cy="6970344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752B58F0-05B6-48D6-AA35-8A29B9FF304A}"/>
              </a:ext>
            </a:extLst>
          </p:cNvPr>
          <p:cNvSpPr/>
          <p:nvPr/>
        </p:nvSpPr>
        <p:spPr>
          <a:xfrm>
            <a:off x="7433168" y="1289762"/>
            <a:ext cx="3584045" cy="4440264"/>
          </a:xfrm>
          <a:prstGeom prst="rect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TextBox 24">
            <a:extLst>
              <a:ext uri="{FF2B5EF4-FFF2-40B4-BE49-F238E27FC236}">
                <a16:creationId xmlns:a16="http://schemas.microsoft.com/office/drawing/2014/main" id="{57051550-6E56-48F9-B512-69301EF808D8}"/>
              </a:ext>
            </a:extLst>
          </p:cNvPr>
          <p:cNvSpPr txBox="1"/>
          <p:nvPr/>
        </p:nvSpPr>
        <p:spPr>
          <a:xfrm>
            <a:off x="1383158" y="871587"/>
            <a:ext cx="5245357" cy="418175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0" marR="0" lvl="0" indent="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600" noProof="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推測 </a:t>
            </a:r>
            <a:r>
              <a:rPr lang="en-US" altLang="zh-TW" sz="1600" noProof="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:</a:t>
            </a:r>
            <a:r>
              <a:rPr lang="zh-TW" altLang="en-US" sz="1600" noProof="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缺失值純粹為無做單項試驗</a:t>
            </a:r>
            <a:r>
              <a:rPr lang="en-US" altLang="zh-TW" sz="1600" noProof="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/</a:t>
            </a:r>
            <a:r>
              <a:rPr lang="zh-TW" altLang="en-US" sz="1600" noProof="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人為漏填 等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847010F-0F41-4B6E-B5B3-E7D32E0D2526}"/>
              </a:ext>
            </a:extLst>
          </p:cNvPr>
          <p:cNvGrpSpPr/>
          <p:nvPr/>
        </p:nvGrpSpPr>
        <p:grpSpPr>
          <a:xfrm flipH="1">
            <a:off x="11363658" y="235566"/>
            <a:ext cx="727071" cy="727071"/>
            <a:chOff x="9020762" y="3428424"/>
            <a:chExt cx="732838" cy="732838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CE2D0D59-ABC9-4A64-BD1B-8C0C804B3CE2}"/>
                </a:ext>
              </a:extLst>
            </p:cNvPr>
            <p:cNvSpPr/>
            <p:nvPr/>
          </p:nvSpPr>
          <p:spPr>
            <a:xfrm>
              <a:off x="9020762" y="3428424"/>
              <a:ext cx="732838" cy="732838"/>
            </a:xfrm>
            <a:prstGeom prst="ellipse">
              <a:avLst/>
            </a:prstGeom>
            <a:solidFill>
              <a:srgbClr val="9AA39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4" name="Freeform 61">
              <a:extLst>
                <a:ext uri="{FF2B5EF4-FFF2-40B4-BE49-F238E27FC236}">
                  <a16:creationId xmlns:a16="http://schemas.microsoft.com/office/drawing/2014/main" id="{16A23B33-2F74-46A6-AF21-F90D080CD7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26050" y="3633712"/>
              <a:ext cx="322263" cy="322263"/>
            </a:xfrm>
            <a:custGeom>
              <a:avLst/>
              <a:gdLst>
                <a:gd name="T0" fmla="*/ 890 w 1018"/>
                <a:gd name="T1" fmla="*/ 61 h 1017"/>
                <a:gd name="T2" fmla="*/ 876 w 1018"/>
                <a:gd name="T3" fmla="*/ 5 h 1017"/>
                <a:gd name="T4" fmla="*/ 147 w 1018"/>
                <a:gd name="T5" fmla="*/ 2 h 1017"/>
                <a:gd name="T6" fmla="*/ 127 w 1018"/>
                <a:gd name="T7" fmla="*/ 31 h 1017"/>
                <a:gd name="T8" fmla="*/ 131 w 1018"/>
                <a:gd name="T9" fmla="*/ 148 h 1017"/>
                <a:gd name="T10" fmla="*/ 24 w 1018"/>
                <a:gd name="T11" fmla="*/ 243 h 1017"/>
                <a:gd name="T12" fmla="*/ 3 w 1018"/>
                <a:gd name="T13" fmla="*/ 383 h 1017"/>
                <a:gd name="T14" fmla="*/ 61 w 1018"/>
                <a:gd name="T15" fmla="*/ 493 h 1017"/>
                <a:gd name="T16" fmla="*/ 170 w 1018"/>
                <a:gd name="T17" fmla="*/ 551 h 1017"/>
                <a:gd name="T18" fmla="*/ 274 w 1018"/>
                <a:gd name="T19" fmla="*/ 546 h 1017"/>
                <a:gd name="T20" fmla="*/ 382 w 1018"/>
                <a:gd name="T21" fmla="*/ 690 h 1017"/>
                <a:gd name="T22" fmla="*/ 410 w 1018"/>
                <a:gd name="T23" fmla="*/ 735 h 1017"/>
                <a:gd name="T24" fmla="*/ 410 w 1018"/>
                <a:gd name="T25" fmla="*/ 791 h 1017"/>
                <a:gd name="T26" fmla="*/ 379 w 1018"/>
                <a:gd name="T27" fmla="*/ 837 h 1017"/>
                <a:gd name="T28" fmla="*/ 318 w 1018"/>
                <a:gd name="T29" fmla="*/ 858 h 1017"/>
                <a:gd name="T30" fmla="*/ 248 w 1018"/>
                <a:gd name="T31" fmla="*/ 880 h 1017"/>
                <a:gd name="T32" fmla="*/ 197 w 1018"/>
                <a:gd name="T33" fmla="*/ 948 h 1017"/>
                <a:gd name="T34" fmla="*/ 196 w 1018"/>
                <a:gd name="T35" fmla="*/ 1003 h 1017"/>
                <a:gd name="T36" fmla="*/ 795 w 1018"/>
                <a:gd name="T37" fmla="*/ 1017 h 1017"/>
                <a:gd name="T38" fmla="*/ 826 w 1018"/>
                <a:gd name="T39" fmla="*/ 992 h 1017"/>
                <a:gd name="T40" fmla="*/ 812 w 1018"/>
                <a:gd name="T41" fmla="*/ 925 h 1017"/>
                <a:gd name="T42" fmla="*/ 750 w 1018"/>
                <a:gd name="T43" fmla="*/ 869 h 1017"/>
                <a:gd name="T44" fmla="*/ 681 w 1018"/>
                <a:gd name="T45" fmla="*/ 856 h 1017"/>
                <a:gd name="T46" fmla="*/ 633 w 1018"/>
                <a:gd name="T47" fmla="*/ 830 h 1017"/>
                <a:gd name="T48" fmla="*/ 605 w 1018"/>
                <a:gd name="T49" fmla="*/ 772 h 1017"/>
                <a:gd name="T50" fmla="*/ 616 w 1018"/>
                <a:gd name="T51" fmla="*/ 718 h 1017"/>
                <a:gd name="T52" fmla="*/ 639 w 1018"/>
                <a:gd name="T53" fmla="*/ 683 h 1017"/>
                <a:gd name="T54" fmla="*/ 774 w 1018"/>
                <a:gd name="T55" fmla="*/ 554 h 1017"/>
                <a:gd name="T56" fmla="*/ 887 w 1018"/>
                <a:gd name="T57" fmla="*/ 540 h 1017"/>
                <a:gd name="T58" fmla="*/ 983 w 1018"/>
                <a:gd name="T59" fmla="*/ 461 h 1017"/>
                <a:gd name="T60" fmla="*/ 1018 w 1018"/>
                <a:gd name="T61" fmla="*/ 342 h 1017"/>
                <a:gd name="T62" fmla="*/ 971 w 1018"/>
                <a:gd name="T63" fmla="*/ 210 h 1017"/>
                <a:gd name="T64" fmla="*/ 154 w 1018"/>
                <a:gd name="T65" fmla="*/ 481 h 1017"/>
                <a:gd name="T66" fmla="*/ 88 w 1018"/>
                <a:gd name="T67" fmla="*/ 426 h 1017"/>
                <a:gd name="T68" fmla="*/ 63 w 1018"/>
                <a:gd name="T69" fmla="*/ 345 h 1017"/>
                <a:gd name="T70" fmla="*/ 92 w 1018"/>
                <a:gd name="T71" fmla="*/ 256 h 1017"/>
                <a:gd name="T72" fmla="*/ 152 w 1018"/>
                <a:gd name="T73" fmla="*/ 252 h 1017"/>
                <a:gd name="T74" fmla="*/ 241 w 1018"/>
                <a:gd name="T75" fmla="*/ 488 h 1017"/>
                <a:gd name="T76" fmla="*/ 176 w 1018"/>
                <a:gd name="T77" fmla="*/ 487 h 1017"/>
                <a:gd name="T78" fmla="*/ 717 w 1018"/>
                <a:gd name="T79" fmla="*/ 925 h 1017"/>
                <a:gd name="T80" fmla="*/ 263 w 1018"/>
                <a:gd name="T81" fmla="*/ 954 h 1017"/>
                <a:gd name="T82" fmla="*/ 301 w 1018"/>
                <a:gd name="T83" fmla="*/ 925 h 1017"/>
                <a:gd name="T84" fmla="*/ 380 w 1018"/>
                <a:gd name="T85" fmla="*/ 910 h 1017"/>
                <a:gd name="T86" fmla="*/ 448 w 1018"/>
                <a:gd name="T87" fmla="*/ 854 h 1017"/>
                <a:gd name="T88" fmla="*/ 476 w 1018"/>
                <a:gd name="T89" fmla="*/ 778 h 1017"/>
                <a:gd name="T90" fmla="*/ 509 w 1018"/>
                <a:gd name="T91" fmla="*/ 795 h 1017"/>
                <a:gd name="T92" fmla="*/ 543 w 1018"/>
                <a:gd name="T93" fmla="*/ 778 h 1017"/>
                <a:gd name="T94" fmla="*/ 578 w 1018"/>
                <a:gd name="T95" fmla="*/ 865 h 1017"/>
                <a:gd name="T96" fmla="*/ 653 w 1018"/>
                <a:gd name="T97" fmla="*/ 915 h 1017"/>
                <a:gd name="T98" fmla="*/ 494 w 1018"/>
                <a:gd name="T99" fmla="*/ 709 h 1017"/>
                <a:gd name="T100" fmla="*/ 329 w 1018"/>
                <a:gd name="T101" fmla="*/ 511 h 1017"/>
                <a:gd name="T102" fmla="*/ 247 w 1018"/>
                <a:gd name="T103" fmla="*/ 342 h 1017"/>
                <a:gd name="T104" fmla="*/ 196 w 1018"/>
                <a:gd name="T105" fmla="*/ 132 h 1017"/>
                <a:gd name="T106" fmla="*/ 817 w 1018"/>
                <a:gd name="T107" fmla="*/ 164 h 1017"/>
                <a:gd name="T108" fmla="*/ 762 w 1018"/>
                <a:gd name="T109" fmla="*/ 369 h 1017"/>
                <a:gd name="T110" fmla="*/ 663 w 1018"/>
                <a:gd name="T111" fmla="*/ 550 h 1017"/>
                <a:gd name="T112" fmla="*/ 509 w 1018"/>
                <a:gd name="T113" fmla="*/ 722 h 1017"/>
                <a:gd name="T114" fmla="*/ 911 w 1018"/>
                <a:gd name="T115" fmla="*/ 448 h 1017"/>
                <a:gd name="T116" fmla="*/ 842 w 1018"/>
                <a:gd name="T117" fmla="*/ 487 h 1017"/>
                <a:gd name="T118" fmla="*/ 777 w 1018"/>
                <a:gd name="T119" fmla="*/ 489 h 1017"/>
                <a:gd name="T120" fmla="*/ 866 w 1018"/>
                <a:gd name="T121" fmla="*/ 252 h 1017"/>
                <a:gd name="T122" fmla="*/ 926 w 1018"/>
                <a:gd name="T123" fmla="*/ 257 h 1017"/>
                <a:gd name="T124" fmla="*/ 955 w 1018"/>
                <a:gd name="T125" fmla="*/ 345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18" h="1017">
                  <a:moveTo>
                    <a:pt x="887" y="148"/>
                  </a:moveTo>
                  <a:lnTo>
                    <a:pt x="887" y="148"/>
                  </a:lnTo>
                  <a:lnTo>
                    <a:pt x="884" y="147"/>
                  </a:lnTo>
                  <a:lnTo>
                    <a:pt x="884" y="147"/>
                  </a:lnTo>
                  <a:lnTo>
                    <a:pt x="887" y="119"/>
                  </a:lnTo>
                  <a:lnTo>
                    <a:pt x="889" y="90"/>
                  </a:lnTo>
                  <a:lnTo>
                    <a:pt x="890" y="61"/>
                  </a:lnTo>
                  <a:lnTo>
                    <a:pt x="890" y="31"/>
                  </a:lnTo>
                  <a:lnTo>
                    <a:pt x="890" y="31"/>
                  </a:lnTo>
                  <a:lnTo>
                    <a:pt x="890" y="26"/>
                  </a:lnTo>
                  <a:lnTo>
                    <a:pt x="888" y="19"/>
                  </a:lnTo>
                  <a:lnTo>
                    <a:pt x="885" y="14"/>
                  </a:lnTo>
                  <a:lnTo>
                    <a:pt x="882" y="10"/>
                  </a:lnTo>
                  <a:lnTo>
                    <a:pt x="876" y="5"/>
                  </a:lnTo>
                  <a:lnTo>
                    <a:pt x="871" y="2"/>
                  </a:lnTo>
                  <a:lnTo>
                    <a:pt x="866" y="0"/>
                  </a:lnTo>
                  <a:lnTo>
                    <a:pt x="859" y="0"/>
                  </a:lnTo>
                  <a:lnTo>
                    <a:pt x="160" y="0"/>
                  </a:lnTo>
                  <a:lnTo>
                    <a:pt x="160" y="0"/>
                  </a:lnTo>
                  <a:lnTo>
                    <a:pt x="153" y="0"/>
                  </a:lnTo>
                  <a:lnTo>
                    <a:pt x="147" y="2"/>
                  </a:lnTo>
                  <a:lnTo>
                    <a:pt x="141" y="5"/>
                  </a:lnTo>
                  <a:lnTo>
                    <a:pt x="137" y="10"/>
                  </a:lnTo>
                  <a:lnTo>
                    <a:pt x="133" y="14"/>
                  </a:lnTo>
                  <a:lnTo>
                    <a:pt x="130" y="19"/>
                  </a:lnTo>
                  <a:lnTo>
                    <a:pt x="129" y="26"/>
                  </a:lnTo>
                  <a:lnTo>
                    <a:pt x="127" y="31"/>
                  </a:lnTo>
                  <a:lnTo>
                    <a:pt x="127" y="31"/>
                  </a:lnTo>
                  <a:lnTo>
                    <a:pt x="127" y="61"/>
                  </a:lnTo>
                  <a:lnTo>
                    <a:pt x="130" y="90"/>
                  </a:lnTo>
                  <a:lnTo>
                    <a:pt x="132" y="119"/>
                  </a:lnTo>
                  <a:lnTo>
                    <a:pt x="134" y="147"/>
                  </a:lnTo>
                  <a:lnTo>
                    <a:pt x="134" y="147"/>
                  </a:lnTo>
                  <a:lnTo>
                    <a:pt x="131" y="148"/>
                  </a:lnTo>
                  <a:lnTo>
                    <a:pt x="131" y="148"/>
                  </a:lnTo>
                  <a:lnTo>
                    <a:pt x="110" y="157"/>
                  </a:lnTo>
                  <a:lnTo>
                    <a:pt x="93" y="168"/>
                  </a:lnTo>
                  <a:lnTo>
                    <a:pt x="76" y="180"/>
                  </a:lnTo>
                  <a:lnTo>
                    <a:pt x="61" y="194"/>
                  </a:lnTo>
                  <a:lnTo>
                    <a:pt x="47" y="210"/>
                  </a:lnTo>
                  <a:lnTo>
                    <a:pt x="35" y="226"/>
                  </a:lnTo>
                  <a:lnTo>
                    <a:pt x="24" y="243"/>
                  </a:lnTo>
                  <a:lnTo>
                    <a:pt x="16" y="263"/>
                  </a:lnTo>
                  <a:lnTo>
                    <a:pt x="8" y="281"/>
                  </a:lnTo>
                  <a:lnTo>
                    <a:pt x="4" y="301"/>
                  </a:lnTo>
                  <a:lnTo>
                    <a:pt x="1" y="322"/>
                  </a:lnTo>
                  <a:lnTo>
                    <a:pt x="0" y="342"/>
                  </a:lnTo>
                  <a:lnTo>
                    <a:pt x="0" y="363"/>
                  </a:lnTo>
                  <a:lnTo>
                    <a:pt x="3" y="383"/>
                  </a:lnTo>
                  <a:lnTo>
                    <a:pt x="8" y="404"/>
                  </a:lnTo>
                  <a:lnTo>
                    <a:pt x="15" y="425"/>
                  </a:lnTo>
                  <a:lnTo>
                    <a:pt x="15" y="425"/>
                  </a:lnTo>
                  <a:lnTo>
                    <a:pt x="24" y="443"/>
                  </a:lnTo>
                  <a:lnTo>
                    <a:pt x="35" y="461"/>
                  </a:lnTo>
                  <a:lnTo>
                    <a:pt x="47" y="478"/>
                  </a:lnTo>
                  <a:lnTo>
                    <a:pt x="61" y="493"/>
                  </a:lnTo>
                  <a:lnTo>
                    <a:pt x="76" y="507"/>
                  </a:lnTo>
                  <a:lnTo>
                    <a:pt x="93" y="519"/>
                  </a:lnTo>
                  <a:lnTo>
                    <a:pt x="110" y="530"/>
                  </a:lnTo>
                  <a:lnTo>
                    <a:pt x="130" y="540"/>
                  </a:lnTo>
                  <a:lnTo>
                    <a:pt x="130" y="540"/>
                  </a:lnTo>
                  <a:lnTo>
                    <a:pt x="150" y="546"/>
                  </a:lnTo>
                  <a:lnTo>
                    <a:pt x="170" y="551"/>
                  </a:lnTo>
                  <a:lnTo>
                    <a:pt x="191" y="555"/>
                  </a:lnTo>
                  <a:lnTo>
                    <a:pt x="211" y="556"/>
                  </a:lnTo>
                  <a:lnTo>
                    <a:pt x="211" y="556"/>
                  </a:lnTo>
                  <a:lnTo>
                    <a:pt x="227" y="555"/>
                  </a:lnTo>
                  <a:lnTo>
                    <a:pt x="243" y="554"/>
                  </a:lnTo>
                  <a:lnTo>
                    <a:pt x="259" y="550"/>
                  </a:lnTo>
                  <a:lnTo>
                    <a:pt x="274" y="546"/>
                  </a:lnTo>
                  <a:lnTo>
                    <a:pt x="274" y="546"/>
                  </a:lnTo>
                  <a:lnTo>
                    <a:pt x="301" y="586"/>
                  </a:lnTo>
                  <a:lnTo>
                    <a:pt x="327" y="621"/>
                  </a:lnTo>
                  <a:lnTo>
                    <a:pt x="353" y="654"/>
                  </a:lnTo>
                  <a:lnTo>
                    <a:pt x="379" y="683"/>
                  </a:lnTo>
                  <a:lnTo>
                    <a:pt x="379" y="683"/>
                  </a:lnTo>
                  <a:lnTo>
                    <a:pt x="382" y="690"/>
                  </a:lnTo>
                  <a:lnTo>
                    <a:pt x="386" y="695"/>
                  </a:lnTo>
                  <a:lnTo>
                    <a:pt x="386" y="695"/>
                  </a:lnTo>
                  <a:lnTo>
                    <a:pt x="393" y="703"/>
                  </a:lnTo>
                  <a:lnTo>
                    <a:pt x="398" y="710"/>
                  </a:lnTo>
                  <a:lnTo>
                    <a:pt x="402" y="718"/>
                  </a:lnTo>
                  <a:lnTo>
                    <a:pt x="406" y="726"/>
                  </a:lnTo>
                  <a:lnTo>
                    <a:pt x="410" y="735"/>
                  </a:lnTo>
                  <a:lnTo>
                    <a:pt x="412" y="744"/>
                  </a:lnTo>
                  <a:lnTo>
                    <a:pt x="413" y="753"/>
                  </a:lnTo>
                  <a:lnTo>
                    <a:pt x="414" y="763"/>
                  </a:lnTo>
                  <a:lnTo>
                    <a:pt x="414" y="763"/>
                  </a:lnTo>
                  <a:lnTo>
                    <a:pt x="413" y="772"/>
                  </a:lnTo>
                  <a:lnTo>
                    <a:pt x="412" y="782"/>
                  </a:lnTo>
                  <a:lnTo>
                    <a:pt x="410" y="791"/>
                  </a:lnTo>
                  <a:lnTo>
                    <a:pt x="406" y="799"/>
                  </a:lnTo>
                  <a:lnTo>
                    <a:pt x="402" y="808"/>
                  </a:lnTo>
                  <a:lnTo>
                    <a:pt x="398" y="816"/>
                  </a:lnTo>
                  <a:lnTo>
                    <a:pt x="393" y="824"/>
                  </a:lnTo>
                  <a:lnTo>
                    <a:pt x="386" y="830"/>
                  </a:lnTo>
                  <a:lnTo>
                    <a:pt x="386" y="830"/>
                  </a:lnTo>
                  <a:lnTo>
                    <a:pt x="379" y="837"/>
                  </a:lnTo>
                  <a:lnTo>
                    <a:pt x="371" y="842"/>
                  </a:lnTo>
                  <a:lnTo>
                    <a:pt x="364" y="847"/>
                  </a:lnTo>
                  <a:lnTo>
                    <a:pt x="355" y="851"/>
                  </a:lnTo>
                  <a:lnTo>
                    <a:pt x="346" y="854"/>
                  </a:lnTo>
                  <a:lnTo>
                    <a:pt x="337" y="856"/>
                  </a:lnTo>
                  <a:lnTo>
                    <a:pt x="328" y="858"/>
                  </a:lnTo>
                  <a:lnTo>
                    <a:pt x="318" y="858"/>
                  </a:lnTo>
                  <a:lnTo>
                    <a:pt x="318" y="858"/>
                  </a:lnTo>
                  <a:lnTo>
                    <a:pt x="306" y="859"/>
                  </a:lnTo>
                  <a:lnTo>
                    <a:pt x="293" y="861"/>
                  </a:lnTo>
                  <a:lnTo>
                    <a:pt x="281" y="865"/>
                  </a:lnTo>
                  <a:lnTo>
                    <a:pt x="269" y="869"/>
                  </a:lnTo>
                  <a:lnTo>
                    <a:pt x="257" y="874"/>
                  </a:lnTo>
                  <a:lnTo>
                    <a:pt x="248" y="880"/>
                  </a:lnTo>
                  <a:lnTo>
                    <a:pt x="237" y="887"/>
                  </a:lnTo>
                  <a:lnTo>
                    <a:pt x="228" y="896"/>
                  </a:lnTo>
                  <a:lnTo>
                    <a:pt x="220" y="904"/>
                  </a:lnTo>
                  <a:lnTo>
                    <a:pt x="212" y="915"/>
                  </a:lnTo>
                  <a:lnTo>
                    <a:pt x="207" y="925"/>
                  </a:lnTo>
                  <a:lnTo>
                    <a:pt x="202" y="937"/>
                  </a:lnTo>
                  <a:lnTo>
                    <a:pt x="197" y="948"/>
                  </a:lnTo>
                  <a:lnTo>
                    <a:pt x="194" y="960"/>
                  </a:lnTo>
                  <a:lnTo>
                    <a:pt x="192" y="973"/>
                  </a:lnTo>
                  <a:lnTo>
                    <a:pt x="191" y="986"/>
                  </a:lnTo>
                  <a:lnTo>
                    <a:pt x="191" y="986"/>
                  </a:lnTo>
                  <a:lnTo>
                    <a:pt x="192" y="992"/>
                  </a:lnTo>
                  <a:lnTo>
                    <a:pt x="194" y="998"/>
                  </a:lnTo>
                  <a:lnTo>
                    <a:pt x="196" y="1003"/>
                  </a:lnTo>
                  <a:lnTo>
                    <a:pt x="200" y="1008"/>
                  </a:lnTo>
                  <a:lnTo>
                    <a:pt x="205" y="1012"/>
                  </a:lnTo>
                  <a:lnTo>
                    <a:pt x="210" y="1015"/>
                  </a:lnTo>
                  <a:lnTo>
                    <a:pt x="217" y="1017"/>
                  </a:lnTo>
                  <a:lnTo>
                    <a:pt x="223" y="1017"/>
                  </a:lnTo>
                  <a:lnTo>
                    <a:pt x="795" y="1017"/>
                  </a:lnTo>
                  <a:lnTo>
                    <a:pt x="795" y="1017"/>
                  </a:lnTo>
                  <a:lnTo>
                    <a:pt x="801" y="1017"/>
                  </a:lnTo>
                  <a:lnTo>
                    <a:pt x="808" y="1015"/>
                  </a:lnTo>
                  <a:lnTo>
                    <a:pt x="813" y="1012"/>
                  </a:lnTo>
                  <a:lnTo>
                    <a:pt x="817" y="1008"/>
                  </a:lnTo>
                  <a:lnTo>
                    <a:pt x="822" y="1003"/>
                  </a:lnTo>
                  <a:lnTo>
                    <a:pt x="825" y="998"/>
                  </a:lnTo>
                  <a:lnTo>
                    <a:pt x="826" y="992"/>
                  </a:lnTo>
                  <a:lnTo>
                    <a:pt x="827" y="986"/>
                  </a:lnTo>
                  <a:lnTo>
                    <a:pt x="827" y="986"/>
                  </a:lnTo>
                  <a:lnTo>
                    <a:pt x="826" y="973"/>
                  </a:lnTo>
                  <a:lnTo>
                    <a:pt x="825" y="960"/>
                  </a:lnTo>
                  <a:lnTo>
                    <a:pt x="822" y="948"/>
                  </a:lnTo>
                  <a:lnTo>
                    <a:pt x="817" y="937"/>
                  </a:lnTo>
                  <a:lnTo>
                    <a:pt x="812" y="925"/>
                  </a:lnTo>
                  <a:lnTo>
                    <a:pt x="806" y="915"/>
                  </a:lnTo>
                  <a:lnTo>
                    <a:pt x="798" y="904"/>
                  </a:lnTo>
                  <a:lnTo>
                    <a:pt x="790" y="896"/>
                  </a:lnTo>
                  <a:lnTo>
                    <a:pt x="781" y="887"/>
                  </a:lnTo>
                  <a:lnTo>
                    <a:pt x="771" y="880"/>
                  </a:lnTo>
                  <a:lnTo>
                    <a:pt x="761" y="874"/>
                  </a:lnTo>
                  <a:lnTo>
                    <a:pt x="750" y="869"/>
                  </a:lnTo>
                  <a:lnTo>
                    <a:pt x="738" y="865"/>
                  </a:lnTo>
                  <a:lnTo>
                    <a:pt x="725" y="861"/>
                  </a:lnTo>
                  <a:lnTo>
                    <a:pt x="713" y="859"/>
                  </a:lnTo>
                  <a:lnTo>
                    <a:pt x="699" y="858"/>
                  </a:lnTo>
                  <a:lnTo>
                    <a:pt x="699" y="858"/>
                  </a:lnTo>
                  <a:lnTo>
                    <a:pt x="691" y="858"/>
                  </a:lnTo>
                  <a:lnTo>
                    <a:pt x="681" y="856"/>
                  </a:lnTo>
                  <a:lnTo>
                    <a:pt x="673" y="854"/>
                  </a:lnTo>
                  <a:lnTo>
                    <a:pt x="663" y="851"/>
                  </a:lnTo>
                  <a:lnTo>
                    <a:pt x="655" y="847"/>
                  </a:lnTo>
                  <a:lnTo>
                    <a:pt x="647" y="842"/>
                  </a:lnTo>
                  <a:lnTo>
                    <a:pt x="639" y="837"/>
                  </a:lnTo>
                  <a:lnTo>
                    <a:pt x="633" y="830"/>
                  </a:lnTo>
                  <a:lnTo>
                    <a:pt x="633" y="830"/>
                  </a:lnTo>
                  <a:lnTo>
                    <a:pt x="626" y="824"/>
                  </a:lnTo>
                  <a:lnTo>
                    <a:pt x="620" y="816"/>
                  </a:lnTo>
                  <a:lnTo>
                    <a:pt x="616" y="808"/>
                  </a:lnTo>
                  <a:lnTo>
                    <a:pt x="611" y="799"/>
                  </a:lnTo>
                  <a:lnTo>
                    <a:pt x="608" y="791"/>
                  </a:lnTo>
                  <a:lnTo>
                    <a:pt x="606" y="782"/>
                  </a:lnTo>
                  <a:lnTo>
                    <a:pt x="605" y="772"/>
                  </a:lnTo>
                  <a:lnTo>
                    <a:pt x="605" y="763"/>
                  </a:lnTo>
                  <a:lnTo>
                    <a:pt x="605" y="763"/>
                  </a:lnTo>
                  <a:lnTo>
                    <a:pt x="605" y="753"/>
                  </a:lnTo>
                  <a:lnTo>
                    <a:pt x="606" y="744"/>
                  </a:lnTo>
                  <a:lnTo>
                    <a:pt x="608" y="735"/>
                  </a:lnTo>
                  <a:lnTo>
                    <a:pt x="611" y="726"/>
                  </a:lnTo>
                  <a:lnTo>
                    <a:pt x="616" y="718"/>
                  </a:lnTo>
                  <a:lnTo>
                    <a:pt x="620" y="710"/>
                  </a:lnTo>
                  <a:lnTo>
                    <a:pt x="626" y="703"/>
                  </a:lnTo>
                  <a:lnTo>
                    <a:pt x="633" y="695"/>
                  </a:lnTo>
                  <a:lnTo>
                    <a:pt x="633" y="695"/>
                  </a:lnTo>
                  <a:lnTo>
                    <a:pt x="637" y="690"/>
                  </a:lnTo>
                  <a:lnTo>
                    <a:pt x="639" y="683"/>
                  </a:lnTo>
                  <a:lnTo>
                    <a:pt x="639" y="683"/>
                  </a:lnTo>
                  <a:lnTo>
                    <a:pt x="665" y="654"/>
                  </a:lnTo>
                  <a:lnTo>
                    <a:pt x="691" y="622"/>
                  </a:lnTo>
                  <a:lnTo>
                    <a:pt x="718" y="586"/>
                  </a:lnTo>
                  <a:lnTo>
                    <a:pt x="743" y="546"/>
                  </a:lnTo>
                  <a:lnTo>
                    <a:pt x="743" y="546"/>
                  </a:lnTo>
                  <a:lnTo>
                    <a:pt x="758" y="550"/>
                  </a:lnTo>
                  <a:lnTo>
                    <a:pt x="774" y="554"/>
                  </a:lnTo>
                  <a:lnTo>
                    <a:pt x="791" y="555"/>
                  </a:lnTo>
                  <a:lnTo>
                    <a:pt x="806" y="556"/>
                  </a:lnTo>
                  <a:lnTo>
                    <a:pt x="806" y="556"/>
                  </a:lnTo>
                  <a:lnTo>
                    <a:pt x="827" y="555"/>
                  </a:lnTo>
                  <a:lnTo>
                    <a:pt x="847" y="551"/>
                  </a:lnTo>
                  <a:lnTo>
                    <a:pt x="868" y="546"/>
                  </a:lnTo>
                  <a:lnTo>
                    <a:pt x="887" y="540"/>
                  </a:lnTo>
                  <a:lnTo>
                    <a:pt x="887" y="540"/>
                  </a:lnTo>
                  <a:lnTo>
                    <a:pt x="906" y="530"/>
                  </a:lnTo>
                  <a:lnTo>
                    <a:pt x="925" y="519"/>
                  </a:lnTo>
                  <a:lnTo>
                    <a:pt x="941" y="507"/>
                  </a:lnTo>
                  <a:lnTo>
                    <a:pt x="956" y="493"/>
                  </a:lnTo>
                  <a:lnTo>
                    <a:pt x="970" y="478"/>
                  </a:lnTo>
                  <a:lnTo>
                    <a:pt x="983" y="461"/>
                  </a:lnTo>
                  <a:lnTo>
                    <a:pt x="993" y="443"/>
                  </a:lnTo>
                  <a:lnTo>
                    <a:pt x="1002" y="425"/>
                  </a:lnTo>
                  <a:lnTo>
                    <a:pt x="1002" y="425"/>
                  </a:lnTo>
                  <a:lnTo>
                    <a:pt x="1009" y="404"/>
                  </a:lnTo>
                  <a:lnTo>
                    <a:pt x="1014" y="383"/>
                  </a:lnTo>
                  <a:lnTo>
                    <a:pt x="1017" y="363"/>
                  </a:lnTo>
                  <a:lnTo>
                    <a:pt x="1018" y="342"/>
                  </a:lnTo>
                  <a:lnTo>
                    <a:pt x="1017" y="322"/>
                  </a:lnTo>
                  <a:lnTo>
                    <a:pt x="1014" y="301"/>
                  </a:lnTo>
                  <a:lnTo>
                    <a:pt x="1008" y="281"/>
                  </a:lnTo>
                  <a:lnTo>
                    <a:pt x="1002" y="263"/>
                  </a:lnTo>
                  <a:lnTo>
                    <a:pt x="993" y="243"/>
                  </a:lnTo>
                  <a:lnTo>
                    <a:pt x="983" y="226"/>
                  </a:lnTo>
                  <a:lnTo>
                    <a:pt x="971" y="210"/>
                  </a:lnTo>
                  <a:lnTo>
                    <a:pt x="957" y="194"/>
                  </a:lnTo>
                  <a:lnTo>
                    <a:pt x="942" y="180"/>
                  </a:lnTo>
                  <a:lnTo>
                    <a:pt x="925" y="168"/>
                  </a:lnTo>
                  <a:lnTo>
                    <a:pt x="906" y="157"/>
                  </a:lnTo>
                  <a:lnTo>
                    <a:pt x="887" y="148"/>
                  </a:lnTo>
                  <a:lnTo>
                    <a:pt x="887" y="148"/>
                  </a:lnTo>
                  <a:close/>
                  <a:moveTo>
                    <a:pt x="154" y="481"/>
                  </a:moveTo>
                  <a:lnTo>
                    <a:pt x="154" y="481"/>
                  </a:lnTo>
                  <a:lnTo>
                    <a:pt x="140" y="474"/>
                  </a:lnTo>
                  <a:lnTo>
                    <a:pt x="129" y="467"/>
                  </a:lnTo>
                  <a:lnTo>
                    <a:pt x="117" y="458"/>
                  </a:lnTo>
                  <a:lnTo>
                    <a:pt x="106" y="448"/>
                  </a:lnTo>
                  <a:lnTo>
                    <a:pt x="96" y="438"/>
                  </a:lnTo>
                  <a:lnTo>
                    <a:pt x="88" y="426"/>
                  </a:lnTo>
                  <a:lnTo>
                    <a:pt x="80" y="413"/>
                  </a:lnTo>
                  <a:lnTo>
                    <a:pt x="74" y="400"/>
                  </a:lnTo>
                  <a:lnTo>
                    <a:pt x="74" y="400"/>
                  </a:lnTo>
                  <a:lnTo>
                    <a:pt x="70" y="386"/>
                  </a:lnTo>
                  <a:lnTo>
                    <a:pt x="66" y="373"/>
                  </a:lnTo>
                  <a:lnTo>
                    <a:pt x="64" y="359"/>
                  </a:lnTo>
                  <a:lnTo>
                    <a:pt x="63" y="345"/>
                  </a:lnTo>
                  <a:lnTo>
                    <a:pt x="63" y="331"/>
                  </a:lnTo>
                  <a:lnTo>
                    <a:pt x="65" y="319"/>
                  </a:lnTo>
                  <a:lnTo>
                    <a:pt x="68" y="305"/>
                  </a:lnTo>
                  <a:lnTo>
                    <a:pt x="73" y="292"/>
                  </a:lnTo>
                  <a:lnTo>
                    <a:pt x="78" y="280"/>
                  </a:lnTo>
                  <a:lnTo>
                    <a:pt x="85" y="268"/>
                  </a:lnTo>
                  <a:lnTo>
                    <a:pt x="92" y="256"/>
                  </a:lnTo>
                  <a:lnTo>
                    <a:pt x="101" y="247"/>
                  </a:lnTo>
                  <a:lnTo>
                    <a:pt x="110" y="236"/>
                  </a:lnTo>
                  <a:lnTo>
                    <a:pt x="120" y="227"/>
                  </a:lnTo>
                  <a:lnTo>
                    <a:pt x="132" y="219"/>
                  </a:lnTo>
                  <a:lnTo>
                    <a:pt x="144" y="212"/>
                  </a:lnTo>
                  <a:lnTo>
                    <a:pt x="144" y="212"/>
                  </a:lnTo>
                  <a:lnTo>
                    <a:pt x="152" y="252"/>
                  </a:lnTo>
                  <a:lnTo>
                    <a:pt x="162" y="290"/>
                  </a:lnTo>
                  <a:lnTo>
                    <a:pt x="173" y="326"/>
                  </a:lnTo>
                  <a:lnTo>
                    <a:pt x="184" y="361"/>
                  </a:lnTo>
                  <a:lnTo>
                    <a:pt x="197" y="395"/>
                  </a:lnTo>
                  <a:lnTo>
                    <a:pt x="211" y="428"/>
                  </a:lnTo>
                  <a:lnTo>
                    <a:pt x="226" y="459"/>
                  </a:lnTo>
                  <a:lnTo>
                    <a:pt x="241" y="488"/>
                  </a:lnTo>
                  <a:lnTo>
                    <a:pt x="241" y="488"/>
                  </a:lnTo>
                  <a:lnTo>
                    <a:pt x="230" y="490"/>
                  </a:lnTo>
                  <a:lnTo>
                    <a:pt x="220" y="491"/>
                  </a:lnTo>
                  <a:lnTo>
                    <a:pt x="209" y="491"/>
                  </a:lnTo>
                  <a:lnTo>
                    <a:pt x="197" y="491"/>
                  </a:lnTo>
                  <a:lnTo>
                    <a:pt x="187" y="490"/>
                  </a:lnTo>
                  <a:lnTo>
                    <a:pt x="176" y="487"/>
                  </a:lnTo>
                  <a:lnTo>
                    <a:pt x="165" y="485"/>
                  </a:lnTo>
                  <a:lnTo>
                    <a:pt x="154" y="481"/>
                  </a:lnTo>
                  <a:lnTo>
                    <a:pt x="154" y="481"/>
                  </a:lnTo>
                  <a:close/>
                  <a:moveTo>
                    <a:pt x="699" y="922"/>
                  </a:moveTo>
                  <a:lnTo>
                    <a:pt x="699" y="922"/>
                  </a:lnTo>
                  <a:lnTo>
                    <a:pt x="709" y="923"/>
                  </a:lnTo>
                  <a:lnTo>
                    <a:pt x="717" y="925"/>
                  </a:lnTo>
                  <a:lnTo>
                    <a:pt x="725" y="927"/>
                  </a:lnTo>
                  <a:lnTo>
                    <a:pt x="733" y="931"/>
                  </a:lnTo>
                  <a:lnTo>
                    <a:pt x="739" y="935"/>
                  </a:lnTo>
                  <a:lnTo>
                    <a:pt x="746" y="941"/>
                  </a:lnTo>
                  <a:lnTo>
                    <a:pt x="751" y="947"/>
                  </a:lnTo>
                  <a:lnTo>
                    <a:pt x="755" y="954"/>
                  </a:lnTo>
                  <a:lnTo>
                    <a:pt x="263" y="954"/>
                  </a:lnTo>
                  <a:lnTo>
                    <a:pt x="263" y="954"/>
                  </a:lnTo>
                  <a:lnTo>
                    <a:pt x="268" y="947"/>
                  </a:lnTo>
                  <a:lnTo>
                    <a:pt x="273" y="941"/>
                  </a:lnTo>
                  <a:lnTo>
                    <a:pt x="279" y="935"/>
                  </a:lnTo>
                  <a:lnTo>
                    <a:pt x="286" y="931"/>
                  </a:lnTo>
                  <a:lnTo>
                    <a:pt x="294" y="927"/>
                  </a:lnTo>
                  <a:lnTo>
                    <a:pt x="301" y="925"/>
                  </a:lnTo>
                  <a:lnTo>
                    <a:pt x="310" y="923"/>
                  </a:lnTo>
                  <a:lnTo>
                    <a:pt x="318" y="922"/>
                  </a:lnTo>
                  <a:lnTo>
                    <a:pt x="318" y="922"/>
                  </a:lnTo>
                  <a:lnTo>
                    <a:pt x="333" y="922"/>
                  </a:lnTo>
                  <a:lnTo>
                    <a:pt x="350" y="919"/>
                  </a:lnTo>
                  <a:lnTo>
                    <a:pt x="365" y="915"/>
                  </a:lnTo>
                  <a:lnTo>
                    <a:pt x="380" y="910"/>
                  </a:lnTo>
                  <a:lnTo>
                    <a:pt x="394" y="903"/>
                  </a:lnTo>
                  <a:lnTo>
                    <a:pt x="406" y="896"/>
                  </a:lnTo>
                  <a:lnTo>
                    <a:pt x="419" y="886"/>
                  </a:lnTo>
                  <a:lnTo>
                    <a:pt x="431" y="875"/>
                  </a:lnTo>
                  <a:lnTo>
                    <a:pt x="431" y="875"/>
                  </a:lnTo>
                  <a:lnTo>
                    <a:pt x="440" y="865"/>
                  </a:lnTo>
                  <a:lnTo>
                    <a:pt x="448" y="854"/>
                  </a:lnTo>
                  <a:lnTo>
                    <a:pt x="456" y="842"/>
                  </a:lnTo>
                  <a:lnTo>
                    <a:pt x="462" y="830"/>
                  </a:lnTo>
                  <a:lnTo>
                    <a:pt x="468" y="817"/>
                  </a:lnTo>
                  <a:lnTo>
                    <a:pt x="471" y="805"/>
                  </a:lnTo>
                  <a:lnTo>
                    <a:pt x="474" y="792"/>
                  </a:lnTo>
                  <a:lnTo>
                    <a:pt x="476" y="778"/>
                  </a:lnTo>
                  <a:lnTo>
                    <a:pt x="476" y="778"/>
                  </a:lnTo>
                  <a:lnTo>
                    <a:pt x="490" y="788"/>
                  </a:lnTo>
                  <a:lnTo>
                    <a:pt x="490" y="788"/>
                  </a:lnTo>
                  <a:lnTo>
                    <a:pt x="494" y="792"/>
                  </a:lnTo>
                  <a:lnTo>
                    <a:pt x="500" y="793"/>
                  </a:lnTo>
                  <a:lnTo>
                    <a:pt x="504" y="795"/>
                  </a:lnTo>
                  <a:lnTo>
                    <a:pt x="509" y="795"/>
                  </a:lnTo>
                  <a:lnTo>
                    <a:pt x="509" y="795"/>
                  </a:lnTo>
                  <a:lnTo>
                    <a:pt x="514" y="795"/>
                  </a:lnTo>
                  <a:lnTo>
                    <a:pt x="519" y="793"/>
                  </a:lnTo>
                  <a:lnTo>
                    <a:pt x="523" y="792"/>
                  </a:lnTo>
                  <a:lnTo>
                    <a:pt x="528" y="788"/>
                  </a:lnTo>
                  <a:lnTo>
                    <a:pt x="528" y="788"/>
                  </a:lnTo>
                  <a:lnTo>
                    <a:pt x="543" y="778"/>
                  </a:lnTo>
                  <a:lnTo>
                    <a:pt x="543" y="778"/>
                  </a:lnTo>
                  <a:lnTo>
                    <a:pt x="544" y="792"/>
                  </a:lnTo>
                  <a:lnTo>
                    <a:pt x="547" y="805"/>
                  </a:lnTo>
                  <a:lnTo>
                    <a:pt x="551" y="817"/>
                  </a:lnTo>
                  <a:lnTo>
                    <a:pt x="557" y="830"/>
                  </a:lnTo>
                  <a:lnTo>
                    <a:pt x="562" y="842"/>
                  </a:lnTo>
                  <a:lnTo>
                    <a:pt x="570" y="854"/>
                  </a:lnTo>
                  <a:lnTo>
                    <a:pt x="578" y="865"/>
                  </a:lnTo>
                  <a:lnTo>
                    <a:pt x="588" y="875"/>
                  </a:lnTo>
                  <a:lnTo>
                    <a:pt x="588" y="875"/>
                  </a:lnTo>
                  <a:lnTo>
                    <a:pt x="600" y="886"/>
                  </a:lnTo>
                  <a:lnTo>
                    <a:pt x="611" y="896"/>
                  </a:lnTo>
                  <a:lnTo>
                    <a:pt x="625" y="903"/>
                  </a:lnTo>
                  <a:lnTo>
                    <a:pt x="639" y="910"/>
                  </a:lnTo>
                  <a:lnTo>
                    <a:pt x="653" y="915"/>
                  </a:lnTo>
                  <a:lnTo>
                    <a:pt x="668" y="919"/>
                  </a:lnTo>
                  <a:lnTo>
                    <a:pt x="684" y="922"/>
                  </a:lnTo>
                  <a:lnTo>
                    <a:pt x="699" y="922"/>
                  </a:lnTo>
                  <a:lnTo>
                    <a:pt x="699" y="922"/>
                  </a:lnTo>
                  <a:close/>
                  <a:moveTo>
                    <a:pt x="509" y="722"/>
                  </a:moveTo>
                  <a:lnTo>
                    <a:pt x="509" y="722"/>
                  </a:lnTo>
                  <a:lnTo>
                    <a:pt x="494" y="709"/>
                  </a:lnTo>
                  <a:lnTo>
                    <a:pt x="476" y="692"/>
                  </a:lnTo>
                  <a:lnTo>
                    <a:pt x="456" y="672"/>
                  </a:lnTo>
                  <a:lnTo>
                    <a:pt x="432" y="647"/>
                  </a:lnTo>
                  <a:lnTo>
                    <a:pt x="408" y="618"/>
                  </a:lnTo>
                  <a:lnTo>
                    <a:pt x="382" y="586"/>
                  </a:lnTo>
                  <a:lnTo>
                    <a:pt x="355" y="550"/>
                  </a:lnTo>
                  <a:lnTo>
                    <a:pt x="329" y="511"/>
                  </a:lnTo>
                  <a:lnTo>
                    <a:pt x="316" y="489"/>
                  </a:lnTo>
                  <a:lnTo>
                    <a:pt x="303" y="467"/>
                  </a:lnTo>
                  <a:lnTo>
                    <a:pt x="292" y="444"/>
                  </a:lnTo>
                  <a:lnTo>
                    <a:pt x="280" y="420"/>
                  </a:lnTo>
                  <a:lnTo>
                    <a:pt x="268" y="395"/>
                  </a:lnTo>
                  <a:lnTo>
                    <a:pt x="257" y="369"/>
                  </a:lnTo>
                  <a:lnTo>
                    <a:pt x="247" y="342"/>
                  </a:lnTo>
                  <a:lnTo>
                    <a:pt x="237" y="315"/>
                  </a:lnTo>
                  <a:lnTo>
                    <a:pt x="228" y="286"/>
                  </a:lnTo>
                  <a:lnTo>
                    <a:pt x="220" y="257"/>
                  </a:lnTo>
                  <a:lnTo>
                    <a:pt x="212" y="227"/>
                  </a:lnTo>
                  <a:lnTo>
                    <a:pt x="206" y="196"/>
                  </a:lnTo>
                  <a:lnTo>
                    <a:pt x="200" y="164"/>
                  </a:lnTo>
                  <a:lnTo>
                    <a:pt x="196" y="132"/>
                  </a:lnTo>
                  <a:lnTo>
                    <a:pt x="193" y="98"/>
                  </a:lnTo>
                  <a:lnTo>
                    <a:pt x="192" y="63"/>
                  </a:lnTo>
                  <a:lnTo>
                    <a:pt x="827" y="63"/>
                  </a:lnTo>
                  <a:lnTo>
                    <a:pt x="827" y="63"/>
                  </a:lnTo>
                  <a:lnTo>
                    <a:pt x="825" y="98"/>
                  </a:lnTo>
                  <a:lnTo>
                    <a:pt x="822" y="132"/>
                  </a:lnTo>
                  <a:lnTo>
                    <a:pt x="817" y="164"/>
                  </a:lnTo>
                  <a:lnTo>
                    <a:pt x="812" y="196"/>
                  </a:lnTo>
                  <a:lnTo>
                    <a:pt x="806" y="227"/>
                  </a:lnTo>
                  <a:lnTo>
                    <a:pt x="798" y="257"/>
                  </a:lnTo>
                  <a:lnTo>
                    <a:pt x="791" y="286"/>
                  </a:lnTo>
                  <a:lnTo>
                    <a:pt x="781" y="315"/>
                  </a:lnTo>
                  <a:lnTo>
                    <a:pt x="771" y="342"/>
                  </a:lnTo>
                  <a:lnTo>
                    <a:pt x="762" y="369"/>
                  </a:lnTo>
                  <a:lnTo>
                    <a:pt x="750" y="395"/>
                  </a:lnTo>
                  <a:lnTo>
                    <a:pt x="739" y="420"/>
                  </a:lnTo>
                  <a:lnTo>
                    <a:pt x="726" y="444"/>
                  </a:lnTo>
                  <a:lnTo>
                    <a:pt x="714" y="467"/>
                  </a:lnTo>
                  <a:lnTo>
                    <a:pt x="702" y="489"/>
                  </a:lnTo>
                  <a:lnTo>
                    <a:pt x="689" y="511"/>
                  </a:lnTo>
                  <a:lnTo>
                    <a:pt x="663" y="550"/>
                  </a:lnTo>
                  <a:lnTo>
                    <a:pt x="636" y="586"/>
                  </a:lnTo>
                  <a:lnTo>
                    <a:pt x="610" y="618"/>
                  </a:lnTo>
                  <a:lnTo>
                    <a:pt x="586" y="647"/>
                  </a:lnTo>
                  <a:lnTo>
                    <a:pt x="563" y="672"/>
                  </a:lnTo>
                  <a:lnTo>
                    <a:pt x="542" y="692"/>
                  </a:lnTo>
                  <a:lnTo>
                    <a:pt x="523" y="709"/>
                  </a:lnTo>
                  <a:lnTo>
                    <a:pt x="509" y="722"/>
                  </a:lnTo>
                  <a:lnTo>
                    <a:pt x="509" y="722"/>
                  </a:lnTo>
                  <a:close/>
                  <a:moveTo>
                    <a:pt x="943" y="400"/>
                  </a:moveTo>
                  <a:lnTo>
                    <a:pt x="943" y="400"/>
                  </a:lnTo>
                  <a:lnTo>
                    <a:pt x="936" y="413"/>
                  </a:lnTo>
                  <a:lnTo>
                    <a:pt x="929" y="426"/>
                  </a:lnTo>
                  <a:lnTo>
                    <a:pt x="920" y="438"/>
                  </a:lnTo>
                  <a:lnTo>
                    <a:pt x="911" y="448"/>
                  </a:lnTo>
                  <a:lnTo>
                    <a:pt x="900" y="458"/>
                  </a:lnTo>
                  <a:lnTo>
                    <a:pt x="889" y="467"/>
                  </a:lnTo>
                  <a:lnTo>
                    <a:pt x="876" y="474"/>
                  </a:lnTo>
                  <a:lnTo>
                    <a:pt x="864" y="481"/>
                  </a:lnTo>
                  <a:lnTo>
                    <a:pt x="864" y="481"/>
                  </a:lnTo>
                  <a:lnTo>
                    <a:pt x="853" y="485"/>
                  </a:lnTo>
                  <a:lnTo>
                    <a:pt x="842" y="487"/>
                  </a:lnTo>
                  <a:lnTo>
                    <a:pt x="831" y="490"/>
                  </a:lnTo>
                  <a:lnTo>
                    <a:pt x="821" y="491"/>
                  </a:lnTo>
                  <a:lnTo>
                    <a:pt x="809" y="491"/>
                  </a:lnTo>
                  <a:lnTo>
                    <a:pt x="798" y="491"/>
                  </a:lnTo>
                  <a:lnTo>
                    <a:pt x="787" y="490"/>
                  </a:lnTo>
                  <a:lnTo>
                    <a:pt x="777" y="489"/>
                  </a:lnTo>
                  <a:lnTo>
                    <a:pt x="777" y="489"/>
                  </a:lnTo>
                  <a:lnTo>
                    <a:pt x="792" y="459"/>
                  </a:lnTo>
                  <a:lnTo>
                    <a:pt x="807" y="428"/>
                  </a:lnTo>
                  <a:lnTo>
                    <a:pt x="821" y="396"/>
                  </a:lnTo>
                  <a:lnTo>
                    <a:pt x="833" y="361"/>
                  </a:lnTo>
                  <a:lnTo>
                    <a:pt x="845" y="326"/>
                  </a:lnTo>
                  <a:lnTo>
                    <a:pt x="856" y="290"/>
                  </a:lnTo>
                  <a:lnTo>
                    <a:pt x="866" y="252"/>
                  </a:lnTo>
                  <a:lnTo>
                    <a:pt x="874" y="212"/>
                  </a:lnTo>
                  <a:lnTo>
                    <a:pt x="874" y="212"/>
                  </a:lnTo>
                  <a:lnTo>
                    <a:pt x="886" y="220"/>
                  </a:lnTo>
                  <a:lnTo>
                    <a:pt x="898" y="227"/>
                  </a:lnTo>
                  <a:lnTo>
                    <a:pt x="908" y="237"/>
                  </a:lnTo>
                  <a:lnTo>
                    <a:pt x="917" y="247"/>
                  </a:lnTo>
                  <a:lnTo>
                    <a:pt x="926" y="257"/>
                  </a:lnTo>
                  <a:lnTo>
                    <a:pt x="933" y="268"/>
                  </a:lnTo>
                  <a:lnTo>
                    <a:pt x="940" y="280"/>
                  </a:lnTo>
                  <a:lnTo>
                    <a:pt x="945" y="293"/>
                  </a:lnTo>
                  <a:lnTo>
                    <a:pt x="949" y="306"/>
                  </a:lnTo>
                  <a:lnTo>
                    <a:pt x="952" y="319"/>
                  </a:lnTo>
                  <a:lnTo>
                    <a:pt x="954" y="332"/>
                  </a:lnTo>
                  <a:lnTo>
                    <a:pt x="955" y="345"/>
                  </a:lnTo>
                  <a:lnTo>
                    <a:pt x="954" y="359"/>
                  </a:lnTo>
                  <a:lnTo>
                    <a:pt x="952" y="373"/>
                  </a:lnTo>
                  <a:lnTo>
                    <a:pt x="948" y="386"/>
                  </a:lnTo>
                  <a:lnTo>
                    <a:pt x="943" y="400"/>
                  </a:lnTo>
                  <a:lnTo>
                    <a:pt x="943" y="4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A239DFC-DD90-41EE-B6EE-FE4D7291431C}"/>
              </a:ext>
            </a:extLst>
          </p:cNvPr>
          <p:cNvGrpSpPr/>
          <p:nvPr/>
        </p:nvGrpSpPr>
        <p:grpSpPr>
          <a:xfrm flipH="1">
            <a:off x="11363657" y="5895363"/>
            <a:ext cx="727071" cy="727071"/>
            <a:chOff x="7357446" y="3428424"/>
            <a:chExt cx="732838" cy="732838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F3581196-F7AF-495A-A93A-F9710D8D5B23}"/>
                </a:ext>
              </a:extLst>
            </p:cNvPr>
            <p:cNvSpPr/>
            <p:nvPr/>
          </p:nvSpPr>
          <p:spPr>
            <a:xfrm>
              <a:off x="7357446" y="3428424"/>
              <a:ext cx="732838" cy="732838"/>
            </a:xfrm>
            <a:prstGeom prst="ellipse">
              <a:avLst/>
            </a:prstGeom>
            <a:solidFill>
              <a:srgbClr val="9AA39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17" name="Freeform 84">
              <a:extLst>
                <a:ext uri="{FF2B5EF4-FFF2-40B4-BE49-F238E27FC236}">
                  <a16:creationId xmlns:a16="http://schemas.microsoft.com/office/drawing/2014/main" id="{F52C6D7A-17D6-43C6-9FE6-DC4AD4B298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62734" y="3633712"/>
              <a:ext cx="322263" cy="322263"/>
            </a:xfrm>
            <a:custGeom>
              <a:avLst/>
              <a:gdLst>
                <a:gd name="T0" fmla="*/ 1017 w 1019"/>
                <a:gd name="T1" fmla="*/ 375 h 1017"/>
                <a:gd name="T2" fmla="*/ 1014 w 1019"/>
                <a:gd name="T3" fmla="*/ 366 h 1017"/>
                <a:gd name="T4" fmla="*/ 757 w 1019"/>
                <a:gd name="T5" fmla="*/ 13 h 1017"/>
                <a:gd name="T6" fmla="*/ 750 w 1019"/>
                <a:gd name="T7" fmla="*/ 6 h 1017"/>
                <a:gd name="T8" fmla="*/ 749 w 1019"/>
                <a:gd name="T9" fmla="*/ 5 h 1017"/>
                <a:gd name="T10" fmla="*/ 739 w 1019"/>
                <a:gd name="T11" fmla="*/ 1 h 1017"/>
                <a:gd name="T12" fmla="*/ 739 w 1019"/>
                <a:gd name="T13" fmla="*/ 1 h 1017"/>
                <a:gd name="T14" fmla="*/ 286 w 1019"/>
                <a:gd name="T15" fmla="*/ 0 h 1017"/>
                <a:gd name="T16" fmla="*/ 279 w 1019"/>
                <a:gd name="T17" fmla="*/ 1 h 1017"/>
                <a:gd name="T18" fmla="*/ 278 w 1019"/>
                <a:gd name="T19" fmla="*/ 1 h 1017"/>
                <a:gd name="T20" fmla="*/ 269 w 1019"/>
                <a:gd name="T21" fmla="*/ 5 h 1017"/>
                <a:gd name="T22" fmla="*/ 267 w 1019"/>
                <a:gd name="T23" fmla="*/ 6 h 1017"/>
                <a:gd name="T24" fmla="*/ 6 w 1019"/>
                <a:gd name="T25" fmla="*/ 363 h 1017"/>
                <a:gd name="T26" fmla="*/ 5 w 1019"/>
                <a:gd name="T27" fmla="*/ 365 h 1017"/>
                <a:gd name="T28" fmla="*/ 3 w 1019"/>
                <a:gd name="T29" fmla="*/ 369 h 1017"/>
                <a:gd name="T30" fmla="*/ 1 w 1019"/>
                <a:gd name="T31" fmla="*/ 373 h 1017"/>
                <a:gd name="T32" fmla="*/ 0 w 1019"/>
                <a:gd name="T33" fmla="*/ 382 h 1017"/>
                <a:gd name="T34" fmla="*/ 0 w 1019"/>
                <a:gd name="T35" fmla="*/ 386 h 1017"/>
                <a:gd name="T36" fmla="*/ 3 w 1019"/>
                <a:gd name="T37" fmla="*/ 395 h 1017"/>
                <a:gd name="T38" fmla="*/ 4 w 1019"/>
                <a:gd name="T39" fmla="*/ 396 h 1017"/>
                <a:gd name="T40" fmla="*/ 7 w 1019"/>
                <a:gd name="T41" fmla="*/ 401 h 1017"/>
                <a:gd name="T42" fmla="*/ 485 w 1019"/>
                <a:gd name="T43" fmla="*/ 1007 h 1017"/>
                <a:gd name="T44" fmla="*/ 490 w 1019"/>
                <a:gd name="T45" fmla="*/ 1011 h 1017"/>
                <a:gd name="T46" fmla="*/ 493 w 1019"/>
                <a:gd name="T47" fmla="*/ 1013 h 1017"/>
                <a:gd name="T48" fmla="*/ 496 w 1019"/>
                <a:gd name="T49" fmla="*/ 1015 h 1017"/>
                <a:gd name="T50" fmla="*/ 501 w 1019"/>
                <a:gd name="T51" fmla="*/ 1017 h 1017"/>
                <a:gd name="T52" fmla="*/ 509 w 1019"/>
                <a:gd name="T53" fmla="*/ 1017 h 1017"/>
                <a:gd name="T54" fmla="*/ 509 w 1019"/>
                <a:gd name="T55" fmla="*/ 1017 h 1017"/>
                <a:gd name="T56" fmla="*/ 515 w 1019"/>
                <a:gd name="T57" fmla="*/ 1017 h 1017"/>
                <a:gd name="T58" fmla="*/ 518 w 1019"/>
                <a:gd name="T59" fmla="*/ 1016 h 1017"/>
                <a:gd name="T60" fmla="*/ 524 w 1019"/>
                <a:gd name="T61" fmla="*/ 1013 h 1017"/>
                <a:gd name="T62" fmla="*/ 525 w 1019"/>
                <a:gd name="T63" fmla="*/ 1013 h 1017"/>
                <a:gd name="T64" fmla="*/ 532 w 1019"/>
                <a:gd name="T65" fmla="*/ 1007 h 1017"/>
                <a:gd name="T66" fmla="*/ 1008 w 1019"/>
                <a:gd name="T67" fmla="*/ 404 h 1017"/>
                <a:gd name="T68" fmla="*/ 1015 w 1019"/>
                <a:gd name="T69" fmla="*/ 394 h 1017"/>
                <a:gd name="T70" fmla="*/ 1019 w 1019"/>
                <a:gd name="T71" fmla="*/ 382 h 1017"/>
                <a:gd name="T72" fmla="*/ 691 w 1019"/>
                <a:gd name="T73" fmla="*/ 63 h 1017"/>
                <a:gd name="T74" fmla="*/ 327 w 1019"/>
                <a:gd name="T75" fmla="*/ 63 h 1017"/>
                <a:gd name="T76" fmla="*/ 328 w 1019"/>
                <a:gd name="T77" fmla="*/ 350 h 1017"/>
                <a:gd name="T78" fmla="*/ 97 w 1019"/>
                <a:gd name="T79" fmla="*/ 413 h 1017"/>
                <a:gd name="T80" fmla="*/ 97 w 1019"/>
                <a:gd name="T81" fmla="*/ 413 h 1017"/>
                <a:gd name="T82" fmla="*/ 610 w 1019"/>
                <a:gd name="T83" fmla="*/ 413 h 1017"/>
                <a:gd name="T84" fmla="*/ 675 w 1019"/>
                <a:gd name="T85" fmla="*/ 413 h 1017"/>
                <a:gd name="T86" fmla="*/ 689 w 1019"/>
                <a:gd name="T87" fmla="*/ 350 h 1017"/>
                <a:gd name="T88" fmla="*/ 689 w 1019"/>
                <a:gd name="T89" fmla="*/ 35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19" h="1017">
                  <a:moveTo>
                    <a:pt x="1018" y="376"/>
                  </a:moveTo>
                  <a:lnTo>
                    <a:pt x="1018" y="376"/>
                  </a:lnTo>
                  <a:lnTo>
                    <a:pt x="1017" y="375"/>
                  </a:lnTo>
                  <a:lnTo>
                    <a:pt x="1017" y="375"/>
                  </a:lnTo>
                  <a:lnTo>
                    <a:pt x="1015" y="371"/>
                  </a:lnTo>
                  <a:lnTo>
                    <a:pt x="1014" y="366"/>
                  </a:lnTo>
                  <a:lnTo>
                    <a:pt x="1011" y="363"/>
                  </a:lnTo>
                  <a:lnTo>
                    <a:pt x="1008" y="358"/>
                  </a:lnTo>
                  <a:lnTo>
                    <a:pt x="757" y="13"/>
                  </a:lnTo>
                  <a:lnTo>
                    <a:pt x="757" y="13"/>
                  </a:lnTo>
                  <a:lnTo>
                    <a:pt x="754" y="10"/>
                  </a:lnTo>
                  <a:lnTo>
                    <a:pt x="750" y="6"/>
                  </a:lnTo>
                  <a:lnTo>
                    <a:pt x="750" y="6"/>
                  </a:lnTo>
                  <a:lnTo>
                    <a:pt x="749" y="5"/>
                  </a:lnTo>
                  <a:lnTo>
                    <a:pt x="749" y="5"/>
                  </a:lnTo>
                  <a:lnTo>
                    <a:pt x="744" y="2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1" y="0"/>
                  </a:lnTo>
                  <a:lnTo>
                    <a:pt x="286" y="0"/>
                  </a:lnTo>
                  <a:lnTo>
                    <a:pt x="286" y="0"/>
                  </a:lnTo>
                  <a:lnTo>
                    <a:pt x="279" y="1"/>
                  </a:lnTo>
                  <a:lnTo>
                    <a:pt x="279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3" y="2"/>
                  </a:lnTo>
                  <a:lnTo>
                    <a:pt x="269" y="5"/>
                  </a:lnTo>
                  <a:lnTo>
                    <a:pt x="269" y="5"/>
                  </a:lnTo>
                  <a:lnTo>
                    <a:pt x="267" y="6"/>
                  </a:lnTo>
                  <a:lnTo>
                    <a:pt x="267" y="6"/>
                  </a:lnTo>
                  <a:lnTo>
                    <a:pt x="263" y="10"/>
                  </a:lnTo>
                  <a:lnTo>
                    <a:pt x="260" y="13"/>
                  </a:lnTo>
                  <a:lnTo>
                    <a:pt x="6" y="363"/>
                  </a:lnTo>
                  <a:lnTo>
                    <a:pt x="6" y="363"/>
                  </a:lnTo>
                  <a:lnTo>
                    <a:pt x="5" y="365"/>
                  </a:lnTo>
                  <a:lnTo>
                    <a:pt x="5" y="365"/>
                  </a:lnTo>
                  <a:lnTo>
                    <a:pt x="3" y="368"/>
                  </a:lnTo>
                  <a:lnTo>
                    <a:pt x="3" y="368"/>
                  </a:lnTo>
                  <a:lnTo>
                    <a:pt x="3" y="369"/>
                  </a:lnTo>
                  <a:lnTo>
                    <a:pt x="3" y="369"/>
                  </a:lnTo>
                  <a:lnTo>
                    <a:pt x="1" y="373"/>
                  </a:lnTo>
                  <a:lnTo>
                    <a:pt x="1" y="373"/>
                  </a:lnTo>
                  <a:lnTo>
                    <a:pt x="0" y="378"/>
                  </a:lnTo>
                  <a:lnTo>
                    <a:pt x="0" y="378"/>
                  </a:lnTo>
                  <a:lnTo>
                    <a:pt x="0" y="382"/>
                  </a:lnTo>
                  <a:lnTo>
                    <a:pt x="0" y="382"/>
                  </a:lnTo>
                  <a:lnTo>
                    <a:pt x="0" y="386"/>
                  </a:lnTo>
                  <a:lnTo>
                    <a:pt x="0" y="386"/>
                  </a:lnTo>
                  <a:lnTo>
                    <a:pt x="1" y="390"/>
                  </a:lnTo>
                  <a:lnTo>
                    <a:pt x="1" y="390"/>
                  </a:lnTo>
                  <a:lnTo>
                    <a:pt x="3" y="395"/>
                  </a:lnTo>
                  <a:lnTo>
                    <a:pt x="3" y="395"/>
                  </a:lnTo>
                  <a:lnTo>
                    <a:pt x="4" y="396"/>
                  </a:lnTo>
                  <a:lnTo>
                    <a:pt x="4" y="396"/>
                  </a:lnTo>
                  <a:lnTo>
                    <a:pt x="5" y="398"/>
                  </a:lnTo>
                  <a:lnTo>
                    <a:pt x="5" y="398"/>
                  </a:lnTo>
                  <a:lnTo>
                    <a:pt x="7" y="401"/>
                  </a:lnTo>
                  <a:lnTo>
                    <a:pt x="483" y="1005"/>
                  </a:lnTo>
                  <a:lnTo>
                    <a:pt x="483" y="1005"/>
                  </a:lnTo>
                  <a:lnTo>
                    <a:pt x="485" y="1007"/>
                  </a:lnTo>
                  <a:lnTo>
                    <a:pt x="485" y="1007"/>
                  </a:lnTo>
                  <a:lnTo>
                    <a:pt x="490" y="1011"/>
                  </a:lnTo>
                  <a:lnTo>
                    <a:pt x="490" y="1011"/>
                  </a:lnTo>
                  <a:lnTo>
                    <a:pt x="492" y="1013"/>
                  </a:lnTo>
                  <a:lnTo>
                    <a:pt x="492" y="1013"/>
                  </a:lnTo>
                  <a:lnTo>
                    <a:pt x="493" y="1013"/>
                  </a:lnTo>
                  <a:lnTo>
                    <a:pt x="493" y="1013"/>
                  </a:lnTo>
                  <a:lnTo>
                    <a:pt x="496" y="1015"/>
                  </a:lnTo>
                  <a:lnTo>
                    <a:pt x="496" y="1015"/>
                  </a:lnTo>
                  <a:lnTo>
                    <a:pt x="500" y="1016"/>
                  </a:lnTo>
                  <a:lnTo>
                    <a:pt x="500" y="1016"/>
                  </a:lnTo>
                  <a:lnTo>
                    <a:pt x="501" y="1017"/>
                  </a:lnTo>
                  <a:lnTo>
                    <a:pt x="501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15" y="1017"/>
                  </a:lnTo>
                  <a:lnTo>
                    <a:pt x="515" y="1017"/>
                  </a:lnTo>
                  <a:lnTo>
                    <a:pt x="518" y="1016"/>
                  </a:lnTo>
                  <a:lnTo>
                    <a:pt x="518" y="1016"/>
                  </a:lnTo>
                  <a:lnTo>
                    <a:pt x="521" y="1015"/>
                  </a:lnTo>
                  <a:lnTo>
                    <a:pt x="521" y="1015"/>
                  </a:lnTo>
                  <a:lnTo>
                    <a:pt x="524" y="1013"/>
                  </a:lnTo>
                  <a:lnTo>
                    <a:pt x="524" y="1013"/>
                  </a:lnTo>
                  <a:lnTo>
                    <a:pt x="525" y="1013"/>
                  </a:lnTo>
                  <a:lnTo>
                    <a:pt x="525" y="1013"/>
                  </a:lnTo>
                  <a:lnTo>
                    <a:pt x="527" y="1011"/>
                  </a:lnTo>
                  <a:lnTo>
                    <a:pt x="527" y="1011"/>
                  </a:lnTo>
                  <a:lnTo>
                    <a:pt x="532" y="1007"/>
                  </a:lnTo>
                  <a:lnTo>
                    <a:pt x="532" y="1007"/>
                  </a:lnTo>
                  <a:lnTo>
                    <a:pt x="534" y="1005"/>
                  </a:lnTo>
                  <a:lnTo>
                    <a:pt x="1008" y="404"/>
                  </a:lnTo>
                  <a:lnTo>
                    <a:pt x="1008" y="404"/>
                  </a:lnTo>
                  <a:lnTo>
                    <a:pt x="1012" y="400"/>
                  </a:lnTo>
                  <a:lnTo>
                    <a:pt x="1015" y="394"/>
                  </a:lnTo>
                  <a:lnTo>
                    <a:pt x="1018" y="388"/>
                  </a:lnTo>
                  <a:lnTo>
                    <a:pt x="1019" y="382"/>
                  </a:lnTo>
                  <a:lnTo>
                    <a:pt x="1019" y="382"/>
                  </a:lnTo>
                  <a:lnTo>
                    <a:pt x="1018" y="376"/>
                  </a:lnTo>
                  <a:lnTo>
                    <a:pt x="1018" y="376"/>
                  </a:lnTo>
                  <a:close/>
                  <a:moveTo>
                    <a:pt x="691" y="63"/>
                  </a:moveTo>
                  <a:lnTo>
                    <a:pt x="625" y="350"/>
                  </a:lnTo>
                  <a:lnTo>
                    <a:pt x="393" y="350"/>
                  </a:lnTo>
                  <a:lnTo>
                    <a:pt x="327" y="63"/>
                  </a:lnTo>
                  <a:lnTo>
                    <a:pt x="691" y="63"/>
                  </a:lnTo>
                  <a:close/>
                  <a:moveTo>
                    <a:pt x="271" y="106"/>
                  </a:moveTo>
                  <a:lnTo>
                    <a:pt x="328" y="350"/>
                  </a:lnTo>
                  <a:lnTo>
                    <a:pt x="94" y="350"/>
                  </a:lnTo>
                  <a:lnTo>
                    <a:pt x="271" y="106"/>
                  </a:lnTo>
                  <a:close/>
                  <a:moveTo>
                    <a:pt x="97" y="413"/>
                  </a:moveTo>
                  <a:lnTo>
                    <a:pt x="343" y="413"/>
                  </a:lnTo>
                  <a:lnTo>
                    <a:pt x="446" y="854"/>
                  </a:lnTo>
                  <a:lnTo>
                    <a:pt x="97" y="413"/>
                  </a:lnTo>
                  <a:close/>
                  <a:moveTo>
                    <a:pt x="509" y="845"/>
                  </a:moveTo>
                  <a:lnTo>
                    <a:pt x="408" y="413"/>
                  </a:lnTo>
                  <a:lnTo>
                    <a:pt x="610" y="413"/>
                  </a:lnTo>
                  <a:lnTo>
                    <a:pt x="509" y="845"/>
                  </a:lnTo>
                  <a:close/>
                  <a:moveTo>
                    <a:pt x="572" y="854"/>
                  </a:moveTo>
                  <a:lnTo>
                    <a:pt x="675" y="413"/>
                  </a:lnTo>
                  <a:lnTo>
                    <a:pt x="920" y="413"/>
                  </a:lnTo>
                  <a:lnTo>
                    <a:pt x="572" y="854"/>
                  </a:lnTo>
                  <a:close/>
                  <a:moveTo>
                    <a:pt x="689" y="350"/>
                  </a:moveTo>
                  <a:lnTo>
                    <a:pt x="746" y="106"/>
                  </a:lnTo>
                  <a:lnTo>
                    <a:pt x="923" y="350"/>
                  </a:lnTo>
                  <a:lnTo>
                    <a:pt x="689" y="3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0119F921-5FEB-4492-A1E2-E92651680060}"/>
              </a:ext>
            </a:extLst>
          </p:cNvPr>
          <p:cNvGrpSpPr/>
          <p:nvPr/>
        </p:nvGrpSpPr>
        <p:grpSpPr>
          <a:xfrm flipH="1">
            <a:off x="11363658" y="3065464"/>
            <a:ext cx="727071" cy="727071"/>
            <a:chOff x="5694130" y="3428424"/>
            <a:chExt cx="732838" cy="732838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BE322748-B4B9-4FEF-99BD-B53217062C9F}"/>
                </a:ext>
              </a:extLst>
            </p:cNvPr>
            <p:cNvSpPr/>
            <p:nvPr/>
          </p:nvSpPr>
          <p:spPr>
            <a:xfrm>
              <a:off x="5694130" y="3428424"/>
              <a:ext cx="732838" cy="732838"/>
            </a:xfrm>
            <a:prstGeom prst="ellipse">
              <a:avLst/>
            </a:prstGeom>
            <a:solidFill>
              <a:srgbClr val="9AA39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20" name="Freeform 112">
              <a:extLst>
                <a:ext uri="{FF2B5EF4-FFF2-40B4-BE49-F238E27FC236}">
                  <a16:creationId xmlns:a16="http://schemas.microsoft.com/office/drawing/2014/main" id="{57AA6F7E-9CE1-4FFA-AFA6-D9173CD3E5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99418" y="3633712"/>
              <a:ext cx="322263" cy="322263"/>
            </a:xfrm>
            <a:custGeom>
              <a:avLst/>
              <a:gdLst>
                <a:gd name="T0" fmla="*/ 1016 w 1017"/>
                <a:gd name="T1" fmla="*/ 371 h 1017"/>
                <a:gd name="T2" fmla="*/ 1011 w 1017"/>
                <a:gd name="T3" fmla="*/ 363 h 1017"/>
                <a:gd name="T4" fmla="*/ 1004 w 1017"/>
                <a:gd name="T5" fmla="*/ 355 h 1017"/>
                <a:gd name="T6" fmla="*/ 996 w 1017"/>
                <a:gd name="T7" fmla="*/ 351 h 1017"/>
                <a:gd name="T8" fmla="*/ 986 w 1017"/>
                <a:gd name="T9" fmla="*/ 350 h 1017"/>
                <a:gd name="T10" fmla="*/ 539 w 1017"/>
                <a:gd name="T11" fmla="*/ 21 h 1017"/>
                <a:gd name="T12" fmla="*/ 537 w 1017"/>
                <a:gd name="T13" fmla="*/ 17 h 1017"/>
                <a:gd name="T14" fmla="*/ 531 w 1017"/>
                <a:gd name="T15" fmla="*/ 8 h 1017"/>
                <a:gd name="T16" fmla="*/ 523 w 1017"/>
                <a:gd name="T17" fmla="*/ 3 h 1017"/>
                <a:gd name="T18" fmla="*/ 514 w 1017"/>
                <a:gd name="T19" fmla="*/ 0 h 1017"/>
                <a:gd name="T20" fmla="*/ 509 w 1017"/>
                <a:gd name="T21" fmla="*/ 0 h 1017"/>
                <a:gd name="T22" fmla="*/ 499 w 1017"/>
                <a:gd name="T23" fmla="*/ 1 h 1017"/>
                <a:gd name="T24" fmla="*/ 490 w 1017"/>
                <a:gd name="T25" fmla="*/ 5 h 1017"/>
                <a:gd name="T26" fmla="*/ 483 w 1017"/>
                <a:gd name="T27" fmla="*/ 13 h 1017"/>
                <a:gd name="T28" fmla="*/ 479 w 1017"/>
                <a:gd name="T29" fmla="*/ 21 h 1017"/>
                <a:gd name="T30" fmla="*/ 31 w 1017"/>
                <a:gd name="T31" fmla="*/ 350 h 1017"/>
                <a:gd name="T32" fmla="*/ 27 w 1017"/>
                <a:gd name="T33" fmla="*/ 350 h 1017"/>
                <a:gd name="T34" fmla="*/ 17 w 1017"/>
                <a:gd name="T35" fmla="*/ 353 h 1017"/>
                <a:gd name="T36" fmla="*/ 10 w 1017"/>
                <a:gd name="T37" fmla="*/ 358 h 1017"/>
                <a:gd name="T38" fmla="*/ 3 w 1017"/>
                <a:gd name="T39" fmla="*/ 367 h 1017"/>
                <a:gd name="T40" fmla="*/ 1 w 1017"/>
                <a:gd name="T41" fmla="*/ 371 h 1017"/>
                <a:gd name="T42" fmla="*/ 0 w 1017"/>
                <a:gd name="T43" fmla="*/ 381 h 1017"/>
                <a:gd name="T44" fmla="*/ 1 w 1017"/>
                <a:gd name="T45" fmla="*/ 390 h 1017"/>
                <a:gd name="T46" fmla="*/ 5 w 1017"/>
                <a:gd name="T47" fmla="*/ 399 h 1017"/>
                <a:gd name="T48" fmla="*/ 12 w 1017"/>
                <a:gd name="T49" fmla="*/ 407 h 1017"/>
                <a:gd name="T50" fmla="*/ 160 w 1017"/>
                <a:gd name="T51" fmla="*/ 975 h 1017"/>
                <a:gd name="T52" fmla="*/ 159 w 1017"/>
                <a:gd name="T53" fmla="*/ 981 h 1017"/>
                <a:gd name="T54" fmla="*/ 159 w 1017"/>
                <a:gd name="T55" fmla="*/ 990 h 1017"/>
                <a:gd name="T56" fmla="*/ 162 w 1017"/>
                <a:gd name="T57" fmla="*/ 1000 h 1017"/>
                <a:gd name="T58" fmla="*/ 167 w 1017"/>
                <a:gd name="T59" fmla="*/ 1007 h 1017"/>
                <a:gd name="T60" fmla="*/ 172 w 1017"/>
                <a:gd name="T61" fmla="*/ 1012 h 1017"/>
                <a:gd name="T62" fmla="*/ 180 w 1017"/>
                <a:gd name="T63" fmla="*/ 1016 h 1017"/>
                <a:gd name="T64" fmla="*/ 190 w 1017"/>
                <a:gd name="T65" fmla="*/ 1017 h 1017"/>
                <a:gd name="T66" fmla="*/ 200 w 1017"/>
                <a:gd name="T67" fmla="*/ 1016 h 1017"/>
                <a:gd name="T68" fmla="*/ 209 w 1017"/>
                <a:gd name="T69" fmla="*/ 1012 h 1017"/>
                <a:gd name="T70" fmla="*/ 808 w 1017"/>
                <a:gd name="T71" fmla="*/ 1012 h 1017"/>
                <a:gd name="T72" fmla="*/ 812 w 1017"/>
                <a:gd name="T73" fmla="*/ 1014 h 1017"/>
                <a:gd name="T74" fmla="*/ 822 w 1017"/>
                <a:gd name="T75" fmla="*/ 1017 h 1017"/>
                <a:gd name="T76" fmla="*/ 826 w 1017"/>
                <a:gd name="T77" fmla="*/ 1017 h 1017"/>
                <a:gd name="T78" fmla="*/ 837 w 1017"/>
                <a:gd name="T79" fmla="*/ 1016 h 1017"/>
                <a:gd name="T80" fmla="*/ 846 w 1017"/>
                <a:gd name="T81" fmla="*/ 1012 h 1017"/>
                <a:gd name="T82" fmla="*/ 850 w 1017"/>
                <a:gd name="T83" fmla="*/ 1007 h 1017"/>
                <a:gd name="T84" fmla="*/ 855 w 1017"/>
                <a:gd name="T85" fmla="*/ 1000 h 1017"/>
                <a:gd name="T86" fmla="*/ 858 w 1017"/>
                <a:gd name="T87" fmla="*/ 990 h 1017"/>
                <a:gd name="T88" fmla="*/ 858 w 1017"/>
                <a:gd name="T89" fmla="*/ 981 h 1017"/>
                <a:gd name="T90" fmla="*/ 737 w 1017"/>
                <a:gd name="T91" fmla="*/ 616 h 1017"/>
                <a:gd name="T92" fmla="*/ 1005 w 1017"/>
                <a:gd name="T93" fmla="*/ 407 h 1017"/>
                <a:gd name="T94" fmla="*/ 1012 w 1017"/>
                <a:gd name="T95" fmla="*/ 399 h 1017"/>
                <a:gd name="T96" fmla="*/ 1016 w 1017"/>
                <a:gd name="T97" fmla="*/ 390 h 1017"/>
                <a:gd name="T98" fmla="*/ 1017 w 1017"/>
                <a:gd name="T99" fmla="*/ 381 h 1017"/>
                <a:gd name="T100" fmla="*/ 1016 w 1017"/>
                <a:gd name="T101" fmla="*/ 371 h 1017"/>
                <a:gd name="T102" fmla="*/ 124 w 1017"/>
                <a:gd name="T103" fmla="*/ 413 h 1017"/>
                <a:gd name="T104" fmla="*/ 302 w 1017"/>
                <a:gd name="T105" fmla="*/ 551 h 1017"/>
                <a:gd name="T106" fmla="*/ 766 w 1017"/>
                <a:gd name="T107" fmla="*/ 904 h 1017"/>
                <a:gd name="T108" fmla="*/ 527 w 1017"/>
                <a:gd name="T109" fmla="*/ 737 h 1017"/>
                <a:gd name="T110" fmla="*/ 518 w 1017"/>
                <a:gd name="T111" fmla="*/ 733 h 1017"/>
                <a:gd name="T112" fmla="*/ 509 w 1017"/>
                <a:gd name="T113" fmla="*/ 732 h 1017"/>
                <a:gd name="T114" fmla="*/ 504 w 1017"/>
                <a:gd name="T115" fmla="*/ 732 h 1017"/>
                <a:gd name="T116" fmla="*/ 495 w 1017"/>
                <a:gd name="T117" fmla="*/ 735 h 1017"/>
                <a:gd name="T118" fmla="*/ 251 w 1017"/>
                <a:gd name="T119" fmla="*/ 904 h 1017"/>
                <a:gd name="T120" fmla="*/ 766 w 1017"/>
                <a:gd name="T121" fmla="*/ 904 h 1017"/>
                <a:gd name="T122" fmla="*/ 670 w 1017"/>
                <a:gd name="T123" fmla="*/ 413 h 1017"/>
                <a:gd name="T124" fmla="*/ 716 w 1017"/>
                <a:gd name="T125" fmla="*/ 551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17" h="1017">
                  <a:moveTo>
                    <a:pt x="1016" y="371"/>
                  </a:moveTo>
                  <a:lnTo>
                    <a:pt x="1016" y="371"/>
                  </a:lnTo>
                  <a:lnTo>
                    <a:pt x="1014" y="367"/>
                  </a:lnTo>
                  <a:lnTo>
                    <a:pt x="1011" y="363"/>
                  </a:lnTo>
                  <a:lnTo>
                    <a:pt x="1008" y="358"/>
                  </a:lnTo>
                  <a:lnTo>
                    <a:pt x="1004" y="355"/>
                  </a:lnTo>
                  <a:lnTo>
                    <a:pt x="1000" y="353"/>
                  </a:lnTo>
                  <a:lnTo>
                    <a:pt x="996" y="351"/>
                  </a:lnTo>
                  <a:lnTo>
                    <a:pt x="990" y="350"/>
                  </a:lnTo>
                  <a:lnTo>
                    <a:pt x="986" y="350"/>
                  </a:lnTo>
                  <a:lnTo>
                    <a:pt x="648" y="350"/>
                  </a:lnTo>
                  <a:lnTo>
                    <a:pt x="539" y="21"/>
                  </a:lnTo>
                  <a:lnTo>
                    <a:pt x="539" y="21"/>
                  </a:lnTo>
                  <a:lnTo>
                    <a:pt x="537" y="17"/>
                  </a:lnTo>
                  <a:lnTo>
                    <a:pt x="534" y="13"/>
                  </a:lnTo>
                  <a:lnTo>
                    <a:pt x="531" y="8"/>
                  </a:lnTo>
                  <a:lnTo>
                    <a:pt x="527" y="5"/>
                  </a:lnTo>
                  <a:lnTo>
                    <a:pt x="523" y="3"/>
                  </a:lnTo>
                  <a:lnTo>
                    <a:pt x="518" y="1"/>
                  </a:lnTo>
                  <a:lnTo>
                    <a:pt x="514" y="0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03" y="0"/>
                  </a:lnTo>
                  <a:lnTo>
                    <a:pt x="499" y="1"/>
                  </a:lnTo>
                  <a:lnTo>
                    <a:pt x="495" y="3"/>
                  </a:lnTo>
                  <a:lnTo>
                    <a:pt x="490" y="5"/>
                  </a:lnTo>
                  <a:lnTo>
                    <a:pt x="486" y="8"/>
                  </a:lnTo>
                  <a:lnTo>
                    <a:pt x="483" y="13"/>
                  </a:lnTo>
                  <a:lnTo>
                    <a:pt x="481" y="17"/>
                  </a:lnTo>
                  <a:lnTo>
                    <a:pt x="479" y="21"/>
                  </a:lnTo>
                  <a:lnTo>
                    <a:pt x="369" y="350"/>
                  </a:lnTo>
                  <a:lnTo>
                    <a:pt x="31" y="350"/>
                  </a:lnTo>
                  <a:lnTo>
                    <a:pt x="31" y="350"/>
                  </a:lnTo>
                  <a:lnTo>
                    <a:pt x="27" y="350"/>
                  </a:lnTo>
                  <a:lnTo>
                    <a:pt x="21" y="351"/>
                  </a:lnTo>
                  <a:lnTo>
                    <a:pt x="17" y="353"/>
                  </a:lnTo>
                  <a:lnTo>
                    <a:pt x="13" y="355"/>
                  </a:lnTo>
                  <a:lnTo>
                    <a:pt x="10" y="358"/>
                  </a:lnTo>
                  <a:lnTo>
                    <a:pt x="6" y="363"/>
                  </a:lnTo>
                  <a:lnTo>
                    <a:pt x="3" y="367"/>
                  </a:lnTo>
                  <a:lnTo>
                    <a:pt x="1" y="371"/>
                  </a:lnTo>
                  <a:lnTo>
                    <a:pt x="1" y="371"/>
                  </a:lnTo>
                  <a:lnTo>
                    <a:pt x="0" y="375"/>
                  </a:lnTo>
                  <a:lnTo>
                    <a:pt x="0" y="381"/>
                  </a:lnTo>
                  <a:lnTo>
                    <a:pt x="0" y="386"/>
                  </a:lnTo>
                  <a:lnTo>
                    <a:pt x="1" y="390"/>
                  </a:lnTo>
                  <a:lnTo>
                    <a:pt x="3" y="395"/>
                  </a:lnTo>
                  <a:lnTo>
                    <a:pt x="5" y="399"/>
                  </a:lnTo>
                  <a:lnTo>
                    <a:pt x="9" y="403"/>
                  </a:lnTo>
                  <a:lnTo>
                    <a:pt x="12" y="407"/>
                  </a:lnTo>
                  <a:lnTo>
                    <a:pt x="280" y="616"/>
                  </a:lnTo>
                  <a:lnTo>
                    <a:pt x="160" y="975"/>
                  </a:lnTo>
                  <a:lnTo>
                    <a:pt x="160" y="975"/>
                  </a:lnTo>
                  <a:lnTo>
                    <a:pt x="159" y="981"/>
                  </a:lnTo>
                  <a:lnTo>
                    <a:pt x="159" y="986"/>
                  </a:lnTo>
                  <a:lnTo>
                    <a:pt x="159" y="990"/>
                  </a:lnTo>
                  <a:lnTo>
                    <a:pt x="160" y="996"/>
                  </a:lnTo>
                  <a:lnTo>
                    <a:pt x="162" y="1000"/>
                  </a:lnTo>
                  <a:lnTo>
                    <a:pt x="164" y="1004"/>
                  </a:lnTo>
                  <a:lnTo>
                    <a:pt x="167" y="1007"/>
                  </a:lnTo>
                  <a:lnTo>
                    <a:pt x="172" y="1012"/>
                  </a:lnTo>
                  <a:lnTo>
                    <a:pt x="172" y="1012"/>
                  </a:lnTo>
                  <a:lnTo>
                    <a:pt x="176" y="1014"/>
                  </a:lnTo>
                  <a:lnTo>
                    <a:pt x="180" y="1016"/>
                  </a:lnTo>
                  <a:lnTo>
                    <a:pt x="186" y="1017"/>
                  </a:lnTo>
                  <a:lnTo>
                    <a:pt x="190" y="1017"/>
                  </a:lnTo>
                  <a:lnTo>
                    <a:pt x="195" y="1017"/>
                  </a:lnTo>
                  <a:lnTo>
                    <a:pt x="200" y="1016"/>
                  </a:lnTo>
                  <a:lnTo>
                    <a:pt x="204" y="1014"/>
                  </a:lnTo>
                  <a:lnTo>
                    <a:pt x="209" y="1012"/>
                  </a:lnTo>
                  <a:lnTo>
                    <a:pt x="509" y="801"/>
                  </a:lnTo>
                  <a:lnTo>
                    <a:pt x="808" y="1012"/>
                  </a:lnTo>
                  <a:lnTo>
                    <a:pt x="808" y="1012"/>
                  </a:lnTo>
                  <a:lnTo>
                    <a:pt x="812" y="1014"/>
                  </a:lnTo>
                  <a:lnTo>
                    <a:pt x="818" y="1016"/>
                  </a:lnTo>
                  <a:lnTo>
                    <a:pt x="822" y="1017"/>
                  </a:lnTo>
                  <a:lnTo>
                    <a:pt x="826" y="1017"/>
                  </a:lnTo>
                  <a:lnTo>
                    <a:pt x="826" y="1017"/>
                  </a:lnTo>
                  <a:lnTo>
                    <a:pt x="832" y="1017"/>
                  </a:lnTo>
                  <a:lnTo>
                    <a:pt x="837" y="1016"/>
                  </a:lnTo>
                  <a:lnTo>
                    <a:pt x="841" y="1014"/>
                  </a:lnTo>
                  <a:lnTo>
                    <a:pt x="846" y="1012"/>
                  </a:lnTo>
                  <a:lnTo>
                    <a:pt x="846" y="1012"/>
                  </a:lnTo>
                  <a:lnTo>
                    <a:pt x="850" y="1007"/>
                  </a:lnTo>
                  <a:lnTo>
                    <a:pt x="853" y="1004"/>
                  </a:lnTo>
                  <a:lnTo>
                    <a:pt x="855" y="1000"/>
                  </a:lnTo>
                  <a:lnTo>
                    <a:pt x="857" y="996"/>
                  </a:lnTo>
                  <a:lnTo>
                    <a:pt x="858" y="990"/>
                  </a:lnTo>
                  <a:lnTo>
                    <a:pt x="858" y="986"/>
                  </a:lnTo>
                  <a:lnTo>
                    <a:pt x="858" y="981"/>
                  </a:lnTo>
                  <a:lnTo>
                    <a:pt x="857" y="975"/>
                  </a:lnTo>
                  <a:lnTo>
                    <a:pt x="737" y="616"/>
                  </a:lnTo>
                  <a:lnTo>
                    <a:pt x="1005" y="407"/>
                  </a:lnTo>
                  <a:lnTo>
                    <a:pt x="1005" y="407"/>
                  </a:lnTo>
                  <a:lnTo>
                    <a:pt x="1009" y="403"/>
                  </a:lnTo>
                  <a:lnTo>
                    <a:pt x="1012" y="399"/>
                  </a:lnTo>
                  <a:lnTo>
                    <a:pt x="1014" y="395"/>
                  </a:lnTo>
                  <a:lnTo>
                    <a:pt x="1016" y="390"/>
                  </a:lnTo>
                  <a:lnTo>
                    <a:pt x="1017" y="386"/>
                  </a:lnTo>
                  <a:lnTo>
                    <a:pt x="1017" y="381"/>
                  </a:lnTo>
                  <a:lnTo>
                    <a:pt x="1017" y="375"/>
                  </a:lnTo>
                  <a:lnTo>
                    <a:pt x="1016" y="371"/>
                  </a:lnTo>
                  <a:lnTo>
                    <a:pt x="1016" y="371"/>
                  </a:lnTo>
                  <a:close/>
                  <a:moveTo>
                    <a:pt x="124" y="413"/>
                  </a:moveTo>
                  <a:lnTo>
                    <a:pt x="348" y="413"/>
                  </a:lnTo>
                  <a:lnTo>
                    <a:pt x="302" y="551"/>
                  </a:lnTo>
                  <a:lnTo>
                    <a:pt x="124" y="413"/>
                  </a:lnTo>
                  <a:close/>
                  <a:moveTo>
                    <a:pt x="766" y="904"/>
                  </a:moveTo>
                  <a:lnTo>
                    <a:pt x="527" y="737"/>
                  </a:lnTo>
                  <a:lnTo>
                    <a:pt x="527" y="737"/>
                  </a:lnTo>
                  <a:lnTo>
                    <a:pt x="523" y="735"/>
                  </a:lnTo>
                  <a:lnTo>
                    <a:pt x="518" y="733"/>
                  </a:lnTo>
                  <a:lnTo>
                    <a:pt x="513" y="732"/>
                  </a:lnTo>
                  <a:lnTo>
                    <a:pt x="509" y="732"/>
                  </a:lnTo>
                  <a:lnTo>
                    <a:pt x="509" y="732"/>
                  </a:lnTo>
                  <a:lnTo>
                    <a:pt x="504" y="732"/>
                  </a:lnTo>
                  <a:lnTo>
                    <a:pt x="499" y="733"/>
                  </a:lnTo>
                  <a:lnTo>
                    <a:pt x="495" y="735"/>
                  </a:lnTo>
                  <a:lnTo>
                    <a:pt x="490" y="737"/>
                  </a:lnTo>
                  <a:lnTo>
                    <a:pt x="251" y="904"/>
                  </a:lnTo>
                  <a:lnTo>
                    <a:pt x="509" y="132"/>
                  </a:lnTo>
                  <a:lnTo>
                    <a:pt x="766" y="904"/>
                  </a:lnTo>
                  <a:close/>
                  <a:moveTo>
                    <a:pt x="716" y="551"/>
                  </a:moveTo>
                  <a:lnTo>
                    <a:pt x="670" y="413"/>
                  </a:lnTo>
                  <a:lnTo>
                    <a:pt x="893" y="413"/>
                  </a:lnTo>
                  <a:lnTo>
                    <a:pt x="716" y="55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41720DC7-02C8-401A-90CF-8B2686DB812F}"/>
              </a:ext>
            </a:extLst>
          </p:cNvPr>
          <p:cNvSpPr txBox="1"/>
          <p:nvPr/>
        </p:nvSpPr>
        <p:spPr>
          <a:xfrm>
            <a:off x="8286376" y="2691533"/>
            <a:ext cx="1986298" cy="458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bg1"/>
                </a:solidFill>
                <a:cs typeface="+mn-ea"/>
                <a:sym typeface="+mn-lt"/>
              </a:rPr>
              <a:t>上頁補的 </a:t>
            </a:r>
            <a:r>
              <a:rPr lang="en-US" altLang="zh-TW" dirty="0">
                <a:solidFill>
                  <a:schemeClr val="bg1"/>
                </a:solidFill>
                <a:cs typeface="+mn-ea"/>
                <a:sym typeface="+mn-lt"/>
              </a:rPr>
              <a:t>(4</a:t>
            </a:r>
            <a:r>
              <a:rPr lang="zh-TW" altLang="en-US" dirty="0">
                <a:solidFill>
                  <a:schemeClr val="bg1"/>
                </a:solidFill>
                <a:cs typeface="+mn-ea"/>
                <a:sym typeface="+mn-lt"/>
              </a:rPr>
              <a:t>變數</a:t>
            </a:r>
            <a:r>
              <a:rPr lang="en-US" altLang="zh-TW" dirty="0">
                <a:solidFill>
                  <a:schemeClr val="bg1"/>
                </a:solidFill>
                <a:cs typeface="+mn-ea"/>
                <a:sym typeface="+mn-lt"/>
              </a:rPr>
              <a:t>)</a:t>
            </a:r>
            <a:endParaRPr 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4E0229E-00CC-4D27-8D39-E1B1D4208AAE}"/>
              </a:ext>
            </a:extLst>
          </p:cNvPr>
          <p:cNvSpPr txBox="1"/>
          <p:nvPr/>
        </p:nvSpPr>
        <p:spPr>
          <a:xfrm>
            <a:off x="7802168" y="1988404"/>
            <a:ext cx="2954714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  <a:cs typeface="+mn-ea"/>
                <a:sym typeface="+mn-lt"/>
              </a:rPr>
              <a:t>1.</a:t>
            </a:r>
            <a:r>
              <a:rPr lang="zh-TW" altLang="en-US" sz="24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cs typeface="+mn-ea"/>
                <a:sym typeface="+mn-lt"/>
              </a:rPr>
              <a:t>Target Encoding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7565F52-6FF5-4158-B90A-2E678C7138A0}"/>
              </a:ext>
            </a:extLst>
          </p:cNvPr>
          <p:cNvSpPr txBox="1"/>
          <p:nvPr/>
        </p:nvSpPr>
        <p:spPr>
          <a:xfrm>
            <a:off x="8160771" y="4423649"/>
            <a:ext cx="2237507" cy="458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cs typeface="+mn-ea"/>
                <a:sym typeface="+mn-lt"/>
              </a:rPr>
              <a:t>pandas </a:t>
            </a:r>
            <a:r>
              <a:rPr lang="zh-TW" altLang="en-US" dirty="0">
                <a:solidFill>
                  <a:schemeClr val="bg1"/>
                </a:solidFill>
                <a:cs typeface="+mn-ea"/>
                <a:sym typeface="+mn-lt"/>
              </a:rPr>
              <a:t>內建插值法</a:t>
            </a:r>
            <a:endParaRPr 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64DF2D6-CDD2-4DD4-919D-D5CDB8BB5A9F}"/>
              </a:ext>
            </a:extLst>
          </p:cNvPr>
          <p:cNvSpPr txBox="1"/>
          <p:nvPr/>
        </p:nvSpPr>
        <p:spPr>
          <a:xfrm>
            <a:off x="8006845" y="3723277"/>
            <a:ext cx="2436689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2. </a:t>
            </a:r>
            <a:r>
              <a:rPr lang="zh-TW" altLang="en-US" sz="2400" dirty="0">
                <a:solidFill>
                  <a:schemeClr val="bg1"/>
                </a:solidFill>
                <a:cs typeface="+mn-ea"/>
                <a:sym typeface="+mn-lt"/>
              </a:rPr>
              <a:t>最鄰近插值法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4ECD7CA3-D824-CD85-2934-C6C3EAD92CA7}"/>
              </a:ext>
            </a:extLst>
          </p:cNvPr>
          <p:cNvSpPr txBox="1"/>
          <p:nvPr/>
        </p:nvSpPr>
        <p:spPr>
          <a:xfrm>
            <a:off x="1383158" y="464097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目前剩餘缺失值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7" name="圆角矩形 2">
            <a:extLst>
              <a:ext uri="{FF2B5EF4-FFF2-40B4-BE49-F238E27FC236}">
                <a16:creationId xmlns:a16="http://schemas.microsoft.com/office/drawing/2014/main" id="{A015B4FB-807F-0DB5-4024-568CE5F14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1580" y="687528"/>
            <a:ext cx="4321175" cy="71438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4875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21" grpId="0" bldLvl="0"/>
      <p:bldP spid="22" grpId="0" bldLvl="0"/>
      <p:bldP spid="23" grpId="0" bldLvl="0"/>
      <p:bldP spid="24" grpId="0" bldLvl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椭圆 13">
            <a:extLst>
              <a:ext uri="{FF2B5EF4-FFF2-40B4-BE49-F238E27FC236}">
                <a16:creationId xmlns:a16="http://schemas.microsoft.com/office/drawing/2014/main" id="{72827D08-C7AE-D933-A63D-AA5DDD2A2F54}"/>
              </a:ext>
            </a:extLst>
          </p:cNvPr>
          <p:cNvSpPr/>
          <p:nvPr/>
        </p:nvSpPr>
        <p:spPr>
          <a:xfrm>
            <a:off x="9520409" y="4242119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4CADF2FF-D86C-43D9-834C-6F56BC2E942B}"/>
              </a:ext>
            </a:extLst>
          </p:cNvPr>
          <p:cNvSpPr/>
          <p:nvPr/>
        </p:nvSpPr>
        <p:spPr>
          <a:xfrm>
            <a:off x="1711612" y="2140064"/>
            <a:ext cx="2990982" cy="2990982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第二輪挑變數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6" name="Rectangle 6">
            <a:extLst>
              <a:ext uri="{FF2B5EF4-FFF2-40B4-BE49-F238E27FC236}">
                <a16:creationId xmlns:a16="http://schemas.microsoft.com/office/drawing/2014/main" id="{67A0657A-A65A-49DA-BAB7-32EDA44C2B0C}"/>
              </a:ext>
            </a:extLst>
          </p:cNvPr>
          <p:cNvSpPr/>
          <p:nvPr/>
        </p:nvSpPr>
        <p:spPr>
          <a:xfrm>
            <a:off x="5314490" y="1405918"/>
            <a:ext cx="67961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b="1" dirty="0">
                <a:solidFill>
                  <a:srgbClr val="9AA394"/>
                </a:solidFill>
                <a:cs typeface="+mn-ea"/>
                <a:sym typeface="+mn-lt"/>
              </a:rPr>
              <a:t>隨機森林 </a:t>
            </a:r>
            <a:r>
              <a:rPr lang="en-US" altLang="zh-TW" sz="3200" b="1" dirty="0">
                <a:solidFill>
                  <a:srgbClr val="9AA394"/>
                </a:solidFill>
                <a:cs typeface="+mn-ea"/>
                <a:sym typeface="+mn-lt"/>
              </a:rPr>
              <a:t>+Backward Selection</a:t>
            </a:r>
            <a:r>
              <a:rPr lang="zh-TW" altLang="en-US" sz="3200" b="1" dirty="0">
                <a:solidFill>
                  <a:srgbClr val="9AA394"/>
                </a:solidFill>
                <a:cs typeface="+mn-ea"/>
                <a:sym typeface="+mn-lt"/>
              </a:rPr>
              <a:t> </a:t>
            </a:r>
            <a:endParaRPr lang="en-US" sz="3200" b="1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4F21D926-C6AF-49BA-84C8-637BA54D5734}"/>
              </a:ext>
            </a:extLst>
          </p:cNvPr>
          <p:cNvSpPr/>
          <p:nvPr/>
        </p:nvSpPr>
        <p:spPr>
          <a:xfrm>
            <a:off x="722584" y="3697120"/>
            <a:ext cx="1592712" cy="1592712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2D1B356E-4D7D-2BA2-1D69-BE32F5B8D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664" y="3311547"/>
            <a:ext cx="2646878" cy="365928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3" name="等腰三角形 22">
            <a:extLst>
              <a:ext uri="{FF2B5EF4-FFF2-40B4-BE49-F238E27FC236}">
                <a16:creationId xmlns:a16="http://schemas.microsoft.com/office/drawing/2014/main" id="{ECB7C9C2-2DF4-D169-1BE6-927A91340204}"/>
              </a:ext>
            </a:extLst>
          </p:cNvPr>
          <p:cNvSpPr/>
          <p:nvPr/>
        </p:nvSpPr>
        <p:spPr>
          <a:xfrm rot="5400000">
            <a:off x="6213400" y="3287602"/>
            <a:ext cx="412092" cy="263579"/>
          </a:xfrm>
          <a:prstGeom prst="triangle">
            <a:avLst/>
          </a:prstGeom>
          <a:solidFill>
            <a:srgbClr val="929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8" name="等腰三角形 27">
            <a:extLst>
              <a:ext uri="{FF2B5EF4-FFF2-40B4-BE49-F238E27FC236}">
                <a16:creationId xmlns:a16="http://schemas.microsoft.com/office/drawing/2014/main" id="{3B7B5CF4-AF9E-AA31-20B1-619AA69E2420}"/>
              </a:ext>
            </a:extLst>
          </p:cNvPr>
          <p:cNvSpPr/>
          <p:nvPr/>
        </p:nvSpPr>
        <p:spPr>
          <a:xfrm rot="5400000">
            <a:off x="6213400" y="5138258"/>
            <a:ext cx="412092" cy="263579"/>
          </a:xfrm>
          <a:prstGeom prst="triangle">
            <a:avLst/>
          </a:prstGeom>
          <a:solidFill>
            <a:srgbClr val="929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1B04710F-B04A-325E-79BB-7E4275B97839}"/>
              </a:ext>
            </a:extLst>
          </p:cNvPr>
          <p:cNvSpPr txBox="1"/>
          <p:nvPr/>
        </p:nvSpPr>
        <p:spPr>
          <a:xfrm>
            <a:off x="6944708" y="2844481"/>
            <a:ext cx="3535680" cy="11690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828800">
              <a:lnSpc>
                <a:spcPct val="120000"/>
              </a:lnSpc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先挑出前 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40 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個重要變數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ctr" defTabSz="1828800">
              <a:lnSpc>
                <a:spcPct val="120000"/>
              </a:lnSpc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再利用 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backward selection</a:t>
            </a:r>
          </a:p>
          <a:p>
            <a:pPr algn="ctr" defTabSz="1828800">
              <a:lnSpc>
                <a:spcPct val="120000"/>
              </a:lnSpc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看 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ROC 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決定最好的變數組合</a:t>
            </a:r>
            <a:endParaRPr lang="id-ID" altLang="zh-TW" sz="20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BFA8BBA3-EAC9-8C93-0BE6-6291F782A9FB}"/>
              </a:ext>
            </a:extLst>
          </p:cNvPr>
          <p:cNvSpPr txBox="1"/>
          <p:nvPr/>
        </p:nvSpPr>
        <p:spPr>
          <a:xfrm>
            <a:off x="7356188" y="4870194"/>
            <a:ext cx="2712720" cy="799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828800">
              <a:lnSpc>
                <a:spcPct val="120000"/>
              </a:lnSpc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直接 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50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個變數下去 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backward selection</a:t>
            </a:r>
            <a:endParaRPr lang="id-ID" altLang="zh-TW" sz="20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4" name="圆角矩形 2">
            <a:extLst>
              <a:ext uri="{FF2B5EF4-FFF2-40B4-BE49-F238E27FC236}">
                <a16:creationId xmlns:a16="http://schemas.microsoft.com/office/drawing/2014/main" id="{067127ED-F68E-1ECB-DBDE-723B4F681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8656" y="685046"/>
            <a:ext cx="4321175" cy="71438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5" name="圆角矩形 2">
            <a:extLst>
              <a:ext uri="{FF2B5EF4-FFF2-40B4-BE49-F238E27FC236}">
                <a16:creationId xmlns:a16="http://schemas.microsoft.com/office/drawing/2014/main" id="{722D2714-9145-1290-59FA-2606227BB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803" y="6222238"/>
            <a:ext cx="4321175" cy="71438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7" name="椭圆 15">
            <a:extLst>
              <a:ext uri="{FF2B5EF4-FFF2-40B4-BE49-F238E27FC236}">
                <a16:creationId xmlns:a16="http://schemas.microsoft.com/office/drawing/2014/main" id="{624694BC-4FAA-131E-FC1D-D16696B8A472}"/>
              </a:ext>
            </a:extLst>
          </p:cNvPr>
          <p:cNvSpPr/>
          <p:nvPr/>
        </p:nvSpPr>
        <p:spPr>
          <a:xfrm>
            <a:off x="10953375" y="5669900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262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17" grpId="0" animBg="1"/>
      <p:bldP spid="18" grpId="0" animBg="1"/>
      <p:bldP spid="3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AC6F2A-689B-B4FF-449B-35264A9F8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CA303C-07C6-6E78-EA96-C9439F4AB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07D696E-F1A0-3025-CB3F-EE1C7DC20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文本框 8">
            <a:extLst>
              <a:ext uri="{FF2B5EF4-FFF2-40B4-BE49-F238E27FC236}">
                <a16:creationId xmlns:a16="http://schemas.microsoft.com/office/drawing/2014/main" id="{40819540-A826-53D9-C8EA-AB32B86CC1E2}"/>
              </a:ext>
            </a:extLst>
          </p:cNvPr>
          <p:cNvSpPr txBox="1"/>
          <p:nvPr/>
        </p:nvSpPr>
        <p:spPr bwMode="auto">
          <a:xfrm>
            <a:off x="7786144" y="1690688"/>
            <a:ext cx="3567656" cy="400110"/>
          </a:xfrm>
          <a:prstGeom prst="rect">
            <a:avLst/>
          </a:prstGeom>
          <a:solidFill>
            <a:srgbClr val="9AA394"/>
          </a:solidFill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defRPr/>
            </a:pPr>
            <a:r>
              <a:rPr lang="zh-TW" altLang="en-US" sz="2000" dirty="0">
                <a:solidFill>
                  <a:prstClr val="white"/>
                </a:solidFill>
                <a:cs typeface="+mn-ea"/>
                <a:sym typeface="+mn-lt"/>
              </a:rPr>
              <a:t>變數重要性</a:t>
            </a:r>
            <a:r>
              <a:rPr lang="en-US" altLang="zh-TW" sz="2000" dirty="0">
                <a:solidFill>
                  <a:prstClr val="white"/>
                </a:solidFill>
                <a:cs typeface="+mn-ea"/>
                <a:sym typeface="+mn-lt"/>
              </a:rPr>
              <a:t>(</a:t>
            </a:r>
            <a:r>
              <a:rPr lang="zh-TW" altLang="en-US" sz="2000" dirty="0">
                <a:solidFill>
                  <a:prstClr val="white"/>
                </a:solidFill>
                <a:cs typeface="+mn-ea"/>
                <a:sym typeface="+mn-lt"/>
              </a:rPr>
              <a:t>隨機森林</a:t>
            </a:r>
            <a:r>
              <a:rPr lang="en-US" altLang="zh-TW" sz="2000" dirty="0">
                <a:solidFill>
                  <a:prstClr val="white"/>
                </a:solidFill>
                <a:cs typeface="+mn-ea"/>
                <a:sym typeface="+mn-lt"/>
              </a:rPr>
              <a:t>)</a:t>
            </a:r>
            <a:endParaRPr lang="zh-TW" altLang="en-US" sz="20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C423725-D632-7A51-A364-18B6E63E3BB2}"/>
              </a:ext>
            </a:extLst>
          </p:cNvPr>
          <p:cNvSpPr/>
          <p:nvPr/>
        </p:nvSpPr>
        <p:spPr>
          <a:xfrm>
            <a:off x="624840" y="5215890"/>
            <a:ext cx="3280410" cy="2476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39362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特徵選擇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Rectangle 27">
            <a:extLst>
              <a:ext uri="{FF2B5EF4-FFF2-40B4-BE49-F238E27FC236}">
                <a16:creationId xmlns:a16="http://schemas.microsoft.com/office/drawing/2014/main" id="{9BBC7DB1-DA33-4612-8873-E19BAD037605}"/>
              </a:ext>
            </a:extLst>
          </p:cNvPr>
          <p:cNvSpPr/>
          <p:nvPr/>
        </p:nvSpPr>
        <p:spPr>
          <a:xfrm>
            <a:off x="2891547" y="1449399"/>
            <a:ext cx="6935111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ct val="120000"/>
              </a:lnSpc>
            </a:pPr>
            <a:r>
              <a:rPr lang="zh-TW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變數剩 </a:t>
            </a:r>
            <a:r>
              <a:rPr lang="en-US" altLang="zh-TW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9 </a:t>
            </a:r>
            <a:r>
              <a:rPr lang="zh-TW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個 </a:t>
            </a:r>
            <a:r>
              <a:rPr lang="en-US" altLang="zh-TW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ROC </a:t>
            </a:r>
            <a:r>
              <a:rPr lang="zh-TW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分數 </a:t>
            </a:r>
            <a:r>
              <a:rPr lang="en-US" altLang="zh-TW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: 0.9287626962142198</a:t>
            </a:r>
            <a:r>
              <a:rPr lang="zh-TW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E08D44DA-8FCC-48F6-B975-C1692974FF99}"/>
              </a:ext>
            </a:extLst>
          </p:cNvPr>
          <p:cNvSpPr/>
          <p:nvPr/>
        </p:nvSpPr>
        <p:spPr>
          <a:xfrm>
            <a:off x="2053347" y="1782139"/>
            <a:ext cx="660400" cy="660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4727"/>
                </a:moveTo>
                <a:lnTo>
                  <a:pt x="982" y="147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4727"/>
                  <a:pt x="20618" y="14727"/>
                </a:cubicBezTo>
                <a:close/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2" y="17673"/>
                  <a:pt x="982" y="17233"/>
                  <a:pt x="982" y="16691"/>
                </a:cubicBezTo>
                <a:lnTo>
                  <a:pt x="982" y="15709"/>
                </a:lnTo>
                <a:lnTo>
                  <a:pt x="20618" y="15709"/>
                </a:lnTo>
                <a:cubicBezTo>
                  <a:pt x="20618" y="15709"/>
                  <a:pt x="20618" y="16691"/>
                  <a:pt x="20618" y="16691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8655"/>
                </a:lnTo>
                <a:lnTo>
                  <a:pt x="11782" y="18655"/>
                </a:lnTo>
                <a:cubicBezTo>
                  <a:pt x="11782" y="18655"/>
                  <a:pt x="11782" y="20618"/>
                  <a:pt x="11782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6691"/>
                </a:lnTo>
                <a:cubicBezTo>
                  <a:pt x="0" y="17775"/>
                  <a:pt x="879" y="18655"/>
                  <a:pt x="1964" y="18655"/>
                </a:cubicBezTo>
                <a:lnTo>
                  <a:pt x="8836" y="18655"/>
                </a:lnTo>
                <a:lnTo>
                  <a:pt x="8836" y="20618"/>
                </a:lnTo>
                <a:lnTo>
                  <a:pt x="7364" y="20618"/>
                </a:lnTo>
                <a:cubicBezTo>
                  <a:pt x="7092" y="20618"/>
                  <a:pt x="6873" y="20838"/>
                  <a:pt x="6873" y="21109"/>
                </a:cubicBezTo>
                <a:cubicBezTo>
                  <a:pt x="6873" y="21381"/>
                  <a:pt x="7092" y="21600"/>
                  <a:pt x="7364" y="21600"/>
                </a:cubicBezTo>
                <a:lnTo>
                  <a:pt x="14236" y="21600"/>
                </a:lnTo>
                <a:cubicBezTo>
                  <a:pt x="14508" y="21600"/>
                  <a:pt x="14727" y="21381"/>
                  <a:pt x="14727" y="21109"/>
                </a:cubicBezTo>
                <a:cubicBezTo>
                  <a:pt x="14727" y="20838"/>
                  <a:pt x="14508" y="20618"/>
                  <a:pt x="14236" y="20618"/>
                </a:cubicBezTo>
                <a:lnTo>
                  <a:pt x="12764" y="20618"/>
                </a:lnTo>
                <a:lnTo>
                  <a:pt x="12764" y="18655"/>
                </a:lnTo>
                <a:lnTo>
                  <a:pt x="19636" y="18655"/>
                </a:lnTo>
                <a:cubicBezTo>
                  <a:pt x="20721" y="18655"/>
                  <a:pt x="21600" y="17775"/>
                  <a:pt x="21600" y="16691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929591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algn="l" defTabSz="914400" rtl="0">
              <a:defRPr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600" kern="1200">
              <a:solidFill>
                <a:prstClr val="white">
                  <a:lumMod val="95000"/>
                </a:prstClr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1" name="Shape">
            <a:extLst>
              <a:ext uri="{FF2B5EF4-FFF2-40B4-BE49-F238E27FC236}">
                <a16:creationId xmlns:a16="http://schemas.microsoft.com/office/drawing/2014/main" id="{80F31502-3157-4E4D-BF11-3D83F1A802E5}"/>
              </a:ext>
            </a:extLst>
          </p:cNvPr>
          <p:cNvSpPr/>
          <p:nvPr/>
        </p:nvSpPr>
        <p:spPr>
          <a:xfrm>
            <a:off x="2053347" y="3833424"/>
            <a:ext cx="660400" cy="660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55" y="11291"/>
                </a:moveTo>
                <a:lnTo>
                  <a:pt x="18655" y="7364"/>
                </a:lnTo>
                <a:cubicBezTo>
                  <a:pt x="19739" y="7364"/>
                  <a:pt x="20618" y="8243"/>
                  <a:pt x="20618" y="9327"/>
                </a:cubicBezTo>
                <a:cubicBezTo>
                  <a:pt x="20618" y="10412"/>
                  <a:pt x="19739" y="11291"/>
                  <a:pt x="18655" y="11291"/>
                </a:cubicBezTo>
                <a:moveTo>
                  <a:pt x="17673" y="17182"/>
                </a:moveTo>
                <a:cubicBezTo>
                  <a:pt x="17673" y="17453"/>
                  <a:pt x="17453" y="17673"/>
                  <a:pt x="17182" y="17673"/>
                </a:cubicBezTo>
                <a:cubicBezTo>
                  <a:pt x="16911" y="17673"/>
                  <a:pt x="16691" y="17453"/>
                  <a:pt x="16691" y="17182"/>
                </a:cubicBezTo>
                <a:lnTo>
                  <a:pt x="16691" y="1473"/>
                </a:lnTo>
                <a:cubicBezTo>
                  <a:pt x="16691" y="1202"/>
                  <a:pt x="16911" y="982"/>
                  <a:pt x="17182" y="982"/>
                </a:cubicBezTo>
                <a:cubicBezTo>
                  <a:pt x="17453" y="982"/>
                  <a:pt x="17673" y="1202"/>
                  <a:pt x="17673" y="1473"/>
                </a:cubicBezTo>
                <a:cubicBezTo>
                  <a:pt x="17673" y="1473"/>
                  <a:pt x="17673" y="17182"/>
                  <a:pt x="17673" y="17182"/>
                </a:cubicBezTo>
                <a:close/>
                <a:moveTo>
                  <a:pt x="15709" y="15780"/>
                </a:moveTo>
                <a:lnTo>
                  <a:pt x="8836" y="13718"/>
                </a:lnTo>
                <a:lnTo>
                  <a:pt x="8836" y="4937"/>
                </a:lnTo>
                <a:lnTo>
                  <a:pt x="15709" y="2875"/>
                </a:lnTo>
                <a:cubicBezTo>
                  <a:pt x="15709" y="2875"/>
                  <a:pt x="15709" y="15780"/>
                  <a:pt x="15709" y="15780"/>
                </a:cubicBezTo>
                <a:close/>
                <a:moveTo>
                  <a:pt x="9479" y="19636"/>
                </a:moveTo>
                <a:lnTo>
                  <a:pt x="9697" y="20618"/>
                </a:lnTo>
                <a:lnTo>
                  <a:pt x="6775" y="20618"/>
                </a:lnTo>
                <a:lnTo>
                  <a:pt x="6558" y="19636"/>
                </a:lnTo>
                <a:cubicBezTo>
                  <a:pt x="6558" y="19636"/>
                  <a:pt x="9479" y="19636"/>
                  <a:pt x="9479" y="19636"/>
                </a:cubicBezTo>
                <a:close/>
                <a:moveTo>
                  <a:pt x="6339" y="18655"/>
                </a:moveTo>
                <a:lnTo>
                  <a:pt x="5356" y="14232"/>
                </a:lnTo>
                <a:lnTo>
                  <a:pt x="8176" y="14545"/>
                </a:lnTo>
                <a:lnTo>
                  <a:pt x="8360" y="14600"/>
                </a:lnTo>
                <a:lnTo>
                  <a:pt x="9260" y="18655"/>
                </a:lnTo>
                <a:cubicBezTo>
                  <a:pt x="9260" y="18655"/>
                  <a:pt x="6339" y="18655"/>
                  <a:pt x="6339" y="18655"/>
                </a:cubicBezTo>
                <a:close/>
                <a:moveTo>
                  <a:pt x="982" y="12764"/>
                </a:moveTo>
                <a:lnTo>
                  <a:pt x="982" y="10800"/>
                </a:lnTo>
                <a:lnTo>
                  <a:pt x="3436" y="10800"/>
                </a:lnTo>
                <a:cubicBezTo>
                  <a:pt x="3707" y="10800"/>
                  <a:pt x="3927" y="10581"/>
                  <a:pt x="3927" y="10309"/>
                </a:cubicBezTo>
                <a:cubicBezTo>
                  <a:pt x="3927" y="10038"/>
                  <a:pt x="3707" y="9818"/>
                  <a:pt x="3436" y="9818"/>
                </a:cubicBezTo>
                <a:lnTo>
                  <a:pt x="982" y="9818"/>
                </a:lnTo>
                <a:lnTo>
                  <a:pt x="982" y="8836"/>
                </a:lnTo>
                <a:lnTo>
                  <a:pt x="2455" y="8836"/>
                </a:lnTo>
                <a:cubicBezTo>
                  <a:pt x="2725" y="8836"/>
                  <a:pt x="2945" y="8617"/>
                  <a:pt x="2945" y="8345"/>
                </a:cubicBezTo>
                <a:cubicBezTo>
                  <a:pt x="2945" y="8075"/>
                  <a:pt x="2725" y="7855"/>
                  <a:pt x="2455" y="7855"/>
                </a:cubicBezTo>
                <a:lnTo>
                  <a:pt x="982" y="7855"/>
                </a:lnTo>
                <a:lnTo>
                  <a:pt x="982" y="5891"/>
                </a:lnTo>
                <a:lnTo>
                  <a:pt x="7855" y="5128"/>
                </a:lnTo>
                <a:lnTo>
                  <a:pt x="7855" y="13528"/>
                </a:lnTo>
                <a:cubicBezTo>
                  <a:pt x="7855" y="13528"/>
                  <a:pt x="982" y="12764"/>
                  <a:pt x="982" y="12764"/>
                </a:cubicBezTo>
                <a:close/>
                <a:moveTo>
                  <a:pt x="18655" y="6382"/>
                </a:moveTo>
                <a:lnTo>
                  <a:pt x="18655" y="1473"/>
                </a:lnTo>
                <a:cubicBezTo>
                  <a:pt x="18655" y="659"/>
                  <a:pt x="17995" y="0"/>
                  <a:pt x="17182" y="0"/>
                </a:cubicBezTo>
                <a:cubicBezTo>
                  <a:pt x="16368" y="0"/>
                  <a:pt x="15709" y="659"/>
                  <a:pt x="15709" y="1473"/>
                </a:cubicBezTo>
                <a:lnTo>
                  <a:pt x="15709" y="1850"/>
                </a:lnTo>
                <a:lnTo>
                  <a:pt x="8175" y="4110"/>
                </a:lnTo>
                <a:lnTo>
                  <a:pt x="982" y="4909"/>
                </a:lnTo>
                <a:cubicBezTo>
                  <a:pt x="440" y="4909"/>
                  <a:pt x="0" y="5349"/>
                  <a:pt x="0" y="5891"/>
                </a:cubicBezTo>
                <a:lnTo>
                  <a:pt x="0" y="12764"/>
                </a:lnTo>
                <a:cubicBezTo>
                  <a:pt x="0" y="13306"/>
                  <a:pt x="440" y="13745"/>
                  <a:pt x="982" y="13745"/>
                </a:cubicBezTo>
                <a:lnTo>
                  <a:pt x="4325" y="14117"/>
                </a:lnTo>
                <a:lnTo>
                  <a:pt x="5903" y="21216"/>
                </a:lnTo>
                <a:lnTo>
                  <a:pt x="5912" y="21214"/>
                </a:lnTo>
                <a:cubicBezTo>
                  <a:pt x="5961" y="21433"/>
                  <a:pt x="6148" y="21600"/>
                  <a:pt x="6382" y="21600"/>
                </a:cubicBezTo>
                <a:lnTo>
                  <a:pt x="10309" y="21600"/>
                </a:lnTo>
                <a:cubicBezTo>
                  <a:pt x="10580" y="21600"/>
                  <a:pt x="10800" y="21381"/>
                  <a:pt x="10800" y="21109"/>
                </a:cubicBezTo>
                <a:cubicBezTo>
                  <a:pt x="10800" y="21072"/>
                  <a:pt x="10787" y="21039"/>
                  <a:pt x="10779" y="21005"/>
                </a:cubicBezTo>
                <a:lnTo>
                  <a:pt x="10788" y="21003"/>
                </a:lnTo>
                <a:lnTo>
                  <a:pt x="9437" y="14923"/>
                </a:lnTo>
                <a:lnTo>
                  <a:pt x="15709" y="16805"/>
                </a:lnTo>
                <a:lnTo>
                  <a:pt x="15709" y="17182"/>
                </a:lnTo>
                <a:cubicBezTo>
                  <a:pt x="15709" y="17995"/>
                  <a:pt x="16368" y="18655"/>
                  <a:pt x="17182" y="18655"/>
                </a:cubicBezTo>
                <a:cubicBezTo>
                  <a:pt x="17995" y="18655"/>
                  <a:pt x="18655" y="17995"/>
                  <a:pt x="18655" y="17182"/>
                </a:cubicBezTo>
                <a:lnTo>
                  <a:pt x="18655" y="12273"/>
                </a:lnTo>
                <a:cubicBezTo>
                  <a:pt x="20281" y="12273"/>
                  <a:pt x="21600" y="10954"/>
                  <a:pt x="21600" y="9327"/>
                </a:cubicBezTo>
                <a:cubicBezTo>
                  <a:pt x="21600" y="7701"/>
                  <a:pt x="20281" y="6382"/>
                  <a:pt x="18655" y="6382"/>
                </a:cubicBezTo>
              </a:path>
            </a:pathLst>
          </a:custGeom>
          <a:solidFill>
            <a:srgbClr val="929591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algn="l" defTabSz="914400" rtl="0">
              <a:defRPr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600" kern="1200">
              <a:solidFill>
                <a:prstClr val="white">
                  <a:lumMod val="95000"/>
                </a:prstClr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2" name="Rectangle 27">
            <a:extLst>
              <a:ext uri="{FF2B5EF4-FFF2-40B4-BE49-F238E27FC236}">
                <a16:creationId xmlns:a16="http://schemas.microsoft.com/office/drawing/2014/main" id="{1C09497A-BC90-4699-BC5A-5EBC803DEF14}"/>
              </a:ext>
            </a:extLst>
          </p:cNvPr>
          <p:cNvSpPr/>
          <p:nvPr/>
        </p:nvSpPr>
        <p:spPr>
          <a:xfrm>
            <a:off x="2891547" y="3555929"/>
            <a:ext cx="6801093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ct val="120000"/>
              </a:lnSpc>
            </a:pPr>
            <a:r>
              <a:rPr lang="zh-TW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變數 </a:t>
            </a:r>
            <a:r>
              <a:rPr lang="en-US" altLang="zh-TW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25 </a:t>
            </a:r>
            <a:r>
              <a:rPr lang="zh-TW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個 </a:t>
            </a:r>
            <a:r>
              <a:rPr lang="en-US" altLang="zh-TW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ROC </a:t>
            </a:r>
            <a:r>
              <a:rPr lang="zh-TW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分數 </a:t>
            </a:r>
            <a:r>
              <a:rPr lang="en-US" altLang="zh-TW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: 0.9303714752468215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2E1EB037-6ED9-4873-80E2-4DB7CED039E0}"/>
              </a:ext>
            </a:extLst>
          </p:cNvPr>
          <p:cNvSpPr/>
          <p:nvPr/>
        </p:nvSpPr>
        <p:spPr>
          <a:xfrm>
            <a:off x="10256865" y="991855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45F427E-1BE0-483C-995E-420520E28FF3}"/>
              </a:ext>
            </a:extLst>
          </p:cNvPr>
          <p:cNvSpPr/>
          <p:nvPr/>
        </p:nvSpPr>
        <p:spPr>
          <a:xfrm>
            <a:off x="7125015" y="4875113"/>
            <a:ext cx="3013638" cy="301363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C0689836-3E78-4F8B-B21E-58A1F1902857}"/>
              </a:ext>
            </a:extLst>
          </p:cNvPr>
          <p:cNvSpPr/>
          <p:nvPr/>
        </p:nvSpPr>
        <p:spPr>
          <a:xfrm>
            <a:off x="524901" y="4273919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B6A95A9-24D6-CA24-1A26-3816946E40F7}"/>
              </a:ext>
            </a:extLst>
          </p:cNvPr>
          <p:cNvSpPr txBox="1"/>
          <p:nvPr/>
        </p:nvSpPr>
        <p:spPr>
          <a:xfrm>
            <a:off x="3420892" y="587207"/>
            <a:ext cx="77359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因為資料不大，試試看原 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Helvetica Neue"/>
              </a:rPr>
              <a:t>50 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個變數跑的結果，結果更好，變數也較直覺、好解釋</a:t>
            </a: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50E4A366-3011-1AE3-D161-74074ADD6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8744" y="2293232"/>
            <a:ext cx="5614512" cy="916821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5A43F340-09AE-B454-8A38-08900F0EA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1500" y="4273919"/>
            <a:ext cx="4129000" cy="1948983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085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1" grpId="0" animBg="1"/>
      <p:bldP spid="12" grpId="0"/>
      <p:bldP spid="14" grpId="0" animBg="1"/>
      <p:bldP spid="15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0048D6B0-2336-4FE5-A71D-F706466A2294}"/>
              </a:ext>
            </a:extLst>
          </p:cNvPr>
          <p:cNvGrpSpPr/>
          <p:nvPr/>
        </p:nvGrpSpPr>
        <p:grpSpPr>
          <a:xfrm>
            <a:off x="1955284" y="4968814"/>
            <a:ext cx="858164" cy="764334"/>
            <a:chOff x="7481280" y="1150631"/>
            <a:chExt cx="2407919" cy="2144642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C9239084-0582-4AC8-926A-E30EEC1BA833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0B1E6E39-6C11-48C5-8505-6839ABE7697D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ACE82C9B-7336-4126-BFDB-CB4BFFF51031}"/>
              </a:ext>
            </a:extLst>
          </p:cNvPr>
          <p:cNvSpPr/>
          <p:nvPr/>
        </p:nvSpPr>
        <p:spPr>
          <a:xfrm>
            <a:off x="-1308935" y="-1149509"/>
            <a:ext cx="5552470" cy="5552470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4102EB8-FAF3-40A9-B08B-D11D408D7D07}"/>
              </a:ext>
            </a:extLst>
          </p:cNvPr>
          <p:cNvSpPr/>
          <p:nvPr/>
        </p:nvSpPr>
        <p:spPr>
          <a:xfrm>
            <a:off x="6919764" y="2064667"/>
            <a:ext cx="11736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Part 01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96E42FB-CE69-4365-8EC4-9CF515DE9AE6}"/>
              </a:ext>
            </a:extLst>
          </p:cNvPr>
          <p:cNvSpPr/>
          <p:nvPr/>
        </p:nvSpPr>
        <p:spPr>
          <a:xfrm>
            <a:off x="8064516" y="2786439"/>
            <a:ext cx="26638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EDA/</a:t>
            </a:r>
            <a:r>
              <a:rPr lang="zh-TW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前處理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F9AD376-55A9-4D9E-86C0-1463E2C1F43A}"/>
              </a:ext>
            </a:extLst>
          </p:cNvPr>
          <p:cNvSpPr/>
          <p:nvPr/>
        </p:nvSpPr>
        <p:spPr>
          <a:xfrm>
            <a:off x="6919764" y="2779589"/>
            <a:ext cx="13892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Part 02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E494BE5-22EB-4E7B-8D90-3DD684A97ECE}"/>
              </a:ext>
            </a:extLst>
          </p:cNvPr>
          <p:cNvSpPr/>
          <p:nvPr/>
        </p:nvSpPr>
        <p:spPr>
          <a:xfrm>
            <a:off x="6919765" y="3515618"/>
            <a:ext cx="13073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Part 03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B62AC8-0EC2-4582-A506-10CB17977C52}"/>
              </a:ext>
            </a:extLst>
          </p:cNvPr>
          <p:cNvSpPr/>
          <p:nvPr/>
        </p:nvSpPr>
        <p:spPr>
          <a:xfrm>
            <a:off x="8330067" y="3515618"/>
            <a:ext cx="21327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TW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模型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F0042E1-0841-4405-9584-1409F283A43A}"/>
              </a:ext>
            </a:extLst>
          </p:cNvPr>
          <p:cNvSpPr/>
          <p:nvPr/>
        </p:nvSpPr>
        <p:spPr>
          <a:xfrm>
            <a:off x="6937279" y="4250230"/>
            <a:ext cx="13073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Part 04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8796BE4-D943-4EE7-AED9-39AFBA3C3939}"/>
              </a:ext>
            </a:extLst>
          </p:cNvPr>
          <p:cNvSpPr/>
          <p:nvPr/>
        </p:nvSpPr>
        <p:spPr>
          <a:xfrm>
            <a:off x="8347581" y="4250230"/>
            <a:ext cx="21327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TW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總結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EB6CC19-6B45-469C-BCC9-D3C092B4DBB5}"/>
              </a:ext>
            </a:extLst>
          </p:cNvPr>
          <p:cNvGrpSpPr/>
          <p:nvPr/>
        </p:nvGrpSpPr>
        <p:grpSpPr>
          <a:xfrm>
            <a:off x="6400801" y="1630017"/>
            <a:ext cx="225286" cy="3604592"/>
            <a:chOff x="6400801" y="1630017"/>
            <a:chExt cx="225286" cy="3604592"/>
          </a:xfrm>
          <a:solidFill>
            <a:srgbClr val="929591"/>
          </a:solidFill>
        </p:grpSpPr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3D79B800-0C13-426A-9B64-5162A8984DDD}"/>
                </a:ext>
              </a:extLst>
            </p:cNvPr>
            <p:cNvCxnSpPr/>
            <p:nvPr/>
          </p:nvCxnSpPr>
          <p:spPr>
            <a:xfrm>
              <a:off x="6520070" y="1630017"/>
              <a:ext cx="0" cy="3604592"/>
            </a:xfrm>
            <a:prstGeom prst="straightConnector1">
              <a:avLst/>
            </a:prstGeom>
            <a:grpFill/>
            <a:ln w="28575">
              <a:solidFill>
                <a:srgbClr val="92959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AFCFD6CB-50FA-4CE5-BFE6-765B199B42E8}"/>
                </a:ext>
              </a:extLst>
            </p:cNvPr>
            <p:cNvSpPr/>
            <p:nvPr/>
          </p:nvSpPr>
          <p:spPr>
            <a:xfrm>
              <a:off x="6414053" y="2222224"/>
              <a:ext cx="212034" cy="212034"/>
            </a:xfrm>
            <a:prstGeom prst="ellipse">
              <a:avLst/>
            </a:prstGeom>
            <a:grpFill/>
            <a:ln>
              <a:solidFill>
                <a:srgbClr val="9295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58D39116-CCF9-4286-A3FA-9B58E2927B2F}"/>
                </a:ext>
              </a:extLst>
            </p:cNvPr>
            <p:cNvSpPr/>
            <p:nvPr/>
          </p:nvSpPr>
          <p:spPr>
            <a:xfrm>
              <a:off x="6414051" y="2960857"/>
              <a:ext cx="212034" cy="212034"/>
            </a:xfrm>
            <a:prstGeom prst="ellipse">
              <a:avLst/>
            </a:prstGeom>
            <a:grpFill/>
            <a:ln>
              <a:solidFill>
                <a:srgbClr val="9295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47C95A5D-1745-4C86-BD21-E1060ECC3566}"/>
                </a:ext>
              </a:extLst>
            </p:cNvPr>
            <p:cNvSpPr/>
            <p:nvPr/>
          </p:nvSpPr>
          <p:spPr>
            <a:xfrm>
              <a:off x="6414051" y="3699490"/>
              <a:ext cx="212034" cy="212034"/>
            </a:xfrm>
            <a:prstGeom prst="ellipse">
              <a:avLst/>
            </a:prstGeom>
            <a:grpFill/>
            <a:ln>
              <a:solidFill>
                <a:srgbClr val="9295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538B7795-7FC4-47DE-9EB0-E5F94C2E5910}"/>
                </a:ext>
              </a:extLst>
            </p:cNvPr>
            <p:cNvSpPr/>
            <p:nvPr/>
          </p:nvSpPr>
          <p:spPr>
            <a:xfrm>
              <a:off x="6400801" y="4423743"/>
              <a:ext cx="212034" cy="212034"/>
            </a:xfrm>
            <a:prstGeom prst="ellipse">
              <a:avLst/>
            </a:prstGeom>
            <a:grpFill/>
            <a:ln>
              <a:solidFill>
                <a:srgbClr val="9295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8" name="椭圆 17">
            <a:extLst>
              <a:ext uri="{FF2B5EF4-FFF2-40B4-BE49-F238E27FC236}">
                <a16:creationId xmlns:a16="http://schemas.microsoft.com/office/drawing/2014/main" id="{AE54B5D3-021B-4C8E-9658-92E89F01268B}"/>
              </a:ext>
            </a:extLst>
          </p:cNvPr>
          <p:cNvSpPr/>
          <p:nvPr/>
        </p:nvSpPr>
        <p:spPr>
          <a:xfrm>
            <a:off x="2813448" y="2222224"/>
            <a:ext cx="2076735" cy="2076735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E19D48C-D43F-492D-9E1D-26E231123AD1}"/>
              </a:ext>
            </a:extLst>
          </p:cNvPr>
          <p:cNvSpPr txBox="1"/>
          <p:nvPr/>
        </p:nvSpPr>
        <p:spPr>
          <a:xfrm>
            <a:off x="874962" y="546577"/>
            <a:ext cx="800219" cy="27562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en-US" altLang="zh-CN" sz="4000" dirty="0">
                <a:solidFill>
                  <a:schemeClr val="bg1"/>
                </a:solidFill>
                <a:cs typeface="+mn-ea"/>
                <a:sym typeface="+mn-lt"/>
              </a:rPr>
              <a:t>CONTENT</a:t>
            </a:r>
            <a:endParaRPr lang="zh-CN" alt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9235120-3429-443A-91F9-E675472B8E42}"/>
              </a:ext>
            </a:extLst>
          </p:cNvPr>
          <p:cNvSpPr/>
          <p:nvPr/>
        </p:nvSpPr>
        <p:spPr>
          <a:xfrm>
            <a:off x="6919764" y="4968814"/>
            <a:ext cx="13073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Part 0</a:t>
            </a:r>
            <a:r>
              <a:rPr lang="en-US" altLang="zh-TW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5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1818CE6-2145-906A-754B-FDB7F4E7E8D2}"/>
              </a:ext>
            </a:extLst>
          </p:cNvPr>
          <p:cNvSpPr/>
          <p:nvPr/>
        </p:nvSpPr>
        <p:spPr>
          <a:xfrm>
            <a:off x="8332513" y="4979409"/>
            <a:ext cx="21327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TW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參考資料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9CFAB18-D22E-8DD9-E47A-7AA3B4B44466}"/>
              </a:ext>
            </a:extLst>
          </p:cNvPr>
          <p:cNvSpPr/>
          <p:nvPr/>
        </p:nvSpPr>
        <p:spPr>
          <a:xfrm>
            <a:off x="8330067" y="2051827"/>
            <a:ext cx="21327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TW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資料介紹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668993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5" grpId="0"/>
      <p:bldP spid="7" grpId="0"/>
      <p:bldP spid="8" grpId="0"/>
      <p:bldP spid="9" grpId="0"/>
      <p:bldP spid="10" grpId="0"/>
      <p:bldP spid="18" grpId="0" animBg="1"/>
      <p:bldP spid="19" grpId="0"/>
      <p:bldP spid="17" grpId="0"/>
      <p:bldP spid="23" grpId="0"/>
      <p:bldP spid="2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3BAD7BC-6E14-4556-93DE-55C1CC335AA1}"/>
              </a:ext>
            </a:extLst>
          </p:cNvPr>
          <p:cNvSpPr/>
          <p:nvPr/>
        </p:nvSpPr>
        <p:spPr>
          <a:xfrm>
            <a:off x="5186369" y="1535627"/>
            <a:ext cx="18963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4800" dirty="0">
                <a:solidFill>
                  <a:srgbClr val="9AA394"/>
                </a:solidFill>
                <a:cs typeface="+mn-ea"/>
                <a:sym typeface="+mn-lt"/>
              </a:rPr>
              <a:t>P</a:t>
            </a:r>
            <a:r>
              <a:rPr lang="en-US" altLang="zh-CN" sz="3600" dirty="0">
                <a:solidFill>
                  <a:srgbClr val="9AA394"/>
                </a:solidFill>
                <a:cs typeface="+mn-ea"/>
                <a:sym typeface="+mn-lt"/>
              </a:rPr>
              <a:t>art 0</a:t>
            </a:r>
            <a:r>
              <a:rPr lang="en-US" altLang="zh-TW" sz="3600" dirty="0">
                <a:solidFill>
                  <a:srgbClr val="9AA394"/>
                </a:solidFill>
                <a:cs typeface="+mn-ea"/>
                <a:sym typeface="+mn-lt"/>
              </a:rPr>
              <a:t>3</a:t>
            </a:r>
            <a:endParaRPr lang="zh-CN" altLang="en-US" sz="3600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79DAD31-BD2E-4FBD-B956-03B36266B70A}"/>
              </a:ext>
            </a:extLst>
          </p:cNvPr>
          <p:cNvSpPr/>
          <p:nvPr/>
        </p:nvSpPr>
        <p:spPr>
          <a:xfrm>
            <a:off x="3383951" y="3013501"/>
            <a:ext cx="54240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>
                <a:solidFill>
                  <a:srgbClr val="9AA394"/>
                </a:solidFill>
                <a:cs typeface="+mn-ea"/>
                <a:sym typeface="+mn-lt"/>
              </a:rPr>
              <a:t>模   型</a:t>
            </a:r>
            <a:endParaRPr lang="zh-CN" altLang="en-US" sz="4800" b="1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D351AB9-82AC-4D66-A5ED-8C566BD434FD}"/>
              </a:ext>
            </a:extLst>
          </p:cNvPr>
          <p:cNvSpPr/>
          <p:nvPr/>
        </p:nvSpPr>
        <p:spPr>
          <a:xfrm>
            <a:off x="5563169" y="2590369"/>
            <a:ext cx="1065661" cy="45719"/>
          </a:xfrm>
          <a:prstGeom prst="roundRect">
            <a:avLst>
              <a:gd name="adj" fmla="val 0"/>
            </a:avLst>
          </a:prstGeom>
          <a:solidFill>
            <a:srgbClr val="9AA39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5D8EF5F-F367-4FA3-9A74-8E3E78AA7391}"/>
              </a:ext>
            </a:extLst>
          </p:cNvPr>
          <p:cNvSpPr/>
          <p:nvPr/>
        </p:nvSpPr>
        <p:spPr>
          <a:xfrm>
            <a:off x="-1030667" y="-883488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2C44928-6EA5-4516-AD3A-83B64EC88F40}"/>
              </a:ext>
            </a:extLst>
          </p:cNvPr>
          <p:cNvSpPr/>
          <p:nvPr/>
        </p:nvSpPr>
        <p:spPr>
          <a:xfrm>
            <a:off x="-914400" y="1721688"/>
            <a:ext cx="1828800" cy="182880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E2BAC1E-8526-42A6-9C8A-8D1BCA13AA8B}"/>
              </a:ext>
            </a:extLst>
          </p:cNvPr>
          <p:cNvSpPr/>
          <p:nvPr/>
        </p:nvSpPr>
        <p:spPr>
          <a:xfrm>
            <a:off x="1652783" y="-74703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C006D14-C9FA-4184-B27F-ACDFC5FC1BF9}"/>
              </a:ext>
            </a:extLst>
          </p:cNvPr>
          <p:cNvSpPr/>
          <p:nvPr/>
        </p:nvSpPr>
        <p:spPr>
          <a:xfrm>
            <a:off x="10062902" y="3911002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0242560-3839-410B-B902-532FCC1B8962}"/>
              </a:ext>
            </a:extLst>
          </p:cNvPr>
          <p:cNvSpPr/>
          <p:nvPr/>
        </p:nvSpPr>
        <p:spPr>
          <a:xfrm>
            <a:off x="8846578" y="5580202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83780CF-8DDD-41E1-98DE-DF359BBF1446}"/>
              </a:ext>
            </a:extLst>
          </p:cNvPr>
          <p:cNvSpPr/>
          <p:nvPr/>
        </p:nvSpPr>
        <p:spPr>
          <a:xfrm>
            <a:off x="8754276" y="5327591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文本框 5">
            <a:extLst>
              <a:ext uri="{FF2B5EF4-FFF2-40B4-BE49-F238E27FC236}">
                <a16:creationId xmlns:a16="http://schemas.microsoft.com/office/drawing/2014/main" id="{56F8BF21-55E8-DAF5-9623-A4474CF26E5B}"/>
              </a:ext>
            </a:extLst>
          </p:cNvPr>
          <p:cNvSpPr txBox="1"/>
          <p:nvPr/>
        </p:nvSpPr>
        <p:spPr>
          <a:xfrm>
            <a:off x="3514781" y="4037308"/>
            <a:ext cx="5239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9AA394"/>
                </a:solidFill>
                <a:cs typeface="+mn-ea"/>
                <a:sym typeface="+mn-lt"/>
              </a:rPr>
              <a:t> </a:t>
            </a:r>
            <a:r>
              <a:rPr lang="en-US" altLang="zh-TW" sz="1400" dirty="0">
                <a:solidFill>
                  <a:srgbClr val="9AA394"/>
                </a:solidFill>
                <a:cs typeface="+mn-ea"/>
                <a:sym typeface="+mn-lt"/>
              </a:rPr>
              <a:t>2022.12.19</a:t>
            </a:r>
            <a:r>
              <a:rPr lang="zh-TW" altLang="en-US" sz="1400" dirty="0">
                <a:solidFill>
                  <a:srgbClr val="9AA394"/>
                </a:solidFill>
                <a:cs typeface="+mn-ea"/>
                <a:sym typeface="+mn-lt"/>
              </a:rPr>
              <a:t> 統計學習與資料探勘</a:t>
            </a:r>
            <a:endParaRPr lang="zh-CN" altLang="en-US" sz="1400" dirty="0">
              <a:solidFill>
                <a:srgbClr val="9AA394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95029728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椭圆 32">
            <a:extLst>
              <a:ext uri="{FF2B5EF4-FFF2-40B4-BE49-F238E27FC236}">
                <a16:creationId xmlns:a16="http://schemas.microsoft.com/office/drawing/2014/main" id="{77E831D6-D49E-F02A-C39D-EBB2E971D870}"/>
              </a:ext>
            </a:extLst>
          </p:cNvPr>
          <p:cNvSpPr/>
          <p:nvPr/>
        </p:nvSpPr>
        <p:spPr>
          <a:xfrm>
            <a:off x="8599318" y="-1727914"/>
            <a:ext cx="4842125" cy="4842125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椭圆 33">
            <a:extLst>
              <a:ext uri="{FF2B5EF4-FFF2-40B4-BE49-F238E27FC236}">
                <a16:creationId xmlns:a16="http://schemas.microsoft.com/office/drawing/2014/main" id="{82F28074-0D73-14BC-A8D5-9FF54F17D130}"/>
              </a:ext>
            </a:extLst>
          </p:cNvPr>
          <p:cNvSpPr/>
          <p:nvPr/>
        </p:nvSpPr>
        <p:spPr>
          <a:xfrm>
            <a:off x="-344581" y="5235156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模型流程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713EC4C2-12A8-471C-97AA-0AB3AE4B4CBB}"/>
              </a:ext>
            </a:extLst>
          </p:cNvPr>
          <p:cNvSpPr txBox="1"/>
          <p:nvPr/>
        </p:nvSpPr>
        <p:spPr bwMode="auto">
          <a:xfrm>
            <a:off x="4487278" y="4192175"/>
            <a:ext cx="3217444" cy="1089529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利用</a:t>
            </a:r>
            <a:r>
              <a:rPr lang="en-US" altLang="zh-TW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LightGBM</a:t>
            </a: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, </a:t>
            </a:r>
            <a:r>
              <a:rPr lang="en-US" altLang="zh-TW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RandomForest</a:t>
            </a: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,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zh-TW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CatBoost</a:t>
            </a: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EAA4EA5-356F-4090-92FB-BB6CD158013F}"/>
              </a:ext>
            </a:extLst>
          </p:cNvPr>
          <p:cNvSpPr txBox="1"/>
          <p:nvPr/>
        </p:nvSpPr>
        <p:spPr bwMode="auto">
          <a:xfrm>
            <a:off x="855948" y="4312055"/>
            <a:ext cx="3740031" cy="75713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algn="ctr" defTabSz="457200">
              <a:lnSpc>
                <a:spcPct val="90000"/>
              </a:lnSpc>
              <a:spcBef>
                <a:spcPct val="0"/>
              </a:spcBef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字魂57号-创细黑" panose="00000500000000000000" pitchFamily="2" charset="-122"/>
                <a:ea typeface="字魂57号-创细黑" panose="00000500000000000000" pitchFamily="2" charset="-122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r>
              <a:rPr lang="zh-TW" altLang="en-US" sz="2400" dirty="0">
                <a:latin typeface="+mn-lt"/>
                <a:ea typeface="+mn-ea"/>
                <a:cs typeface="+mn-ea"/>
                <a:sym typeface="+mn-lt"/>
              </a:rPr>
              <a:t>運用</a:t>
            </a:r>
            <a:r>
              <a:rPr lang="en-US" altLang="zh-TW" sz="2400" dirty="0">
                <a:latin typeface="+mn-lt"/>
                <a:ea typeface="+mn-ea"/>
                <a:cs typeface="+mn-ea"/>
                <a:sym typeface="+mn-lt"/>
              </a:rPr>
              <a:t>10FoldCV</a:t>
            </a:r>
            <a:r>
              <a:rPr lang="zh-TW" altLang="en-US" sz="2400" dirty="0">
                <a:latin typeface="+mn-lt"/>
                <a:ea typeface="+mn-ea"/>
                <a:cs typeface="+mn-ea"/>
                <a:sym typeface="+mn-lt"/>
              </a:rPr>
              <a:t>找到樹的最適深度</a:t>
            </a:r>
            <a:endParaRPr lang="zh-CN" altLang="en-US" sz="2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0C20D61-38F3-4A01-B965-662E1F73ACEB}"/>
              </a:ext>
            </a:extLst>
          </p:cNvPr>
          <p:cNvSpPr txBox="1"/>
          <p:nvPr/>
        </p:nvSpPr>
        <p:spPr bwMode="auto">
          <a:xfrm>
            <a:off x="7871828" y="4312055"/>
            <a:ext cx="3217444" cy="75713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algn="ctr" defTabSz="457200">
              <a:lnSpc>
                <a:spcPct val="90000"/>
              </a:lnSpc>
              <a:spcBef>
                <a:spcPct val="0"/>
              </a:spcBef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字魂57号-创细黑" panose="00000500000000000000" pitchFamily="2" charset="-122"/>
                <a:ea typeface="字魂57号-创细黑" panose="00000500000000000000" pitchFamily="2" charset="-122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r>
              <a:rPr lang="zh-TW" altLang="en-US" sz="2400" dirty="0">
                <a:latin typeface="+mn-lt"/>
                <a:ea typeface="+mn-ea"/>
                <a:cs typeface="+mn-ea"/>
                <a:sym typeface="+mn-lt"/>
              </a:rPr>
              <a:t>畫出混淆矩陣及</a:t>
            </a:r>
            <a:r>
              <a:rPr lang="en-US" altLang="zh-TW" sz="2400" dirty="0">
                <a:latin typeface="+mn-lt"/>
                <a:ea typeface="+mn-ea"/>
                <a:cs typeface="+mn-ea"/>
                <a:sym typeface="+mn-lt"/>
              </a:rPr>
              <a:t>ROC</a:t>
            </a:r>
            <a:r>
              <a:rPr lang="zh-TW" altLang="en-US" sz="24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TW" sz="2400" dirty="0">
                <a:latin typeface="+mn-lt"/>
                <a:ea typeface="+mn-ea"/>
                <a:cs typeface="+mn-ea"/>
                <a:sym typeface="+mn-lt"/>
              </a:rPr>
              <a:t>Curve</a:t>
            </a:r>
            <a:endParaRPr lang="zh-CN" altLang="en-US" sz="24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6DAD0111-8208-4066-8F3D-AB965AA6D93E}"/>
              </a:ext>
            </a:extLst>
          </p:cNvPr>
          <p:cNvGrpSpPr/>
          <p:nvPr/>
        </p:nvGrpSpPr>
        <p:grpSpPr>
          <a:xfrm>
            <a:off x="1757258" y="1946442"/>
            <a:ext cx="1908384" cy="1908384"/>
            <a:chOff x="1054100" y="-11130"/>
            <a:chExt cx="3440130" cy="3440130"/>
          </a:xfrm>
        </p:grpSpPr>
        <p:sp>
          <p:nvSpPr>
            <p:cNvPr id="18" name="弧形 17">
              <a:extLst>
                <a:ext uri="{FF2B5EF4-FFF2-40B4-BE49-F238E27FC236}">
                  <a16:creationId xmlns:a16="http://schemas.microsoft.com/office/drawing/2014/main" id="{DE107FAA-7942-433C-B2D7-D3CAA3B4F4A0}"/>
                </a:ext>
              </a:extLst>
            </p:cNvPr>
            <p:cNvSpPr/>
            <p:nvPr/>
          </p:nvSpPr>
          <p:spPr>
            <a:xfrm>
              <a:off x="1054100" y="-11130"/>
              <a:ext cx="3440130" cy="3440130"/>
            </a:xfrm>
            <a:prstGeom prst="arc">
              <a:avLst>
                <a:gd name="adj1" fmla="val 675277"/>
                <a:gd name="adj2" fmla="val 0"/>
              </a:avLst>
            </a:prstGeom>
            <a:noFill/>
            <a:ln w="5715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9" name="弧形 18">
              <a:extLst>
                <a:ext uri="{FF2B5EF4-FFF2-40B4-BE49-F238E27FC236}">
                  <a16:creationId xmlns:a16="http://schemas.microsoft.com/office/drawing/2014/main" id="{4DAF5272-1D1C-467B-85C5-4525A913F267}"/>
                </a:ext>
              </a:extLst>
            </p:cNvPr>
            <p:cNvSpPr/>
            <p:nvPr/>
          </p:nvSpPr>
          <p:spPr>
            <a:xfrm>
              <a:off x="1054100" y="-11130"/>
              <a:ext cx="3440130" cy="3440130"/>
            </a:xfrm>
            <a:prstGeom prst="arc">
              <a:avLst>
                <a:gd name="adj1" fmla="val 16200000"/>
                <a:gd name="adj2" fmla="val 5903570"/>
              </a:avLst>
            </a:prstGeom>
            <a:noFill/>
            <a:ln w="57150" cap="flat" cmpd="sng" algn="ctr">
              <a:solidFill>
                <a:srgbClr val="9AA39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9ADE03B8-2363-4B4C-B3FB-B826CBC67604}"/>
              </a:ext>
            </a:extLst>
          </p:cNvPr>
          <p:cNvGrpSpPr/>
          <p:nvPr/>
        </p:nvGrpSpPr>
        <p:grpSpPr>
          <a:xfrm>
            <a:off x="5152320" y="1895978"/>
            <a:ext cx="1908384" cy="1908384"/>
            <a:chOff x="1054100" y="-11130"/>
            <a:chExt cx="3440130" cy="3440130"/>
          </a:xfrm>
        </p:grpSpPr>
        <p:sp>
          <p:nvSpPr>
            <p:cNvPr id="21" name="弧形 20">
              <a:extLst>
                <a:ext uri="{FF2B5EF4-FFF2-40B4-BE49-F238E27FC236}">
                  <a16:creationId xmlns:a16="http://schemas.microsoft.com/office/drawing/2014/main" id="{27B904FB-7202-4988-956D-B527BF3CEEAE}"/>
                </a:ext>
              </a:extLst>
            </p:cNvPr>
            <p:cNvSpPr/>
            <p:nvPr/>
          </p:nvSpPr>
          <p:spPr>
            <a:xfrm>
              <a:off x="1054100" y="-11130"/>
              <a:ext cx="3440130" cy="3440130"/>
            </a:xfrm>
            <a:prstGeom prst="arc">
              <a:avLst>
                <a:gd name="adj1" fmla="val 675277"/>
                <a:gd name="adj2" fmla="val 0"/>
              </a:avLst>
            </a:prstGeom>
            <a:noFill/>
            <a:ln w="5715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2" name="弧形 21">
              <a:extLst>
                <a:ext uri="{FF2B5EF4-FFF2-40B4-BE49-F238E27FC236}">
                  <a16:creationId xmlns:a16="http://schemas.microsoft.com/office/drawing/2014/main" id="{CAF1C02C-7701-4286-A13E-C06CB5BE3499}"/>
                </a:ext>
              </a:extLst>
            </p:cNvPr>
            <p:cNvSpPr/>
            <p:nvPr/>
          </p:nvSpPr>
          <p:spPr>
            <a:xfrm>
              <a:off x="1054100" y="-11130"/>
              <a:ext cx="3440130" cy="3440130"/>
            </a:xfrm>
            <a:prstGeom prst="arc">
              <a:avLst>
                <a:gd name="adj1" fmla="val 16200000"/>
                <a:gd name="adj2" fmla="val 10582042"/>
              </a:avLst>
            </a:prstGeom>
            <a:noFill/>
            <a:ln w="57150" cap="flat" cmpd="sng" algn="ctr">
              <a:solidFill>
                <a:srgbClr val="9AA39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1B23803B-DE9D-4D0C-8045-4EFB9776F7EA}"/>
              </a:ext>
            </a:extLst>
          </p:cNvPr>
          <p:cNvGrpSpPr/>
          <p:nvPr/>
        </p:nvGrpSpPr>
        <p:grpSpPr>
          <a:xfrm>
            <a:off x="8526358" y="1946442"/>
            <a:ext cx="1908384" cy="1908384"/>
            <a:chOff x="1054100" y="-11130"/>
            <a:chExt cx="3440130" cy="3440130"/>
          </a:xfrm>
        </p:grpSpPr>
        <p:sp>
          <p:nvSpPr>
            <p:cNvPr id="24" name="弧形 23">
              <a:extLst>
                <a:ext uri="{FF2B5EF4-FFF2-40B4-BE49-F238E27FC236}">
                  <a16:creationId xmlns:a16="http://schemas.microsoft.com/office/drawing/2014/main" id="{AB8674E3-36AC-453A-A4C4-F4F0A4C8C315}"/>
                </a:ext>
              </a:extLst>
            </p:cNvPr>
            <p:cNvSpPr/>
            <p:nvPr/>
          </p:nvSpPr>
          <p:spPr>
            <a:xfrm>
              <a:off x="1054100" y="-11130"/>
              <a:ext cx="3440130" cy="3440130"/>
            </a:xfrm>
            <a:prstGeom prst="arc">
              <a:avLst>
                <a:gd name="adj1" fmla="val 675277"/>
                <a:gd name="adj2" fmla="val 0"/>
              </a:avLst>
            </a:prstGeom>
            <a:noFill/>
            <a:ln w="5715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5" name="弧形 24">
              <a:extLst>
                <a:ext uri="{FF2B5EF4-FFF2-40B4-BE49-F238E27FC236}">
                  <a16:creationId xmlns:a16="http://schemas.microsoft.com/office/drawing/2014/main" id="{67A98E01-694E-45DF-8AF6-C530FBA6E487}"/>
                </a:ext>
              </a:extLst>
            </p:cNvPr>
            <p:cNvSpPr/>
            <p:nvPr/>
          </p:nvSpPr>
          <p:spPr>
            <a:xfrm>
              <a:off x="1054100" y="-11130"/>
              <a:ext cx="3440130" cy="3440130"/>
            </a:xfrm>
            <a:prstGeom prst="arc">
              <a:avLst>
                <a:gd name="adj1" fmla="val 16200000"/>
                <a:gd name="adj2" fmla="val 2877916"/>
              </a:avLst>
            </a:prstGeom>
            <a:noFill/>
            <a:ln w="57150" cap="flat" cmpd="sng" algn="ctr">
              <a:solidFill>
                <a:srgbClr val="9AA39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2636B135-0CEC-4FCE-A561-5E9EDEB69084}"/>
              </a:ext>
            </a:extLst>
          </p:cNvPr>
          <p:cNvSpPr txBox="1"/>
          <p:nvPr/>
        </p:nvSpPr>
        <p:spPr bwMode="auto">
          <a:xfrm>
            <a:off x="1786286" y="2403671"/>
            <a:ext cx="1879356" cy="110799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600" dirty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01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37EC221-E691-4B75-AB6C-7EE8EB7E039F}"/>
              </a:ext>
            </a:extLst>
          </p:cNvPr>
          <p:cNvSpPr txBox="1"/>
          <p:nvPr/>
        </p:nvSpPr>
        <p:spPr bwMode="auto">
          <a:xfrm>
            <a:off x="5152320" y="2321004"/>
            <a:ext cx="1879356" cy="110799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600" dirty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02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C10A587-5A15-4BA6-8696-9443FB328104}"/>
              </a:ext>
            </a:extLst>
          </p:cNvPr>
          <p:cNvSpPr txBox="1"/>
          <p:nvPr/>
        </p:nvSpPr>
        <p:spPr bwMode="auto">
          <a:xfrm>
            <a:off x="8555386" y="2296172"/>
            <a:ext cx="1879356" cy="110799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600" dirty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03</a:t>
            </a:r>
          </a:p>
        </p:txBody>
      </p:sp>
      <p:sp>
        <p:nvSpPr>
          <p:cNvPr id="31" name="椭圆 14">
            <a:extLst>
              <a:ext uri="{FF2B5EF4-FFF2-40B4-BE49-F238E27FC236}">
                <a16:creationId xmlns:a16="http://schemas.microsoft.com/office/drawing/2014/main" id="{F1AE14BC-4A24-2274-5DDB-AB9AFA03A3CD}"/>
              </a:ext>
            </a:extLst>
          </p:cNvPr>
          <p:cNvSpPr/>
          <p:nvPr/>
        </p:nvSpPr>
        <p:spPr>
          <a:xfrm>
            <a:off x="10623924" y="5649098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779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5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10" grpId="0"/>
      <p:bldP spid="13" grpId="0"/>
      <p:bldP spid="16" grpId="0"/>
      <p:bldP spid="26" grpId="0"/>
      <p:bldP spid="27" grpId="0"/>
      <p:bldP spid="28" grpId="0"/>
      <p:bldP spid="3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圆角矩形 2">
            <a:extLst>
              <a:ext uri="{FF2B5EF4-FFF2-40B4-BE49-F238E27FC236}">
                <a16:creationId xmlns:a16="http://schemas.microsoft.com/office/drawing/2014/main" id="{34B00C02-C9E8-36CC-854A-323DF89D8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1580" y="6221561"/>
            <a:ext cx="4321175" cy="71438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752B58F0-05B6-48D6-AA35-8A29B9FF304A}"/>
              </a:ext>
            </a:extLst>
          </p:cNvPr>
          <p:cNvSpPr/>
          <p:nvPr/>
        </p:nvSpPr>
        <p:spPr>
          <a:xfrm>
            <a:off x="7433168" y="1289762"/>
            <a:ext cx="3584045" cy="4440264"/>
          </a:xfrm>
          <a:prstGeom prst="rect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847010F-0F41-4B6E-B5B3-E7D32E0D2526}"/>
              </a:ext>
            </a:extLst>
          </p:cNvPr>
          <p:cNvGrpSpPr/>
          <p:nvPr/>
        </p:nvGrpSpPr>
        <p:grpSpPr>
          <a:xfrm flipH="1">
            <a:off x="11363658" y="235566"/>
            <a:ext cx="727071" cy="727071"/>
            <a:chOff x="9020762" y="3428424"/>
            <a:chExt cx="732838" cy="732838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CE2D0D59-ABC9-4A64-BD1B-8C0C804B3CE2}"/>
                </a:ext>
              </a:extLst>
            </p:cNvPr>
            <p:cNvSpPr/>
            <p:nvPr/>
          </p:nvSpPr>
          <p:spPr>
            <a:xfrm>
              <a:off x="9020762" y="3428424"/>
              <a:ext cx="732838" cy="732838"/>
            </a:xfrm>
            <a:prstGeom prst="ellipse">
              <a:avLst/>
            </a:prstGeom>
            <a:solidFill>
              <a:srgbClr val="9AA39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4" name="Freeform 61">
              <a:extLst>
                <a:ext uri="{FF2B5EF4-FFF2-40B4-BE49-F238E27FC236}">
                  <a16:creationId xmlns:a16="http://schemas.microsoft.com/office/drawing/2014/main" id="{16A23B33-2F74-46A6-AF21-F90D080CD7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26050" y="3633712"/>
              <a:ext cx="322263" cy="322263"/>
            </a:xfrm>
            <a:custGeom>
              <a:avLst/>
              <a:gdLst>
                <a:gd name="T0" fmla="*/ 890 w 1018"/>
                <a:gd name="T1" fmla="*/ 61 h 1017"/>
                <a:gd name="T2" fmla="*/ 876 w 1018"/>
                <a:gd name="T3" fmla="*/ 5 h 1017"/>
                <a:gd name="T4" fmla="*/ 147 w 1018"/>
                <a:gd name="T5" fmla="*/ 2 h 1017"/>
                <a:gd name="T6" fmla="*/ 127 w 1018"/>
                <a:gd name="T7" fmla="*/ 31 h 1017"/>
                <a:gd name="T8" fmla="*/ 131 w 1018"/>
                <a:gd name="T9" fmla="*/ 148 h 1017"/>
                <a:gd name="T10" fmla="*/ 24 w 1018"/>
                <a:gd name="T11" fmla="*/ 243 h 1017"/>
                <a:gd name="T12" fmla="*/ 3 w 1018"/>
                <a:gd name="T13" fmla="*/ 383 h 1017"/>
                <a:gd name="T14" fmla="*/ 61 w 1018"/>
                <a:gd name="T15" fmla="*/ 493 h 1017"/>
                <a:gd name="T16" fmla="*/ 170 w 1018"/>
                <a:gd name="T17" fmla="*/ 551 h 1017"/>
                <a:gd name="T18" fmla="*/ 274 w 1018"/>
                <a:gd name="T19" fmla="*/ 546 h 1017"/>
                <a:gd name="T20" fmla="*/ 382 w 1018"/>
                <a:gd name="T21" fmla="*/ 690 h 1017"/>
                <a:gd name="T22" fmla="*/ 410 w 1018"/>
                <a:gd name="T23" fmla="*/ 735 h 1017"/>
                <a:gd name="T24" fmla="*/ 410 w 1018"/>
                <a:gd name="T25" fmla="*/ 791 h 1017"/>
                <a:gd name="T26" fmla="*/ 379 w 1018"/>
                <a:gd name="T27" fmla="*/ 837 h 1017"/>
                <a:gd name="T28" fmla="*/ 318 w 1018"/>
                <a:gd name="T29" fmla="*/ 858 h 1017"/>
                <a:gd name="T30" fmla="*/ 248 w 1018"/>
                <a:gd name="T31" fmla="*/ 880 h 1017"/>
                <a:gd name="T32" fmla="*/ 197 w 1018"/>
                <a:gd name="T33" fmla="*/ 948 h 1017"/>
                <a:gd name="T34" fmla="*/ 196 w 1018"/>
                <a:gd name="T35" fmla="*/ 1003 h 1017"/>
                <a:gd name="T36" fmla="*/ 795 w 1018"/>
                <a:gd name="T37" fmla="*/ 1017 h 1017"/>
                <a:gd name="T38" fmla="*/ 826 w 1018"/>
                <a:gd name="T39" fmla="*/ 992 h 1017"/>
                <a:gd name="T40" fmla="*/ 812 w 1018"/>
                <a:gd name="T41" fmla="*/ 925 h 1017"/>
                <a:gd name="T42" fmla="*/ 750 w 1018"/>
                <a:gd name="T43" fmla="*/ 869 h 1017"/>
                <a:gd name="T44" fmla="*/ 681 w 1018"/>
                <a:gd name="T45" fmla="*/ 856 h 1017"/>
                <a:gd name="T46" fmla="*/ 633 w 1018"/>
                <a:gd name="T47" fmla="*/ 830 h 1017"/>
                <a:gd name="T48" fmla="*/ 605 w 1018"/>
                <a:gd name="T49" fmla="*/ 772 h 1017"/>
                <a:gd name="T50" fmla="*/ 616 w 1018"/>
                <a:gd name="T51" fmla="*/ 718 h 1017"/>
                <a:gd name="T52" fmla="*/ 639 w 1018"/>
                <a:gd name="T53" fmla="*/ 683 h 1017"/>
                <a:gd name="T54" fmla="*/ 774 w 1018"/>
                <a:gd name="T55" fmla="*/ 554 h 1017"/>
                <a:gd name="T56" fmla="*/ 887 w 1018"/>
                <a:gd name="T57" fmla="*/ 540 h 1017"/>
                <a:gd name="T58" fmla="*/ 983 w 1018"/>
                <a:gd name="T59" fmla="*/ 461 h 1017"/>
                <a:gd name="T60" fmla="*/ 1018 w 1018"/>
                <a:gd name="T61" fmla="*/ 342 h 1017"/>
                <a:gd name="T62" fmla="*/ 971 w 1018"/>
                <a:gd name="T63" fmla="*/ 210 h 1017"/>
                <a:gd name="T64" fmla="*/ 154 w 1018"/>
                <a:gd name="T65" fmla="*/ 481 h 1017"/>
                <a:gd name="T66" fmla="*/ 88 w 1018"/>
                <a:gd name="T67" fmla="*/ 426 h 1017"/>
                <a:gd name="T68" fmla="*/ 63 w 1018"/>
                <a:gd name="T69" fmla="*/ 345 h 1017"/>
                <a:gd name="T70" fmla="*/ 92 w 1018"/>
                <a:gd name="T71" fmla="*/ 256 h 1017"/>
                <a:gd name="T72" fmla="*/ 152 w 1018"/>
                <a:gd name="T73" fmla="*/ 252 h 1017"/>
                <a:gd name="T74" fmla="*/ 241 w 1018"/>
                <a:gd name="T75" fmla="*/ 488 h 1017"/>
                <a:gd name="T76" fmla="*/ 176 w 1018"/>
                <a:gd name="T77" fmla="*/ 487 h 1017"/>
                <a:gd name="T78" fmla="*/ 717 w 1018"/>
                <a:gd name="T79" fmla="*/ 925 h 1017"/>
                <a:gd name="T80" fmla="*/ 263 w 1018"/>
                <a:gd name="T81" fmla="*/ 954 h 1017"/>
                <a:gd name="T82" fmla="*/ 301 w 1018"/>
                <a:gd name="T83" fmla="*/ 925 h 1017"/>
                <a:gd name="T84" fmla="*/ 380 w 1018"/>
                <a:gd name="T85" fmla="*/ 910 h 1017"/>
                <a:gd name="T86" fmla="*/ 448 w 1018"/>
                <a:gd name="T87" fmla="*/ 854 h 1017"/>
                <a:gd name="T88" fmla="*/ 476 w 1018"/>
                <a:gd name="T89" fmla="*/ 778 h 1017"/>
                <a:gd name="T90" fmla="*/ 509 w 1018"/>
                <a:gd name="T91" fmla="*/ 795 h 1017"/>
                <a:gd name="T92" fmla="*/ 543 w 1018"/>
                <a:gd name="T93" fmla="*/ 778 h 1017"/>
                <a:gd name="T94" fmla="*/ 578 w 1018"/>
                <a:gd name="T95" fmla="*/ 865 h 1017"/>
                <a:gd name="T96" fmla="*/ 653 w 1018"/>
                <a:gd name="T97" fmla="*/ 915 h 1017"/>
                <a:gd name="T98" fmla="*/ 494 w 1018"/>
                <a:gd name="T99" fmla="*/ 709 h 1017"/>
                <a:gd name="T100" fmla="*/ 329 w 1018"/>
                <a:gd name="T101" fmla="*/ 511 h 1017"/>
                <a:gd name="T102" fmla="*/ 247 w 1018"/>
                <a:gd name="T103" fmla="*/ 342 h 1017"/>
                <a:gd name="T104" fmla="*/ 196 w 1018"/>
                <a:gd name="T105" fmla="*/ 132 h 1017"/>
                <a:gd name="T106" fmla="*/ 817 w 1018"/>
                <a:gd name="T107" fmla="*/ 164 h 1017"/>
                <a:gd name="T108" fmla="*/ 762 w 1018"/>
                <a:gd name="T109" fmla="*/ 369 h 1017"/>
                <a:gd name="T110" fmla="*/ 663 w 1018"/>
                <a:gd name="T111" fmla="*/ 550 h 1017"/>
                <a:gd name="T112" fmla="*/ 509 w 1018"/>
                <a:gd name="T113" fmla="*/ 722 h 1017"/>
                <a:gd name="T114" fmla="*/ 911 w 1018"/>
                <a:gd name="T115" fmla="*/ 448 h 1017"/>
                <a:gd name="T116" fmla="*/ 842 w 1018"/>
                <a:gd name="T117" fmla="*/ 487 h 1017"/>
                <a:gd name="T118" fmla="*/ 777 w 1018"/>
                <a:gd name="T119" fmla="*/ 489 h 1017"/>
                <a:gd name="T120" fmla="*/ 866 w 1018"/>
                <a:gd name="T121" fmla="*/ 252 h 1017"/>
                <a:gd name="T122" fmla="*/ 926 w 1018"/>
                <a:gd name="T123" fmla="*/ 257 h 1017"/>
                <a:gd name="T124" fmla="*/ 955 w 1018"/>
                <a:gd name="T125" fmla="*/ 345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18" h="1017">
                  <a:moveTo>
                    <a:pt x="887" y="148"/>
                  </a:moveTo>
                  <a:lnTo>
                    <a:pt x="887" y="148"/>
                  </a:lnTo>
                  <a:lnTo>
                    <a:pt x="884" y="147"/>
                  </a:lnTo>
                  <a:lnTo>
                    <a:pt x="884" y="147"/>
                  </a:lnTo>
                  <a:lnTo>
                    <a:pt x="887" y="119"/>
                  </a:lnTo>
                  <a:lnTo>
                    <a:pt x="889" y="90"/>
                  </a:lnTo>
                  <a:lnTo>
                    <a:pt x="890" y="61"/>
                  </a:lnTo>
                  <a:lnTo>
                    <a:pt x="890" y="31"/>
                  </a:lnTo>
                  <a:lnTo>
                    <a:pt x="890" y="31"/>
                  </a:lnTo>
                  <a:lnTo>
                    <a:pt x="890" y="26"/>
                  </a:lnTo>
                  <a:lnTo>
                    <a:pt x="888" y="19"/>
                  </a:lnTo>
                  <a:lnTo>
                    <a:pt x="885" y="14"/>
                  </a:lnTo>
                  <a:lnTo>
                    <a:pt x="882" y="10"/>
                  </a:lnTo>
                  <a:lnTo>
                    <a:pt x="876" y="5"/>
                  </a:lnTo>
                  <a:lnTo>
                    <a:pt x="871" y="2"/>
                  </a:lnTo>
                  <a:lnTo>
                    <a:pt x="866" y="0"/>
                  </a:lnTo>
                  <a:lnTo>
                    <a:pt x="859" y="0"/>
                  </a:lnTo>
                  <a:lnTo>
                    <a:pt x="160" y="0"/>
                  </a:lnTo>
                  <a:lnTo>
                    <a:pt x="160" y="0"/>
                  </a:lnTo>
                  <a:lnTo>
                    <a:pt x="153" y="0"/>
                  </a:lnTo>
                  <a:lnTo>
                    <a:pt x="147" y="2"/>
                  </a:lnTo>
                  <a:lnTo>
                    <a:pt x="141" y="5"/>
                  </a:lnTo>
                  <a:lnTo>
                    <a:pt x="137" y="10"/>
                  </a:lnTo>
                  <a:lnTo>
                    <a:pt x="133" y="14"/>
                  </a:lnTo>
                  <a:lnTo>
                    <a:pt x="130" y="19"/>
                  </a:lnTo>
                  <a:lnTo>
                    <a:pt x="129" y="26"/>
                  </a:lnTo>
                  <a:lnTo>
                    <a:pt x="127" y="31"/>
                  </a:lnTo>
                  <a:lnTo>
                    <a:pt x="127" y="31"/>
                  </a:lnTo>
                  <a:lnTo>
                    <a:pt x="127" y="61"/>
                  </a:lnTo>
                  <a:lnTo>
                    <a:pt x="130" y="90"/>
                  </a:lnTo>
                  <a:lnTo>
                    <a:pt x="132" y="119"/>
                  </a:lnTo>
                  <a:lnTo>
                    <a:pt x="134" y="147"/>
                  </a:lnTo>
                  <a:lnTo>
                    <a:pt x="134" y="147"/>
                  </a:lnTo>
                  <a:lnTo>
                    <a:pt x="131" y="148"/>
                  </a:lnTo>
                  <a:lnTo>
                    <a:pt x="131" y="148"/>
                  </a:lnTo>
                  <a:lnTo>
                    <a:pt x="110" y="157"/>
                  </a:lnTo>
                  <a:lnTo>
                    <a:pt x="93" y="168"/>
                  </a:lnTo>
                  <a:lnTo>
                    <a:pt x="76" y="180"/>
                  </a:lnTo>
                  <a:lnTo>
                    <a:pt x="61" y="194"/>
                  </a:lnTo>
                  <a:lnTo>
                    <a:pt x="47" y="210"/>
                  </a:lnTo>
                  <a:lnTo>
                    <a:pt x="35" y="226"/>
                  </a:lnTo>
                  <a:lnTo>
                    <a:pt x="24" y="243"/>
                  </a:lnTo>
                  <a:lnTo>
                    <a:pt x="16" y="263"/>
                  </a:lnTo>
                  <a:lnTo>
                    <a:pt x="8" y="281"/>
                  </a:lnTo>
                  <a:lnTo>
                    <a:pt x="4" y="301"/>
                  </a:lnTo>
                  <a:lnTo>
                    <a:pt x="1" y="322"/>
                  </a:lnTo>
                  <a:lnTo>
                    <a:pt x="0" y="342"/>
                  </a:lnTo>
                  <a:lnTo>
                    <a:pt x="0" y="363"/>
                  </a:lnTo>
                  <a:lnTo>
                    <a:pt x="3" y="383"/>
                  </a:lnTo>
                  <a:lnTo>
                    <a:pt x="8" y="404"/>
                  </a:lnTo>
                  <a:lnTo>
                    <a:pt x="15" y="425"/>
                  </a:lnTo>
                  <a:lnTo>
                    <a:pt x="15" y="425"/>
                  </a:lnTo>
                  <a:lnTo>
                    <a:pt x="24" y="443"/>
                  </a:lnTo>
                  <a:lnTo>
                    <a:pt x="35" y="461"/>
                  </a:lnTo>
                  <a:lnTo>
                    <a:pt x="47" y="478"/>
                  </a:lnTo>
                  <a:lnTo>
                    <a:pt x="61" y="493"/>
                  </a:lnTo>
                  <a:lnTo>
                    <a:pt x="76" y="507"/>
                  </a:lnTo>
                  <a:lnTo>
                    <a:pt x="93" y="519"/>
                  </a:lnTo>
                  <a:lnTo>
                    <a:pt x="110" y="530"/>
                  </a:lnTo>
                  <a:lnTo>
                    <a:pt x="130" y="540"/>
                  </a:lnTo>
                  <a:lnTo>
                    <a:pt x="130" y="540"/>
                  </a:lnTo>
                  <a:lnTo>
                    <a:pt x="150" y="546"/>
                  </a:lnTo>
                  <a:lnTo>
                    <a:pt x="170" y="551"/>
                  </a:lnTo>
                  <a:lnTo>
                    <a:pt x="191" y="555"/>
                  </a:lnTo>
                  <a:lnTo>
                    <a:pt x="211" y="556"/>
                  </a:lnTo>
                  <a:lnTo>
                    <a:pt x="211" y="556"/>
                  </a:lnTo>
                  <a:lnTo>
                    <a:pt x="227" y="555"/>
                  </a:lnTo>
                  <a:lnTo>
                    <a:pt x="243" y="554"/>
                  </a:lnTo>
                  <a:lnTo>
                    <a:pt x="259" y="550"/>
                  </a:lnTo>
                  <a:lnTo>
                    <a:pt x="274" y="546"/>
                  </a:lnTo>
                  <a:lnTo>
                    <a:pt x="274" y="546"/>
                  </a:lnTo>
                  <a:lnTo>
                    <a:pt x="301" y="586"/>
                  </a:lnTo>
                  <a:lnTo>
                    <a:pt x="327" y="621"/>
                  </a:lnTo>
                  <a:lnTo>
                    <a:pt x="353" y="654"/>
                  </a:lnTo>
                  <a:lnTo>
                    <a:pt x="379" y="683"/>
                  </a:lnTo>
                  <a:lnTo>
                    <a:pt x="379" y="683"/>
                  </a:lnTo>
                  <a:lnTo>
                    <a:pt x="382" y="690"/>
                  </a:lnTo>
                  <a:lnTo>
                    <a:pt x="386" y="695"/>
                  </a:lnTo>
                  <a:lnTo>
                    <a:pt x="386" y="695"/>
                  </a:lnTo>
                  <a:lnTo>
                    <a:pt x="393" y="703"/>
                  </a:lnTo>
                  <a:lnTo>
                    <a:pt x="398" y="710"/>
                  </a:lnTo>
                  <a:lnTo>
                    <a:pt x="402" y="718"/>
                  </a:lnTo>
                  <a:lnTo>
                    <a:pt x="406" y="726"/>
                  </a:lnTo>
                  <a:lnTo>
                    <a:pt x="410" y="735"/>
                  </a:lnTo>
                  <a:lnTo>
                    <a:pt x="412" y="744"/>
                  </a:lnTo>
                  <a:lnTo>
                    <a:pt x="413" y="753"/>
                  </a:lnTo>
                  <a:lnTo>
                    <a:pt x="414" y="763"/>
                  </a:lnTo>
                  <a:lnTo>
                    <a:pt x="414" y="763"/>
                  </a:lnTo>
                  <a:lnTo>
                    <a:pt x="413" y="772"/>
                  </a:lnTo>
                  <a:lnTo>
                    <a:pt x="412" y="782"/>
                  </a:lnTo>
                  <a:lnTo>
                    <a:pt x="410" y="791"/>
                  </a:lnTo>
                  <a:lnTo>
                    <a:pt x="406" y="799"/>
                  </a:lnTo>
                  <a:lnTo>
                    <a:pt x="402" y="808"/>
                  </a:lnTo>
                  <a:lnTo>
                    <a:pt x="398" y="816"/>
                  </a:lnTo>
                  <a:lnTo>
                    <a:pt x="393" y="824"/>
                  </a:lnTo>
                  <a:lnTo>
                    <a:pt x="386" y="830"/>
                  </a:lnTo>
                  <a:lnTo>
                    <a:pt x="386" y="830"/>
                  </a:lnTo>
                  <a:lnTo>
                    <a:pt x="379" y="837"/>
                  </a:lnTo>
                  <a:lnTo>
                    <a:pt x="371" y="842"/>
                  </a:lnTo>
                  <a:lnTo>
                    <a:pt x="364" y="847"/>
                  </a:lnTo>
                  <a:lnTo>
                    <a:pt x="355" y="851"/>
                  </a:lnTo>
                  <a:lnTo>
                    <a:pt x="346" y="854"/>
                  </a:lnTo>
                  <a:lnTo>
                    <a:pt x="337" y="856"/>
                  </a:lnTo>
                  <a:lnTo>
                    <a:pt x="328" y="858"/>
                  </a:lnTo>
                  <a:lnTo>
                    <a:pt x="318" y="858"/>
                  </a:lnTo>
                  <a:lnTo>
                    <a:pt x="318" y="858"/>
                  </a:lnTo>
                  <a:lnTo>
                    <a:pt x="306" y="859"/>
                  </a:lnTo>
                  <a:lnTo>
                    <a:pt x="293" y="861"/>
                  </a:lnTo>
                  <a:lnTo>
                    <a:pt x="281" y="865"/>
                  </a:lnTo>
                  <a:lnTo>
                    <a:pt x="269" y="869"/>
                  </a:lnTo>
                  <a:lnTo>
                    <a:pt x="257" y="874"/>
                  </a:lnTo>
                  <a:lnTo>
                    <a:pt x="248" y="880"/>
                  </a:lnTo>
                  <a:lnTo>
                    <a:pt x="237" y="887"/>
                  </a:lnTo>
                  <a:lnTo>
                    <a:pt x="228" y="896"/>
                  </a:lnTo>
                  <a:lnTo>
                    <a:pt x="220" y="904"/>
                  </a:lnTo>
                  <a:lnTo>
                    <a:pt x="212" y="915"/>
                  </a:lnTo>
                  <a:lnTo>
                    <a:pt x="207" y="925"/>
                  </a:lnTo>
                  <a:lnTo>
                    <a:pt x="202" y="937"/>
                  </a:lnTo>
                  <a:lnTo>
                    <a:pt x="197" y="948"/>
                  </a:lnTo>
                  <a:lnTo>
                    <a:pt x="194" y="960"/>
                  </a:lnTo>
                  <a:lnTo>
                    <a:pt x="192" y="973"/>
                  </a:lnTo>
                  <a:lnTo>
                    <a:pt x="191" y="986"/>
                  </a:lnTo>
                  <a:lnTo>
                    <a:pt x="191" y="986"/>
                  </a:lnTo>
                  <a:lnTo>
                    <a:pt x="192" y="992"/>
                  </a:lnTo>
                  <a:lnTo>
                    <a:pt x="194" y="998"/>
                  </a:lnTo>
                  <a:lnTo>
                    <a:pt x="196" y="1003"/>
                  </a:lnTo>
                  <a:lnTo>
                    <a:pt x="200" y="1008"/>
                  </a:lnTo>
                  <a:lnTo>
                    <a:pt x="205" y="1012"/>
                  </a:lnTo>
                  <a:lnTo>
                    <a:pt x="210" y="1015"/>
                  </a:lnTo>
                  <a:lnTo>
                    <a:pt x="217" y="1017"/>
                  </a:lnTo>
                  <a:lnTo>
                    <a:pt x="223" y="1017"/>
                  </a:lnTo>
                  <a:lnTo>
                    <a:pt x="795" y="1017"/>
                  </a:lnTo>
                  <a:lnTo>
                    <a:pt x="795" y="1017"/>
                  </a:lnTo>
                  <a:lnTo>
                    <a:pt x="801" y="1017"/>
                  </a:lnTo>
                  <a:lnTo>
                    <a:pt x="808" y="1015"/>
                  </a:lnTo>
                  <a:lnTo>
                    <a:pt x="813" y="1012"/>
                  </a:lnTo>
                  <a:lnTo>
                    <a:pt x="817" y="1008"/>
                  </a:lnTo>
                  <a:lnTo>
                    <a:pt x="822" y="1003"/>
                  </a:lnTo>
                  <a:lnTo>
                    <a:pt x="825" y="998"/>
                  </a:lnTo>
                  <a:lnTo>
                    <a:pt x="826" y="992"/>
                  </a:lnTo>
                  <a:lnTo>
                    <a:pt x="827" y="986"/>
                  </a:lnTo>
                  <a:lnTo>
                    <a:pt x="827" y="986"/>
                  </a:lnTo>
                  <a:lnTo>
                    <a:pt x="826" y="973"/>
                  </a:lnTo>
                  <a:lnTo>
                    <a:pt x="825" y="960"/>
                  </a:lnTo>
                  <a:lnTo>
                    <a:pt x="822" y="948"/>
                  </a:lnTo>
                  <a:lnTo>
                    <a:pt x="817" y="937"/>
                  </a:lnTo>
                  <a:lnTo>
                    <a:pt x="812" y="925"/>
                  </a:lnTo>
                  <a:lnTo>
                    <a:pt x="806" y="915"/>
                  </a:lnTo>
                  <a:lnTo>
                    <a:pt x="798" y="904"/>
                  </a:lnTo>
                  <a:lnTo>
                    <a:pt x="790" y="896"/>
                  </a:lnTo>
                  <a:lnTo>
                    <a:pt x="781" y="887"/>
                  </a:lnTo>
                  <a:lnTo>
                    <a:pt x="771" y="880"/>
                  </a:lnTo>
                  <a:lnTo>
                    <a:pt x="761" y="874"/>
                  </a:lnTo>
                  <a:lnTo>
                    <a:pt x="750" y="869"/>
                  </a:lnTo>
                  <a:lnTo>
                    <a:pt x="738" y="865"/>
                  </a:lnTo>
                  <a:lnTo>
                    <a:pt x="725" y="861"/>
                  </a:lnTo>
                  <a:lnTo>
                    <a:pt x="713" y="859"/>
                  </a:lnTo>
                  <a:lnTo>
                    <a:pt x="699" y="858"/>
                  </a:lnTo>
                  <a:lnTo>
                    <a:pt x="699" y="858"/>
                  </a:lnTo>
                  <a:lnTo>
                    <a:pt x="691" y="858"/>
                  </a:lnTo>
                  <a:lnTo>
                    <a:pt x="681" y="856"/>
                  </a:lnTo>
                  <a:lnTo>
                    <a:pt x="673" y="854"/>
                  </a:lnTo>
                  <a:lnTo>
                    <a:pt x="663" y="851"/>
                  </a:lnTo>
                  <a:lnTo>
                    <a:pt x="655" y="847"/>
                  </a:lnTo>
                  <a:lnTo>
                    <a:pt x="647" y="842"/>
                  </a:lnTo>
                  <a:lnTo>
                    <a:pt x="639" y="837"/>
                  </a:lnTo>
                  <a:lnTo>
                    <a:pt x="633" y="830"/>
                  </a:lnTo>
                  <a:lnTo>
                    <a:pt x="633" y="830"/>
                  </a:lnTo>
                  <a:lnTo>
                    <a:pt x="626" y="824"/>
                  </a:lnTo>
                  <a:lnTo>
                    <a:pt x="620" y="816"/>
                  </a:lnTo>
                  <a:lnTo>
                    <a:pt x="616" y="808"/>
                  </a:lnTo>
                  <a:lnTo>
                    <a:pt x="611" y="799"/>
                  </a:lnTo>
                  <a:lnTo>
                    <a:pt x="608" y="791"/>
                  </a:lnTo>
                  <a:lnTo>
                    <a:pt x="606" y="782"/>
                  </a:lnTo>
                  <a:lnTo>
                    <a:pt x="605" y="772"/>
                  </a:lnTo>
                  <a:lnTo>
                    <a:pt x="605" y="763"/>
                  </a:lnTo>
                  <a:lnTo>
                    <a:pt x="605" y="763"/>
                  </a:lnTo>
                  <a:lnTo>
                    <a:pt x="605" y="753"/>
                  </a:lnTo>
                  <a:lnTo>
                    <a:pt x="606" y="744"/>
                  </a:lnTo>
                  <a:lnTo>
                    <a:pt x="608" y="735"/>
                  </a:lnTo>
                  <a:lnTo>
                    <a:pt x="611" y="726"/>
                  </a:lnTo>
                  <a:lnTo>
                    <a:pt x="616" y="718"/>
                  </a:lnTo>
                  <a:lnTo>
                    <a:pt x="620" y="710"/>
                  </a:lnTo>
                  <a:lnTo>
                    <a:pt x="626" y="703"/>
                  </a:lnTo>
                  <a:lnTo>
                    <a:pt x="633" y="695"/>
                  </a:lnTo>
                  <a:lnTo>
                    <a:pt x="633" y="695"/>
                  </a:lnTo>
                  <a:lnTo>
                    <a:pt x="637" y="690"/>
                  </a:lnTo>
                  <a:lnTo>
                    <a:pt x="639" y="683"/>
                  </a:lnTo>
                  <a:lnTo>
                    <a:pt x="639" y="683"/>
                  </a:lnTo>
                  <a:lnTo>
                    <a:pt x="665" y="654"/>
                  </a:lnTo>
                  <a:lnTo>
                    <a:pt x="691" y="622"/>
                  </a:lnTo>
                  <a:lnTo>
                    <a:pt x="718" y="586"/>
                  </a:lnTo>
                  <a:lnTo>
                    <a:pt x="743" y="546"/>
                  </a:lnTo>
                  <a:lnTo>
                    <a:pt x="743" y="546"/>
                  </a:lnTo>
                  <a:lnTo>
                    <a:pt x="758" y="550"/>
                  </a:lnTo>
                  <a:lnTo>
                    <a:pt x="774" y="554"/>
                  </a:lnTo>
                  <a:lnTo>
                    <a:pt x="791" y="555"/>
                  </a:lnTo>
                  <a:lnTo>
                    <a:pt x="806" y="556"/>
                  </a:lnTo>
                  <a:lnTo>
                    <a:pt x="806" y="556"/>
                  </a:lnTo>
                  <a:lnTo>
                    <a:pt x="827" y="555"/>
                  </a:lnTo>
                  <a:lnTo>
                    <a:pt x="847" y="551"/>
                  </a:lnTo>
                  <a:lnTo>
                    <a:pt x="868" y="546"/>
                  </a:lnTo>
                  <a:lnTo>
                    <a:pt x="887" y="540"/>
                  </a:lnTo>
                  <a:lnTo>
                    <a:pt x="887" y="540"/>
                  </a:lnTo>
                  <a:lnTo>
                    <a:pt x="906" y="530"/>
                  </a:lnTo>
                  <a:lnTo>
                    <a:pt x="925" y="519"/>
                  </a:lnTo>
                  <a:lnTo>
                    <a:pt x="941" y="507"/>
                  </a:lnTo>
                  <a:lnTo>
                    <a:pt x="956" y="493"/>
                  </a:lnTo>
                  <a:lnTo>
                    <a:pt x="970" y="478"/>
                  </a:lnTo>
                  <a:lnTo>
                    <a:pt x="983" y="461"/>
                  </a:lnTo>
                  <a:lnTo>
                    <a:pt x="993" y="443"/>
                  </a:lnTo>
                  <a:lnTo>
                    <a:pt x="1002" y="425"/>
                  </a:lnTo>
                  <a:lnTo>
                    <a:pt x="1002" y="425"/>
                  </a:lnTo>
                  <a:lnTo>
                    <a:pt x="1009" y="404"/>
                  </a:lnTo>
                  <a:lnTo>
                    <a:pt x="1014" y="383"/>
                  </a:lnTo>
                  <a:lnTo>
                    <a:pt x="1017" y="363"/>
                  </a:lnTo>
                  <a:lnTo>
                    <a:pt x="1018" y="342"/>
                  </a:lnTo>
                  <a:lnTo>
                    <a:pt x="1017" y="322"/>
                  </a:lnTo>
                  <a:lnTo>
                    <a:pt x="1014" y="301"/>
                  </a:lnTo>
                  <a:lnTo>
                    <a:pt x="1008" y="281"/>
                  </a:lnTo>
                  <a:lnTo>
                    <a:pt x="1002" y="263"/>
                  </a:lnTo>
                  <a:lnTo>
                    <a:pt x="993" y="243"/>
                  </a:lnTo>
                  <a:lnTo>
                    <a:pt x="983" y="226"/>
                  </a:lnTo>
                  <a:lnTo>
                    <a:pt x="971" y="210"/>
                  </a:lnTo>
                  <a:lnTo>
                    <a:pt x="957" y="194"/>
                  </a:lnTo>
                  <a:lnTo>
                    <a:pt x="942" y="180"/>
                  </a:lnTo>
                  <a:lnTo>
                    <a:pt x="925" y="168"/>
                  </a:lnTo>
                  <a:lnTo>
                    <a:pt x="906" y="157"/>
                  </a:lnTo>
                  <a:lnTo>
                    <a:pt x="887" y="148"/>
                  </a:lnTo>
                  <a:lnTo>
                    <a:pt x="887" y="148"/>
                  </a:lnTo>
                  <a:close/>
                  <a:moveTo>
                    <a:pt x="154" y="481"/>
                  </a:moveTo>
                  <a:lnTo>
                    <a:pt x="154" y="481"/>
                  </a:lnTo>
                  <a:lnTo>
                    <a:pt x="140" y="474"/>
                  </a:lnTo>
                  <a:lnTo>
                    <a:pt x="129" y="467"/>
                  </a:lnTo>
                  <a:lnTo>
                    <a:pt x="117" y="458"/>
                  </a:lnTo>
                  <a:lnTo>
                    <a:pt x="106" y="448"/>
                  </a:lnTo>
                  <a:lnTo>
                    <a:pt x="96" y="438"/>
                  </a:lnTo>
                  <a:lnTo>
                    <a:pt x="88" y="426"/>
                  </a:lnTo>
                  <a:lnTo>
                    <a:pt x="80" y="413"/>
                  </a:lnTo>
                  <a:lnTo>
                    <a:pt x="74" y="400"/>
                  </a:lnTo>
                  <a:lnTo>
                    <a:pt x="74" y="400"/>
                  </a:lnTo>
                  <a:lnTo>
                    <a:pt x="70" y="386"/>
                  </a:lnTo>
                  <a:lnTo>
                    <a:pt x="66" y="373"/>
                  </a:lnTo>
                  <a:lnTo>
                    <a:pt x="64" y="359"/>
                  </a:lnTo>
                  <a:lnTo>
                    <a:pt x="63" y="345"/>
                  </a:lnTo>
                  <a:lnTo>
                    <a:pt x="63" y="331"/>
                  </a:lnTo>
                  <a:lnTo>
                    <a:pt x="65" y="319"/>
                  </a:lnTo>
                  <a:lnTo>
                    <a:pt x="68" y="305"/>
                  </a:lnTo>
                  <a:lnTo>
                    <a:pt x="73" y="292"/>
                  </a:lnTo>
                  <a:lnTo>
                    <a:pt x="78" y="280"/>
                  </a:lnTo>
                  <a:lnTo>
                    <a:pt x="85" y="268"/>
                  </a:lnTo>
                  <a:lnTo>
                    <a:pt x="92" y="256"/>
                  </a:lnTo>
                  <a:lnTo>
                    <a:pt x="101" y="247"/>
                  </a:lnTo>
                  <a:lnTo>
                    <a:pt x="110" y="236"/>
                  </a:lnTo>
                  <a:lnTo>
                    <a:pt x="120" y="227"/>
                  </a:lnTo>
                  <a:lnTo>
                    <a:pt x="132" y="219"/>
                  </a:lnTo>
                  <a:lnTo>
                    <a:pt x="144" y="212"/>
                  </a:lnTo>
                  <a:lnTo>
                    <a:pt x="144" y="212"/>
                  </a:lnTo>
                  <a:lnTo>
                    <a:pt x="152" y="252"/>
                  </a:lnTo>
                  <a:lnTo>
                    <a:pt x="162" y="290"/>
                  </a:lnTo>
                  <a:lnTo>
                    <a:pt x="173" y="326"/>
                  </a:lnTo>
                  <a:lnTo>
                    <a:pt x="184" y="361"/>
                  </a:lnTo>
                  <a:lnTo>
                    <a:pt x="197" y="395"/>
                  </a:lnTo>
                  <a:lnTo>
                    <a:pt x="211" y="428"/>
                  </a:lnTo>
                  <a:lnTo>
                    <a:pt x="226" y="459"/>
                  </a:lnTo>
                  <a:lnTo>
                    <a:pt x="241" y="488"/>
                  </a:lnTo>
                  <a:lnTo>
                    <a:pt x="241" y="488"/>
                  </a:lnTo>
                  <a:lnTo>
                    <a:pt x="230" y="490"/>
                  </a:lnTo>
                  <a:lnTo>
                    <a:pt x="220" y="491"/>
                  </a:lnTo>
                  <a:lnTo>
                    <a:pt x="209" y="491"/>
                  </a:lnTo>
                  <a:lnTo>
                    <a:pt x="197" y="491"/>
                  </a:lnTo>
                  <a:lnTo>
                    <a:pt x="187" y="490"/>
                  </a:lnTo>
                  <a:lnTo>
                    <a:pt x="176" y="487"/>
                  </a:lnTo>
                  <a:lnTo>
                    <a:pt x="165" y="485"/>
                  </a:lnTo>
                  <a:lnTo>
                    <a:pt x="154" y="481"/>
                  </a:lnTo>
                  <a:lnTo>
                    <a:pt x="154" y="481"/>
                  </a:lnTo>
                  <a:close/>
                  <a:moveTo>
                    <a:pt x="699" y="922"/>
                  </a:moveTo>
                  <a:lnTo>
                    <a:pt x="699" y="922"/>
                  </a:lnTo>
                  <a:lnTo>
                    <a:pt x="709" y="923"/>
                  </a:lnTo>
                  <a:lnTo>
                    <a:pt x="717" y="925"/>
                  </a:lnTo>
                  <a:lnTo>
                    <a:pt x="725" y="927"/>
                  </a:lnTo>
                  <a:lnTo>
                    <a:pt x="733" y="931"/>
                  </a:lnTo>
                  <a:lnTo>
                    <a:pt x="739" y="935"/>
                  </a:lnTo>
                  <a:lnTo>
                    <a:pt x="746" y="941"/>
                  </a:lnTo>
                  <a:lnTo>
                    <a:pt x="751" y="947"/>
                  </a:lnTo>
                  <a:lnTo>
                    <a:pt x="755" y="954"/>
                  </a:lnTo>
                  <a:lnTo>
                    <a:pt x="263" y="954"/>
                  </a:lnTo>
                  <a:lnTo>
                    <a:pt x="263" y="954"/>
                  </a:lnTo>
                  <a:lnTo>
                    <a:pt x="268" y="947"/>
                  </a:lnTo>
                  <a:lnTo>
                    <a:pt x="273" y="941"/>
                  </a:lnTo>
                  <a:lnTo>
                    <a:pt x="279" y="935"/>
                  </a:lnTo>
                  <a:lnTo>
                    <a:pt x="286" y="931"/>
                  </a:lnTo>
                  <a:lnTo>
                    <a:pt x="294" y="927"/>
                  </a:lnTo>
                  <a:lnTo>
                    <a:pt x="301" y="925"/>
                  </a:lnTo>
                  <a:lnTo>
                    <a:pt x="310" y="923"/>
                  </a:lnTo>
                  <a:lnTo>
                    <a:pt x="318" y="922"/>
                  </a:lnTo>
                  <a:lnTo>
                    <a:pt x="318" y="922"/>
                  </a:lnTo>
                  <a:lnTo>
                    <a:pt x="333" y="922"/>
                  </a:lnTo>
                  <a:lnTo>
                    <a:pt x="350" y="919"/>
                  </a:lnTo>
                  <a:lnTo>
                    <a:pt x="365" y="915"/>
                  </a:lnTo>
                  <a:lnTo>
                    <a:pt x="380" y="910"/>
                  </a:lnTo>
                  <a:lnTo>
                    <a:pt x="394" y="903"/>
                  </a:lnTo>
                  <a:lnTo>
                    <a:pt x="406" y="896"/>
                  </a:lnTo>
                  <a:lnTo>
                    <a:pt x="419" y="886"/>
                  </a:lnTo>
                  <a:lnTo>
                    <a:pt x="431" y="875"/>
                  </a:lnTo>
                  <a:lnTo>
                    <a:pt x="431" y="875"/>
                  </a:lnTo>
                  <a:lnTo>
                    <a:pt x="440" y="865"/>
                  </a:lnTo>
                  <a:lnTo>
                    <a:pt x="448" y="854"/>
                  </a:lnTo>
                  <a:lnTo>
                    <a:pt x="456" y="842"/>
                  </a:lnTo>
                  <a:lnTo>
                    <a:pt x="462" y="830"/>
                  </a:lnTo>
                  <a:lnTo>
                    <a:pt x="468" y="817"/>
                  </a:lnTo>
                  <a:lnTo>
                    <a:pt x="471" y="805"/>
                  </a:lnTo>
                  <a:lnTo>
                    <a:pt x="474" y="792"/>
                  </a:lnTo>
                  <a:lnTo>
                    <a:pt x="476" y="778"/>
                  </a:lnTo>
                  <a:lnTo>
                    <a:pt x="476" y="778"/>
                  </a:lnTo>
                  <a:lnTo>
                    <a:pt x="490" y="788"/>
                  </a:lnTo>
                  <a:lnTo>
                    <a:pt x="490" y="788"/>
                  </a:lnTo>
                  <a:lnTo>
                    <a:pt x="494" y="792"/>
                  </a:lnTo>
                  <a:lnTo>
                    <a:pt x="500" y="793"/>
                  </a:lnTo>
                  <a:lnTo>
                    <a:pt x="504" y="795"/>
                  </a:lnTo>
                  <a:lnTo>
                    <a:pt x="509" y="795"/>
                  </a:lnTo>
                  <a:lnTo>
                    <a:pt x="509" y="795"/>
                  </a:lnTo>
                  <a:lnTo>
                    <a:pt x="514" y="795"/>
                  </a:lnTo>
                  <a:lnTo>
                    <a:pt x="519" y="793"/>
                  </a:lnTo>
                  <a:lnTo>
                    <a:pt x="523" y="792"/>
                  </a:lnTo>
                  <a:lnTo>
                    <a:pt x="528" y="788"/>
                  </a:lnTo>
                  <a:lnTo>
                    <a:pt x="528" y="788"/>
                  </a:lnTo>
                  <a:lnTo>
                    <a:pt x="543" y="778"/>
                  </a:lnTo>
                  <a:lnTo>
                    <a:pt x="543" y="778"/>
                  </a:lnTo>
                  <a:lnTo>
                    <a:pt x="544" y="792"/>
                  </a:lnTo>
                  <a:lnTo>
                    <a:pt x="547" y="805"/>
                  </a:lnTo>
                  <a:lnTo>
                    <a:pt x="551" y="817"/>
                  </a:lnTo>
                  <a:lnTo>
                    <a:pt x="557" y="830"/>
                  </a:lnTo>
                  <a:lnTo>
                    <a:pt x="562" y="842"/>
                  </a:lnTo>
                  <a:lnTo>
                    <a:pt x="570" y="854"/>
                  </a:lnTo>
                  <a:lnTo>
                    <a:pt x="578" y="865"/>
                  </a:lnTo>
                  <a:lnTo>
                    <a:pt x="588" y="875"/>
                  </a:lnTo>
                  <a:lnTo>
                    <a:pt x="588" y="875"/>
                  </a:lnTo>
                  <a:lnTo>
                    <a:pt x="600" y="886"/>
                  </a:lnTo>
                  <a:lnTo>
                    <a:pt x="611" y="896"/>
                  </a:lnTo>
                  <a:lnTo>
                    <a:pt x="625" y="903"/>
                  </a:lnTo>
                  <a:lnTo>
                    <a:pt x="639" y="910"/>
                  </a:lnTo>
                  <a:lnTo>
                    <a:pt x="653" y="915"/>
                  </a:lnTo>
                  <a:lnTo>
                    <a:pt x="668" y="919"/>
                  </a:lnTo>
                  <a:lnTo>
                    <a:pt x="684" y="922"/>
                  </a:lnTo>
                  <a:lnTo>
                    <a:pt x="699" y="922"/>
                  </a:lnTo>
                  <a:lnTo>
                    <a:pt x="699" y="922"/>
                  </a:lnTo>
                  <a:close/>
                  <a:moveTo>
                    <a:pt x="509" y="722"/>
                  </a:moveTo>
                  <a:lnTo>
                    <a:pt x="509" y="722"/>
                  </a:lnTo>
                  <a:lnTo>
                    <a:pt x="494" y="709"/>
                  </a:lnTo>
                  <a:lnTo>
                    <a:pt x="476" y="692"/>
                  </a:lnTo>
                  <a:lnTo>
                    <a:pt x="456" y="672"/>
                  </a:lnTo>
                  <a:lnTo>
                    <a:pt x="432" y="647"/>
                  </a:lnTo>
                  <a:lnTo>
                    <a:pt x="408" y="618"/>
                  </a:lnTo>
                  <a:lnTo>
                    <a:pt x="382" y="586"/>
                  </a:lnTo>
                  <a:lnTo>
                    <a:pt x="355" y="550"/>
                  </a:lnTo>
                  <a:lnTo>
                    <a:pt x="329" y="511"/>
                  </a:lnTo>
                  <a:lnTo>
                    <a:pt x="316" y="489"/>
                  </a:lnTo>
                  <a:lnTo>
                    <a:pt x="303" y="467"/>
                  </a:lnTo>
                  <a:lnTo>
                    <a:pt x="292" y="444"/>
                  </a:lnTo>
                  <a:lnTo>
                    <a:pt x="280" y="420"/>
                  </a:lnTo>
                  <a:lnTo>
                    <a:pt x="268" y="395"/>
                  </a:lnTo>
                  <a:lnTo>
                    <a:pt x="257" y="369"/>
                  </a:lnTo>
                  <a:lnTo>
                    <a:pt x="247" y="342"/>
                  </a:lnTo>
                  <a:lnTo>
                    <a:pt x="237" y="315"/>
                  </a:lnTo>
                  <a:lnTo>
                    <a:pt x="228" y="286"/>
                  </a:lnTo>
                  <a:lnTo>
                    <a:pt x="220" y="257"/>
                  </a:lnTo>
                  <a:lnTo>
                    <a:pt x="212" y="227"/>
                  </a:lnTo>
                  <a:lnTo>
                    <a:pt x="206" y="196"/>
                  </a:lnTo>
                  <a:lnTo>
                    <a:pt x="200" y="164"/>
                  </a:lnTo>
                  <a:lnTo>
                    <a:pt x="196" y="132"/>
                  </a:lnTo>
                  <a:lnTo>
                    <a:pt x="193" y="98"/>
                  </a:lnTo>
                  <a:lnTo>
                    <a:pt x="192" y="63"/>
                  </a:lnTo>
                  <a:lnTo>
                    <a:pt x="827" y="63"/>
                  </a:lnTo>
                  <a:lnTo>
                    <a:pt x="827" y="63"/>
                  </a:lnTo>
                  <a:lnTo>
                    <a:pt x="825" y="98"/>
                  </a:lnTo>
                  <a:lnTo>
                    <a:pt x="822" y="132"/>
                  </a:lnTo>
                  <a:lnTo>
                    <a:pt x="817" y="164"/>
                  </a:lnTo>
                  <a:lnTo>
                    <a:pt x="812" y="196"/>
                  </a:lnTo>
                  <a:lnTo>
                    <a:pt x="806" y="227"/>
                  </a:lnTo>
                  <a:lnTo>
                    <a:pt x="798" y="257"/>
                  </a:lnTo>
                  <a:lnTo>
                    <a:pt x="791" y="286"/>
                  </a:lnTo>
                  <a:lnTo>
                    <a:pt x="781" y="315"/>
                  </a:lnTo>
                  <a:lnTo>
                    <a:pt x="771" y="342"/>
                  </a:lnTo>
                  <a:lnTo>
                    <a:pt x="762" y="369"/>
                  </a:lnTo>
                  <a:lnTo>
                    <a:pt x="750" y="395"/>
                  </a:lnTo>
                  <a:lnTo>
                    <a:pt x="739" y="420"/>
                  </a:lnTo>
                  <a:lnTo>
                    <a:pt x="726" y="444"/>
                  </a:lnTo>
                  <a:lnTo>
                    <a:pt x="714" y="467"/>
                  </a:lnTo>
                  <a:lnTo>
                    <a:pt x="702" y="489"/>
                  </a:lnTo>
                  <a:lnTo>
                    <a:pt x="689" y="511"/>
                  </a:lnTo>
                  <a:lnTo>
                    <a:pt x="663" y="550"/>
                  </a:lnTo>
                  <a:lnTo>
                    <a:pt x="636" y="586"/>
                  </a:lnTo>
                  <a:lnTo>
                    <a:pt x="610" y="618"/>
                  </a:lnTo>
                  <a:lnTo>
                    <a:pt x="586" y="647"/>
                  </a:lnTo>
                  <a:lnTo>
                    <a:pt x="563" y="672"/>
                  </a:lnTo>
                  <a:lnTo>
                    <a:pt x="542" y="692"/>
                  </a:lnTo>
                  <a:lnTo>
                    <a:pt x="523" y="709"/>
                  </a:lnTo>
                  <a:lnTo>
                    <a:pt x="509" y="722"/>
                  </a:lnTo>
                  <a:lnTo>
                    <a:pt x="509" y="722"/>
                  </a:lnTo>
                  <a:close/>
                  <a:moveTo>
                    <a:pt x="943" y="400"/>
                  </a:moveTo>
                  <a:lnTo>
                    <a:pt x="943" y="400"/>
                  </a:lnTo>
                  <a:lnTo>
                    <a:pt x="936" y="413"/>
                  </a:lnTo>
                  <a:lnTo>
                    <a:pt x="929" y="426"/>
                  </a:lnTo>
                  <a:lnTo>
                    <a:pt x="920" y="438"/>
                  </a:lnTo>
                  <a:lnTo>
                    <a:pt x="911" y="448"/>
                  </a:lnTo>
                  <a:lnTo>
                    <a:pt x="900" y="458"/>
                  </a:lnTo>
                  <a:lnTo>
                    <a:pt x="889" y="467"/>
                  </a:lnTo>
                  <a:lnTo>
                    <a:pt x="876" y="474"/>
                  </a:lnTo>
                  <a:lnTo>
                    <a:pt x="864" y="481"/>
                  </a:lnTo>
                  <a:lnTo>
                    <a:pt x="864" y="481"/>
                  </a:lnTo>
                  <a:lnTo>
                    <a:pt x="853" y="485"/>
                  </a:lnTo>
                  <a:lnTo>
                    <a:pt x="842" y="487"/>
                  </a:lnTo>
                  <a:lnTo>
                    <a:pt x="831" y="490"/>
                  </a:lnTo>
                  <a:lnTo>
                    <a:pt x="821" y="491"/>
                  </a:lnTo>
                  <a:lnTo>
                    <a:pt x="809" y="491"/>
                  </a:lnTo>
                  <a:lnTo>
                    <a:pt x="798" y="491"/>
                  </a:lnTo>
                  <a:lnTo>
                    <a:pt x="787" y="490"/>
                  </a:lnTo>
                  <a:lnTo>
                    <a:pt x="777" y="489"/>
                  </a:lnTo>
                  <a:lnTo>
                    <a:pt x="777" y="489"/>
                  </a:lnTo>
                  <a:lnTo>
                    <a:pt x="792" y="459"/>
                  </a:lnTo>
                  <a:lnTo>
                    <a:pt x="807" y="428"/>
                  </a:lnTo>
                  <a:lnTo>
                    <a:pt x="821" y="396"/>
                  </a:lnTo>
                  <a:lnTo>
                    <a:pt x="833" y="361"/>
                  </a:lnTo>
                  <a:lnTo>
                    <a:pt x="845" y="326"/>
                  </a:lnTo>
                  <a:lnTo>
                    <a:pt x="856" y="290"/>
                  </a:lnTo>
                  <a:lnTo>
                    <a:pt x="866" y="252"/>
                  </a:lnTo>
                  <a:lnTo>
                    <a:pt x="874" y="212"/>
                  </a:lnTo>
                  <a:lnTo>
                    <a:pt x="874" y="212"/>
                  </a:lnTo>
                  <a:lnTo>
                    <a:pt x="886" y="220"/>
                  </a:lnTo>
                  <a:lnTo>
                    <a:pt x="898" y="227"/>
                  </a:lnTo>
                  <a:lnTo>
                    <a:pt x="908" y="237"/>
                  </a:lnTo>
                  <a:lnTo>
                    <a:pt x="917" y="247"/>
                  </a:lnTo>
                  <a:lnTo>
                    <a:pt x="926" y="257"/>
                  </a:lnTo>
                  <a:lnTo>
                    <a:pt x="933" y="268"/>
                  </a:lnTo>
                  <a:lnTo>
                    <a:pt x="940" y="280"/>
                  </a:lnTo>
                  <a:lnTo>
                    <a:pt x="945" y="293"/>
                  </a:lnTo>
                  <a:lnTo>
                    <a:pt x="949" y="306"/>
                  </a:lnTo>
                  <a:lnTo>
                    <a:pt x="952" y="319"/>
                  </a:lnTo>
                  <a:lnTo>
                    <a:pt x="954" y="332"/>
                  </a:lnTo>
                  <a:lnTo>
                    <a:pt x="955" y="345"/>
                  </a:lnTo>
                  <a:lnTo>
                    <a:pt x="954" y="359"/>
                  </a:lnTo>
                  <a:lnTo>
                    <a:pt x="952" y="373"/>
                  </a:lnTo>
                  <a:lnTo>
                    <a:pt x="948" y="386"/>
                  </a:lnTo>
                  <a:lnTo>
                    <a:pt x="943" y="400"/>
                  </a:lnTo>
                  <a:lnTo>
                    <a:pt x="943" y="4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A239DFC-DD90-41EE-B6EE-FE4D7291431C}"/>
              </a:ext>
            </a:extLst>
          </p:cNvPr>
          <p:cNvGrpSpPr/>
          <p:nvPr/>
        </p:nvGrpSpPr>
        <p:grpSpPr>
          <a:xfrm flipH="1">
            <a:off x="11363657" y="5895363"/>
            <a:ext cx="727071" cy="727071"/>
            <a:chOff x="7357446" y="3428424"/>
            <a:chExt cx="732838" cy="732838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F3581196-F7AF-495A-A93A-F9710D8D5B23}"/>
                </a:ext>
              </a:extLst>
            </p:cNvPr>
            <p:cNvSpPr/>
            <p:nvPr/>
          </p:nvSpPr>
          <p:spPr>
            <a:xfrm>
              <a:off x="7357446" y="3428424"/>
              <a:ext cx="732838" cy="732838"/>
            </a:xfrm>
            <a:prstGeom prst="ellipse">
              <a:avLst/>
            </a:prstGeom>
            <a:solidFill>
              <a:srgbClr val="9AA39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17" name="Freeform 84">
              <a:extLst>
                <a:ext uri="{FF2B5EF4-FFF2-40B4-BE49-F238E27FC236}">
                  <a16:creationId xmlns:a16="http://schemas.microsoft.com/office/drawing/2014/main" id="{F52C6D7A-17D6-43C6-9FE6-DC4AD4B298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62734" y="3633712"/>
              <a:ext cx="322263" cy="322263"/>
            </a:xfrm>
            <a:custGeom>
              <a:avLst/>
              <a:gdLst>
                <a:gd name="T0" fmla="*/ 1017 w 1019"/>
                <a:gd name="T1" fmla="*/ 375 h 1017"/>
                <a:gd name="T2" fmla="*/ 1014 w 1019"/>
                <a:gd name="T3" fmla="*/ 366 h 1017"/>
                <a:gd name="T4" fmla="*/ 757 w 1019"/>
                <a:gd name="T5" fmla="*/ 13 h 1017"/>
                <a:gd name="T6" fmla="*/ 750 w 1019"/>
                <a:gd name="T7" fmla="*/ 6 h 1017"/>
                <a:gd name="T8" fmla="*/ 749 w 1019"/>
                <a:gd name="T9" fmla="*/ 5 h 1017"/>
                <a:gd name="T10" fmla="*/ 739 w 1019"/>
                <a:gd name="T11" fmla="*/ 1 h 1017"/>
                <a:gd name="T12" fmla="*/ 739 w 1019"/>
                <a:gd name="T13" fmla="*/ 1 h 1017"/>
                <a:gd name="T14" fmla="*/ 286 w 1019"/>
                <a:gd name="T15" fmla="*/ 0 h 1017"/>
                <a:gd name="T16" fmla="*/ 279 w 1019"/>
                <a:gd name="T17" fmla="*/ 1 h 1017"/>
                <a:gd name="T18" fmla="*/ 278 w 1019"/>
                <a:gd name="T19" fmla="*/ 1 h 1017"/>
                <a:gd name="T20" fmla="*/ 269 w 1019"/>
                <a:gd name="T21" fmla="*/ 5 h 1017"/>
                <a:gd name="T22" fmla="*/ 267 w 1019"/>
                <a:gd name="T23" fmla="*/ 6 h 1017"/>
                <a:gd name="T24" fmla="*/ 6 w 1019"/>
                <a:gd name="T25" fmla="*/ 363 h 1017"/>
                <a:gd name="T26" fmla="*/ 5 w 1019"/>
                <a:gd name="T27" fmla="*/ 365 h 1017"/>
                <a:gd name="T28" fmla="*/ 3 w 1019"/>
                <a:gd name="T29" fmla="*/ 369 h 1017"/>
                <a:gd name="T30" fmla="*/ 1 w 1019"/>
                <a:gd name="T31" fmla="*/ 373 h 1017"/>
                <a:gd name="T32" fmla="*/ 0 w 1019"/>
                <a:gd name="T33" fmla="*/ 382 h 1017"/>
                <a:gd name="T34" fmla="*/ 0 w 1019"/>
                <a:gd name="T35" fmla="*/ 386 h 1017"/>
                <a:gd name="T36" fmla="*/ 3 w 1019"/>
                <a:gd name="T37" fmla="*/ 395 h 1017"/>
                <a:gd name="T38" fmla="*/ 4 w 1019"/>
                <a:gd name="T39" fmla="*/ 396 h 1017"/>
                <a:gd name="T40" fmla="*/ 7 w 1019"/>
                <a:gd name="T41" fmla="*/ 401 h 1017"/>
                <a:gd name="T42" fmla="*/ 485 w 1019"/>
                <a:gd name="T43" fmla="*/ 1007 h 1017"/>
                <a:gd name="T44" fmla="*/ 490 w 1019"/>
                <a:gd name="T45" fmla="*/ 1011 h 1017"/>
                <a:gd name="T46" fmla="*/ 493 w 1019"/>
                <a:gd name="T47" fmla="*/ 1013 h 1017"/>
                <a:gd name="T48" fmla="*/ 496 w 1019"/>
                <a:gd name="T49" fmla="*/ 1015 h 1017"/>
                <a:gd name="T50" fmla="*/ 501 w 1019"/>
                <a:gd name="T51" fmla="*/ 1017 h 1017"/>
                <a:gd name="T52" fmla="*/ 509 w 1019"/>
                <a:gd name="T53" fmla="*/ 1017 h 1017"/>
                <a:gd name="T54" fmla="*/ 509 w 1019"/>
                <a:gd name="T55" fmla="*/ 1017 h 1017"/>
                <a:gd name="T56" fmla="*/ 515 w 1019"/>
                <a:gd name="T57" fmla="*/ 1017 h 1017"/>
                <a:gd name="T58" fmla="*/ 518 w 1019"/>
                <a:gd name="T59" fmla="*/ 1016 h 1017"/>
                <a:gd name="T60" fmla="*/ 524 w 1019"/>
                <a:gd name="T61" fmla="*/ 1013 h 1017"/>
                <a:gd name="T62" fmla="*/ 525 w 1019"/>
                <a:gd name="T63" fmla="*/ 1013 h 1017"/>
                <a:gd name="T64" fmla="*/ 532 w 1019"/>
                <a:gd name="T65" fmla="*/ 1007 h 1017"/>
                <a:gd name="T66" fmla="*/ 1008 w 1019"/>
                <a:gd name="T67" fmla="*/ 404 h 1017"/>
                <a:gd name="T68" fmla="*/ 1015 w 1019"/>
                <a:gd name="T69" fmla="*/ 394 h 1017"/>
                <a:gd name="T70" fmla="*/ 1019 w 1019"/>
                <a:gd name="T71" fmla="*/ 382 h 1017"/>
                <a:gd name="T72" fmla="*/ 691 w 1019"/>
                <a:gd name="T73" fmla="*/ 63 h 1017"/>
                <a:gd name="T74" fmla="*/ 327 w 1019"/>
                <a:gd name="T75" fmla="*/ 63 h 1017"/>
                <a:gd name="T76" fmla="*/ 328 w 1019"/>
                <a:gd name="T77" fmla="*/ 350 h 1017"/>
                <a:gd name="T78" fmla="*/ 97 w 1019"/>
                <a:gd name="T79" fmla="*/ 413 h 1017"/>
                <a:gd name="T80" fmla="*/ 97 w 1019"/>
                <a:gd name="T81" fmla="*/ 413 h 1017"/>
                <a:gd name="T82" fmla="*/ 610 w 1019"/>
                <a:gd name="T83" fmla="*/ 413 h 1017"/>
                <a:gd name="T84" fmla="*/ 675 w 1019"/>
                <a:gd name="T85" fmla="*/ 413 h 1017"/>
                <a:gd name="T86" fmla="*/ 689 w 1019"/>
                <a:gd name="T87" fmla="*/ 350 h 1017"/>
                <a:gd name="T88" fmla="*/ 689 w 1019"/>
                <a:gd name="T89" fmla="*/ 35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19" h="1017">
                  <a:moveTo>
                    <a:pt x="1018" y="376"/>
                  </a:moveTo>
                  <a:lnTo>
                    <a:pt x="1018" y="376"/>
                  </a:lnTo>
                  <a:lnTo>
                    <a:pt x="1017" y="375"/>
                  </a:lnTo>
                  <a:lnTo>
                    <a:pt x="1017" y="375"/>
                  </a:lnTo>
                  <a:lnTo>
                    <a:pt x="1015" y="371"/>
                  </a:lnTo>
                  <a:lnTo>
                    <a:pt x="1014" y="366"/>
                  </a:lnTo>
                  <a:lnTo>
                    <a:pt x="1011" y="363"/>
                  </a:lnTo>
                  <a:lnTo>
                    <a:pt x="1008" y="358"/>
                  </a:lnTo>
                  <a:lnTo>
                    <a:pt x="757" y="13"/>
                  </a:lnTo>
                  <a:lnTo>
                    <a:pt x="757" y="13"/>
                  </a:lnTo>
                  <a:lnTo>
                    <a:pt x="754" y="10"/>
                  </a:lnTo>
                  <a:lnTo>
                    <a:pt x="750" y="6"/>
                  </a:lnTo>
                  <a:lnTo>
                    <a:pt x="750" y="6"/>
                  </a:lnTo>
                  <a:lnTo>
                    <a:pt x="749" y="5"/>
                  </a:lnTo>
                  <a:lnTo>
                    <a:pt x="749" y="5"/>
                  </a:lnTo>
                  <a:lnTo>
                    <a:pt x="744" y="2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1" y="0"/>
                  </a:lnTo>
                  <a:lnTo>
                    <a:pt x="286" y="0"/>
                  </a:lnTo>
                  <a:lnTo>
                    <a:pt x="286" y="0"/>
                  </a:lnTo>
                  <a:lnTo>
                    <a:pt x="279" y="1"/>
                  </a:lnTo>
                  <a:lnTo>
                    <a:pt x="279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3" y="2"/>
                  </a:lnTo>
                  <a:lnTo>
                    <a:pt x="269" y="5"/>
                  </a:lnTo>
                  <a:lnTo>
                    <a:pt x="269" y="5"/>
                  </a:lnTo>
                  <a:lnTo>
                    <a:pt x="267" y="6"/>
                  </a:lnTo>
                  <a:lnTo>
                    <a:pt x="267" y="6"/>
                  </a:lnTo>
                  <a:lnTo>
                    <a:pt x="263" y="10"/>
                  </a:lnTo>
                  <a:lnTo>
                    <a:pt x="260" y="13"/>
                  </a:lnTo>
                  <a:lnTo>
                    <a:pt x="6" y="363"/>
                  </a:lnTo>
                  <a:lnTo>
                    <a:pt x="6" y="363"/>
                  </a:lnTo>
                  <a:lnTo>
                    <a:pt x="5" y="365"/>
                  </a:lnTo>
                  <a:lnTo>
                    <a:pt x="5" y="365"/>
                  </a:lnTo>
                  <a:lnTo>
                    <a:pt x="3" y="368"/>
                  </a:lnTo>
                  <a:lnTo>
                    <a:pt x="3" y="368"/>
                  </a:lnTo>
                  <a:lnTo>
                    <a:pt x="3" y="369"/>
                  </a:lnTo>
                  <a:lnTo>
                    <a:pt x="3" y="369"/>
                  </a:lnTo>
                  <a:lnTo>
                    <a:pt x="1" y="373"/>
                  </a:lnTo>
                  <a:lnTo>
                    <a:pt x="1" y="373"/>
                  </a:lnTo>
                  <a:lnTo>
                    <a:pt x="0" y="378"/>
                  </a:lnTo>
                  <a:lnTo>
                    <a:pt x="0" y="378"/>
                  </a:lnTo>
                  <a:lnTo>
                    <a:pt x="0" y="382"/>
                  </a:lnTo>
                  <a:lnTo>
                    <a:pt x="0" y="382"/>
                  </a:lnTo>
                  <a:lnTo>
                    <a:pt x="0" y="386"/>
                  </a:lnTo>
                  <a:lnTo>
                    <a:pt x="0" y="386"/>
                  </a:lnTo>
                  <a:lnTo>
                    <a:pt x="1" y="390"/>
                  </a:lnTo>
                  <a:lnTo>
                    <a:pt x="1" y="390"/>
                  </a:lnTo>
                  <a:lnTo>
                    <a:pt x="3" y="395"/>
                  </a:lnTo>
                  <a:lnTo>
                    <a:pt x="3" y="395"/>
                  </a:lnTo>
                  <a:lnTo>
                    <a:pt x="4" y="396"/>
                  </a:lnTo>
                  <a:lnTo>
                    <a:pt x="4" y="396"/>
                  </a:lnTo>
                  <a:lnTo>
                    <a:pt x="5" y="398"/>
                  </a:lnTo>
                  <a:lnTo>
                    <a:pt x="5" y="398"/>
                  </a:lnTo>
                  <a:lnTo>
                    <a:pt x="7" y="401"/>
                  </a:lnTo>
                  <a:lnTo>
                    <a:pt x="483" y="1005"/>
                  </a:lnTo>
                  <a:lnTo>
                    <a:pt x="483" y="1005"/>
                  </a:lnTo>
                  <a:lnTo>
                    <a:pt x="485" y="1007"/>
                  </a:lnTo>
                  <a:lnTo>
                    <a:pt x="485" y="1007"/>
                  </a:lnTo>
                  <a:lnTo>
                    <a:pt x="490" y="1011"/>
                  </a:lnTo>
                  <a:lnTo>
                    <a:pt x="490" y="1011"/>
                  </a:lnTo>
                  <a:lnTo>
                    <a:pt x="492" y="1013"/>
                  </a:lnTo>
                  <a:lnTo>
                    <a:pt x="492" y="1013"/>
                  </a:lnTo>
                  <a:lnTo>
                    <a:pt x="493" y="1013"/>
                  </a:lnTo>
                  <a:lnTo>
                    <a:pt x="493" y="1013"/>
                  </a:lnTo>
                  <a:lnTo>
                    <a:pt x="496" y="1015"/>
                  </a:lnTo>
                  <a:lnTo>
                    <a:pt x="496" y="1015"/>
                  </a:lnTo>
                  <a:lnTo>
                    <a:pt x="500" y="1016"/>
                  </a:lnTo>
                  <a:lnTo>
                    <a:pt x="500" y="1016"/>
                  </a:lnTo>
                  <a:lnTo>
                    <a:pt x="501" y="1017"/>
                  </a:lnTo>
                  <a:lnTo>
                    <a:pt x="501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15" y="1017"/>
                  </a:lnTo>
                  <a:lnTo>
                    <a:pt x="515" y="1017"/>
                  </a:lnTo>
                  <a:lnTo>
                    <a:pt x="518" y="1016"/>
                  </a:lnTo>
                  <a:lnTo>
                    <a:pt x="518" y="1016"/>
                  </a:lnTo>
                  <a:lnTo>
                    <a:pt x="521" y="1015"/>
                  </a:lnTo>
                  <a:lnTo>
                    <a:pt x="521" y="1015"/>
                  </a:lnTo>
                  <a:lnTo>
                    <a:pt x="524" y="1013"/>
                  </a:lnTo>
                  <a:lnTo>
                    <a:pt x="524" y="1013"/>
                  </a:lnTo>
                  <a:lnTo>
                    <a:pt x="525" y="1013"/>
                  </a:lnTo>
                  <a:lnTo>
                    <a:pt x="525" y="1013"/>
                  </a:lnTo>
                  <a:lnTo>
                    <a:pt x="527" y="1011"/>
                  </a:lnTo>
                  <a:lnTo>
                    <a:pt x="527" y="1011"/>
                  </a:lnTo>
                  <a:lnTo>
                    <a:pt x="532" y="1007"/>
                  </a:lnTo>
                  <a:lnTo>
                    <a:pt x="532" y="1007"/>
                  </a:lnTo>
                  <a:lnTo>
                    <a:pt x="534" y="1005"/>
                  </a:lnTo>
                  <a:lnTo>
                    <a:pt x="1008" y="404"/>
                  </a:lnTo>
                  <a:lnTo>
                    <a:pt x="1008" y="404"/>
                  </a:lnTo>
                  <a:lnTo>
                    <a:pt x="1012" y="400"/>
                  </a:lnTo>
                  <a:lnTo>
                    <a:pt x="1015" y="394"/>
                  </a:lnTo>
                  <a:lnTo>
                    <a:pt x="1018" y="388"/>
                  </a:lnTo>
                  <a:lnTo>
                    <a:pt x="1019" y="382"/>
                  </a:lnTo>
                  <a:lnTo>
                    <a:pt x="1019" y="382"/>
                  </a:lnTo>
                  <a:lnTo>
                    <a:pt x="1018" y="376"/>
                  </a:lnTo>
                  <a:lnTo>
                    <a:pt x="1018" y="376"/>
                  </a:lnTo>
                  <a:close/>
                  <a:moveTo>
                    <a:pt x="691" y="63"/>
                  </a:moveTo>
                  <a:lnTo>
                    <a:pt x="625" y="350"/>
                  </a:lnTo>
                  <a:lnTo>
                    <a:pt x="393" y="350"/>
                  </a:lnTo>
                  <a:lnTo>
                    <a:pt x="327" y="63"/>
                  </a:lnTo>
                  <a:lnTo>
                    <a:pt x="691" y="63"/>
                  </a:lnTo>
                  <a:close/>
                  <a:moveTo>
                    <a:pt x="271" y="106"/>
                  </a:moveTo>
                  <a:lnTo>
                    <a:pt x="328" y="350"/>
                  </a:lnTo>
                  <a:lnTo>
                    <a:pt x="94" y="350"/>
                  </a:lnTo>
                  <a:lnTo>
                    <a:pt x="271" y="106"/>
                  </a:lnTo>
                  <a:close/>
                  <a:moveTo>
                    <a:pt x="97" y="413"/>
                  </a:moveTo>
                  <a:lnTo>
                    <a:pt x="343" y="413"/>
                  </a:lnTo>
                  <a:lnTo>
                    <a:pt x="446" y="854"/>
                  </a:lnTo>
                  <a:lnTo>
                    <a:pt x="97" y="413"/>
                  </a:lnTo>
                  <a:close/>
                  <a:moveTo>
                    <a:pt x="509" y="845"/>
                  </a:moveTo>
                  <a:lnTo>
                    <a:pt x="408" y="413"/>
                  </a:lnTo>
                  <a:lnTo>
                    <a:pt x="610" y="413"/>
                  </a:lnTo>
                  <a:lnTo>
                    <a:pt x="509" y="845"/>
                  </a:lnTo>
                  <a:close/>
                  <a:moveTo>
                    <a:pt x="572" y="854"/>
                  </a:moveTo>
                  <a:lnTo>
                    <a:pt x="675" y="413"/>
                  </a:lnTo>
                  <a:lnTo>
                    <a:pt x="920" y="413"/>
                  </a:lnTo>
                  <a:lnTo>
                    <a:pt x="572" y="854"/>
                  </a:lnTo>
                  <a:close/>
                  <a:moveTo>
                    <a:pt x="689" y="350"/>
                  </a:moveTo>
                  <a:lnTo>
                    <a:pt x="746" y="106"/>
                  </a:lnTo>
                  <a:lnTo>
                    <a:pt x="923" y="350"/>
                  </a:lnTo>
                  <a:lnTo>
                    <a:pt x="689" y="3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0119F921-5FEB-4492-A1E2-E92651680060}"/>
              </a:ext>
            </a:extLst>
          </p:cNvPr>
          <p:cNvGrpSpPr/>
          <p:nvPr/>
        </p:nvGrpSpPr>
        <p:grpSpPr>
          <a:xfrm flipH="1">
            <a:off x="11363658" y="3065464"/>
            <a:ext cx="727071" cy="727071"/>
            <a:chOff x="5694130" y="3428424"/>
            <a:chExt cx="732838" cy="732838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BE322748-B4B9-4FEF-99BD-B53217062C9F}"/>
                </a:ext>
              </a:extLst>
            </p:cNvPr>
            <p:cNvSpPr/>
            <p:nvPr/>
          </p:nvSpPr>
          <p:spPr>
            <a:xfrm>
              <a:off x="5694130" y="3428424"/>
              <a:ext cx="732838" cy="732838"/>
            </a:xfrm>
            <a:prstGeom prst="ellipse">
              <a:avLst/>
            </a:prstGeom>
            <a:solidFill>
              <a:srgbClr val="9AA39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20" name="Freeform 112">
              <a:extLst>
                <a:ext uri="{FF2B5EF4-FFF2-40B4-BE49-F238E27FC236}">
                  <a16:creationId xmlns:a16="http://schemas.microsoft.com/office/drawing/2014/main" id="{57AA6F7E-9CE1-4FFA-AFA6-D9173CD3E5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99418" y="3633712"/>
              <a:ext cx="322263" cy="322263"/>
            </a:xfrm>
            <a:custGeom>
              <a:avLst/>
              <a:gdLst>
                <a:gd name="T0" fmla="*/ 1016 w 1017"/>
                <a:gd name="T1" fmla="*/ 371 h 1017"/>
                <a:gd name="T2" fmla="*/ 1011 w 1017"/>
                <a:gd name="T3" fmla="*/ 363 h 1017"/>
                <a:gd name="T4" fmla="*/ 1004 w 1017"/>
                <a:gd name="T5" fmla="*/ 355 h 1017"/>
                <a:gd name="T6" fmla="*/ 996 w 1017"/>
                <a:gd name="T7" fmla="*/ 351 h 1017"/>
                <a:gd name="T8" fmla="*/ 986 w 1017"/>
                <a:gd name="T9" fmla="*/ 350 h 1017"/>
                <a:gd name="T10" fmla="*/ 539 w 1017"/>
                <a:gd name="T11" fmla="*/ 21 h 1017"/>
                <a:gd name="T12" fmla="*/ 537 w 1017"/>
                <a:gd name="T13" fmla="*/ 17 h 1017"/>
                <a:gd name="T14" fmla="*/ 531 w 1017"/>
                <a:gd name="T15" fmla="*/ 8 h 1017"/>
                <a:gd name="T16" fmla="*/ 523 w 1017"/>
                <a:gd name="T17" fmla="*/ 3 h 1017"/>
                <a:gd name="T18" fmla="*/ 514 w 1017"/>
                <a:gd name="T19" fmla="*/ 0 h 1017"/>
                <a:gd name="T20" fmla="*/ 509 w 1017"/>
                <a:gd name="T21" fmla="*/ 0 h 1017"/>
                <a:gd name="T22" fmla="*/ 499 w 1017"/>
                <a:gd name="T23" fmla="*/ 1 h 1017"/>
                <a:gd name="T24" fmla="*/ 490 w 1017"/>
                <a:gd name="T25" fmla="*/ 5 h 1017"/>
                <a:gd name="T26" fmla="*/ 483 w 1017"/>
                <a:gd name="T27" fmla="*/ 13 h 1017"/>
                <a:gd name="T28" fmla="*/ 479 w 1017"/>
                <a:gd name="T29" fmla="*/ 21 h 1017"/>
                <a:gd name="T30" fmla="*/ 31 w 1017"/>
                <a:gd name="T31" fmla="*/ 350 h 1017"/>
                <a:gd name="T32" fmla="*/ 27 w 1017"/>
                <a:gd name="T33" fmla="*/ 350 h 1017"/>
                <a:gd name="T34" fmla="*/ 17 w 1017"/>
                <a:gd name="T35" fmla="*/ 353 h 1017"/>
                <a:gd name="T36" fmla="*/ 10 w 1017"/>
                <a:gd name="T37" fmla="*/ 358 h 1017"/>
                <a:gd name="T38" fmla="*/ 3 w 1017"/>
                <a:gd name="T39" fmla="*/ 367 h 1017"/>
                <a:gd name="T40" fmla="*/ 1 w 1017"/>
                <a:gd name="T41" fmla="*/ 371 h 1017"/>
                <a:gd name="T42" fmla="*/ 0 w 1017"/>
                <a:gd name="T43" fmla="*/ 381 h 1017"/>
                <a:gd name="T44" fmla="*/ 1 w 1017"/>
                <a:gd name="T45" fmla="*/ 390 h 1017"/>
                <a:gd name="T46" fmla="*/ 5 w 1017"/>
                <a:gd name="T47" fmla="*/ 399 h 1017"/>
                <a:gd name="T48" fmla="*/ 12 w 1017"/>
                <a:gd name="T49" fmla="*/ 407 h 1017"/>
                <a:gd name="T50" fmla="*/ 160 w 1017"/>
                <a:gd name="T51" fmla="*/ 975 h 1017"/>
                <a:gd name="T52" fmla="*/ 159 w 1017"/>
                <a:gd name="T53" fmla="*/ 981 h 1017"/>
                <a:gd name="T54" fmla="*/ 159 w 1017"/>
                <a:gd name="T55" fmla="*/ 990 h 1017"/>
                <a:gd name="T56" fmla="*/ 162 w 1017"/>
                <a:gd name="T57" fmla="*/ 1000 h 1017"/>
                <a:gd name="T58" fmla="*/ 167 w 1017"/>
                <a:gd name="T59" fmla="*/ 1007 h 1017"/>
                <a:gd name="T60" fmla="*/ 172 w 1017"/>
                <a:gd name="T61" fmla="*/ 1012 h 1017"/>
                <a:gd name="T62" fmla="*/ 180 w 1017"/>
                <a:gd name="T63" fmla="*/ 1016 h 1017"/>
                <a:gd name="T64" fmla="*/ 190 w 1017"/>
                <a:gd name="T65" fmla="*/ 1017 h 1017"/>
                <a:gd name="T66" fmla="*/ 200 w 1017"/>
                <a:gd name="T67" fmla="*/ 1016 h 1017"/>
                <a:gd name="T68" fmla="*/ 209 w 1017"/>
                <a:gd name="T69" fmla="*/ 1012 h 1017"/>
                <a:gd name="T70" fmla="*/ 808 w 1017"/>
                <a:gd name="T71" fmla="*/ 1012 h 1017"/>
                <a:gd name="T72" fmla="*/ 812 w 1017"/>
                <a:gd name="T73" fmla="*/ 1014 h 1017"/>
                <a:gd name="T74" fmla="*/ 822 w 1017"/>
                <a:gd name="T75" fmla="*/ 1017 h 1017"/>
                <a:gd name="T76" fmla="*/ 826 w 1017"/>
                <a:gd name="T77" fmla="*/ 1017 h 1017"/>
                <a:gd name="T78" fmla="*/ 837 w 1017"/>
                <a:gd name="T79" fmla="*/ 1016 h 1017"/>
                <a:gd name="T80" fmla="*/ 846 w 1017"/>
                <a:gd name="T81" fmla="*/ 1012 h 1017"/>
                <a:gd name="T82" fmla="*/ 850 w 1017"/>
                <a:gd name="T83" fmla="*/ 1007 h 1017"/>
                <a:gd name="T84" fmla="*/ 855 w 1017"/>
                <a:gd name="T85" fmla="*/ 1000 h 1017"/>
                <a:gd name="T86" fmla="*/ 858 w 1017"/>
                <a:gd name="T87" fmla="*/ 990 h 1017"/>
                <a:gd name="T88" fmla="*/ 858 w 1017"/>
                <a:gd name="T89" fmla="*/ 981 h 1017"/>
                <a:gd name="T90" fmla="*/ 737 w 1017"/>
                <a:gd name="T91" fmla="*/ 616 h 1017"/>
                <a:gd name="T92" fmla="*/ 1005 w 1017"/>
                <a:gd name="T93" fmla="*/ 407 h 1017"/>
                <a:gd name="T94" fmla="*/ 1012 w 1017"/>
                <a:gd name="T95" fmla="*/ 399 h 1017"/>
                <a:gd name="T96" fmla="*/ 1016 w 1017"/>
                <a:gd name="T97" fmla="*/ 390 h 1017"/>
                <a:gd name="T98" fmla="*/ 1017 w 1017"/>
                <a:gd name="T99" fmla="*/ 381 h 1017"/>
                <a:gd name="T100" fmla="*/ 1016 w 1017"/>
                <a:gd name="T101" fmla="*/ 371 h 1017"/>
                <a:gd name="T102" fmla="*/ 124 w 1017"/>
                <a:gd name="T103" fmla="*/ 413 h 1017"/>
                <a:gd name="T104" fmla="*/ 302 w 1017"/>
                <a:gd name="T105" fmla="*/ 551 h 1017"/>
                <a:gd name="T106" fmla="*/ 766 w 1017"/>
                <a:gd name="T107" fmla="*/ 904 h 1017"/>
                <a:gd name="T108" fmla="*/ 527 w 1017"/>
                <a:gd name="T109" fmla="*/ 737 h 1017"/>
                <a:gd name="T110" fmla="*/ 518 w 1017"/>
                <a:gd name="T111" fmla="*/ 733 h 1017"/>
                <a:gd name="T112" fmla="*/ 509 w 1017"/>
                <a:gd name="T113" fmla="*/ 732 h 1017"/>
                <a:gd name="T114" fmla="*/ 504 w 1017"/>
                <a:gd name="T115" fmla="*/ 732 h 1017"/>
                <a:gd name="T116" fmla="*/ 495 w 1017"/>
                <a:gd name="T117" fmla="*/ 735 h 1017"/>
                <a:gd name="T118" fmla="*/ 251 w 1017"/>
                <a:gd name="T119" fmla="*/ 904 h 1017"/>
                <a:gd name="T120" fmla="*/ 766 w 1017"/>
                <a:gd name="T121" fmla="*/ 904 h 1017"/>
                <a:gd name="T122" fmla="*/ 670 w 1017"/>
                <a:gd name="T123" fmla="*/ 413 h 1017"/>
                <a:gd name="T124" fmla="*/ 716 w 1017"/>
                <a:gd name="T125" fmla="*/ 551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17" h="1017">
                  <a:moveTo>
                    <a:pt x="1016" y="371"/>
                  </a:moveTo>
                  <a:lnTo>
                    <a:pt x="1016" y="371"/>
                  </a:lnTo>
                  <a:lnTo>
                    <a:pt x="1014" y="367"/>
                  </a:lnTo>
                  <a:lnTo>
                    <a:pt x="1011" y="363"/>
                  </a:lnTo>
                  <a:lnTo>
                    <a:pt x="1008" y="358"/>
                  </a:lnTo>
                  <a:lnTo>
                    <a:pt x="1004" y="355"/>
                  </a:lnTo>
                  <a:lnTo>
                    <a:pt x="1000" y="353"/>
                  </a:lnTo>
                  <a:lnTo>
                    <a:pt x="996" y="351"/>
                  </a:lnTo>
                  <a:lnTo>
                    <a:pt x="990" y="350"/>
                  </a:lnTo>
                  <a:lnTo>
                    <a:pt x="986" y="350"/>
                  </a:lnTo>
                  <a:lnTo>
                    <a:pt x="648" y="350"/>
                  </a:lnTo>
                  <a:lnTo>
                    <a:pt x="539" y="21"/>
                  </a:lnTo>
                  <a:lnTo>
                    <a:pt x="539" y="21"/>
                  </a:lnTo>
                  <a:lnTo>
                    <a:pt x="537" y="17"/>
                  </a:lnTo>
                  <a:lnTo>
                    <a:pt x="534" y="13"/>
                  </a:lnTo>
                  <a:lnTo>
                    <a:pt x="531" y="8"/>
                  </a:lnTo>
                  <a:lnTo>
                    <a:pt x="527" y="5"/>
                  </a:lnTo>
                  <a:lnTo>
                    <a:pt x="523" y="3"/>
                  </a:lnTo>
                  <a:lnTo>
                    <a:pt x="518" y="1"/>
                  </a:lnTo>
                  <a:lnTo>
                    <a:pt x="514" y="0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03" y="0"/>
                  </a:lnTo>
                  <a:lnTo>
                    <a:pt x="499" y="1"/>
                  </a:lnTo>
                  <a:lnTo>
                    <a:pt x="495" y="3"/>
                  </a:lnTo>
                  <a:lnTo>
                    <a:pt x="490" y="5"/>
                  </a:lnTo>
                  <a:lnTo>
                    <a:pt x="486" y="8"/>
                  </a:lnTo>
                  <a:lnTo>
                    <a:pt x="483" y="13"/>
                  </a:lnTo>
                  <a:lnTo>
                    <a:pt x="481" y="17"/>
                  </a:lnTo>
                  <a:lnTo>
                    <a:pt x="479" y="21"/>
                  </a:lnTo>
                  <a:lnTo>
                    <a:pt x="369" y="350"/>
                  </a:lnTo>
                  <a:lnTo>
                    <a:pt x="31" y="350"/>
                  </a:lnTo>
                  <a:lnTo>
                    <a:pt x="31" y="350"/>
                  </a:lnTo>
                  <a:lnTo>
                    <a:pt x="27" y="350"/>
                  </a:lnTo>
                  <a:lnTo>
                    <a:pt x="21" y="351"/>
                  </a:lnTo>
                  <a:lnTo>
                    <a:pt x="17" y="353"/>
                  </a:lnTo>
                  <a:lnTo>
                    <a:pt x="13" y="355"/>
                  </a:lnTo>
                  <a:lnTo>
                    <a:pt x="10" y="358"/>
                  </a:lnTo>
                  <a:lnTo>
                    <a:pt x="6" y="363"/>
                  </a:lnTo>
                  <a:lnTo>
                    <a:pt x="3" y="367"/>
                  </a:lnTo>
                  <a:lnTo>
                    <a:pt x="1" y="371"/>
                  </a:lnTo>
                  <a:lnTo>
                    <a:pt x="1" y="371"/>
                  </a:lnTo>
                  <a:lnTo>
                    <a:pt x="0" y="375"/>
                  </a:lnTo>
                  <a:lnTo>
                    <a:pt x="0" y="381"/>
                  </a:lnTo>
                  <a:lnTo>
                    <a:pt x="0" y="386"/>
                  </a:lnTo>
                  <a:lnTo>
                    <a:pt x="1" y="390"/>
                  </a:lnTo>
                  <a:lnTo>
                    <a:pt x="3" y="395"/>
                  </a:lnTo>
                  <a:lnTo>
                    <a:pt x="5" y="399"/>
                  </a:lnTo>
                  <a:lnTo>
                    <a:pt x="9" y="403"/>
                  </a:lnTo>
                  <a:lnTo>
                    <a:pt x="12" y="407"/>
                  </a:lnTo>
                  <a:lnTo>
                    <a:pt x="280" y="616"/>
                  </a:lnTo>
                  <a:lnTo>
                    <a:pt x="160" y="975"/>
                  </a:lnTo>
                  <a:lnTo>
                    <a:pt x="160" y="975"/>
                  </a:lnTo>
                  <a:lnTo>
                    <a:pt x="159" y="981"/>
                  </a:lnTo>
                  <a:lnTo>
                    <a:pt x="159" y="986"/>
                  </a:lnTo>
                  <a:lnTo>
                    <a:pt x="159" y="990"/>
                  </a:lnTo>
                  <a:lnTo>
                    <a:pt x="160" y="996"/>
                  </a:lnTo>
                  <a:lnTo>
                    <a:pt x="162" y="1000"/>
                  </a:lnTo>
                  <a:lnTo>
                    <a:pt x="164" y="1004"/>
                  </a:lnTo>
                  <a:lnTo>
                    <a:pt x="167" y="1007"/>
                  </a:lnTo>
                  <a:lnTo>
                    <a:pt x="172" y="1012"/>
                  </a:lnTo>
                  <a:lnTo>
                    <a:pt x="172" y="1012"/>
                  </a:lnTo>
                  <a:lnTo>
                    <a:pt x="176" y="1014"/>
                  </a:lnTo>
                  <a:lnTo>
                    <a:pt x="180" y="1016"/>
                  </a:lnTo>
                  <a:lnTo>
                    <a:pt x="186" y="1017"/>
                  </a:lnTo>
                  <a:lnTo>
                    <a:pt x="190" y="1017"/>
                  </a:lnTo>
                  <a:lnTo>
                    <a:pt x="195" y="1017"/>
                  </a:lnTo>
                  <a:lnTo>
                    <a:pt x="200" y="1016"/>
                  </a:lnTo>
                  <a:lnTo>
                    <a:pt x="204" y="1014"/>
                  </a:lnTo>
                  <a:lnTo>
                    <a:pt x="209" y="1012"/>
                  </a:lnTo>
                  <a:lnTo>
                    <a:pt x="509" y="801"/>
                  </a:lnTo>
                  <a:lnTo>
                    <a:pt x="808" y="1012"/>
                  </a:lnTo>
                  <a:lnTo>
                    <a:pt x="808" y="1012"/>
                  </a:lnTo>
                  <a:lnTo>
                    <a:pt x="812" y="1014"/>
                  </a:lnTo>
                  <a:lnTo>
                    <a:pt x="818" y="1016"/>
                  </a:lnTo>
                  <a:lnTo>
                    <a:pt x="822" y="1017"/>
                  </a:lnTo>
                  <a:lnTo>
                    <a:pt x="826" y="1017"/>
                  </a:lnTo>
                  <a:lnTo>
                    <a:pt x="826" y="1017"/>
                  </a:lnTo>
                  <a:lnTo>
                    <a:pt x="832" y="1017"/>
                  </a:lnTo>
                  <a:lnTo>
                    <a:pt x="837" y="1016"/>
                  </a:lnTo>
                  <a:lnTo>
                    <a:pt x="841" y="1014"/>
                  </a:lnTo>
                  <a:lnTo>
                    <a:pt x="846" y="1012"/>
                  </a:lnTo>
                  <a:lnTo>
                    <a:pt x="846" y="1012"/>
                  </a:lnTo>
                  <a:lnTo>
                    <a:pt x="850" y="1007"/>
                  </a:lnTo>
                  <a:lnTo>
                    <a:pt x="853" y="1004"/>
                  </a:lnTo>
                  <a:lnTo>
                    <a:pt x="855" y="1000"/>
                  </a:lnTo>
                  <a:lnTo>
                    <a:pt x="857" y="996"/>
                  </a:lnTo>
                  <a:lnTo>
                    <a:pt x="858" y="990"/>
                  </a:lnTo>
                  <a:lnTo>
                    <a:pt x="858" y="986"/>
                  </a:lnTo>
                  <a:lnTo>
                    <a:pt x="858" y="981"/>
                  </a:lnTo>
                  <a:lnTo>
                    <a:pt x="857" y="975"/>
                  </a:lnTo>
                  <a:lnTo>
                    <a:pt x="737" y="616"/>
                  </a:lnTo>
                  <a:lnTo>
                    <a:pt x="1005" y="407"/>
                  </a:lnTo>
                  <a:lnTo>
                    <a:pt x="1005" y="407"/>
                  </a:lnTo>
                  <a:lnTo>
                    <a:pt x="1009" y="403"/>
                  </a:lnTo>
                  <a:lnTo>
                    <a:pt x="1012" y="399"/>
                  </a:lnTo>
                  <a:lnTo>
                    <a:pt x="1014" y="395"/>
                  </a:lnTo>
                  <a:lnTo>
                    <a:pt x="1016" y="390"/>
                  </a:lnTo>
                  <a:lnTo>
                    <a:pt x="1017" y="386"/>
                  </a:lnTo>
                  <a:lnTo>
                    <a:pt x="1017" y="381"/>
                  </a:lnTo>
                  <a:lnTo>
                    <a:pt x="1017" y="375"/>
                  </a:lnTo>
                  <a:lnTo>
                    <a:pt x="1016" y="371"/>
                  </a:lnTo>
                  <a:lnTo>
                    <a:pt x="1016" y="371"/>
                  </a:lnTo>
                  <a:close/>
                  <a:moveTo>
                    <a:pt x="124" y="413"/>
                  </a:moveTo>
                  <a:lnTo>
                    <a:pt x="348" y="413"/>
                  </a:lnTo>
                  <a:lnTo>
                    <a:pt x="302" y="551"/>
                  </a:lnTo>
                  <a:lnTo>
                    <a:pt x="124" y="413"/>
                  </a:lnTo>
                  <a:close/>
                  <a:moveTo>
                    <a:pt x="766" y="904"/>
                  </a:moveTo>
                  <a:lnTo>
                    <a:pt x="527" y="737"/>
                  </a:lnTo>
                  <a:lnTo>
                    <a:pt x="527" y="737"/>
                  </a:lnTo>
                  <a:lnTo>
                    <a:pt x="523" y="735"/>
                  </a:lnTo>
                  <a:lnTo>
                    <a:pt x="518" y="733"/>
                  </a:lnTo>
                  <a:lnTo>
                    <a:pt x="513" y="732"/>
                  </a:lnTo>
                  <a:lnTo>
                    <a:pt x="509" y="732"/>
                  </a:lnTo>
                  <a:lnTo>
                    <a:pt x="509" y="732"/>
                  </a:lnTo>
                  <a:lnTo>
                    <a:pt x="504" y="732"/>
                  </a:lnTo>
                  <a:lnTo>
                    <a:pt x="499" y="733"/>
                  </a:lnTo>
                  <a:lnTo>
                    <a:pt x="495" y="735"/>
                  </a:lnTo>
                  <a:lnTo>
                    <a:pt x="490" y="737"/>
                  </a:lnTo>
                  <a:lnTo>
                    <a:pt x="251" y="904"/>
                  </a:lnTo>
                  <a:lnTo>
                    <a:pt x="509" y="132"/>
                  </a:lnTo>
                  <a:lnTo>
                    <a:pt x="766" y="904"/>
                  </a:lnTo>
                  <a:close/>
                  <a:moveTo>
                    <a:pt x="716" y="551"/>
                  </a:moveTo>
                  <a:lnTo>
                    <a:pt x="670" y="413"/>
                  </a:lnTo>
                  <a:lnTo>
                    <a:pt x="893" y="413"/>
                  </a:lnTo>
                  <a:lnTo>
                    <a:pt x="716" y="55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24E0229E-00CC-4D27-8D39-E1B1D4208AAE}"/>
              </a:ext>
            </a:extLst>
          </p:cNvPr>
          <p:cNvSpPr txBox="1"/>
          <p:nvPr/>
        </p:nvSpPr>
        <p:spPr>
          <a:xfrm>
            <a:off x="7659394" y="2828834"/>
            <a:ext cx="3097487" cy="156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cs typeface="+mn-ea"/>
                <a:sym typeface="+mn-lt"/>
              </a:rPr>
              <a:t>以</a:t>
            </a:r>
            <a:r>
              <a:rPr lang="en-US" altLang="zh-TW" sz="2400" dirty="0">
                <a:solidFill>
                  <a:schemeClr val="bg1"/>
                </a:solidFill>
                <a:cs typeface="+mn-ea"/>
                <a:sym typeface="+mn-lt"/>
              </a:rPr>
              <a:t>AUC</a:t>
            </a:r>
            <a:r>
              <a:rPr lang="zh-TW" altLang="en-US" sz="2400" dirty="0">
                <a:solidFill>
                  <a:schemeClr val="bg1"/>
                </a:solidFill>
                <a:cs typeface="+mn-ea"/>
                <a:sym typeface="+mn-lt"/>
              </a:rPr>
              <a:t>作為</a:t>
            </a:r>
            <a:r>
              <a:rPr lang="en-US" altLang="zh-TW" sz="2400" dirty="0">
                <a:solidFill>
                  <a:schemeClr val="bg1"/>
                </a:solidFill>
                <a:cs typeface="+mn-ea"/>
                <a:sym typeface="+mn-lt"/>
              </a:rPr>
              <a:t>Scoring</a:t>
            </a:r>
            <a:r>
              <a:rPr lang="zh-TW" altLang="en-US" sz="2400" dirty="0">
                <a:solidFill>
                  <a:schemeClr val="bg1"/>
                </a:solidFill>
                <a:cs typeface="+mn-ea"/>
                <a:sym typeface="+mn-lt"/>
              </a:rPr>
              <a:t>找到以</a:t>
            </a:r>
            <a:r>
              <a:rPr lang="en-US" altLang="zh-TW" sz="2400" dirty="0" err="1">
                <a:solidFill>
                  <a:schemeClr val="bg1"/>
                </a:solidFill>
                <a:cs typeface="+mn-ea"/>
                <a:sym typeface="+mn-lt"/>
              </a:rPr>
              <a:t>tree_size</a:t>
            </a:r>
            <a:r>
              <a:rPr lang="en-US" altLang="zh-TW" sz="2400" dirty="0">
                <a:solidFill>
                  <a:schemeClr val="bg1"/>
                </a:solidFill>
                <a:cs typeface="+mn-ea"/>
                <a:sym typeface="+mn-lt"/>
              </a:rPr>
              <a:t>=4</a:t>
            </a:r>
            <a:r>
              <a:rPr lang="zh-TW" altLang="en-US" sz="2400" dirty="0">
                <a:solidFill>
                  <a:schemeClr val="bg1"/>
                </a:solidFill>
                <a:cs typeface="+mn-ea"/>
                <a:sym typeface="+mn-lt"/>
              </a:rPr>
              <a:t>為最適深度</a:t>
            </a:r>
            <a:r>
              <a:rPr lang="en-US" altLang="zh-TW" sz="2400" dirty="0">
                <a:solidFill>
                  <a:schemeClr val="bg1"/>
                </a:solidFill>
                <a:cs typeface="+mn-ea"/>
                <a:sym typeface="+mn-lt"/>
              </a:rPr>
              <a:t>(</a:t>
            </a:r>
            <a:r>
              <a:rPr lang="zh-TW" altLang="en-US" sz="2400" dirty="0">
                <a:solidFill>
                  <a:schemeClr val="bg1"/>
                </a:solidFill>
                <a:cs typeface="+mn-ea"/>
                <a:sym typeface="+mn-lt"/>
              </a:rPr>
              <a:t>以決策樹分類器</a:t>
            </a:r>
            <a:r>
              <a:rPr lang="en-US" altLang="zh-TW" sz="2400" dirty="0">
                <a:solidFill>
                  <a:schemeClr val="bg1"/>
                </a:solidFill>
                <a:cs typeface="+mn-ea"/>
                <a:sym typeface="+mn-lt"/>
              </a:rPr>
              <a:t>+10FoldCV)</a:t>
            </a:r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4ECD7CA3-D824-CD85-2934-C6C3EAD92CA7}"/>
              </a:ext>
            </a:extLst>
          </p:cNvPr>
          <p:cNvSpPr txBox="1"/>
          <p:nvPr/>
        </p:nvSpPr>
        <p:spPr>
          <a:xfrm>
            <a:off x="1383158" y="464097"/>
            <a:ext cx="5421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+mn-lt"/>
                <a:ea typeface="+mn-ea"/>
                <a:cs typeface="+mn-ea"/>
                <a:sym typeface="+mn-lt"/>
              </a:rPr>
              <a:t>運用</a:t>
            </a:r>
            <a:r>
              <a:rPr lang="en-US" altLang="zh-TW" sz="2800" dirty="0">
                <a:latin typeface="+mn-lt"/>
                <a:ea typeface="+mn-ea"/>
                <a:cs typeface="+mn-ea"/>
                <a:sym typeface="+mn-lt"/>
              </a:rPr>
              <a:t>10FoldCV</a:t>
            </a:r>
            <a:r>
              <a:rPr lang="zh-TW" altLang="en-US" sz="2800" dirty="0">
                <a:latin typeface="+mn-lt"/>
                <a:ea typeface="+mn-ea"/>
                <a:cs typeface="+mn-ea"/>
                <a:sym typeface="+mn-lt"/>
              </a:rPr>
              <a:t>找到樹的最適深度</a:t>
            </a:r>
            <a:endParaRPr lang="zh-CN" altLang="en-US" sz="2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7" name="圆角矩形 2">
            <a:extLst>
              <a:ext uri="{FF2B5EF4-FFF2-40B4-BE49-F238E27FC236}">
                <a16:creationId xmlns:a16="http://schemas.microsoft.com/office/drawing/2014/main" id="{A015B4FB-807F-0DB5-4024-568CE5F14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7835" y="687528"/>
            <a:ext cx="4321175" cy="71438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圖片 3" descr="一張含有 桌 的圖片&#10;&#10;自動產生的描述">
            <a:extLst>
              <a:ext uri="{FF2B5EF4-FFF2-40B4-BE49-F238E27FC236}">
                <a16:creationId xmlns:a16="http://schemas.microsoft.com/office/drawing/2014/main" id="{AC51FDEC-10D0-8EB8-3101-4101A1D55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01" y="1915171"/>
            <a:ext cx="7256321" cy="3023467"/>
          </a:xfrm>
          <a:prstGeom prst="rect">
            <a:avLst/>
          </a:prstGeom>
        </p:spPr>
      </p:pic>
      <p:sp>
        <p:nvSpPr>
          <p:cNvPr id="2" name="橢圓 1">
            <a:extLst>
              <a:ext uri="{FF2B5EF4-FFF2-40B4-BE49-F238E27FC236}">
                <a16:creationId xmlns:a16="http://schemas.microsoft.com/office/drawing/2014/main" id="{D1E9E7FE-0BDC-895C-10DB-2F8DAF6BF101}"/>
              </a:ext>
            </a:extLst>
          </p:cNvPr>
          <p:cNvSpPr/>
          <p:nvPr/>
        </p:nvSpPr>
        <p:spPr>
          <a:xfrm>
            <a:off x="1583472" y="2297151"/>
            <a:ext cx="178419" cy="1784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981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2" grpId="0" bldLvl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圆角矩形 2">
            <a:extLst>
              <a:ext uri="{FF2B5EF4-FFF2-40B4-BE49-F238E27FC236}">
                <a16:creationId xmlns:a16="http://schemas.microsoft.com/office/drawing/2014/main" id="{34B00C02-C9E8-36CC-854A-323DF89D8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1580" y="6221561"/>
            <a:ext cx="4321175" cy="71438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847010F-0F41-4B6E-B5B3-E7D32E0D2526}"/>
              </a:ext>
            </a:extLst>
          </p:cNvPr>
          <p:cNvGrpSpPr/>
          <p:nvPr/>
        </p:nvGrpSpPr>
        <p:grpSpPr>
          <a:xfrm flipH="1">
            <a:off x="11363658" y="235566"/>
            <a:ext cx="727071" cy="727071"/>
            <a:chOff x="9020762" y="3428424"/>
            <a:chExt cx="732838" cy="732838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CE2D0D59-ABC9-4A64-BD1B-8C0C804B3CE2}"/>
                </a:ext>
              </a:extLst>
            </p:cNvPr>
            <p:cNvSpPr/>
            <p:nvPr/>
          </p:nvSpPr>
          <p:spPr>
            <a:xfrm>
              <a:off x="9020762" y="3428424"/>
              <a:ext cx="732838" cy="732838"/>
            </a:xfrm>
            <a:prstGeom prst="ellipse">
              <a:avLst/>
            </a:prstGeom>
            <a:solidFill>
              <a:srgbClr val="9AA39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4" name="Freeform 61">
              <a:extLst>
                <a:ext uri="{FF2B5EF4-FFF2-40B4-BE49-F238E27FC236}">
                  <a16:creationId xmlns:a16="http://schemas.microsoft.com/office/drawing/2014/main" id="{16A23B33-2F74-46A6-AF21-F90D080CD7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26050" y="3633712"/>
              <a:ext cx="322263" cy="322263"/>
            </a:xfrm>
            <a:custGeom>
              <a:avLst/>
              <a:gdLst>
                <a:gd name="T0" fmla="*/ 890 w 1018"/>
                <a:gd name="T1" fmla="*/ 61 h 1017"/>
                <a:gd name="T2" fmla="*/ 876 w 1018"/>
                <a:gd name="T3" fmla="*/ 5 h 1017"/>
                <a:gd name="T4" fmla="*/ 147 w 1018"/>
                <a:gd name="T5" fmla="*/ 2 h 1017"/>
                <a:gd name="T6" fmla="*/ 127 w 1018"/>
                <a:gd name="T7" fmla="*/ 31 h 1017"/>
                <a:gd name="T8" fmla="*/ 131 w 1018"/>
                <a:gd name="T9" fmla="*/ 148 h 1017"/>
                <a:gd name="T10" fmla="*/ 24 w 1018"/>
                <a:gd name="T11" fmla="*/ 243 h 1017"/>
                <a:gd name="T12" fmla="*/ 3 w 1018"/>
                <a:gd name="T13" fmla="*/ 383 h 1017"/>
                <a:gd name="T14" fmla="*/ 61 w 1018"/>
                <a:gd name="T15" fmla="*/ 493 h 1017"/>
                <a:gd name="T16" fmla="*/ 170 w 1018"/>
                <a:gd name="T17" fmla="*/ 551 h 1017"/>
                <a:gd name="T18" fmla="*/ 274 w 1018"/>
                <a:gd name="T19" fmla="*/ 546 h 1017"/>
                <a:gd name="T20" fmla="*/ 382 w 1018"/>
                <a:gd name="T21" fmla="*/ 690 h 1017"/>
                <a:gd name="T22" fmla="*/ 410 w 1018"/>
                <a:gd name="T23" fmla="*/ 735 h 1017"/>
                <a:gd name="T24" fmla="*/ 410 w 1018"/>
                <a:gd name="T25" fmla="*/ 791 h 1017"/>
                <a:gd name="T26" fmla="*/ 379 w 1018"/>
                <a:gd name="T27" fmla="*/ 837 h 1017"/>
                <a:gd name="T28" fmla="*/ 318 w 1018"/>
                <a:gd name="T29" fmla="*/ 858 h 1017"/>
                <a:gd name="T30" fmla="*/ 248 w 1018"/>
                <a:gd name="T31" fmla="*/ 880 h 1017"/>
                <a:gd name="T32" fmla="*/ 197 w 1018"/>
                <a:gd name="T33" fmla="*/ 948 h 1017"/>
                <a:gd name="T34" fmla="*/ 196 w 1018"/>
                <a:gd name="T35" fmla="*/ 1003 h 1017"/>
                <a:gd name="T36" fmla="*/ 795 w 1018"/>
                <a:gd name="T37" fmla="*/ 1017 h 1017"/>
                <a:gd name="T38" fmla="*/ 826 w 1018"/>
                <a:gd name="T39" fmla="*/ 992 h 1017"/>
                <a:gd name="T40" fmla="*/ 812 w 1018"/>
                <a:gd name="T41" fmla="*/ 925 h 1017"/>
                <a:gd name="T42" fmla="*/ 750 w 1018"/>
                <a:gd name="T43" fmla="*/ 869 h 1017"/>
                <a:gd name="T44" fmla="*/ 681 w 1018"/>
                <a:gd name="T45" fmla="*/ 856 h 1017"/>
                <a:gd name="T46" fmla="*/ 633 w 1018"/>
                <a:gd name="T47" fmla="*/ 830 h 1017"/>
                <a:gd name="T48" fmla="*/ 605 w 1018"/>
                <a:gd name="T49" fmla="*/ 772 h 1017"/>
                <a:gd name="T50" fmla="*/ 616 w 1018"/>
                <a:gd name="T51" fmla="*/ 718 h 1017"/>
                <a:gd name="T52" fmla="*/ 639 w 1018"/>
                <a:gd name="T53" fmla="*/ 683 h 1017"/>
                <a:gd name="T54" fmla="*/ 774 w 1018"/>
                <a:gd name="T55" fmla="*/ 554 h 1017"/>
                <a:gd name="T56" fmla="*/ 887 w 1018"/>
                <a:gd name="T57" fmla="*/ 540 h 1017"/>
                <a:gd name="T58" fmla="*/ 983 w 1018"/>
                <a:gd name="T59" fmla="*/ 461 h 1017"/>
                <a:gd name="T60" fmla="*/ 1018 w 1018"/>
                <a:gd name="T61" fmla="*/ 342 h 1017"/>
                <a:gd name="T62" fmla="*/ 971 w 1018"/>
                <a:gd name="T63" fmla="*/ 210 h 1017"/>
                <a:gd name="T64" fmla="*/ 154 w 1018"/>
                <a:gd name="T65" fmla="*/ 481 h 1017"/>
                <a:gd name="T66" fmla="*/ 88 w 1018"/>
                <a:gd name="T67" fmla="*/ 426 h 1017"/>
                <a:gd name="T68" fmla="*/ 63 w 1018"/>
                <a:gd name="T69" fmla="*/ 345 h 1017"/>
                <a:gd name="T70" fmla="*/ 92 w 1018"/>
                <a:gd name="T71" fmla="*/ 256 h 1017"/>
                <a:gd name="T72" fmla="*/ 152 w 1018"/>
                <a:gd name="T73" fmla="*/ 252 h 1017"/>
                <a:gd name="T74" fmla="*/ 241 w 1018"/>
                <a:gd name="T75" fmla="*/ 488 h 1017"/>
                <a:gd name="T76" fmla="*/ 176 w 1018"/>
                <a:gd name="T77" fmla="*/ 487 h 1017"/>
                <a:gd name="T78" fmla="*/ 717 w 1018"/>
                <a:gd name="T79" fmla="*/ 925 h 1017"/>
                <a:gd name="T80" fmla="*/ 263 w 1018"/>
                <a:gd name="T81" fmla="*/ 954 h 1017"/>
                <a:gd name="T82" fmla="*/ 301 w 1018"/>
                <a:gd name="T83" fmla="*/ 925 h 1017"/>
                <a:gd name="T84" fmla="*/ 380 w 1018"/>
                <a:gd name="T85" fmla="*/ 910 h 1017"/>
                <a:gd name="T86" fmla="*/ 448 w 1018"/>
                <a:gd name="T87" fmla="*/ 854 h 1017"/>
                <a:gd name="T88" fmla="*/ 476 w 1018"/>
                <a:gd name="T89" fmla="*/ 778 h 1017"/>
                <a:gd name="T90" fmla="*/ 509 w 1018"/>
                <a:gd name="T91" fmla="*/ 795 h 1017"/>
                <a:gd name="T92" fmla="*/ 543 w 1018"/>
                <a:gd name="T93" fmla="*/ 778 h 1017"/>
                <a:gd name="T94" fmla="*/ 578 w 1018"/>
                <a:gd name="T95" fmla="*/ 865 h 1017"/>
                <a:gd name="T96" fmla="*/ 653 w 1018"/>
                <a:gd name="T97" fmla="*/ 915 h 1017"/>
                <a:gd name="T98" fmla="*/ 494 w 1018"/>
                <a:gd name="T99" fmla="*/ 709 h 1017"/>
                <a:gd name="T100" fmla="*/ 329 w 1018"/>
                <a:gd name="T101" fmla="*/ 511 h 1017"/>
                <a:gd name="T102" fmla="*/ 247 w 1018"/>
                <a:gd name="T103" fmla="*/ 342 h 1017"/>
                <a:gd name="T104" fmla="*/ 196 w 1018"/>
                <a:gd name="T105" fmla="*/ 132 h 1017"/>
                <a:gd name="T106" fmla="*/ 817 w 1018"/>
                <a:gd name="T107" fmla="*/ 164 h 1017"/>
                <a:gd name="T108" fmla="*/ 762 w 1018"/>
                <a:gd name="T109" fmla="*/ 369 h 1017"/>
                <a:gd name="T110" fmla="*/ 663 w 1018"/>
                <a:gd name="T111" fmla="*/ 550 h 1017"/>
                <a:gd name="T112" fmla="*/ 509 w 1018"/>
                <a:gd name="T113" fmla="*/ 722 h 1017"/>
                <a:gd name="T114" fmla="*/ 911 w 1018"/>
                <a:gd name="T115" fmla="*/ 448 h 1017"/>
                <a:gd name="T116" fmla="*/ 842 w 1018"/>
                <a:gd name="T117" fmla="*/ 487 h 1017"/>
                <a:gd name="T118" fmla="*/ 777 w 1018"/>
                <a:gd name="T119" fmla="*/ 489 h 1017"/>
                <a:gd name="T120" fmla="*/ 866 w 1018"/>
                <a:gd name="T121" fmla="*/ 252 h 1017"/>
                <a:gd name="T122" fmla="*/ 926 w 1018"/>
                <a:gd name="T123" fmla="*/ 257 h 1017"/>
                <a:gd name="T124" fmla="*/ 955 w 1018"/>
                <a:gd name="T125" fmla="*/ 345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18" h="1017">
                  <a:moveTo>
                    <a:pt x="887" y="148"/>
                  </a:moveTo>
                  <a:lnTo>
                    <a:pt x="887" y="148"/>
                  </a:lnTo>
                  <a:lnTo>
                    <a:pt x="884" y="147"/>
                  </a:lnTo>
                  <a:lnTo>
                    <a:pt x="884" y="147"/>
                  </a:lnTo>
                  <a:lnTo>
                    <a:pt x="887" y="119"/>
                  </a:lnTo>
                  <a:lnTo>
                    <a:pt x="889" y="90"/>
                  </a:lnTo>
                  <a:lnTo>
                    <a:pt x="890" y="61"/>
                  </a:lnTo>
                  <a:lnTo>
                    <a:pt x="890" y="31"/>
                  </a:lnTo>
                  <a:lnTo>
                    <a:pt x="890" y="31"/>
                  </a:lnTo>
                  <a:lnTo>
                    <a:pt x="890" y="26"/>
                  </a:lnTo>
                  <a:lnTo>
                    <a:pt x="888" y="19"/>
                  </a:lnTo>
                  <a:lnTo>
                    <a:pt x="885" y="14"/>
                  </a:lnTo>
                  <a:lnTo>
                    <a:pt x="882" y="10"/>
                  </a:lnTo>
                  <a:lnTo>
                    <a:pt x="876" y="5"/>
                  </a:lnTo>
                  <a:lnTo>
                    <a:pt x="871" y="2"/>
                  </a:lnTo>
                  <a:lnTo>
                    <a:pt x="866" y="0"/>
                  </a:lnTo>
                  <a:lnTo>
                    <a:pt x="859" y="0"/>
                  </a:lnTo>
                  <a:lnTo>
                    <a:pt x="160" y="0"/>
                  </a:lnTo>
                  <a:lnTo>
                    <a:pt x="160" y="0"/>
                  </a:lnTo>
                  <a:lnTo>
                    <a:pt x="153" y="0"/>
                  </a:lnTo>
                  <a:lnTo>
                    <a:pt x="147" y="2"/>
                  </a:lnTo>
                  <a:lnTo>
                    <a:pt x="141" y="5"/>
                  </a:lnTo>
                  <a:lnTo>
                    <a:pt x="137" y="10"/>
                  </a:lnTo>
                  <a:lnTo>
                    <a:pt x="133" y="14"/>
                  </a:lnTo>
                  <a:lnTo>
                    <a:pt x="130" y="19"/>
                  </a:lnTo>
                  <a:lnTo>
                    <a:pt x="129" y="26"/>
                  </a:lnTo>
                  <a:lnTo>
                    <a:pt x="127" y="31"/>
                  </a:lnTo>
                  <a:lnTo>
                    <a:pt x="127" y="31"/>
                  </a:lnTo>
                  <a:lnTo>
                    <a:pt x="127" y="61"/>
                  </a:lnTo>
                  <a:lnTo>
                    <a:pt x="130" y="90"/>
                  </a:lnTo>
                  <a:lnTo>
                    <a:pt x="132" y="119"/>
                  </a:lnTo>
                  <a:lnTo>
                    <a:pt x="134" y="147"/>
                  </a:lnTo>
                  <a:lnTo>
                    <a:pt x="134" y="147"/>
                  </a:lnTo>
                  <a:lnTo>
                    <a:pt x="131" y="148"/>
                  </a:lnTo>
                  <a:lnTo>
                    <a:pt x="131" y="148"/>
                  </a:lnTo>
                  <a:lnTo>
                    <a:pt x="110" y="157"/>
                  </a:lnTo>
                  <a:lnTo>
                    <a:pt x="93" y="168"/>
                  </a:lnTo>
                  <a:lnTo>
                    <a:pt x="76" y="180"/>
                  </a:lnTo>
                  <a:lnTo>
                    <a:pt x="61" y="194"/>
                  </a:lnTo>
                  <a:lnTo>
                    <a:pt x="47" y="210"/>
                  </a:lnTo>
                  <a:lnTo>
                    <a:pt x="35" y="226"/>
                  </a:lnTo>
                  <a:lnTo>
                    <a:pt x="24" y="243"/>
                  </a:lnTo>
                  <a:lnTo>
                    <a:pt x="16" y="263"/>
                  </a:lnTo>
                  <a:lnTo>
                    <a:pt x="8" y="281"/>
                  </a:lnTo>
                  <a:lnTo>
                    <a:pt x="4" y="301"/>
                  </a:lnTo>
                  <a:lnTo>
                    <a:pt x="1" y="322"/>
                  </a:lnTo>
                  <a:lnTo>
                    <a:pt x="0" y="342"/>
                  </a:lnTo>
                  <a:lnTo>
                    <a:pt x="0" y="363"/>
                  </a:lnTo>
                  <a:lnTo>
                    <a:pt x="3" y="383"/>
                  </a:lnTo>
                  <a:lnTo>
                    <a:pt x="8" y="404"/>
                  </a:lnTo>
                  <a:lnTo>
                    <a:pt x="15" y="425"/>
                  </a:lnTo>
                  <a:lnTo>
                    <a:pt x="15" y="425"/>
                  </a:lnTo>
                  <a:lnTo>
                    <a:pt x="24" y="443"/>
                  </a:lnTo>
                  <a:lnTo>
                    <a:pt x="35" y="461"/>
                  </a:lnTo>
                  <a:lnTo>
                    <a:pt x="47" y="478"/>
                  </a:lnTo>
                  <a:lnTo>
                    <a:pt x="61" y="493"/>
                  </a:lnTo>
                  <a:lnTo>
                    <a:pt x="76" y="507"/>
                  </a:lnTo>
                  <a:lnTo>
                    <a:pt x="93" y="519"/>
                  </a:lnTo>
                  <a:lnTo>
                    <a:pt x="110" y="530"/>
                  </a:lnTo>
                  <a:lnTo>
                    <a:pt x="130" y="540"/>
                  </a:lnTo>
                  <a:lnTo>
                    <a:pt x="130" y="540"/>
                  </a:lnTo>
                  <a:lnTo>
                    <a:pt x="150" y="546"/>
                  </a:lnTo>
                  <a:lnTo>
                    <a:pt x="170" y="551"/>
                  </a:lnTo>
                  <a:lnTo>
                    <a:pt x="191" y="555"/>
                  </a:lnTo>
                  <a:lnTo>
                    <a:pt x="211" y="556"/>
                  </a:lnTo>
                  <a:lnTo>
                    <a:pt x="211" y="556"/>
                  </a:lnTo>
                  <a:lnTo>
                    <a:pt x="227" y="555"/>
                  </a:lnTo>
                  <a:lnTo>
                    <a:pt x="243" y="554"/>
                  </a:lnTo>
                  <a:lnTo>
                    <a:pt x="259" y="550"/>
                  </a:lnTo>
                  <a:lnTo>
                    <a:pt x="274" y="546"/>
                  </a:lnTo>
                  <a:lnTo>
                    <a:pt x="274" y="546"/>
                  </a:lnTo>
                  <a:lnTo>
                    <a:pt x="301" y="586"/>
                  </a:lnTo>
                  <a:lnTo>
                    <a:pt x="327" y="621"/>
                  </a:lnTo>
                  <a:lnTo>
                    <a:pt x="353" y="654"/>
                  </a:lnTo>
                  <a:lnTo>
                    <a:pt x="379" y="683"/>
                  </a:lnTo>
                  <a:lnTo>
                    <a:pt x="379" y="683"/>
                  </a:lnTo>
                  <a:lnTo>
                    <a:pt x="382" y="690"/>
                  </a:lnTo>
                  <a:lnTo>
                    <a:pt x="386" y="695"/>
                  </a:lnTo>
                  <a:lnTo>
                    <a:pt x="386" y="695"/>
                  </a:lnTo>
                  <a:lnTo>
                    <a:pt x="393" y="703"/>
                  </a:lnTo>
                  <a:lnTo>
                    <a:pt x="398" y="710"/>
                  </a:lnTo>
                  <a:lnTo>
                    <a:pt x="402" y="718"/>
                  </a:lnTo>
                  <a:lnTo>
                    <a:pt x="406" y="726"/>
                  </a:lnTo>
                  <a:lnTo>
                    <a:pt x="410" y="735"/>
                  </a:lnTo>
                  <a:lnTo>
                    <a:pt x="412" y="744"/>
                  </a:lnTo>
                  <a:lnTo>
                    <a:pt x="413" y="753"/>
                  </a:lnTo>
                  <a:lnTo>
                    <a:pt x="414" y="763"/>
                  </a:lnTo>
                  <a:lnTo>
                    <a:pt x="414" y="763"/>
                  </a:lnTo>
                  <a:lnTo>
                    <a:pt x="413" y="772"/>
                  </a:lnTo>
                  <a:lnTo>
                    <a:pt x="412" y="782"/>
                  </a:lnTo>
                  <a:lnTo>
                    <a:pt x="410" y="791"/>
                  </a:lnTo>
                  <a:lnTo>
                    <a:pt x="406" y="799"/>
                  </a:lnTo>
                  <a:lnTo>
                    <a:pt x="402" y="808"/>
                  </a:lnTo>
                  <a:lnTo>
                    <a:pt x="398" y="816"/>
                  </a:lnTo>
                  <a:lnTo>
                    <a:pt x="393" y="824"/>
                  </a:lnTo>
                  <a:lnTo>
                    <a:pt x="386" y="830"/>
                  </a:lnTo>
                  <a:lnTo>
                    <a:pt x="386" y="830"/>
                  </a:lnTo>
                  <a:lnTo>
                    <a:pt x="379" y="837"/>
                  </a:lnTo>
                  <a:lnTo>
                    <a:pt x="371" y="842"/>
                  </a:lnTo>
                  <a:lnTo>
                    <a:pt x="364" y="847"/>
                  </a:lnTo>
                  <a:lnTo>
                    <a:pt x="355" y="851"/>
                  </a:lnTo>
                  <a:lnTo>
                    <a:pt x="346" y="854"/>
                  </a:lnTo>
                  <a:lnTo>
                    <a:pt x="337" y="856"/>
                  </a:lnTo>
                  <a:lnTo>
                    <a:pt x="328" y="858"/>
                  </a:lnTo>
                  <a:lnTo>
                    <a:pt x="318" y="858"/>
                  </a:lnTo>
                  <a:lnTo>
                    <a:pt x="318" y="858"/>
                  </a:lnTo>
                  <a:lnTo>
                    <a:pt x="306" y="859"/>
                  </a:lnTo>
                  <a:lnTo>
                    <a:pt x="293" y="861"/>
                  </a:lnTo>
                  <a:lnTo>
                    <a:pt x="281" y="865"/>
                  </a:lnTo>
                  <a:lnTo>
                    <a:pt x="269" y="869"/>
                  </a:lnTo>
                  <a:lnTo>
                    <a:pt x="257" y="874"/>
                  </a:lnTo>
                  <a:lnTo>
                    <a:pt x="248" y="880"/>
                  </a:lnTo>
                  <a:lnTo>
                    <a:pt x="237" y="887"/>
                  </a:lnTo>
                  <a:lnTo>
                    <a:pt x="228" y="896"/>
                  </a:lnTo>
                  <a:lnTo>
                    <a:pt x="220" y="904"/>
                  </a:lnTo>
                  <a:lnTo>
                    <a:pt x="212" y="915"/>
                  </a:lnTo>
                  <a:lnTo>
                    <a:pt x="207" y="925"/>
                  </a:lnTo>
                  <a:lnTo>
                    <a:pt x="202" y="937"/>
                  </a:lnTo>
                  <a:lnTo>
                    <a:pt x="197" y="948"/>
                  </a:lnTo>
                  <a:lnTo>
                    <a:pt x="194" y="960"/>
                  </a:lnTo>
                  <a:lnTo>
                    <a:pt x="192" y="973"/>
                  </a:lnTo>
                  <a:lnTo>
                    <a:pt x="191" y="986"/>
                  </a:lnTo>
                  <a:lnTo>
                    <a:pt x="191" y="986"/>
                  </a:lnTo>
                  <a:lnTo>
                    <a:pt x="192" y="992"/>
                  </a:lnTo>
                  <a:lnTo>
                    <a:pt x="194" y="998"/>
                  </a:lnTo>
                  <a:lnTo>
                    <a:pt x="196" y="1003"/>
                  </a:lnTo>
                  <a:lnTo>
                    <a:pt x="200" y="1008"/>
                  </a:lnTo>
                  <a:lnTo>
                    <a:pt x="205" y="1012"/>
                  </a:lnTo>
                  <a:lnTo>
                    <a:pt x="210" y="1015"/>
                  </a:lnTo>
                  <a:lnTo>
                    <a:pt x="217" y="1017"/>
                  </a:lnTo>
                  <a:lnTo>
                    <a:pt x="223" y="1017"/>
                  </a:lnTo>
                  <a:lnTo>
                    <a:pt x="795" y="1017"/>
                  </a:lnTo>
                  <a:lnTo>
                    <a:pt x="795" y="1017"/>
                  </a:lnTo>
                  <a:lnTo>
                    <a:pt x="801" y="1017"/>
                  </a:lnTo>
                  <a:lnTo>
                    <a:pt x="808" y="1015"/>
                  </a:lnTo>
                  <a:lnTo>
                    <a:pt x="813" y="1012"/>
                  </a:lnTo>
                  <a:lnTo>
                    <a:pt x="817" y="1008"/>
                  </a:lnTo>
                  <a:lnTo>
                    <a:pt x="822" y="1003"/>
                  </a:lnTo>
                  <a:lnTo>
                    <a:pt x="825" y="998"/>
                  </a:lnTo>
                  <a:lnTo>
                    <a:pt x="826" y="992"/>
                  </a:lnTo>
                  <a:lnTo>
                    <a:pt x="827" y="986"/>
                  </a:lnTo>
                  <a:lnTo>
                    <a:pt x="827" y="986"/>
                  </a:lnTo>
                  <a:lnTo>
                    <a:pt x="826" y="973"/>
                  </a:lnTo>
                  <a:lnTo>
                    <a:pt x="825" y="960"/>
                  </a:lnTo>
                  <a:lnTo>
                    <a:pt x="822" y="948"/>
                  </a:lnTo>
                  <a:lnTo>
                    <a:pt x="817" y="937"/>
                  </a:lnTo>
                  <a:lnTo>
                    <a:pt x="812" y="925"/>
                  </a:lnTo>
                  <a:lnTo>
                    <a:pt x="806" y="915"/>
                  </a:lnTo>
                  <a:lnTo>
                    <a:pt x="798" y="904"/>
                  </a:lnTo>
                  <a:lnTo>
                    <a:pt x="790" y="896"/>
                  </a:lnTo>
                  <a:lnTo>
                    <a:pt x="781" y="887"/>
                  </a:lnTo>
                  <a:lnTo>
                    <a:pt x="771" y="880"/>
                  </a:lnTo>
                  <a:lnTo>
                    <a:pt x="761" y="874"/>
                  </a:lnTo>
                  <a:lnTo>
                    <a:pt x="750" y="869"/>
                  </a:lnTo>
                  <a:lnTo>
                    <a:pt x="738" y="865"/>
                  </a:lnTo>
                  <a:lnTo>
                    <a:pt x="725" y="861"/>
                  </a:lnTo>
                  <a:lnTo>
                    <a:pt x="713" y="859"/>
                  </a:lnTo>
                  <a:lnTo>
                    <a:pt x="699" y="858"/>
                  </a:lnTo>
                  <a:lnTo>
                    <a:pt x="699" y="858"/>
                  </a:lnTo>
                  <a:lnTo>
                    <a:pt x="691" y="858"/>
                  </a:lnTo>
                  <a:lnTo>
                    <a:pt x="681" y="856"/>
                  </a:lnTo>
                  <a:lnTo>
                    <a:pt x="673" y="854"/>
                  </a:lnTo>
                  <a:lnTo>
                    <a:pt x="663" y="851"/>
                  </a:lnTo>
                  <a:lnTo>
                    <a:pt x="655" y="847"/>
                  </a:lnTo>
                  <a:lnTo>
                    <a:pt x="647" y="842"/>
                  </a:lnTo>
                  <a:lnTo>
                    <a:pt x="639" y="837"/>
                  </a:lnTo>
                  <a:lnTo>
                    <a:pt x="633" y="830"/>
                  </a:lnTo>
                  <a:lnTo>
                    <a:pt x="633" y="830"/>
                  </a:lnTo>
                  <a:lnTo>
                    <a:pt x="626" y="824"/>
                  </a:lnTo>
                  <a:lnTo>
                    <a:pt x="620" y="816"/>
                  </a:lnTo>
                  <a:lnTo>
                    <a:pt x="616" y="808"/>
                  </a:lnTo>
                  <a:lnTo>
                    <a:pt x="611" y="799"/>
                  </a:lnTo>
                  <a:lnTo>
                    <a:pt x="608" y="791"/>
                  </a:lnTo>
                  <a:lnTo>
                    <a:pt x="606" y="782"/>
                  </a:lnTo>
                  <a:lnTo>
                    <a:pt x="605" y="772"/>
                  </a:lnTo>
                  <a:lnTo>
                    <a:pt x="605" y="763"/>
                  </a:lnTo>
                  <a:lnTo>
                    <a:pt x="605" y="763"/>
                  </a:lnTo>
                  <a:lnTo>
                    <a:pt x="605" y="753"/>
                  </a:lnTo>
                  <a:lnTo>
                    <a:pt x="606" y="744"/>
                  </a:lnTo>
                  <a:lnTo>
                    <a:pt x="608" y="735"/>
                  </a:lnTo>
                  <a:lnTo>
                    <a:pt x="611" y="726"/>
                  </a:lnTo>
                  <a:lnTo>
                    <a:pt x="616" y="718"/>
                  </a:lnTo>
                  <a:lnTo>
                    <a:pt x="620" y="710"/>
                  </a:lnTo>
                  <a:lnTo>
                    <a:pt x="626" y="703"/>
                  </a:lnTo>
                  <a:lnTo>
                    <a:pt x="633" y="695"/>
                  </a:lnTo>
                  <a:lnTo>
                    <a:pt x="633" y="695"/>
                  </a:lnTo>
                  <a:lnTo>
                    <a:pt x="637" y="690"/>
                  </a:lnTo>
                  <a:lnTo>
                    <a:pt x="639" y="683"/>
                  </a:lnTo>
                  <a:lnTo>
                    <a:pt x="639" y="683"/>
                  </a:lnTo>
                  <a:lnTo>
                    <a:pt x="665" y="654"/>
                  </a:lnTo>
                  <a:lnTo>
                    <a:pt x="691" y="622"/>
                  </a:lnTo>
                  <a:lnTo>
                    <a:pt x="718" y="586"/>
                  </a:lnTo>
                  <a:lnTo>
                    <a:pt x="743" y="546"/>
                  </a:lnTo>
                  <a:lnTo>
                    <a:pt x="743" y="546"/>
                  </a:lnTo>
                  <a:lnTo>
                    <a:pt x="758" y="550"/>
                  </a:lnTo>
                  <a:lnTo>
                    <a:pt x="774" y="554"/>
                  </a:lnTo>
                  <a:lnTo>
                    <a:pt x="791" y="555"/>
                  </a:lnTo>
                  <a:lnTo>
                    <a:pt x="806" y="556"/>
                  </a:lnTo>
                  <a:lnTo>
                    <a:pt x="806" y="556"/>
                  </a:lnTo>
                  <a:lnTo>
                    <a:pt x="827" y="555"/>
                  </a:lnTo>
                  <a:lnTo>
                    <a:pt x="847" y="551"/>
                  </a:lnTo>
                  <a:lnTo>
                    <a:pt x="868" y="546"/>
                  </a:lnTo>
                  <a:lnTo>
                    <a:pt x="887" y="540"/>
                  </a:lnTo>
                  <a:lnTo>
                    <a:pt x="887" y="540"/>
                  </a:lnTo>
                  <a:lnTo>
                    <a:pt x="906" y="530"/>
                  </a:lnTo>
                  <a:lnTo>
                    <a:pt x="925" y="519"/>
                  </a:lnTo>
                  <a:lnTo>
                    <a:pt x="941" y="507"/>
                  </a:lnTo>
                  <a:lnTo>
                    <a:pt x="956" y="493"/>
                  </a:lnTo>
                  <a:lnTo>
                    <a:pt x="970" y="478"/>
                  </a:lnTo>
                  <a:lnTo>
                    <a:pt x="983" y="461"/>
                  </a:lnTo>
                  <a:lnTo>
                    <a:pt x="993" y="443"/>
                  </a:lnTo>
                  <a:lnTo>
                    <a:pt x="1002" y="425"/>
                  </a:lnTo>
                  <a:lnTo>
                    <a:pt x="1002" y="425"/>
                  </a:lnTo>
                  <a:lnTo>
                    <a:pt x="1009" y="404"/>
                  </a:lnTo>
                  <a:lnTo>
                    <a:pt x="1014" y="383"/>
                  </a:lnTo>
                  <a:lnTo>
                    <a:pt x="1017" y="363"/>
                  </a:lnTo>
                  <a:lnTo>
                    <a:pt x="1018" y="342"/>
                  </a:lnTo>
                  <a:lnTo>
                    <a:pt x="1017" y="322"/>
                  </a:lnTo>
                  <a:lnTo>
                    <a:pt x="1014" y="301"/>
                  </a:lnTo>
                  <a:lnTo>
                    <a:pt x="1008" y="281"/>
                  </a:lnTo>
                  <a:lnTo>
                    <a:pt x="1002" y="263"/>
                  </a:lnTo>
                  <a:lnTo>
                    <a:pt x="993" y="243"/>
                  </a:lnTo>
                  <a:lnTo>
                    <a:pt x="983" y="226"/>
                  </a:lnTo>
                  <a:lnTo>
                    <a:pt x="971" y="210"/>
                  </a:lnTo>
                  <a:lnTo>
                    <a:pt x="957" y="194"/>
                  </a:lnTo>
                  <a:lnTo>
                    <a:pt x="942" y="180"/>
                  </a:lnTo>
                  <a:lnTo>
                    <a:pt x="925" y="168"/>
                  </a:lnTo>
                  <a:lnTo>
                    <a:pt x="906" y="157"/>
                  </a:lnTo>
                  <a:lnTo>
                    <a:pt x="887" y="148"/>
                  </a:lnTo>
                  <a:lnTo>
                    <a:pt x="887" y="148"/>
                  </a:lnTo>
                  <a:close/>
                  <a:moveTo>
                    <a:pt x="154" y="481"/>
                  </a:moveTo>
                  <a:lnTo>
                    <a:pt x="154" y="481"/>
                  </a:lnTo>
                  <a:lnTo>
                    <a:pt x="140" y="474"/>
                  </a:lnTo>
                  <a:lnTo>
                    <a:pt x="129" y="467"/>
                  </a:lnTo>
                  <a:lnTo>
                    <a:pt x="117" y="458"/>
                  </a:lnTo>
                  <a:lnTo>
                    <a:pt x="106" y="448"/>
                  </a:lnTo>
                  <a:lnTo>
                    <a:pt x="96" y="438"/>
                  </a:lnTo>
                  <a:lnTo>
                    <a:pt x="88" y="426"/>
                  </a:lnTo>
                  <a:lnTo>
                    <a:pt x="80" y="413"/>
                  </a:lnTo>
                  <a:lnTo>
                    <a:pt x="74" y="400"/>
                  </a:lnTo>
                  <a:lnTo>
                    <a:pt x="74" y="400"/>
                  </a:lnTo>
                  <a:lnTo>
                    <a:pt x="70" y="386"/>
                  </a:lnTo>
                  <a:lnTo>
                    <a:pt x="66" y="373"/>
                  </a:lnTo>
                  <a:lnTo>
                    <a:pt x="64" y="359"/>
                  </a:lnTo>
                  <a:lnTo>
                    <a:pt x="63" y="345"/>
                  </a:lnTo>
                  <a:lnTo>
                    <a:pt x="63" y="331"/>
                  </a:lnTo>
                  <a:lnTo>
                    <a:pt x="65" y="319"/>
                  </a:lnTo>
                  <a:lnTo>
                    <a:pt x="68" y="305"/>
                  </a:lnTo>
                  <a:lnTo>
                    <a:pt x="73" y="292"/>
                  </a:lnTo>
                  <a:lnTo>
                    <a:pt x="78" y="280"/>
                  </a:lnTo>
                  <a:lnTo>
                    <a:pt x="85" y="268"/>
                  </a:lnTo>
                  <a:lnTo>
                    <a:pt x="92" y="256"/>
                  </a:lnTo>
                  <a:lnTo>
                    <a:pt x="101" y="247"/>
                  </a:lnTo>
                  <a:lnTo>
                    <a:pt x="110" y="236"/>
                  </a:lnTo>
                  <a:lnTo>
                    <a:pt x="120" y="227"/>
                  </a:lnTo>
                  <a:lnTo>
                    <a:pt x="132" y="219"/>
                  </a:lnTo>
                  <a:lnTo>
                    <a:pt x="144" y="212"/>
                  </a:lnTo>
                  <a:lnTo>
                    <a:pt x="144" y="212"/>
                  </a:lnTo>
                  <a:lnTo>
                    <a:pt x="152" y="252"/>
                  </a:lnTo>
                  <a:lnTo>
                    <a:pt x="162" y="290"/>
                  </a:lnTo>
                  <a:lnTo>
                    <a:pt x="173" y="326"/>
                  </a:lnTo>
                  <a:lnTo>
                    <a:pt x="184" y="361"/>
                  </a:lnTo>
                  <a:lnTo>
                    <a:pt x="197" y="395"/>
                  </a:lnTo>
                  <a:lnTo>
                    <a:pt x="211" y="428"/>
                  </a:lnTo>
                  <a:lnTo>
                    <a:pt x="226" y="459"/>
                  </a:lnTo>
                  <a:lnTo>
                    <a:pt x="241" y="488"/>
                  </a:lnTo>
                  <a:lnTo>
                    <a:pt x="241" y="488"/>
                  </a:lnTo>
                  <a:lnTo>
                    <a:pt x="230" y="490"/>
                  </a:lnTo>
                  <a:lnTo>
                    <a:pt x="220" y="491"/>
                  </a:lnTo>
                  <a:lnTo>
                    <a:pt x="209" y="491"/>
                  </a:lnTo>
                  <a:lnTo>
                    <a:pt x="197" y="491"/>
                  </a:lnTo>
                  <a:lnTo>
                    <a:pt x="187" y="490"/>
                  </a:lnTo>
                  <a:lnTo>
                    <a:pt x="176" y="487"/>
                  </a:lnTo>
                  <a:lnTo>
                    <a:pt x="165" y="485"/>
                  </a:lnTo>
                  <a:lnTo>
                    <a:pt x="154" y="481"/>
                  </a:lnTo>
                  <a:lnTo>
                    <a:pt x="154" y="481"/>
                  </a:lnTo>
                  <a:close/>
                  <a:moveTo>
                    <a:pt x="699" y="922"/>
                  </a:moveTo>
                  <a:lnTo>
                    <a:pt x="699" y="922"/>
                  </a:lnTo>
                  <a:lnTo>
                    <a:pt x="709" y="923"/>
                  </a:lnTo>
                  <a:lnTo>
                    <a:pt x="717" y="925"/>
                  </a:lnTo>
                  <a:lnTo>
                    <a:pt x="725" y="927"/>
                  </a:lnTo>
                  <a:lnTo>
                    <a:pt x="733" y="931"/>
                  </a:lnTo>
                  <a:lnTo>
                    <a:pt x="739" y="935"/>
                  </a:lnTo>
                  <a:lnTo>
                    <a:pt x="746" y="941"/>
                  </a:lnTo>
                  <a:lnTo>
                    <a:pt x="751" y="947"/>
                  </a:lnTo>
                  <a:lnTo>
                    <a:pt x="755" y="954"/>
                  </a:lnTo>
                  <a:lnTo>
                    <a:pt x="263" y="954"/>
                  </a:lnTo>
                  <a:lnTo>
                    <a:pt x="263" y="954"/>
                  </a:lnTo>
                  <a:lnTo>
                    <a:pt x="268" y="947"/>
                  </a:lnTo>
                  <a:lnTo>
                    <a:pt x="273" y="941"/>
                  </a:lnTo>
                  <a:lnTo>
                    <a:pt x="279" y="935"/>
                  </a:lnTo>
                  <a:lnTo>
                    <a:pt x="286" y="931"/>
                  </a:lnTo>
                  <a:lnTo>
                    <a:pt x="294" y="927"/>
                  </a:lnTo>
                  <a:lnTo>
                    <a:pt x="301" y="925"/>
                  </a:lnTo>
                  <a:lnTo>
                    <a:pt x="310" y="923"/>
                  </a:lnTo>
                  <a:lnTo>
                    <a:pt x="318" y="922"/>
                  </a:lnTo>
                  <a:lnTo>
                    <a:pt x="318" y="922"/>
                  </a:lnTo>
                  <a:lnTo>
                    <a:pt x="333" y="922"/>
                  </a:lnTo>
                  <a:lnTo>
                    <a:pt x="350" y="919"/>
                  </a:lnTo>
                  <a:lnTo>
                    <a:pt x="365" y="915"/>
                  </a:lnTo>
                  <a:lnTo>
                    <a:pt x="380" y="910"/>
                  </a:lnTo>
                  <a:lnTo>
                    <a:pt x="394" y="903"/>
                  </a:lnTo>
                  <a:lnTo>
                    <a:pt x="406" y="896"/>
                  </a:lnTo>
                  <a:lnTo>
                    <a:pt x="419" y="886"/>
                  </a:lnTo>
                  <a:lnTo>
                    <a:pt x="431" y="875"/>
                  </a:lnTo>
                  <a:lnTo>
                    <a:pt x="431" y="875"/>
                  </a:lnTo>
                  <a:lnTo>
                    <a:pt x="440" y="865"/>
                  </a:lnTo>
                  <a:lnTo>
                    <a:pt x="448" y="854"/>
                  </a:lnTo>
                  <a:lnTo>
                    <a:pt x="456" y="842"/>
                  </a:lnTo>
                  <a:lnTo>
                    <a:pt x="462" y="830"/>
                  </a:lnTo>
                  <a:lnTo>
                    <a:pt x="468" y="817"/>
                  </a:lnTo>
                  <a:lnTo>
                    <a:pt x="471" y="805"/>
                  </a:lnTo>
                  <a:lnTo>
                    <a:pt x="474" y="792"/>
                  </a:lnTo>
                  <a:lnTo>
                    <a:pt x="476" y="778"/>
                  </a:lnTo>
                  <a:lnTo>
                    <a:pt x="476" y="778"/>
                  </a:lnTo>
                  <a:lnTo>
                    <a:pt x="490" y="788"/>
                  </a:lnTo>
                  <a:lnTo>
                    <a:pt x="490" y="788"/>
                  </a:lnTo>
                  <a:lnTo>
                    <a:pt x="494" y="792"/>
                  </a:lnTo>
                  <a:lnTo>
                    <a:pt x="500" y="793"/>
                  </a:lnTo>
                  <a:lnTo>
                    <a:pt x="504" y="795"/>
                  </a:lnTo>
                  <a:lnTo>
                    <a:pt x="509" y="795"/>
                  </a:lnTo>
                  <a:lnTo>
                    <a:pt x="509" y="795"/>
                  </a:lnTo>
                  <a:lnTo>
                    <a:pt x="514" y="795"/>
                  </a:lnTo>
                  <a:lnTo>
                    <a:pt x="519" y="793"/>
                  </a:lnTo>
                  <a:lnTo>
                    <a:pt x="523" y="792"/>
                  </a:lnTo>
                  <a:lnTo>
                    <a:pt x="528" y="788"/>
                  </a:lnTo>
                  <a:lnTo>
                    <a:pt x="528" y="788"/>
                  </a:lnTo>
                  <a:lnTo>
                    <a:pt x="543" y="778"/>
                  </a:lnTo>
                  <a:lnTo>
                    <a:pt x="543" y="778"/>
                  </a:lnTo>
                  <a:lnTo>
                    <a:pt x="544" y="792"/>
                  </a:lnTo>
                  <a:lnTo>
                    <a:pt x="547" y="805"/>
                  </a:lnTo>
                  <a:lnTo>
                    <a:pt x="551" y="817"/>
                  </a:lnTo>
                  <a:lnTo>
                    <a:pt x="557" y="830"/>
                  </a:lnTo>
                  <a:lnTo>
                    <a:pt x="562" y="842"/>
                  </a:lnTo>
                  <a:lnTo>
                    <a:pt x="570" y="854"/>
                  </a:lnTo>
                  <a:lnTo>
                    <a:pt x="578" y="865"/>
                  </a:lnTo>
                  <a:lnTo>
                    <a:pt x="588" y="875"/>
                  </a:lnTo>
                  <a:lnTo>
                    <a:pt x="588" y="875"/>
                  </a:lnTo>
                  <a:lnTo>
                    <a:pt x="600" y="886"/>
                  </a:lnTo>
                  <a:lnTo>
                    <a:pt x="611" y="896"/>
                  </a:lnTo>
                  <a:lnTo>
                    <a:pt x="625" y="903"/>
                  </a:lnTo>
                  <a:lnTo>
                    <a:pt x="639" y="910"/>
                  </a:lnTo>
                  <a:lnTo>
                    <a:pt x="653" y="915"/>
                  </a:lnTo>
                  <a:lnTo>
                    <a:pt x="668" y="919"/>
                  </a:lnTo>
                  <a:lnTo>
                    <a:pt x="684" y="922"/>
                  </a:lnTo>
                  <a:lnTo>
                    <a:pt x="699" y="922"/>
                  </a:lnTo>
                  <a:lnTo>
                    <a:pt x="699" y="922"/>
                  </a:lnTo>
                  <a:close/>
                  <a:moveTo>
                    <a:pt x="509" y="722"/>
                  </a:moveTo>
                  <a:lnTo>
                    <a:pt x="509" y="722"/>
                  </a:lnTo>
                  <a:lnTo>
                    <a:pt x="494" y="709"/>
                  </a:lnTo>
                  <a:lnTo>
                    <a:pt x="476" y="692"/>
                  </a:lnTo>
                  <a:lnTo>
                    <a:pt x="456" y="672"/>
                  </a:lnTo>
                  <a:lnTo>
                    <a:pt x="432" y="647"/>
                  </a:lnTo>
                  <a:lnTo>
                    <a:pt x="408" y="618"/>
                  </a:lnTo>
                  <a:lnTo>
                    <a:pt x="382" y="586"/>
                  </a:lnTo>
                  <a:lnTo>
                    <a:pt x="355" y="550"/>
                  </a:lnTo>
                  <a:lnTo>
                    <a:pt x="329" y="511"/>
                  </a:lnTo>
                  <a:lnTo>
                    <a:pt x="316" y="489"/>
                  </a:lnTo>
                  <a:lnTo>
                    <a:pt x="303" y="467"/>
                  </a:lnTo>
                  <a:lnTo>
                    <a:pt x="292" y="444"/>
                  </a:lnTo>
                  <a:lnTo>
                    <a:pt x="280" y="420"/>
                  </a:lnTo>
                  <a:lnTo>
                    <a:pt x="268" y="395"/>
                  </a:lnTo>
                  <a:lnTo>
                    <a:pt x="257" y="369"/>
                  </a:lnTo>
                  <a:lnTo>
                    <a:pt x="247" y="342"/>
                  </a:lnTo>
                  <a:lnTo>
                    <a:pt x="237" y="315"/>
                  </a:lnTo>
                  <a:lnTo>
                    <a:pt x="228" y="286"/>
                  </a:lnTo>
                  <a:lnTo>
                    <a:pt x="220" y="257"/>
                  </a:lnTo>
                  <a:lnTo>
                    <a:pt x="212" y="227"/>
                  </a:lnTo>
                  <a:lnTo>
                    <a:pt x="206" y="196"/>
                  </a:lnTo>
                  <a:lnTo>
                    <a:pt x="200" y="164"/>
                  </a:lnTo>
                  <a:lnTo>
                    <a:pt x="196" y="132"/>
                  </a:lnTo>
                  <a:lnTo>
                    <a:pt x="193" y="98"/>
                  </a:lnTo>
                  <a:lnTo>
                    <a:pt x="192" y="63"/>
                  </a:lnTo>
                  <a:lnTo>
                    <a:pt x="827" y="63"/>
                  </a:lnTo>
                  <a:lnTo>
                    <a:pt x="827" y="63"/>
                  </a:lnTo>
                  <a:lnTo>
                    <a:pt x="825" y="98"/>
                  </a:lnTo>
                  <a:lnTo>
                    <a:pt x="822" y="132"/>
                  </a:lnTo>
                  <a:lnTo>
                    <a:pt x="817" y="164"/>
                  </a:lnTo>
                  <a:lnTo>
                    <a:pt x="812" y="196"/>
                  </a:lnTo>
                  <a:lnTo>
                    <a:pt x="806" y="227"/>
                  </a:lnTo>
                  <a:lnTo>
                    <a:pt x="798" y="257"/>
                  </a:lnTo>
                  <a:lnTo>
                    <a:pt x="791" y="286"/>
                  </a:lnTo>
                  <a:lnTo>
                    <a:pt x="781" y="315"/>
                  </a:lnTo>
                  <a:lnTo>
                    <a:pt x="771" y="342"/>
                  </a:lnTo>
                  <a:lnTo>
                    <a:pt x="762" y="369"/>
                  </a:lnTo>
                  <a:lnTo>
                    <a:pt x="750" y="395"/>
                  </a:lnTo>
                  <a:lnTo>
                    <a:pt x="739" y="420"/>
                  </a:lnTo>
                  <a:lnTo>
                    <a:pt x="726" y="444"/>
                  </a:lnTo>
                  <a:lnTo>
                    <a:pt x="714" y="467"/>
                  </a:lnTo>
                  <a:lnTo>
                    <a:pt x="702" y="489"/>
                  </a:lnTo>
                  <a:lnTo>
                    <a:pt x="689" y="511"/>
                  </a:lnTo>
                  <a:lnTo>
                    <a:pt x="663" y="550"/>
                  </a:lnTo>
                  <a:lnTo>
                    <a:pt x="636" y="586"/>
                  </a:lnTo>
                  <a:lnTo>
                    <a:pt x="610" y="618"/>
                  </a:lnTo>
                  <a:lnTo>
                    <a:pt x="586" y="647"/>
                  </a:lnTo>
                  <a:lnTo>
                    <a:pt x="563" y="672"/>
                  </a:lnTo>
                  <a:lnTo>
                    <a:pt x="542" y="692"/>
                  </a:lnTo>
                  <a:lnTo>
                    <a:pt x="523" y="709"/>
                  </a:lnTo>
                  <a:lnTo>
                    <a:pt x="509" y="722"/>
                  </a:lnTo>
                  <a:lnTo>
                    <a:pt x="509" y="722"/>
                  </a:lnTo>
                  <a:close/>
                  <a:moveTo>
                    <a:pt x="943" y="400"/>
                  </a:moveTo>
                  <a:lnTo>
                    <a:pt x="943" y="400"/>
                  </a:lnTo>
                  <a:lnTo>
                    <a:pt x="936" y="413"/>
                  </a:lnTo>
                  <a:lnTo>
                    <a:pt x="929" y="426"/>
                  </a:lnTo>
                  <a:lnTo>
                    <a:pt x="920" y="438"/>
                  </a:lnTo>
                  <a:lnTo>
                    <a:pt x="911" y="448"/>
                  </a:lnTo>
                  <a:lnTo>
                    <a:pt x="900" y="458"/>
                  </a:lnTo>
                  <a:lnTo>
                    <a:pt x="889" y="467"/>
                  </a:lnTo>
                  <a:lnTo>
                    <a:pt x="876" y="474"/>
                  </a:lnTo>
                  <a:lnTo>
                    <a:pt x="864" y="481"/>
                  </a:lnTo>
                  <a:lnTo>
                    <a:pt x="864" y="481"/>
                  </a:lnTo>
                  <a:lnTo>
                    <a:pt x="853" y="485"/>
                  </a:lnTo>
                  <a:lnTo>
                    <a:pt x="842" y="487"/>
                  </a:lnTo>
                  <a:lnTo>
                    <a:pt x="831" y="490"/>
                  </a:lnTo>
                  <a:lnTo>
                    <a:pt x="821" y="491"/>
                  </a:lnTo>
                  <a:lnTo>
                    <a:pt x="809" y="491"/>
                  </a:lnTo>
                  <a:lnTo>
                    <a:pt x="798" y="491"/>
                  </a:lnTo>
                  <a:lnTo>
                    <a:pt x="787" y="490"/>
                  </a:lnTo>
                  <a:lnTo>
                    <a:pt x="777" y="489"/>
                  </a:lnTo>
                  <a:lnTo>
                    <a:pt x="777" y="489"/>
                  </a:lnTo>
                  <a:lnTo>
                    <a:pt x="792" y="459"/>
                  </a:lnTo>
                  <a:lnTo>
                    <a:pt x="807" y="428"/>
                  </a:lnTo>
                  <a:lnTo>
                    <a:pt x="821" y="396"/>
                  </a:lnTo>
                  <a:lnTo>
                    <a:pt x="833" y="361"/>
                  </a:lnTo>
                  <a:lnTo>
                    <a:pt x="845" y="326"/>
                  </a:lnTo>
                  <a:lnTo>
                    <a:pt x="856" y="290"/>
                  </a:lnTo>
                  <a:lnTo>
                    <a:pt x="866" y="252"/>
                  </a:lnTo>
                  <a:lnTo>
                    <a:pt x="874" y="212"/>
                  </a:lnTo>
                  <a:lnTo>
                    <a:pt x="874" y="212"/>
                  </a:lnTo>
                  <a:lnTo>
                    <a:pt x="886" y="220"/>
                  </a:lnTo>
                  <a:lnTo>
                    <a:pt x="898" y="227"/>
                  </a:lnTo>
                  <a:lnTo>
                    <a:pt x="908" y="237"/>
                  </a:lnTo>
                  <a:lnTo>
                    <a:pt x="917" y="247"/>
                  </a:lnTo>
                  <a:lnTo>
                    <a:pt x="926" y="257"/>
                  </a:lnTo>
                  <a:lnTo>
                    <a:pt x="933" y="268"/>
                  </a:lnTo>
                  <a:lnTo>
                    <a:pt x="940" y="280"/>
                  </a:lnTo>
                  <a:lnTo>
                    <a:pt x="945" y="293"/>
                  </a:lnTo>
                  <a:lnTo>
                    <a:pt x="949" y="306"/>
                  </a:lnTo>
                  <a:lnTo>
                    <a:pt x="952" y="319"/>
                  </a:lnTo>
                  <a:lnTo>
                    <a:pt x="954" y="332"/>
                  </a:lnTo>
                  <a:lnTo>
                    <a:pt x="955" y="345"/>
                  </a:lnTo>
                  <a:lnTo>
                    <a:pt x="954" y="359"/>
                  </a:lnTo>
                  <a:lnTo>
                    <a:pt x="952" y="373"/>
                  </a:lnTo>
                  <a:lnTo>
                    <a:pt x="948" y="386"/>
                  </a:lnTo>
                  <a:lnTo>
                    <a:pt x="943" y="400"/>
                  </a:lnTo>
                  <a:lnTo>
                    <a:pt x="943" y="4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A239DFC-DD90-41EE-B6EE-FE4D7291431C}"/>
              </a:ext>
            </a:extLst>
          </p:cNvPr>
          <p:cNvGrpSpPr/>
          <p:nvPr/>
        </p:nvGrpSpPr>
        <p:grpSpPr>
          <a:xfrm flipH="1">
            <a:off x="11363657" y="5895363"/>
            <a:ext cx="727071" cy="727071"/>
            <a:chOff x="7357446" y="3428424"/>
            <a:chExt cx="732838" cy="732838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F3581196-F7AF-495A-A93A-F9710D8D5B23}"/>
                </a:ext>
              </a:extLst>
            </p:cNvPr>
            <p:cNvSpPr/>
            <p:nvPr/>
          </p:nvSpPr>
          <p:spPr>
            <a:xfrm>
              <a:off x="7357446" y="3428424"/>
              <a:ext cx="732838" cy="732838"/>
            </a:xfrm>
            <a:prstGeom prst="ellipse">
              <a:avLst/>
            </a:prstGeom>
            <a:solidFill>
              <a:srgbClr val="9AA39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17" name="Freeform 84">
              <a:extLst>
                <a:ext uri="{FF2B5EF4-FFF2-40B4-BE49-F238E27FC236}">
                  <a16:creationId xmlns:a16="http://schemas.microsoft.com/office/drawing/2014/main" id="{F52C6D7A-17D6-43C6-9FE6-DC4AD4B298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62734" y="3633712"/>
              <a:ext cx="322263" cy="322263"/>
            </a:xfrm>
            <a:custGeom>
              <a:avLst/>
              <a:gdLst>
                <a:gd name="T0" fmla="*/ 1017 w 1019"/>
                <a:gd name="T1" fmla="*/ 375 h 1017"/>
                <a:gd name="T2" fmla="*/ 1014 w 1019"/>
                <a:gd name="T3" fmla="*/ 366 h 1017"/>
                <a:gd name="T4" fmla="*/ 757 w 1019"/>
                <a:gd name="T5" fmla="*/ 13 h 1017"/>
                <a:gd name="T6" fmla="*/ 750 w 1019"/>
                <a:gd name="T7" fmla="*/ 6 h 1017"/>
                <a:gd name="T8" fmla="*/ 749 w 1019"/>
                <a:gd name="T9" fmla="*/ 5 h 1017"/>
                <a:gd name="T10" fmla="*/ 739 w 1019"/>
                <a:gd name="T11" fmla="*/ 1 h 1017"/>
                <a:gd name="T12" fmla="*/ 739 w 1019"/>
                <a:gd name="T13" fmla="*/ 1 h 1017"/>
                <a:gd name="T14" fmla="*/ 286 w 1019"/>
                <a:gd name="T15" fmla="*/ 0 h 1017"/>
                <a:gd name="T16" fmla="*/ 279 w 1019"/>
                <a:gd name="T17" fmla="*/ 1 h 1017"/>
                <a:gd name="T18" fmla="*/ 278 w 1019"/>
                <a:gd name="T19" fmla="*/ 1 h 1017"/>
                <a:gd name="T20" fmla="*/ 269 w 1019"/>
                <a:gd name="T21" fmla="*/ 5 h 1017"/>
                <a:gd name="T22" fmla="*/ 267 w 1019"/>
                <a:gd name="T23" fmla="*/ 6 h 1017"/>
                <a:gd name="T24" fmla="*/ 6 w 1019"/>
                <a:gd name="T25" fmla="*/ 363 h 1017"/>
                <a:gd name="T26" fmla="*/ 5 w 1019"/>
                <a:gd name="T27" fmla="*/ 365 h 1017"/>
                <a:gd name="T28" fmla="*/ 3 w 1019"/>
                <a:gd name="T29" fmla="*/ 369 h 1017"/>
                <a:gd name="T30" fmla="*/ 1 w 1019"/>
                <a:gd name="T31" fmla="*/ 373 h 1017"/>
                <a:gd name="T32" fmla="*/ 0 w 1019"/>
                <a:gd name="T33" fmla="*/ 382 h 1017"/>
                <a:gd name="T34" fmla="*/ 0 w 1019"/>
                <a:gd name="T35" fmla="*/ 386 h 1017"/>
                <a:gd name="T36" fmla="*/ 3 w 1019"/>
                <a:gd name="T37" fmla="*/ 395 h 1017"/>
                <a:gd name="T38" fmla="*/ 4 w 1019"/>
                <a:gd name="T39" fmla="*/ 396 h 1017"/>
                <a:gd name="T40" fmla="*/ 7 w 1019"/>
                <a:gd name="T41" fmla="*/ 401 h 1017"/>
                <a:gd name="T42" fmla="*/ 485 w 1019"/>
                <a:gd name="T43" fmla="*/ 1007 h 1017"/>
                <a:gd name="T44" fmla="*/ 490 w 1019"/>
                <a:gd name="T45" fmla="*/ 1011 h 1017"/>
                <a:gd name="T46" fmla="*/ 493 w 1019"/>
                <a:gd name="T47" fmla="*/ 1013 h 1017"/>
                <a:gd name="T48" fmla="*/ 496 w 1019"/>
                <a:gd name="T49" fmla="*/ 1015 h 1017"/>
                <a:gd name="T50" fmla="*/ 501 w 1019"/>
                <a:gd name="T51" fmla="*/ 1017 h 1017"/>
                <a:gd name="T52" fmla="*/ 509 w 1019"/>
                <a:gd name="T53" fmla="*/ 1017 h 1017"/>
                <a:gd name="T54" fmla="*/ 509 w 1019"/>
                <a:gd name="T55" fmla="*/ 1017 h 1017"/>
                <a:gd name="T56" fmla="*/ 515 w 1019"/>
                <a:gd name="T57" fmla="*/ 1017 h 1017"/>
                <a:gd name="T58" fmla="*/ 518 w 1019"/>
                <a:gd name="T59" fmla="*/ 1016 h 1017"/>
                <a:gd name="T60" fmla="*/ 524 w 1019"/>
                <a:gd name="T61" fmla="*/ 1013 h 1017"/>
                <a:gd name="T62" fmla="*/ 525 w 1019"/>
                <a:gd name="T63" fmla="*/ 1013 h 1017"/>
                <a:gd name="T64" fmla="*/ 532 w 1019"/>
                <a:gd name="T65" fmla="*/ 1007 h 1017"/>
                <a:gd name="T66" fmla="*/ 1008 w 1019"/>
                <a:gd name="T67" fmla="*/ 404 h 1017"/>
                <a:gd name="T68" fmla="*/ 1015 w 1019"/>
                <a:gd name="T69" fmla="*/ 394 h 1017"/>
                <a:gd name="T70" fmla="*/ 1019 w 1019"/>
                <a:gd name="T71" fmla="*/ 382 h 1017"/>
                <a:gd name="T72" fmla="*/ 691 w 1019"/>
                <a:gd name="T73" fmla="*/ 63 h 1017"/>
                <a:gd name="T74" fmla="*/ 327 w 1019"/>
                <a:gd name="T75" fmla="*/ 63 h 1017"/>
                <a:gd name="T76" fmla="*/ 328 w 1019"/>
                <a:gd name="T77" fmla="*/ 350 h 1017"/>
                <a:gd name="T78" fmla="*/ 97 w 1019"/>
                <a:gd name="T79" fmla="*/ 413 h 1017"/>
                <a:gd name="T80" fmla="*/ 97 w 1019"/>
                <a:gd name="T81" fmla="*/ 413 h 1017"/>
                <a:gd name="T82" fmla="*/ 610 w 1019"/>
                <a:gd name="T83" fmla="*/ 413 h 1017"/>
                <a:gd name="T84" fmla="*/ 675 w 1019"/>
                <a:gd name="T85" fmla="*/ 413 h 1017"/>
                <a:gd name="T86" fmla="*/ 689 w 1019"/>
                <a:gd name="T87" fmla="*/ 350 h 1017"/>
                <a:gd name="T88" fmla="*/ 689 w 1019"/>
                <a:gd name="T89" fmla="*/ 35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19" h="1017">
                  <a:moveTo>
                    <a:pt x="1018" y="376"/>
                  </a:moveTo>
                  <a:lnTo>
                    <a:pt x="1018" y="376"/>
                  </a:lnTo>
                  <a:lnTo>
                    <a:pt x="1017" y="375"/>
                  </a:lnTo>
                  <a:lnTo>
                    <a:pt x="1017" y="375"/>
                  </a:lnTo>
                  <a:lnTo>
                    <a:pt x="1015" y="371"/>
                  </a:lnTo>
                  <a:lnTo>
                    <a:pt x="1014" y="366"/>
                  </a:lnTo>
                  <a:lnTo>
                    <a:pt x="1011" y="363"/>
                  </a:lnTo>
                  <a:lnTo>
                    <a:pt x="1008" y="358"/>
                  </a:lnTo>
                  <a:lnTo>
                    <a:pt x="757" y="13"/>
                  </a:lnTo>
                  <a:lnTo>
                    <a:pt x="757" y="13"/>
                  </a:lnTo>
                  <a:lnTo>
                    <a:pt x="754" y="10"/>
                  </a:lnTo>
                  <a:lnTo>
                    <a:pt x="750" y="6"/>
                  </a:lnTo>
                  <a:lnTo>
                    <a:pt x="750" y="6"/>
                  </a:lnTo>
                  <a:lnTo>
                    <a:pt x="749" y="5"/>
                  </a:lnTo>
                  <a:lnTo>
                    <a:pt x="749" y="5"/>
                  </a:lnTo>
                  <a:lnTo>
                    <a:pt x="744" y="2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1" y="0"/>
                  </a:lnTo>
                  <a:lnTo>
                    <a:pt x="286" y="0"/>
                  </a:lnTo>
                  <a:lnTo>
                    <a:pt x="286" y="0"/>
                  </a:lnTo>
                  <a:lnTo>
                    <a:pt x="279" y="1"/>
                  </a:lnTo>
                  <a:lnTo>
                    <a:pt x="279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3" y="2"/>
                  </a:lnTo>
                  <a:lnTo>
                    <a:pt x="269" y="5"/>
                  </a:lnTo>
                  <a:lnTo>
                    <a:pt x="269" y="5"/>
                  </a:lnTo>
                  <a:lnTo>
                    <a:pt x="267" y="6"/>
                  </a:lnTo>
                  <a:lnTo>
                    <a:pt x="267" y="6"/>
                  </a:lnTo>
                  <a:lnTo>
                    <a:pt x="263" y="10"/>
                  </a:lnTo>
                  <a:lnTo>
                    <a:pt x="260" y="13"/>
                  </a:lnTo>
                  <a:lnTo>
                    <a:pt x="6" y="363"/>
                  </a:lnTo>
                  <a:lnTo>
                    <a:pt x="6" y="363"/>
                  </a:lnTo>
                  <a:lnTo>
                    <a:pt x="5" y="365"/>
                  </a:lnTo>
                  <a:lnTo>
                    <a:pt x="5" y="365"/>
                  </a:lnTo>
                  <a:lnTo>
                    <a:pt x="3" y="368"/>
                  </a:lnTo>
                  <a:lnTo>
                    <a:pt x="3" y="368"/>
                  </a:lnTo>
                  <a:lnTo>
                    <a:pt x="3" y="369"/>
                  </a:lnTo>
                  <a:lnTo>
                    <a:pt x="3" y="369"/>
                  </a:lnTo>
                  <a:lnTo>
                    <a:pt x="1" y="373"/>
                  </a:lnTo>
                  <a:lnTo>
                    <a:pt x="1" y="373"/>
                  </a:lnTo>
                  <a:lnTo>
                    <a:pt x="0" y="378"/>
                  </a:lnTo>
                  <a:lnTo>
                    <a:pt x="0" y="378"/>
                  </a:lnTo>
                  <a:lnTo>
                    <a:pt x="0" y="382"/>
                  </a:lnTo>
                  <a:lnTo>
                    <a:pt x="0" y="382"/>
                  </a:lnTo>
                  <a:lnTo>
                    <a:pt x="0" y="386"/>
                  </a:lnTo>
                  <a:lnTo>
                    <a:pt x="0" y="386"/>
                  </a:lnTo>
                  <a:lnTo>
                    <a:pt x="1" y="390"/>
                  </a:lnTo>
                  <a:lnTo>
                    <a:pt x="1" y="390"/>
                  </a:lnTo>
                  <a:lnTo>
                    <a:pt x="3" y="395"/>
                  </a:lnTo>
                  <a:lnTo>
                    <a:pt x="3" y="395"/>
                  </a:lnTo>
                  <a:lnTo>
                    <a:pt x="4" y="396"/>
                  </a:lnTo>
                  <a:lnTo>
                    <a:pt x="4" y="396"/>
                  </a:lnTo>
                  <a:lnTo>
                    <a:pt x="5" y="398"/>
                  </a:lnTo>
                  <a:lnTo>
                    <a:pt x="5" y="398"/>
                  </a:lnTo>
                  <a:lnTo>
                    <a:pt x="7" y="401"/>
                  </a:lnTo>
                  <a:lnTo>
                    <a:pt x="483" y="1005"/>
                  </a:lnTo>
                  <a:lnTo>
                    <a:pt x="483" y="1005"/>
                  </a:lnTo>
                  <a:lnTo>
                    <a:pt x="485" y="1007"/>
                  </a:lnTo>
                  <a:lnTo>
                    <a:pt x="485" y="1007"/>
                  </a:lnTo>
                  <a:lnTo>
                    <a:pt x="490" y="1011"/>
                  </a:lnTo>
                  <a:lnTo>
                    <a:pt x="490" y="1011"/>
                  </a:lnTo>
                  <a:lnTo>
                    <a:pt x="492" y="1013"/>
                  </a:lnTo>
                  <a:lnTo>
                    <a:pt x="492" y="1013"/>
                  </a:lnTo>
                  <a:lnTo>
                    <a:pt x="493" y="1013"/>
                  </a:lnTo>
                  <a:lnTo>
                    <a:pt x="493" y="1013"/>
                  </a:lnTo>
                  <a:lnTo>
                    <a:pt x="496" y="1015"/>
                  </a:lnTo>
                  <a:lnTo>
                    <a:pt x="496" y="1015"/>
                  </a:lnTo>
                  <a:lnTo>
                    <a:pt x="500" y="1016"/>
                  </a:lnTo>
                  <a:lnTo>
                    <a:pt x="500" y="1016"/>
                  </a:lnTo>
                  <a:lnTo>
                    <a:pt x="501" y="1017"/>
                  </a:lnTo>
                  <a:lnTo>
                    <a:pt x="501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15" y="1017"/>
                  </a:lnTo>
                  <a:lnTo>
                    <a:pt x="515" y="1017"/>
                  </a:lnTo>
                  <a:lnTo>
                    <a:pt x="518" y="1016"/>
                  </a:lnTo>
                  <a:lnTo>
                    <a:pt x="518" y="1016"/>
                  </a:lnTo>
                  <a:lnTo>
                    <a:pt x="521" y="1015"/>
                  </a:lnTo>
                  <a:lnTo>
                    <a:pt x="521" y="1015"/>
                  </a:lnTo>
                  <a:lnTo>
                    <a:pt x="524" y="1013"/>
                  </a:lnTo>
                  <a:lnTo>
                    <a:pt x="524" y="1013"/>
                  </a:lnTo>
                  <a:lnTo>
                    <a:pt x="525" y="1013"/>
                  </a:lnTo>
                  <a:lnTo>
                    <a:pt x="525" y="1013"/>
                  </a:lnTo>
                  <a:lnTo>
                    <a:pt x="527" y="1011"/>
                  </a:lnTo>
                  <a:lnTo>
                    <a:pt x="527" y="1011"/>
                  </a:lnTo>
                  <a:lnTo>
                    <a:pt x="532" y="1007"/>
                  </a:lnTo>
                  <a:lnTo>
                    <a:pt x="532" y="1007"/>
                  </a:lnTo>
                  <a:lnTo>
                    <a:pt x="534" y="1005"/>
                  </a:lnTo>
                  <a:lnTo>
                    <a:pt x="1008" y="404"/>
                  </a:lnTo>
                  <a:lnTo>
                    <a:pt x="1008" y="404"/>
                  </a:lnTo>
                  <a:lnTo>
                    <a:pt x="1012" y="400"/>
                  </a:lnTo>
                  <a:lnTo>
                    <a:pt x="1015" y="394"/>
                  </a:lnTo>
                  <a:lnTo>
                    <a:pt x="1018" y="388"/>
                  </a:lnTo>
                  <a:lnTo>
                    <a:pt x="1019" y="382"/>
                  </a:lnTo>
                  <a:lnTo>
                    <a:pt x="1019" y="382"/>
                  </a:lnTo>
                  <a:lnTo>
                    <a:pt x="1018" y="376"/>
                  </a:lnTo>
                  <a:lnTo>
                    <a:pt x="1018" y="376"/>
                  </a:lnTo>
                  <a:close/>
                  <a:moveTo>
                    <a:pt x="691" y="63"/>
                  </a:moveTo>
                  <a:lnTo>
                    <a:pt x="625" y="350"/>
                  </a:lnTo>
                  <a:lnTo>
                    <a:pt x="393" y="350"/>
                  </a:lnTo>
                  <a:lnTo>
                    <a:pt x="327" y="63"/>
                  </a:lnTo>
                  <a:lnTo>
                    <a:pt x="691" y="63"/>
                  </a:lnTo>
                  <a:close/>
                  <a:moveTo>
                    <a:pt x="271" y="106"/>
                  </a:moveTo>
                  <a:lnTo>
                    <a:pt x="328" y="350"/>
                  </a:lnTo>
                  <a:lnTo>
                    <a:pt x="94" y="350"/>
                  </a:lnTo>
                  <a:lnTo>
                    <a:pt x="271" y="106"/>
                  </a:lnTo>
                  <a:close/>
                  <a:moveTo>
                    <a:pt x="97" y="413"/>
                  </a:moveTo>
                  <a:lnTo>
                    <a:pt x="343" y="413"/>
                  </a:lnTo>
                  <a:lnTo>
                    <a:pt x="446" y="854"/>
                  </a:lnTo>
                  <a:lnTo>
                    <a:pt x="97" y="413"/>
                  </a:lnTo>
                  <a:close/>
                  <a:moveTo>
                    <a:pt x="509" y="845"/>
                  </a:moveTo>
                  <a:lnTo>
                    <a:pt x="408" y="413"/>
                  </a:lnTo>
                  <a:lnTo>
                    <a:pt x="610" y="413"/>
                  </a:lnTo>
                  <a:lnTo>
                    <a:pt x="509" y="845"/>
                  </a:lnTo>
                  <a:close/>
                  <a:moveTo>
                    <a:pt x="572" y="854"/>
                  </a:moveTo>
                  <a:lnTo>
                    <a:pt x="675" y="413"/>
                  </a:lnTo>
                  <a:lnTo>
                    <a:pt x="920" y="413"/>
                  </a:lnTo>
                  <a:lnTo>
                    <a:pt x="572" y="854"/>
                  </a:lnTo>
                  <a:close/>
                  <a:moveTo>
                    <a:pt x="689" y="350"/>
                  </a:moveTo>
                  <a:lnTo>
                    <a:pt x="746" y="106"/>
                  </a:lnTo>
                  <a:lnTo>
                    <a:pt x="923" y="350"/>
                  </a:lnTo>
                  <a:lnTo>
                    <a:pt x="689" y="3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0119F921-5FEB-4492-A1E2-E92651680060}"/>
              </a:ext>
            </a:extLst>
          </p:cNvPr>
          <p:cNvGrpSpPr/>
          <p:nvPr/>
        </p:nvGrpSpPr>
        <p:grpSpPr>
          <a:xfrm flipH="1">
            <a:off x="11363658" y="3065464"/>
            <a:ext cx="727071" cy="727071"/>
            <a:chOff x="5694130" y="3428424"/>
            <a:chExt cx="732838" cy="732838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BE322748-B4B9-4FEF-99BD-B53217062C9F}"/>
                </a:ext>
              </a:extLst>
            </p:cNvPr>
            <p:cNvSpPr/>
            <p:nvPr/>
          </p:nvSpPr>
          <p:spPr>
            <a:xfrm>
              <a:off x="5694130" y="3428424"/>
              <a:ext cx="732838" cy="732838"/>
            </a:xfrm>
            <a:prstGeom prst="ellipse">
              <a:avLst/>
            </a:prstGeom>
            <a:solidFill>
              <a:srgbClr val="9AA39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20" name="Freeform 112">
              <a:extLst>
                <a:ext uri="{FF2B5EF4-FFF2-40B4-BE49-F238E27FC236}">
                  <a16:creationId xmlns:a16="http://schemas.microsoft.com/office/drawing/2014/main" id="{57AA6F7E-9CE1-4FFA-AFA6-D9173CD3E5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99418" y="3633712"/>
              <a:ext cx="322263" cy="322263"/>
            </a:xfrm>
            <a:custGeom>
              <a:avLst/>
              <a:gdLst>
                <a:gd name="T0" fmla="*/ 1016 w 1017"/>
                <a:gd name="T1" fmla="*/ 371 h 1017"/>
                <a:gd name="T2" fmla="*/ 1011 w 1017"/>
                <a:gd name="T3" fmla="*/ 363 h 1017"/>
                <a:gd name="T4" fmla="*/ 1004 w 1017"/>
                <a:gd name="T5" fmla="*/ 355 h 1017"/>
                <a:gd name="T6" fmla="*/ 996 w 1017"/>
                <a:gd name="T7" fmla="*/ 351 h 1017"/>
                <a:gd name="T8" fmla="*/ 986 w 1017"/>
                <a:gd name="T9" fmla="*/ 350 h 1017"/>
                <a:gd name="T10" fmla="*/ 539 w 1017"/>
                <a:gd name="T11" fmla="*/ 21 h 1017"/>
                <a:gd name="T12" fmla="*/ 537 w 1017"/>
                <a:gd name="T13" fmla="*/ 17 h 1017"/>
                <a:gd name="T14" fmla="*/ 531 w 1017"/>
                <a:gd name="T15" fmla="*/ 8 h 1017"/>
                <a:gd name="T16" fmla="*/ 523 w 1017"/>
                <a:gd name="T17" fmla="*/ 3 h 1017"/>
                <a:gd name="T18" fmla="*/ 514 w 1017"/>
                <a:gd name="T19" fmla="*/ 0 h 1017"/>
                <a:gd name="T20" fmla="*/ 509 w 1017"/>
                <a:gd name="T21" fmla="*/ 0 h 1017"/>
                <a:gd name="T22" fmla="*/ 499 w 1017"/>
                <a:gd name="T23" fmla="*/ 1 h 1017"/>
                <a:gd name="T24" fmla="*/ 490 w 1017"/>
                <a:gd name="T25" fmla="*/ 5 h 1017"/>
                <a:gd name="T26" fmla="*/ 483 w 1017"/>
                <a:gd name="T27" fmla="*/ 13 h 1017"/>
                <a:gd name="T28" fmla="*/ 479 w 1017"/>
                <a:gd name="T29" fmla="*/ 21 h 1017"/>
                <a:gd name="T30" fmla="*/ 31 w 1017"/>
                <a:gd name="T31" fmla="*/ 350 h 1017"/>
                <a:gd name="T32" fmla="*/ 27 w 1017"/>
                <a:gd name="T33" fmla="*/ 350 h 1017"/>
                <a:gd name="T34" fmla="*/ 17 w 1017"/>
                <a:gd name="T35" fmla="*/ 353 h 1017"/>
                <a:gd name="T36" fmla="*/ 10 w 1017"/>
                <a:gd name="T37" fmla="*/ 358 h 1017"/>
                <a:gd name="T38" fmla="*/ 3 w 1017"/>
                <a:gd name="T39" fmla="*/ 367 h 1017"/>
                <a:gd name="T40" fmla="*/ 1 w 1017"/>
                <a:gd name="T41" fmla="*/ 371 h 1017"/>
                <a:gd name="T42" fmla="*/ 0 w 1017"/>
                <a:gd name="T43" fmla="*/ 381 h 1017"/>
                <a:gd name="T44" fmla="*/ 1 w 1017"/>
                <a:gd name="T45" fmla="*/ 390 h 1017"/>
                <a:gd name="T46" fmla="*/ 5 w 1017"/>
                <a:gd name="T47" fmla="*/ 399 h 1017"/>
                <a:gd name="T48" fmla="*/ 12 w 1017"/>
                <a:gd name="T49" fmla="*/ 407 h 1017"/>
                <a:gd name="T50" fmla="*/ 160 w 1017"/>
                <a:gd name="T51" fmla="*/ 975 h 1017"/>
                <a:gd name="T52" fmla="*/ 159 w 1017"/>
                <a:gd name="T53" fmla="*/ 981 h 1017"/>
                <a:gd name="T54" fmla="*/ 159 w 1017"/>
                <a:gd name="T55" fmla="*/ 990 h 1017"/>
                <a:gd name="T56" fmla="*/ 162 w 1017"/>
                <a:gd name="T57" fmla="*/ 1000 h 1017"/>
                <a:gd name="T58" fmla="*/ 167 w 1017"/>
                <a:gd name="T59" fmla="*/ 1007 h 1017"/>
                <a:gd name="T60" fmla="*/ 172 w 1017"/>
                <a:gd name="T61" fmla="*/ 1012 h 1017"/>
                <a:gd name="T62" fmla="*/ 180 w 1017"/>
                <a:gd name="T63" fmla="*/ 1016 h 1017"/>
                <a:gd name="T64" fmla="*/ 190 w 1017"/>
                <a:gd name="T65" fmla="*/ 1017 h 1017"/>
                <a:gd name="T66" fmla="*/ 200 w 1017"/>
                <a:gd name="T67" fmla="*/ 1016 h 1017"/>
                <a:gd name="T68" fmla="*/ 209 w 1017"/>
                <a:gd name="T69" fmla="*/ 1012 h 1017"/>
                <a:gd name="T70" fmla="*/ 808 w 1017"/>
                <a:gd name="T71" fmla="*/ 1012 h 1017"/>
                <a:gd name="T72" fmla="*/ 812 w 1017"/>
                <a:gd name="T73" fmla="*/ 1014 h 1017"/>
                <a:gd name="T74" fmla="*/ 822 w 1017"/>
                <a:gd name="T75" fmla="*/ 1017 h 1017"/>
                <a:gd name="T76" fmla="*/ 826 w 1017"/>
                <a:gd name="T77" fmla="*/ 1017 h 1017"/>
                <a:gd name="T78" fmla="*/ 837 w 1017"/>
                <a:gd name="T79" fmla="*/ 1016 h 1017"/>
                <a:gd name="T80" fmla="*/ 846 w 1017"/>
                <a:gd name="T81" fmla="*/ 1012 h 1017"/>
                <a:gd name="T82" fmla="*/ 850 w 1017"/>
                <a:gd name="T83" fmla="*/ 1007 h 1017"/>
                <a:gd name="T84" fmla="*/ 855 w 1017"/>
                <a:gd name="T85" fmla="*/ 1000 h 1017"/>
                <a:gd name="T86" fmla="*/ 858 w 1017"/>
                <a:gd name="T87" fmla="*/ 990 h 1017"/>
                <a:gd name="T88" fmla="*/ 858 w 1017"/>
                <a:gd name="T89" fmla="*/ 981 h 1017"/>
                <a:gd name="T90" fmla="*/ 737 w 1017"/>
                <a:gd name="T91" fmla="*/ 616 h 1017"/>
                <a:gd name="T92" fmla="*/ 1005 w 1017"/>
                <a:gd name="T93" fmla="*/ 407 h 1017"/>
                <a:gd name="T94" fmla="*/ 1012 w 1017"/>
                <a:gd name="T95" fmla="*/ 399 h 1017"/>
                <a:gd name="T96" fmla="*/ 1016 w 1017"/>
                <a:gd name="T97" fmla="*/ 390 h 1017"/>
                <a:gd name="T98" fmla="*/ 1017 w 1017"/>
                <a:gd name="T99" fmla="*/ 381 h 1017"/>
                <a:gd name="T100" fmla="*/ 1016 w 1017"/>
                <a:gd name="T101" fmla="*/ 371 h 1017"/>
                <a:gd name="T102" fmla="*/ 124 w 1017"/>
                <a:gd name="T103" fmla="*/ 413 h 1017"/>
                <a:gd name="T104" fmla="*/ 302 w 1017"/>
                <a:gd name="T105" fmla="*/ 551 h 1017"/>
                <a:gd name="T106" fmla="*/ 766 w 1017"/>
                <a:gd name="T107" fmla="*/ 904 h 1017"/>
                <a:gd name="T108" fmla="*/ 527 w 1017"/>
                <a:gd name="T109" fmla="*/ 737 h 1017"/>
                <a:gd name="T110" fmla="*/ 518 w 1017"/>
                <a:gd name="T111" fmla="*/ 733 h 1017"/>
                <a:gd name="T112" fmla="*/ 509 w 1017"/>
                <a:gd name="T113" fmla="*/ 732 h 1017"/>
                <a:gd name="T114" fmla="*/ 504 w 1017"/>
                <a:gd name="T115" fmla="*/ 732 h 1017"/>
                <a:gd name="T116" fmla="*/ 495 w 1017"/>
                <a:gd name="T117" fmla="*/ 735 h 1017"/>
                <a:gd name="T118" fmla="*/ 251 w 1017"/>
                <a:gd name="T119" fmla="*/ 904 h 1017"/>
                <a:gd name="T120" fmla="*/ 766 w 1017"/>
                <a:gd name="T121" fmla="*/ 904 h 1017"/>
                <a:gd name="T122" fmla="*/ 670 w 1017"/>
                <a:gd name="T123" fmla="*/ 413 h 1017"/>
                <a:gd name="T124" fmla="*/ 716 w 1017"/>
                <a:gd name="T125" fmla="*/ 551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17" h="1017">
                  <a:moveTo>
                    <a:pt x="1016" y="371"/>
                  </a:moveTo>
                  <a:lnTo>
                    <a:pt x="1016" y="371"/>
                  </a:lnTo>
                  <a:lnTo>
                    <a:pt x="1014" y="367"/>
                  </a:lnTo>
                  <a:lnTo>
                    <a:pt x="1011" y="363"/>
                  </a:lnTo>
                  <a:lnTo>
                    <a:pt x="1008" y="358"/>
                  </a:lnTo>
                  <a:lnTo>
                    <a:pt x="1004" y="355"/>
                  </a:lnTo>
                  <a:lnTo>
                    <a:pt x="1000" y="353"/>
                  </a:lnTo>
                  <a:lnTo>
                    <a:pt x="996" y="351"/>
                  </a:lnTo>
                  <a:lnTo>
                    <a:pt x="990" y="350"/>
                  </a:lnTo>
                  <a:lnTo>
                    <a:pt x="986" y="350"/>
                  </a:lnTo>
                  <a:lnTo>
                    <a:pt x="648" y="350"/>
                  </a:lnTo>
                  <a:lnTo>
                    <a:pt x="539" y="21"/>
                  </a:lnTo>
                  <a:lnTo>
                    <a:pt x="539" y="21"/>
                  </a:lnTo>
                  <a:lnTo>
                    <a:pt x="537" y="17"/>
                  </a:lnTo>
                  <a:lnTo>
                    <a:pt x="534" y="13"/>
                  </a:lnTo>
                  <a:lnTo>
                    <a:pt x="531" y="8"/>
                  </a:lnTo>
                  <a:lnTo>
                    <a:pt x="527" y="5"/>
                  </a:lnTo>
                  <a:lnTo>
                    <a:pt x="523" y="3"/>
                  </a:lnTo>
                  <a:lnTo>
                    <a:pt x="518" y="1"/>
                  </a:lnTo>
                  <a:lnTo>
                    <a:pt x="514" y="0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03" y="0"/>
                  </a:lnTo>
                  <a:lnTo>
                    <a:pt x="499" y="1"/>
                  </a:lnTo>
                  <a:lnTo>
                    <a:pt x="495" y="3"/>
                  </a:lnTo>
                  <a:lnTo>
                    <a:pt x="490" y="5"/>
                  </a:lnTo>
                  <a:lnTo>
                    <a:pt x="486" y="8"/>
                  </a:lnTo>
                  <a:lnTo>
                    <a:pt x="483" y="13"/>
                  </a:lnTo>
                  <a:lnTo>
                    <a:pt x="481" y="17"/>
                  </a:lnTo>
                  <a:lnTo>
                    <a:pt x="479" y="21"/>
                  </a:lnTo>
                  <a:lnTo>
                    <a:pt x="369" y="350"/>
                  </a:lnTo>
                  <a:lnTo>
                    <a:pt x="31" y="350"/>
                  </a:lnTo>
                  <a:lnTo>
                    <a:pt x="31" y="350"/>
                  </a:lnTo>
                  <a:lnTo>
                    <a:pt x="27" y="350"/>
                  </a:lnTo>
                  <a:lnTo>
                    <a:pt x="21" y="351"/>
                  </a:lnTo>
                  <a:lnTo>
                    <a:pt x="17" y="353"/>
                  </a:lnTo>
                  <a:lnTo>
                    <a:pt x="13" y="355"/>
                  </a:lnTo>
                  <a:lnTo>
                    <a:pt x="10" y="358"/>
                  </a:lnTo>
                  <a:lnTo>
                    <a:pt x="6" y="363"/>
                  </a:lnTo>
                  <a:lnTo>
                    <a:pt x="3" y="367"/>
                  </a:lnTo>
                  <a:lnTo>
                    <a:pt x="1" y="371"/>
                  </a:lnTo>
                  <a:lnTo>
                    <a:pt x="1" y="371"/>
                  </a:lnTo>
                  <a:lnTo>
                    <a:pt x="0" y="375"/>
                  </a:lnTo>
                  <a:lnTo>
                    <a:pt x="0" y="381"/>
                  </a:lnTo>
                  <a:lnTo>
                    <a:pt x="0" y="386"/>
                  </a:lnTo>
                  <a:lnTo>
                    <a:pt x="1" y="390"/>
                  </a:lnTo>
                  <a:lnTo>
                    <a:pt x="3" y="395"/>
                  </a:lnTo>
                  <a:lnTo>
                    <a:pt x="5" y="399"/>
                  </a:lnTo>
                  <a:lnTo>
                    <a:pt x="9" y="403"/>
                  </a:lnTo>
                  <a:lnTo>
                    <a:pt x="12" y="407"/>
                  </a:lnTo>
                  <a:lnTo>
                    <a:pt x="280" y="616"/>
                  </a:lnTo>
                  <a:lnTo>
                    <a:pt x="160" y="975"/>
                  </a:lnTo>
                  <a:lnTo>
                    <a:pt x="160" y="975"/>
                  </a:lnTo>
                  <a:lnTo>
                    <a:pt x="159" y="981"/>
                  </a:lnTo>
                  <a:lnTo>
                    <a:pt x="159" y="986"/>
                  </a:lnTo>
                  <a:lnTo>
                    <a:pt x="159" y="990"/>
                  </a:lnTo>
                  <a:lnTo>
                    <a:pt x="160" y="996"/>
                  </a:lnTo>
                  <a:lnTo>
                    <a:pt x="162" y="1000"/>
                  </a:lnTo>
                  <a:lnTo>
                    <a:pt x="164" y="1004"/>
                  </a:lnTo>
                  <a:lnTo>
                    <a:pt x="167" y="1007"/>
                  </a:lnTo>
                  <a:lnTo>
                    <a:pt x="172" y="1012"/>
                  </a:lnTo>
                  <a:lnTo>
                    <a:pt x="172" y="1012"/>
                  </a:lnTo>
                  <a:lnTo>
                    <a:pt x="176" y="1014"/>
                  </a:lnTo>
                  <a:lnTo>
                    <a:pt x="180" y="1016"/>
                  </a:lnTo>
                  <a:lnTo>
                    <a:pt x="186" y="1017"/>
                  </a:lnTo>
                  <a:lnTo>
                    <a:pt x="190" y="1017"/>
                  </a:lnTo>
                  <a:lnTo>
                    <a:pt x="195" y="1017"/>
                  </a:lnTo>
                  <a:lnTo>
                    <a:pt x="200" y="1016"/>
                  </a:lnTo>
                  <a:lnTo>
                    <a:pt x="204" y="1014"/>
                  </a:lnTo>
                  <a:lnTo>
                    <a:pt x="209" y="1012"/>
                  </a:lnTo>
                  <a:lnTo>
                    <a:pt x="509" y="801"/>
                  </a:lnTo>
                  <a:lnTo>
                    <a:pt x="808" y="1012"/>
                  </a:lnTo>
                  <a:lnTo>
                    <a:pt x="808" y="1012"/>
                  </a:lnTo>
                  <a:lnTo>
                    <a:pt x="812" y="1014"/>
                  </a:lnTo>
                  <a:lnTo>
                    <a:pt x="818" y="1016"/>
                  </a:lnTo>
                  <a:lnTo>
                    <a:pt x="822" y="1017"/>
                  </a:lnTo>
                  <a:lnTo>
                    <a:pt x="826" y="1017"/>
                  </a:lnTo>
                  <a:lnTo>
                    <a:pt x="826" y="1017"/>
                  </a:lnTo>
                  <a:lnTo>
                    <a:pt x="832" y="1017"/>
                  </a:lnTo>
                  <a:lnTo>
                    <a:pt x="837" y="1016"/>
                  </a:lnTo>
                  <a:lnTo>
                    <a:pt x="841" y="1014"/>
                  </a:lnTo>
                  <a:lnTo>
                    <a:pt x="846" y="1012"/>
                  </a:lnTo>
                  <a:lnTo>
                    <a:pt x="846" y="1012"/>
                  </a:lnTo>
                  <a:lnTo>
                    <a:pt x="850" y="1007"/>
                  </a:lnTo>
                  <a:lnTo>
                    <a:pt x="853" y="1004"/>
                  </a:lnTo>
                  <a:lnTo>
                    <a:pt x="855" y="1000"/>
                  </a:lnTo>
                  <a:lnTo>
                    <a:pt x="857" y="996"/>
                  </a:lnTo>
                  <a:lnTo>
                    <a:pt x="858" y="990"/>
                  </a:lnTo>
                  <a:lnTo>
                    <a:pt x="858" y="986"/>
                  </a:lnTo>
                  <a:lnTo>
                    <a:pt x="858" y="981"/>
                  </a:lnTo>
                  <a:lnTo>
                    <a:pt x="857" y="975"/>
                  </a:lnTo>
                  <a:lnTo>
                    <a:pt x="737" y="616"/>
                  </a:lnTo>
                  <a:lnTo>
                    <a:pt x="1005" y="407"/>
                  </a:lnTo>
                  <a:lnTo>
                    <a:pt x="1005" y="407"/>
                  </a:lnTo>
                  <a:lnTo>
                    <a:pt x="1009" y="403"/>
                  </a:lnTo>
                  <a:lnTo>
                    <a:pt x="1012" y="399"/>
                  </a:lnTo>
                  <a:lnTo>
                    <a:pt x="1014" y="395"/>
                  </a:lnTo>
                  <a:lnTo>
                    <a:pt x="1016" y="390"/>
                  </a:lnTo>
                  <a:lnTo>
                    <a:pt x="1017" y="386"/>
                  </a:lnTo>
                  <a:lnTo>
                    <a:pt x="1017" y="381"/>
                  </a:lnTo>
                  <a:lnTo>
                    <a:pt x="1017" y="375"/>
                  </a:lnTo>
                  <a:lnTo>
                    <a:pt x="1016" y="371"/>
                  </a:lnTo>
                  <a:lnTo>
                    <a:pt x="1016" y="371"/>
                  </a:lnTo>
                  <a:close/>
                  <a:moveTo>
                    <a:pt x="124" y="413"/>
                  </a:moveTo>
                  <a:lnTo>
                    <a:pt x="348" y="413"/>
                  </a:lnTo>
                  <a:lnTo>
                    <a:pt x="302" y="551"/>
                  </a:lnTo>
                  <a:lnTo>
                    <a:pt x="124" y="413"/>
                  </a:lnTo>
                  <a:close/>
                  <a:moveTo>
                    <a:pt x="766" y="904"/>
                  </a:moveTo>
                  <a:lnTo>
                    <a:pt x="527" y="737"/>
                  </a:lnTo>
                  <a:lnTo>
                    <a:pt x="527" y="737"/>
                  </a:lnTo>
                  <a:lnTo>
                    <a:pt x="523" y="735"/>
                  </a:lnTo>
                  <a:lnTo>
                    <a:pt x="518" y="733"/>
                  </a:lnTo>
                  <a:lnTo>
                    <a:pt x="513" y="732"/>
                  </a:lnTo>
                  <a:lnTo>
                    <a:pt x="509" y="732"/>
                  </a:lnTo>
                  <a:lnTo>
                    <a:pt x="509" y="732"/>
                  </a:lnTo>
                  <a:lnTo>
                    <a:pt x="504" y="732"/>
                  </a:lnTo>
                  <a:lnTo>
                    <a:pt x="499" y="733"/>
                  </a:lnTo>
                  <a:lnTo>
                    <a:pt x="495" y="735"/>
                  </a:lnTo>
                  <a:lnTo>
                    <a:pt x="490" y="737"/>
                  </a:lnTo>
                  <a:lnTo>
                    <a:pt x="251" y="904"/>
                  </a:lnTo>
                  <a:lnTo>
                    <a:pt x="509" y="132"/>
                  </a:lnTo>
                  <a:lnTo>
                    <a:pt x="766" y="904"/>
                  </a:lnTo>
                  <a:close/>
                  <a:moveTo>
                    <a:pt x="716" y="551"/>
                  </a:moveTo>
                  <a:lnTo>
                    <a:pt x="670" y="413"/>
                  </a:lnTo>
                  <a:lnTo>
                    <a:pt x="893" y="413"/>
                  </a:lnTo>
                  <a:lnTo>
                    <a:pt x="716" y="55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D0BBDEEC-E01B-F8A1-06E0-7796BCB29886}"/>
              </a:ext>
            </a:extLst>
          </p:cNvPr>
          <p:cNvGrpSpPr/>
          <p:nvPr/>
        </p:nvGrpSpPr>
        <p:grpSpPr>
          <a:xfrm>
            <a:off x="205080" y="2121877"/>
            <a:ext cx="3895045" cy="2728902"/>
            <a:chOff x="7433168" y="1289762"/>
            <a:chExt cx="3895045" cy="4440264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52B58F0-05B6-48D6-AA35-8A29B9FF304A}"/>
                </a:ext>
              </a:extLst>
            </p:cNvPr>
            <p:cNvSpPr/>
            <p:nvPr/>
          </p:nvSpPr>
          <p:spPr>
            <a:xfrm>
              <a:off x="7433168" y="1289762"/>
              <a:ext cx="3584045" cy="4440264"/>
            </a:xfrm>
            <a:prstGeom prst="rect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24E0229E-00CC-4D27-8D39-E1B1D4208AAE}"/>
                </a:ext>
              </a:extLst>
            </p:cNvPr>
            <p:cNvSpPr txBox="1"/>
            <p:nvPr/>
          </p:nvSpPr>
          <p:spPr>
            <a:xfrm>
              <a:off x="7473268" y="1595683"/>
              <a:ext cx="3854945" cy="2308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E84C53"/>
                  </a:solidFill>
                </a14:hiddenFill>
              </a:ext>
            </a:extLst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chemeClr val="bg1"/>
                  </a:solidFill>
                  <a:cs typeface="+mn-ea"/>
                  <a:sym typeface="+mn-lt"/>
                </a:rPr>
                <a:t>'</a:t>
              </a:r>
              <a:r>
                <a:rPr lang="en-US" altLang="zh-TW" sz="2400" dirty="0" err="1">
                  <a:solidFill>
                    <a:schemeClr val="bg1"/>
                  </a:solidFill>
                  <a:cs typeface="+mn-ea"/>
                  <a:sym typeface="+mn-lt"/>
                </a:rPr>
                <a:t>boosting_type</a:t>
              </a:r>
              <a:r>
                <a:rPr lang="en-US" altLang="zh-TW" sz="2400" dirty="0">
                  <a:solidFill>
                    <a:schemeClr val="bg1"/>
                  </a:solidFill>
                  <a:cs typeface="+mn-ea"/>
                  <a:sym typeface="+mn-lt"/>
                </a:rPr>
                <a:t>': '</a:t>
              </a:r>
              <a:r>
                <a:rPr lang="en-US" altLang="zh-TW" sz="2400" dirty="0" err="1">
                  <a:solidFill>
                    <a:schemeClr val="bg1"/>
                  </a:solidFill>
                  <a:cs typeface="+mn-ea"/>
                  <a:sym typeface="+mn-lt"/>
                </a:rPr>
                <a:t>gbdt</a:t>
              </a:r>
              <a:r>
                <a:rPr lang="en-US" altLang="zh-TW" sz="2400" dirty="0">
                  <a:solidFill>
                    <a:schemeClr val="bg1"/>
                  </a:solidFill>
                  <a:cs typeface="+mn-ea"/>
                  <a:sym typeface="+mn-lt"/>
                </a:rPr>
                <a:t>'</a:t>
              </a:r>
            </a:p>
            <a:p>
              <a:r>
                <a:rPr lang="en-US" altLang="zh-TW" sz="2400" dirty="0">
                  <a:solidFill>
                    <a:schemeClr val="bg1"/>
                  </a:solidFill>
                  <a:cs typeface="+mn-ea"/>
                  <a:sym typeface="+mn-lt"/>
                </a:rPr>
                <a:t>'objective': 'binary'</a:t>
              </a:r>
            </a:p>
            <a:p>
              <a:r>
                <a:rPr lang="en-US" altLang="zh-TW" sz="2400" dirty="0">
                  <a:solidFill>
                    <a:schemeClr val="bg1"/>
                  </a:solidFill>
                  <a:cs typeface="+mn-ea"/>
                  <a:sym typeface="+mn-lt"/>
                </a:rPr>
                <a:t>'metric': '</a:t>
              </a:r>
              <a:r>
                <a:rPr lang="en-US" altLang="zh-TW" sz="2400" dirty="0" err="1">
                  <a:solidFill>
                    <a:schemeClr val="bg1"/>
                  </a:solidFill>
                  <a:cs typeface="+mn-ea"/>
                  <a:sym typeface="+mn-lt"/>
                </a:rPr>
                <a:t>auc</a:t>
              </a:r>
              <a:r>
                <a:rPr lang="en-US" altLang="zh-TW" sz="2400" dirty="0">
                  <a:solidFill>
                    <a:schemeClr val="bg1"/>
                  </a:solidFill>
                  <a:cs typeface="+mn-ea"/>
                  <a:sym typeface="+mn-lt"/>
                </a:rPr>
                <a:t>'     'learning_rate':0.1  'num_leaves':30  '</a:t>
              </a:r>
              <a:r>
                <a:rPr lang="en-US" altLang="zh-TW" sz="2400" dirty="0" err="1">
                  <a:solidFill>
                    <a:schemeClr val="bg1"/>
                  </a:solidFill>
                  <a:cs typeface="+mn-ea"/>
                  <a:sym typeface="+mn-lt"/>
                </a:rPr>
                <a:t>max_depth</a:t>
              </a:r>
              <a:r>
                <a:rPr lang="en-US" altLang="zh-TW" sz="2400" dirty="0">
                  <a:solidFill>
                    <a:schemeClr val="bg1"/>
                  </a:solidFill>
                  <a:cs typeface="+mn-ea"/>
                  <a:sym typeface="+mn-lt"/>
                </a:rPr>
                <a:t>': 4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" name="TextBox 7">
            <a:extLst>
              <a:ext uri="{FF2B5EF4-FFF2-40B4-BE49-F238E27FC236}">
                <a16:creationId xmlns:a16="http://schemas.microsoft.com/office/drawing/2014/main" id="{4ECD7CA3-D824-CD85-2934-C6C3EAD92CA7}"/>
              </a:ext>
            </a:extLst>
          </p:cNvPr>
          <p:cNvSpPr txBox="1"/>
          <p:nvPr/>
        </p:nvSpPr>
        <p:spPr>
          <a:xfrm>
            <a:off x="1258284" y="472548"/>
            <a:ext cx="705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+mn-lt"/>
                <a:ea typeface="+mn-ea"/>
                <a:cs typeface="+mn-ea"/>
                <a:sym typeface="+mn-lt"/>
              </a:rPr>
              <a:t>利用</a:t>
            </a:r>
            <a:r>
              <a:rPr lang="en-US" altLang="zh-TW" sz="2800" dirty="0" err="1">
                <a:latin typeface="+mn-lt"/>
                <a:ea typeface="+mn-ea"/>
                <a:cs typeface="+mn-ea"/>
                <a:sym typeface="+mn-lt"/>
              </a:rPr>
              <a:t>LightGBM</a:t>
            </a:r>
            <a:r>
              <a:rPr lang="en-US" altLang="zh-TW" sz="2800" dirty="0">
                <a:latin typeface="+mn-lt"/>
                <a:ea typeface="+mn-ea"/>
                <a:cs typeface="+mn-ea"/>
                <a:sym typeface="+mn-lt"/>
              </a:rPr>
              <a:t>, </a:t>
            </a:r>
            <a:r>
              <a:rPr lang="en-US" altLang="zh-TW" sz="2800" dirty="0" err="1">
                <a:latin typeface="+mn-lt"/>
                <a:ea typeface="+mn-ea"/>
                <a:cs typeface="+mn-ea"/>
                <a:sym typeface="+mn-lt"/>
              </a:rPr>
              <a:t>RandomForest,CatBoost</a:t>
            </a:r>
            <a:r>
              <a:rPr lang="en-US" altLang="zh-TW" sz="2800" dirty="0">
                <a:latin typeface="+mn-lt"/>
                <a:ea typeface="+mn-ea"/>
                <a:cs typeface="+mn-ea"/>
                <a:sym typeface="+mn-lt"/>
              </a:rPr>
              <a:t> </a:t>
            </a:r>
          </a:p>
        </p:txBody>
      </p:sp>
      <p:sp>
        <p:nvSpPr>
          <p:cNvPr id="27" name="圆角矩形 2">
            <a:extLst>
              <a:ext uri="{FF2B5EF4-FFF2-40B4-BE49-F238E27FC236}">
                <a16:creationId xmlns:a16="http://schemas.microsoft.com/office/drawing/2014/main" id="{A015B4FB-807F-0DB5-4024-568CE5F1438B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8160771" y="653157"/>
            <a:ext cx="3101051" cy="62039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2EE8578-7E10-22D6-4220-236FEF9979A1}"/>
              </a:ext>
            </a:extLst>
          </p:cNvPr>
          <p:cNvSpPr/>
          <p:nvPr/>
        </p:nvSpPr>
        <p:spPr>
          <a:xfrm>
            <a:off x="205080" y="1394806"/>
            <a:ext cx="3584045" cy="727071"/>
          </a:xfrm>
          <a:prstGeom prst="rect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>
                <a:solidFill>
                  <a:schemeClr val="tx1"/>
                </a:solidFill>
                <a:cs typeface="+mn-ea"/>
                <a:sym typeface="+mn-lt"/>
              </a:rPr>
              <a:t>LightGBM</a:t>
            </a:r>
            <a:endParaRPr lang="zh-CN" altLang="en-US" sz="24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9" name="文本框 22">
            <a:extLst>
              <a:ext uri="{FF2B5EF4-FFF2-40B4-BE49-F238E27FC236}">
                <a16:creationId xmlns:a16="http://schemas.microsoft.com/office/drawing/2014/main" id="{CC8E107C-DFDD-0BC4-1AF4-AF8FF63F0964}"/>
              </a:ext>
            </a:extLst>
          </p:cNvPr>
          <p:cNvSpPr txBox="1"/>
          <p:nvPr/>
        </p:nvSpPr>
        <p:spPr>
          <a:xfrm>
            <a:off x="506735" y="4850779"/>
            <a:ext cx="3101051" cy="58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cs typeface="+mn-ea"/>
                <a:sym typeface="+mn-lt"/>
              </a:rPr>
              <a:t>n_estimators</a:t>
            </a:r>
            <a:r>
              <a:rPr lang="en-US" sz="2400" dirty="0">
                <a:cs typeface="+mn-ea"/>
                <a:sym typeface="+mn-lt"/>
              </a:rPr>
              <a:t>= 56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F4B7021-D7EB-2508-0B93-E3CB3FCD7D17}"/>
              </a:ext>
            </a:extLst>
          </p:cNvPr>
          <p:cNvSpPr/>
          <p:nvPr/>
        </p:nvSpPr>
        <p:spPr>
          <a:xfrm>
            <a:off x="4291578" y="1394805"/>
            <a:ext cx="3584045" cy="727071"/>
          </a:xfrm>
          <a:prstGeom prst="rect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>
                <a:solidFill>
                  <a:schemeClr val="tx1"/>
                </a:solidFill>
                <a:cs typeface="+mn-ea"/>
                <a:sym typeface="+mn-lt"/>
              </a:rPr>
              <a:t>RandomForest</a:t>
            </a:r>
            <a:endParaRPr lang="zh-CN" altLang="en-US" sz="24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248198D-8DBE-EA39-C367-8119D1EBF823}"/>
              </a:ext>
            </a:extLst>
          </p:cNvPr>
          <p:cNvSpPr/>
          <p:nvPr/>
        </p:nvSpPr>
        <p:spPr>
          <a:xfrm>
            <a:off x="8198842" y="1394805"/>
            <a:ext cx="3584045" cy="727071"/>
          </a:xfrm>
          <a:prstGeom prst="rect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>
                <a:solidFill>
                  <a:schemeClr val="tx1"/>
                </a:solidFill>
                <a:cs typeface="+mn-ea"/>
                <a:sym typeface="+mn-lt"/>
              </a:rPr>
              <a:t>CatBoost</a:t>
            </a:r>
            <a:endParaRPr lang="zh-CN" altLang="en-US" sz="24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C9B47146-7389-37EB-A6BC-A594212CE5F3}"/>
              </a:ext>
            </a:extLst>
          </p:cNvPr>
          <p:cNvGrpSpPr/>
          <p:nvPr/>
        </p:nvGrpSpPr>
        <p:grpSpPr>
          <a:xfrm>
            <a:off x="4303797" y="2130117"/>
            <a:ext cx="3895045" cy="2728902"/>
            <a:chOff x="7433168" y="1289762"/>
            <a:chExt cx="3895045" cy="4440264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5D19DCF9-2561-EAC1-62F6-A62677D3EE8F}"/>
                </a:ext>
              </a:extLst>
            </p:cNvPr>
            <p:cNvSpPr/>
            <p:nvPr/>
          </p:nvSpPr>
          <p:spPr>
            <a:xfrm>
              <a:off x="7433168" y="1289762"/>
              <a:ext cx="3584045" cy="4440264"/>
            </a:xfrm>
            <a:prstGeom prst="rect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0" name="文本框 21">
              <a:extLst>
                <a:ext uri="{FF2B5EF4-FFF2-40B4-BE49-F238E27FC236}">
                  <a16:creationId xmlns:a16="http://schemas.microsoft.com/office/drawing/2014/main" id="{E5FBE976-B88C-C324-DA47-44886D95E79E}"/>
                </a:ext>
              </a:extLst>
            </p:cNvPr>
            <p:cNvSpPr txBox="1"/>
            <p:nvPr/>
          </p:nvSpPr>
          <p:spPr>
            <a:xfrm>
              <a:off x="7473268" y="1595683"/>
              <a:ext cx="3854945" cy="1953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E84C53"/>
                  </a:solidFill>
                </a14:hiddenFill>
              </a:ext>
            </a:extLst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chemeClr val="bg1"/>
                  </a:solidFill>
                  <a:cs typeface="+mn-ea"/>
                  <a:sym typeface="+mn-lt"/>
                </a:rPr>
                <a:t>n_estimators:100,</a:t>
              </a:r>
            </a:p>
            <a:p>
              <a:r>
                <a:rPr lang="en-US" altLang="zh-TW" sz="2400" dirty="0">
                  <a:solidFill>
                    <a:schemeClr val="bg1"/>
                  </a:solidFill>
                  <a:cs typeface="+mn-ea"/>
                  <a:sym typeface="+mn-lt"/>
                </a:rPr>
                <a:t> 'criterion': ['entropy'],</a:t>
              </a:r>
            </a:p>
            <a:p>
              <a:r>
                <a:rPr lang="en-US" altLang="zh-TW" sz="2400" dirty="0">
                  <a:solidFill>
                    <a:schemeClr val="bg1"/>
                  </a:solidFill>
                  <a:cs typeface="+mn-ea"/>
                  <a:sym typeface="+mn-lt"/>
                </a:rPr>
                <a:t> '</a:t>
              </a:r>
              <a:r>
                <a:rPr lang="en-US" altLang="zh-TW" sz="2400" dirty="0" err="1">
                  <a:solidFill>
                    <a:schemeClr val="bg1"/>
                  </a:solidFill>
                  <a:cs typeface="+mn-ea"/>
                  <a:sym typeface="+mn-lt"/>
                </a:rPr>
                <a:t>max_depth</a:t>
              </a:r>
              <a:r>
                <a:rPr lang="en-US" altLang="zh-TW" sz="2400" dirty="0">
                  <a:solidFill>
                    <a:schemeClr val="bg1"/>
                  </a:solidFill>
                  <a:cs typeface="+mn-ea"/>
                  <a:sym typeface="+mn-lt"/>
                </a:rPr>
                <a:t>':[4],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7E64EB7A-C911-614A-8A5D-1E2889E5553C}"/>
              </a:ext>
            </a:extLst>
          </p:cNvPr>
          <p:cNvGrpSpPr/>
          <p:nvPr/>
        </p:nvGrpSpPr>
        <p:grpSpPr>
          <a:xfrm>
            <a:off x="8198842" y="2082965"/>
            <a:ext cx="3895045" cy="2728902"/>
            <a:chOff x="7433168" y="1289762"/>
            <a:chExt cx="3895045" cy="4440264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9DD4CC92-8BA4-13C8-43E9-DF7FA2428813}"/>
                </a:ext>
              </a:extLst>
            </p:cNvPr>
            <p:cNvSpPr/>
            <p:nvPr/>
          </p:nvSpPr>
          <p:spPr>
            <a:xfrm>
              <a:off x="7433168" y="1289762"/>
              <a:ext cx="3584045" cy="4440264"/>
            </a:xfrm>
            <a:prstGeom prst="rect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3" name="文本框 21">
              <a:extLst>
                <a:ext uri="{FF2B5EF4-FFF2-40B4-BE49-F238E27FC236}">
                  <a16:creationId xmlns:a16="http://schemas.microsoft.com/office/drawing/2014/main" id="{E05850AB-4CCE-02F0-1E9C-601EF7134A80}"/>
                </a:ext>
              </a:extLst>
            </p:cNvPr>
            <p:cNvSpPr txBox="1"/>
            <p:nvPr/>
          </p:nvSpPr>
          <p:spPr>
            <a:xfrm>
              <a:off x="7473268" y="1595683"/>
              <a:ext cx="3854945" cy="1953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E84C53"/>
                  </a:solidFill>
                </a14:hiddenFill>
              </a:ext>
            </a:extLst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chemeClr val="bg1"/>
                  </a:solidFill>
                  <a:cs typeface="+mn-ea"/>
                  <a:sym typeface="+mn-lt"/>
                </a:rPr>
                <a:t>'depth' : [4],</a:t>
              </a:r>
            </a:p>
            <a:p>
              <a:r>
                <a:rPr lang="en-US" altLang="zh-TW" sz="2400" dirty="0">
                  <a:solidFill>
                    <a:schemeClr val="bg1"/>
                  </a:solidFill>
                  <a:cs typeface="+mn-ea"/>
                  <a:sym typeface="+mn-lt"/>
                </a:rPr>
                <a:t>'</a:t>
              </a:r>
              <a:r>
                <a:rPr lang="en-US" altLang="zh-TW" sz="2400" dirty="0" err="1">
                  <a:solidFill>
                    <a:schemeClr val="bg1"/>
                  </a:solidFill>
                  <a:cs typeface="+mn-ea"/>
                  <a:sym typeface="+mn-lt"/>
                </a:rPr>
                <a:t>learning_rate</a:t>
              </a:r>
              <a:r>
                <a:rPr lang="en-US" altLang="zh-TW" sz="2400" dirty="0">
                  <a:solidFill>
                    <a:schemeClr val="bg1"/>
                  </a:solidFill>
                  <a:cs typeface="+mn-ea"/>
                  <a:sym typeface="+mn-lt"/>
                </a:rPr>
                <a:t>' : [0.1],</a:t>
              </a:r>
            </a:p>
            <a:p>
              <a:r>
                <a:rPr lang="en-US" altLang="zh-TW" sz="2400" dirty="0">
                  <a:solidFill>
                    <a:schemeClr val="bg1"/>
                  </a:solidFill>
                  <a:cs typeface="+mn-ea"/>
                  <a:sym typeface="+mn-lt"/>
                </a:rPr>
                <a:t>'</a:t>
              </a:r>
              <a:r>
                <a:rPr lang="en-US" altLang="zh-TW" sz="2400" dirty="0" err="1">
                  <a:solidFill>
                    <a:schemeClr val="bg1"/>
                  </a:solidFill>
                  <a:cs typeface="+mn-ea"/>
                  <a:sym typeface="+mn-lt"/>
                </a:rPr>
                <a:t>iterations':range</a:t>
              </a:r>
              <a:r>
                <a:rPr lang="en-US" altLang="zh-TW" sz="2400" dirty="0">
                  <a:solidFill>
                    <a:schemeClr val="bg1"/>
                  </a:solidFill>
                  <a:cs typeface="+mn-ea"/>
                  <a:sym typeface="+mn-lt"/>
                </a:rPr>
                <a:t>(1,100)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4" name="文本框 22">
            <a:extLst>
              <a:ext uri="{FF2B5EF4-FFF2-40B4-BE49-F238E27FC236}">
                <a16:creationId xmlns:a16="http://schemas.microsoft.com/office/drawing/2014/main" id="{1B6C5861-FAF5-51BA-8FEE-7728E2F79228}"/>
              </a:ext>
            </a:extLst>
          </p:cNvPr>
          <p:cNvSpPr txBox="1"/>
          <p:nvPr/>
        </p:nvSpPr>
        <p:spPr>
          <a:xfrm>
            <a:off x="4533074" y="4859019"/>
            <a:ext cx="3101051" cy="58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cs typeface="+mn-ea"/>
                <a:sym typeface="+mn-lt"/>
              </a:rPr>
              <a:t>n_estimators</a:t>
            </a:r>
            <a:r>
              <a:rPr lang="en-US" sz="2400" dirty="0">
                <a:cs typeface="+mn-ea"/>
                <a:sym typeface="+mn-lt"/>
              </a:rPr>
              <a:t>= </a:t>
            </a:r>
            <a:r>
              <a:rPr lang="en-US" altLang="zh-TW" sz="2400" dirty="0">
                <a:cs typeface="+mn-ea"/>
                <a:sym typeface="+mn-lt"/>
              </a:rPr>
              <a:t>100</a:t>
            </a:r>
            <a:r>
              <a:rPr lang="en-US" sz="2400" dirty="0">
                <a:cs typeface="+mn-ea"/>
                <a:sym typeface="+mn-lt"/>
              </a:rPr>
              <a:t> </a:t>
            </a:r>
          </a:p>
        </p:txBody>
      </p:sp>
      <p:sp>
        <p:nvSpPr>
          <p:cNvPr id="35" name="文本框 22">
            <a:extLst>
              <a:ext uri="{FF2B5EF4-FFF2-40B4-BE49-F238E27FC236}">
                <a16:creationId xmlns:a16="http://schemas.microsoft.com/office/drawing/2014/main" id="{F8959A05-BDFA-3FBC-5C4E-E4FD2CDF9A08}"/>
              </a:ext>
            </a:extLst>
          </p:cNvPr>
          <p:cNvSpPr txBox="1"/>
          <p:nvPr/>
        </p:nvSpPr>
        <p:spPr>
          <a:xfrm>
            <a:off x="8440338" y="4853517"/>
            <a:ext cx="3101051" cy="58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cs typeface="+mn-ea"/>
                <a:sym typeface="+mn-lt"/>
              </a:rPr>
              <a:t>n_estimators</a:t>
            </a:r>
            <a:r>
              <a:rPr lang="en-US" sz="2400" dirty="0">
                <a:cs typeface="+mn-ea"/>
                <a:sym typeface="+mn-lt"/>
              </a:rPr>
              <a:t>= 86 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18648C0-E06A-BF37-81AC-20A723ABC989}"/>
              </a:ext>
            </a:extLst>
          </p:cNvPr>
          <p:cNvSpPr txBox="1"/>
          <p:nvPr/>
        </p:nvSpPr>
        <p:spPr>
          <a:xfrm>
            <a:off x="3723372" y="5586303"/>
            <a:ext cx="4716966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 noProof="0" dirty="0">
                <a:solidFill>
                  <a:srgbClr val="FF0000"/>
                </a:solidFill>
                <a:cs typeface="+mn-ea"/>
                <a:sym typeface="+mn-lt"/>
              </a:rPr>
              <a:t>這裡的</a:t>
            </a:r>
            <a:r>
              <a:rPr lang="en-US" altLang="zh-TW" sz="2400" dirty="0" err="1">
                <a:solidFill>
                  <a:srgbClr val="FF0000"/>
                </a:solidFill>
                <a:cs typeface="+mn-ea"/>
                <a:sym typeface="+mn-lt"/>
              </a:rPr>
              <a:t>n_estimators</a:t>
            </a:r>
            <a:r>
              <a:rPr lang="zh-TW" altLang="en-US" sz="2400" dirty="0">
                <a:solidFill>
                  <a:srgbClr val="FF0000"/>
                </a:solidFill>
                <a:cs typeface="+mn-ea"/>
                <a:sym typeface="+mn-lt"/>
              </a:rPr>
              <a:t>為樹的顆數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862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2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圆角矩形 2">
            <a:extLst>
              <a:ext uri="{FF2B5EF4-FFF2-40B4-BE49-F238E27FC236}">
                <a16:creationId xmlns:a16="http://schemas.microsoft.com/office/drawing/2014/main" id="{34B00C02-C9E8-36CC-854A-323DF89D8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1580" y="6221561"/>
            <a:ext cx="4321175" cy="71438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847010F-0F41-4B6E-B5B3-E7D32E0D2526}"/>
              </a:ext>
            </a:extLst>
          </p:cNvPr>
          <p:cNvGrpSpPr/>
          <p:nvPr/>
        </p:nvGrpSpPr>
        <p:grpSpPr>
          <a:xfrm flipH="1">
            <a:off x="11363658" y="235566"/>
            <a:ext cx="727071" cy="727071"/>
            <a:chOff x="9020762" y="3428424"/>
            <a:chExt cx="732838" cy="732838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CE2D0D59-ABC9-4A64-BD1B-8C0C804B3CE2}"/>
                </a:ext>
              </a:extLst>
            </p:cNvPr>
            <p:cNvSpPr/>
            <p:nvPr/>
          </p:nvSpPr>
          <p:spPr>
            <a:xfrm>
              <a:off x="9020762" y="3428424"/>
              <a:ext cx="732838" cy="732838"/>
            </a:xfrm>
            <a:prstGeom prst="ellipse">
              <a:avLst/>
            </a:prstGeom>
            <a:solidFill>
              <a:srgbClr val="9AA39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4" name="Freeform 61">
              <a:extLst>
                <a:ext uri="{FF2B5EF4-FFF2-40B4-BE49-F238E27FC236}">
                  <a16:creationId xmlns:a16="http://schemas.microsoft.com/office/drawing/2014/main" id="{16A23B33-2F74-46A6-AF21-F90D080CD7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26050" y="3633712"/>
              <a:ext cx="322263" cy="322263"/>
            </a:xfrm>
            <a:custGeom>
              <a:avLst/>
              <a:gdLst>
                <a:gd name="T0" fmla="*/ 890 w 1018"/>
                <a:gd name="T1" fmla="*/ 61 h 1017"/>
                <a:gd name="T2" fmla="*/ 876 w 1018"/>
                <a:gd name="T3" fmla="*/ 5 h 1017"/>
                <a:gd name="T4" fmla="*/ 147 w 1018"/>
                <a:gd name="T5" fmla="*/ 2 h 1017"/>
                <a:gd name="T6" fmla="*/ 127 w 1018"/>
                <a:gd name="T7" fmla="*/ 31 h 1017"/>
                <a:gd name="T8" fmla="*/ 131 w 1018"/>
                <a:gd name="T9" fmla="*/ 148 h 1017"/>
                <a:gd name="T10" fmla="*/ 24 w 1018"/>
                <a:gd name="T11" fmla="*/ 243 h 1017"/>
                <a:gd name="T12" fmla="*/ 3 w 1018"/>
                <a:gd name="T13" fmla="*/ 383 h 1017"/>
                <a:gd name="T14" fmla="*/ 61 w 1018"/>
                <a:gd name="T15" fmla="*/ 493 h 1017"/>
                <a:gd name="T16" fmla="*/ 170 w 1018"/>
                <a:gd name="T17" fmla="*/ 551 h 1017"/>
                <a:gd name="T18" fmla="*/ 274 w 1018"/>
                <a:gd name="T19" fmla="*/ 546 h 1017"/>
                <a:gd name="T20" fmla="*/ 382 w 1018"/>
                <a:gd name="T21" fmla="*/ 690 h 1017"/>
                <a:gd name="T22" fmla="*/ 410 w 1018"/>
                <a:gd name="T23" fmla="*/ 735 h 1017"/>
                <a:gd name="T24" fmla="*/ 410 w 1018"/>
                <a:gd name="T25" fmla="*/ 791 h 1017"/>
                <a:gd name="T26" fmla="*/ 379 w 1018"/>
                <a:gd name="T27" fmla="*/ 837 h 1017"/>
                <a:gd name="T28" fmla="*/ 318 w 1018"/>
                <a:gd name="T29" fmla="*/ 858 h 1017"/>
                <a:gd name="T30" fmla="*/ 248 w 1018"/>
                <a:gd name="T31" fmla="*/ 880 h 1017"/>
                <a:gd name="T32" fmla="*/ 197 w 1018"/>
                <a:gd name="T33" fmla="*/ 948 h 1017"/>
                <a:gd name="T34" fmla="*/ 196 w 1018"/>
                <a:gd name="T35" fmla="*/ 1003 h 1017"/>
                <a:gd name="T36" fmla="*/ 795 w 1018"/>
                <a:gd name="T37" fmla="*/ 1017 h 1017"/>
                <a:gd name="T38" fmla="*/ 826 w 1018"/>
                <a:gd name="T39" fmla="*/ 992 h 1017"/>
                <a:gd name="T40" fmla="*/ 812 w 1018"/>
                <a:gd name="T41" fmla="*/ 925 h 1017"/>
                <a:gd name="T42" fmla="*/ 750 w 1018"/>
                <a:gd name="T43" fmla="*/ 869 h 1017"/>
                <a:gd name="T44" fmla="*/ 681 w 1018"/>
                <a:gd name="T45" fmla="*/ 856 h 1017"/>
                <a:gd name="T46" fmla="*/ 633 w 1018"/>
                <a:gd name="T47" fmla="*/ 830 h 1017"/>
                <a:gd name="T48" fmla="*/ 605 w 1018"/>
                <a:gd name="T49" fmla="*/ 772 h 1017"/>
                <a:gd name="T50" fmla="*/ 616 w 1018"/>
                <a:gd name="T51" fmla="*/ 718 h 1017"/>
                <a:gd name="T52" fmla="*/ 639 w 1018"/>
                <a:gd name="T53" fmla="*/ 683 h 1017"/>
                <a:gd name="T54" fmla="*/ 774 w 1018"/>
                <a:gd name="T55" fmla="*/ 554 h 1017"/>
                <a:gd name="T56" fmla="*/ 887 w 1018"/>
                <a:gd name="T57" fmla="*/ 540 h 1017"/>
                <a:gd name="T58" fmla="*/ 983 w 1018"/>
                <a:gd name="T59" fmla="*/ 461 h 1017"/>
                <a:gd name="T60" fmla="*/ 1018 w 1018"/>
                <a:gd name="T61" fmla="*/ 342 h 1017"/>
                <a:gd name="T62" fmla="*/ 971 w 1018"/>
                <a:gd name="T63" fmla="*/ 210 h 1017"/>
                <a:gd name="T64" fmla="*/ 154 w 1018"/>
                <a:gd name="T65" fmla="*/ 481 h 1017"/>
                <a:gd name="T66" fmla="*/ 88 w 1018"/>
                <a:gd name="T67" fmla="*/ 426 h 1017"/>
                <a:gd name="T68" fmla="*/ 63 w 1018"/>
                <a:gd name="T69" fmla="*/ 345 h 1017"/>
                <a:gd name="T70" fmla="*/ 92 w 1018"/>
                <a:gd name="T71" fmla="*/ 256 h 1017"/>
                <a:gd name="T72" fmla="*/ 152 w 1018"/>
                <a:gd name="T73" fmla="*/ 252 h 1017"/>
                <a:gd name="T74" fmla="*/ 241 w 1018"/>
                <a:gd name="T75" fmla="*/ 488 h 1017"/>
                <a:gd name="T76" fmla="*/ 176 w 1018"/>
                <a:gd name="T77" fmla="*/ 487 h 1017"/>
                <a:gd name="T78" fmla="*/ 717 w 1018"/>
                <a:gd name="T79" fmla="*/ 925 h 1017"/>
                <a:gd name="T80" fmla="*/ 263 w 1018"/>
                <a:gd name="T81" fmla="*/ 954 h 1017"/>
                <a:gd name="T82" fmla="*/ 301 w 1018"/>
                <a:gd name="T83" fmla="*/ 925 h 1017"/>
                <a:gd name="T84" fmla="*/ 380 w 1018"/>
                <a:gd name="T85" fmla="*/ 910 h 1017"/>
                <a:gd name="T86" fmla="*/ 448 w 1018"/>
                <a:gd name="T87" fmla="*/ 854 h 1017"/>
                <a:gd name="T88" fmla="*/ 476 w 1018"/>
                <a:gd name="T89" fmla="*/ 778 h 1017"/>
                <a:gd name="T90" fmla="*/ 509 w 1018"/>
                <a:gd name="T91" fmla="*/ 795 h 1017"/>
                <a:gd name="T92" fmla="*/ 543 w 1018"/>
                <a:gd name="T93" fmla="*/ 778 h 1017"/>
                <a:gd name="T94" fmla="*/ 578 w 1018"/>
                <a:gd name="T95" fmla="*/ 865 h 1017"/>
                <a:gd name="T96" fmla="*/ 653 w 1018"/>
                <a:gd name="T97" fmla="*/ 915 h 1017"/>
                <a:gd name="T98" fmla="*/ 494 w 1018"/>
                <a:gd name="T99" fmla="*/ 709 h 1017"/>
                <a:gd name="T100" fmla="*/ 329 w 1018"/>
                <a:gd name="T101" fmla="*/ 511 h 1017"/>
                <a:gd name="T102" fmla="*/ 247 w 1018"/>
                <a:gd name="T103" fmla="*/ 342 h 1017"/>
                <a:gd name="T104" fmla="*/ 196 w 1018"/>
                <a:gd name="T105" fmla="*/ 132 h 1017"/>
                <a:gd name="T106" fmla="*/ 817 w 1018"/>
                <a:gd name="T107" fmla="*/ 164 h 1017"/>
                <a:gd name="T108" fmla="*/ 762 w 1018"/>
                <a:gd name="T109" fmla="*/ 369 h 1017"/>
                <a:gd name="T110" fmla="*/ 663 w 1018"/>
                <a:gd name="T111" fmla="*/ 550 h 1017"/>
                <a:gd name="T112" fmla="*/ 509 w 1018"/>
                <a:gd name="T113" fmla="*/ 722 h 1017"/>
                <a:gd name="T114" fmla="*/ 911 w 1018"/>
                <a:gd name="T115" fmla="*/ 448 h 1017"/>
                <a:gd name="T116" fmla="*/ 842 w 1018"/>
                <a:gd name="T117" fmla="*/ 487 h 1017"/>
                <a:gd name="T118" fmla="*/ 777 w 1018"/>
                <a:gd name="T119" fmla="*/ 489 h 1017"/>
                <a:gd name="T120" fmla="*/ 866 w 1018"/>
                <a:gd name="T121" fmla="*/ 252 h 1017"/>
                <a:gd name="T122" fmla="*/ 926 w 1018"/>
                <a:gd name="T123" fmla="*/ 257 h 1017"/>
                <a:gd name="T124" fmla="*/ 955 w 1018"/>
                <a:gd name="T125" fmla="*/ 345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18" h="1017">
                  <a:moveTo>
                    <a:pt x="887" y="148"/>
                  </a:moveTo>
                  <a:lnTo>
                    <a:pt x="887" y="148"/>
                  </a:lnTo>
                  <a:lnTo>
                    <a:pt x="884" y="147"/>
                  </a:lnTo>
                  <a:lnTo>
                    <a:pt x="884" y="147"/>
                  </a:lnTo>
                  <a:lnTo>
                    <a:pt x="887" y="119"/>
                  </a:lnTo>
                  <a:lnTo>
                    <a:pt x="889" y="90"/>
                  </a:lnTo>
                  <a:lnTo>
                    <a:pt x="890" y="61"/>
                  </a:lnTo>
                  <a:lnTo>
                    <a:pt x="890" y="31"/>
                  </a:lnTo>
                  <a:lnTo>
                    <a:pt x="890" y="31"/>
                  </a:lnTo>
                  <a:lnTo>
                    <a:pt x="890" y="26"/>
                  </a:lnTo>
                  <a:lnTo>
                    <a:pt x="888" y="19"/>
                  </a:lnTo>
                  <a:lnTo>
                    <a:pt x="885" y="14"/>
                  </a:lnTo>
                  <a:lnTo>
                    <a:pt x="882" y="10"/>
                  </a:lnTo>
                  <a:lnTo>
                    <a:pt x="876" y="5"/>
                  </a:lnTo>
                  <a:lnTo>
                    <a:pt x="871" y="2"/>
                  </a:lnTo>
                  <a:lnTo>
                    <a:pt x="866" y="0"/>
                  </a:lnTo>
                  <a:lnTo>
                    <a:pt x="859" y="0"/>
                  </a:lnTo>
                  <a:lnTo>
                    <a:pt x="160" y="0"/>
                  </a:lnTo>
                  <a:lnTo>
                    <a:pt x="160" y="0"/>
                  </a:lnTo>
                  <a:lnTo>
                    <a:pt x="153" y="0"/>
                  </a:lnTo>
                  <a:lnTo>
                    <a:pt x="147" y="2"/>
                  </a:lnTo>
                  <a:lnTo>
                    <a:pt x="141" y="5"/>
                  </a:lnTo>
                  <a:lnTo>
                    <a:pt x="137" y="10"/>
                  </a:lnTo>
                  <a:lnTo>
                    <a:pt x="133" y="14"/>
                  </a:lnTo>
                  <a:lnTo>
                    <a:pt x="130" y="19"/>
                  </a:lnTo>
                  <a:lnTo>
                    <a:pt x="129" y="26"/>
                  </a:lnTo>
                  <a:lnTo>
                    <a:pt x="127" y="31"/>
                  </a:lnTo>
                  <a:lnTo>
                    <a:pt x="127" y="31"/>
                  </a:lnTo>
                  <a:lnTo>
                    <a:pt x="127" y="61"/>
                  </a:lnTo>
                  <a:lnTo>
                    <a:pt x="130" y="90"/>
                  </a:lnTo>
                  <a:lnTo>
                    <a:pt x="132" y="119"/>
                  </a:lnTo>
                  <a:lnTo>
                    <a:pt x="134" y="147"/>
                  </a:lnTo>
                  <a:lnTo>
                    <a:pt x="134" y="147"/>
                  </a:lnTo>
                  <a:lnTo>
                    <a:pt x="131" y="148"/>
                  </a:lnTo>
                  <a:lnTo>
                    <a:pt x="131" y="148"/>
                  </a:lnTo>
                  <a:lnTo>
                    <a:pt x="110" y="157"/>
                  </a:lnTo>
                  <a:lnTo>
                    <a:pt x="93" y="168"/>
                  </a:lnTo>
                  <a:lnTo>
                    <a:pt x="76" y="180"/>
                  </a:lnTo>
                  <a:lnTo>
                    <a:pt x="61" y="194"/>
                  </a:lnTo>
                  <a:lnTo>
                    <a:pt x="47" y="210"/>
                  </a:lnTo>
                  <a:lnTo>
                    <a:pt x="35" y="226"/>
                  </a:lnTo>
                  <a:lnTo>
                    <a:pt x="24" y="243"/>
                  </a:lnTo>
                  <a:lnTo>
                    <a:pt x="16" y="263"/>
                  </a:lnTo>
                  <a:lnTo>
                    <a:pt x="8" y="281"/>
                  </a:lnTo>
                  <a:lnTo>
                    <a:pt x="4" y="301"/>
                  </a:lnTo>
                  <a:lnTo>
                    <a:pt x="1" y="322"/>
                  </a:lnTo>
                  <a:lnTo>
                    <a:pt x="0" y="342"/>
                  </a:lnTo>
                  <a:lnTo>
                    <a:pt x="0" y="363"/>
                  </a:lnTo>
                  <a:lnTo>
                    <a:pt x="3" y="383"/>
                  </a:lnTo>
                  <a:lnTo>
                    <a:pt x="8" y="404"/>
                  </a:lnTo>
                  <a:lnTo>
                    <a:pt x="15" y="425"/>
                  </a:lnTo>
                  <a:lnTo>
                    <a:pt x="15" y="425"/>
                  </a:lnTo>
                  <a:lnTo>
                    <a:pt x="24" y="443"/>
                  </a:lnTo>
                  <a:lnTo>
                    <a:pt x="35" y="461"/>
                  </a:lnTo>
                  <a:lnTo>
                    <a:pt x="47" y="478"/>
                  </a:lnTo>
                  <a:lnTo>
                    <a:pt x="61" y="493"/>
                  </a:lnTo>
                  <a:lnTo>
                    <a:pt x="76" y="507"/>
                  </a:lnTo>
                  <a:lnTo>
                    <a:pt x="93" y="519"/>
                  </a:lnTo>
                  <a:lnTo>
                    <a:pt x="110" y="530"/>
                  </a:lnTo>
                  <a:lnTo>
                    <a:pt x="130" y="540"/>
                  </a:lnTo>
                  <a:lnTo>
                    <a:pt x="130" y="540"/>
                  </a:lnTo>
                  <a:lnTo>
                    <a:pt x="150" y="546"/>
                  </a:lnTo>
                  <a:lnTo>
                    <a:pt x="170" y="551"/>
                  </a:lnTo>
                  <a:lnTo>
                    <a:pt x="191" y="555"/>
                  </a:lnTo>
                  <a:lnTo>
                    <a:pt x="211" y="556"/>
                  </a:lnTo>
                  <a:lnTo>
                    <a:pt x="211" y="556"/>
                  </a:lnTo>
                  <a:lnTo>
                    <a:pt x="227" y="555"/>
                  </a:lnTo>
                  <a:lnTo>
                    <a:pt x="243" y="554"/>
                  </a:lnTo>
                  <a:lnTo>
                    <a:pt x="259" y="550"/>
                  </a:lnTo>
                  <a:lnTo>
                    <a:pt x="274" y="546"/>
                  </a:lnTo>
                  <a:lnTo>
                    <a:pt x="274" y="546"/>
                  </a:lnTo>
                  <a:lnTo>
                    <a:pt x="301" y="586"/>
                  </a:lnTo>
                  <a:lnTo>
                    <a:pt x="327" y="621"/>
                  </a:lnTo>
                  <a:lnTo>
                    <a:pt x="353" y="654"/>
                  </a:lnTo>
                  <a:lnTo>
                    <a:pt x="379" y="683"/>
                  </a:lnTo>
                  <a:lnTo>
                    <a:pt x="379" y="683"/>
                  </a:lnTo>
                  <a:lnTo>
                    <a:pt x="382" y="690"/>
                  </a:lnTo>
                  <a:lnTo>
                    <a:pt x="386" y="695"/>
                  </a:lnTo>
                  <a:lnTo>
                    <a:pt x="386" y="695"/>
                  </a:lnTo>
                  <a:lnTo>
                    <a:pt x="393" y="703"/>
                  </a:lnTo>
                  <a:lnTo>
                    <a:pt x="398" y="710"/>
                  </a:lnTo>
                  <a:lnTo>
                    <a:pt x="402" y="718"/>
                  </a:lnTo>
                  <a:lnTo>
                    <a:pt x="406" y="726"/>
                  </a:lnTo>
                  <a:lnTo>
                    <a:pt x="410" y="735"/>
                  </a:lnTo>
                  <a:lnTo>
                    <a:pt x="412" y="744"/>
                  </a:lnTo>
                  <a:lnTo>
                    <a:pt x="413" y="753"/>
                  </a:lnTo>
                  <a:lnTo>
                    <a:pt x="414" y="763"/>
                  </a:lnTo>
                  <a:lnTo>
                    <a:pt x="414" y="763"/>
                  </a:lnTo>
                  <a:lnTo>
                    <a:pt x="413" y="772"/>
                  </a:lnTo>
                  <a:lnTo>
                    <a:pt x="412" y="782"/>
                  </a:lnTo>
                  <a:lnTo>
                    <a:pt x="410" y="791"/>
                  </a:lnTo>
                  <a:lnTo>
                    <a:pt x="406" y="799"/>
                  </a:lnTo>
                  <a:lnTo>
                    <a:pt x="402" y="808"/>
                  </a:lnTo>
                  <a:lnTo>
                    <a:pt x="398" y="816"/>
                  </a:lnTo>
                  <a:lnTo>
                    <a:pt x="393" y="824"/>
                  </a:lnTo>
                  <a:lnTo>
                    <a:pt x="386" y="830"/>
                  </a:lnTo>
                  <a:lnTo>
                    <a:pt x="386" y="830"/>
                  </a:lnTo>
                  <a:lnTo>
                    <a:pt x="379" y="837"/>
                  </a:lnTo>
                  <a:lnTo>
                    <a:pt x="371" y="842"/>
                  </a:lnTo>
                  <a:lnTo>
                    <a:pt x="364" y="847"/>
                  </a:lnTo>
                  <a:lnTo>
                    <a:pt x="355" y="851"/>
                  </a:lnTo>
                  <a:lnTo>
                    <a:pt x="346" y="854"/>
                  </a:lnTo>
                  <a:lnTo>
                    <a:pt x="337" y="856"/>
                  </a:lnTo>
                  <a:lnTo>
                    <a:pt x="328" y="858"/>
                  </a:lnTo>
                  <a:lnTo>
                    <a:pt x="318" y="858"/>
                  </a:lnTo>
                  <a:lnTo>
                    <a:pt x="318" y="858"/>
                  </a:lnTo>
                  <a:lnTo>
                    <a:pt x="306" y="859"/>
                  </a:lnTo>
                  <a:lnTo>
                    <a:pt x="293" y="861"/>
                  </a:lnTo>
                  <a:lnTo>
                    <a:pt x="281" y="865"/>
                  </a:lnTo>
                  <a:lnTo>
                    <a:pt x="269" y="869"/>
                  </a:lnTo>
                  <a:lnTo>
                    <a:pt x="257" y="874"/>
                  </a:lnTo>
                  <a:lnTo>
                    <a:pt x="248" y="880"/>
                  </a:lnTo>
                  <a:lnTo>
                    <a:pt x="237" y="887"/>
                  </a:lnTo>
                  <a:lnTo>
                    <a:pt x="228" y="896"/>
                  </a:lnTo>
                  <a:lnTo>
                    <a:pt x="220" y="904"/>
                  </a:lnTo>
                  <a:lnTo>
                    <a:pt x="212" y="915"/>
                  </a:lnTo>
                  <a:lnTo>
                    <a:pt x="207" y="925"/>
                  </a:lnTo>
                  <a:lnTo>
                    <a:pt x="202" y="937"/>
                  </a:lnTo>
                  <a:lnTo>
                    <a:pt x="197" y="948"/>
                  </a:lnTo>
                  <a:lnTo>
                    <a:pt x="194" y="960"/>
                  </a:lnTo>
                  <a:lnTo>
                    <a:pt x="192" y="973"/>
                  </a:lnTo>
                  <a:lnTo>
                    <a:pt x="191" y="986"/>
                  </a:lnTo>
                  <a:lnTo>
                    <a:pt x="191" y="986"/>
                  </a:lnTo>
                  <a:lnTo>
                    <a:pt x="192" y="992"/>
                  </a:lnTo>
                  <a:lnTo>
                    <a:pt x="194" y="998"/>
                  </a:lnTo>
                  <a:lnTo>
                    <a:pt x="196" y="1003"/>
                  </a:lnTo>
                  <a:lnTo>
                    <a:pt x="200" y="1008"/>
                  </a:lnTo>
                  <a:lnTo>
                    <a:pt x="205" y="1012"/>
                  </a:lnTo>
                  <a:lnTo>
                    <a:pt x="210" y="1015"/>
                  </a:lnTo>
                  <a:lnTo>
                    <a:pt x="217" y="1017"/>
                  </a:lnTo>
                  <a:lnTo>
                    <a:pt x="223" y="1017"/>
                  </a:lnTo>
                  <a:lnTo>
                    <a:pt x="795" y="1017"/>
                  </a:lnTo>
                  <a:lnTo>
                    <a:pt x="795" y="1017"/>
                  </a:lnTo>
                  <a:lnTo>
                    <a:pt x="801" y="1017"/>
                  </a:lnTo>
                  <a:lnTo>
                    <a:pt x="808" y="1015"/>
                  </a:lnTo>
                  <a:lnTo>
                    <a:pt x="813" y="1012"/>
                  </a:lnTo>
                  <a:lnTo>
                    <a:pt x="817" y="1008"/>
                  </a:lnTo>
                  <a:lnTo>
                    <a:pt x="822" y="1003"/>
                  </a:lnTo>
                  <a:lnTo>
                    <a:pt x="825" y="998"/>
                  </a:lnTo>
                  <a:lnTo>
                    <a:pt x="826" y="992"/>
                  </a:lnTo>
                  <a:lnTo>
                    <a:pt x="827" y="986"/>
                  </a:lnTo>
                  <a:lnTo>
                    <a:pt x="827" y="986"/>
                  </a:lnTo>
                  <a:lnTo>
                    <a:pt x="826" y="973"/>
                  </a:lnTo>
                  <a:lnTo>
                    <a:pt x="825" y="960"/>
                  </a:lnTo>
                  <a:lnTo>
                    <a:pt x="822" y="948"/>
                  </a:lnTo>
                  <a:lnTo>
                    <a:pt x="817" y="937"/>
                  </a:lnTo>
                  <a:lnTo>
                    <a:pt x="812" y="925"/>
                  </a:lnTo>
                  <a:lnTo>
                    <a:pt x="806" y="915"/>
                  </a:lnTo>
                  <a:lnTo>
                    <a:pt x="798" y="904"/>
                  </a:lnTo>
                  <a:lnTo>
                    <a:pt x="790" y="896"/>
                  </a:lnTo>
                  <a:lnTo>
                    <a:pt x="781" y="887"/>
                  </a:lnTo>
                  <a:lnTo>
                    <a:pt x="771" y="880"/>
                  </a:lnTo>
                  <a:lnTo>
                    <a:pt x="761" y="874"/>
                  </a:lnTo>
                  <a:lnTo>
                    <a:pt x="750" y="869"/>
                  </a:lnTo>
                  <a:lnTo>
                    <a:pt x="738" y="865"/>
                  </a:lnTo>
                  <a:lnTo>
                    <a:pt x="725" y="861"/>
                  </a:lnTo>
                  <a:lnTo>
                    <a:pt x="713" y="859"/>
                  </a:lnTo>
                  <a:lnTo>
                    <a:pt x="699" y="858"/>
                  </a:lnTo>
                  <a:lnTo>
                    <a:pt x="699" y="858"/>
                  </a:lnTo>
                  <a:lnTo>
                    <a:pt x="691" y="858"/>
                  </a:lnTo>
                  <a:lnTo>
                    <a:pt x="681" y="856"/>
                  </a:lnTo>
                  <a:lnTo>
                    <a:pt x="673" y="854"/>
                  </a:lnTo>
                  <a:lnTo>
                    <a:pt x="663" y="851"/>
                  </a:lnTo>
                  <a:lnTo>
                    <a:pt x="655" y="847"/>
                  </a:lnTo>
                  <a:lnTo>
                    <a:pt x="647" y="842"/>
                  </a:lnTo>
                  <a:lnTo>
                    <a:pt x="639" y="837"/>
                  </a:lnTo>
                  <a:lnTo>
                    <a:pt x="633" y="830"/>
                  </a:lnTo>
                  <a:lnTo>
                    <a:pt x="633" y="830"/>
                  </a:lnTo>
                  <a:lnTo>
                    <a:pt x="626" y="824"/>
                  </a:lnTo>
                  <a:lnTo>
                    <a:pt x="620" y="816"/>
                  </a:lnTo>
                  <a:lnTo>
                    <a:pt x="616" y="808"/>
                  </a:lnTo>
                  <a:lnTo>
                    <a:pt x="611" y="799"/>
                  </a:lnTo>
                  <a:lnTo>
                    <a:pt x="608" y="791"/>
                  </a:lnTo>
                  <a:lnTo>
                    <a:pt x="606" y="782"/>
                  </a:lnTo>
                  <a:lnTo>
                    <a:pt x="605" y="772"/>
                  </a:lnTo>
                  <a:lnTo>
                    <a:pt x="605" y="763"/>
                  </a:lnTo>
                  <a:lnTo>
                    <a:pt x="605" y="763"/>
                  </a:lnTo>
                  <a:lnTo>
                    <a:pt x="605" y="753"/>
                  </a:lnTo>
                  <a:lnTo>
                    <a:pt x="606" y="744"/>
                  </a:lnTo>
                  <a:lnTo>
                    <a:pt x="608" y="735"/>
                  </a:lnTo>
                  <a:lnTo>
                    <a:pt x="611" y="726"/>
                  </a:lnTo>
                  <a:lnTo>
                    <a:pt x="616" y="718"/>
                  </a:lnTo>
                  <a:lnTo>
                    <a:pt x="620" y="710"/>
                  </a:lnTo>
                  <a:lnTo>
                    <a:pt x="626" y="703"/>
                  </a:lnTo>
                  <a:lnTo>
                    <a:pt x="633" y="695"/>
                  </a:lnTo>
                  <a:lnTo>
                    <a:pt x="633" y="695"/>
                  </a:lnTo>
                  <a:lnTo>
                    <a:pt x="637" y="690"/>
                  </a:lnTo>
                  <a:lnTo>
                    <a:pt x="639" y="683"/>
                  </a:lnTo>
                  <a:lnTo>
                    <a:pt x="639" y="683"/>
                  </a:lnTo>
                  <a:lnTo>
                    <a:pt x="665" y="654"/>
                  </a:lnTo>
                  <a:lnTo>
                    <a:pt x="691" y="622"/>
                  </a:lnTo>
                  <a:lnTo>
                    <a:pt x="718" y="586"/>
                  </a:lnTo>
                  <a:lnTo>
                    <a:pt x="743" y="546"/>
                  </a:lnTo>
                  <a:lnTo>
                    <a:pt x="743" y="546"/>
                  </a:lnTo>
                  <a:lnTo>
                    <a:pt x="758" y="550"/>
                  </a:lnTo>
                  <a:lnTo>
                    <a:pt x="774" y="554"/>
                  </a:lnTo>
                  <a:lnTo>
                    <a:pt x="791" y="555"/>
                  </a:lnTo>
                  <a:lnTo>
                    <a:pt x="806" y="556"/>
                  </a:lnTo>
                  <a:lnTo>
                    <a:pt x="806" y="556"/>
                  </a:lnTo>
                  <a:lnTo>
                    <a:pt x="827" y="555"/>
                  </a:lnTo>
                  <a:lnTo>
                    <a:pt x="847" y="551"/>
                  </a:lnTo>
                  <a:lnTo>
                    <a:pt x="868" y="546"/>
                  </a:lnTo>
                  <a:lnTo>
                    <a:pt x="887" y="540"/>
                  </a:lnTo>
                  <a:lnTo>
                    <a:pt x="887" y="540"/>
                  </a:lnTo>
                  <a:lnTo>
                    <a:pt x="906" y="530"/>
                  </a:lnTo>
                  <a:lnTo>
                    <a:pt x="925" y="519"/>
                  </a:lnTo>
                  <a:lnTo>
                    <a:pt x="941" y="507"/>
                  </a:lnTo>
                  <a:lnTo>
                    <a:pt x="956" y="493"/>
                  </a:lnTo>
                  <a:lnTo>
                    <a:pt x="970" y="478"/>
                  </a:lnTo>
                  <a:lnTo>
                    <a:pt x="983" y="461"/>
                  </a:lnTo>
                  <a:lnTo>
                    <a:pt x="993" y="443"/>
                  </a:lnTo>
                  <a:lnTo>
                    <a:pt x="1002" y="425"/>
                  </a:lnTo>
                  <a:lnTo>
                    <a:pt x="1002" y="425"/>
                  </a:lnTo>
                  <a:lnTo>
                    <a:pt x="1009" y="404"/>
                  </a:lnTo>
                  <a:lnTo>
                    <a:pt x="1014" y="383"/>
                  </a:lnTo>
                  <a:lnTo>
                    <a:pt x="1017" y="363"/>
                  </a:lnTo>
                  <a:lnTo>
                    <a:pt x="1018" y="342"/>
                  </a:lnTo>
                  <a:lnTo>
                    <a:pt x="1017" y="322"/>
                  </a:lnTo>
                  <a:lnTo>
                    <a:pt x="1014" y="301"/>
                  </a:lnTo>
                  <a:lnTo>
                    <a:pt x="1008" y="281"/>
                  </a:lnTo>
                  <a:lnTo>
                    <a:pt x="1002" y="263"/>
                  </a:lnTo>
                  <a:lnTo>
                    <a:pt x="993" y="243"/>
                  </a:lnTo>
                  <a:lnTo>
                    <a:pt x="983" y="226"/>
                  </a:lnTo>
                  <a:lnTo>
                    <a:pt x="971" y="210"/>
                  </a:lnTo>
                  <a:lnTo>
                    <a:pt x="957" y="194"/>
                  </a:lnTo>
                  <a:lnTo>
                    <a:pt x="942" y="180"/>
                  </a:lnTo>
                  <a:lnTo>
                    <a:pt x="925" y="168"/>
                  </a:lnTo>
                  <a:lnTo>
                    <a:pt x="906" y="157"/>
                  </a:lnTo>
                  <a:lnTo>
                    <a:pt x="887" y="148"/>
                  </a:lnTo>
                  <a:lnTo>
                    <a:pt x="887" y="148"/>
                  </a:lnTo>
                  <a:close/>
                  <a:moveTo>
                    <a:pt x="154" y="481"/>
                  </a:moveTo>
                  <a:lnTo>
                    <a:pt x="154" y="481"/>
                  </a:lnTo>
                  <a:lnTo>
                    <a:pt x="140" y="474"/>
                  </a:lnTo>
                  <a:lnTo>
                    <a:pt x="129" y="467"/>
                  </a:lnTo>
                  <a:lnTo>
                    <a:pt x="117" y="458"/>
                  </a:lnTo>
                  <a:lnTo>
                    <a:pt x="106" y="448"/>
                  </a:lnTo>
                  <a:lnTo>
                    <a:pt x="96" y="438"/>
                  </a:lnTo>
                  <a:lnTo>
                    <a:pt x="88" y="426"/>
                  </a:lnTo>
                  <a:lnTo>
                    <a:pt x="80" y="413"/>
                  </a:lnTo>
                  <a:lnTo>
                    <a:pt x="74" y="400"/>
                  </a:lnTo>
                  <a:lnTo>
                    <a:pt x="74" y="400"/>
                  </a:lnTo>
                  <a:lnTo>
                    <a:pt x="70" y="386"/>
                  </a:lnTo>
                  <a:lnTo>
                    <a:pt x="66" y="373"/>
                  </a:lnTo>
                  <a:lnTo>
                    <a:pt x="64" y="359"/>
                  </a:lnTo>
                  <a:lnTo>
                    <a:pt x="63" y="345"/>
                  </a:lnTo>
                  <a:lnTo>
                    <a:pt x="63" y="331"/>
                  </a:lnTo>
                  <a:lnTo>
                    <a:pt x="65" y="319"/>
                  </a:lnTo>
                  <a:lnTo>
                    <a:pt x="68" y="305"/>
                  </a:lnTo>
                  <a:lnTo>
                    <a:pt x="73" y="292"/>
                  </a:lnTo>
                  <a:lnTo>
                    <a:pt x="78" y="280"/>
                  </a:lnTo>
                  <a:lnTo>
                    <a:pt x="85" y="268"/>
                  </a:lnTo>
                  <a:lnTo>
                    <a:pt x="92" y="256"/>
                  </a:lnTo>
                  <a:lnTo>
                    <a:pt x="101" y="247"/>
                  </a:lnTo>
                  <a:lnTo>
                    <a:pt x="110" y="236"/>
                  </a:lnTo>
                  <a:lnTo>
                    <a:pt x="120" y="227"/>
                  </a:lnTo>
                  <a:lnTo>
                    <a:pt x="132" y="219"/>
                  </a:lnTo>
                  <a:lnTo>
                    <a:pt x="144" y="212"/>
                  </a:lnTo>
                  <a:lnTo>
                    <a:pt x="144" y="212"/>
                  </a:lnTo>
                  <a:lnTo>
                    <a:pt x="152" y="252"/>
                  </a:lnTo>
                  <a:lnTo>
                    <a:pt x="162" y="290"/>
                  </a:lnTo>
                  <a:lnTo>
                    <a:pt x="173" y="326"/>
                  </a:lnTo>
                  <a:lnTo>
                    <a:pt x="184" y="361"/>
                  </a:lnTo>
                  <a:lnTo>
                    <a:pt x="197" y="395"/>
                  </a:lnTo>
                  <a:lnTo>
                    <a:pt x="211" y="428"/>
                  </a:lnTo>
                  <a:lnTo>
                    <a:pt x="226" y="459"/>
                  </a:lnTo>
                  <a:lnTo>
                    <a:pt x="241" y="488"/>
                  </a:lnTo>
                  <a:lnTo>
                    <a:pt x="241" y="488"/>
                  </a:lnTo>
                  <a:lnTo>
                    <a:pt x="230" y="490"/>
                  </a:lnTo>
                  <a:lnTo>
                    <a:pt x="220" y="491"/>
                  </a:lnTo>
                  <a:lnTo>
                    <a:pt x="209" y="491"/>
                  </a:lnTo>
                  <a:lnTo>
                    <a:pt x="197" y="491"/>
                  </a:lnTo>
                  <a:lnTo>
                    <a:pt x="187" y="490"/>
                  </a:lnTo>
                  <a:lnTo>
                    <a:pt x="176" y="487"/>
                  </a:lnTo>
                  <a:lnTo>
                    <a:pt x="165" y="485"/>
                  </a:lnTo>
                  <a:lnTo>
                    <a:pt x="154" y="481"/>
                  </a:lnTo>
                  <a:lnTo>
                    <a:pt x="154" y="481"/>
                  </a:lnTo>
                  <a:close/>
                  <a:moveTo>
                    <a:pt x="699" y="922"/>
                  </a:moveTo>
                  <a:lnTo>
                    <a:pt x="699" y="922"/>
                  </a:lnTo>
                  <a:lnTo>
                    <a:pt x="709" y="923"/>
                  </a:lnTo>
                  <a:lnTo>
                    <a:pt x="717" y="925"/>
                  </a:lnTo>
                  <a:lnTo>
                    <a:pt x="725" y="927"/>
                  </a:lnTo>
                  <a:lnTo>
                    <a:pt x="733" y="931"/>
                  </a:lnTo>
                  <a:lnTo>
                    <a:pt x="739" y="935"/>
                  </a:lnTo>
                  <a:lnTo>
                    <a:pt x="746" y="941"/>
                  </a:lnTo>
                  <a:lnTo>
                    <a:pt x="751" y="947"/>
                  </a:lnTo>
                  <a:lnTo>
                    <a:pt x="755" y="954"/>
                  </a:lnTo>
                  <a:lnTo>
                    <a:pt x="263" y="954"/>
                  </a:lnTo>
                  <a:lnTo>
                    <a:pt x="263" y="954"/>
                  </a:lnTo>
                  <a:lnTo>
                    <a:pt x="268" y="947"/>
                  </a:lnTo>
                  <a:lnTo>
                    <a:pt x="273" y="941"/>
                  </a:lnTo>
                  <a:lnTo>
                    <a:pt x="279" y="935"/>
                  </a:lnTo>
                  <a:lnTo>
                    <a:pt x="286" y="931"/>
                  </a:lnTo>
                  <a:lnTo>
                    <a:pt x="294" y="927"/>
                  </a:lnTo>
                  <a:lnTo>
                    <a:pt x="301" y="925"/>
                  </a:lnTo>
                  <a:lnTo>
                    <a:pt x="310" y="923"/>
                  </a:lnTo>
                  <a:lnTo>
                    <a:pt x="318" y="922"/>
                  </a:lnTo>
                  <a:lnTo>
                    <a:pt x="318" y="922"/>
                  </a:lnTo>
                  <a:lnTo>
                    <a:pt x="333" y="922"/>
                  </a:lnTo>
                  <a:lnTo>
                    <a:pt x="350" y="919"/>
                  </a:lnTo>
                  <a:lnTo>
                    <a:pt x="365" y="915"/>
                  </a:lnTo>
                  <a:lnTo>
                    <a:pt x="380" y="910"/>
                  </a:lnTo>
                  <a:lnTo>
                    <a:pt x="394" y="903"/>
                  </a:lnTo>
                  <a:lnTo>
                    <a:pt x="406" y="896"/>
                  </a:lnTo>
                  <a:lnTo>
                    <a:pt x="419" y="886"/>
                  </a:lnTo>
                  <a:lnTo>
                    <a:pt x="431" y="875"/>
                  </a:lnTo>
                  <a:lnTo>
                    <a:pt x="431" y="875"/>
                  </a:lnTo>
                  <a:lnTo>
                    <a:pt x="440" y="865"/>
                  </a:lnTo>
                  <a:lnTo>
                    <a:pt x="448" y="854"/>
                  </a:lnTo>
                  <a:lnTo>
                    <a:pt x="456" y="842"/>
                  </a:lnTo>
                  <a:lnTo>
                    <a:pt x="462" y="830"/>
                  </a:lnTo>
                  <a:lnTo>
                    <a:pt x="468" y="817"/>
                  </a:lnTo>
                  <a:lnTo>
                    <a:pt x="471" y="805"/>
                  </a:lnTo>
                  <a:lnTo>
                    <a:pt x="474" y="792"/>
                  </a:lnTo>
                  <a:lnTo>
                    <a:pt x="476" y="778"/>
                  </a:lnTo>
                  <a:lnTo>
                    <a:pt x="476" y="778"/>
                  </a:lnTo>
                  <a:lnTo>
                    <a:pt x="490" y="788"/>
                  </a:lnTo>
                  <a:lnTo>
                    <a:pt x="490" y="788"/>
                  </a:lnTo>
                  <a:lnTo>
                    <a:pt x="494" y="792"/>
                  </a:lnTo>
                  <a:lnTo>
                    <a:pt x="500" y="793"/>
                  </a:lnTo>
                  <a:lnTo>
                    <a:pt x="504" y="795"/>
                  </a:lnTo>
                  <a:lnTo>
                    <a:pt x="509" y="795"/>
                  </a:lnTo>
                  <a:lnTo>
                    <a:pt x="509" y="795"/>
                  </a:lnTo>
                  <a:lnTo>
                    <a:pt x="514" y="795"/>
                  </a:lnTo>
                  <a:lnTo>
                    <a:pt x="519" y="793"/>
                  </a:lnTo>
                  <a:lnTo>
                    <a:pt x="523" y="792"/>
                  </a:lnTo>
                  <a:lnTo>
                    <a:pt x="528" y="788"/>
                  </a:lnTo>
                  <a:lnTo>
                    <a:pt x="528" y="788"/>
                  </a:lnTo>
                  <a:lnTo>
                    <a:pt x="543" y="778"/>
                  </a:lnTo>
                  <a:lnTo>
                    <a:pt x="543" y="778"/>
                  </a:lnTo>
                  <a:lnTo>
                    <a:pt x="544" y="792"/>
                  </a:lnTo>
                  <a:lnTo>
                    <a:pt x="547" y="805"/>
                  </a:lnTo>
                  <a:lnTo>
                    <a:pt x="551" y="817"/>
                  </a:lnTo>
                  <a:lnTo>
                    <a:pt x="557" y="830"/>
                  </a:lnTo>
                  <a:lnTo>
                    <a:pt x="562" y="842"/>
                  </a:lnTo>
                  <a:lnTo>
                    <a:pt x="570" y="854"/>
                  </a:lnTo>
                  <a:lnTo>
                    <a:pt x="578" y="865"/>
                  </a:lnTo>
                  <a:lnTo>
                    <a:pt x="588" y="875"/>
                  </a:lnTo>
                  <a:lnTo>
                    <a:pt x="588" y="875"/>
                  </a:lnTo>
                  <a:lnTo>
                    <a:pt x="600" y="886"/>
                  </a:lnTo>
                  <a:lnTo>
                    <a:pt x="611" y="896"/>
                  </a:lnTo>
                  <a:lnTo>
                    <a:pt x="625" y="903"/>
                  </a:lnTo>
                  <a:lnTo>
                    <a:pt x="639" y="910"/>
                  </a:lnTo>
                  <a:lnTo>
                    <a:pt x="653" y="915"/>
                  </a:lnTo>
                  <a:lnTo>
                    <a:pt x="668" y="919"/>
                  </a:lnTo>
                  <a:lnTo>
                    <a:pt x="684" y="922"/>
                  </a:lnTo>
                  <a:lnTo>
                    <a:pt x="699" y="922"/>
                  </a:lnTo>
                  <a:lnTo>
                    <a:pt x="699" y="922"/>
                  </a:lnTo>
                  <a:close/>
                  <a:moveTo>
                    <a:pt x="509" y="722"/>
                  </a:moveTo>
                  <a:lnTo>
                    <a:pt x="509" y="722"/>
                  </a:lnTo>
                  <a:lnTo>
                    <a:pt x="494" y="709"/>
                  </a:lnTo>
                  <a:lnTo>
                    <a:pt x="476" y="692"/>
                  </a:lnTo>
                  <a:lnTo>
                    <a:pt x="456" y="672"/>
                  </a:lnTo>
                  <a:lnTo>
                    <a:pt x="432" y="647"/>
                  </a:lnTo>
                  <a:lnTo>
                    <a:pt x="408" y="618"/>
                  </a:lnTo>
                  <a:lnTo>
                    <a:pt x="382" y="586"/>
                  </a:lnTo>
                  <a:lnTo>
                    <a:pt x="355" y="550"/>
                  </a:lnTo>
                  <a:lnTo>
                    <a:pt x="329" y="511"/>
                  </a:lnTo>
                  <a:lnTo>
                    <a:pt x="316" y="489"/>
                  </a:lnTo>
                  <a:lnTo>
                    <a:pt x="303" y="467"/>
                  </a:lnTo>
                  <a:lnTo>
                    <a:pt x="292" y="444"/>
                  </a:lnTo>
                  <a:lnTo>
                    <a:pt x="280" y="420"/>
                  </a:lnTo>
                  <a:lnTo>
                    <a:pt x="268" y="395"/>
                  </a:lnTo>
                  <a:lnTo>
                    <a:pt x="257" y="369"/>
                  </a:lnTo>
                  <a:lnTo>
                    <a:pt x="247" y="342"/>
                  </a:lnTo>
                  <a:lnTo>
                    <a:pt x="237" y="315"/>
                  </a:lnTo>
                  <a:lnTo>
                    <a:pt x="228" y="286"/>
                  </a:lnTo>
                  <a:lnTo>
                    <a:pt x="220" y="257"/>
                  </a:lnTo>
                  <a:lnTo>
                    <a:pt x="212" y="227"/>
                  </a:lnTo>
                  <a:lnTo>
                    <a:pt x="206" y="196"/>
                  </a:lnTo>
                  <a:lnTo>
                    <a:pt x="200" y="164"/>
                  </a:lnTo>
                  <a:lnTo>
                    <a:pt x="196" y="132"/>
                  </a:lnTo>
                  <a:lnTo>
                    <a:pt x="193" y="98"/>
                  </a:lnTo>
                  <a:lnTo>
                    <a:pt x="192" y="63"/>
                  </a:lnTo>
                  <a:lnTo>
                    <a:pt x="827" y="63"/>
                  </a:lnTo>
                  <a:lnTo>
                    <a:pt x="827" y="63"/>
                  </a:lnTo>
                  <a:lnTo>
                    <a:pt x="825" y="98"/>
                  </a:lnTo>
                  <a:lnTo>
                    <a:pt x="822" y="132"/>
                  </a:lnTo>
                  <a:lnTo>
                    <a:pt x="817" y="164"/>
                  </a:lnTo>
                  <a:lnTo>
                    <a:pt x="812" y="196"/>
                  </a:lnTo>
                  <a:lnTo>
                    <a:pt x="806" y="227"/>
                  </a:lnTo>
                  <a:lnTo>
                    <a:pt x="798" y="257"/>
                  </a:lnTo>
                  <a:lnTo>
                    <a:pt x="791" y="286"/>
                  </a:lnTo>
                  <a:lnTo>
                    <a:pt x="781" y="315"/>
                  </a:lnTo>
                  <a:lnTo>
                    <a:pt x="771" y="342"/>
                  </a:lnTo>
                  <a:lnTo>
                    <a:pt x="762" y="369"/>
                  </a:lnTo>
                  <a:lnTo>
                    <a:pt x="750" y="395"/>
                  </a:lnTo>
                  <a:lnTo>
                    <a:pt x="739" y="420"/>
                  </a:lnTo>
                  <a:lnTo>
                    <a:pt x="726" y="444"/>
                  </a:lnTo>
                  <a:lnTo>
                    <a:pt x="714" y="467"/>
                  </a:lnTo>
                  <a:lnTo>
                    <a:pt x="702" y="489"/>
                  </a:lnTo>
                  <a:lnTo>
                    <a:pt x="689" y="511"/>
                  </a:lnTo>
                  <a:lnTo>
                    <a:pt x="663" y="550"/>
                  </a:lnTo>
                  <a:lnTo>
                    <a:pt x="636" y="586"/>
                  </a:lnTo>
                  <a:lnTo>
                    <a:pt x="610" y="618"/>
                  </a:lnTo>
                  <a:lnTo>
                    <a:pt x="586" y="647"/>
                  </a:lnTo>
                  <a:lnTo>
                    <a:pt x="563" y="672"/>
                  </a:lnTo>
                  <a:lnTo>
                    <a:pt x="542" y="692"/>
                  </a:lnTo>
                  <a:lnTo>
                    <a:pt x="523" y="709"/>
                  </a:lnTo>
                  <a:lnTo>
                    <a:pt x="509" y="722"/>
                  </a:lnTo>
                  <a:lnTo>
                    <a:pt x="509" y="722"/>
                  </a:lnTo>
                  <a:close/>
                  <a:moveTo>
                    <a:pt x="943" y="400"/>
                  </a:moveTo>
                  <a:lnTo>
                    <a:pt x="943" y="400"/>
                  </a:lnTo>
                  <a:lnTo>
                    <a:pt x="936" y="413"/>
                  </a:lnTo>
                  <a:lnTo>
                    <a:pt x="929" y="426"/>
                  </a:lnTo>
                  <a:lnTo>
                    <a:pt x="920" y="438"/>
                  </a:lnTo>
                  <a:lnTo>
                    <a:pt x="911" y="448"/>
                  </a:lnTo>
                  <a:lnTo>
                    <a:pt x="900" y="458"/>
                  </a:lnTo>
                  <a:lnTo>
                    <a:pt x="889" y="467"/>
                  </a:lnTo>
                  <a:lnTo>
                    <a:pt x="876" y="474"/>
                  </a:lnTo>
                  <a:lnTo>
                    <a:pt x="864" y="481"/>
                  </a:lnTo>
                  <a:lnTo>
                    <a:pt x="864" y="481"/>
                  </a:lnTo>
                  <a:lnTo>
                    <a:pt x="853" y="485"/>
                  </a:lnTo>
                  <a:lnTo>
                    <a:pt x="842" y="487"/>
                  </a:lnTo>
                  <a:lnTo>
                    <a:pt x="831" y="490"/>
                  </a:lnTo>
                  <a:lnTo>
                    <a:pt x="821" y="491"/>
                  </a:lnTo>
                  <a:lnTo>
                    <a:pt x="809" y="491"/>
                  </a:lnTo>
                  <a:lnTo>
                    <a:pt x="798" y="491"/>
                  </a:lnTo>
                  <a:lnTo>
                    <a:pt x="787" y="490"/>
                  </a:lnTo>
                  <a:lnTo>
                    <a:pt x="777" y="489"/>
                  </a:lnTo>
                  <a:lnTo>
                    <a:pt x="777" y="489"/>
                  </a:lnTo>
                  <a:lnTo>
                    <a:pt x="792" y="459"/>
                  </a:lnTo>
                  <a:lnTo>
                    <a:pt x="807" y="428"/>
                  </a:lnTo>
                  <a:lnTo>
                    <a:pt x="821" y="396"/>
                  </a:lnTo>
                  <a:lnTo>
                    <a:pt x="833" y="361"/>
                  </a:lnTo>
                  <a:lnTo>
                    <a:pt x="845" y="326"/>
                  </a:lnTo>
                  <a:lnTo>
                    <a:pt x="856" y="290"/>
                  </a:lnTo>
                  <a:lnTo>
                    <a:pt x="866" y="252"/>
                  </a:lnTo>
                  <a:lnTo>
                    <a:pt x="874" y="212"/>
                  </a:lnTo>
                  <a:lnTo>
                    <a:pt x="874" y="212"/>
                  </a:lnTo>
                  <a:lnTo>
                    <a:pt x="886" y="220"/>
                  </a:lnTo>
                  <a:lnTo>
                    <a:pt x="898" y="227"/>
                  </a:lnTo>
                  <a:lnTo>
                    <a:pt x="908" y="237"/>
                  </a:lnTo>
                  <a:lnTo>
                    <a:pt x="917" y="247"/>
                  </a:lnTo>
                  <a:lnTo>
                    <a:pt x="926" y="257"/>
                  </a:lnTo>
                  <a:lnTo>
                    <a:pt x="933" y="268"/>
                  </a:lnTo>
                  <a:lnTo>
                    <a:pt x="940" y="280"/>
                  </a:lnTo>
                  <a:lnTo>
                    <a:pt x="945" y="293"/>
                  </a:lnTo>
                  <a:lnTo>
                    <a:pt x="949" y="306"/>
                  </a:lnTo>
                  <a:lnTo>
                    <a:pt x="952" y="319"/>
                  </a:lnTo>
                  <a:lnTo>
                    <a:pt x="954" y="332"/>
                  </a:lnTo>
                  <a:lnTo>
                    <a:pt x="955" y="345"/>
                  </a:lnTo>
                  <a:lnTo>
                    <a:pt x="954" y="359"/>
                  </a:lnTo>
                  <a:lnTo>
                    <a:pt x="952" y="373"/>
                  </a:lnTo>
                  <a:lnTo>
                    <a:pt x="948" y="386"/>
                  </a:lnTo>
                  <a:lnTo>
                    <a:pt x="943" y="400"/>
                  </a:lnTo>
                  <a:lnTo>
                    <a:pt x="943" y="4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A239DFC-DD90-41EE-B6EE-FE4D7291431C}"/>
              </a:ext>
            </a:extLst>
          </p:cNvPr>
          <p:cNvGrpSpPr/>
          <p:nvPr/>
        </p:nvGrpSpPr>
        <p:grpSpPr>
          <a:xfrm flipH="1">
            <a:off x="11363657" y="5895363"/>
            <a:ext cx="727071" cy="727071"/>
            <a:chOff x="7357446" y="3428424"/>
            <a:chExt cx="732838" cy="732838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F3581196-F7AF-495A-A93A-F9710D8D5B23}"/>
                </a:ext>
              </a:extLst>
            </p:cNvPr>
            <p:cNvSpPr/>
            <p:nvPr/>
          </p:nvSpPr>
          <p:spPr>
            <a:xfrm>
              <a:off x="7357446" y="3428424"/>
              <a:ext cx="732838" cy="732838"/>
            </a:xfrm>
            <a:prstGeom prst="ellipse">
              <a:avLst/>
            </a:prstGeom>
            <a:solidFill>
              <a:srgbClr val="9AA39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17" name="Freeform 84">
              <a:extLst>
                <a:ext uri="{FF2B5EF4-FFF2-40B4-BE49-F238E27FC236}">
                  <a16:creationId xmlns:a16="http://schemas.microsoft.com/office/drawing/2014/main" id="{F52C6D7A-17D6-43C6-9FE6-DC4AD4B298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62734" y="3633712"/>
              <a:ext cx="322263" cy="322263"/>
            </a:xfrm>
            <a:custGeom>
              <a:avLst/>
              <a:gdLst>
                <a:gd name="T0" fmla="*/ 1017 w 1019"/>
                <a:gd name="T1" fmla="*/ 375 h 1017"/>
                <a:gd name="T2" fmla="*/ 1014 w 1019"/>
                <a:gd name="T3" fmla="*/ 366 h 1017"/>
                <a:gd name="T4" fmla="*/ 757 w 1019"/>
                <a:gd name="T5" fmla="*/ 13 h 1017"/>
                <a:gd name="T6" fmla="*/ 750 w 1019"/>
                <a:gd name="T7" fmla="*/ 6 h 1017"/>
                <a:gd name="T8" fmla="*/ 749 w 1019"/>
                <a:gd name="T9" fmla="*/ 5 h 1017"/>
                <a:gd name="T10" fmla="*/ 739 w 1019"/>
                <a:gd name="T11" fmla="*/ 1 h 1017"/>
                <a:gd name="T12" fmla="*/ 739 w 1019"/>
                <a:gd name="T13" fmla="*/ 1 h 1017"/>
                <a:gd name="T14" fmla="*/ 286 w 1019"/>
                <a:gd name="T15" fmla="*/ 0 h 1017"/>
                <a:gd name="T16" fmla="*/ 279 w 1019"/>
                <a:gd name="T17" fmla="*/ 1 h 1017"/>
                <a:gd name="T18" fmla="*/ 278 w 1019"/>
                <a:gd name="T19" fmla="*/ 1 h 1017"/>
                <a:gd name="T20" fmla="*/ 269 w 1019"/>
                <a:gd name="T21" fmla="*/ 5 h 1017"/>
                <a:gd name="T22" fmla="*/ 267 w 1019"/>
                <a:gd name="T23" fmla="*/ 6 h 1017"/>
                <a:gd name="T24" fmla="*/ 6 w 1019"/>
                <a:gd name="T25" fmla="*/ 363 h 1017"/>
                <a:gd name="T26" fmla="*/ 5 w 1019"/>
                <a:gd name="T27" fmla="*/ 365 h 1017"/>
                <a:gd name="T28" fmla="*/ 3 w 1019"/>
                <a:gd name="T29" fmla="*/ 369 h 1017"/>
                <a:gd name="T30" fmla="*/ 1 w 1019"/>
                <a:gd name="T31" fmla="*/ 373 h 1017"/>
                <a:gd name="T32" fmla="*/ 0 w 1019"/>
                <a:gd name="T33" fmla="*/ 382 h 1017"/>
                <a:gd name="T34" fmla="*/ 0 w 1019"/>
                <a:gd name="T35" fmla="*/ 386 h 1017"/>
                <a:gd name="T36" fmla="*/ 3 w 1019"/>
                <a:gd name="T37" fmla="*/ 395 h 1017"/>
                <a:gd name="T38" fmla="*/ 4 w 1019"/>
                <a:gd name="T39" fmla="*/ 396 h 1017"/>
                <a:gd name="T40" fmla="*/ 7 w 1019"/>
                <a:gd name="T41" fmla="*/ 401 h 1017"/>
                <a:gd name="T42" fmla="*/ 485 w 1019"/>
                <a:gd name="T43" fmla="*/ 1007 h 1017"/>
                <a:gd name="T44" fmla="*/ 490 w 1019"/>
                <a:gd name="T45" fmla="*/ 1011 h 1017"/>
                <a:gd name="T46" fmla="*/ 493 w 1019"/>
                <a:gd name="T47" fmla="*/ 1013 h 1017"/>
                <a:gd name="T48" fmla="*/ 496 w 1019"/>
                <a:gd name="T49" fmla="*/ 1015 h 1017"/>
                <a:gd name="T50" fmla="*/ 501 w 1019"/>
                <a:gd name="T51" fmla="*/ 1017 h 1017"/>
                <a:gd name="T52" fmla="*/ 509 w 1019"/>
                <a:gd name="T53" fmla="*/ 1017 h 1017"/>
                <a:gd name="T54" fmla="*/ 509 w 1019"/>
                <a:gd name="T55" fmla="*/ 1017 h 1017"/>
                <a:gd name="T56" fmla="*/ 515 w 1019"/>
                <a:gd name="T57" fmla="*/ 1017 h 1017"/>
                <a:gd name="T58" fmla="*/ 518 w 1019"/>
                <a:gd name="T59" fmla="*/ 1016 h 1017"/>
                <a:gd name="T60" fmla="*/ 524 w 1019"/>
                <a:gd name="T61" fmla="*/ 1013 h 1017"/>
                <a:gd name="T62" fmla="*/ 525 w 1019"/>
                <a:gd name="T63" fmla="*/ 1013 h 1017"/>
                <a:gd name="T64" fmla="*/ 532 w 1019"/>
                <a:gd name="T65" fmla="*/ 1007 h 1017"/>
                <a:gd name="T66" fmla="*/ 1008 w 1019"/>
                <a:gd name="T67" fmla="*/ 404 h 1017"/>
                <a:gd name="T68" fmla="*/ 1015 w 1019"/>
                <a:gd name="T69" fmla="*/ 394 h 1017"/>
                <a:gd name="T70" fmla="*/ 1019 w 1019"/>
                <a:gd name="T71" fmla="*/ 382 h 1017"/>
                <a:gd name="T72" fmla="*/ 691 w 1019"/>
                <a:gd name="T73" fmla="*/ 63 h 1017"/>
                <a:gd name="T74" fmla="*/ 327 w 1019"/>
                <a:gd name="T75" fmla="*/ 63 h 1017"/>
                <a:gd name="T76" fmla="*/ 328 w 1019"/>
                <a:gd name="T77" fmla="*/ 350 h 1017"/>
                <a:gd name="T78" fmla="*/ 97 w 1019"/>
                <a:gd name="T79" fmla="*/ 413 h 1017"/>
                <a:gd name="T80" fmla="*/ 97 w 1019"/>
                <a:gd name="T81" fmla="*/ 413 h 1017"/>
                <a:gd name="T82" fmla="*/ 610 w 1019"/>
                <a:gd name="T83" fmla="*/ 413 h 1017"/>
                <a:gd name="T84" fmla="*/ 675 w 1019"/>
                <a:gd name="T85" fmla="*/ 413 h 1017"/>
                <a:gd name="T86" fmla="*/ 689 w 1019"/>
                <a:gd name="T87" fmla="*/ 350 h 1017"/>
                <a:gd name="T88" fmla="*/ 689 w 1019"/>
                <a:gd name="T89" fmla="*/ 35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19" h="1017">
                  <a:moveTo>
                    <a:pt x="1018" y="376"/>
                  </a:moveTo>
                  <a:lnTo>
                    <a:pt x="1018" y="376"/>
                  </a:lnTo>
                  <a:lnTo>
                    <a:pt x="1017" y="375"/>
                  </a:lnTo>
                  <a:lnTo>
                    <a:pt x="1017" y="375"/>
                  </a:lnTo>
                  <a:lnTo>
                    <a:pt x="1015" y="371"/>
                  </a:lnTo>
                  <a:lnTo>
                    <a:pt x="1014" y="366"/>
                  </a:lnTo>
                  <a:lnTo>
                    <a:pt x="1011" y="363"/>
                  </a:lnTo>
                  <a:lnTo>
                    <a:pt x="1008" y="358"/>
                  </a:lnTo>
                  <a:lnTo>
                    <a:pt x="757" y="13"/>
                  </a:lnTo>
                  <a:lnTo>
                    <a:pt x="757" y="13"/>
                  </a:lnTo>
                  <a:lnTo>
                    <a:pt x="754" y="10"/>
                  </a:lnTo>
                  <a:lnTo>
                    <a:pt x="750" y="6"/>
                  </a:lnTo>
                  <a:lnTo>
                    <a:pt x="750" y="6"/>
                  </a:lnTo>
                  <a:lnTo>
                    <a:pt x="749" y="5"/>
                  </a:lnTo>
                  <a:lnTo>
                    <a:pt x="749" y="5"/>
                  </a:lnTo>
                  <a:lnTo>
                    <a:pt x="744" y="2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1" y="0"/>
                  </a:lnTo>
                  <a:lnTo>
                    <a:pt x="286" y="0"/>
                  </a:lnTo>
                  <a:lnTo>
                    <a:pt x="286" y="0"/>
                  </a:lnTo>
                  <a:lnTo>
                    <a:pt x="279" y="1"/>
                  </a:lnTo>
                  <a:lnTo>
                    <a:pt x="279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3" y="2"/>
                  </a:lnTo>
                  <a:lnTo>
                    <a:pt x="269" y="5"/>
                  </a:lnTo>
                  <a:lnTo>
                    <a:pt x="269" y="5"/>
                  </a:lnTo>
                  <a:lnTo>
                    <a:pt x="267" y="6"/>
                  </a:lnTo>
                  <a:lnTo>
                    <a:pt x="267" y="6"/>
                  </a:lnTo>
                  <a:lnTo>
                    <a:pt x="263" y="10"/>
                  </a:lnTo>
                  <a:lnTo>
                    <a:pt x="260" y="13"/>
                  </a:lnTo>
                  <a:lnTo>
                    <a:pt x="6" y="363"/>
                  </a:lnTo>
                  <a:lnTo>
                    <a:pt x="6" y="363"/>
                  </a:lnTo>
                  <a:lnTo>
                    <a:pt x="5" y="365"/>
                  </a:lnTo>
                  <a:lnTo>
                    <a:pt x="5" y="365"/>
                  </a:lnTo>
                  <a:lnTo>
                    <a:pt x="3" y="368"/>
                  </a:lnTo>
                  <a:lnTo>
                    <a:pt x="3" y="368"/>
                  </a:lnTo>
                  <a:lnTo>
                    <a:pt x="3" y="369"/>
                  </a:lnTo>
                  <a:lnTo>
                    <a:pt x="3" y="369"/>
                  </a:lnTo>
                  <a:lnTo>
                    <a:pt x="1" y="373"/>
                  </a:lnTo>
                  <a:lnTo>
                    <a:pt x="1" y="373"/>
                  </a:lnTo>
                  <a:lnTo>
                    <a:pt x="0" y="378"/>
                  </a:lnTo>
                  <a:lnTo>
                    <a:pt x="0" y="378"/>
                  </a:lnTo>
                  <a:lnTo>
                    <a:pt x="0" y="382"/>
                  </a:lnTo>
                  <a:lnTo>
                    <a:pt x="0" y="382"/>
                  </a:lnTo>
                  <a:lnTo>
                    <a:pt x="0" y="386"/>
                  </a:lnTo>
                  <a:lnTo>
                    <a:pt x="0" y="386"/>
                  </a:lnTo>
                  <a:lnTo>
                    <a:pt x="1" y="390"/>
                  </a:lnTo>
                  <a:lnTo>
                    <a:pt x="1" y="390"/>
                  </a:lnTo>
                  <a:lnTo>
                    <a:pt x="3" y="395"/>
                  </a:lnTo>
                  <a:lnTo>
                    <a:pt x="3" y="395"/>
                  </a:lnTo>
                  <a:lnTo>
                    <a:pt x="4" y="396"/>
                  </a:lnTo>
                  <a:lnTo>
                    <a:pt x="4" y="396"/>
                  </a:lnTo>
                  <a:lnTo>
                    <a:pt x="5" y="398"/>
                  </a:lnTo>
                  <a:lnTo>
                    <a:pt x="5" y="398"/>
                  </a:lnTo>
                  <a:lnTo>
                    <a:pt x="7" y="401"/>
                  </a:lnTo>
                  <a:lnTo>
                    <a:pt x="483" y="1005"/>
                  </a:lnTo>
                  <a:lnTo>
                    <a:pt x="483" y="1005"/>
                  </a:lnTo>
                  <a:lnTo>
                    <a:pt x="485" y="1007"/>
                  </a:lnTo>
                  <a:lnTo>
                    <a:pt x="485" y="1007"/>
                  </a:lnTo>
                  <a:lnTo>
                    <a:pt x="490" y="1011"/>
                  </a:lnTo>
                  <a:lnTo>
                    <a:pt x="490" y="1011"/>
                  </a:lnTo>
                  <a:lnTo>
                    <a:pt x="492" y="1013"/>
                  </a:lnTo>
                  <a:lnTo>
                    <a:pt x="492" y="1013"/>
                  </a:lnTo>
                  <a:lnTo>
                    <a:pt x="493" y="1013"/>
                  </a:lnTo>
                  <a:lnTo>
                    <a:pt x="493" y="1013"/>
                  </a:lnTo>
                  <a:lnTo>
                    <a:pt x="496" y="1015"/>
                  </a:lnTo>
                  <a:lnTo>
                    <a:pt x="496" y="1015"/>
                  </a:lnTo>
                  <a:lnTo>
                    <a:pt x="500" y="1016"/>
                  </a:lnTo>
                  <a:lnTo>
                    <a:pt x="500" y="1016"/>
                  </a:lnTo>
                  <a:lnTo>
                    <a:pt x="501" y="1017"/>
                  </a:lnTo>
                  <a:lnTo>
                    <a:pt x="501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15" y="1017"/>
                  </a:lnTo>
                  <a:lnTo>
                    <a:pt x="515" y="1017"/>
                  </a:lnTo>
                  <a:lnTo>
                    <a:pt x="518" y="1016"/>
                  </a:lnTo>
                  <a:lnTo>
                    <a:pt x="518" y="1016"/>
                  </a:lnTo>
                  <a:lnTo>
                    <a:pt x="521" y="1015"/>
                  </a:lnTo>
                  <a:lnTo>
                    <a:pt x="521" y="1015"/>
                  </a:lnTo>
                  <a:lnTo>
                    <a:pt x="524" y="1013"/>
                  </a:lnTo>
                  <a:lnTo>
                    <a:pt x="524" y="1013"/>
                  </a:lnTo>
                  <a:lnTo>
                    <a:pt x="525" y="1013"/>
                  </a:lnTo>
                  <a:lnTo>
                    <a:pt x="525" y="1013"/>
                  </a:lnTo>
                  <a:lnTo>
                    <a:pt x="527" y="1011"/>
                  </a:lnTo>
                  <a:lnTo>
                    <a:pt x="527" y="1011"/>
                  </a:lnTo>
                  <a:lnTo>
                    <a:pt x="532" y="1007"/>
                  </a:lnTo>
                  <a:lnTo>
                    <a:pt x="532" y="1007"/>
                  </a:lnTo>
                  <a:lnTo>
                    <a:pt x="534" y="1005"/>
                  </a:lnTo>
                  <a:lnTo>
                    <a:pt x="1008" y="404"/>
                  </a:lnTo>
                  <a:lnTo>
                    <a:pt x="1008" y="404"/>
                  </a:lnTo>
                  <a:lnTo>
                    <a:pt x="1012" y="400"/>
                  </a:lnTo>
                  <a:lnTo>
                    <a:pt x="1015" y="394"/>
                  </a:lnTo>
                  <a:lnTo>
                    <a:pt x="1018" y="388"/>
                  </a:lnTo>
                  <a:lnTo>
                    <a:pt x="1019" y="382"/>
                  </a:lnTo>
                  <a:lnTo>
                    <a:pt x="1019" y="382"/>
                  </a:lnTo>
                  <a:lnTo>
                    <a:pt x="1018" y="376"/>
                  </a:lnTo>
                  <a:lnTo>
                    <a:pt x="1018" y="376"/>
                  </a:lnTo>
                  <a:close/>
                  <a:moveTo>
                    <a:pt x="691" y="63"/>
                  </a:moveTo>
                  <a:lnTo>
                    <a:pt x="625" y="350"/>
                  </a:lnTo>
                  <a:lnTo>
                    <a:pt x="393" y="350"/>
                  </a:lnTo>
                  <a:lnTo>
                    <a:pt x="327" y="63"/>
                  </a:lnTo>
                  <a:lnTo>
                    <a:pt x="691" y="63"/>
                  </a:lnTo>
                  <a:close/>
                  <a:moveTo>
                    <a:pt x="271" y="106"/>
                  </a:moveTo>
                  <a:lnTo>
                    <a:pt x="328" y="350"/>
                  </a:lnTo>
                  <a:lnTo>
                    <a:pt x="94" y="350"/>
                  </a:lnTo>
                  <a:lnTo>
                    <a:pt x="271" y="106"/>
                  </a:lnTo>
                  <a:close/>
                  <a:moveTo>
                    <a:pt x="97" y="413"/>
                  </a:moveTo>
                  <a:lnTo>
                    <a:pt x="343" y="413"/>
                  </a:lnTo>
                  <a:lnTo>
                    <a:pt x="446" y="854"/>
                  </a:lnTo>
                  <a:lnTo>
                    <a:pt x="97" y="413"/>
                  </a:lnTo>
                  <a:close/>
                  <a:moveTo>
                    <a:pt x="509" y="845"/>
                  </a:moveTo>
                  <a:lnTo>
                    <a:pt x="408" y="413"/>
                  </a:lnTo>
                  <a:lnTo>
                    <a:pt x="610" y="413"/>
                  </a:lnTo>
                  <a:lnTo>
                    <a:pt x="509" y="845"/>
                  </a:lnTo>
                  <a:close/>
                  <a:moveTo>
                    <a:pt x="572" y="854"/>
                  </a:moveTo>
                  <a:lnTo>
                    <a:pt x="675" y="413"/>
                  </a:lnTo>
                  <a:lnTo>
                    <a:pt x="920" y="413"/>
                  </a:lnTo>
                  <a:lnTo>
                    <a:pt x="572" y="854"/>
                  </a:lnTo>
                  <a:close/>
                  <a:moveTo>
                    <a:pt x="689" y="350"/>
                  </a:moveTo>
                  <a:lnTo>
                    <a:pt x="746" y="106"/>
                  </a:lnTo>
                  <a:lnTo>
                    <a:pt x="923" y="350"/>
                  </a:lnTo>
                  <a:lnTo>
                    <a:pt x="689" y="3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0119F921-5FEB-4492-A1E2-E92651680060}"/>
              </a:ext>
            </a:extLst>
          </p:cNvPr>
          <p:cNvGrpSpPr/>
          <p:nvPr/>
        </p:nvGrpSpPr>
        <p:grpSpPr>
          <a:xfrm flipH="1">
            <a:off x="11363658" y="3065464"/>
            <a:ext cx="727071" cy="727071"/>
            <a:chOff x="5694130" y="3428424"/>
            <a:chExt cx="732838" cy="732838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BE322748-B4B9-4FEF-99BD-B53217062C9F}"/>
                </a:ext>
              </a:extLst>
            </p:cNvPr>
            <p:cNvSpPr/>
            <p:nvPr/>
          </p:nvSpPr>
          <p:spPr>
            <a:xfrm>
              <a:off x="5694130" y="3428424"/>
              <a:ext cx="732838" cy="732838"/>
            </a:xfrm>
            <a:prstGeom prst="ellipse">
              <a:avLst/>
            </a:prstGeom>
            <a:solidFill>
              <a:srgbClr val="9AA39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20" name="Freeform 112">
              <a:extLst>
                <a:ext uri="{FF2B5EF4-FFF2-40B4-BE49-F238E27FC236}">
                  <a16:creationId xmlns:a16="http://schemas.microsoft.com/office/drawing/2014/main" id="{57AA6F7E-9CE1-4FFA-AFA6-D9173CD3E5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99418" y="3633712"/>
              <a:ext cx="322263" cy="322263"/>
            </a:xfrm>
            <a:custGeom>
              <a:avLst/>
              <a:gdLst>
                <a:gd name="T0" fmla="*/ 1016 w 1017"/>
                <a:gd name="T1" fmla="*/ 371 h 1017"/>
                <a:gd name="T2" fmla="*/ 1011 w 1017"/>
                <a:gd name="T3" fmla="*/ 363 h 1017"/>
                <a:gd name="T4" fmla="*/ 1004 w 1017"/>
                <a:gd name="T5" fmla="*/ 355 h 1017"/>
                <a:gd name="T6" fmla="*/ 996 w 1017"/>
                <a:gd name="T7" fmla="*/ 351 h 1017"/>
                <a:gd name="T8" fmla="*/ 986 w 1017"/>
                <a:gd name="T9" fmla="*/ 350 h 1017"/>
                <a:gd name="T10" fmla="*/ 539 w 1017"/>
                <a:gd name="T11" fmla="*/ 21 h 1017"/>
                <a:gd name="T12" fmla="*/ 537 w 1017"/>
                <a:gd name="T13" fmla="*/ 17 h 1017"/>
                <a:gd name="T14" fmla="*/ 531 w 1017"/>
                <a:gd name="T15" fmla="*/ 8 h 1017"/>
                <a:gd name="T16" fmla="*/ 523 w 1017"/>
                <a:gd name="T17" fmla="*/ 3 h 1017"/>
                <a:gd name="T18" fmla="*/ 514 w 1017"/>
                <a:gd name="T19" fmla="*/ 0 h 1017"/>
                <a:gd name="T20" fmla="*/ 509 w 1017"/>
                <a:gd name="T21" fmla="*/ 0 h 1017"/>
                <a:gd name="T22" fmla="*/ 499 w 1017"/>
                <a:gd name="T23" fmla="*/ 1 h 1017"/>
                <a:gd name="T24" fmla="*/ 490 w 1017"/>
                <a:gd name="T25" fmla="*/ 5 h 1017"/>
                <a:gd name="T26" fmla="*/ 483 w 1017"/>
                <a:gd name="T27" fmla="*/ 13 h 1017"/>
                <a:gd name="T28" fmla="*/ 479 w 1017"/>
                <a:gd name="T29" fmla="*/ 21 h 1017"/>
                <a:gd name="T30" fmla="*/ 31 w 1017"/>
                <a:gd name="T31" fmla="*/ 350 h 1017"/>
                <a:gd name="T32" fmla="*/ 27 w 1017"/>
                <a:gd name="T33" fmla="*/ 350 h 1017"/>
                <a:gd name="T34" fmla="*/ 17 w 1017"/>
                <a:gd name="T35" fmla="*/ 353 h 1017"/>
                <a:gd name="T36" fmla="*/ 10 w 1017"/>
                <a:gd name="T37" fmla="*/ 358 h 1017"/>
                <a:gd name="T38" fmla="*/ 3 w 1017"/>
                <a:gd name="T39" fmla="*/ 367 h 1017"/>
                <a:gd name="T40" fmla="*/ 1 w 1017"/>
                <a:gd name="T41" fmla="*/ 371 h 1017"/>
                <a:gd name="T42" fmla="*/ 0 w 1017"/>
                <a:gd name="T43" fmla="*/ 381 h 1017"/>
                <a:gd name="T44" fmla="*/ 1 w 1017"/>
                <a:gd name="T45" fmla="*/ 390 h 1017"/>
                <a:gd name="T46" fmla="*/ 5 w 1017"/>
                <a:gd name="T47" fmla="*/ 399 h 1017"/>
                <a:gd name="T48" fmla="*/ 12 w 1017"/>
                <a:gd name="T49" fmla="*/ 407 h 1017"/>
                <a:gd name="T50" fmla="*/ 160 w 1017"/>
                <a:gd name="T51" fmla="*/ 975 h 1017"/>
                <a:gd name="T52" fmla="*/ 159 w 1017"/>
                <a:gd name="T53" fmla="*/ 981 h 1017"/>
                <a:gd name="T54" fmla="*/ 159 w 1017"/>
                <a:gd name="T55" fmla="*/ 990 h 1017"/>
                <a:gd name="T56" fmla="*/ 162 w 1017"/>
                <a:gd name="T57" fmla="*/ 1000 h 1017"/>
                <a:gd name="T58" fmla="*/ 167 w 1017"/>
                <a:gd name="T59" fmla="*/ 1007 h 1017"/>
                <a:gd name="T60" fmla="*/ 172 w 1017"/>
                <a:gd name="T61" fmla="*/ 1012 h 1017"/>
                <a:gd name="T62" fmla="*/ 180 w 1017"/>
                <a:gd name="T63" fmla="*/ 1016 h 1017"/>
                <a:gd name="T64" fmla="*/ 190 w 1017"/>
                <a:gd name="T65" fmla="*/ 1017 h 1017"/>
                <a:gd name="T66" fmla="*/ 200 w 1017"/>
                <a:gd name="T67" fmla="*/ 1016 h 1017"/>
                <a:gd name="T68" fmla="*/ 209 w 1017"/>
                <a:gd name="T69" fmla="*/ 1012 h 1017"/>
                <a:gd name="T70" fmla="*/ 808 w 1017"/>
                <a:gd name="T71" fmla="*/ 1012 h 1017"/>
                <a:gd name="T72" fmla="*/ 812 w 1017"/>
                <a:gd name="T73" fmla="*/ 1014 h 1017"/>
                <a:gd name="T74" fmla="*/ 822 w 1017"/>
                <a:gd name="T75" fmla="*/ 1017 h 1017"/>
                <a:gd name="T76" fmla="*/ 826 w 1017"/>
                <a:gd name="T77" fmla="*/ 1017 h 1017"/>
                <a:gd name="T78" fmla="*/ 837 w 1017"/>
                <a:gd name="T79" fmla="*/ 1016 h 1017"/>
                <a:gd name="T80" fmla="*/ 846 w 1017"/>
                <a:gd name="T81" fmla="*/ 1012 h 1017"/>
                <a:gd name="T82" fmla="*/ 850 w 1017"/>
                <a:gd name="T83" fmla="*/ 1007 h 1017"/>
                <a:gd name="T84" fmla="*/ 855 w 1017"/>
                <a:gd name="T85" fmla="*/ 1000 h 1017"/>
                <a:gd name="T86" fmla="*/ 858 w 1017"/>
                <a:gd name="T87" fmla="*/ 990 h 1017"/>
                <a:gd name="T88" fmla="*/ 858 w 1017"/>
                <a:gd name="T89" fmla="*/ 981 h 1017"/>
                <a:gd name="T90" fmla="*/ 737 w 1017"/>
                <a:gd name="T91" fmla="*/ 616 h 1017"/>
                <a:gd name="T92" fmla="*/ 1005 w 1017"/>
                <a:gd name="T93" fmla="*/ 407 h 1017"/>
                <a:gd name="T94" fmla="*/ 1012 w 1017"/>
                <a:gd name="T95" fmla="*/ 399 h 1017"/>
                <a:gd name="T96" fmla="*/ 1016 w 1017"/>
                <a:gd name="T97" fmla="*/ 390 h 1017"/>
                <a:gd name="T98" fmla="*/ 1017 w 1017"/>
                <a:gd name="T99" fmla="*/ 381 h 1017"/>
                <a:gd name="T100" fmla="*/ 1016 w 1017"/>
                <a:gd name="T101" fmla="*/ 371 h 1017"/>
                <a:gd name="T102" fmla="*/ 124 w 1017"/>
                <a:gd name="T103" fmla="*/ 413 h 1017"/>
                <a:gd name="T104" fmla="*/ 302 w 1017"/>
                <a:gd name="T105" fmla="*/ 551 h 1017"/>
                <a:gd name="T106" fmla="*/ 766 w 1017"/>
                <a:gd name="T107" fmla="*/ 904 h 1017"/>
                <a:gd name="T108" fmla="*/ 527 w 1017"/>
                <a:gd name="T109" fmla="*/ 737 h 1017"/>
                <a:gd name="T110" fmla="*/ 518 w 1017"/>
                <a:gd name="T111" fmla="*/ 733 h 1017"/>
                <a:gd name="T112" fmla="*/ 509 w 1017"/>
                <a:gd name="T113" fmla="*/ 732 h 1017"/>
                <a:gd name="T114" fmla="*/ 504 w 1017"/>
                <a:gd name="T115" fmla="*/ 732 h 1017"/>
                <a:gd name="T116" fmla="*/ 495 w 1017"/>
                <a:gd name="T117" fmla="*/ 735 h 1017"/>
                <a:gd name="T118" fmla="*/ 251 w 1017"/>
                <a:gd name="T119" fmla="*/ 904 h 1017"/>
                <a:gd name="T120" fmla="*/ 766 w 1017"/>
                <a:gd name="T121" fmla="*/ 904 h 1017"/>
                <a:gd name="T122" fmla="*/ 670 w 1017"/>
                <a:gd name="T123" fmla="*/ 413 h 1017"/>
                <a:gd name="T124" fmla="*/ 716 w 1017"/>
                <a:gd name="T125" fmla="*/ 551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17" h="1017">
                  <a:moveTo>
                    <a:pt x="1016" y="371"/>
                  </a:moveTo>
                  <a:lnTo>
                    <a:pt x="1016" y="371"/>
                  </a:lnTo>
                  <a:lnTo>
                    <a:pt x="1014" y="367"/>
                  </a:lnTo>
                  <a:lnTo>
                    <a:pt x="1011" y="363"/>
                  </a:lnTo>
                  <a:lnTo>
                    <a:pt x="1008" y="358"/>
                  </a:lnTo>
                  <a:lnTo>
                    <a:pt x="1004" y="355"/>
                  </a:lnTo>
                  <a:lnTo>
                    <a:pt x="1000" y="353"/>
                  </a:lnTo>
                  <a:lnTo>
                    <a:pt x="996" y="351"/>
                  </a:lnTo>
                  <a:lnTo>
                    <a:pt x="990" y="350"/>
                  </a:lnTo>
                  <a:lnTo>
                    <a:pt x="986" y="350"/>
                  </a:lnTo>
                  <a:lnTo>
                    <a:pt x="648" y="350"/>
                  </a:lnTo>
                  <a:lnTo>
                    <a:pt x="539" y="21"/>
                  </a:lnTo>
                  <a:lnTo>
                    <a:pt x="539" y="21"/>
                  </a:lnTo>
                  <a:lnTo>
                    <a:pt x="537" y="17"/>
                  </a:lnTo>
                  <a:lnTo>
                    <a:pt x="534" y="13"/>
                  </a:lnTo>
                  <a:lnTo>
                    <a:pt x="531" y="8"/>
                  </a:lnTo>
                  <a:lnTo>
                    <a:pt x="527" y="5"/>
                  </a:lnTo>
                  <a:lnTo>
                    <a:pt x="523" y="3"/>
                  </a:lnTo>
                  <a:lnTo>
                    <a:pt x="518" y="1"/>
                  </a:lnTo>
                  <a:lnTo>
                    <a:pt x="514" y="0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03" y="0"/>
                  </a:lnTo>
                  <a:lnTo>
                    <a:pt x="499" y="1"/>
                  </a:lnTo>
                  <a:lnTo>
                    <a:pt x="495" y="3"/>
                  </a:lnTo>
                  <a:lnTo>
                    <a:pt x="490" y="5"/>
                  </a:lnTo>
                  <a:lnTo>
                    <a:pt x="486" y="8"/>
                  </a:lnTo>
                  <a:lnTo>
                    <a:pt x="483" y="13"/>
                  </a:lnTo>
                  <a:lnTo>
                    <a:pt x="481" y="17"/>
                  </a:lnTo>
                  <a:lnTo>
                    <a:pt x="479" y="21"/>
                  </a:lnTo>
                  <a:lnTo>
                    <a:pt x="369" y="350"/>
                  </a:lnTo>
                  <a:lnTo>
                    <a:pt x="31" y="350"/>
                  </a:lnTo>
                  <a:lnTo>
                    <a:pt x="31" y="350"/>
                  </a:lnTo>
                  <a:lnTo>
                    <a:pt x="27" y="350"/>
                  </a:lnTo>
                  <a:lnTo>
                    <a:pt x="21" y="351"/>
                  </a:lnTo>
                  <a:lnTo>
                    <a:pt x="17" y="353"/>
                  </a:lnTo>
                  <a:lnTo>
                    <a:pt x="13" y="355"/>
                  </a:lnTo>
                  <a:lnTo>
                    <a:pt x="10" y="358"/>
                  </a:lnTo>
                  <a:lnTo>
                    <a:pt x="6" y="363"/>
                  </a:lnTo>
                  <a:lnTo>
                    <a:pt x="3" y="367"/>
                  </a:lnTo>
                  <a:lnTo>
                    <a:pt x="1" y="371"/>
                  </a:lnTo>
                  <a:lnTo>
                    <a:pt x="1" y="371"/>
                  </a:lnTo>
                  <a:lnTo>
                    <a:pt x="0" y="375"/>
                  </a:lnTo>
                  <a:lnTo>
                    <a:pt x="0" y="381"/>
                  </a:lnTo>
                  <a:lnTo>
                    <a:pt x="0" y="386"/>
                  </a:lnTo>
                  <a:lnTo>
                    <a:pt x="1" y="390"/>
                  </a:lnTo>
                  <a:lnTo>
                    <a:pt x="3" y="395"/>
                  </a:lnTo>
                  <a:lnTo>
                    <a:pt x="5" y="399"/>
                  </a:lnTo>
                  <a:lnTo>
                    <a:pt x="9" y="403"/>
                  </a:lnTo>
                  <a:lnTo>
                    <a:pt x="12" y="407"/>
                  </a:lnTo>
                  <a:lnTo>
                    <a:pt x="280" y="616"/>
                  </a:lnTo>
                  <a:lnTo>
                    <a:pt x="160" y="975"/>
                  </a:lnTo>
                  <a:lnTo>
                    <a:pt x="160" y="975"/>
                  </a:lnTo>
                  <a:lnTo>
                    <a:pt x="159" y="981"/>
                  </a:lnTo>
                  <a:lnTo>
                    <a:pt x="159" y="986"/>
                  </a:lnTo>
                  <a:lnTo>
                    <a:pt x="159" y="990"/>
                  </a:lnTo>
                  <a:lnTo>
                    <a:pt x="160" y="996"/>
                  </a:lnTo>
                  <a:lnTo>
                    <a:pt x="162" y="1000"/>
                  </a:lnTo>
                  <a:lnTo>
                    <a:pt x="164" y="1004"/>
                  </a:lnTo>
                  <a:lnTo>
                    <a:pt x="167" y="1007"/>
                  </a:lnTo>
                  <a:lnTo>
                    <a:pt x="172" y="1012"/>
                  </a:lnTo>
                  <a:lnTo>
                    <a:pt x="172" y="1012"/>
                  </a:lnTo>
                  <a:lnTo>
                    <a:pt x="176" y="1014"/>
                  </a:lnTo>
                  <a:lnTo>
                    <a:pt x="180" y="1016"/>
                  </a:lnTo>
                  <a:lnTo>
                    <a:pt x="186" y="1017"/>
                  </a:lnTo>
                  <a:lnTo>
                    <a:pt x="190" y="1017"/>
                  </a:lnTo>
                  <a:lnTo>
                    <a:pt x="195" y="1017"/>
                  </a:lnTo>
                  <a:lnTo>
                    <a:pt x="200" y="1016"/>
                  </a:lnTo>
                  <a:lnTo>
                    <a:pt x="204" y="1014"/>
                  </a:lnTo>
                  <a:lnTo>
                    <a:pt x="209" y="1012"/>
                  </a:lnTo>
                  <a:lnTo>
                    <a:pt x="509" y="801"/>
                  </a:lnTo>
                  <a:lnTo>
                    <a:pt x="808" y="1012"/>
                  </a:lnTo>
                  <a:lnTo>
                    <a:pt x="808" y="1012"/>
                  </a:lnTo>
                  <a:lnTo>
                    <a:pt x="812" y="1014"/>
                  </a:lnTo>
                  <a:lnTo>
                    <a:pt x="818" y="1016"/>
                  </a:lnTo>
                  <a:lnTo>
                    <a:pt x="822" y="1017"/>
                  </a:lnTo>
                  <a:lnTo>
                    <a:pt x="826" y="1017"/>
                  </a:lnTo>
                  <a:lnTo>
                    <a:pt x="826" y="1017"/>
                  </a:lnTo>
                  <a:lnTo>
                    <a:pt x="832" y="1017"/>
                  </a:lnTo>
                  <a:lnTo>
                    <a:pt x="837" y="1016"/>
                  </a:lnTo>
                  <a:lnTo>
                    <a:pt x="841" y="1014"/>
                  </a:lnTo>
                  <a:lnTo>
                    <a:pt x="846" y="1012"/>
                  </a:lnTo>
                  <a:lnTo>
                    <a:pt x="846" y="1012"/>
                  </a:lnTo>
                  <a:lnTo>
                    <a:pt x="850" y="1007"/>
                  </a:lnTo>
                  <a:lnTo>
                    <a:pt x="853" y="1004"/>
                  </a:lnTo>
                  <a:lnTo>
                    <a:pt x="855" y="1000"/>
                  </a:lnTo>
                  <a:lnTo>
                    <a:pt x="857" y="996"/>
                  </a:lnTo>
                  <a:lnTo>
                    <a:pt x="858" y="990"/>
                  </a:lnTo>
                  <a:lnTo>
                    <a:pt x="858" y="986"/>
                  </a:lnTo>
                  <a:lnTo>
                    <a:pt x="858" y="981"/>
                  </a:lnTo>
                  <a:lnTo>
                    <a:pt x="857" y="975"/>
                  </a:lnTo>
                  <a:lnTo>
                    <a:pt x="737" y="616"/>
                  </a:lnTo>
                  <a:lnTo>
                    <a:pt x="1005" y="407"/>
                  </a:lnTo>
                  <a:lnTo>
                    <a:pt x="1005" y="407"/>
                  </a:lnTo>
                  <a:lnTo>
                    <a:pt x="1009" y="403"/>
                  </a:lnTo>
                  <a:lnTo>
                    <a:pt x="1012" y="399"/>
                  </a:lnTo>
                  <a:lnTo>
                    <a:pt x="1014" y="395"/>
                  </a:lnTo>
                  <a:lnTo>
                    <a:pt x="1016" y="390"/>
                  </a:lnTo>
                  <a:lnTo>
                    <a:pt x="1017" y="386"/>
                  </a:lnTo>
                  <a:lnTo>
                    <a:pt x="1017" y="381"/>
                  </a:lnTo>
                  <a:lnTo>
                    <a:pt x="1017" y="375"/>
                  </a:lnTo>
                  <a:lnTo>
                    <a:pt x="1016" y="371"/>
                  </a:lnTo>
                  <a:lnTo>
                    <a:pt x="1016" y="371"/>
                  </a:lnTo>
                  <a:close/>
                  <a:moveTo>
                    <a:pt x="124" y="413"/>
                  </a:moveTo>
                  <a:lnTo>
                    <a:pt x="348" y="413"/>
                  </a:lnTo>
                  <a:lnTo>
                    <a:pt x="302" y="551"/>
                  </a:lnTo>
                  <a:lnTo>
                    <a:pt x="124" y="413"/>
                  </a:lnTo>
                  <a:close/>
                  <a:moveTo>
                    <a:pt x="766" y="904"/>
                  </a:moveTo>
                  <a:lnTo>
                    <a:pt x="527" y="737"/>
                  </a:lnTo>
                  <a:lnTo>
                    <a:pt x="527" y="737"/>
                  </a:lnTo>
                  <a:lnTo>
                    <a:pt x="523" y="735"/>
                  </a:lnTo>
                  <a:lnTo>
                    <a:pt x="518" y="733"/>
                  </a:lnTo>
                  <a:lnTo>
                    <a:pt x="513" y="732"/>
                  </a:lnTo>
                  <a:lnTo>
                    <a:pt x="509" y="732"/>
                  </a:lnTo>
                  <a:lnTo>
                    <a:pt x="509" y="732"/>
                  </a:lnTo>
                  <a:lnTo>
                    <a:pt x="504" y="732"/>
                  </a:lnTo>
                  <a:lnTo>
                    <a:pt x="499" y="733"/>
                  </a:lnTo>
                  <a:lnTo>
                    <a:pt x="495" y="735"/>
                  </a:lnTo>
                  <a:lnTo>
                    <a:pt x="490" y="737"/>
                  </a:lnTo>
                  <a:lnTo>
                    <a:pt x="251" y="904"/>
                  </a:lnTo>
                  <a:lnTo>
                    <a:pt x="509" y="132"/>
                  </a:lnTo>
                  <a:lnTo>
                    <a:pt x="766" y="904"/>
                  </a:lnTo>
                  <a:close/>
                  <a:moveTo>
                    <a:pt x="716" y="551"/>
                  </a:moveTo>
                  <a:lnTo>
                    <a:pt x="670" y="413"/>
                  </a:lnTo>
                  <a:lnTo>
                    <a:pt x="893" y="413"/>
                  </a:lnTo>
                  <a:lnTo>
                    <a:pt x="716" y="55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" name="TextBox 7">
            <a:extLst>
              <a:ext uri="{FF2B5EF4-FFF2-40B4-BE49-F238E27FC236}">
                <a16:creationId xmlns:a16="http://schemas.microsoft.com/office/drawing/2014/main" id="{4ECD7CA3-D824-CD85-2934-C6C3EAD92CA7}"/>
              </a:ext>
            </a:extLst>
          </p:cNvPr>
          <p:cNvSpPr txBox="1"/>
          <p:nvPr/>
        </p:nvSpPr>
        <p:spPr>
          <a:xfrm>
            <a:off x="1383158" y="464097"/>
            <a:ext cx="70262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>
                <a:cs typeface="+mn-ea"/>
                <a:sym typeface="+mn-lt"/>
              </a:rPr>
              <a:t>LightGBM</a:t>
            </a:r>
            <a:r>
              <a:rPr lang="en-US" altLang="zh-CN" sz="2800" dirty="0">
                <a:cs typeface="+mn-ea"/>
                <a:sym typeface="+mn-lt"/>
              </a:rPr>
              <a:t> </a:t>
            </a:r>
            <a:r>
              <a:rPr lang="zh-TW" altLang="en-US" sz="2800" dirty="0">
                <a:cs typeface="+mn-ea"/>
                <a:sym typeface="+mn-lt"/>
              </a:rPr>
              <a:t>在訓練集與測試集上的混淆矩陣</a:t>
            </a:r>
            <a:endParaRPr lang="zh-CN" altLang="en-US" sz="2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7" name="圆角矩形 2">
            <a:extLst>
              <a:ext uri="{FF2B5EF4-FFF2-40B4-BE49-F238E27FC236}">
                <a16:creationId xmlns:a16="http://schemas.microsoft.com/office/drawing/2014/main" id="{A015B4FB-807F-0DB5-4024-568CE5F14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1044" y="748965"/>
            <a:ext cx="2528942" cy="45719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F013469-AAC6-2A0B-6B88-13F733837CE3}"/>
              </a:ext>
            </a:extLst>
          </p:cNvPr>
          <p:cNvSpPr/>
          <p:nvPr/>
        </p:nvSpPr>
        <p:spPr>
          <a:xfrm>
            <a:off x="999308" y="1377556"/>
            <a:ext cx="3584045" cy="727071"/>
          </a:xfrm>
          <a:prstGeom prst="rect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cs typeface="+mn-ea"/>
                <a:sym typeface="+mn-lt"/>
              </a:rPr>
              <a:t>Training Set</a:t>
            </a:r>
            <a:endParaRPr lang="zh-CN" altLang="en-US" sz="24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A5FF8FD-42EF-E091-4DEA-6E496FF489B6}"/>
              </a:ext>
            </a:extLst>
          </p:cNvPr>
          <p:cNvSpPr/>
          <p:nvPr/>
        </p:nvSpPr>
        <p:spPr>
          <a:xfrm>
            <a:off x="6177382" y="1383512"/>
            <a:ext cx="3584045" cy="727071"/>
          </a:xfrm>
          <a:prstGeom prst="rect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cs typeface="+mn-ea"/>
                <a:sym typeface="+mn-lt"/>
              </a:rPr>
              <a:t>Testing set</a:t>
            </a:r>
            <a:endParaRPr lang="zh-CN" altLang="en-US" sz="24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7EDBEAD-953D-2BA3-7920-EB6AC7E50003}"/>
              </a:ext>
            </a:extLst>
          </p:cNvPr>
          <p:cNvSpPr/>
          <p:nvPr/>
        </p:nvSpPr>
        <p:spPr>
          <a:xfrm>
            <a:off x="999308" y="2104627"/>
            <a:ext cx="3584045" cy="7270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cs typeface="+mn-ea"/>
                <a:sym typeface="+mn-lt"/>
              </a:rPr>
              <a:t>Recall: </a:t>
            </a:r>
            <a:r>
              <a:rPr lang="en-US" altLang="zh-TW" sz="2400" dirty="0">
                <a:solidFill>
                  <a:schemeClr val="tx1"/>
                </a:solidFill>
              </a:rPr>
              <a:t>0.994764</a:t>
            </a: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61E6D647-FF37-3D21-D3FA-0AD50D280D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5604"/>
            <a:ext cx="5206061" cy="3377395"/>
          </a:xfrm>
          <a:prstGeom prst="rect">
            <a:avLst/>
          </a:prstGeom>
        </p:spPr>
      </p:pic>
      <p:sp>
        <p:nvSpPr>
          <p:cNvPr id="23" name="文字方塊 22">
            <a:extLst>
              <a:ext uri="{FF2B5EF4-FFF2-40B4-BE49-F238E27FC236}">
                <a16:creationId xmlns:a16="http://schemas.microsoft.com/office/drawing/2014/main" id="{ABD4B2A0-C6AF-3903-64CC-CC86F4F75147}"/>
              </a:ext>
            </a:extLst>
          </p:cNvPr>
          <p:cNvSpPr txBox="1"/>
          <p:nvPr/>
        </p:nvSpPr>
        <p:spPr>
          <a:xfrm>
            <a:off x="1965402" y="891944"/>
            <a:ext cx="1859466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noProof="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Threshold=0.4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441F227-321B-107B-7021-43E34F6E6152}"/>
              </a:ext>
            </a:extLst>
          </p:cNvPr>
          <p:cNvSpPr/>
          <p:nvPr/>
        </p:nvSpPr>
        <p:spPr>
          <a:xfrm>
            <a:off x="6177381" y="2104627"/>
            <a:ext cx="3584045" cy="7270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cs typeface="+mn-ea"/>
                <a:sym typeface="+mn-lt"/>
              </a:rPr>
              <a:t>Recall: </a:t>
            </a:r>
            <a:r>
              <a:rPr lang="en-US" altLang="zh-TW" sz="2400" dirty="0">
                <a:solidFill>
                  <a:schemeClr val="tx1"/>
                </a:solidFill>
              </a:rPr>
              <a:t>0.631579</a:t>
            </a:r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5D3CFBB4-4204-4B55-74ED-580E4B49CF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760" y="3139669"/>
            <a:ext cx="4622813" cy="308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91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4" grpId="0" animBg="1"/>
      <p:bldP spid="2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圆角矩形 2">
            <a:extLst>
              <a:ext uri="{FF2B5EF4-FFF2-40B4-BE49-F238E27FC236}">
                <a16:creationId xmlns:a16="http://schemas.microsoft.com/office/drawing/2014/main" id="{34B00C02-C9E8-36CC-854A-323DF89D8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1580" y="6221561"/>
            <a:ext cx="4321175" cy="71438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847010F-0F41-4B6E-B5B3-E7D32E0D2526}"/>
              </a:ext>
            </a:extLst>
          </p:cNvPr>
          <p:cNvGrpSpPr/>
          <p:nvPr/>
        </p:nvGrpSpPr>
        <p:grpSpPr>
          <a:xfrm flipH="1">
            <a:off x="11363658" y="235566"/>
            <a:ext cx="727071" cy="727071"/>
            <a:chOff x="9020762" y="3428424"/>
            <a:chExt cx="732838" cy="732838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CE2D0D59-ABC9-4A64-BD1B-8C0C804B3CE2}"/>
                </a:ext>
              </a:extLst>
            </p:cNvPr>
            <p:cNvSpPr/>
            <p:nvPr/>
          </p:nvSpPr>
          <p:spPr>
            <a:xfrm>
              <a:off x="9020762" y="3428424"/>
              <a:ext cx="732838" cy="732838"/>
            </a:xfrm>
            <a:prstGeom prst="ellipse">
              <a:avLst/>
            </a:prstGeom>
            <a:solidFill>
              <a:srgbClr val="9AA39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4" name="Freeform 61">
              <a:extLst>
                <a:ext uri="{FF2B5EF4-FFF2-40B4-BE49-F238E27FC236}">
                  <a16:creationId xmlns:a16="http://schemas.microsoft.com/office/drawing/2014/main" id="{16A23B33-2F74-46A6-AF21-F90D080CD7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26050" y="3633712"/>
              <a:ext cx="322263" cy="322263"/>
            </a:xfrm>
            <a:custGeom>
              <a:avLst/>
              <a:gdLst>
                <a:gd name="T0" fmla="*/ 890 w 1018"/>
                <a:gd name="T1" fmla="*/ 61 h 1017"/>
                <a:gd name="T2" fmla="*/ 876 w 1018"/>
                <a:gd name="T3" fmla="*/ 5 h 1017"/>
                <a:gd name="T4" fmla="*/ 147 w 1018"/>
                <a:gd name="T5" fmla="*/ 2 h 1017"/>
                <a:gd name="T6" fmla="*/ 127 w 1018"/>
                <a:gd name="T7" fmla="*/ 31 h 1017"/>
                <a:gd name="T8" fmla="*/ 131 w 1018"/>
                <a:gd name="T9" fmla="*/ 148 h 1017"/>
                <a:gd name="T10" fmla="*/ 24 w 1018"/>
                <a:gd name="T11" fmla="*/ 243 h 1017"/>
                <a:gd name="T12" fmla="*/ 3 w 1018"/>
                <a:gd name="T13" fmla="*/ 383 h 1017"/>
                <a:gd name="T14" fmla="*/ 61 w 1018"/>
                <a:gd name="T15" fmla="*/ 493 h 1017"/>
                <a:gd name="T16" fmla="*/ 170 w 1018"/>
                <a:gd name="T17" fmla="*/ 551 h 1017"/>
                <a:gd name="T18" fmla="*/ 274 w 1018"/>
                <a:gd name="T19" fmla="*/ 546 h 1017"/>
                <a:gd name="T20" fmla="*/ 382 w 1018"/>
                <a:gd name="T21" fmla="*/ 690 h 1017"/>
                <a:gd name="T22" fmla="*/ 410 w 1018"/>
                <a:gd name="T23" fmla="*/ 735 h 1017"/>
                <a:gd name="T24" fmla="*/ 410 w 1018"/>
                <a:gd name="T25" fmla="*/ 791 h 1017"/>
                <a:gd name="T26" fmla="*/ 379 w 1018"/>
                <a:gd name="T27" fmla="*/ 837 h 1017"/>
                <a:gd name="T28" fmla="*/ 318 w 1018"/>
                <a:gd name="T29" fmla="*/ 858 h 1017"/>
                <a:gd name="T30" fmla="*/ 248 w 1018"/>
                <a:gd name="T31" fmla="*/ 880 h 1017"/>
                <a:gd name="T32" fmla="*/ 197 w 1018"/>
                <a:gd name="T33" fmla="*/ 948 h 1017"/>
                <a:gd name="T34" fmla="*/ 196 w 1018"/>
                <a:gd name="T35" fmla="*/ 1003 h 1017"/>
                <a:gd name="T36" fmla="*/ 795 w 1018"/>
                <a:gd name="T37" fmla="*/ 1017 h 1017"/>
                <a:gd name="T38" fmla="*/ 826 w 1018"/>
                <a:gd name="T39" fmla="*/ 992 h 1017"/>
                <a:gd name="T40" fmla="*/ 812 w 1018"/>
                <a:gd name="T41" fmla="*/ 925 h 1017"/>
                <a:gd name="T42" fmla="*/ 750 w 1018"/>
                <a:gd name="T43" fmla="*/ 869 h 1017"/>
                <a:gd name="T44" fmla="*/ 681 w 1018"/>
                <a:gd name="T45" fmla="*/ 856 h 1017"/>
                <a:gd name="T46" fmla="*/ 633 w 1018"/>
                <a:gd name="T47" fmla="*/ 830 h 1017"/>
                <a:gd name="T48" fmla="*/ 605 w 1018"/>
                <a:gd name="T49" fmla="*/ 772 h 1017"/>
                <a:gd name="T50" fmla="*/ 616 w 1018"/>
                <a:gd name="T51" fmla="*/ 718 h 1017"/>
                <a:gd name="T52" fmla="*/ 639 w 1018"/>
                <a:gd name="T53" fmla="*/ 683 h 1017"/>
                <a:gd name="T54" fmla="*/ 774 w 1018"/>
                <a:gd name="T55" fmla="*/ 554 h 1017"/>
                <a:gd name="T56" fmla="*/ 887 w 1018"/>
                <a:gd name="T57" fmla="*/ 540 h 1017"/>
                <a:gd name="T58" fmla="*/ 983 w 1018"/>
                <a:gd name="T59" fmla="*/ 461 h 1017"/>
                <a:gd name="T60" fmla="*/ 1018 w 1018"/>
                <a:gd name="T61" fmla="*/ 342 h 1017"/>
                <a:gd name="T62" fmla="*/ 971 w 1018"/>
                <a:gd name="T63" fmla="*/ 210 h 1017"/>
                <a:gd name="T64" fmla="*/ 154 w 1018"/>
                <a:gd name="T65" fmla="*/ 481 h 1017"/>
                <a:gd name="T66" fmla="*/ 88 w 1018"/>
                <a:gd name="T67" fmla="*/ 426 h 1017"/>
                <a:gd name="T68" fmla="*/ 63 w 1018"/>
                <a:gd name="T69" fmla="*/ 345 h 1017"/>
                <a:gd name="T70" fmla="*/ 92 w 1018"/>
                <a:gd name="T71" fmla="*/ 256 h 1017"/>
                <a:gd name="T72" fmla="*/ 152 w 1018"/>
                <a:gd name="T73" fmla="*/ 252 h 1017"/>
                <a:gd name="T74" fmla="*/ 241 w 1018"/>
                <a:gd name="T75" fmla="*/ 488 h 1017"/>
                <a:gd name="T76" fmla="*/ 176 w 1018"/>
                <a:gd name="T77" fmla="*/ 487 h 1017"/>
                <a:gd name="T78" fmla="*/ 717 w 1018"/>
                <a:gd name="T79" fmla="*/ 925 h 1017"/>
                <a:gd name="T80" fmla="*/ 263 w 1018"/>
                <a:gd name="T81" fmla="*/ 954 h 1017"/>
                <a:gd name="T82" fmla="*/ 301 w 1018"/>
                <a:gd name="T83" fmla="*/ 925 h 1017"/>
                <a:gd name="T84" fmla="*/ 380 w 1018"/>
                <a:gd name="T85" fmla="*/ 910 h 1017"/>
                <a:gd name="T86" fmla="*/ 448 w 1018"/>
                <a:gd name="T87" fmla="*/ 854 h 1017"/>
                <a:gd name="T88" fmla="*/ 476 w 1018"/>
                <a:gd name="T89" fmla="*/ 778 h 1017"/>
                <a:gd name="T90" fmla="*/ 509 w 1018"/>
                <a:gd name="T91" fmla="*/ 795 h 1017"/>
                <a:gd name="T92" fmla="*/ 543 w 1018"/>
                <a:gd name="T93" fmla="*/ 778 h 1017"/>
                <a:gd name="T94" fmla="*/ 578 w 1018"/>
                <a:gd name="T95" fmla="*/ 865 h 1017"/>
                <a:gd name="T96" fmla="*/ 653 w 1018"/>
                <a:gd name="T97" fmla="*/ 915 h 1017"/>
                <a:gd name="T98" fmla="*/ 494 w 1018"/>
                <a:gd name="T99" fmla="*/ 709 h 1017"/>
                <a:gd name="T100" fmla="*/ 329 w 1018"/>
                <a:gd name="T101" fmla="*/ 511 h 1017"/>
                <a:gd name="T102" fmla="*/ 247 w 1018"/>
                <a:gd name="T103" fmla="*/ 342 h 1017"/>
                <a:gd name="T104" fmla="*/ 196 w 1018"/>
                <a:gd name="T105" fmla="*/ 132 h 1017"/>
                <a:gd name="T106" fmla="*/ 817 w 1018"/>
                <a:gd name="T107" fmla="*/ 164 h 1017"/>
                <a:gd name="T108" fmla="*/ 762 w 1018"/>
                <a:gd name="T109" fmla="*/ 369 h 1017"/>
                <a:gd name="T110" fmla="*/ 663 w 1018"/>
                <a:gd name="T111" fmla="*/ 550 h 1017"/>
                <a:gd name="T112" fmla="*/ 509 w 1018"/>
                <a:gd name="T113" fmla="*/ 722 h 1017"/>
                <a:gd name="T114" fmla="*/ 911 w 1018"/>
                <a:gd name="T115" fmla="*/ 448 h 1017"/>
                <a:gd name="T116" fmla="*/ 842 w 1018"/>
                <a:gd name="T117" fmla="*/ 487 h 1017"/>
                <a:gd name="T118" fmla="*/ 777 w 1018"/>
                <a:gd name="T119" fmla="*/ 489 h 1017"/>
                <a:gd name="T120" fmla="*/ 866 w 1018"/>
                <a:gd name="T121" fmla="*/ 252 h 1017"/>
                <a:gd name="T122" fmla="*/ 926 w 1018"/>
                <a:gd name="T123" fmla="*/ 257 h 1017"/>
                <a:gd name="T124" fmla="*/ 955 w 1018"/>
                <a:gd name="T125" fmla="*/ 345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18" h="1017">
                  <a:moveTo>
                    <a:pt x="887" y="148"/>
                  </a:moveTo>
                  <a:lnTo>
                    <a:pt x="887" y="148"/>
                  </a:lnTo>
                  <a:lnTo>
                    <a:pt x="884" y="147"/>
                  </a:lnTo>
                  <a:lnTo>
                    <a:pt x="884" y="147"/>
                  </a:lnTo>
                  <a:lnTo>
                    <a:pt x="887" y="119"/>
                  </a:lnTo>
                  <a:lnTo>
                    <a:pt x="889" y="90"/>
                  </a:lnTo>
                  <a:lnTo>
                    <a:pt x="890" y="61"/>
                  </a:lnTo>
                  <a:lnTo>
                    <a:pt x="890" y="31"/>
                  </a:lnTo>
                  <a:lnTo>
                    <a:pt x="890" y="31"/>
                  </a:lnTo>
                  <a:lnTo>
                    <a:pt x="890" y="26"/>
                  </a:lnTo>
                  <a:lnTo>
                    <a:pt x="888" y="19"/>
                  </a:lnTo>
                  <a:lnTo>
                    <a:pt x="885" y="14"/>
                  </a:lnTo>
                  <a:lnTo>
                    <a:pt x="882" y="10"/>
                  </a:lnTo>
                  <a:lnTo>
                    <a:pt x="876" y="5"/>
                  </a:lnTo>
                  <a:lnTo>
                    <a:pt x="871" y="2"/>
                  </a:lnTo>
                  <a:lnTo>
                    <a:pt x="866" y="0"/>
                  </a:lnTo>
                  <a:lnTo>
                    <a:pt x="859" y="0"/>
                  </a:lnTo>
                  <a:lnTo>
                    <a:pt x="160" y="0"/>
                  </a:lnTo>
                  <a:lnTo>
                    <a:pt x="160" y="0"/>
                  </a:lnTo>
                  <a:lnTo>
                    <a:pt x="153" y="0"/>
                  </a:lnTo>
                  <a:lnTo>
                    <a:pt x="147" y="2"/>
                  </a:lnTo>
                  <a:lnTo>
                    <a:pt x="141" y="5"/>
                  </a:lnTo>
                  <a:lnTo>
                    <a:pt x="137" y="10"/>
                  </a:lnTo>
                  <a:lnTo>
                    <a:pt x="133" y="14"/>
                  </a:lnTo>
                  <a:lnTo>
                    <a:pt x="130" y="19"/>
                  </a:lnTo>
                  <a:lnTo>
                    <a:pt x="129" y="26"/>
                  </a:lnTo>
                  <a:lnTo>
                    <a:pt x="127" y="31"/>
                  </a:lnTo>
                  <a:lnTo>
                    <a:pt x="127" y="31"/>
                  </a:lnTo>
                  <a:lnTo>
                    <a:pt x="127" y="61"/>
                  </a:lnTo>
                  <a:lnTo>
                    <a:pt x="130" y="90"/>
                  </a:lnTo>
                  <a:lnTo>
                    <a:pt x="132" y="119"/>
                  </a:lnTo>
                  <a:lnTo>
                    <a:pt x="134" y="147"/>
                  </a:lnTo>
                  <a:lnTo>
                    <a:pt x="134" y="147"/>
                  </a:lnTo>
                  <a:lnTo>
                    <a:pt x="131" y="148"/>
                  </a:lnTo>
                  <a:lnTo>
                    <a:pt x="131" y="148"/>
                  </a:lnTo>
                  <a:lnTo>
                    <a:pt x="110" y="157"/>
                  </a:lnTo>
                  <a:lnTo>
                    <a:pt x="93" y="168"/>
                  </a:lnTo>
                  <a:lnTo>
                    <a:pt x="76" y="180"/>
                  </a:lnTo>
                  <a:lnTo>
                    <a:pt x="61" y="194"/>
                  </a:lnTo>
                  <a:lnTo>
                    <a:pt x="47" y="210"/>
                  </a:lnTo>
                  <a:lnTo>
                    <a:pt x="35" y="226"/>
                  </a:lnTo>
                  <a:lnTo>
                    <a:pt x="24" y="243"/>
                  </a:lnTo>
                  <a:lnTo>
                    <a:pt x="16" y="263"/>
                  </a:lnTo>
                  <a:lnTo>
                    <a:pt x="8" y="281"/>
                  </a:lnTo>
                  <a:lnTo>
                    <a:pt x="4" y="301"/>
                  </a:lnTo>
                  <a:lnTo>
                    <a:pt x="1" y="322"/>
                  </a:lnTo>
                  <a:lnTo>
                    <a:pt x="0" y="342"/>
                  </a:lnTo>
                  <a:lnTo>
                    <a:pt x="0" y="363"/>
                  </a:lnTo>
                  <a:lnTo>
                    <a:pt x="3" y="383"/>
                  </a:lnTo>
                  <a:lnTo>
                    <a:pt x="8" y="404"/>
                  </a:lnTo>
                  <a:lnTo>
                    <a:pt x="15" y="425"/>
                  </a:lnTo>
                  <a:lnTo>
                    <a:pt x="15" y="425"/>
                  </a:lnTo>
                  <a:lnTo>
                    <a:pt x="24" y="443"/>
                  </a:lnTo>
                  <a:lnTo>
                    <a:pt x="35" y="461"/>
                  </a:lnTo>
                  <a:lnTo>
                    <a:pt x="47" y="478"/>
                  </a:lnTo>
                  <a:lnTo>
                    <a:pt x="61" y="493"/>
                  </a:lnTo>
                  <a:lnTo>
                    <a:pt x="76" y="507"/>
                  </a:lnTo>
                  <a:lnTo>
                    <a:pt x="93" y="519"/>
                  </a:lnTo>
                  <a:lnTo>
                    <a:pt x="110" y="530"/>
                  </a:lnTo>
                  <a:lnTo>
                    <a:pt x="130" y="540"/>
                  </a:lnTo>
                  <a:lnTo>
                    <a:pt x="130" y="540"/>
                  </a:lnTo>
                  <a:lnTo>
                    <a:pt x="150" y="546"/>
                  </a:lnTo>
                  <a:lnTo>
                    <a:pt x="170" y="551"/>
                  </a:lnTo>
                  <a:lnTo>
                    <a:pt x="191" y="555"/>
                  </a:lnTo>
                  <a:lnTo>
                    <a:pt x="211" y="556"/>
                  </a:lnTo>
                  <a:lnTo>
                    <a:pt x="211" y="556"/>
                  </a:lnTo>
                  <a:lnTo>
                    <a:pt x="227" y="555"/>
                  </a:lnTo>
                  <a:lnTo>
                    <a:pt x="243" y="554"/>
                  </a:lnTo>
                  <a:lnTo>
                    <a:pt x="259" y="550"/>
                  </a:lnTo>
                  <a:lnTo>
                    <a:pt x="274" y="546"/>
                  </a:lnTo>
                  <a:lnTo>
                    <a:pt x="274" y="546"/>
                  </a:lnTo>
                  <a:lnTo>
                    <a:pt x="301" y="586"/>
                  </a:lnTo>
                  <a:lnTo>
                    <a:pt x="327" y="621"/>
                  </a:lnTo>
                  <a:lnTo>
                    <a:pt x="353" y="654"/>
                  </a:lnTo>
                  <a:lnTo>
                    <a:pt x="379" y="683"/>
                  </a:lnTo>
                  <a:lnTo>
                    <a:pt x="379" y="683"/>
                  </a:lnTo>
                  <a:lnTo>
                    <a:pt x="382" y="690"/>
                  </a:lnTo>
                  <a:lnTo>
                    <a:pt x="386" y="695"/>
                  </a:lnTo>
                  <a:lnTo>
                    <a:pt x="386" y="695"/>
                  </a:lnTo>
                  <a:lnTo>
                    <a:pt x="393" y="703"/>
                  </a:lnTo>
                  <a:lnTo>
                    <a:pt x="398" y="710"/>
                  </a:lnTo>
                  <a:lnTo>
                    <a:pt x="402" y="718"/>
                  </a:lnTo>
                  <a:lnTo>
                    <a:pt x="406" y="726"/>
                  </a:lnTo>
                  <a:lnTo>
                    <a:pt x="410" y="735"/>
                  </a:lnTo>
                  <a:lnTo>
                    <a:pt x="412" y="744"/>
                  </a:lnTo>
                  <a:lnTo>
                    <a:pt x="413" y="753"/>
                  </a:lnTo>
                  <a:lnTo>
                    <a:pt x="414" y="763"/>
                  </a:lnTo>
                  <a:lnTo>
                    <a:pt x="414" y="763"/>
                  </a:lnTo>
                  <a:lnTo>
                    <a:pt x="413" y="772"/>
                  </a:lnTo>
                  <a:lnTo>
                    <a:pt x="412" y="782"/>
                  </a:lnTo>
                  <a:lnTo>
                    <a:pt x="410" y="791"/>
                  </a:lnTo>
                  <a:lnTo>
                    <a:pt x="406" y="799"/>
                  </a:lnTo>
                  <a:lnTo>
                    <a:pt x="402" y="808"/>
                  </a:lnTo>
                  <a:lnTo>
                    <a:pt x="398" y="816"/>
                  </a:lnTo>
                  <a:lnTo>
                    <a:pt x="393" y="824"/>
                  </a:lnTo>
                  <a:lnTo>
                    <a:pt x="386" y="830"/>
                  </a:lnTo>
                  <a:lnTo>
                    <a:pt x="386" y="830"/>
                  </a:lnTo>
                  <a:lnTo>
                    <a:pt x="379" y="837"/>
                  </a:lnTo>
                  <a:lnTo>
                    <a:pt x="371" y="842"/>
                  </a:lnTo>
                  <a:lnTo>
                    <a:pt x="364" y="847"/>
                  </a:lnTo>
                  <a:lnTo>
                    <a:pt x="355" y="851"/>
                  </a:lnTo>
                  <a:lnTo>
                    <a:pt x="346" y="854"/>
                  </a:lnTo>
                  <a:lnTo>
                    <a:pt x="337" y="856"/>
                  </a:lnTo>
                  <a:lnTo>
                    <a:pt x="328" y="858"/>
                  </a:lnTo>
                  <a:lnTo>
                    <a:pt x="318" y="858"/>
                  </a:lnTo>
                  <a:lnTo>
                    <a:pt x="318" y="858"/>
                  </a:lnTo>
                  <a:lnTo>
                    <a:pt x="306" y="859"/>
                  </a:lnTo>
                  <a:lnTo>
                    <a:pt x="293" y="861"/>
                  </a:lnTo>
                  <a:lnTo>
                    <a:pt x="281" y="865"/>
                  </a:lnTo>
                  <a:lnTo>
                    <a:pt x="269" y="869"/>
                  </a:lnTo>
                  <a:lnTo>
                    <a:pt x="257" y="874"/>
                  </a:lnTo>
                  <a:lnTo>
                    <a:pt x="248" y="880"/>
                  </a:lnTo>
                  <a:lnTo>
                    <a:pt x="237" y="887"/>
                  </a:lnTo>
                  <a:lnTo>
                    <a:pt x="228" y="896"/>
                  </a:lnTo>
                  <a:lnTo>
                    <a:pt x="220" y="904"/>
                  </a:lnTo>
                  <a:lnTo>
                    <a:pt x="212" y="915"/>
                  </a:lnTo>
                  <a:lnTo>
                    <a:pt x="207" y="925"/>
                  </a:lnTo>
                  <a:lnTo>
                    <a:pt x="202" y="937"/>
                  </a:lnTo>
                  <a:lnTo>
                    <a:pt x="197" y="948"/>
                  </a:lnTo>
                  <a:lnTo>
                    <a:pt x="194" y="960"/>
                  </a:lnTo>
                  <a:lnTo>
                    <a:pt x="192" y="973"/>
                  </a:lnTo>
                  <a:lnTo>
                    <a:pt x="191" y="986"/>
                  </a:lnTo>
                  <a:lnTo>
                    <a:pt x="191" y="986"/>
                  </a:lnTo>
                  <a:lnTo>
                    <a:pt x="192" y="992"/>
                  </a:lnTo>
                  <a:lnTo>
                    <a:pt x="194" y="998"/>
                  </a:lnTo>
                  <a:lnTo>
                    <a:pt x="196" y="1003"/>
                  </a:lnTo>
                  <a:lnTo>
                    <a:pt x="200" y="1008"/>
                  </a:lnTo>
                  <a:lnTo>
                    <a:pt x="205" y="1012"/>
                  </a:lnTo>
                  <a:lnTo>
                    <a:pt x="210" y="1015"/>
                  </a:lnTo>
                  <a:lnTo>
                    <a:pt x="217" y="1017"/>
                  </a:lnTo>
                  <a:lnTo>
                    <a:pt x="223" y="1017"/>
                  </a:lnTo>
                  <a:lnTo>
                    <a:pt x="795" y="1017"/>
                  </a:lnTo>
                  <a:lnTo>
                    <a:pt x="795" y="1017"/>
                  </a:lnTo>
                  <a:lnTo>
                    <a:pt x="801" y="1017"/>
                  </a:lnTo>
                  <a:lnTo>
                    <a:pt x="808" y="1015"/>
                  </a:lnTo>
                  <a:lnTo>
                    <a:pt x="813" y="1012"/>
                  </a:lnTo>
                  <a:lnTo>
                    <a:pt x="817" y="1008"/>
                  </a:lnTo>
                  <a:lnTo>
                    <a:pt x="822" y="1003"/>
                  </a:lnTo>
                  <a:lnTo>
                    <a:pt x="825" y="998"/>
                  </a:lnTo>
                  <a:lnTo>
                    <a:pt x="826" y="992"/>
                  </a:lnTo>
                  <a:lnTo>
                    <a:pt x="827" y="986"/>
                  </a:lnTo>
                  <a:lnTo>
                    <a:pt x="827" y="986"/>
                  </a:lnTo>
                  <a:lnTo>
                    <a:pt x="826" y="973"/>
                  </a:lnTo>
                  <a:lnTo>
                    <a:pt x="825" y="960"/>
                  </a:lnTo>
                  <a:lnTo>
                    <a:pt x="822" y="948"/>
                  </a:lnTo>
                  <a:lnTo>
                    <a:pt x="817" y="937"/>
                  </a:lnTo>
                  <a:lnTo>
                    <a:pt x="812" y="925"/>
                  </a:lnTo>
                  <a:lnTo>
                    <a:pt x="806" y="915"/>
                  </a:lnTo>
                  <a:lnTo>
                    <a:pt x="798" y="904"/>
                  </a:lnTo>
                  <a:lnTo>
                    <a:pt x="790" y="896"/>
                  </a:lnTo>
                  <a:lnTo>
                    <a:pt x="781" y="887"/>
                  </a:lnTo>
                  <a:lnTo>
                    <a:pt x="771" y="880"/>
                  </a:lnTo>
                  <a:lnTo>
                    <a:pt x="761" y="874"/>
                  </a:lnTo>
                  <a:lnTo>
                    <a:pt x="750" y="869"/>
                  </a:lnTo>
                  <a:lnTo>
                    <a:pt x="738" y="865"/>
                  </a:lnTo>
                  <a:lnTo>
                    <a:pt x="725" y="861"/>
                  </a:lnTo>
                  <a:lnTo>
                    <a:pt x="713" y="859"/>
                  </a:lnTo>
                  <a:lnTo>
                    <a:pt x="699" y="858"/>
                  </a:lnTo>
                  <a:lnTo>
                    <a:pt x="699" y="858"/>
                  </a:lnTo>
                  <a:lnTo>
                    <a:pt x="691" y="858"/>
                  </a:lnTo>
                  <a:lnTo>
                    <a:pt x="681" y="856"/>
                  </a:lnTo>
                  <a:lnTo>
                    <a:pt x="673" y="854"/>
                  </a:lnTo>
                  <a:lnTo>
                    <a:pt x="663" y="851"/>
                  </a:lnTo>
                  <a:lnTo>
                    <a:pt x="655" y="847"/>
                  </a:lnTo>
                  <a:lnTo>
                    <a:pt x="647" y="842"/>
                  </a:lnTo>
                  <a:lnTo>
                    <a:pt x="639" y="837"/>
                  </a:lnTo>
                  <a:lnTo>
                    <a:pt x="633" y="830"/>
                  </a:lnTo>
                  <a:lnTo>
                    <a:pt x="633" y="830"/>
                  </a:lnTo>
                  <a:lnTo>
                    <a:pt x="626" y="824"/>
                  </a:lnTo>
                  <a:lnTo>
                    <a:pt x="620" y="816"/>
                  </a:lnTo>
                  <a:lnTo>
                    <a:pt x="616" y="808"/>
                  </a:lnTo>
                  <a:lnTo>
                    <a:pt x="611" y="799"/>
                  </a:lnTo>
                  <a:lnTo>
                    <a:pt x="608" y="791"/>
                  </a:lnTo>
                  <a:lnTo>
                    <a:pt x="606" y="782"/>
                  </a:lnTo>
                  <a:lnTo>
                    <a:pt x="605" y="772"/>
                  </a:lnTo>
                  <a:lnTo>
                    <a:pt x="605" y="763"/>
                  </a:lnTo>
                  <a:lnTo>
                    <a:pt x="605" y="763"/>
                  </a:lnTo>
                  <a:lnTo>
                    <a:pt x="605" y="753"/>
                  </a:lnTo>
                  <a:lnTo>
                    <a:pt x="606" y="744"/>
                  </a:lnTo>
                  <a:lnTo>
                    <a:pt x="608" y="735"/>
                  </a:lnTo>
                  <a:lnTo>
                    <a:pt x="611" y="726"/>
                  </a:lnTo>
                  <a:lnTo>
                    <a:pt x="616" y="718"/>
                  </a:lnTo>
                  <a:lnTo>
                    <a:pt x="620" y="710"/>
                  </a:lnTo>
                  <a:lnTo>
                    <a:pt x="626" y="703"/>
                  </a:lnTo>
                  <a:lnTo>
                    <a:pt x="633" y="695"/>
                  </a:lnTo>
                  <a:lnTo>
                    <a:pt x="633" y="695"/>
                  </a:lnTo>
                  <a:lnTo>
                    <a:pt x="637" y="690"/>
                  </a:lnTo>
                  <a:lnTo>
                    <a:pt x="639" y="683"/>
                  </a:lnTo>
                  <a:lnTo>
                    <a:pt x="639" y="683"/>
                  </a:lnTo>
                  <a:lnTo>
                    <a:pt x="665" y="654"/>
                  </a:lnTo>
                  <a:lnTo>
                    <a:pt x="691" y="622"/>
                  </a:lnTo>
                  <a:lnTo>
                    <a:pt x="718" y="586"/>
                  </a:lnTo>
                  <a:lnTo>
                    <a:pt x="743" y="546"/>
                  </a:lnTo>
                  <a:lnTo>
                    <a:pt x="743" y="546"/>
                  </a:lnTo>
                  <a:lnTo>
                    <a:pt x="758" y="550"/>
                  </a:lnTo>
                  <a:lnTo>
                    <a:pt x="774" y="554"/>
                  </a:lnTo>
                  <a:lnTo>
                    <a:pt x="791" y="555"/>
                  </a:lnTo>
                  <a:lnTo>
                    <a:pt x="806" y="556"/>
                  </a:lnTo>
                  <a:lnTo>
                    <a:pt x="806" y="556"/>
                  </a:lnTo>
                  <a:lnTo>
                    <a:pt x="827" y="555"/>
                  </a:lnTo>
                  <a:lnTo>
                    <a:pt x="847" y="551"/>
                  </a:lnTo>
                  <a:lnTo>
                    <a:pt x="868" y="546"/>
                  </a:lnTo>
                  <a:lnTo>
                    <a:pt x="887" y="540"/>
                  </a:lnTo>
                  <a:lnTo>
                    <a:pt x="887" y="540"/>
                  </a:lnTo>
                  <a:lnTo>
                    <a:pt x="906" y="530"/>
                  </a:lnTo>
                  <a:lnTo>
                    <a:pt x="925" y="519"/>
                  </a:lnTo>
                  <a:lnTo>
                    <a:pt x="941" y="507"/>
                  </a:lnTo>
                  <a:lnTo>
                    <a:pt x="956" y="493"/>
                  </a:lnTo>
                  <a:lnTo>
                    <a:pt x="970" y="478"/>
                  </a:lnTo>
                  <a:lnTo>
                    <a:pt x="983" y="461"/>
                  </a:lnTo>
                  <a:lnTo>
                    <a:pt x="993" y="443"/>
                  </a:lnTo>
                  <a:lnTo>
                    <a:pt x="1002" y="425"/>
                  </a:lnTo>
                  <a:lnTo>
                    <a:pt x="1002" y="425"/>
                  </a:lnTo>
                  <a:lnTo>
                    <a:pt x="1009" y="404"/>
                  </a:lnTo>
                  <a:lnTo>
                    <a:pt x="1014" y="383"/>
                  </a:lnTo>
                  <a:lnTo>
                    <a:pt x="1017" y="363"/>
                  </a:lnTo>
                  <a:lnTo>
                    <a:pt x="1018" y="342"/>
                  </a:lnTo>
                  <a:lnTo>
                    <a:pt x="1017" y="322"/>
                  </a:lnTo>
                  <a:lnTo>
                    <a:pt x="1014" y="301"/>
                  </a:lnTo>
                  <a:lnTo>
                    <a:pt x="1008" y="281"/>
                  </a:lnTo>
                  <a:lnTo>
                    <a:pt x="1002" y="263"/>
                  </a:lnTo>
                  <a:lnTo>
                    <a:pt x="993" y="243"/>
                  </a:lnTo>
                  <a:lnTo>
                    <a:pt x="983" y="226"/>
                  </a:lnTo>
                  <a:lnTo>
                    <a:pt x="971" y="210"/>
                  </a:lnTo>
                  <a:lnTo>
                    <a:pt x="957" y="194"/>
                  </a:lnTo>
                  <a:lnTo>
                    <a:pt x="942" y="180"/>
                  </a:lnTo>
                  <a:lnTo>
                    <a:pt x="925" y="168"/>
                  </a:lnTo>
                  <a:lnTo>
                    <a:pt x="906" y="157"/>
                  </a:lnTo>
                  <a:lnTo>
                    <a:pt x="887" y="148"/>
                  </a:lnTo>
                  <a:lnTo>
                    <a:pt x="887" y="148"/>
                  </a:lnTo>
                  <a:close/>
                  <a:moveTo>
                    <a:pt x="154" y="481"/>
                  </a:moveTo>
                  <a:lnTo>
                    <a:pt x="154" y="481"/>
                  </a:lnTo>
                  <a:lnTo>
                    <a:pt x="140" y="474"/>
                  </a:lnTo>
                  <a:lnTo>
                    <a:pt x="129" y="467"/>
                  </a:lnTo>
                  <a:lnTo>
                    <a:pt x="117" y="458"/>
                  </a:lnTo>
                  <a:lnTo>
                    <a:pt x="106" y="448"/>
                  </a:lnTo>
                  <a:lnTo>
                    <a:pt x="96" y="438"/>
                  </a:lnTo>
                  <a:lnTo>
                    <a:pt x="88" y="426"/>
                  </a:lnTo>
                  <a:lnTo>
                    <a:pt x="80" y="413"/>
                  </a:lnTo>
                  <a:lnTo>
                    <a:pt x="74" y="400"/>
                  </a:lnTo>
                  <a:lnTo>
                    <a:pt x="74" y="400"/>
                  </a:lnTo>
                  <a:lnTo>
                    <a:pt x="70" y="386"/>
                  </a:lnTo>
                  <a:lnTo>
                    <a:pt x="66" y="373"/>
                  </a:lnTo>
                  <a:lnTo>
                    <a:pt x="64" y="359"/>
                  </a:lnTo>
                  <a:lnTo>
                    <a:pt x="63" y="345"/>
                  </a:lnTo>
                  <a:lnTo>
                    <a:pt x="63" y="331"/>
                  </a:lnTo>
                  <a:lnTo>
                    <a:pt x="65" y="319"/>
                  </a:lnTo>
                  <a:lnTo>
                    <a:pt x="68" y="305"/>
                  </a:lnTo>
                  <a:lnTo>
                    <a:pt x="73" y="292"/>
                  </a:lnTo>
                  <a:lnTo>
                    <a:pt x="78" y="280"/>
                  </a:lnTo>
                  <a:lnTo>
                    <a:pt x="85" y="268"/>
                  </a:lnTo>
                  <a:lnTo>
                    <a:pt x="92" y="256"/>
                  </a:lnTo>
                  <a:lnTo>
                    <a:pt x="101" y="247"/>
                  </a:lnTo>
                  <a:lnTo>
                    <a:pt x="110" y="236"/>
                  </a:lnTo>
                  <a:lnTo>
                    <a:pt x="120" y="227"/>
                  </a:lnTo>
                  <a:lnTo>
                    <a:pt x="132" y="219"/>
                  </a:lnTo>
                  <a:lnTo>
                    <a:pt x="144" y="212"/>
                  </a:lnTo>
                  <a:lnTo>
                    <a:pt x="144" y="212"/>
                  </a:lnTo>
                  <a:lnTo>
                    <a:pt x="152" y="252"/>
                  </a:lnTo>
                  <a:lnTo>
                    <a:pt x="162" y="290"/>
                  </a:lnTo>
                  <a:lnTo>
                    <a:pt x="173" y="326"/>
                  </a:lnTo>
                  <a:lnTo>
                    <a:pt x="184" y="361"/>
                  </a:lnTo>
                  <a:lnTo>
                    <a:pt x="197" y="395"/>
                  </a:lnTo>
                  <a:lnTo>
                    <a:pt x="211" y="428"/>
                  </a:lnTo>
                  <a:lnTo>
                    <a:pt x="226" y="459"/>
                  </a:lnTo>
                  <a:lnTo>
                    <a:pt x="241" y="488"/>
                  </a:lnTo>
                  <a:lnTo>
                    <a:pt x="241" y="488"/>
                  </a:lnTo>
                  <a:lnTo>
                    <a:pt x="230" y="490"/>
                  </a:lnTo>
                  <a:lnTo>
                    <a:pt x="220" y="491"/>
                  </a:lnTo>
                  <a:lnTo>
                    <a:pt x="209" y="491"/>
                  </a:lnTo>
                  <a:lnTo>
                    <a:pt x="197" y="491"/>
                  </a:lnTo>
                  <a:lnTo>
                    <a:pt x="187" y="490"/>
                  </a:lnTo>
                  <a:lnTo>
                    <a:pt x="176" y="487"/>
                  </a:lnTo>
                  <a:lnTo>
                    <a:pt x="165" y="485"/>
                  </a:lnTo>
                  <a:lnTo>
                    <a:pt x="154" y="481"/>
                  </a:lnTo>
                  <a:lnTo>
                    <a:pt x="154" y="481"/>
                  </a:lnTo>
                  <a:close/>
                  <a:moveTo>
                    <a:pt x="699" y="922"/>
                  </a:moveTo>
                  <a:lnTo>
                    <a:pt x="699" y="922"/>
                  </a:lnTo>
                  <a:lnTo>
                    <a:pt x="709" y="923"/>
                  </a:lnTo>
                  <a:lnTo>
                    <a:pt x="717" y="925"/>
                  </a:lnTo>
                  <a:lnTo>
                    <a:pt x="725" y="927"/>
                  </a:lnTo>
                  <a:lnTo>
                    <a:pt x="733" y="931"/>
                  </a:lnTo>
                  <a:lnTo>
                    <a:pt x="739" y="935"/>
                  </a:lnTo>
                  <a:lnTo>
                    <a:pt x="746" y="941"/>
                  </a:lnTo>
                  <a:lnTo>
                    <a:pt x="751" y="947"/>
                  </a:lnTo>
                  <a:lnTo>
                    <a:pt x="755" y="954"/>
                  </a:lnTo>
                  <a:lnTo>
                    <a:pt x="263" y="954"/>
                  </a:lnTo>
                  <a:lnTo>
                    <a:pt x="263" y="954"/>
                  </a:lnTo>
                  <a:lnTo>
                    <a:pt x="268" y="947"/>
                  </a:lnTo>
                  <a:lnTo>
                    <a:pt x="273" y="941"/>
                  </a:lnTo>
                  <a:lnTo>
                    <a:pt x="279" y="935"/>
                  </a:lnTo>
                  <a:lnTo>
                    <a:pt x="286" y="931"/>
                  </a:lnTo>
                  <a:lnTo>
                    <a:pt x="294" y="927"/>
                  </a:lnTo>
                  <a:lnTo>
                    <a:pt x="301" y="925"/>
                  </a:lnTo>
                  <a:lnTo>
                    <a:pt x="310" y="923"/>
                  </a:lnTo>
                  <a:lnTo>
                    <a:pt x="318" y="922"/>
                  </a:lnTo>
                  <a:lnTo>
                    <a:pt x="318" y="922"/>
                  </a:lnTo>
                  <a:lnTo>
                    <a:pt x="333" y="922"/>
                  </a:lnTo>
                  <a:lnTo>
                    <a:pt x="350" y="919"/>
                  </a:lnTo>
                  <a:lnTo>
                    <a:pt x="365" y="915"/>
                  </a:lnTo>
                  <a:lnTo>
                    <a:pt x="380" y="910"/>
                  </a:lnTo>
                  <a:lnTo>
                    <a:pt x="394" y="903"/>
                  </a:lnTo>
                  <a:lnTo>
                    <a:pt x="406" y="896"/>
                  </a:lnTo>
                  <a:lnTo>
                    <a:pt x="419" y="886"/>
                  </a:lnTo>
                  <a:lnTo>
                    <a:pt x="431" y="875"/>
                  </a:lnTo>
                  <a:lnTo>
                    <a:pt x="431" y="875"/>
                  </a:lnTo>
                  <a:lnTo>
                    <a:pt x="440" y="865"/>
                  </a:lnTo>
                  <a:lnTo>
                    <a:pt x="448" y="854"/>
                  </a:lnTo>
                  <a:lnTo>
                    <a:pt x="456" y="842"/>
                  </a:lnTo>
                  <a:lnTo>
                    <a:pt x="462" y="830"/>
                  </a:lnTo>
                  <a:lnTo>
                    <a:pt x="468" y="817"/>
                  </a:lnTo>
                  <a:lnTo>
                    <a:pt x="471" y="805"/>
                  </a:lnTo>
                  <a:lnTo>
                    <a:pt x="474" y="792"/>
                  </a:lnTo>
                  <a:lnTo>
                    <a:pt x="476" y="778"/>
                  </a:lnTo>
                  <a:lnTo>
                    <a:pt x="476" y="778"/>
                  </a:lnTo>
                  <a:lnTo>
                    <a:pt x="490" y="788"/>
                  </a:lnTo>
                  <a:lnTo>
                    <a:pt x="490" y="788"/>
                  </a:lnTo>
                  <a:lnTo>
                    <a:pt x="494" y="792"/>
                  </a:lnTo>
                  <a:lnTo>
                    <a:pt x="500" y="793"/>
                  </a:lnTo>
                  <a:lnTo>
                    <a:pt x="504" y="795"/>
                  </a:lnTo>
                  <a:lnTo>
                    <a:pt x="509" y="795"/>
                  </a:lnTo>
                  <a:lnTo>
                    <a:pt x="509" y="795"/>
                  </a:lnTo>
                  <a:lnTo>
                    <a:pt x="514" y="795"/>
                  </a:lnTo>
                  <a:lnTo>
                    <a:pt x="519" y="793"/>
                  </a:lnTo>
                  <a:lnTo>
                    <a:pt x="523" y="792"/>
                  </a:lnTo>
                  <a:lnTo>
                    <a:pt x="528" y="788"/>
                  </a:lnTo>
                  <a:lnTo>
                    <a:pt x="528" y="788"/>
                  </a:lnTo>
                  <a:lnTo>
                    <a:pt x="543" y="778"/>
                  </a:lnTo>
                  <a:lnTo>
                    <a:pt x="543" y="778"/>
                  </a:lnTo>
                  <a:lnTo>
                    <a:pt x="544" y="792"/>
                  </a:lnTo>
                  <a:lnTo>
                    <a:pt x="547" y="805"/>
                  </a:lnTo>
                  <a:lnTo>
                    <a:pt x="551" y="817"/>
                  </a:lnTo>
                  <a:lnTo>
                    <a:pt x="557" y="830"/>
                  </a:lnTo>
                  <a:lnTo>
                    <a:pt x="562" y="842"/>
                  </a:lnTo>
                  <a:lnTo>
                    <a:pt x="570" y="854"/>
                  </a:lnTo>
                  <a:lnTo>
                    <a:pt x="578" y="865"/>
                  </a:lnTo>
                  <a:lnTo>
                    <a:pt x="588" y="875"/>
                  </a:lnTo>
                  <a:lnTo>
                    <a:pt x="588" y="875"/>
                  </a:lnTo>
                  <a:lnTo>
                    <a:pt x="600" y="886"/>
                  </a:lnTo>
                  <a:lnTo>
                    <a:pt x="611" y="896"/>
                  </a:lnTo>
                  <a:lnTo>
                    <a:pt x="625" y="903"/>
                  </a:lnTo>
                  <a:lnTo>
                    <a:pt x="639" y="910"/>
                  </a:lnTo>
                  <a:lnTo>
                    <a:pt x="653" y="915"/>
                  </a:lnTo>
                  <a:lnTo>
                    <a:pt x="668" y="919"/>
                  </a:lnTo>
                  <a:lnTo>
                    <a:pt x="684" y="922"/>
                  </a:lnTo>
                  <a:lnTo>
                    <a:pt x="699" y="922"/>
                  </a:lnTo>
                  <a:lnTo>
                    <a:pt x="699" y="922"/>
                  </a:lnTo>
                  <a:close/>
                  <a:moveTo>
                    <a:pt x="509" y="722"/>
                  </a:moveTo>
                  <a:lnTo>
                    <a:pt x="509" y="722"/>
                  </a:lnTo>
                  <a:lnTo>
                    <a:pt x="494" y="709"/>
                  </a:lnTo>
                  <a:lnTo>
                    <a:pt x="476" y="692"/>
                  </a:lnTo>
                  <a:lnTo>
                    <a:pt x="456" y="672"/>
                  </a:lnTo>
                  <a:lnTo>
                    <a:pt x="432" y="647"/>
                  </a:lnTo>
                  <a:lnTo>
                    <a:pt x="408" y="618"/>
                  </a:lnTo>
                  <a:lnTo>
                    <a:pt x="382" y="586"/>
                  </a:lnTo>
                  <a:lnTo>
                    <a:pt x="355" y="550"/>
                  </a:lnTo>
                  <a:lnTo>
                    <a:pt x="329" y="511"/>
                  </a:lnTo>
                  <a:lnTo>
                    <a:pt x="316" y="489"/>
                  </a:lnTo>
                  <a:lnTo>
                    <a:pt x="303" y="467"/>
                  </a:lnTo>
                  <a:lnTo>
                    <a:pt x="292" y="444"/>
                  </a:lnTo>
                  <a:lnTo>
                    <a:pt x="280" y="420"/>
                  </a:lnTo>
                  <a:lnTo>
                    <a:pt x="268" y="395"/>
                  </a:lnTo>
                  <a:lnTo>
                    <a:pt x="257" y="369"/>
                  </a:lnTo>
                  <a:lnTo>
                    <a:pt x="247" y="342"/>
                  </a:lnTo>
                  <a:lnTo>
                    <a:pt x="237" y="315"/>
                  </a:lnTo>
                  <a:lnTo>
                    <a:pt x="228" y="286"/>
                  </a:lnTo>
                  <a:lnTo>
                    <a:pt x="220" y="257"/>
                  </a:lnTo>
                  <a:lnTo>
                    <a:pt x="212" y="227"/>
                  </a:lnTo>
                  <a:lnTo>
                    <a:pt x="206" y="196"/>
                  </a:lnTo>
                  <a:lnTo>
                    <a:pt x="200" y="164"/>
                  </a:lnTo>
                  <a:lnTo>
                    <a:pt x="196" y="132"/>
                  </a:lnTo>
                  <a:lnTo>
                    <a:pt x="193" y="98"/>
                  </a:lnTo>
                  <a:lnTo>
                    <a:pt x="192" y="63"/>
                  </a:lnTo>
                  <a:lnTo>
                    <a:pt x="827" y="63"/>
                  </a:lnTo>
                  <a:lnTo>
                    <a:pt x="827" y="63"/>
                  </a:lnTo>
                  <a:lnTo>
                    <a:pt x="825" y="98"/>
                  </a:lnTo>
                  <a:lnTo>
                    <a:pt x="822" y="132"/>
                  </a:lnTo>
                  <a:lnTo>
                    <a:pt x="817" y="164"/>
                  </a:lnTo>
                  <a:lnTo>
                    <a:pt x="812" y="196"/>
                  </a:lnTo>
                  <a:lnTo>
                    <a:pt x="806" y="227"/>
                  </a:lnTo>
                  <a:lnTo>
                    <a:pt x="798" y="257"/>
                  </a:lnTo>
                  <a:lnTo>
                    <a:pt x="791" y="286"/>
                  </a:lnTo>
                  <a:lnTo>
                    <a:pt x="781" y="315"/>
                  </a:lnTo>
                  <a:lnTo>
                    <a:pt x="771" y="342"/>
                  </a:lnTo>
                  <a:lnTo>
                    <a:pt x="762" y="369"/>
                  </a:lnTo>
                  <a:lnTo>
                    <a:pt x="750" y="395"/>
                  </a:lnTo>
                  <a:lnTo>
                    <a:pt x="739" y="420"/>
                  </a:lnTo>
                  <a:lnTo>
                    <a:pt x="726" y="444"/>
                  </a:lnTo>
                  <a:lnTo>
                    <a:pt x="714" y="467"/>
                  </a:lnTo>
                  <a:lnTo>
                    <a:pt x="702" y="489"/>
                  </a:lnTo>
                  <a:lnTo>
                    <a:pt x="689" y="511"/>
                  </a:lnTo>
                  <a:lnTo>
                    <a:pt x="663" y="550"/>
                  </a:lnTo>
                  <a:lnTo>
                    <a:pt x="636" y="586"/>
                  </a:lnTo>
                  <a:lnTo>
                    <a:pt x="610" y="618"/>
                  </a:lnTo>
                  <a:lnTo>
                    <a:pt x="586" y="647"/>
                  </a:lnTo>
                  <a:lnTo>
                    <a:pt x="563" y="672"/>
                  </a:lnTo>
                  <a:lnTo>
                    <a:pt x="542" y="692"/>
                  </a:lnTo>
                  <a:lnTo>
                    <a:pt x="523" y="709"/>
                  </a:lnTo>
                  <a:lnTo>
                    <a:pt x="509" y="722"/>
                  </a:lnTo>
                  <a:lnTo>
                    <a:pt x="509" y="722"/>
                  </a:lnTo>
                  <a:close/>
                  <a:moveTo>
                    <a:pt x="943" y="400"/>
                  </a:moveTo>
                  <a:lnTo>
                    <a:pt x="943" y="400"/>
                  </a:lnTo>
                  <a:lnTo>
                    <a:pt x="936" y="413"/>
                  </a:lnTo>
                  <a:lnTo>
                    <a:pt x="929" y="426"/>
                  </a:lnTo>
                  <a:lnTo>
                    <a:pt x="920" y="438"/>
                  </a:lnTo>
                  <a:lnTo>
                    <a:pt x="911" y="448"/>
                  </a:lnTo>
                  <a:lnTo>
                    <a:pt x="900" y="458"/>
                  </a:lnTo>
                  <a:lnTo>
                    <a:pt x="889" y="467"/>
                  </a:lnTo>
                  <a:lnTo>
                    <a:pt x="876" y="474"/>
                  </a:lnTo>
                  <a:lnTo>
                    <a:pt x="864" y="481"/>
                  </a:lnTo>
                  <a:lnTo>
                    <a:pt x="864" y="481"/>
                  </a:lnTo>
                  <a:lnTo>
                    <a:pt x="853" y="485"/>
                  </a:lnTo>
                  <a:lnTo>
                    <a:pt x="842" y="487"/>
                  </a:lnTo>
                  <a:lnTo>
                    <a:pt x="831" y="490"/>
                  </a:lnTo>
                  <a:lnTo>
                    <a:pt x="821" y="491"/>
                  </a:lnTo>
                  <a:lnTo>
                    <a:pt x="809" y="491"/>
                  </a:lnTo>
                  <a:lnTo>
                    <a:pt x="798" y="491"/>
                  </a:lnTo>
                  <a:lnTo>
                    <a:pt x="787" y="490"/>
                  </a:lnTo>
                  <a:lnTo>
                    <a:pt x="777" y="489"/>
                  </a:lnTo>
                  <a:lnTo>
                    <a:pt x="777" y="489"/>
                  </a:lnTo>
                  <a:lnTo>
                    <a:pt x="792" y="459"/>
                  </a:lnTo>
                  <a:lnTo>
                    <a:pt x="807" y="428"/>
                  </a:lnTo>
                  <a:lnTo>
                    <a:pt x="821" y="396"/>
                  </a:lnTo>
                  <a:lnTo>
                    <a:pt x="833" y="361"/>
                  </a:lnTo>
                  <a:lnTo>
                    <a:pt x="845" y="326"/>
                  </a:lnTo>
                  <a:lnTo>
                    <a:pt x="856" y="290"/>
                  </a:lnTo>
                  <a:lnTo>
                    <a:pt x="866" y="252"/>
                  </a:lnTo>
                  <a:lnTo>
                    <a:pt x="874" y="212"/>
                  </a:lnTo>
                  <a:lnTo>
                    <a:pt x="874" y="212"/>
                  </a:lnTo>
                  <a:lnTo>
                    <a:pt x="886" y="220"/>
                  </a:lnTo>
                  <a:lnTo>
                    <a:pt x="898" y="227"/>
                  </a:lnTo>
                  <a:lnTo>
                    <a:pt x="908" y="237"/>
                  </a:lnTo>
                  <a:lnTo>
                    <a:pt x="917" y="247"/>
                  </a:lnTo>
                  <a:lnTo>
                    <a:pt x="926" y="257"/>
                  </a:lnTo>
                  <a:lnTo>
                    <a:pt x="933" y="268"/>
                  </a:lnTo>
                  <a:lnTo>
                    <a:pt x="940" y="280"/>
                  </a:lnTo>
                  <a:lnTo>
                    <a:pt x="945" y="293"/>
                  </a:lnTo>
                  <a:lnTo>
                    <a:pt x="949" y="306"/>
                  </a:lnTo>
                  <a:lnTo>
                    <a:pt x="952" y="319"/>
                  </a:lnTo>
                  <a:lnTo>
                    <a:pt x="954" y="332"/>
                  </a:lnTo>
                  <a:lnTo>
                    <a:pt x="955" y="345"/>
                  </a:lnTo>
                  <a:lnTo>
                    <a:pt x="954" y="359"/>
                  </a:lnTo>
                  <a:lnTo>
                    <a:pt x="952" y="373"/>
                  </a:lnTo>
                  <a:lnTo>
                    <a:pt x="948" y="386"/>
                  </a:lnTo>
                  <a:lnTo>
                    <a:pt x="943" y="400"/>
                  </a:lnTo>
                  <a:lnTo>
                    <a:pt x="943" y="4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A239DFC-DD90-41EE-B6EE-FE4D7291431C}"/>
              </a:ext>
            </a:extLst>
          </p:cNvPr>
          <p:cNvGrpSpPr/>
          <p:nvPr/>
        </p:nvGrpSpPr>
        <p:grpSpPr>
          <a:xfrm flipH="1">
            <a:off x="11363657" y="5895363"/>
            <a:ext cx="727071" cy="727071"/>
            <a:chOff x="7357446" y="3428424"/>
            <a:chExt cx="732838" cy="732838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F3581196-F7AF-495A-A93A-F9710D8D5B23}"/>
                </a:ext>
              </a:extLst>
            </p:cNvPr>
            <p:cNvSpPr/>
            <p:nvPr/>
          </p:nvSpPr>
          <p:spPr>
            <a:xfrm>
              <a:off x="7357446" y="3428424"/>
              <a:ext cx="732838" cy="732838"/>
            </a:xfrm>
            <a:prstGeom prst="ellipse">
              <a:avLst/>
            </a:prstGeom>
            <a:solidFill>
              <a:srgbClr val="9AA39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17" name="Freeform 84">
              <a:extLst>
                <a:ext uri="{FF2B5EF4-FFF2-40B4-BE49-F238E27FC236}">
                  <a16:creationId xmlns:a16="http://schemas.microsoft.com/office/drawing/2014/main" id="{F52C6D7A-17D6-43C6-9FE6-DC4AD4B298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62734" y="3633712"/>
              <a:ext cx="322263" cy="322263"/>
            </a:xfrm>
            <a:custGeom>
              <a:avLst/>
              <a:gdLst>
                <a:gd name="T0" fmla="*/ 1017 w 1019"/>
                <a:gd name="T1" fmla="*/ 375 h 1017"/>
                <a:gd name="T2" fmla="*/ 1014 w 1019"/>
                <a:gd name="T3" fmla="*/ 366 h 1017"/>
                <a:gd name="T4" fmla="*/ 757 w 1019"/>
                <a:gd name="T5" fmla="*/ 13 h 1017"/>
                <a:gd name="T6" fmla="*/ 750 w 1019"/>
                <a:gd name="T7" fmla="*/ 6 h 1017"/>
                <a:gd name="T8" fmla="*/ 749 w 1019"/>
                <a:gd name="T9" fmla="*/ 5 h 1017"/>
                <a:gd name="T10" fmla="*/ 739 w 1019"/>
                <a:gd name="T11" fmla="*/ 1 h 1017"/>
                <a:gd name="T12" fmla="*/ 739 w 1019"/>
                <a:gd name="T13" fmla="*/ 1 h 1017"/>
                <a:gd name="T14" fmla="*/ 286 w 1019"/>
                <a:gd name="T15" fmla="*/ 0 h 1017"/>
                <a:gd name="T16" fmla="*/ 279 w 1019"/>
                <a:gd name="T17" fmla="*/ 1 h 1017"/>
                <a:gd name="T18" fmla="*/ 278 w 1019"/>
                <a:gd name="T19" fmla="*/ 1 h 1017"/>
                <a:gd name="T20" fmla="*/ 269 w 1019"/>
                <a:gd name="T21" fmla="*/ 5 h 1017"/>
                <a:gd name="T22" fmla="*/ 267 w 1019"/>
                <a:gd name="T23" fmla="*/ 6 h 1017"/>
                <a:gd name="T24" fmla="*/ 6 w 1019"/>
                <a:gd name="T25" fmla="*/ 363 h 1017"/>
                <a:gd name="T26" fmla="*/ 5 w 1019"/>
                <a:gd name="T27" fmla="*/ 365 h 1017"/>
                <a:gd name="T28" fmla="*/ 3 w 1019"/>
                <a:gd name="T29" fmla="*/ 369 h 1017"/>
                <a:gd name="T30" fmla="*/ 1 w 1019"/>
                <a:gd name="T31" fmla="*/ 373 h 1017"/>
                <a:gd name="T32" fmla="*/ 0 w 1019"/>
                <a:gd name="T33" fmla="*/ 382 h 1017"/>
                <a:gd name="T34" fmla="*/ 0 w 1019"/>
                <a:gd name="T35" fmla="*/ 386 h 1017"/>
                <a:gd name="T36" fmla="*/ 3 w 1019"/>
                <a:gd name="T37" fmla="*/ 395 h 1017"/>
                <a:gd name="T38" fmla="*/ 4 w 1019"/>
                <a:gd name="T39" fmla="*/ 396 h 1017"/>
                <a:gd name="T40" fmla="*/ 7 w 1019"/>
                <a:gd name="T41" fmla="*/ 401 h 1017"/>
                <a:gd name="T42" fmla="*/ 485 w 1019"/>
                <a:gd name="T43" fmla="*/ 1007 h 1017"/>
                <a:gd name="T44" fmla="*/ 490 w 1019"/>
                <a:gd name="T45" fmla="*/ 1011 h 1017"/>
                <a:gd name="T46" fmla="*/ 493 w 1019"/>
                <a:gd name="T47" fmla="*/ 1013 h 1017"/>
                <a:gd name="T48" fmla="*/ 496 w 1019"/>
                <a:gd name="T49" fmla="*/ 1015 h 1017"/>
                <a:gd name="T50" fmla="*/ 501 w 1019"/>
                <a:gd name="T51" fmla="*/ 1017 h 1017"/>
                <a:gd name="T52" fmla="*/ 509 w 1019"/>
                <a:gd name="T53" fmla="*/ 1017 h 1017"/>
                <a:gd name="T54" fmla="*/ 509 w 1019"/>
                <a:gd name="T55" fmla="*/ 1017 h 1017"/>
                <a:gd name="T56" fmla="*/ 515 w 1019"/>
                <a:gd name="T57" fmla="*/ 1017 h 1017"/>
                <a:gd name="T58" fmla="*/ 518 w 1019"/>
                <a:gd name="T59" fmla="*/ 1016 h 1017"/>
                <a:gd name="T60" fmla="*/ 524 w 1019"/>
                <a:gd name="T61" fmla="*/ 1013 h 1017"/>
                <a:gd name="T62" fmla="*/ 525 w 1019"/>
                <a:gd name="T63" fmla="*/ 1013 h 1017"/>
                <a:gd name="T64" fmla="*/ 532 w 1019"/>
                <a:gd name="T65" fmla="*/ 1007 h 1017"/>
                <a:gd name="T66" fmla="*/ 1008 w 1019"/>
                <a:gd name="T67" fmla="*/ 404 h 1017"/>
                <a:gd name="T68" fmla="*/ 1015 w 1019"/>
                <a:gd name="T69" fmla="*/ 394 h 1017"/>
                <a:gd name="T70" fmla="*/ 1019 w 1019"/>
                <a:gd name="T71" fmla="*/ 382 h 1017"/>
                <a:gd name="T72" fmla="*/ 691 w 1019"/>
                <a:gd name="T73" fmla="*/ 63 h 1017"/>
                <a:gd name="T74" fmla="*/ 327 w 1019"/>
                <a:gd name="T75" fmla="*/ 63 h 1017"/>
                <a:gd name="T76" fmla="*/ 328 w 1019"/>
                <a:gd name="T77" fmla="*/ 350 h 1017"/>
                <a:gd name="T78" fmla="*/ 97 w 1019"/>
                <a:gd name="T79" fmla="*/ 413 h 1017"/>
                <a:gd name="T80" fmla="*/ 97 w 1019"/>
                <a:gd name="T81" fmla="*/ 413 h 1017"/>
                <a:gd name="T82" fmla="*/ 610 w 1019"/>
                <a:gd name="T83" fmla="*/ 413 h 1017"/>
                <a:gd name="T84" fmla="*/ 675 w 1019"/>
                <a:gd name="T85" fmla="*/ 413 h 1017"/>
                <a:gd name="T86" fmla="*/ 689 w 1019"/>
                <a:gd name="T87" fmla="*/ 350 h 1017"/>
                <a:gd name="T88" fmla="*/ 689 w 1019"/>
                <a:gd name="T89" fmla="*/ 35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19" h="1017">
                  <a:moveTo>
                    <a:pt x="1018" y="376"/>
                  </a:moveTo>
                  <a:lnTo>
                    <a:pt x="1018" y="376"/>
                  </a:lnTo>
                  <a:lnTo>
                    <a:pt x="1017" y="375"/>
                  </a:lnTo>
                  <a:lnTo>
                    <a:pt x="1017" y="375"/>
                  </a:lnTo>
                  <a:lnTo>
                    <a:pt x="1015" y="371"/>
                  </a:lnTo>
                  <a:lnTo>
                    <a:pt x="1014" y="366"/>
                  </a:lnTo>
                  <a:lnTo>
                    <a:pt x="1011" y="363"/>
                  </a:lnTo>
                  <a:lnTo>
                    <a:pt x="1008" y="358"/>
                  </a:lnTo>
                  <a:lnTo>
                    <a:pt x="757" y="13"/>
                  </a:lnTo>
                  <a:lnTo>
                    <a:pt x="757" y="13"/>
                  </a:lnTo>
                  <a:lnTo>
                    <a:pt x="754" y="10"/>
                  </a:lnTo>
                  <a:lnTo>
                    <a:pt x="750" y="6"/>
                  </a:lnTo>
                  <a:lnTo>
                    <a:pt x="750" y="6"/>
                  </a:lnTo>
                  <a:lnTo>
                    <a:pt x="749" y="5"/>
                  </a:lnTo>
                  <a:lnTo>
                    <a:pt x="749" y="5"/>
                  </a:lnTo>
                  <a:lnTo>
                    <a:pt x="744" y="2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1" y="0"/>
                  </a:lnTo>
                  <a:lnTo>
                    <a:pt x="286" y="0"/>
                  </a:lnTo>
                  <a:lnTo>
                    <a:pt x="286" y="0"/>
                  </a:lnTo>
                  <a:lnTo>
                    <a:pt x="279" y="1"/>
                  </a:lnTo>
                  <a:lnTo>
                    <a:pt x="279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3" y="2"/>
                  </a:lnTo>
                  <a:lnTo>
                    <a:pt x="269" y="5"/>
                  </a:lnTo>
                  <a:lnTo>
                    <a:pt x="269" y="5"/>
                  </a:lnTo>
                  <a:lnTo>
                    <a:pt x="267" y="6"/>
                  </a:lnTo>
                  <a:lnTo>
                    <a:pt x="267" y="6"/>
                  </a:lnTo>
                  <a:lnTo>
                    <a:pt x="263" y="10"/>
                  </a:lnTo>
                  <a:lnTo>
                    <a:pt x="260" y="13"/>
                  </a:lnTo>
                  <a:lnTo>
                    <a:pt x="6" y="363"/>
                  </a:lnTo>
                  <a:lnTo>
                    <a:pt x="6" y="363"/>
                  </a:lnTo>
                  <a:lnTo>
                    <a:pt x="5" y="365"/>
                  </a:lnTo>
                  <a:lnTo>
                    <a:pt x="5" y="365"/>
                  </a:lnTo>
                  <a:lnTo>
                    <a:pt x="3" y="368"/>
                  </a:lnTo>
                  <a:lnTo>
                    <a:pt x="3" y="368"/>
                  </a:lnTo>
                  <a:lnTo>
                    <a:pt x="3" y="369"/>
                  </a:lnTo>
                  <a:lnTo>
                    <a:pt x="3" y="369"/>
                  </a:lnTo>
                  <a:lnTo>
                    <a:pt x="1" y="373"/>
                  </a:lnTo>
                  <a:lnTo>
                    <a:pt x="1" y="373"/>
                  </a:lnTo>
                  <a:lnTo>
                    <a:pt x="0" y="378"/>
                  </a:lnTo>
                  <a:lnTo>
                    <a:pt x="0" y="378"/>
                  </a:lnTo>
                  <a:lnTo>
                    <a:pt x="0" y="382"/>
                  </a:lnTo>
                  <a:lnTo>
                    <a:pt x="0" y="382"/>
                  </a:lnTo>
                  <a:lnTo>
                    <a:pt x="0" y="386"/>
                  </a:lnTo>
                  <a:lnTo>
                    <a:pt x="0" y="386"/>
                  </a:lnTo>
                  <a:lnTo>
                    <a:pt x="1" y="390"/>
                  </a:lnTo>
                  <a:lnTo>
                    <a:pt x="1" y="390"/>
                  </a:lnTo>
                  <a:lnTo>
                    <a:pt x="3" y="395"/>
                  </a:lnTo>
                  <a:lnTo>
                    <a:pt x="3" y="395"/>
                  </a:lnTo>
                  <a:lnTo>
                    <a:pt x="4" y="396"/>
                  </a:lnTo>
                  <a:lnTo>
                    <a:pt x="4" y="396"/>
                  </a:lnTo>
                  <a:lnTo>
                    <a:pt x="5" y="398"/>
                  </a:lnTo>
                  <a:lnTo>
                    <a:pt x="5" y="398"/>
                  </a:lnTo>
                  <a:lnTo>
                    <a:pt x="7" y="401"/>
                  </a:lnTo>
                  <a:lnTo>
                    <a:pt x="483" y="1005"/>
                  </a:lnTo>
                  <a:lnTo>
                    <a:pt x="483" y="1005"/>
                  </a:lnTo>
                  <a:lnTo>
                    <a:pt x="485" y="1007"/>
                  </a:lnTo>
                  <a:lnTo>
                    <a:pt x="485" y="1007"/>
                  </a:lnTo>
                  <a:lnTo>
                    <a:pt x="490" y="1011"/>
                  </a:lnTo>
                  <a:lnTo>
                    <a:pt x="490" y="1011"/>
                  </a:lnTo>
                  <a:lnTo>
                    <a:pt x="492" y="1013"/>
                  </a:lnTo>
                  <a:lnTo>
                    <a:pt x="492" y="1013"/>
                  </a:lnTo>
                  <a:lnTo>
                    <a:pt x="493" y="1013"/>
                  </a:lnTo>
                  <a:lnTo>
                    <a:pt x="493" y="1013"/>
                  </a:lnTo>
                  <a:lnTo>
                    <a:pt x="496" y="1015"/>
                  </a:lnTo>
                  <a:lnTo>
                    <a:pt x="496" y="1015"/>
                  </a:lnTo>
                  <a:lnTo>
                    <a:pt x="500" y="1016"/>
                  </a:lnTo>
                  <a:lnTo>
                    <a:pt x="500" y="1016"/>
                  </a:lnTo>
                  <a:lnTo>
                    <a:pt x="501" y="1017"/>
                  </a:lnTo>
                  <a:lnTo>
                    <a:pt x="501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15" y="1017"/>
                  </a:lnTo>
                  <a:lnTo>
                    <a:pt x="515" y="1017"/>
                  </a:lnTo>
                  <a:lnTo>
                    <a:pt x="518" y="1016"/>
                  </a:lnTo>
                  <a:lnTo>
                    <a:pt x="518" y="1016"/>
                  </a:lnTo>
                  <a:lnTo>
                    <a:pt x="521" y="1015"/>
                  </a:lnTo>
                  <a:lnTo>
                    <a:pt x="521" y="1015"/>
                  </a:lnTo>
                  <a:lnTo>
                    <a:pt x="524" y="1013"/>
                  </a:lnTo>
                  <a:lnTo>
                    <a:pt x="524" y="1013"/>
                  </a:lnTo>
                  <a:lnTo>
                    <a:pt x="525" y="1013"/>
                  </a:lnTo>
                  <a:lnTo>
                    <a:pt x="525" y="1013"/>
                  </a:lnTo>
                  <a:lnTo>
                    <a:pt x="527" y="1011"/>
                  </a:lnTo>
                  <a:lnTo>
                    <a:pt x="527" y="1011"/>
                  </a:lnTo>
                  <a:lnTo>
                    <a:pt x="532" y="1007"/>
                  </a:lnTo>
                  <a:lnTo>
                    <a:pt x="532" y="1007"/>
                  </a:lnTo>
                  <a:lnTo>
                    <a:pt x="534" y="1005"/>
                  </a:lnTo>
                  <a:lnTo>
                    <a:pt x="1008" y="404"/>
                  </a:lnTo>
                  <a:lnTo>
                    <a:pt x="1008" y="404"/>
                  </a:lnTo>
                  <a:lnTo>
                    <a:pt x="1012" y="400"/>
                  </a:lnTo>
                  <a:lnTo>
                    <a:pt x="1015" y="394"/>
                  </a:lnTo>
                  <a:lnTo>
                    <a:pt x="1018" y="388"/>
                  </a:lnTo>
                  <a:lnTo>
                    <a:pt x="1019" y="382"/>
                  </a:lnTo>
                  <a:lnTo>
                    <a:pt x="1019" y="382"/>
                  </a:lnTo>
                  <a:lnTo>
                    <a:pt x="1018" y="376"/>
                  </a:lnTo>
                  <a:lnTo>
                    <a:pt x="1018" y="376"/>
                  </a:lnTo>
                  <a:close/>
                  <a:moveTo>
                    <a:pt x="691" y="63"/>
                  </a:moveTo>
                  <a:lnTo>
                    <a:pt x="625" y="350"/>
                  </a:lnTo>
                  <a:lnTo>
                    <a:pt x="393" y="350"/>
                  </a:lnTo>
                  <a:lnTo>
                    <a:pt x="327" y="63"/>
                  </a:lnTo>
                  <a:lnTo>
                    <a:pt x="691" y="63"/>
                  </a:lnTo>
                  <a:close/>
                  <a:moveTo>
                    <a:pt x="271" y="106"/>
                  </a:moveTo>
                  <a:lnTo>
                    <a:pt x="328" y="350"/>
                  </a:lnTo>
                  <a:lnTo>
                    <a:pt x="94" y="350"/>
                  </a:lnTo>
                  <a:lnTo>
                    <a:pt x="271" y="106"/>
                  </a:lnTo>
                  <a:close/>
                  <a:moveTo>
                    <a:pt x="97" y="413"/>
                  </a:moveTo>
                  <a:lnTo>
                    <a:pt x="343" y="413"/>
                  </a:lnTo>
                  <a:lnTo>
                    <a:pt x="446" y="854"/>
                  </a:lnTo>
                  <a:lnTo>
                    <a:pt x="97" y="413"/>
                  </a:lnTo>
                  <a:close/>
                  <a:moveTo>
                    <a:pt x="509" y="845"/>
                  </a:moveTo>
                  <a:lnTo>
                    <a:pt x="408" y="413"/>
                  </a:lnTo>
                  <a:lnTo>
                    <a:pt x="610" y="413"/>
                  </a:lnTo>
                  <a:lnTo>
                    <a:pt x="509" y="845"/>
                  </a:lnTo>
                  <a:close/>
                  <a:moveTo>
                    <a:pt x="572" y="854"/>
                  </a:moveTo>
                  <a:lnTo>
                    <a:pt x="675" y="413"/>
                  </a:lnTo>
                  <a:lnTo>
                    <a:pt x="920" y="413"/>
                  </a:lnTo>
                  <a:lnTo>
                    <a:pt x="572" y="854"/>
                  </a:lnTo>
                  <a:close/>
                  <a:moveTo>
                    <a:pt x="689" y="350"/>
                  </a:moveTo>
                  <a:lnTo>
                    <a:pt x="746" y="106"/>
                  </a:lnTo>
                  <a:lnTo>
                    <a:pt x="923" y="350"/>
                  </a:lnTo>
                  <a:lnTo>
                    <a:pt x="689" y="3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0119F921-5FEB-4492-A1E2-E92651680060}"/>
              </a:ext>
            </a:extLst>
          </p:cNvPr>
          <p:cNvGrpSpPr/>
          <p:nvPr/>
        </p:nvGrpSpPr>
        <p:grpSpPr>
          <a:xfrm flipH="1">
            <a:off x="11363658" y="3065464"/>
            <a:ext cx="727071" cy="727071"/>
            <a:chOff x="5694130" y="3428424"/>
            <a:chExt cx="732838" cy="732838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BE322748-B4B9-4FEF-99BD-B53217062C9F}"/>
                </a:ext>
              </a:extLst>
            </p:cNvPr>
            <p:cNvSpPr/>
            <p:nvPr/>
          </p:nvSpPr>
          <p:spPr>
            <a:xfrm>
              <a:off x="5694130" y="3428424"/>
              <a:ext cx="732838" cy="732838"/>
            </a:xfrm>
            <a:prstGeom prst="ellipse">
              <a:avLst/>
            </a:prstGeom>
            <a:solidFill>
              <a:srgbClr val="9AA39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20" name="Freeform 112">
              <a:extLst>
                <a:ext uri="{FF2B5EF4-FFF2-40B4-BE49-F238E27FC236}">
                  <a16:creationId xmlns:a16="http://schemas.microsoft.com/office/drawing/2014/main" id="{57AA6F7E-9CE1-4FFA-AFA6-D9173CD3E5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99418" y="3633712"/>
              <a:ext cx="322263" cy="322263"/>
            </a:xfrm>
            <a:custGeom>
              <a:avLst/>
              <a:gdLst>
                <a:gd name="T0" fmla="*/ 1016 w 1017"/>
                <a:gd name="T1" fmla="*/ 371 h 1017"/>
                <a:gd name="T2" fmla="*/ 1011 w 1017"/>
                <a:gd name="T3" fmla="*/ 363 h 1017"/>
                <a:gd name="T4" fmla="*/ 1004 w 1017"/>
                <a:gd name="T5" fmla="*/ 355 h 1017"/>
                <a:gd name="T6" fmla="*/ 996 w 1017"/>
                <a:gd name="T7" fmla="*/ 351 h 1017"/>
                <a:gd name="T8" fmla="*/ 986 w 1017"/>
                <a:gd name="T9" fmla="*/ 350 h 1017"/>
                <a:gd name="T10" fmla="*/ 539 w 1017"/>
                <a:gd name="T11" fmla="*/ 21 h 1017"/>
                <a:gd name="T12" fmla="*/ 537 w 1017"/>
                <a:gd name="T13" fmla="*/ 17 h 1017"/>
                <a:gd name="T14" fmla="*/ 531 w 1017"/>
                <a:gd name="T15" fmla="*/ 8 h 1017"/>
                <a:gd name="T16" fmla="*/ 523 w 1017"/>
                <a:gd name="T17" fmla="*/ 3 h 1017"/>
                <a:gd name="T18" fmla="*/ 514 w 1017"/>
                <a:gd name="T19" fmla="*/ 0 h 1017"/>
                <a:gd name="T20" fmla="*/ 509 w 1017"/>
                <a:gd name="T21" fmla="*/ 0 h 1017"/>
                <a:gd name="T22" fmla="*/ 499 w 1017"/>
                <a:gd name="T23" fmla="*/ 1 h 1017"/>
                <a:gd name="T24" fmla="*/ 490 w 1017"/>
                <a:gd name="T25" fmla="*/ 5 h 1017"/>
                <a:gd name="T26" fmla="*/ 483 w 1017"/>
                <a:gd name="T27" fmla="*/ 13 h 1017"/>
                <a:gd name="T28" fmla="*/ 479 w 1017"/>
                <a:gd name="T29" fmla="*/ 21 h 1017"/>
                <a:gd name="T30" fmla="*/ 31 w 1017"/>
                <a:gd name="T31" fmla="*/ 350 h 1017"/>
                <a:gd name="T32" fmla="*/ 27 w 1017"/>
                <a:gd name="T33" fmla="*/ 350 h 1017"/>
                <a:gd name="T34" fmla="*/ 17 w 1017"/>
                <a:gd name="T35" fmla="*/ 353 h 1017"/>
                <a:gd name="T36" fmla="*/ 10 w 1017"/>
                <a:gd name="T37" fmla="*/ 358 h 1017"/>
                <a:gd name="T38" fmla="*/ 3 w 1017"/>
                <a:gd name="T39" fmla="*/ 367 h 1017"/>
                <a:gd name="T40" fmla="*/ 1 w 1017"/>
                <a:gd name="T41" fmla="*/ 371 h 1017"/>
                <a:gd name="T42" fmla="*/ 0 w 1017"/>
                <a:gd name="T43" fmla="*/ 381 h 1017"/>
                <a:gd name="T44" fmla="*/ 1 w 1017"/>
                <a:gd name="T45" fmla="*/ 390 h 1017"/>
                <a:gd name="T46" fmla="*/ 5 w 1017"/>
                <a:gd name="T47" fmla="*/ 399 h 1017"/>
                <a:gd name="T48" fmla="*/ 12 w 1017"/>
                <a:gd name="T49" fmla="*/ 407 h 1017"/>
                <a:gd name="T50" fmla="*/ 160 w 1017"/>
                <a:gd name="T51" fmla="*/ 975 h 1017"/>
                <a:gd name="T52" fmla="*/ 159 w 1017"/>
                <a:gd name="T53" fmla="*/ 981 h 1017"/>
                <a:gd name="T54" fmla="*/ 159 w 1017"/>
                <a:gd name="T55" fmla="*/ 990 h 1017"/>
                <a:gd name="T56" fmla="*/ 162 w 1017"/>
                <a:gd name="T57" fmla="*/ 1000 h 1017"/>
                <a:gd name="T58" fmla="*/ 167 w 1017"/>
                <a:gd name="T59" fmla="*/ 1007 h 1017"/>
                <a:gd name="T60" fmla="*/ 172 w 1017"/>
                <a:gd name="T61" fmla="*/ 1012 h 1017"/>
                <a:gd name="T62" fmla="*/ 180 w 1017"/>
                <a:gd name="T63" fmla="*/ 1016 h 1017"/>
                <a:gd name="T64" fmla="*/ 190 w 1017"/>
                <a:gd name="T65" fmla="*/ 1017 h 1017"/>
                <a:gd name="T66" fmla="*/ 200 w 1017"/>
                <a:gd name="T67" fmla="*/ 1016 h 1017"/>
                <a:gd name="T68" fmla="*/ 209 w 1017"/>
                <a:gd name="T69" fmla="*/ 1012 h 1017"/>
                <a:gd name="T70" fmla="*/ 808 w 1017"/>
                <a:gd name="T71" fmla="*/ 1012 h 1017"/>
                <a:gd name="T72" fmla="*/ 812 w 1017"/>
                <a:gd name="T73" fmla="*/ 1014 h 1017"/>
                <a:gd name="T74" fmla="*/ 822 w 1017"/>
                <a:gd name="T75" fmla="*/ 1017 h 1017"/>
                <a:gd name="T76" fmla="*/ 826 w 1017"/>
                <a:gd name="T77" fmla="*/ 1017 h 1017"/>
                <a:gd name="T78" fmla="*/ 837 w 1017"/>
                <a:gd name="T79" fmla="*/ 1016 h 1017"/>
                <a:gd name="T80" fmla="*/ 846 w 1017"/>
                <a:gd name="T81" fmla="*/ 1012 h 1017"/>
                <a:gd name="T82" fmla="*/ 850 w 1017"/>
                <a:gd name="T83" fmla="*/ 1007 h 1017"/>
                <a:gd name="T84" fmla="*/ 855 w 1017"/>
                <a:gd name="T85" fmla="*/ 1000 h 1017"/>
                <a:gd name="T86" fmla="*/ 858 w 1017"/>
                <a:gd name="T87" fmla="*/ 990 h 1017"/>
                <a:gd name="T88" fmla="*/ 858 w 1017"/>
                <a:gd name="T89" fmla="*/ 981 h 1017"/>
                <a:gd name="T90" fmla="*/ 737 w 1017"/>
                <a:gd name="T91" fmla="*/ 616 h 1017"/>
                <a:gd name="T92" fmla="*/ 1005 w 1017"/>
                <a:gd name="T93" fmla="*/ 407 h 1017"/>
                <a:gd name="T94" fmla="*/ 1012 w 1017"/>
                <a:gd name="T95" fmla="*/ 399 h 1017"/>
                <a:gd name="T96" fmla="*/ 1016 w 1017"/>
                <a:gd name="T97" fmla="*/ 390 h 1017"/>
                <a:gd name="T98" fmla="*/ 1017 w 1017"/>
                <a:gd name="T99" fmla="*/ 381 h 1017"/>
                <a:gd name="T100" fmla="*/ 1016 w 1017"/>
                <a:gd name="T101" fmla="*/ 371 h 1017"/>
                <a:gd name="T102" fmla="*/ 124 w 1017"/>
                <a:gd name="T103" fmla="*/ 413 h 1017"/>
                <a:gd name="T104" fmla="*/ 302 w 1017"/>
                <a:gd name="T105" fmla="*/ 551 h 1017"/>
                <a:gd name="T106" fmla="*/ 766 w 1017"/>
                <a:gd name="T107" fmla="*/ 904 h 1017"/>
                <a:gd name="T108" fmla="*/ 527 w 1017"/>
                <a:gd name="T109" fmla="*/ 737 h 1017"/>
                <a:gd name="T110" fmla="*/ 518 w 1017"/>
                <a:gd name="T111" fmla="*/ 733 h 1017"/>
                <a:gd name="T112" fmla="*/ 509 w 1017"/>
                <a:gd name="T113" fmla="*/ 732 h 1017"/>
                <a:gd name="T114" fmla="*/ 504 w 1017"/>
                <a:gd name="T115" fmla="*/ 732 h 1017"/>
                <a:gd name="T116" fmla="*/ 495 w 1017"/>
                <a:gd name="T117" fmla="*/ 735 h 1017"/>
                <a:gd name="T118" fmla="*/ 251 w 1017"/>
                <a:gd name="T119" fmla="*/ 904 h 1017"/>
                <a:gd name="T120" fmla="*/ 766 w 1017"/>
                <a:gd name="T121" fmla="*/ 904 h 1017"/>
                <a:gd name="T122" fmla="*/ 670 w 1017"/>
                <a:gd name="T123" fmla="*/ 413 h 1017"/>
                <a:gd name="T124" fmla="*/ 716 w 1017"/>
                <a:gd name="T125" fmla="*/ 551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17" h="1017">
                  <a:moveTo>
                    <a:pt x="1016" y="371"/>
                  </a:moveTo>
                  <a:lnTo>
                    <a:pt x="1016" y="371"/>
                  </a:lnTo>
                  <a:lnTo>
                    <a:pt x="1014" y="367"/>
                  </a:lnTo>
                  <a:lnTo>
                    <a:pt x="1011" y="363"/>
                  </a:lnTo>
                  <a:lnTo>
                    <a:pt x="1008" y="358"/>
                  </a:lnTo>
                  <a:lnTo>
                    <a:pt x="1004" y="355"/>
                  </a:lnTo>
                  <a:lnTo>
                    <a:pt x="1000" y="353"/>
                  </a:lnTo>
                  <a:lnTo>
                    <a:pt x="996" y="351"/>
                  </a:lnTo>
                  <a:lnTo>
                    <a:pt x="990" y="350"/>
                  </a:lnTo>
                  <a:lnTo>
                    <a:pt x="986" y="350"/>
                  </a:lnTo>
                  <a:lnTo>
                    <a:pt x="648" y="350"/>
                  </a:lnTo>
                  <a:lnTo>
                    <a:pt x="539" y="21"/>
                  </a:lnTo>
                  <a:lnTo>
                    <a:pt x="539" y="21"/>
                  </a:lnTo>
                  <a:lnTo>
                    <a:pt x="537" y="17"/>
                  </a:lnTo>
                  <a:lnTo>
                    <a:pt x="534" y="13"/>
                  </a:lnTo>
                  <a:lnTo>
                    <a:pt x="531" y="8"/>
                  </a:lnTo>
                  <a:lnTo>
                    <a:pt x="527" y="5"/>
                  </a:lnTo>
                  <a:lnTo>
                    <a:pt x="523" y="3"/>
                  </a:lnTo>
                  <a:lnTo>
                    <a:pt x="518" y="1"/>
                  </a:lnTo>
                  <a:lnTo>
                    <a:pt x="514" y="0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03" y="0"/>
                  </a:lnTo>
                  <a:lnTo>
                    <a:pt x="499" y="1"/>
                  </a:lnTo>
                  <a:lnTo>
                    <a:pt x="495" y="3"/>
                  </a:lnTo>
                  <a:lnTo>
                    <a:pt x="490" y="5"/>
                  </a:lnTo>
                  <a:lnTo>
                    <a:pt x="486" y="8"/>
                  </a:lnTo>
                  <a:lnTo>
                    <a:pt x="483" y="13"/>
                  </a:lnTo>
                  <a:lnTo>
                    <a:pt x="481" y="17"/>
                  </a:lnTo>
                  <a:lnTo>
                    <a:pt x="479" y="21"/>
                  </a:lnTo>
                  <a:lnTo>
                    <a:pt x="369" y="350"/>
                  </a:lnTo>
                  <a:lnTo>
                    <a:pt x="31" y="350"/>
                  </a:lnTo>
                  <a:lnTo>
                    <a:pt x="31" y="350"/>
                  </a:lnTo>
                  <a:lnTo>
                    <a:pt x="27" y="350"/>
                  </a:lnTo>
                  <a:lnTo>
                    <a:pt x="21" y="351"/>
                  </a:lnTo>
                  <a:lnTo>
                    <a:pt x="17" y="353"/>
                  </a:lnTo>
                  <a:lnTo>
                    <a:pt x="13" y="355"/>
                  </a:lnTo>
                  <a:lnTo>
                    <a:pt x="10" y="358"/>
                  </a:lnTo>
                  <a:lnTo>
                    <a:pt x="6" y="363"/>
                  </a:lnTo>
                  <a:lnTo>
                    <a:pt x="3" y="367"/>
                  </a:lnTo>
                  <a:lnTo>
                    <a:pt x="1" y="371"/>
                  </a:lnTo>
                  <a:lnTo>
                    <a:pt x="1" y="371"/>
                  </a:lnTo>
                  <a:lnTo>
                    <a:pt x="0" y="375"/>
                  </a:lnTo>
                  <a:lnTo>
                    <a:pt x="0" y="381"/>
                  </a:lnTo>
                  <a:lnTo>
                    <a:pt x="0" y="386"/>
                  </a:lnTo>
                  <a:lnTo>
                    <a:pt x="1" y="390"/>
                  </a:lnTo>
                  <a:lnTo>
                    <a:pt x="3" y="395"/>
                  </a:lnTo>
                  <a:lnTo>
                    <a:pt x="5" y="399"/>
                  </a:lnTo>
                  <a:lnTo>
                    <a:pt x="9" y="403"/>
                  </a:lnTo>
                  <a:lnTo>
                    <a:pt x="12" y="407"/>
                  </a:lnTo>
                  <a:lnTo>
                    <a:pt x="280" y="616"/>
                  </a:lnTo>
                  <a:lnTo>
                    <a:pt x="160" y="975"/>
                  </a:lnTo>
                  <a:lnTo>
                    <a:pt x="160" y="975"/>
                  </a:lnTo>
                  <a:lnTo>
                    <a:pt x="159" y="981"/>
                  </a:lnTo>
                  <a:lnTo>
                    <a:pt x="159" y="986"/>
                  </a:lnTo>
                  <a:lnTo>
                    <a:pt x="159" y="990"/>
                  </a:lnTo>
                  <a:lnTo>
                    <a:pt x="160" y="996"/>
                  </a:lnTo>
                  <a:lnTo>
                    <a:pt x="162" y="1000"/>
                  </a:lnTo>
                  <a:lnTo>
                    <a:pt x="164" y="1004"/>
                  </a:lnTo>
                  <a:lnTo>
                    <a:pt x="167" y="1007"/>
                  </a:lnTo>
                  <a:lnTo>
                    <a:pt x="172" y="1012"/>
                  </a:lnTo>
                  <a:lnTo>
                    <a:pt x="172" y="1012"/>
                  </a:lnTo>
                  <a:lnTo>
                    <a:pt x="176" y="1014"/>
                  </a:lnTo>
                  <a:lnTo>
                    <a:pt x="180" y="1016"/>
                  </a:lnTo>
                  <a:lnTo>
                    <a:pt x="186" y="1017"/>
                  </a:lnTo>
                  <a:lnTo>
                    <a:pt x="190" y="1017"/>
                  </a:lnTo>
                  <a:lnTo>
                    <a:pt x="195" y="1017"/>
                  </a:lnTo>
                  <a:lnTo>
                    <a:pt x="200" y="1016"/>
                  </a:lnTo>
                  <a:lnTo>
                    <a:pt x="204" y="1014"/>
                  </a:lnTo>
                  <a:lnTo>
                    <a:pt x="209" y="1012"/>
                  </a:lnTo>
                  <a:lnTo>
                    <a:pt x="509" y="801"/>
                  </a:lnTo>
                  <a:lnTo>
                    <a:pt x="808" y="1012"/>
                  </a:lnTo>
                  <a:lnTo>
                    <a:pt x="808" y="1012"/>
                  </a:lnTo>
                  <a:lnTo>
                    <a:pt x="812" y="1014"/>
                  </a:lnTo>
                  <a:lnTo>
                    <a:pt x="818" y="1016"/>
                  </a:lnTo>
                  <a:lnTo>
                    <a:pt x="822" y="1017"/>
                  </a:lnTo>
                  <a:lnTo>
                    <a:pt x="826" y="1017"/>
                  </a:lnTo>
                  <a:lnTo>
                    <a:pt x="826" y="1017"/>
                  </a:lnTo>
                  <a:lnTo>
                    <a:pt x="832" y="1017"/>
                  </a:lnTo>
                  <a:lnTo>
                    <a:pt x="837" y="1016"/>
                  </a:lnTo>
                  <a:lnTo>
                    <a:pt x="841" y="1014"/>
                  </a:lnTo>
                  <a:lnTo>
                    <a:pt x="846" y="1012"/>
                  </a:lnTo>
                  <a:lnTo>
                    <a:pt x="846" y="1012"/>
                  </a:lnTo>
                  <a:lnTo>
                    <a:pt x="850" y="1007"/>
                  </a:lnTo>
                  <a:lnTo>
                    <a:pt x="853" y="1004"/>
                  </a:lnTo>
                  <a:lnTo>
                    <a:pt x="855" y="1000"/>
                  </a:lnTo>
                  <a:lnTo>
                    <a:pt x="857" y="996"/>
                  </a:lnTo>
                  <a:lnTo>
                    <a:pt x="858" y="990"/>
                  </a:lnTo>
                  <a:lnTo>
                    <a:pt x="858" y="986"/>
                  </a:lnTo>
                  <a:lnTo>
                    <a:pt x="858" y="981"/>
                  </a:lnTo>
                  <a:lnTo>
                    <a:pt x="857" y="975"/>
                  </a:lnTo>
                  <a:lnTo>
                    <a:pt x="737" y="616"/>
                  </a:lnTo>
                  <a:lnTo>
                    <a:pt x="1005" y="407"/>
                  </a:lnTo>
                  <a:lnTo>
                    <a:pt x="1005" y="407"/>
                  </a:lnTo>
                  <a:lnTo>
                    <a:pt x="1009" y="403"/>
                  </a:lnTo>
                  <a:lnTo>
                    <a:pt x="1012" y="399"/>
                  </a:lnTo>
                  <a:lnTo>
                    <a:pt x="1014" y="395"/>
                  </a:lnTo>
                  <a:lnTo>
                    <a:pt x="1016" y="390"/>
                  </a:lnTo>
                  <a:lnTo>
                    <a:pt x="1017" y="386"/>
                  </a:lnTo>
                  <a:lnTo>
                    <a:pt x="1017" y="381"/>
                  </a:lnTo>
                  <a:lnTo>
                    <a:pt x="1017" y="375"/>
                  </a:lnTo>
                  <a:lnTo>
                    <a:pt x="1016" y="371"/>
                  </a:lnTo>
                  <a:lnTo>
                    <a:pt x="1016" y="371"/>
                  </a:lnTo>
                  <a:close/>
                  <a:moveTo>
                    <a:pt x="124" y="413"/>
                  </a:moveTo>
                  <a:lnTo>
                    <a:pt x="348" y="413"/>
                  </a:lnTo>
                  <a:lnTo>
                    <a:pt x="302" y="551"/>
                  </a:lnTo>
                  <a:lnTo>
                    <a:pt x="124" y="413"/>
                  </a:lnTo>
                  <a:close/>
                  <a:moveTo>
                    <a:pt x="766" y="904"/>
                  </a:moveTo>
                  <a:lnTo>
                    <a:pt x="527" y="737"/>
                  </a:lnTo>
                  <a:lnTo>
                    <a:pt x="527" y="737"/>
                  </a:lnTo>
                  <a:lnTo>
                    <a:pt x="523" y="735"/>
                  </a:lnTo>
                  <a:lnTo>
                    <a:pt x="518" y="733"/>
                  </a:lnTo>
                  <a:lnTo>
                    <a:pt x="513" y="732"/>
                  </a:lnTo>
                  <a:lnTo>
                    <a:pt x="509" y="732"/>
                  </a:lnTo>
                  <a:lnTo>
                    <a:pt x="509" y="732"/>
                  </a:lnTo>
                  <a:lnTo>
                    <a:pt x="504" y="732"/>
                  </a:lnTo>
                  <a:lnTo>
                    <a:pt x="499" y="733"/>
                  </a:lnTo>
                  <a:lnTo>
                    <a:pt x="495" y="735"/>
                  </a:lnTo>
                  <a:lnTo>
                    <a:pt x="490" y="737"/>
                  </a:lnTo>
                  <a:lnTo>
                    <a:pt x="251" y="904"/>
                  </a:lnTo>
                  <a:lnTo>
                    <a:pt x="509" y="132"/>
                  </a:lnTo>
                  <a:lnTo>
                    <a:pt x="766" y="904"/>
                  </a:lnTo>
                  <a:close/>
                  <a:moveTo>
                    <a:pt x="716" y="551"/>
                  </a:moveTo>
                  <a:lnTo>
                    <a:pt x="670" y="413"/>
                  </a:lnTo>
                  <a:lnTo>
                    <a:pt x="893" y="413"/>
                  </a:lnTo>
                  <a:lnTo>
                    <a:pt x="716" y="55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" name="TextBox 7">
            <a:extLst>
              <a:ext uri="{FF2B5EF4-FFF2-40B4-BE49-F238E27FC236}">
                <a16:creationId xmlns:a16="http://schemas.microsoft.com/office/drawing/2014/main" id="{4ECD7CA3-D824-CD85-2934-C6C3EAD92CA7}"/>
              </a:ext>
            </a:extLst>
          </p:cNvPr>
          <p:cNvSpPr txBox="1"/>
          <p:nvPr/>
        </p:nvSpPr>
        <p:spPr>
          <a:xfrm>
            <a:off x="1383158" y="464097"/>
            <a:ext cx="7925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cs typeface="+mn-ea"/>
                <a:sym typeface="+mn-lt"/>
              </a:rPr>
              <a:t>Random Forest</a:t>
            </a:r>
            <a:r>
              <a:rPr lang="en-US" altLang="zh-CN" sz="2800" dirty="0">
                <a:cs typeface="+mn-ea"/>
                <a:sym typeface="+mn-lt"/>
              </a:rPr>
              <a:t> </a:t>
            </a:r>
            <a:r>
              <a:rPr lang="zh-TW" altLang="en-US" sz="2800" dirty="0">
                <a:cs typeface="+mn-ea"/>
                <a:sym typeface="+mn-lt"/>
              </a:rPr>
              <a:t>在訓練集與測試集上的混淆矩陣</a:t>
            </a:r>
            <a:endParaRPr lang="zh-CN" altLang="en-US" sz="2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7" name="圆角矩形 2">
            <a:extLst>
              <a:ext uri="{FF2B5EF4-FFF2-40B4-BE49-F238E27FC236}">
                <a16:creationId xmlns:a16="http://schemas.microsoft.com/office/drawing/2014/main" id="{A015B4FB-807F-0DB5-4024-568CE5F14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1044" y="748965"/>
            <a:ext cx="2528942" cy="45719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F013469-AAC6-2A0B-6B88-13F733837CE3}"/>
              </a:ext>
            </a:extLst>
          </p:cNvPr>
          <p:cNvSpPr/>
          <p:nvPr/>
        </p:nvSpPr>
        <p:spPr>
          <a:xfrm>
            <a:off x="999308" y="1377556"/>
            <a:ext cx="3584045" cy="727071"/>
          </a:xfrm>
          <a:prstGeom prst="rect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cs typeface="+mn-ea"/>
                <a:sym typeface="+mn-lt"/>
              </a:rPr>
              <a:t>Training Set</a:t>
            </a:r>
            <a:endParaRPr lang="zh-CN" altLang="en-US" sz="24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A5FF8FD-42EF-E091-4DEA-6E496FF489B6}"/>
              </a:ext>
            </a:extLst>
          </p:cNvPr>
          <p:cNvSpPr/>
          <p:nvPr/>
        </p:nvSpPr>
        <p:spPr>
          <a:xfrm>
            <a:off x="6177382" y="1383512"/>
            <a:ext cx="3584045" cy="727071"/>
          </a:xfrm>
          <a:prstGeom prst="rect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cs typeface="+mn-ea"/>
                <a:sym typeface="+mn-lt"/>
              </a:rPr>
              <a:t>Testing set</a:t>
            </a:r>
            <a:endParaRPr lang="zh-CN" altLang="en-US" sz="24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C0E601D-A187-987C-DDF6-6C3386B242AB}"/>
              </a:ext>
            </a:extLst>
          </p:cNvPr>
          <p:cNvSpPr/>
          <p:nvPr/>
        </p:nvSpPr>
        <p:spPr>
          <a:xfrm>
            <a:off x="999308" y="2104627"/>
            <a:ext cx="3584045" cy="7270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cs typeface="+mn-ea"/>
                <a:sym typeface="+mn-lt"/>
              </a:rPr>
              <a:t>Recall: </a:t>
            </a:r>
            <a:r>
              <a:rPr lang="en-US" altLang="zh-TW" sz="2400" dirty="0">
                <a:solidFill>
                  <a:schemeClr val="tx1"/>
                </a:solidFill>
              </a:rPr>
              <a:t>0.979058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3D53B14-8DED-B9EC-5079-E3905E459C86}"/>
              </a:ext>
            </a:extLst>
          </p:cNvPr>
          <p:cNvSpPr/>
          <p:nvPr/>
        </p:nvSpPr>
        <p:spPr>
          <a:xfrm>
            <a:off x="6177382" y="2104627"/>
            <a:ext cx="3584045" cy="7270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cs typeface="+mn-ea"/>
                <a:sym typeface="+mn-lt"/>
              </a:rPr>
              <a:t>Recall: </a:t>
            </a:r>
            <a:r>
              <a:rPr lang="en-US" altLang="zh-TW" sz="2400" dirty="0">
                <a:solidFill>
                  <a:schemeClr val="tx1"/>
                </a:solidFill>
              </a:rPr>
              <a:t>0.684211</a:t>
            </a: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DE163599-8F72-B19D-EC3A-B42BECE79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08002"/>
            <a:ext cx="5141694" cy="3213559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9F21FA13-19EB-954B-FE64-26A84D2901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205" y="3128238"/>
            <a:ext cx="4966010" cy="310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95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4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圆角矩形 2">
            <a:extLst>
              <a:ext uri="{FF2B5EF4-FFF2-40B4-BE49-F238E27FC236}">
                <a16:creationId xmlns:a16="http://schemas.microsoft.com/office/drawing/2014/main" id="{34B00C02-C9E8-36CC-854A-323DF89D8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1580" y="6221561"/>
            <a:ext cx="4321175" cy="71438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847010F-0F41-4B6E-B5B3-E7D32E0D2526}"/>
              </a:ext>
            </a:extLst>
          </p:cNvPr>
          <p:cNvGrpSpPr/>
          <p:nvPr/>
        </p:nvGrpSpPr>
        <p:grpSpPr>
          <a:xfrm flipH="1">
            <a:off x="11363658" y="235566"/>
            <a:ext cx="727071" cy="727071"/>
            <a:chOff x="9020762" y="3428424"/>
            <a:chExt cx="732838" cy="732838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CE2D0D59-ABC9-4A64-BD1B-8C0C804B3CE2}"/>
                </a:ext>
              </a:extLst>
            </p:cNvPr>
            <p:cNvSpPr/>
            <p:nvPr/>
          </p:nvSpPr>
          <p:spPr>
            <a:xfrm>
              <a:off x="9020762" y="3428424"/>
              <a:ext cx="732838" cy="732838"/>
            </a:xfrm>
            <a:prstGeom prst="ellipse">
              <a:avLst/>
            </a:prstGeom>
            <a:solidFill>
              <a:srgbClr val="9AA39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4" name="Freeform 61">
              <a:extLst>
                <a:ext uri="{FF2B5EF4-FFF2-40B4-BE49-F238E27FC236}">
                  <a16:creationId xmlns:a16="http://schemas.microsoft.com/office/drawing/2014/main" id="{16A23B33-2F74-46A6-AF21-F90D080CD7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26050" y="3633712"/>
              <a:ext cx="322263" cy="322263"/>
            </a:xfrm>
            <a:custGeom>
              <a:avLst/>
              <a:gdLst>
                <a:gd name="T0" fmla="*/ 890 w 1018"/>
                <a:gd name="T1" fmla="*/ 61 h 1017"/>
                <a:gd name="T2" fmla="*/ 876 w 1018"/>
                <a:gd name="T3" fmla="*/ 5 h 1017"/>
                <a:gd name="T4" fmla="*/ 147 w 1018"/>
                <a:gd name="T5" fmla="*/ 2 h 1017"/>
                <a:gd name="T6" fmla="*/ 127 w 1018"/>
                <a:gd name="T7" fmla="*/ 31 h 1017"/>
                <a:gd name="T8" fmla="*/ 131 w 1018"/>
                <a:gd name="T9" fmla="*/ 148 h 1017"/>
                <a:gd name="T10" fmla="*/ 24 w 1018"/>
                <a:gd name="T11" fmla="*/ 243 h 1017"/>
                <a:gd name="T12" fmla="*/ 3 w 1018"/>
                <a:gd name="T13" fmla="*/ 383 h 1017"/>
                <a:gd name="T14" fmla="*/ 61 w 1018"/>
                <a:gd name="T15" fmla="*/ 493 h 1017"/>
                <a:gd name="T16" fmla="*/ 170 w 1018"/>
                <a:gd name="T17" fmla="*/ 551 h 1017"/>
                <a:gd name="T18" fmla="*/ 274 w 1018"/>
                <a:gd name="T19" fmla="*/ 546 h 1017"/>
                <a:gd name="T20" fmla="*/ 382 w 1018"/>
                <a:gd name="T21" fmla="*/ 690 h 1017"/>
                <a:gd name="T22" fmla="*/ 410 w 1018"/>
                <a:gd name="T23" fmla="*/ 735 h 1017"/>
                <a:gd name="T24" fmla="*/ 410 w 1018"/>
                <a:gd name="T25" fmla="*/ 791 h 1017"/>
                <a:gd name="T26" fmla="*/ 379 w 1018"/>
                <a:gd name="T27" fmla="*/ 837 h 1017"/>
                <a:gd name="T28" fmla="*/ 318 w 1018"/>
                <a:gd name="T29" fmla="*/ 858 h 1017"/>
                <a:gd name="T30" fmla="*/ 248 w 1018"/>
                <a:gd name="T31" fmla="*/ 880 h 1017"/>
                <a:gd name="T32" fmla="*/ 197 w 1018"/>
                <a:gd name="T33" fmla="*/ 948 h 1017"/>
                <a:gd name="T34" fmla="*/ 196 w 1018"/>
                <a:gd name="T35" fmla="*/ 1003 h 1017"/>
                <a:gd name="T36" fmla="*/ 795 w 1018"/>
                <a:gd name="T37" fmla="*/ 1017 h 1017"/>
                <a:gd name="T38" fmla="*/ 826 w 1018"/>
                <a:gd name="T39" fmla="*/ 992 h 1017"/>
                <a:gd name="T40" fmla="*/ 812 w 1018"/>
                <a:gd name="T41" fmla="*/ 925 h 1017"/>
                <a:gd name="T42" fmla="*/ 750 w 1018"/>
                <a:gd name="T43" fmla="*/ 869 h 1017"/>
                <a:gd name="T44" fmla="*/ 681 w 1018"/>
                <a:gd name="T45" fmla="*/ 856 h 1017"/>
                <a:gd name="T46" fmla="*/ 633 w 1018"/>
                <a:gd name="T47" fmla="*/ 830 h 1017"/>
                <a:gd name="T48" fmla="*/ 605 w 1018"/>
                <a:gd name="T49" fmla="*/ 772 h 1017"/>
                <a:gd name="T50" fmla="*/ 616 w 1018"/>
                <a:gd name="T51" fmla="*/ 718 h 1017"/>
                <a:gd name="T52" fmla="*/ 639 w 1018"/>
                <a:gd name="T53" fmla="*/ 683 h 1017"/>
                <a:gd name="T54" fmla="*/ 774 w 1018"/>
                <a:gd name="T55" fmla="*/ 554 h 1017"/>
                <a:gd name="T56" fmla="*/ 887 w 1018"/>
                <a:gd name="T57" fmla="*/ 540 h 1017"/>
                <a:gd name="T58" fmla="*/ 983 w 1018"/>
                <a:gd name="T59" fmla="*/ 461 h 1017"/>
                <a:gd name="T60" fmla="*/ 1018 w 1018"/>
                <a:gd name="T61" fmla="*/ 342 h 1017"/>
                <a:gd name="T62" fmla="*/ 971 w 1018"/>
                <a:gd name="T63" fmla="*/ 210 h 1017"/>
                <a:gd name="T64" fmla="*/ 154 w 1018"/>
                <a:gd name="T65" fmla="*/ 481 h 1017"/>
                <a:gd name="T66" fmla="*/ 88 w 1018"/>
                <a:gd name="T67" fmla="*/ 426 h 1017"/>
                <a:gd name="T68" fmla="*/ 63 w 1018"/>
                <a:gd name="T69" fmla="*/ 345 h 1017"/>
                <a:gd name="T70" fmla="*/ 92 w 1018"/>
                <a:gd name="T71" fmla="*/ 256 h 1017"/>
                <a:gd name="T72" fmla="*/ 152 w 1018"/>
                <a:gd name="T73" fmla="*/ 252 h 1017"/>
                <a:gd name="T74" fmla="*/ 241 w 1018"/>
                <a:gd name="T75" fmla="*/ 488 h 1017"/>
                <a:gd name="T76" fmla="*/ 176 w 1018"/>
                <a:gd name="T77" fmla="*/ 487 h 1017"/>
                <a:gd name="T78" fmla="*/ 717 w 1018"/>
                <a:gd name="T79" fmla="*/ 925 h 1017"/>
                <a:gd name="T80" fmla="*/ 263 w 1018"/>
                <a:gd name="T81" fmla="*/ 954 h 1017"/>
                <a:gd name="T82" fmla="*/ 301 w 1018"/>
                <a:gd name="T83" fmla="*/ 925 h 1017"/>
                <a:gd name="T84" fmla="*/ 380 w 1018"/>
                <a:gd name="T85" fmla="*/ 910 h 1017"/>
                <a:gd name="T86" fmla="*/ 448 w 1018"/>
                <a:gd name="T87" fmla="*/ 854 h 1017"/>
                <a:gd name="T88" fmla="*/ 476 w 1018"/>
                <a:gd name="T89" fmla="*/ 778 h 1017"/>
                <a:gd name="T90" fmla="*/ 509 w 1018"/>
                <a:gd name="T91" fmla="*/ 795 h 1017"/>
                <a:gd name="T92" fmla="*/ 543 w 1018"/>
                <a:gd name="T93" fmla="*/ 778 h 1017"/>
                <a:gd name="T94" fmla="*/ 578 w 1018"/>
                <a:gd name="T95" fmla="*/ 865 h 1017"/>
                <a:gd name="T96" fmla="*/ 653 w 1018"/>
                <a:gd name="T97" fmla="*/ 915 h 1017"/>
                <a:gd name="T98" fmla="*/ 494 w 1018"/>
                <a:gd name="T99" fmla="*/ 709 h 1017"/>
                <a:gd name="T100" fmla="*/ 329 w 1018"/>
                <a:gd name="T101" fmla="*/ 511 h 1017"/>
                <a:gd name="T102" fmla="*/ 247 w 1018"/>
                <a:gd name="T103" fmla="*/ 342 h 1017"/>
                <a:gd name="T104" fmla="*/ 196 w 1018"/>
                <a:gd name="T105" fmla="*/ 132 h 1017"/>
                <a:gd name="T106" fmla="*/ 817 w 1018"/>
                <a:gd name="T107" fmla="*/ 164 h 1017"/>
                <a:gd name="T108" fmla="*/ 762 w 1018"/>
                <a:gd name="T109" fmla="*/ 369 h 1017"/>
                <a:gd name="T110" fmla="*/ 663 w 1018"/>
                <a:gd name="T111" fmla="*/ 550 h 1017"/>
                <a:gd name="T112" fmla="*/ 509 w 1018"/>
                <a:gd name="T113" fmla="*/ 722 h 1017"/>
                <a:gd name="T114" fmla="*/ 911 w 1018"/>
                <a:gd name="T115" fmla="*/ 448 h 1017"/>
                <a:gd name="T116" fmla="*/ 842 w 1018"/>
                <a:gd name="T117" fmla="*/ 487 h 1017"/>
                <a:gd name="T118" fmla="*/ 777 w 1018"/>
                <a:gd name="T119" fmla="*/ 489 h 1017"/>
                <a:gd name="T120" fmla="*/ 866 w 1018"/>
                <a:gd name="T121" fmla="*/ 252 h 1017"/>
                <a:gd name="T122" fmla="*/ 926 w 1018"/>
                <a:gd name="T123" fmla="*/ 257 h 1017"/>
                <a:gd name="T124" fmla="*/ 955 w 1018"/>
                <a:gd name="T125" fmla="*/ 345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18" h="1017">
                  <a:moveTo>
                    <a:pt x="887" y="148"/>
                  </a:moveTo>
                  <a:lnTo>
                    <a:pt x="887" y="148"/>
                  </a:lnTo>
                  <a:lnTo>
                    <a:pt x="884" y="147"/>
                  </a:lnTo>
                  <a:lnTo>
                    <a:pt x="884" y="147"/>
                  </a:lnTo>
                  <a:lnTo>
                    <a:pt x="887" y="119"/>
                  </a:lnTo>
                  <a:lnTo>
                    <a:pt x="889" y="90"/>
                  </a:lnTo>
                  <a:lnTo>
                    <a:pt x="890" y="61"/>
                  </a:lnTo>
                  <a:lnTo>
                    <a:pt x="890" y="31"/>
                  </a:lnTo>
                  <a:lnTo>
                    <a:pt x="890" y="31"/>
                  </a:lnTo>
                  <a:lnTo>
                    <a:pt x="890" y="26"/>
                  </a:lnTo>
                  <a:lnTo>
                    <a:pt x="888" y="19"/>
                  </a:lnTo>
                  <a:lnTo>
                    <a:pt x="885" y="14"/>
                  </a:lnTo>
                  <a:lnTo>
                    <a:pt x="882" y="10"/>
                  </a:lnTo>
                  <a:lnTo>
                    <a:pt x="876" y="5"/>
                  </a:lnTo>
                  <a:lnTo>
                    <a:pt x="871" y="2"/>
                  </a:lnTo>
                  <a:lnTo>
                    <a:pt x="866" y="0"/>
                  </a:lnTo>
                  <a:lnTo>
                    <a:pt x="859" y="0"/>
                  </a:lnTo>
                  <a:lnTo>
                    <a:pt x="160" y="0"/>
                  </a:lnTo>
                  <a:lnTo>
                    <a:pt x="160" y="0"/>
                  </a:lnTo>
                  <a:lnTo>
                    <a:pt x="153" y="0"/>
                  </a:lnTo>
                  <a:lnTo>
                    <a:pt x="147" y="2"/>
                  </a:lnTo>
                  <a:lnTo>
                    <a:pt x="141" y="5"/>
                  </a:lnTo>
                  <a:lnTo>
                    <a:pt x="137" y="10"/>
                  </a:lnTo>
                  <a:lnTo>
                    <a:pt x="133" y="14"/>
                  </a:lnTo>
                  <a:lnTo>
                    <a:pt x="130" y="19"/>
                  </a:lnTo>
                  <a:lnTo>
                    <a:pt x="129" y="26"/>
                  </a:lnTo>
                  <a:lnTo>
                    <a:pt x="127" y="31"/>
                  </a:lnTo>
                  <a:lnTo>
                    <a:pt x="127" y="31"/>
                  </a:lnTo>
                  <a:lnTo>
                    <a:pt x="127" y="61"/>
                  </a:lnTo>
                  <a:lnTo>
                    <a:pt x="130" y="90"/>
                  </a:lnTo>
                  <a:lnTo>
                    <a:pt x="132" y="119"/>
                  </a:lnTo>
                  <a:lnTo>
                    <a:pt x="134" y="147"/>
                  </a:lnTo>
                  <a:lnTo>
                    <a:pt x="134" y="147"/>
                  </a:lnTo>
                  <a:lnTo>
                    <a:pt x="131" y="148"/>
                  </a:lnTo>
                  <a:lnTo>
                    <a:pt x="131" y="148"/>
                  </a:lnTo>
                  <a:lnTo>
                    <a:pt x="110" y="157"/>
                  </a:lnTo>
                  <a:lnTo>
                    <a:pt x="93" y="168"/>
                  </a:lnTo>
                  <a:lnTo>
                    <a:pt x="76" y="180"/>
                  </a:lnTo>
                  <a:lnTo>
                    <a:pt x="61" y="194"/>
                  </a:lnTo>
                  <a:lnTo>
                    <a:pt x="47" y="210"/>
                  </a:lnTo>
                  <a:lnTo>
                    <a:pt x="35" y="226"/>
                  </a:lnTo>
                  <a:lnTo>
                    <a:pt x="24" y="243"/>
                  </a:lnTo>
                  <a:lnTo>
                    <a:pt x="16" y="263"/>
                  </a:lnTo>
                  <a:lnTo>
                    <a:pt x="8" y="281"/>
                  </a:lnTo>
                  <a:lnTo>
                    <a:pt x="4" y="301"/>
                  </a:lnTo>
                  <a:lnTo>
                    <a:pt x="1" y="322"/>
                  </a:lnTo>
                  <a:lnTo>
                    <a:pt x="0" y="342"/>
                  </a:lnTo>
                  <a:lnTo>
                    <a:pt x="0" y="363"/>
                  </a:lnTo>
                  <a:lnTo>
                    <a:pt x="3" y="383"/>
                  </a:lnTo>
                  <a:lnTo>
                    <a:pt x="8" y="404"/>
                  </a:lnTo>
                  <a:lnTo>
                    <a:pt x="15" y="425"/>
                  </a:lnTo>
                  <a:lnTo>
                    <a:pt x="15" y="425"/>
                  </a:lnTo>
                  <a:lnTo>
                    <a:pt x="24" y="443"/>
                  </a:lnTo>
                  <a:lnTo>
                    <a:pt x="35" y="461"/>
                  </a:lnTo>
                  <a:lnTo>
                    <a:pt x="47" y="478"/>
                  </a:lnTo>
                  <a:lnTo>
                    <a:pt x="61" y="493"/>
                  </a:lnTo>
                  <a:lnTo>
                    <a:pt x="76" y="507"/>
                  </a:lnTo>
                  <a:lnTo>
                    <a:pt x="93" y="519"/>
                  </a:lnTo>
                  <a:lnTo>
                    <a:pt x="110" y="530"/>
                  </a:lnTo>
                  <a:lnTo>
                    <a:pt x="130" y="540"/>
                  </a:lnTo>
                  <a:lnTo>
                    <a:pt x="130" y="540"/>
                  </a:lnTo>
                  <a:lnTo>
                    <a:pt x="150" y="546"/>
                  </a:lnTo>
                  <a:lnTo>
                    <a:pt x="170" y="551"/>
                  </a:lnTo>
                  <a:lnTo>
                    <a:pt x="191" y="555"/>
                  </a:lnTo>
                  <a:lnTo>
                    <a:pt x="211" y="556"/>
                  </a:lnTo>
                  <a:lnTo>
                    <a:pt x="211" y="556"/>
                  </a:lnTo>
                  <a:lnTo>
                    <a:pt x="227" y="555"/>
                  </a:lnTo>
                  <a:lnTo>
                    <a:pt x="243" y="554"/>
                  </a:lnTo>
                  <a:lnTo>
                    <a:pt x="259" y="550"/>
                  </a:lnTo>
                  <a:lnTo>
                    <a:pt x="274" y="546"/>
                  </a:lnTo>
                  <a:lnTo>
                    <a:pt x="274" y="546"/>
                  </a:lnTo>
                  <a:lnTo>
                    <a:pt x="301" y="586"/>
                  </a:lnTo>
                  <a:lnTo>
                    <a:pt x="327" y="621"/>
                  </a:lnTo>
                  <a:lnTo>
                    <a:pt x="353" y="654"/>
                  </a:lnTo>
                  <a:lnTo>
                    <a:pt x="379" y="683"/>
                  </a:lnTo>
                  <a:lnTo>
                    <a:pt x="379" y="683"/>
                  </a:lnTo>
                  <a:lnTo>
                    <a:pt x="382" y="690"/>
                  </a:lnTo>
                  <a:lnTo>
                    <a:pt x="386" y="695"/>
                  </a:lnTo>
                  <a:lnTo>
                    <a:pt x="386" y="695"/>
                  </a:lnTo>
                  <a:lnTo>
                    <a:pt x="393" y="703"/>
                  </a:lnTo>
                  <a:lnTo>
                    <a:pt x="398" y="710"/>
                  </a:lnTo>
                  <a:lnTo>
                    <a:pt x="402" y="718"/>
                  </a:lnTo>
                  <a:lnTo>
                    <a:pt x="406" y="726"/>
                  </a:lnTo>
                  <a:lnTo>
                    <a:pt x="410" y="735"/>
                  </a:lnTo>
                  <a:lnTo>
                    <a:pt x="412" y="744"/>
                  </a:lnTo>
                  <a:lnTo>
                    <a:pt x="413" y="753"/>
                  </a:lnTo>
                  <a:lnTo>
                    <a:pt x="414" y="763"/>
                  </a:lnTo>
                  <a:lnTo>
                    <a:pt x="414" y="763"/>
                  </a:lnTo>
                  <a:lnTo>
                    <a:pt x="413" y="772"/>
                  </a:lnTo>
                  <a:lnTo>
                    <a:pt x="412" y="782"/>
                  </a:lnTo>
                  <a:lnTo>
                    <a:pt x="410" y="791"/>
                  </a:lnTo>
                  <a:lnTo>
                    <a:pt x="406" y="799"/>
                  </a:lnTo>
                  <a:lnTo>
                    <a:pt x="402" y="808"/>
                  </a:lnTo>
                  <a:lnTo>
                    <a:pt x="398" y="816"/>
                  </a:lnTo>
                  <a:lnTo>
                    <a:pt x="393" y="824"/>
                  </a:lnTo>
                  <a:lnTo>
                    <a:pt x="386" y="830"/>
                  </a:lnTo>
                  <a:lnTo>
                    <a:pt x="386" y="830"/>
                  </a:lnTo>
                  <a:lnTo>
                    <a:pt x="379" y="837"/>
                  </a:lnTo>
                  <a:lnTo>
                    <a:pt x="371" y="842"/>
                  </a:lnTo>
                  <a:lnTo>
                    <a:pt x="364" y="847"/>
                  </a:lnTo>
                  <a:lnTo>
                    <a:pt x="355" y="851"/>
                  </a:lnTo>
                  <a:lnTo>
                    <a:pt x="346" y="854"/>
                  </a:lnTo>
                  <a:lnTo>
                    <a:pt x="337" y="856"/>
                  </a:lnTo>
                  <a:lnTo>
                    <a:pt x="328" y="858"/>
                  </a:lnTo>
                  <a:lnTo>
                    <a:pt x="318" y="858"/>
                  </a:lnTo>
                  <a:lnTo>
                    <a:pt x="318" y="858"/>
                  </a:lnTo>
                  <a:lnTo>
                    <a:pt x="306" y="859"/>
                  </a:lnTo>
                  <a:lnTo>
                    <a:pt x="293" y="861"/>
                  </a:lnTo>
                  <a:lnTo>
                    <a:pt x="281" y="865"/>
                  </a:lnTo>
                  <a:lnTo>
                    <a:pt x="269" y="869"/>
                  </a:lnTo>
                  <a:lnTo>
                    <a:pt x="257" y="874"/>
                  </a:lnTo>
                  <a:lnTo>
                    <a:pt x="248" y="880"/>
                  </a:lnTo>
                  <a:lnTo>
                    <a:pt x="237" y="887"/>
                  </a:lnTo>
                  <a:lnTo>
                    <a:pt x="228" y="896"/>
                  </a:lnTo>
                  <a:lnTo>
                    <a:pt x="220" y="904"/>
                  </a:lnTo>
                  <a:lnTo>
                    <a:pt x="212" y="915"/>
                  </a:lnTo>
                  <a:lnTo>
                    <a:pt x="207" y="925"/>
                  </a:lnTo>
                  <a:lnTo>
                    <a:pt x="202" y="937"/>
                  </a:lnTo>
                  <a:lnTo>
                    <a:pt x="197" y="948"/>
                  </a:lnTo>
                  <a:lnTo>
                    <a:pt x="194" y="960"/>
                  </a:lnTo>
                  <a:lnTo>
                    <a:pt x="192" y="973"/>
                  </a:lnTo>
                  <a:lnTo>
                    <a:pt x="191" y="986"/>
                  </a:lnTo>
                  <a:lnTo>
                    <a:pt x="191" y="986"/>
                  </a:lnTo>
                  <a:lnTo>
                    <a:pt x="192" y="992"/>
                  </a:lnTo>
                  <a:lnTo>
                    <a:pt x="194" y="998"/>
                  </a:lnTo>
                  <a:lnTo>
                    <a:pt x="196" y="1003"/>
                  </a:lnTo>
                  <a:lnTo>
                    <a:pt x="200" y="1008"/>
                  </a:lnTo>
                  <a:lnTo>
                    <a:pt x="205" y="1012"/>
                  </a:lnTo>
                  <a:lnTo>
                    <a:pt x="210" y="1015"/>
                  </a:lnTo>
                  <a:lnTo>
                    <a:pt x="217" y="1017"/>
                  </a:lnTo>
                  <a:lnTo>
                    <a:pt x="223" y="1017"/>
                  </a:lnTo>
                  <a:lnTo>
                    <a:pt x="795" y="1017"/>
                  </a:lnTo>
                  <a:lnTo>
                    <a:pt x="795" y="1017"/>
                  </a:lnTo>
                  <a:lnTo>
                    <a:pt x="801" y="1017"/>
                  </a:lnTo>
                  <a:lnTo>
                    <a:pt x="808" y="1015"/>
                  </a:lnTo>
                  <a:lnTo>
                    <a:pt x="813" y="1012"/>
                  </a:lnTo>
                  <a:lnTo>
                    <a:pt x="817" y="1008"/>
                  </a:lnTo>
                  <a:lnTo>
                    <a:pt x="822" y="1003"/>
                  </a:lnTo>
                  <a:lnTo>
                    <a:pt x="825" y="998"/>
                  </a:lnTo>
                  <a:lnTo>
                    <a:pt x="826" y="992"/>
                  </a:lnTo>
                  <a:lnTo>
                    <a:pt x="827" y="986"/>
                  </a:lnTo>
                  <a:lnTo>
                    <a:pt x="827" y="986"/>
                  </a:lnTo>
                  <a:lnTo>
                    <a:pt x="826" y="973"/>
                  </a:lnTo>
                  <a:lnTo>
                    <a:pt x="825" y="960"/>
                  </a:lnTo>
                  <a:lnTo>
                    <a:pt x="822" y="948"/>
                  </a:lnTo>
                  <a:lnTo>
                    <a:pt x="817" y="937"/>
                  </a:lnTo>
                  <a:lnTo>
                    <a:pt x="812" y="925"/>
                  </a:lnTo>
                  <a:lnTo>
                    <a:pt x="806" y="915"/>
                  </a:lnTo>
                  <a:lnTo>
                    <a:pt x="798" y="904"/>
                  </a:lnTo>
                  <a:lnTo>
                    <a:pt x="790" y="896"/>
                  </a:lnTo>
                  <a:lnTo>
                    <a:pt x="781" y="887"/>
                  </a:lnTo>
                  <a:lnTo>
                    <a:pt x="771" y="880"/>
                  </a:lnTo>
                  <a:lnTo>
                    <a:pt x="761" y="874"/>
                  </a:lnTo>
                  <a:lnTo>
                    <a:pt x="750" y="869"/>
                  </a:lnTo>
                  <a:lnTo>
                    <a:pt x="738" y="865"/>
                  </a:lnTo>
                  <a:lnTo>
                    <a:pt x="725" y="861"/>
                  </a:lnTo>
                  <a:lnTo>
                    <a:pt x="713" y="859"/>
                  </a:lnTo>
                  <a:lnTo>
                    <a:pt x="699" y="858"/>
                  </a:lnTo>
                  <a:lnTo>
                    <a:pt x="699" y="858"/>
                  </a:lnTo>
                  <a:lnTo>
                    <a:pt x="691" y="858"/>
                  </a:lnTo>
                  <a:lnTo>
                    <a:pt x="681" y="856"/>
                  </a:lnTo>
                  <a:lnTo>
                    <a:pt x="673" y="854"/>
                  </a:lnTo>
                  <a:lnTo>
                    <a:pt x="663" y="851"/>
                  </a:lnTo>
                  <a:lnTo>
                    <a:pt x="655" y="847"/>
                  </a:lnTo>
                  <a:lnTo>
                    <a:pt x="647" y="842"/>
                  </a:lnTo>
                  <a:lnTo>
                    <a:pt x="639" y="837"/>
                  </a:lnTo>
                  <a:lnTo>
                    <a:pt x="633" y="830"/>
                  </a:lnTo>
                  <a:lnTo>
                    <a:pt x="633" y="830"/>
                  </a:lnTo>
                  <a:lnTo>
                    <a:pt x="626" y="824"/>
                  </a:lnTo>
                  <a:lnTo>
                    <a:pt x="620" y="816"/>
                  </a:lnTo>
                  <a:lnTo>
                    <a:pt x="616" y="808"/>
                  </a:lnTo>
                  <a:lnTo>
                    <a:pt x="611" y="799"/>
                  </a:lnTo>
                  <a:lnTo>
                    <a:pt x="608" y="791"/>
                  </a:lnTo>
                  <a:lnTo>
                    <a:pt x="606" y="782"/>
                  </a:lnTo>
                  <a:lnTo>
                    <a:pt x="605" y="772"/>
                  </a:lnTo>
                  <a:lnTo>
                    <a:pt x="605" y="763"/>
                  </a:lnTo>
                  <a:lnTo>
                    <a:pt x="605" y="763"/>
                  </a:lnTo>
                  <a:lnTo>
                    <a:pt x="605" y="753"/>
                  </a:lnTo>
                  <a:lnTo>
                    <a:pt x="606" y="744"/>
                  </a:lnTo>
                  <a:lnTo>
                    <a:pt x="608" y="735"/>
                  </a:lnTo>
                  <a:lnTo>
                    <a:pt x="611" y="726"/>
                  </a:lnTo>
                  <a:lnTo>
                    <a:pt x="616" y="718"/>
                  </a:lnTo>
                  <a:lnTo>
                    <a:pt x="620" y="710"/>
                  </a:lnTo>
                  <a:lnTo>
                    <a:pt x="626" y="703"/>
                  </a:lnTo>
                  <a:lnTo>
                    <a:pt x="633" y="695"/>
                  </a:lnTo>
                  <a:lnTo>
                    <a:pt x="633" y="695"/>
                  </a:lnTo>
                  <a:lnTo>
                    <a:pt x="637" y="690"/>
                  </a:lnTo>
                  <a:lnTo>
                    <a:pt x="639" y="683"/>
                  </a:lnTo>
                  <a:lnTo>
                    <a:pt x="639" y="683"/>
                  </a:lnTo>
                  <a:lnTo>
                    <a:pt x="665" y="654"/>
                  </a:lnTo>
                  <a:lnTo>
                    <a:pt x="691" y="622"/>
                  </a:lnTo>
                  <a:lnTo>
                    <a:pt x="718" y="586"/>
                  </a:lnTo>
                  <a:lnTo>
                    <a:pt x="743" y="546"/>
                  </a:lnTo>
                  <a:lnTo>
                    <a:pt x="743" y="546"/>
                  </a:lnTo>
                  <a:lnTo>
                    <a:pt x="758" y="550"/>
                  </a:lnTo>
                  <a:lnTo>
                    <a:pt x="774" y="554"/>
                  </a:lnTo>
                  <a:lnTo>
                    <a:pt x="791" y="555"/>
                  </a:lnTo>
                  <a:lnTo>
                    <a:pt x="806" y="556"/>
                  </a:lnTo>
                  <a:lnTo>
                    <a:pt x="806" y="556"/>
                  </a:lnTo>
                  <a:lnTo>
                    <a:pt x="827" y="555"/>
                  </a:lnTo>
                  <a:lnTo>
                    <a:pt x="847" y="551"/>
                  </a:lnTo>
                  <a:lnTo>
                    <a:pt x="868" y="546"/>
                  </a:lnTo>
                  <a:lnTo>
                    <a:pt x="887" y="540"/>
                  </a:lnTo>
                  <a:lnTo>
                    <a:pt x="887" y="540"/>
                  </a:lnTo>
                  <a:lnTo>
                    <a:pt x="906" y="530"/>
                  </a:lnTo>
                  <a:lnTo>
                    <a:pt x="925" y="519"/>
                  </a:lnTo>
                  <a:lnTo>
                    <a:pt x="941" y="507"/>
                  </a:lnTo>
                  <a:lnTo>
                    <a:pt x="956" y="493"/>
                  </a:lnTo>
                  <a:lnTo>
                    <a:pt x="970" y="478"/>
                  </a:lnTo>
                  <a:lnTo>
                    <a:pt x="983" y="461"/>
                  </a:lnTo>
                  <a:lnTo>
                    <a:pt x="993" y="443"/>
                  </a:lnTo>
                  <a:lnTo>
                    <a:pt x="1002" y="425"/>
                  </a:lnTo>
                  <a:lnTo>
                    <a:pt x="1002" y="425"/>
                  </a:lnTo>
                  <a:lnTo>
                    <a:pt x="1009" y="404"/>
                  </a:lnTo>
                  <a:lnTo>
                    <a:pt x="1014" y="383"/>
                  </a:lnTo>
                  <a:lnTo>
                    <a:pt x="1017" y="363"/>
                  </a:lnTo>
                  <a:lnTo>
                    <a:pt x="1018" y="342"/>
                  </a:lnTo>
                  <a:lnTo>
                    <a:pt x="1017" y="322"/>
                  </a:lnTo>
                  <a:lnTo>
                    <a:pt x="1014" y="301"/>
                  </a:lnTo>
                  <a:lnTo>
                    <a:pt x="1008" y="281"/>
                  </a:lnTo>
                  <a:lnTo>
                    <a:pt x="1002" y="263"/>
                  </a:lnTo>
                  <a:lnTo>
                    <a:pt x="993" y="243"/>
                  </a:lnTo>
                  <a:lnTo>
                    <a:pt x="983" y="226"/>
                  </a:lnTo>
                  <a:lnTo>
                    <a:pt x="971" y="210"/>
                  </a:lnTo>
                  <a:lnTo>
                    <a:pt x="957" y="194"/>
                  </a:lnTo>
                  <a:lnTo>
                    <a:pt x="942" y="180"/>
                  </a:lnTo>
                  <a:lnTo>
                    <a:pt x="925" y="168"/>
                  </a:lnTo>
                  <a:lnTo>
                    <a:pt x="906" y="157"/>
                  </a:lnTo>
                  <a:lnTo>
                    <a:pt x="887" y="148"/>
                  </a:lnTo>
                  <a:lnTo>
                    <a:pt x="887" y="148"/>
                  </a:lnTo>
                  <a:close/>
                  <a:moveTo>
                    <a:pt x="154" y="481"/>
                  </a:moveTo>
                  <a:lnTo>
                    <a:pt x="154" y="481"/>
                  </a:lnTo>
                  <a:lnTo>
                    <a:pt x="140" y="474"/>
                  </a:lnTo>
                  <a:lnTo>
                    <a:pt x="129" y="467"/>
                  </a:lnTo>
                  <a:lnTo>
                    <a:pt x="117" y="458"/>
                  </a:lnTo>
                  <a:lnTo>
                    <a:pt x="106" y="448"/>
                  </a:lnTo>
                  <a:lnTo>
                    <a:pt x="96" y="438"/>
                  </a:lnTo>
                  <a:lnTo>
                    <a:pt x="88" y="426"/>
                  </a:lnTo>
                  <a:lnTo>
                    <a:pt x="80" y="413"/>
                  </a:lnTo>
                  <a:lnTo>
                    <a:pt x="74" y="400"/>
                  </a:lnTo>
                  <a:lnTo>
                    <a:pt x="74" y="400"/>
                  </a:lnTo>
                  <a:lnTo>
                    <a:pt x="70" y="386"/>
                  </a:lnTo>
                  <a:lnTo>
                    <a:pt x="66" y="373"/>
                  </a:lnTo>
                  <a:lnTo>
                    <a:pt x="64" y="359"/>
                  </a:lnTo>
                  <a:lnTo>
                    <a:pt x="63" y="345"/>
                  </a:lnTo>
                  <a:lnTo>
                    <a:pt x="63" y="331"/>
                  </a:lnTo>
                  <a:lnTo>
                    <a:pt x="65" y="319"/>
                  </a:lnTo>
                  <a:lnTo>
                    <a:pt x="68" y="305"/>
                  </a:lnTo>
                  <a:lnTo>
                    <a:pt x="73" y="292"/>
                  </a:lnTo>
                  <a:lnTo>
                    <a:pt x="78" y="280"/>
                  </a:lnTo>
                  <a:lnTo>
                    <a:pt x="85" y="268"/>
                  </a:lnTo>
                  <a:lnTo>
                    <a:pt x="92" y="256"/>
                  </a:lnTo>
                  <a:lnTo>
                    <a:pt x="101" y="247"/>
                  </a:lnTo>
                  <a:lnTo>
                    <a:pt x="110" y="236"/>
                  </a:lnTo>
                  <a:lnTo>
                    <a:pt x="120" y="227"/>
                  </a:lnTo>
                  <a:lnTo>
                    <a:pt x="132" y="219"/>
                  </a:lnTo>
                  <a:lnTo>
                    <a:pt x="144" y="212"/>
                  </a:lnTo>
                  <a:lnTo>
                    <a:pt x="144" y="212"/>
                  </a:lnTo>
                  <a:lnTo>
                    <a:pt x="152" y="252"/>
                  </a:lnTo>
                  <a:lnTo>
                    <a:pt x="162" y="290"/>
                  </a:lnTo>
                  <a:lnTo>
                    <a:pt x="173" y="326"/>
                  </a:lnTo>
                  <a:lnTo>
                    <a:pt x="184" y="361"/>
                  </a:lnTo>
                  <a:lnTo>
                    <a:pt x="197" y="395"/>
                  </a:lnTo>
                  <a:lnTo>
                    <a:pt x="211" y="428"/>
                  </a:lnTo>
                  <a:lnTo>
                    <a:pt x="226" y="459"/>
                  </a:lnTo>
                  <a:lnTo>
                    <a:pt x="241" y="488"/>
                  </a:lnTo>
                  <a:lnTo>
                    <a:pt x="241" y="488"/>
                  </a:lnTo>
                  <a:lnTo>
                    <a:pt x="230" y="490"/>
                  </a:lnTo>
                  <a:lnTo>
                    <a:pt x="220" y="491"/>
                  </a:lnTo>
                  <a:lnTo>
                    <a:pt x="209" y="491"/>
                  </a:lnTo>
                  <a:lnTo>
                    <a:pt x="197" y="491"/>
                  </a:lnTo>
                  <a:lnTo>
                    <a:pt x="187" y="490"/>
                  </a:lnTo>
                  <a:lnTo>
                    <a:pt x="176" y="487"/>
                  </a:lnTo>
                  <a:lnTo>
                    <a:pt x="165" y="485"/>
                  </a:lnTo>
                  <a:lnTo>
                    <a:pt x="154" y="481"/>
                  </a:lnTo>
                  <a:lnTo>
                    <a:pt x="154" y="481"/>
                  </a:lnTo>
                  <a:close/>
                  <a:moveTo>
                    <a:pt x="699" y="922"/>
                  </a:moveTo>
                  <a:lnTo>
                    <a:pt x="699" y="922"/>
                  </a:lnTo>
                  <a:lnTo>
                    <a:pt x="709" y="923"/>
                  </a:lnTo>
                  <a:lnTo>
                    <a:pt x="717" y="925"/>
                  </a:lnTo>
                  <a:lnTo>
                    <a:pt x="725" y="927"/>
                  </a:lnTo>
                  <a:lnTo>
                    <a:pt x="733" y="931"/>
                  </a:lnTo>
                  <a:lnTo>
                    <a:pt x="739" y="935"/>
                  </a:lnTo>
                  <a:lnTo>
                    <a:pt x="746" y="941"/>
                  </a:lnTo>
                  <a:lnTo>
                    <a:pt x="751" y="947"/>
                  </a:lnTo>
                  <a:lnTo>
                    <a:pt x="755" y="954"/>
                  </a:lnTo>
                  <a:lnTo>
                    <a:pt x="263" y="954"/>
                  </a:lnTo>
                  <a:lnTo>
                    <a:pt x="263" y="954"/>
                  </a:lnTo>
                  <a:lnTo>
                    <a:pt x="268" y="947"/>
                  </a:lnTo>
                  <a:lnTo>
                    <a:pt x="273" y="941"/>
                  </a:lnTo>
                  <a:lnTo>
                    <a:pt x="279" y="935"/>
                  </a:lnTo>
                  <a:lnTo>
                    <a:pt x="286" y="931"/>
                  </a:lnTo>
                  <a:lnTo>
                    <a:pt x="294" y="927"/>
                  </a:lnTo>
                  <a:lnTo>
                    <a:pt x="301" y="925"/>
                  </a:lnTo>
                  <a:lnTo>
                    <a:pt x="310" y="923"/>
                  </a:lnTo>
                  <a:lnTo>
                    <a:pt x="318" y="922"/>
                  </a:lnTo>
                  <a:lnTo>
                    <a:pt x="318" y="922"/>
                  </a:lnTo>
                  <a:lnTo>
                    <a:pt x="333" y="922"/>
                  </a:lnTo>
                  <a:lnTo>
                    <a:pt x="350" y="919"/>
                  </a:lnTo>
                  <a:lnTo>
                    <a:pt x="365" y="915"/>
                  </a:lnTo>
                  <a:lnTo>
                    <a:pt x="380" y="910"/>
                  </a:lnTo>
                  <a:lnTo>
                    <a:pt x="394" y="903"/>
                  </a:lnTo>
                  <a:lnTo>
                    <a:pt x="406" y="896"/>
                  </a:lnTo>
                  <a:lnTo>
                    <a:pt x="419" y="886"/>
                  </a:lnTo>
                  <a:lnTo>
                    <a:pt x="431" y="875"/>
                  </a:lnTo>
                  <a:lnTo>
                    <a:pt x="431" y="875"/>
                  </a:lnTo>
                  <a:lnTo>
                    <a:pt x="440" y="865"/>
                  </a:lnTo>
                  <a:lnTo>
                    <a:pt x="448" y="854"/>
                  </a:lnTo>
                  <a:lnTo>
                    <a:pt x="456" y="842"/>
                  </a:lnTo>
                  <a:lnTo>
                    <a:pt x="462" y="830"/>
                  </a:lnTo>
                  <a:lnTo>
                    <a:pt x="468" y="817"/>
                  </a:lnTo>
                  <a:lnTo>
                    <a:pt x="471" y="805"/>
                  </a:lnTo>
                  <a:lnTo>
                    <a:pt x="474" y="792"/>
                  </a:lnTo>
                  <a:lnTo>
                    <a:pt x="476" y="778"/>
                  </a:lnTo>
                  <a:lnTo>
                    <a:pt x="476" y="778"/>
                  </a:lnTo>
                  <a:lnTo>
                    <a:pt x="490" y="788"/>
                  </a:lnTo>
                  <a:lnTo>
                    <a:pt x="490" y="788"/>
                  </a:lnTo>
                  <a:lnTo>
                    <a:pt x="494" y="792"/>
                  </a:lnTo>
                  <a:lnTo>
                    <a:pt x="500" y="793"/>
                  </a:lnTo>
                  <a:lnTo>
                    <a:pt x="504" y="795"/>
                  </a:lnTo>
                  <a:lnTo>
                    <a:pt x="509" y="795"/>
                  </a:lnTo>
                  <a:lnTo>
                    <a:pt x="509" y="795"/>
                  </a:lnTo>
                  <a:lnTo>
                    <a:pt x="514" y="795"/>
                  </a:lnTo>
                  <a:lnTo>
                    <a:pt x="519" y="793"/>
                  </a:lnTo>
                  <a:lnTo>
                    <a:pt x="523" y="792"/>
                  </a:lnTo>
                  <a:lnTo>
                    <a:pt x="528" y="788"/>
                  </a:lnTo>
                  <a:lnTo>
                    <a:pt x="528" y="788"/>
                  </a:lnTo>
                  <a:lnTo>
                    <a:pt x="543" y="778"/>
                  </a:lnTo>
                  <a:lnTo>
                    <a:pt x="543" y="778"/>
                  </a:lnTo>
                  <a:lnTo>
                    <a:pt x="544" y="792"/>
                  </a:lnTo>
                  <a:lnTo>
                    <a:pt x="547" y="805"/>
                  </a:lnTo>
                  <a:lnTo>
                    <a:pt x="551" y="817"/>
                  </a:lnTo>
                  <a:lnTo>
                    <a:pt x="557" y="830"/>
                  </a:lnTo>
                  <a:lnTo>
                    <a:pt x="562" y="842"/>
                  </a:lnTo>
                  <a:lnTo>
                    <a:pt x="570" y="854"/>
                  </a:lnTo>
                  <a:lnTo>
                    <a:pt x="578" y="865"/>
                  </a:lnTo>
                  <a:lnTo>
                    <a:pt x="588" y="875"/>
                  </a:lnTo>
                  <a:lnTo>
                    <a:pt x="588" y="875"/>
                  </a:lnTo>
                  <a:lnTo>
                    <a:pt x="600" y="886"/>
                  </a:lnTo>
                  <a:lnTo>
                    <a:pt x="611" y="896"/>
                  </a:lnTo>
                  <a:lnTo>
                    <a:pt x="625" y="903"/>
                  </a:lnTo>
                  <a:lnTo>
                    <a:pt x="639" y="910"/>
                  </a:lnTo>
                  <a:lnTo>
                    <a:pt x="653" y="915"/>
                  </a:lnTo>
                  <a:lnTo>
                    <a:pt x="668" y="919"/>
                  </a:lnTo>
                  <a:lnTo>
                    <a:pt x="684" y="922"/>
                  </a:lnTo>
                  <a:lnTo>
                    <a:pt x="699" y="922"/>
                  </a:lnTo>
                  <a:lnTo>
                    <a:pt x="699" y="922"/>
                  </a:lnTo>
                  <a:close/>
                  <a:moveTo>
                    <a:pt x="509" y="722"/>
                  </a:moveTo>
                  <a:lnTo>
                    <a:pt x="509" y="722"/>
                  </a:lnTo>
                  <a:lnTo>
                    <a:pt x="494" y="709"/>
                  </a:lnTo>
                  <a:lnTo>
                    <a:pt x="476" y="692"/>
                  </a:lnTo>
                  <a:lnTo>
                    <a:pt x="456" y="672"/>
                  </a:lnTo>
                  <a:lnTo>
                    <a:pt x="432" y="647"/>
                  </a:lnTo>
                  <a:lnTo>
                    <a:pt x="408" y="618"/>
                  </a:lnTo>
                  <a:lnTo>
                    <a:pt x="382" y="586"/>
                  </a:lnTo>
                  <a:lnTo>
                    <a:pt x="355" y="550"/>
                  </a:lnTo>
                  <a:lnTo>
                    <a:pt x="329" y="511"/>
                  </a:lnTo>
                  <a:lnTo>
                    <a:pt x="316" y="489"/>
                  </a:lnTo>
                  <a:lnTo>
                    <a:pt x="303" y="467"/>
                  </a:lnTo>
                  <a:lnTo>
                    <a:pt x="292" y="444"/>
                  </a:lnTo>
                  <a:lnTo>
                    <a:pt x="280" y="420"/>
                  </a:lnTo>
                  <a:lnTo>
                    <a:pt x="268" y="395"/>
                  </a:lnTo>
                  <a:lnTo>
                    <a:pt x="257" y="369"/>
                  </a:lnTo>
                  <a:lnTo>
                    <a:pt x="247" y="342"/>
                  </a:lnTo>
                  <a:lnTo>
                    <a:pt x="237" y="315"/>
                  </a:lnTo>
                  <a:lnTo>
                    <a:pt x="228" y="286"/>
                  </a:lnTo>
                  <a:lnTo>
                    <a:pt x="220" y="257"/>
                  </a:lnTo>
                  <a:lnTo>
                    <a:pt x="212" y="227"/>
                  </a:lnTo>
                  <a:lnTo>
                    <a:pt x="206" y="196"/>
                  </a:lnTo>
                  <a:lnTo>
                    <a:pt x="200" y="164"/>
                  </a:lnTo>
                  <a:lnTo>
                    <a:pt x="196" y="132"/>
                  </a:lnTo>
                  <a:lnTo>
                    <a:pt x="193" y="98"/>
                  </a:lnTo>
                  <a:lnTo>
                    <a:pt x="192" y="63"/>
                  </a:lnTo>
                  <a:lnTo>
                    <a:pt x="827" y="63"/>
                  </a:lnTo>
                  <a:lnTo>
                    <a:pt x="827" y="63"/>
                  </a:lnTo>
                  <a:lnTo>
                    <a:pt x="825" y="98"/>
                  </a:lnTo>
                  <a:lnTo>
                    <a:pt x="822" y="132"/>
                  </a:lnTo>
                  <a:lnTo>
                    <a:pt x="817" y="164"/>
                  </a:lnTo>
                  <a:lnTo>
                    <a:pt x="812" y="196"/>
                  </a:lnTo>
                  <a:lnTo>
                    <a:pt x="806" y="227"/>
                  </a:lnTo>
                  <a:lnTo>
                    <a:pt x="798" y="257"/>
                  </a:lnTo>
                  <a:lnTo>
                    <a:pt x="791" y="286"/>
                  </a:lnTo>
                  <a:lnTo>
                    <a:pt x="781" y="315"/>
                  </a:lnTo>
                  <a:lnTo>
                    <a:pt x="771" y="342"/>
                  </a:lnTo>
                  <a:lnTo>
                    <a:pt x="762" y="369"/>
                  </a:lnTo>
                  <a:lnTo>
                    <a:pt x="750" y="395"/>
                  </a:lnTo>
                  <a:lnTo>
                    <a:pt x="739" y="420"/>
                  </a:lnTo>
                  <a:lnTo>
                    <a:pt x="726" y="444"/>
                  </a:lnTo>
                  <a:lnTo>
                    <a:pt x="714" y="467"/>
                  </a:lnTo>
                  <a:lnTo>
                    <a:pt x="702" y="489"/>
                  </a:lnTo>
                  <a:lnTo>
                    <a:pt x="689" y="511"/>
                  </a:lnTo>
                  <a:lnTo>
                    <a:pt x="663" y="550"/>
                  </a:lnTo>
                  <a:lnTo>
                    <a:pt x="636" y="586"/>
                  </a:lnTo>
                  <a:lnTo>
                    <a:pt x="610" y="618"/>
                  </a:lnTo>
                  <a:lnTo>
                    <a:pt x="586" y="647"/>
                  </a:lnTo>
                  <a:lnTo>
                    <a:pt x="563" y="672"/>
                  </a:lnTo>
                  <a:lnTo>
                    <a:pt x="542" y="692"/>
                  </a:lnTo>
                  <a:lnTo>
                    <a:pt x="523" y="709"/>
                  </a:lnTo>
                  <a:lnTo>
                    <a:pt x="509" y="722"/>
                  </a:lnTo>
                  <a:lnTo>
                    <a:pt x="509" y="722"/>
                  </a:lnTo>
                  <a:close/>
                  <a:moveTo>
                    <a:pt x="943" y="400"/>
                  </a:moveTo>
                  <a:lnTo>
                    <a:pt x="943" y="400"/>
                  </a:lnTo>
                  <a:lnTo>
                    <a:pt x="936" y="413"/>
                  </a:lnTo>
                  <a:lnTo>
                    <a:pt x="929" y="426"/>
                  </a:lnTo>
                  <a:lnTo>
                    <a:pt x="920" y="438"/>
                  </a:lnTo>
                  <a:lnTo>
                    <a:pt x="911" y="448"/>
                  </a:lnTo>
                  <a:lnTo>
                    <a:pt x="900" y="458"/>
                  </a:lnTo>
                  <a:lnTo>
                    <a:pt x="889" y="467"/>
                  </a:lnTo>
                  <a:lnTo>
                    <a:pt x="876" y="474"/>
                  </a:lnTo>
                  <a:lnTo>
                    <a:pt x="864" y="481"/>
                  </a:lnTo>
                  <a:lnTo>
                    <a:pt x="864" y="481"/>
                  </a:lnTo>
                  <a:lnTo>
                    <a:pt x="853" y="485"/>
                  </a:lnTo>
                  <a:lnTo>
                    <a:pt x="842" y="487"/>
                  </a:lnTo>
                  <a:lnTo>
                    <a:pt x="831" y="490"/>
                  </a:lnTo>
                  <a:lnTo>
                    <a:pt x="821" y="491"/>
                  </a:lnTo>
                  <a:lnTo>
                    <a:pt x="809" y="491"/>
                  </a:lnTo>
                  <a:lnTo>
                    <a:pt x="798" y="491"/>
                  </a:lnTo>
                  <a:lnTo>
                    <a:pt x="787" y="490"/>
                  </a:lnTo>
                  <a:lnTo>
                    <a:pt x="777" y="489"/>
                  </a:lnTo>
                  <a:lnTo>
                    <a:pt x="777" y="489"/>
                  </a:lnTo>
                  <a:lnTo>
                    <a:pt x="792" y="459"/>
                  </a:lnTo>
                  <a:lnTo>
                    <a:pt x="807" y="428"/>
                  </a:lnTo>
                  <a:lnTo>
                    <a:pt x="821" y="396"/>
                  </a:lnTo>
                  <a:lnTo>
                    <a:pt x="833" y="361"/>
                  </a:lnTo>
                  <a:lnTo>
                    <a:pt x="845" y="326"/>
                  </a:lnTo>
                  <a:lnTo>
                    <a:pt x="856" y="290"/>
                  </a:lnTo>
                  <a:lnTo>
                    <a:pt x="866" y="252"/>
                  </a:lnTo>
                  <a:lnTo>
                    <a:pt x="874" y="212"/>
                  </a:lnTo>
                  <a:lnTo>
                    <a:pt x="874" y="212"/>
                  </a:lnTo>
                  <a:lnTo>
                    <a:pt x="886" y="220"/>
                  </a:lnTo>
                  <a:lnTo>
                    <a:pt x="898" y="227"/>
                  </a:lnTo>
                  <a:lnTo>
                    <a:pt x="908" y="237"/>
                  </a:lnTo>
                  <a:lnTo>
                    <a:pt x="917" y="247"/>
                  </a:lnTo>
                  <a:lnTo>
                    <a:pt x="926" y="257"/>
                  </a:lnTo>
                  <a:lnTo>
                    <a:pt x="933" y="268"/>
                  </a:lnTo>
                  <a:lnTo>
                    <a:pt x="940" y="280"/>
                  </a:lnTo>
                  <a:lnTo>
                    <a:pt x="945" y="293"/>
                  </a:lnTo>
                  <a:lnTo>
                    <a:pt x="949" y="306"/>
                  </a:lnTo>
                  <a:lnTo>
                    <a:pt x="952" y="319"/>
                  </a:lnTo>
                  <a:lnTo>
                    <a:pt x="954" y="332"/>
                  </a:lnTo>
                  <a:lnTo>
                    <a:pt x="955" y="345"/>
                  </a:lnTo>
                  <a:lnTo>
                    <a:pt x="954" y="359"/>
                  </a:lnTo>
                  <a:lnTo>
                    <a:pt x="952" y="373"/>
                  </a:lnTo>
                  <a:lnTo>
                    <a:pt x="948" y="386"/>
                  </a:lnTo>
                  <a:lnTo>
                    <a:pt x="943" y="400"/>
                  </a:lnTo>
                  <a:lnTo>
                    <a:pt x="943" y="4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A239DFC-DD90-41EE-B6EE-FE4D7291431C}"/>
              </a:ext>
            </a:extLst>
          </p:cNvPr>
          <p:cNvGrpSpPr/>
          <p:nvPr/>
        </p:nvGrpSpPr>
        <p:grpSpPr>
          <a:xfrm flipH="1">
            <a:off x="11363657" y="5895363"/>
            <a:ext cx="727071" cy="727071"/>
            <a:chOff x="7357446" y="3428424"/>
            <a:chExt cx="732838" cy="732838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F3581196-F7AF-495A-A93A-F9710D8D5B23}"/>
                </a:ext>
              </a:extLst>
            </p:cNvPr>
            <p:cNvSpPr/>
            <p:nvPr/>
          </p:nvSpPr>
          <p:spPr>
            <a:xfrm>
              <a:off x="7357446" y="3428424"/>
              <a:ext cx="732838" cy="732838"/>
            </a:xfrm>
            <a:prstGeom prst="ellipse">
              <a:avLst/>
            </a:prstGeom>
            <a:solidFill>
              <a:srgbClr val="9AA39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17" name="Freeform 84">
              <a:extLst>
                <a:ext uri="{FF2B5EF4-FFF2-40B4-BE49-F238E27FC236}">
                  <a16:creationId xmlns:a16="http://schemas.microsoft.com/office/drawing/2014/main" id="{F52C6D7A-17D6-43C6-9FE6-DC4AD4B298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62734" y="3633712"/>
              <a:ext cx="322263" cy="322263"/>
            </a:xfrm>
            <a:custGeom>
              <a:avLst/>
              <a:gdLst>
                <a:gd name="T0" fmla="*/ 1017 w 1019"/>
                <a:gd name="T1" fmla="*/ 375 h 1017"/>
                <a:gd name="T2" fmla="*/ 1014 w 1019"/>
                <a:gd name="T3" fmla="*/ 366 h 1017"/>
                <a:gd name="T4" fmla="*/ 757 w 1019"/>
                <a:gd name="T5" fmla="*/ 13 h 1017"/>
                <a:gd name="T6" fmla="*/ 750 w 1019"/>
                <a:gd name="T7" fmla="*/ 6 h 1017"/>
                <a:gd name="T8" fmla="*/ 749 w 1019"/>
                <a:gd name="T9" fmla="*/ 5 h 1017"/>
                <a:gd name="T10" fmla="*/ 739 w 1019"/>
                <a:gd name="T11" fmla="*/ 1 h 1017"/>
                <a:gd name="T12" fmla="*/ 739 w 1019"/>
                <a:gd name="T13" fmla="*/ 1 h 1017"/>
                <a:gd name="T14" fmla="*/ 286 w 1019"/>
                <a:gd name="T15" fmla="*/ 0 h 1017"/>
                <a:gd name="T16" fmla="*/ 279 w 1019"/>
                <a:gd name="T17" fmla="*/ 1 h 1017"/>
                <a:gd name="T18" fmla="*/ 278 w 1019"/>
                <a:gd name="T19" fmla="*/ 1 h 1017"/>
                <a:gd name="T20" fmla="*/ 269 w 1019"/>
                <a:gd name="T21" fmla="*/ 5 h 1017"/>
                <a:gd name="T22" fmla="*/ 267 w 1019"/>
                <a:gd name="T23" fmla="*/ 6 h 1017"/>
                <a:gd name="T24" fmla="*/ 6 w 1019"/>
                <a:gd name="T25" fmla="*/ 363 h 1017"/>
                <a:gd name="T26" fmla="*/ 5 w 1019"/>
                <a:gd name="T27" fmla="*/ 365 h 1017"/>
                <a:gd name="T28" fmla="*/ 3 w 1019"/>
                <a:gd name="T29" fmla="*/ 369 h 1017"/>
                <a:gd name="T30" fmla="*/ 1 w 1019"/>
                <a:gd name="T31" fmla="*/ 373 h 1017"/>
                <a:gd name="T32" fmla="*/ 0 w 1019"/>
                <a:gd name="T33" fmla="*/ 382 h 1017"/>
                <a:gd name="T34" fmla="*/ 0 w 1019"/>
                <a:gd name="T35" fmla="*/ 386 h 1017"/>
                <a:gd name="T36" fmla="*/ 3 w 1019"/>
                <a:gd name="T37" fmla="*/ 395 h 1017"/>
                <a:gd name="T38" fmla="*/ 4 w 1019"/>
                <a:gd name="T39" fmla="*/ 396 h 1017"/>
                <a:gd name="T40" fmla="*/ 7 w 1019"/>
                <a:gd name="T41" fmla="*/ 401 h 1017"/>
                <a:gd name="T42" fmla="*/ 485 w 1019"/>
                <a:gd name="T43" fmla="*/ 1007 h 1017"/>
                <a:gd name="T44" fmla="*/ 490 w 1019"/>
                <a:gd name="T45" fmla="*/ 1011 h 1017"/>
                <a:gd name="T46" fmla="*/ 493 w 1019"/>
                <a:gd name="T47" fmla="*/ 1013 h 1017"/>
                <a:gd name="T48" fmla="*/ 496 w 1019"/>
                <a:gd name="T49" fmla="*/ 1015 h 1017"/>
                <a:gd name="T50" fmla="*/ 501 w 1019"/>
                <a:gd name="T51" fmla="*/ 1017 h 1017"/>
                <a:gd name="T52" fmla="*/ 509 w 1019"/>
                <a:gd name="T53" fmla="*/ 1017 h 1017"/>
                <a:gd name="T54" fmla="*/ 509 w 1019"/>
                <a:gd name="T55" fmla="*/ 1017 h 1017"/>
                <a:gd name="T56" fmla="*/ 515 w 1019"/>
                <a:gd name="T57" fmla="*/ 1017 h 1017"/>
                <a:gd name="T58" fmla="*/ 518 w 1019"/>
                <a:gd name="T59" fmla="*/ 1016 h 1017"/>
                <a:gd name="T60" fmla="*/ 524 w 1019"/>
                <a:gd name="T61" fmla="*/ 1013 h 1017"/>
                <a:gd name="T62" fmla="*/ 525 w 1019"/>
                <a:gd name="T63" fmla="*/ 1013 h 1017"/>
                <a:gd name="T64" fmla="*/ 532 w 1019"/>
                <a:gd name="T65" fmla="*/ 1007 h 1017"/>
                <a:gd name="T66" fmla="*/ 1008 w 1019"/>
                <a:gd name="T67" fmla="*/ 404 h 1017"/>
                <a:gd name="T68" fmla="*/ 1015 w 1019"/>
                <a:gd name="T69" fmla="*/ 394 h 1017"/>
                <a:gd name="T70" fmla="*/ 1019 w 1019"/>
                <a:gd name="T71" fmla="*/ 382 h 1017"/>
                <a:gd name="T72" fmla="*/ 691 w 1019"/>
                <a:gd name="T73" fmla="*/ 63 h 1017"/>
                <a:gd name="T74" fmla="*/ 327 w 1019"/>
                <a:gd name="T75" fmla="*/ 63 h 1017"/>
                <a:gd name="T76" fmla="*/ 328 w 1019"/>
                <a:gd name="T77" fmla="*/ 350 h 1017"/>
                <a:gd name="T78" fmla="*/ 97 w 1019"/>
                <a:gd name="T79" fmla="*/ 413 h 1017"/>
                <a:gd name="T80" fmla="*/ 97 w 1019"/>
                <a:gd name="T81" fmla="*/ 413 h 1017"/>
                <a:gd name="T82" fmla="*/ 610 w 1019"/>
                <a:gd name="T83" fmla="*/ 413 h 1017"/>
                <a:gd name="T84" fmla="*/ 675 w 1019"/>
                <a:gd name="T85" fmla="*/ 413 h 1017"/>
                <a:gd name="T86" fmla="*/ 689 w 1019"/>
                <a:gd name="T87" fmla="*/ 350 h 1017"/>
                <a:gd name="T88" fmla="*/ 689 w 1019"/>
                <a:gd name="T89" fmla="*/ 35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19" h="1017">
                  <a:moveTo>
                    <a:pt x="1018" y="376"/>
                  </a:moveTo>
                  <a:lnTo>
                    <a:pt x="1018" y="376"/>
                  </a:lnTo>
                  <a:lnTo>
                    <a:pt x="1017" y="375"/>
                  </a:lnTo>
                  <a:lnTo>
                    <a:pt x="1017" y="375"/>
                  </a:lnTo>
                  <a:lnTo>
                    <a:pt x="1015" y="371"/>
                  </a:lnTo>
                  <a:lnTo>
                    <a:pt x="1014" y="366"/>
                  </a:lnTo>
                  <a:lnTo>
                    <a:pt x="1011" y="363"/>
                  </a:lnTo>
                  <a:lnTo>
                    <a:pt x="1008" y="358"/>
                  </a:lnTo>
                  <a:lnTo>
                    <a:pt x="757" y="13"/>
                  </a:lnTo>
                  <a:lnTo>
                    <a:pt x="757" y="13"/>
                  </a:lnTo>
                  <a:lnTo>
                    <a:pt x="754" y="10"/>
                  </a:lnTo>
                  <a:lnTo>
                    <a:pt x="750" y="6"/>
                  </a:lnTo>
                  <a:lnTo>
                    <a:pt x="750" y="6"/>
                  </a:lnTo>
                  <a:lnTo>
                    <a:pt x="749" y="5"/>
                  </a:lnTo>
                  <a:lnTo>
                    <a:pt x="749" y="5"/>
                  </a:lnTo>
                  <a:lnTo>
                    <a:pt x="744" y="2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1" y="0"/>
                  </a:lnTo>
                  <a:lnTo>
                    <a:pt x="286" y="0"/>
                  </a:lnTo>
                  <a:lnTo>
                    <a:pt x="286" y="0"/>
                  </a:lnTo>
                  <a:lnTo>
                    <a:pt x="279" y="1"/>
                  </a:lnTo>
                  <a:lnTo>
                    <a:pt x="279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3" y="2"/>
                  </a:lnTo>
                  <a:lnTo>
                    <a:pt x="269" y="5"/>
                  </a:lnTo>
                  <a:lnTo>
                    <a:pt x="269" y="5"/>
                  </a:lnTo>
                  <a:lnTo>
                    <a:pt x="267" y="6"/>
                  </a:lnTo>
                  <a:lnTo>
                    <a:pt x="267" y="6"/>
                  </a:lnTo>
                  <a:lnTo>
                    <a:pt x="263" y="10"/>
                  </a:lnTo>
                  <a:lnTo>
                    <a:pt x="260" y="13"/>
                  </a:lnTo>
                  <a:lnTo>
                    <a:pt x="6" y="363"/>
                  </a:lnTo>
                  <a:lnTo>
                    <a:pt x="6" y="363"/>
                  </a:lnTo>
                  <a:lnTo>
                    <a:pt x="5" y="365"/>
                  </a:lnTo>
                  <a:lnTo>
                    <a:pt x="5" y="365"/>
                  </a:lnTo>
                  <a:lnTo>
                    <a:pt x="3" y="368"/>
                  </a:lnTo>
                  <a:lnTo>
                    <a:pt x="3" y="368"/>
                  </a:lnTo>
                  <a:lnTo>
                    <a:pt x="3" y="369"/>
                  </a:lnTo>
                  <a:lnTo>
                    <a:pt x="3" y="369"/>
                  </a:lnTo>
                  <a:lnTo>
                    <a:pt x="1" y="373"/>
                  </a:lnTo>
                  <a:lnTo>
                    <a:pt x="1" y="373"/>
                  </a:lnTo>
                  <a:lnTo>
                    <a:pt x="0" y="378"/>
                  </a:lnTo>
                  <a:lnTo>
                    <a:pt x="0" y="378"/>
                  </a:lnTo>
                  <a:lnTo>
                    <a:pt x="0" y="382"/>
                  </a:lnTo>
                  <a:lnTo>
                    <a:pt x="0" y="382"/>
                  </a:lnTo>
                  <a:lnTo>
                    <a:pt x="0" y="386"/>
                  </a:lnTo>
                  <a:lnTo>
                    <a:pt x="0" y="386"/>
                  </a:lnTo>
                  <a:lnTo>
                    <a:pt x="1" y="390"/>
                  </a:lnTo>
                  <a:lnTo>
                    <a:pt x="1" y="390"/>
                  </a:lnTo>
                  <a:lnTo>
                    <a:pt x="3" y="395"/>
                  </a:lnTo>
                  <a:lnTo>
                    <a:pt x="3" y="395"/>
                  </a:lnTo>
                  <a:lnTo>
                    <a:pt x="4" y="396"/>
                  </a:lnTo>
                  <a:lnTo>
                    <a:pt x="4" y="396"/>
                  </a:lnTo>
                  <a:lnTo>
                    <a:pt x="5" y="398"/>
                  </a:lnTo>
                  <a:lnTo>
                    <a:pt x="5" y="398"/>
                  </a:lnTo>
                  <a:lnTo>
                    <a:pt x="7" y="401"/>
                  </a:lnTo>
                  <a:lnTo>
                    <a:pt x="483" y="1005"/>
                  </a:lnTo>
                  <a:lnTo>
                    <a:pt x="483" y="1005"/>
                  </a:lnTo>
                  <a:lnTo>
                    <a:pt x="485" y="1007"/>
                  </a:lnTo>
                  <a:lnTo>
                    <a:pt x="485" y="1007"/>
                  </a:lnTo>
                  <a:lnTo>
                    <a:pt x="490" y="1011"/>
                  </a:lnTo>
                  <a:lnTo>
                    <a:pt x="490" y="1011"/>
                  </a:lnTo>
                  <a:lnTo>
                    <a:pt x="492" y="1013"/>
                  </a:lnTo>
                  <a:lnTo>
                    <a:pt x="492" y="1013"/>
                  </a:lnTo>
                  <a:lnTo>
                    <a:pt x="493" y="1013"/>
                  </a:lnTo>
                  <a:lnTo>
                    <a:pt x="493" y="1013"/>
                  </a:lnTo>
                  <a:lnTo>
                    <a:pt x="496" y="1015"/>
                  </a:lnTo>
                  <a:lnTo>
                    <a:pt x="496" y="1015"/>
                  </a:lnTo>
                  <a:lnTo>
                    <a:pt x="500" y="1016"/>
                  </a:lnTo>
                  <a:lnTo>
                    <a:pt x="500" y="1016"/>
                  </a:lnTo>
                  <a:lnTo>
                    <a:pt x="501" y="1017"/>
                  </a:lnTo>
                  <a:lnTo>
                    <a:pt x="501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15" y="1017"/>
                  </a:lnTo>
                  <a:lnTo>
                    <a:pt x="515" y="1017"/>
                  </a:lnTo>
                  <a:lnTo>
                    <a:pt x="518" y="1016"/>
                  </a:lnTo>
                  <a:lnTo>
                    <a:pt x="518" y="1016"/>
                  </a:lnTo>
                  <a:lnTo>
                    <a:pt x="521" y="1015"/>
                  </a:lnTo>
                  <a:lnTo>
                    <a:pt x="521" y="1015"/>
                  </a:lnTo>
                  <a:lnTo>
                    <a:pt x="524" y="1013"/>
                  </a:lnTo>
                  <a:lnTo>
                    <a:pt x="524" y="1013"/>
                  </a:lnTo>
                  <a:lnTo>
                    <a:pt x="525" y="1013"/>
                  </a:lnTo>
                  <a:lnTo>
                    <a:pt x="525" y="1013"/>
                  </a:lnTo>
                  <a:lnTo>
                    <a:pt x="527" y="1011"/>
                  </a:lnTo>
                  <a:lnTo>
                    <a:pt x="527" y="1011"/>
                  </a:lnTo>
                  <a:lnTo>
                    <a:pt x="532" y="1007"/>
                  </a:lnTo>
                  <a:lnTo>
                    <a:pt x="532" y="1007"/>
                  </a:lnTo>
                  <a:lnTo>
                    <a:pt x="534" y="1005"/>
                  </a:lnTo>
                  <a:lnTo>
                    <a:pt x="1008" y="404"/>
                  </a:lnTo>
                  <a:lnTo>
                    <a:pt x="1008" y="404"/>
                  </a:lnTo>
                  <a:lnTo>
                    <a:pt x="1012" y="400"/>
                  </a:lnTo>
                  <a:lnTo>
                    <a:pt x="1015" y="394"/>
                  </a:lnTo>
                  <a:lnTo>
                    <a:pt x="1018" y="388"/>
                  </a:lnTo>
                  <a:lnTo>
                    <a:pt x="1019" y="382"/>
                  </a:lnTo>
                  <a:lnTo>
                    <a:pt x="1019" y="382"/>
                  </a:lnTo>
                  <a:lnTo>
                    <a:pt x="1018" y="376"/>
                  </a:lnTo>
                  <a:lnTo>
                    <a:pt x="1018" y="376"/>
                  </a:lnTo>
                  <a:close/>
                  <a:moveTo>
                    <a:pt x="691" y="63"/>
                  </a:moveTo>
                  <a:lnTo>
                    <a:pt x="625" y="350"/>
                  </a:lnTo>
                  <a:lnTo>
                    <a:pt x="393" y="350"/>
                  </a:lnTo>
                  <a:lnTo>
                    <a:pt x="327" y="63"/>
                  </a:lnTo>
                  <a:lnTo>
                    <a:pt x="691" y="63"/>
                  </a:lnTo>
                  <a:close/>
                  <a:moveTo>
                    <a:pt x="271" y="106"/>
                  </a:moveTo>
                  <a:lnTo>
                    <a:pt x="328" y="350"/>
                  </a:lnTo>
                  <a:lnTo>
                    <a:pt x="94" y="350"/>
                  </a:lnTo>
                  <a:lnTo>
                    <a:pt x="271" y="106"/>
                  </a:lnTo>
                  <a:close/>
                  <a:moveTo>
                    <a:pt x="97" y="413"/>
                  </a:moveTo>
                  <a:lnTo>
                    <a:pt x="343" y="413"/>
                  </a:lnTo>
                  <a:lnTo>
                    <a:pt x="446" y="854"/>
                  </a:lnTo>
                  <a:lnTo>
                    <a:pt x="97" y="413"/>
                  </a:lnTo>
                  <a:close/>
                  <a:moveTo>
                    <a:pt x="509" y="845"/>
                  </a:moveTo>
                  <a:lnTo>
                    <a:pt x="408" y="413"/>
                  </a:lnTo>
                  <a:lnTo>
                    <a:pt x="610" y="413"/>
                  </a:lnTo>
                  <a:lnTo>
                    <a:pt x="509" y="845"/>
                  </a:lnTo>
                  <a:close/>
                  <a:moveTo>
                    <a:pt x="572" y="854"/>
                  </a:moveTo>
                  <a:lnTo>
                    <a:pt x="675" y="413"/>
                  </a:lnTo>
                  <a:lnTo>
                    <a:pt x="920" y="413"/>
                  </a:lnTo>
                  <a:lnTo>
                    <a:pt x="572" y="854"/>
                  </a:lnTo>
                  <a:close/>
                  <a:moveTo>
                    <a:pt x="689" y="350"/>
                  </a:moveTo>
                  <a:lnTo>
                    <a:pt x="746" y="106"/>
                  </a:lnTo>
                  <a:lnTo>
                    <a:pt x="923" y="350"/>
                  </a:lnTo>
                  <a:lnTo>
                    <a:pt x="689" y="3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0119F921-5FEB-4492-A1E2-E92651680060}"/>
              </a:ext>
            </a:extLst>
          </p:cNvPr>
          <p:cNvGrpSpPr/>
          <p:nvPr/>
        </p:nvGrpSpPr>
        <p:grpSpPr>
          <a:xfrm flipH="1">
            <a:off x="11363658" y="3065464"/>
            <a:ext cx="727071" cy="727071"/>
            <a:chOff x="5694130" y="3428424"/>
            <a:chExt cx="732838" cy="732838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BE322748-B4B9-4FEF-99BD-B53217062C9F}"/>
                </a:ext>
              </a:extLst>
            </p:cNvPr>
            <p:cNvSpPr/>
            <p:nvPr/>
          </p:nvSpPr>
          <p:spPr>
            <a:xfrm>
              <a:off x="5694130" y="3428424"/>
              <a:ext cx="732838" cy="732838"/>
            </a:xfrm>
            <a:prstGeom prst="ellipse">
              <a:avLst/>
            </a:prstGeom>
            <a:solidFill>
              <a:srgbClr val="9AA39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20" name="Freeform 112">
              <a:extLst>
                <a:ext uri="{FF2B5EF4-FFF2-40B4-BE49-F238E27FC236}">
                  <a16:creationId xmlns:a16="http://schemas.microsoft.com/office/drawing/2014/main" id="{57AA6F7E-9CE1-4FFA-AFA6-D9173CD3E5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99418" y="3633712"/>
              <a:ext cx="322263" cy="322263"/>
            </a:xfrm>
            <a:custGeom>
              <a:avLst/>
              <a:gdLst>
                <a:gd name="T0" fmla="*/ 1016 w 1017"/>
                <a:gd name="T1" fmla="*/ 371 h 1017"/>
                <a:gd name="T2" fmla="*/ 1011 w 1017"/>
                <a:gd name="T3" fmla="*/ 363 h 1017"/>
                <a:gd name="T4" fmla="*/ 1004 w 1017"/>
                <a:gd name="T5" fmla="*/ 355 h 1017"/>
                <a:gd name="T6" fmla="*/ 996 w 1017"/>
                <a:gd name="T7" fmla="*/ 351 h 1017"/>
                <a:gd name="T8" fmla="*/ 986 w 1017"/>
                <a:gd name="T9" fmla="*/ 350 h 1017"/>
                <a:gd name="T10" fmla="*/ 539 w 1017"/>
                <a:gd name="T11" fmla="*/ 21 h 1017"/>
                <a:gd name="T12" fmla="*/ 537 w 1017"/>
                <a:gd name="T13" fmla="*/ 17 h 1017"/>
                <a:gd name="T14" fmla="*/ 531 w 1017"/>
                <a:gd name="T15" fmla="*/ 8 h 1017"/>
                <a:gd name="T16" fmla="*/ 523 w 1017"/>
                <a:gd name="T17" fmla="*/ 3 h 1017"/>
                <a:gd name="T18" fmla="*/ 514 w 1017"/>
                <a:gd name="T19" fmla="*/ 0 h 1017"/>
                <a:gd name="T20" fmla="*/ 509 w 1017"/>
                <a:gd name="T21" fmla="*/ 0 h 1017"/>
                <a:gd name="T22" fmla="*/ 499 w 1017"/>
                <a:gd name="T23" fmla="*/ 1 h 1017"/>
                <a:gd name="T24" fmla="*/ 490 w 1017"/>
                <a:gd name="T25" fmla="*/ 5 h 1017"/>
                <a:gd name="T26" fmla="*/ 483 w 1017"/>
                <a:gd name="T27" fmla="*/ 13 h 1017"/>
                <a:gd name="T28" fmla="*/ 479 w 1017"/>
                <a:gd name="T29" fmla="*/ 21 h 1017"/>
                <a:gd name="T30" fmla="*/ 31 w 1017"/>
                <a:gd name="T31" fmla="*/ 350 h 1017"/>
                <a:gd name="T32" fmla="*/ 27 w 1017"/>
                <a:gd name="T33" fmla="*/ 350 h 1017"/>
                <a:gd name="T34" fmla="*/ 17 w 1017"/>
                <a:gd name="T35" fmla="*/ 353 h 1017"/>
                <a:gd name="T36" fmla="*/ 10 w 1017"/>
                <a:gd name="T37" fmla="*/ 358 h 1017"/>
                <a:gd name="T38" fmla="*/ 3 w 1017"/>
                <a:gd name="T39" fmla="*/ 367 h 1017"/>
                <a:gd name="T40" fmla="*/ 1 w 1017"/>
                <a:gd name="T41" fmla="*/ 371 h 1017"/>
                <a:gd name="T42" fmla="*/ 0 w 1017"/>
                <a:gd name="T43" fmla="*/ 381 h 1017"/>
                <a:gd name="T44" fmla="*/ 1 w 1017"/>
                <a:gd name="T45" fmla="*/ 390 h 1017"/>
                <a:gd name="T46" fmla="*/ 5 w 1017"/>
                <a:gd name="T47" fmla="*/ 399 h 1017"/>
                <a:gd name="T48" fmla="*/ 12 w 1017"/>
                <a:gd name="T49" fmla="*/ 407 h 1017"/>
                <a:gd name="T50" fmla="*/ 160 w 1017"/>
                <a:gd name="T51" fmla="*/ 975 h 1017"/>
                <a:gd name="T52" fmla="*/ 159 w 1017"/>
                <a:gd name="T53" fmla="*/ 981 h 1017"/>
                <a:gd name="T54" fmla="*/ 159 w 1017"/>
                <a:gd name="T55" fmla="*/ 990 h 1017"/>
                <a:gd name="T56" fmla="*/ 162 w 1017"/>
                <a:gd name="T57" fmla="*/ 1000 h 1017"/>
                <a:gd name="T58" fmla="*/ 167 w 1017"/>
                <a:gd name="T59" fmla="*/ 1007 h 1017"/>
                <a:gd name="T60" fmla="*/ 172 w 1017"/>
                <a:gd name="T61" fmla="*/ 1012 h 1017"/>
                <a:gd name="T62" fmla="*/ 180 w 1017"/>
                <a:gd name="T63" fmla="*/ 1016 h 1017"/>
                <a:gd name="T64" fmla="*/ 190 w 1017"/>
                <a:gd name="T65" fmla="*/ 1017 h 1017"/>
                <a:gd name="T66" fmla="*/ 200 w 1017"/>
                <a:gd name="T67" fmla="*/ 1016 h 1017"/>
                <a:gd name="T68" fmla="*/ 209 w 1017"/>
                <a:gd name="T69" fmla="*/ 1012 h 1017"/>
                <a:gd name="T70" fmla="*/ 808 w 1017"/>
                <a:gd name="T71" fmla="*/ 1012 h 1017"/>
                <a:gd name="T72" fmla="*/ 812 w 1017"/>
                <a:gd name="T73" fmla="*/ 1014 h 1017"/>
                <a:gd name="T74" fmla="*/ 822 w 1017"/>
                <a:gd name="T75" fmla="*/ 1017 h 1017"/>
                <a:gd name="T76" fmla="*/ 826 w 1017"/>
                <a:gd name="T77" fmla="*/ 1017 h 1017"/>
                <a:gd name="T78" fmla="*/ 837 w 1017"/>
                <a:gd name="T79" fmla="*/ 1016 h 1017"/>
                <a:gd name="T80" fmla="*/ 846 w 1017"/>
                <a:gd name="T81" fmla="*/ 1012 h 1017"/>
                <a:gd name="T82" fmla="*/ 850 w 1017"/>
                <a:gd name="T83" fmla="*/ 1007 h 1017"/>
                <a:gd name="T84" fmla="*/ 855 w 1017"/>
                <a:gd name="T85" fmla="*/ 1000 h 1017"/>
                <a:gd name="T86" fmla="*/ 858 w 1017"/>
                <a:gd name="T87" fmla="*/ 990 h 1017"/>
                <a:gd name="T88" fmla="*/ 858 w 1017"/>
                <a:gd name="T89" fmla="*/ 981 h 1017"/>
                <a:gd name="T90" fmla="*/ 737 w 1017"/>
                <a:gd name="T91" fmla="*/ 616 h 1017"/>
                <a:gd name="T92" fmla="*/ 1005 w 1017"/>
                <a:gd name="T93" fmla="*/ 407 h 1017"/>
                <a:gd name="T94" fmla="*/ 1012 w 1017"/>
                <a:gd name="T95" fmla="*/ 399 h 1017"/>
                <a:gd name="T96" fmla="*/ 1016 w 1017"/>
                <a:gd name="T97" fmla="*/ 390 h 1017"/>
                <a:gd name="T98" fmla="*/ 1017 w 1017"/>
                <a:gd name="T99" fmla="*/ 381 h 1017"/>
                <a:gd name="T100" fmla="*/ 1016 w 1017"/>
                <a:gd name="T101" fmla="*/ 371 h 1017"/>
                <a:gd name="T102" fmla="*/ 124 w 1017"/>
                <a:gd name="T103" fmla="*/ 413 h 1017"/>
                <a:gd name="T104" fmla="*/ 302 w 1017"/>
                <a:gd name="T105" fmla="*/ 551 h 1017"/>
                <a:gd name="T106" fmla="*/ 766 w 1017"/>
                <a:gd name="T107" fmla="*/ 904 h 1017"/>
                <a:gd name="T108" fmla="*/ 527 w 1017"/>
                <a:gd name="T109" fmla="*/ 737 h 1017"/>
                <a:gd name="T110" fmla="*/ 518 w 1017"/>
                <a:gd name="T111" fmla="*/ 733 h 1017"/>
                <a:gd name="T112" fmla="*/ 509 w 1017"/>
                <a:gd name="T113" fmla="*/ 732 h 1017"/>
                <a:gd name="T114" fmla="*/ 504 w 1017"/>
                <a:gd name="T115" fmla="*/ 732 h 1017"/>
                <a:gd name="T116" fmla="*/ 495 w 1017"/>
                <a:gd name="T117" fmla="*/ 735 h 1017"/>
                <a:gd name="T118" fmla="*/ 251 w 1017"/>
                <a:gd name="T119" fmla="*/ 904 h 1017"/>
                <a:gd name="T120" fmla="*/ 766 w 1017"/>
                <a:gd name="T121" fmla="*/ 904 h 1017"/>
                <a:gd name="T122" fmla="*/ 670 w 1017"/>
                <a:gd name="T123" fmla="*/ 413 h 1017"/>
                <a:gd name="T124" fmla="*/ 716 w 1017"/>
                <a:gd name="T125" fmla="*/ 551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17" h="1017">
                  <a:moveTo>
                    <a:pt x="1016" y="371"/>
                  </a:moveTo>
                  <a:lnTo>
                    <a:pt x="1016" y="371"/>
                  </a:lnTo>
                  <a:lnTo>
                    <a:pt x="1014" y="367"/>
                  </a:lnTo>
                  <a:lnTo>
                    <a:pt x="1011" y="363"/>
                  </a:lnTo>
                  <a:lnTo>
                    <a:pt x="1008" y="358"/>
                  </a:lnTo>
                  <a:lnTo>
                    <a:pt x="1004" y="355"/>
                  </a:lnTo>
                  <a:lnTo>
                    <a:pt x="1000" y="353"/>
                  </a:lnTo>
                  <a:lnTo>
                    <a:pt x="996" y="351"/>
                  </a:lnTo>
                  <a:lnTo>
                    <a:pt x="990" y="350"/>
                  </a:lnTo>
                  <a:lnTo>
                    <a:pt x="986" y="350"/>
                  </a:lnTo>
                  <a:lnTo>
                    <a:pt x="648" y="350"/>
                  </a:lnTo>
                  <a:lnTo>
                    <a:pt x="539" y="21"/>
                  </a:lnTo>
                  <a:lnTo>
                    <a:pt x="539" y="21"/>
                  </a:lnTo>
                  <a:lnTo>
                    <a:pt x="537" y="17"/>
                  </a:lnTo>
                  <a:lnTo>
                    <a:pt x="534" y="13"/>
                  </a:lnTo>
                  <a:lnTo>
                    <a:pt x="531" y="8"/>
                  </a:lnTo>
                  <a:lnTo>
                    <a:pt x="527" y="5"/>
                  </a:lnTo>
                  <a:lnTo>
                    <a:pt x="523" y="3"/>
                  </a:lnTo>
                  <a:lnTo>
                    <a:pt x="518" y="1"/>
                  </a:lnTo>
                  <a:lnTo>
                    <a:pt x="514" y="0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03" y="0"/>
                  </a:lnTo>
                  <a:lnTo>
                    <a:pt x="499" y="1"/>
                  </a:lnTo>
                  <a:lnTo>
                    <a:pt x="495" y="3"/>
                  </a:lnTo>
                  <a:lnTo>
                    <a:pt x="490" y="5"/>
                  </a:lnTo>
                  <a:lnTo>
                    <a:pt x="486" y="8"/>
                  </a:lnTo>
                  <a:lnTo>
                    <a:pt x="483" y="13"/>
                  </a:lnTo>
                  <a:lnTo>
                    <a:pt x="481" y="17"/>
                  </a:lnTo>
                  <a:lnTo>
                    <a:pt x="479" y="21"/>
                  </a:lnTo>
                  <a:lnTo>
                    <a:pt x="369" y="350"/>
                  </a:lnTo>
                  <a:lnTo>
                    <a:pt x="31" y="350"/>
                  </a:lnTo>
                  <a:lnTo>
                    <a:pt x="31" y="350"/>
                  </a:lnTo>
                  <a:lnTo>
                    <a:pt x="27" y="350"/>
                  </a:lnTo>
                  <a:lnTo>
                    <a:pt x="21" y="351"/>
                  </a:lnTo>
                  <a:lnTo>
                    <a:pt x="17" y="353"/>
                  </a:lnTo>
                  <a:lnTo>
                    <a:pt x="13" y="355"/>
                  </a:lnTo>
                  <a:lnTo>
                    <a:pt x="10" y="358"/>
                  </a:lnTo>
                  <a:lnTo>
                    <a:pt x="6" y="363"/>
                  </a:lnTo>
                  <a:lnTo>
                    <a:pt x="3" y="367"/>
                  </a:lnTo>
                  <a:lnTo>
                    <a:pt x="1" y="371"/>
                  </a:lnTo>
                  <a:lnTo>
                    <a:pt x="1" y="371"/>
                  </a:lnTo>
                  <a:lnTo>
                    <a:pt x="0" y="375"/>
                  </a:lnTo>
                  <a:lnTo>
                    <a:pt x="0" y="381"/>
                  </a:lnTo>
                  <a:lnTo>
                    <a:pt x="0" y="386"/>
                  </a:lnTo>
                  <a:lnTo>
                    <a:pt x="1" y="390"/>
                  </a:lnTo>
                  <a:lnTo>
                    <a:pt x="3" y="395"/>
                  </a:lnTo>
                  <a:lnTo>
                    <a:pt x="5" y="399"/>
                  </a:lnTo>
                  <a:lnTo>
                    <a:pt x="9" y="403"/>
                  </a:lnTo>
                  <a:lnTo>
                    <a:pt x="12" y="407"/>
                  </a:lnTo>
                  <a:lnTo>
                    <a:pt x="280" y="616"/>
                  </a:lnTo>
                  <a:lnTo>
                    <a:pt x="160" y="975"/>
                  </a:lnTo>
                  <a:lnTo>
                    <a:pt x="160" y="975"/>
                  </a:lnTo>
                  <a:lnTo>
                    <a:pt x="159" y="981"/>
                  </a:lnTo>
                  <a:lnTo>
                    <a:pt x="159" y="986"/>
                  </a:lnTo>
                  <a:lnTo>
                    <a:pt x="159" y="990"/>
                  </a:lnTo>
                  <a:lnTo>
                    <a:pt x="160" y="996"/>
                  </a:lnTo>
                  <a:lnTo>
                    <a:pt x="162" y="1000"/>
                  </a:lnTo>
                  <a:lnTo>
                    <a:pt x="164" y="1004"/>
                  </a:lnTo>
                  <a:lnTo>
                    <a:pt x="167" y="1007"/>
                  </a:lnTo>
                  <a:lnTo>
                    <a:pt x="172" y="1012"/>
                  </a:lnTo>
                  <a:lnTo>
                    <a:pt x="172" y="1012"/>
                  </a:lnTo>
                  <a:lnTo>
                    <a:pt x="176" y="1014"/>
                  </a:lnTo>
                  <a:lnTo>
                    <a:pt x="180" y="1016"/>
                  </a:lnTo>
                  <a:lnTo>
                    <a:pt x="186" y="1017"/>
                  </a:lnTo>
                  <a:lnTo>
                    <a:pt x="190" y="1017"/>
                  </a:lnTo>
                  <a:lnTo>
                    <a:pt x="195" y="1017"/>
                  </a:lnTo>
                  <a:lnTo>
                    <a:pt x="200" y="1016"/>
                  </a:lnTo>
                  <a:lnTo>
                    <a:pt x="204" y="1014"/>
                  </a:lnTo>
                  <a:lnTo>
                    <a:pt x="209" y="1012"/>
                  </a:lnTo>
                  <a:lnTo>
                    <a:pt x="509" y="801"/>
                  </a:lnTo>
                  <a:lnTo>
                    <a:pt x="808" y="1012"/>
                  </a:lnTo>
                  <a:lnTo>
                    <a:pt x="808" y="1012"/>
                  </a:lnTo>
                  <a:lnTo>
                    <a:pt x="812" y="1014"/>
                  </a:lnTo>
                  <a:lnTo>
                    <a:pt x="818" y="1016"/>
                  </a:lnTo>
                  <a:lnTo>
                    <a:pt x="822" y="1017"/>
                  </a:lnTo>
                  <a:lnTo>
                    <a:pt x="826" y="1017"/>
                  </a:lnTo>
                  <a:lnTo>
                    <a:pt x="826" y="1017"/>
                  </a:lnTo>
                  <a:lnTo>
                    <a:pt x="832" y="1017"/>
                  </a:lnTo>
                  <a:lnTo>
                    <a:pt x="837" y="1016"/>
                  </a:lnTo>
                  <a:lnTo>
                    <a:pt x="841" y="1014"/>
                  </a:lnTo>
                  <a:lnTo>
                    <a:pt x="846" y="1012"/>
                  </a:lnTo>
                  <a:lnTo>
                    <a:pt x="846" y="1012"/>
                  </a:lnTo>
                  <a:lnTo>
                    <a:pt x="850" y="1007"/>
                  </a:lnTo>
                  <a:lnTo>
                    <a:pt x="853" y="1004"/>
                  </a:lnTo>
                  <a:lnTo>
                    <a:pt x="855" y="1000"/>
                  </a:lnTo>
                  <a:lnTo>
                    <a:pt x="857" y="996"/>
                  </a:lnTo>
                  <a:lnTo>
                    <a:pt x="858" y="990"/>
                  </a:lnTo>
                  <a:lnTo>
                    <a:pt x="858" y="986"/>
                  </a:lnTo>
                  <a:lnTo>
                    <a:pt x="858" y="981"/>
                  </a:lnTo>
                  <a:lnTo>
                    <a:pt x="857" y="975"/>
                  </a:lnTo>
                  <a:lnTo>
                    <a:pt x="737" y="616"/>
                  </a:lnTo>
                  <a:lnTo>
                    <a:pt x="1005" y="407"/>
                  </a:lnTo>
                  <a:lnTo>
                    <a:pt x="1005" y="407"/>
                  </a:lnTo>
                  <a:lnTo>
                    <a:pt x="1009" y="403"/>
                  </a:lnTo>
                  <a:lnTo>
                    <a:pt x="1012" y="399"/>
                  </a:lnTo>
                  <a:lnTo>
                    <a:pt x="1014" y="395"/>
                  </a:lnTo>
                  <a:lnTo>
                    <a:pt x="1016" y="390"/>
                  </a:lnTo>
                  <a:lnTo>
                    <a:pt x="1017" y="386"/>
                  </a:lnTo>
                  <a:lnTo>
                    <a:pt x="1017" y="381"/>
                  </a:lnTo>
                  <a:lnTo>
                    <a:pt x="1017" y="375"/>
                  </a:lnTo>
                  <a:lnTo>
                    <a:pt x="1016" y="371"/>
                  </a:lnTo>
                  <a:lnTo>
                    <a:pt x="1016" y="371"/>
                  </a:lnTo>
                  <a:close/>
                  <a:moveTo>
                    <a:pt x="124" y="413"/>
                  </a:moveTo>
                  <a:lnTo>
                    <a:pt x="348" y="413"/>
                  </a:lnTo>
                  <a:lnTo>
                    <a:pt x="302" y="551"/>
                  </a:lnTo>
                  <a:lnTo>
                    <a:pt x="124" y="413"/>
                  </a:lnTo>
                  <a:close/>
                  <a:moveTo>
                    <a:pt x="766" y="904"/>
                  </a:moveTo>
                  <a:lnTo>
                    <a:pt x="527" y="737"/>
                  </a:lnTo>
                  <a:lnTo>
                    <a:pt x="527" y="737"/>
                  </a:lnTo>
                  <a:lnTo>
                    <a:pt x="523" y="735"/>
                  </a:lnTo>
                  <a:lnTo>
                    <a:pt x="518" y="733"/>
                  </a:lnTo>
                  <a:lnTo>
                    <a:pt x="513" y="732"/>
                  </a:lnTo>
                  <a:lnTo>
                    <a:pt x="509" y="732"/>
                  </a:lnTo>
                  <a:lnTo>
                    <a:pt x="509" y="732"/>
                  </a:lnTo>
                  <a:lnTo>
                    <a:pt x="504" y="732"/>
                  </a:lnTo>
                  <a:lnTo>
                    <a:pt x="499" y="733"/>
                  </a:lnTo>
                  <a:lnTo>
                    <a:pt x="495" y="735"/>
                  </a:lnTo>
                  <a:lnTo>
                    <a:pt x="490" y="737"/>
                  </a:lnTo>
                  <a:lnTo>
                    <a:pt x="251" y="904"/>
                  </a:lnTo>
                  <a:lnTo>
                    <a:pt x="509" y="132"/>
                  </a:lnTo>
                  <a:lnTo>
                    <a:pt x="766" y="904"/>
                  </a:lnTo>
                  <a:close/>
                  <a:moveTo>
                    <a:pt x="716" y="551"/>
                  </a:moveTo>
                  <a:lnTo>
                    <a:pt x="670" y="413"/>
                  </a:lnTo>
                  <a:lnTo>
                    <a:pt x="893" y="413"/>
                  </a:lnTo>
                  <a:lnTo>
                    <a:pt x="716" y="55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" name="TextBox 7">
            <a:extLst>
              <a:ext uri="{FF2B5EF4-FFF2-40B4-BE49-F238E27FC236}">
                <a16:creationId xmlns:a16="http://schemas.microsoft.com/office/drawing/2014/main" id="{4ECD7CA3-D824-CD85-2934-C6C3EAD92CA7}"/>
              </a:ext>
            </a:extLst>
          </p:cNvPr>
          <p:cNvSpPr txBox="1"/>
          <p:nvPr/>
        </p:nvSpPr>
        <p:spPr>
          <a:xfrm>
            <a:off x="1383158" y="464097"/>
            <a:ext cx="6870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>
                <a:cs typeface="+mn-ea"/>
                <a:sym typeface="+mn-lt"/>
              </a:rPr>
              <a:t>CatBoost</a:t>
            </a:r>
            <a:r>
              <a:rPr lang="en-US" altLang="zh-CN" sz="2800" dirty="0">
                <a:cs typeface="+mn-ea"/>
                <a:sym typeface="+mn-lt"/>
              </a:rPr>
              <a:t> </a:t>
            </a:r>
            <a:r>
              <a:rPr lang="zh-TW" altLang="en-US" sz="2800" dirty="0">
                <a:cs typeface="+mn-ea"/>
                <a:sym typeface="+mn-lt"/>
              </a:rPr>
              <a:t>在訓練集與測試集上的混淆矩陣</a:t>
            </a:r>
            <a:endParaRPr lang="zh-CN" altLang="en-US" sz="2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7" name="圆角矩形 2">
            <a:extLst>
              <a:ext uri="{FF2B5EF4-FFF2-40B4-BE49-F238E27FC236}">
                <a16:creationId xmlns:a16="http://schemas.microsoft.com/office/drawing/2014/main" id="{A015B4FB-807F-0DB5-4024-568CE5F14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1044" y="748965"/>
            <a:ext cx="2528942" cy="45719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F013469-AAC6-2A0B-6B88-13F733837CE3}"/>
              </a:ext>
            </a:extLst>
          </p:cNvPr>
          <p:cNvSpPr/>
          <p:nvPr/>
        </p:nvSpPr>
        <p:spPr>
          <a:xfrm>
            <a:off x="999308" y="1377556"/>
            <a:ext cx="3584045" cy="727071"/>
          </a:xfrm>
          <a:prstGeom prst="rect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cs typeface="+mn-ea"/>
                <a:sym typeface="+mn-lt"/>
              </a:rPr>
              <a:t>Training Set</a:t>
            </a:r>
            <a:endParaRPr lang="zh-CN" altLang="en-US" sz="24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A5FF8FD-42EF-E091-4DEA-6E496FF489B6}"/>
              </a:ext>
            </a:extLst>
          </p:cNvPr>
          <p:cNvSpPr/>
          <p:nvPr/>
        </p:nvSpPr>
        <p:spPr>
          <a:xfrm>
            <a:off x="6177382" y="1383512"/>
            <a:ext cx="3584045" cy="727071"/>
          </a:xfrm>
          <a:prstGeom prst="rect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cs typeface="+mn-ea"/>
                <a:sym typeface="+mn-lt"/>
              </a:rPr>
              <a:t>Testing set</a:t>
            </a:r>
            <a:endParaRPr lang="zh-CN" altLang="en-US" sz="24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41300F9-D9DC-B60A-D0A4-BF5176CA54EA}"/>
              </a:ext>
            </a:extLst>
          </p:cNvPr>
          <p:cNvSpPr/>
          <p:nvPr/>
        </p:nvSpPr>
        <p:spPr>
          <a:xfrm>
            <a:off x="6177382" y="2104627"/>
            <a:ext cx="3584045" cy="7270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cs typeface="+mn-ea"/>
                <a:sym typeface="+mn-lt"/>
              </a:rPr>
              <a:t>Recall: </a:t>
            </a:r>
            <a:r>
              <a:rPr lang="en-US" altLang="zh-TW" sz="2400" dirty="0">
                <a:solidFill>
                  <a:schemeClr val="tx1"/>
                </a:solidFill>
              </a:rPr>
              <a:t>0.684211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CCB4A3B-D51A-0513-D40C-B7A7F520E8C3}"/>
              </a:ext>
            </a:extLst>
          </p:cNvPr>
          <p:cNvSpPr/>
          <p:nvPr/>
        </p:nvSpPr>
        <p:spPr>
          <a:xfrm>
            <a:off x="999307" y="2069774"/>
            <a:ext cx="3584045" cy="7270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cs typeface="+mn-ea"/>
                <a:sym typeface="+mn-lt"/>
              </a:rPr>
              <a:t>Recall: </a:t>
            </a:r>
            <a:r>
              <a:rPr lang="en-US" altLang="zh-TW" sz="2400" dirty="0">
                <a:solidFill>
                  <a:schemeClr val="tx1"/>
                </a:solidFill>
              </a:rPr>
              <a:t>1.0</a:t>
            </a: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37CEF989-B9C9-24EC-10A5-2CC3D678FC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65463"/>
            <a:ext cx="4962293" cy="3101433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A50A59D5-71D7-B5FC-371C-8BC3CAAECF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965" y="3065462"/>
            <a:ext cx="4962293" cy="310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34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4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圆角矩形 2">
            <a:extLst>
              <a:ext uri="{FF2B5EF4-FFF2-40B4-BE49-F238E27FC236}">
                <a16:creationId xmlns:a16="http://schemas.microsoft.com/office/drawing/2014/main" id="{34B00C02-C9E8-36CC-854A-323DF89D8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1580" y="6221561"/>
            <a:ext cx="4321175" cy="71438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847010F-0F41-4B6E-B5B3-E7D32E0D2526}"/>
              </a:ext>
            </a:extLst>
          </p:cNvPr>
          <p:cNvGrpSpPr/>
          <p:nvPr/>
        </p:nvGrpSpPr>
        <p:grpSpPr>
          <a:xfrm flipH="1">
            <a:off x="11363658" y="235566"/>
            <a:ext cx="727071" cy="727071"/>
            <a:chOff x="9020762" y="3428424"/>
            <a:chExt cx="732838" cy="732838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CE2D0D59-ABC9-4A64-BD1B-8C0C804B3CE2}"/>
                </a:ext>
              </a:extLst>
            </p:cNvPr>
            <p:cNvSpPr/>
            <p:nvPr/>
          </p:nvSpPr>
          <p:spPr>
            <a:xfrm>
              <a:off x="9020762" y="3428424"/>
              <a:ext cx="732838" cy="732838"/>
            </a:xfrm>
            <a:prstGeom prst="ellipse">
              <a:avLst/>
            </a:prstGeom>
            <a:solidFill>
              <a:srgbClr val="9AA39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4" name="Freeform 61">
              <a:extLst>
                <a:ext uri="{FF2B5EF4-FFF2-40B4-BE49-F238E27FC236}">
                  <a16:creationId xmlns:a16="http://schemas.microsoft.com/office/drawing/2014/main" id="{16A23B33-2F74-46A6-AF21-F90D080CD7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26050" y="3633712"/>
              <a:ext cx="322263" cy="322263"/>
            </a:xfrm>
            <a:custGeom>
              <a:avLst/>
              <a:gdLst>
                <a:gd name="T0" fmla="*/ 890 w 1018"/>
                <a:gd name="T1" fmla="*/ 61 h 1017"/>
                <a:gd name="T2" fmla="*/ 876 w 1018"/>
                <a:gd name="T3" fmla="*/ 5 h 1017"/>
                <a:gd name="T4" fmla="*/ 147 w 1018"/>
                <a:gd name="T5" fmla="*/ 2 h 1017"/>
                <a:gd name="T6" fmla="*/ 127 w 1018"/>
                <a:gd name="T7" fmla="*/ 31 h 1017"/>
                <a:gd name="T8" fmla="*/ 131 w 1018"/>
                <a:gd name="T9" fmla="*/ 148 h 1017"/>
                <a:gd name="T10" fmla="*/ 24 w 1018"/>
                <a:gd name="T11" fmla="*/ 243 h 1017"/>
                <a:gd name="T12" fmla="*/ 3 w 1018"/>
                <a:gd name="T13" fmla="*/ 383 h 1017"/>
                <a:gd name="T14" fmla="*/ 61 w 1018"/>
                <a:gd name="T15" fmla="*/ 493 h 1017"/>
                <a:gd name="T16" fmla="*/ 170 w 1018"/>
                <a:gd name="T17" fmla="*/ 551 h 1017"/>
                <a:gd name="T18" fmla="*/ 274 w 1018"/>
                <a:gd name="T19" fmla="*/ 546 h 1017"/>
                <a:gd name="T20" fmla="*/ 382 w 1018"/>
                <a:gd name="T21" fmla="*/ 690 h 1017"/>
                <a:gd name="T22" fmla="*/ 410 w 1018"/>
                <a:gd name="T23" fmla="*/ 735 h 1017"/>
                <a:gd name="T24" fmla="*/ 410 w 1018"/>
                <a:gd name="T25" fmla="*/ 791 h 1017"/>
                <a:gd name="T26" fmla="*/ 379 w 1018"/>
                <a:gd name="T27" fmla="*/ 837 h 1017"/>
                <a:gd name="T28" fmla="*/ 318 w 1018"/>
                <a:gd name="T29" fmla="*/ 858 h 1017"/>
                <a:gd name="T30" fmla="*/ 248 w 1018"/>
                <a:gd name="T31" fmla="*/ 880 h 1017"/>
                <a:gd name="T32" fmla="*/ 197 w 1018"/>
                <a:gd name="T33" fmla="*/ 948 h 1017"/>
                <a:gd name="T34" fmla="*/ 196 w 1018"/>
                <a:gd name="T35" fmla="*/ 1003 h 1017"/>
                <a:gd name="T36" fmla="*/ 795 w 1018"/>
                <a:gd name="T37" fmla="*/ 1017 h 1017"/>
                <a:gd name="T38" fmla="*/ 826 w 1018"/>
                <a:gd name="T39" fmla="*/ 992 h 1017"/>
                <a:gd name="T40" fmla="*/ 812 w 1018"/>
                <a:gd name="T41" fmla="*/ 925 h 1017"/>
                <a:gd name="T42" fmla="*/ 750 w 1018"/>
                <a:gd name="T43" fmla="*/ 869 h 1017"/>
                <a:gd name="T44" fmla="*/ 681 w 1018"/>
                <a:gd name="T45" fmla="*/ 856 h 1017"/>
                <a:gd name="T46" fmla="*/ 633 w 1018"/>
                <a:gd name="T47" fmla="*/ 830 h 1017"/>
                <a:gd name="T48" fmla="*/ 605 w 1018"/>
                <a:gd name="T49" fmla="*/ 772 h 1017"/>
                <a:gd name="T50" fmla="*/ 616 w 1018"/>
                <a:gd name="T51" fmla="*/ 718 h 1017"/>
                <a:gd name="T52" fmla="*/ 639 w 1018"/>
                <a:gd name="T53" fmla="*/ 683 h 1017"/>
                <a:gd name="T54" fmla="*/ 774 w 1018"/>
                <a:gd name="T55" fmla="*/ 554 h 1017"/>
                <a:gd name="T56" fmla="*/ 887 w 1018"/>
                <a:gd name="T57" fmla="*/ 540 h 1017"/>
                <a:gd name="T58" fmla="*/ 983 w 1018"/>
                <a:gd name="T59" fmla="*/ 461 h 1017"/>
                <a:gd name="T60" fmla="*/ 1018 w 1018"/>
                <a:gd name="T61" fmla="*/ 342 h 1017"/>
                <a:gd name="T62" fmla="*/ 971 w 1018"/>
                <a:gd name="T63" fmla="*/ 210 h 1017"/>
                <a:gd name="T64" fmla="*/ 154 w 1018"/>
                <a:gd name="T65" fmla="*/ 481 h 1017"/>
                <a:gd name="T66" fmla="*/ 88 w 1018"/>
                <a:gd name="T67" fmla="*/ 426 h 1017"/>
                <a:gd name="T68" fmla="*/ 63 w 1018"/>
                <a:gd name="T69" fmla="*/ 345 h 1017"/>
                <a:gd name="T70" fmla="*/ 92 w 1018"/>
                <a:gd name="T71" fmla="*/ 256 h 1017"/>
                <a:gd name="T72" fmla="*/ 152 w 1018"/>
                <a:gd name="T73" fmla="*/ 252 h 1017"/>
                <a:gd name="T74" fmla="*/ 241 w 1018"/>
                <a:gd name="T75" fmla="*/ 488 h 1017"/>
                <a:gd name="T76" fmla="*/ 176 w 1018"/>
                <a:gd name="T77" fmla="*/ 487 h 1017"/>
                <a:gd name="T78" fmla="*/ 717 w 1018"/>
                <a:gd name="T79" fmla="*/ 925 h 1017"/>
                <a:gd name="T80" fmla="*/ 263 w 1018"/>
                <a:gd name="T81" fmla="*/ 954 h 1017"/>
                <a:gd name="T82" fmla="*/ 301 w 1018"/>
                <a:gd name="T83" fmla="*/ 925 h 1017"/>
                <a:gd name="T84" fmla="*/ 380 w 1018"/>
                <a:gd name="T85" fmla="*/ 910 h 1017"/>
                <a:gd name="T86" fmla="*/ 448 w 1018"/>
                <a:gd name="T87" fmla="*/ 854 h 1017"/>
                <a:gd name="T88" fmla="*/ 476 w 1018"/>
                <a:gd name="T89" fmla="*/ 778 h 1017"/>
                <a:gd name="T90" fmla="*/ 509 w 1018"/>
                <a:gd name="T91" fmla="*/ 795 h 1017"/>
                <a:gd name="T92" fmla="*/ 543 w 1018"/>
                <a:gd name="T93" fmla="*/ 778 h 1017"/>
                <a:gd name="T94" fmla="*/ 578 w 1018"/>
                <a:gd name="T95" fmla="*/ 865 h 1017"/>
                <a:gd name="T96" fmla="*/ 653 w 1018"/>
                <a:gd name="T97" fmla="*/ 915 h 1017"/>
                <a:gd name="T98" fmla="*/ 494 w 1018"/>
                <a:gd name="T99" fmla="*/ 709 h 1017"/>
                <a:gd name="T100" fmla="*/ 329 w 1018"/>
                <a:gd name="T101" fmla="*/ 511 h 1017"/>
                <a:gd name="T102" fmla="*/ 247 w 1018"/>
                <a:gd name="T103" fmla="*/ 342 h 1017"/>
                <a:gd name="T104" fmla="*/ 196 w 1018"/>
                <a:gd name="T105" fmla="*/ 132 h 1017"/>
                <a:gd name="T106" fmla="*/ 817 w 1018"/>
                <a:gd name="T107" fmla="*/ 164 h 1017"/>
                <a:gd name="T108" fmla="*/ 762 w 1018"/>
                <a:gd name="T109" fmla="*/ 369 h 1017"/>
                <a:gd name="T110" fmla="*/ 663 w 1018"/>
                <a:gd name="T111" fmla="*/ 550 h 1017"/>
                <a:gd name="T112" fmla="*/ 509 w 1018"/>
                <a:gd name="T113" fmla="*/ 722 h 1017"/>
                <a:gd name="T114" fmla="*/ 911 w 1018"/>
                <a:gd name="T115" fmla="*/ 448 h 1017"/>
                <a:gd name="T116" fmla="*/ 842 w 1018"/>
                <a:gd name="T117" fmla="*/ 487 h 1017"/>
                <a:gd name="T118" fmla="*/ 777 w 1018"/>
                <a:gd name="T119" fmla="*/ 489 h 1017"/>
                <a:gd name="T120" fmla="*/ 866 w 1018"/>
                <a:gd name="T121" fmla="*/ 252 h 1017"/>
                <a:gd name="T122" fmla="*/ 926 w 1018"/>
                <a:gd name="T123" fmla="*/ 257 h 1017"/>
                <a:gd name="T124" fmla="*/ 955 w 1018"/>
                <a:gd name="T125" fmla="*/ 345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18" h="1017">
                  <a:moveTo>
                    <a:pt x="887" y="148"/>
                  </a:moveTo>
                  <a:lnTo>
                    <a:pt x="887" y="148"/>
                  </a:lnTo>
                  <a:lnTo>
                    <a:pt x="884" y="147"/>
                  </a:lnTo>
                  <a:lnTo>
                    <a:pt x="884" y="147"/>
                  </a:lnTo>
                  <a:lnTo>
                    <a:pt x="887" y="119"/>
                  </a:lnTo>
                  <a:lnTo>
                    <a:pt x="889" y="90"/>
                  </a:lnTo>
                  <a:lnTo>
                    <a:pt x="890" y="61"/>
                  </a:lnTo>
                  <a:lnTo>
                    <a:pt x="890" y="31"/>
                  </a:lnTo>
                  <a:lnTo>
                    <a:pt x="890" y="31"/>
                  </a:lnTo>
                  <a:lnTo>
                    <a:pt x="890" y="26"/>
                  </a:lnTo>
                  <a:lnTo>
                    <a:pt x="888" y="19"/>
                  </a:lnTo>
                  <a:lnTo>
                    <a:pt x="885" y="14"/>
                  </a:lnTo>
                  <a:lnTo>
                    <a:pt x="882" y="10"/>
                  </a:lnTo>
                  <a:lnTo>
                    <a:pt x="876" y="5"/>
                  </a:lnTo>
                  <a:lnTo>
                    <a:pt x="871" y="2"/>
                  </a:lnTo>
                  <a:lnTo>
                    <a:pt x="866" y="0"/>
                  </a:lnTo>
                  <a:lnTo>
                    <a:pt x="859" y="0"/>
                  </a:lnTo>
                  <a:lnTo>
                    <a:pt x="160" y="0"/>
                  </a:lnTo>
                  <a:lnTo>
                    <a:pt x="160" y="0"/>
                  </a:lnTo>
                  <a:lnTo>
                    <a:pt x="153" y="0"/>
                  </a:lnTo>
                  <a:lnTo>
                    <a:pt x="147" y="2"/>
                  </a:lnTo>
                  <a:lnTo>
                    <a:pt x="141" y="5"/>
                  </a:lnTo>
                  <a:lnTo>
                    <a:pt x="137" y="10"/>
                  </a:lnTo>
                  <a:lnTo>
                    <a:pt x="133" y="14"/>
                  </a:lnTo>
                  <a:lnTo>
                    <a:pt x="130" y="19"/>
                  </a:lnTo>
                  <a:lnTo>
                    <a:pt x="129" y="26"/>
                  </a:lnTo>
                  <a:lnTo>
                    <a:pt x="127" y="31"/>
                  </a:lnTo>
                  <a:lnTo>
                    <a:pt x="127" y="31"/>
                  </a:lnTo>
                  <a:lnTo>
                    <a:pt x="127" y="61"/>
                  </a:lnTo>
                  <a:lnTo>
                    <a:pt x="130" y="90"/>
                  </a:lnTo>
                  <a:lnTo>
                    <a:pt x="132" y="119"/>
                  </a:lnTo>
                  <a:lnTo>
                    <a:pt x="134" y="147"/>
                  </a:lnTo>
                  <a:lnTo>
                    <a:pt x="134" y="147"/>
                  </a:lnTo>
                  <a:lnTo>
                    <a:pt x="131" y="148"/>
                  </a:lnTo>
                  <a:lnTo>
                    <a:pt x="131" y="148"/>
                  </a:lnTo>
                  <a:lnTo>
                    <a:pt x="110" y="157"/>
                  </a:lnTo>
                  <a:lnTo>
                    <a:pt x="93" y="168"/>
                  </a:lnTo>
                  <a:lnTo>
                    <a:pt x="76" y="180"/>
                  </a:lnTo>
                  <a:lnTo>
                    <a:pt x="61" y="194"/>
                  </a:lnTo>
                  <a:lnTo>
                    <a:pt x="47" y="210"/>
                  </a:lnTo>
                  <a:lnTo>
                    <a:pt x="35" y="226"/>
                  </a:lnTo>
                  <a:lnTo>
                    <a:pt x="24" y="243"/>
                  </a:lnTo>
                  <a:lnTo>
                    <a:pt x="16" y="263"/>
                  </a:lnTo>
                  <a:lnTo>
                    <a:pt x="8" y="281"/>
                  </a:lnTo>
                  <a:lnTo>
                    <a:pt x="4" y="301"/>
                  </a:lnTo>
                  <a:lnTo>
                    <a:pt x="1" y="322"/>
                  </a:lnTo>
                  <a:lnTo>
                    <a:pt x="0" y="342"/>
                  </a:lnTo>
                  <a:lnTo>
                    <a:pt x="0" y="363"/>
                  </a:lnTo>
                  <a:lnTo>
                    <a:pt x="3" y="383"/>
                  </a:lnTo>
                  <a:lnTo>
                    <a:pt x="8" y="404"/>
                  </a:lnTo>
                  <a:lnTo>
                    <a:pt x="15" y="425"/>
                  </a:lnTo>
                  <a:lnTo>
                    <a:pt x="15" y="425"/>
                  </a:lnTo>
                  <a:lnTo>
                    <a:pt x="24" y="443"/>
                  </a:lnTo>
                  <a:lnTo>
                    <a:pt x="35" y="461"/>
                  </a:lnTo>
                  <a:lnTo>
                    <a:pt x="47" y="478"/>
                  </a:lnTo>
                  <a:lnTo>
                    <a:pt x="61" y="493"/>
                  </a:lnTo>
                  <a:lnTo>
                    <a:pt x="76" y="507"/>
                  </a:lnTo>
                  <a:lnTo>
                    <a:pt x="93" y="519"/>
                  </a:lnTo>
                  <a:lnTo>
                    <a:pt x="110" y="530"/>
                  </a:lnTo>
                  <a:lnTo>
                    <a:pt x="130" y="540"/>
                  </a:lnTo>
                  <a:lnTo>
                    <a:pt x="130" y="540"/>
                  </a:lnTo>
                  <a:lnTo>
                    <a:pt x="150" y="546"/>
                  </a:lnTo>
                  <a:lnTo>
                    <a:pt x="170" y="551"/>
                  </a:lnTo>
                  <a:lnTo>
                    <a:pt x="191" y="555"/>
                  </a:lnTo>
                  <a:lnTo>
                    <a:pt x="211" y="556"/>
                  </a:lnTo>
                  <a:lnTo>
                    <a:pt x="211" y="556"/>
                  </a:lnTo>
                  <a:lnTo>
                    <a:pt x="227" y="555"/>
                  </a:lnTo>
                  <a:lnTo>
                    <a:pt x="243" y="554"/>
                  </a:lnTo>
                  <a:lnTo>
                    <a:pt x="259" y="550"/>
                  </a:lnTo>
                  <a:lnTo>
                    <a:pt x="274" y="546"/>
                  </a:lnTo>
                  <a:lnTo>
                    <a:pt x="274" y="546"/>
                  </a:lnTo>
                  <a:lnTo>
                    <a:pt x="301" y="586"/>
                  </a:lnTo>
                  <a:lnTo>
                    <a:pt x="327" y="621"/>
                  </a:lnTo>
                  <a:lnTo>
                    <a:pt x="353" y="654"/>
                  </a:lnTo>
                  <a:lnTo>
                    <a:pt x="379" y="683"/>
                  </a:lnTo>
                  <a:lnTo>
                    <a:pt x="379" y="683"/>
                  </a:lnTo>
                  <a:lnTo>
                    <a:pt x="382" y="690"/>
                  </a:lnTo>
                  <a:lnTo>
                    <a:pt x="386" y="695"/>
                  </a:lnTo>
                  <a:lnTo>
                    <a:pt x="386" y="695"/>
                  </a:lnTo>
                  <a:lnTo>
                    <a:pt x="393" y="703"/>
                  </a:lnTo>
                  <a:lnTo>
                    <a:pt x="398" y="710"/>
                  </a:lnTo>
                  <a:lnTo>
                    <a:pt x="402" y="718"/>
                  </a:lnTo>
                  <a:lnTo>
                    <a:pt x="406" y="726"/>
                  </a:lnTo>
                  <a:lnTo>
                    <a:pt x="410" y="735"/>
                  </a:lnTo>
                  <a:lnTo>
                    <a:pt x="412" y="744"/>
                  </a:lnTo>
                  <a:lnTo>
                    <a:pt x="413" y="753"/>
                  </a:lnTo>
                  <a:lnTo>
                    <a:pt x="414" y="763"/>
                  </a:lnTo>
                  <a:lnTo>
                    <a:pt x="414" y="763"/>
                  </a:lnTo>
                  <a:lnTo>
                    <a:pt x="413" y="772"/>
                  </a:lnTo>
                  <a:lnTo>
                    <a:pt x="412" y="782"/>
                  </a:lnTo>
                  <a:lnTo>
                    <a:pt x="410" y="791"/>
                  </a:lnTo>
                  <a:lnTo>
                    <a:pt x="406" y="799"/>
                  </a:lnTo>
                  <a:lnTo>
                    <a:pt x="402" y="808"/>
                  </a:lnTo>
                  <a:lnTo>
                    <a:pt x="398" y="816"/>
                  </a:lnTo>
                  <a:lnTo>
                    <a:pt x="393" y="824"/>
                  </a:lnTo>
                  <a:lnTo>
                    <a:pt x="386" y="830"/>
                  </a:lnTo>
                  <a:lnTo>
                    <a:pt x="386" y="830"/>
                  </a:lnTo>
                  <a:lnTo>
                    <a:pt x="379" y="837"/>
                  </a:lnTo>
                  <a:lnTo>
                    <a:pt x="371" y="842"/>
                  </a:lnTo>
                  <a:lnTo>
                    <a:pt x="364" y="847"/>
                  </a:lnTo>
                  <a:lnTo>
                    <a:pt x="355" y="851"/>
                  </a:lnTo>
                  <a:lnTo>
                    <a:pt x="346" y="854"/>
                  </a:lnTo>
                  <a:lnTo>
                    <a:pt x="337" y="856"/>
                  </a:lnTo>
                  <a:lnTo>
                    <a:pt x="328" y="858"/>
                  </a:lnTo>
                  <a:lnTo>
                    <a:pt x="318" y="858"/>
                  </a:lnTo>
                  <a:lnTo>
                    <a:pt x="318" y="858"/>
                  </a:lnTo>
                  <a:lnTo>
                    <a:pt x="306" y="859"/>
                  </a:lnTo>
                  <a:lnTo>
                    <a:pt x="293" y="861"/>
                  </a:lnTo>
                  <a:lnTo>
                    <a:pt x="281" y="865"/>
                  </a:lnTo>
                  <a:lnTo>
                    <a:pt x="269" y="869"/>
                  </a:lnTo>
                  <a:lnTo>
                    <a:pt x="257" y="874"/>
                  </a:lnTo>
                  <a:lnTo>
                    <a:pt x="248" y="880"/>
                  </a:lnTo>
                  <a:lnTo>
                    <a:pt x="237" y="887"/>
                  </a:lnTo>
                  <a:lnTo>
                    <a:pt x="228" y="896"/>
                  </a:lnTo>
                  <a:lnTo>
                    <a:pt x="220" y="904"/>
                  </a:lnTo>
                  <a:lnTo>
                    <a:pt x="212" y="915"/>
                  </a:lnTo>
                  <a:lnTo>
                    <a:pt x="207" y="925"/>
                  </a:lnTo>
                  <a:lnTo>
                    <a:pt x="202" y="937"/>
                  </a:lnTo>
                  <a:lnTo>
                    <a:pt x="197" y="948"/>
                  </a:lnTo>
                  <a:lnTo>
                    <a:pt x="194" y="960"/>
                  </a:lnTo>
                  <a:lnTo>
                    <a:pt x="192" y="973"/>
                  </a:lnTo>
                  <a:lnTo>
                    <a:pt x="191" y="986"/>
                  </a:lnTo>
                  <a:lnTo>
                    <a:pt x="191" y="986"/>
                  </a:lnTo>
                  <a:lnTo>
                    <a:pt x="192" y="992"/>
                  </a:lnTo>
                  <a:lnTo>
                    <a:pt x="194" y="998"/>
                  </a:lnTo>
                  <a:lnTo>
                    <a:pt x="196" y="1003"/>
                  </a:lnTo>
                  <a:lnTo>
                    <a:pt x="200" y="1008"/>
                  </a:lnTo>
                  <a:lnTo>
                    <a:pt x="205" y="1012"/>
                  </a:lnTo>
                  <a:lnTo>
                    <a:pt x="210" y="1015"/>
                  </a:lnTo>
                  <a:lnTo>
                    <a:pt x="217" y="1017"/>
                  </a:lnTo>
                  <a:lnTo>
                    <a:pt x="223" y="1017"/>
                  </a:lnTo>
                  <a:lnTo>
                    <a:pt x="795" y="1017"/>
                  </a:lnTo>
                  <a:lnTo>
                    <a:pt x="795" y="1017"/>
                  </a:lnTo>
                  <a:lnTo>
                    <a:pt x="801" y="1017"/>
                  </a:lnTo>
                  <a:lnTo>
                    <a:pt x="808" y="1015"/>
                  </a:lnTo>
                  <a:lnTo>
                    <a:pt x="813" y="1012"/>
                  </a:lnTo>
                  <a:lnTo>
                    <a:pt x="817" y="1008"/>
                  </a:lnTo>
                  <a:lnTo>
                    <a:pt x="822" y="1003"/>
                  </a:lnTo>
                  <a:lnTo>
                    <a:pt x="825" y="998"/>
                  </a:lnTo>
                  <a:lnTo>
                    <a:pt x="826" y="992"/>
                  </a:lnTo>
                  <a:lnTo>
                    <a:pt x="827" y="986"/>
                  </a:lnTo>
                  <a:lnTo>
                    <a:pt x="827" y="986"/>
                  </a:lnTo>
                  <a:lnTo>
                    <a:pt x="826" y="973"/>
                  </a:lnTo>
                  <a:lnTo>
                    <a:pt x="825" y="960"/>
                  </a:lnTo>
                  <a:lnTo>
                    <a:pt x="822" y="948"/>
                  </a:lnTo>
                  <a:lnTo>
                    <a:pt x="817" y="937"/>
                  </a:lnTo>
                  <a:lnTo>
                    <a:pt x="812" y="925"/>
                  </a:lnTo>
                  <a:lnTo>
                    <a:pt x="806" y="915"/>
                  </a:lnTo>
                  <a:lnTo>
                    <a:pt x="798" y="904"/>
                  </a:lnTo>
                  <a:lnTo>
                    <a:pt x="790" y="896"/>
                  </a:lnTo>
                  <a:lnTo>
                    <a:pt x="781" y="887"/>
                  </a:lnTo>
                  <a:lnTo>
                    <a:pt x="771" y="880"/>
                  </a:lnTo>
                  <a:lnTo>
                    <a:pt x="761" y="874"/>
                  </a:lnTo>
                  <a:lnTo>
                    <a:pt x="750" y="869"/>
                  </a:lnTo>
                  <a:lnTo>
                    <a:pt x="738" y="865"/>
                  </a:lnTo>
                  <a:lnTo>
                    <a:pt x="725" y="861"/>
                  </a:lnTo>
                  <a:lnTo>
                    <a:pt x="713" y="859"/>
                  </a:lnTo>
                  <a:lnTo>
                    <a:pt x="699" y="858"/>
                  </a:lnTo>
                  <a:lnTo>
                    <a:pt x="699" y="858"/>
                  </a:lnTo>
                  <a:lnTo>
                    <a:pt x="691" y="858"/>
                  </a:lnTo>
                  <a:lnTo>
                    <a:pt x="681" y="856"/>
                  </a:lnTo>
                  <a:lnTo>
                    <a:pt x="673" y="854"/>
                  </a:lnTo>
                  <a:lnTo>
                    <a:pt x="663" y="851"/>
                  </a:lnTo>
                  <a:lnTo>
                    <a:pt x="655" y="847"/>
                  </a:lnTo>
                  <a:lnTo>
                    <a:pt x="647" y="842"/>
                  </a:lnTo>
                  <a:lnTo>
                    <a:pt x="639" y="837"/>
                  </a:lnTo>
                  <a:lnTo>
                    <a:pt x="633" y="830"/>
                  </a:lnTo>
                  <a:lnTo>
                    <a:pt x="633" y="830"/>
                  </a:lnTo>
                  <a:lnTo>
                    <a:pt x="626" y="824"/>
                  </a:lnTo>
                  <a:lnTo>
                    <a:pt x="620" y="816"/>
                  </a:lnTo>
                  <a:lnTo>
                    <a:pt x="616" y="808"/>
                  </a:lnTo>
                  <a:lnTo>
                    <a:pt x="611" y="799"/>
                  </a:lnTo>
                  <a:lnTo>
                    <a:pt x="608" y="791"/>
                  </a:lnTo>
                  <a:lnTo>
                    <a:pt x="606" y="782"/>
                  </a:lnTo>
                  <a:lnTo>
                    <a:pt x="605" y="772"/>
                  </a:lnTo>
                  <a:lnTo>
                    <a:pt x="605" y="763"/>
                  </a:lnTo>
                  <a:lnTo>
                    <a:pt x="605" y="763"/>
                  </a:lnTo>
                  <a:lnTo>
                    <a:pt x="605" y="753"/>
                  </a:lnTo>
                  <a:lnTo>
                    <a:pt x="606" y="744"/>
                  </a:lnTo>
                  <a:lnTo>
                    <a:pt x="608" y="735"/>
                  </a:lnTo>
                  <a:lnTo>
                    <a:pt x="611" y="726"/>
                  </a:lnTo>
                  <a:lnTo>
                    <a:pt x="616" y="718"/>
                  </a:lnTo>
                  <a:lnTo>
                    <a:pt x="620" y="710"/>
                  </a:lnTo>
                  <a:lnTo>
                    <a:pt x="626" y="703"/>
                  </a:lnTo>
                  <a:lnTo>
                    <a:pt x="633" y="695"/>
                  </a:lnTo>
                  <a:lnTo>
                    <a:pt x="633" y="695"/>
                  </a:lnTo>
                  <a:lnTo>
                    <a:pt x="637" y="690"/>
                  </a:lnTo>
                  <a:lnTo>
                    <a:pt x="639" y="683"/>
                  </a:lnTo>
                  <a:lnTo>
                    <a:pt x="639" y="683"/>
                  </a:lnTo>
                  <a:lnTo>
                    <a:pt x="665" y="654"/>
                  </a:lnTo>
                  <a:lnTo>
                    <a:pt x="691" y="622"/>
                  </a:lnTo>
                  <a:lnTo>
                    <a:pt x="718" y="586"/>
                  </a:lnTo>
                  <a:lnTo>
                    <a:pt x="743" y="546"/>
                  </a:lnTo>
                  <a:lnTo>
                    <a:pt x="743" y="546"/>
                  </a:lnTo>
                  <a:lnTo>
                    <a:pt x="758" y="550"/>
                  </a:lnTo>
                  <a:lnTo>
                    <a:pt x="774" y="554"/>
                  </a:lnTo>
                  <a:lnTo>
                    <a:pt x="791" y="555"/>
                  </a:lnTo>
                  <a:lnTo>
                    <a:pt x="806" y="556"/>
                  </a:lnTo>
                  <a:lnTo>
                    <a:pt x="806" y="556"/>
                  </a:lnTo>
                  <a:lnTo>
                    <a:pt x="827" y="555"/>
                  </a:lnTo>
                  <a:lnTo>
                    <a:pt x="847" y="551"/>
                  </a:lnTo>
                  <a:lnTo>
                    <a:pt x="868" y="546"/>
                  </a:lnTo>
                  <a:lnTo>
                    <a:pt x="887" y="540"/>
                  </a:lnTo>
                  <a:lnTo>
                    <a:pt x="887" y="540"/>
                  </a:lnTo>
                  <a:lnTo>
                    <a:pt x="906" y="530"/>
                  </a:lnTo>
                  <a:lnTo>
                    <a:pt x="925" y="519"/>
                  </a:lnTo>
                  <a:lnTo>
                    <a:pt x="941" y="507"/>
                  </a:lnTo>
                  <a:lnTo>
                    <a:pt x="956" y="493"/>
                  </a:lnTo>
                  <a:lnTo>
                    <a:pt x="970" y="478"/>
                  </a:lnTo>
                  <a:lnTo>
                    <a:pt x="983" y="461"/>
                  </a:lnTo>
                  <a:lnTo>
                    <a:pt x="993" y="443"/>
                  </a:lnTo>
                  <a:lnTo>
                    <a:pt x="1002" y="425"/>
                  </a:lnTo>
                  <a:lnTo>
                    <a:pt x="1002" y="425"/>
                  </a:lnTo>
                  <a:lnTo>
                    <a:pt x="1009" y="404"/>
                  </a:lnTo>
                  <a:lnTo>
                    <a:pt x="1014" y="383"/>
                  </a:lnTo>
                  <a:lnTo>
                    <a:pt x="1017" y="363"/>
                  </a:lnTo>
                  <a:lnTo>
                    <a:pt x="1018" y="342"/>
                  </a:lnTo>
                  <a:lnTo>
                    <a:pt x="1017" y="322"/>
                  </a:lnTo>
                  <a:lnTo>
                    <a:pt x="1014" y="301"/>
                  </a:lnTo>
                  <a:lnTo>
                    <a:pt x="1008" y="281"/>
                  </a:lnTo>
                  <a:lnTo>
                    <a:pt x="1002" y="263"/>
                  </a:lnTo>
                  <a:lnTo>
                    <a:pt x="993" y="243"/>
                  </a:lnTo>
                  <a:lnTo>
                    <a:pt x="983" y="226"/>
                  </a:lnTo>
                  <a:lnTo>
                    <a:pt x="971" y="210"/>
                  </a:lnTo>
                  <a:lnTo>
                    <a:pt x="957" y="194"/>
                  </a:lnTo>
                  <a:lnTo>
                    <a:pt x="942" y="180"/>
                  </a:lnTo>
                  <a:lnTo>
                    <a:pt x="925" y="168"/>
                  </a:lnTo>
                  <a:lnTo>
                    <a:pt x="906" y="157"/>
                  </a:lnTo>
                  <a:lnTo>
                    <a:pt x="887" y="148"/>
                  </a:lnTo>
                  <a:lnTo>
                    <a:pt x="887" y="148"/>
                  </a:lnTo>
                  <a:close/>
                  <a:moveTo>
                    <a:pt x="154" y="481"/>
                  </a:moveTo>
                  <a:lnTo>
                    <a:pt x="154" y="481"/>
                  </a:lnTo>
                  <a:lnTo>
                    <a:pt x="140" y="474"/>
                  </a:lnTo>
                  <a:lnTo>
                    <a:pt x="129" y="467"/>
                  </a:lnTo>
                  <a:lnTo>
                    <a:pt x="117" y="458"/>
                  </a:lnTo>
                  <a:lnTo>
                    <a:pt x="106" y="448"/>
                  </a:lnTo>
                  <a:lnTo>
                    <a:pt x="96" y="438"/>
                  </a:lnTo>
                  <a:lnTo>
                    <a:pt x="88" y="426"/>
                  </a:lnTo>
                  <a:lnTo>
                    <a:pt x="80" y="413"/>
                  </a:lnTo>
                  <a:lnTo>
                    <a:pt x="74" y="400"/>
                  </a:lnTo>
                  <a:lnTo>
                    <a:pt x="74" y="400"/>
                  </a:lnTo>
                  <a:lnTo>
                    <a:pt x="70" y="386"/>
                  </a:lnTo>
                  <a:lnTo>
                    <a:pt x="66" y="373"/>
                  </a:lnTo>
                  <a:lnTo>
                    <a:pt x="64" y="359"/>
                  </a:lnTo>
                  <a:lnTo>
                    <a:pt x="63" y="345"/>
                  </a:lnTo>
                  <a:lnTo>
                    <a:pt x="63" y="331"/>
                  </a:lnTo>
                  <a:lnTo>
                    <a:pt x="65" y="319"/>
                  </a:lnTo>
                  <a:lnTo>
                    <a:pt x="68" y="305"/>
                  </a:lnTo>
                  <a:lnTo>
                    <a:pt x="73" y="292"/>
                  </a:lnTo>
                  <a:lnTo>
                    <a:pt x="78" y="280"/>
                  </a:lnTo>
                  <a:lnTo>
                    <a:pt x="85" y="268"/>
                  </a:lnTo>
                  <a:lnTo>
                    <a:pt x="92" y="256"/>
                  </a:lnTo>
                  <a:lnTo>
                    <a:pt x="101" y="247"/>
                  </a:lnTo>
                  <a:lnTo>
                    <a:pt x="110" y="236"/>
                  </a:lnTo>
                  <a:lnTo>
                    <a:pt x="120" y="227"/>
                  </a:lnTo>
                  <a:lnTo>
                    <a:pt x="132" y="219"/>
                  </a:lnTo>
                  <a:lnTo>
                    <a:pt x="144" y="212"/>
                  </a:lnTo>
                  <a:lnTo>
                    <a:pt x="144" y="212"/>
                  </a:lnTo>
                  <a:lnTo>
                    <a:pt x="152" y="252"/>
                  </a:lnTo>
                  <a:lnTo>
                    <a:pt x="162" y="290"/>
                  </a:lnTo>
                  <a:lnTo>
                    <a:pt x="173" y="326"/>
                  </a:lnTo>
                  <a:lnTo>
                    <a:pt x="184" y="361"/>
                  </a:lnTo>
                  <a:lnTo>
                    <a:pt x="197" y="395"/>
                  </a:lnTo>
                  <a:lnTo>
                    <a:pt x="211" y="428"/>
                  </a:lnTo>
                  <a:lnTo>
                    <a:pt x="226" y="459"/>
                  </a:lnTo>
                  <a:lnTo>
                    <a:pt x="241" y="488"/>
                  </a:lnTo>
                  <a:lnTo>
                    <a:pt x="241" y="488"/>
                  </a:lnTo>
                  <a:lnTo>
                    <a:pt x="230" y="490"/>
                  </a:lnTo>
                  <a:lnTo>
                    <a:pt x="220" y="491"/>
                  </a:lnTo>
                  <a:lnTo>
                    <a:pt x="209" y="491"/>
                  </a:lnTo>
                  <a:lnTo>
                    <a:pt x="197" y="491"/>
                  </a:lnTo>
                  <a:lnTo>
                    <a:pt x="187" y="490"/>
                  </a:lnTo>
                  <a:lnTo>
                    <a:pt x="176" y="487"/>
                  </a:lnTo>
                  <a:lnTo>
                    <a:pt x="165" y="485"/>
                  </a:lnTo>
                  <a:lnTo>
                    <a:pt x="154" y="481"/>
                  </a:lnTo>
                  <a:lnTo>
                    <a:pt x="154" y="481"/>
                  </a:lnTo>
                  <a:close/>
                  <a:moveTo>
                    <a:pt x="699" y="922"/>
                  </a:moveTo>
                  <a:lnTo>
                    <a:pt x="699" y="922"/>
                  </a:lnTo>
                  <a:lnTo>
                    <a:pt x="709" y="923"/>
                  </a:lnTo>
                  <a:lnTo>
                    <a:pt x="717" y="925"/>
                  </a:lnTo>
                  <a:lnTo>
                    <a:pt x="725" y="927"/>
                  </a:lnTo>
                  <a:lnTo>
                    <a:pt x="733" y="931"/>
                  </a:lnTo>
                  <a:lnTo>
                    <a:pt x="739" y="935"/>
                  </a:lnTo>
                  <a:lnTo>
                    <a:pt x="746" y="941"/>
                  </a:lnTo>
                  <a:lnTo>
                    <a:pt x="751" y="947"/>
                  </a:lnTo>
                  <a:lnTo>
                    <a:pt x="755" y="954"/>
                  </a:lnTo>
                  <a:lnTo>
                    <a:pt x="263" y="954"/>
                  </a:lnTo>
                  <a:lnTo>
                    <a:pt x="263" y="954"/>
                  </a:lnTo>
                  <a:lnTo>
                    <a:pt x="268" y="947"/>
                  </a:lnTo>
                  <a:lnTo>
                    <a:pt x="273" y="941"/>
                  </a:lnTo>
                  <a:lnTo>
                    <a:pt x="279" y="935"/>
                  </a:lnTo>
                  <a:lnTo>
                    <a:pt x="286" y="931"/>
                  </a:lnTo>
                  <a:lnTo>
                    <a:pt x="294" y="927"/>
                  </a:lnTo>
                  <a:lnTo>
                    <a:pt x="301" y="925"/>
                  </a:lnTo>
                  <a:lnTo>
                    <a:pt x="310" y="923"/>
                  </a:lnTo>
                  <a:lnTo>
                    <a:pt x="318" y="922"/>
                  </a:lnTo>
                  <a:lnTo>
                    <a:pt x="318" y="922"/>
                  </a:lnTo>
                  <a:lnTo>
                    <a:pt x="333" y="922"/>
                  </a:lnTo>
                  <a:lnTo>
                    <a:pt x="350" y="919"/>
                  </a:lnTo>
                  <a:lnTo>
                    <a:pt x="365" y="915"/>
                  </a:lnTo>
                  <a:lnTo>
                    <a:pt x="380" y="910"/>
                  </a:lnTo>
                  <a:lnTo>
                    <a:pt x="394" y="903"/>
                  </a:lnTo>
                  <a:lnTo>
                    <a:pt x="406" y="896"/>
                  </a:lnTo>
                  <a:lnTo>
                    <a:pt x="419" y="886"/>
                  </a:lnTo>
                  <a:lnTo>
                    <a:pt x="431" y="875"/>
                  </a:lnTo>
                  <a:lnTo>
                    <a:pt x="431" y="875"/>
                  </a:lnTo>
                  <a:lnTo>
                    <a:pt x="440" y="865"/>
                  </a:lnTo>
                  <a:lnTo>
                    <a:pt x="448" y="854"/>
                  </a:lnTo>
                  <a:lnTo>
                    <a:pt x="456" y="842"/>
                  </a:lnTo>
                  <a:lnTo>
                    <a:pt x="462" y="830"/>
                  </a:lnTo>
                  <a:lnTo>
                    <a:pt x="468" y="817"/>
                  </a:lnTo>
                  <a:lnTo>
                    <a:pt x="471" y="805"/>
                  </a:lnTo>
                  <a:lnTo>
                    <a:pt x="474" y="792"/>
                  </a:lnTo>
                  <a:lnTo>
                    <a:pt x="476" y="778"/>
                  </a:lnTo>
                  <a:lnTo>
                    <a:pt x="476" y="778"/>
                  </a:lnTo>
                  <a:lnTo>
                    <a:pt x="490" y="788"/>
                  </a:lnTo>
                  <a:lnTo>
                    <a:pt x="490" y="788"/>
                  </a:lnTo>
                  <a:lnTo>
                    <a:pt x="494" y="792"/>
                  </a:lnTo>
                  <a:lnTo>
                    <a:pt x="500" y="793"/>
                  </a:lnTo>
                  <a:lnTo>
                    <a:pt x="504" y="795"/>
                  </a:lnTo>
                  <a:lnTo>
                    <a:pt x="509" y="795"/>
                  </a:lnTo>
                  <a:lnTo>
                    <a:pt x="509" y="795"/>
                  </a:lnTo>
                  <a:lnTo>
                    <a:pt x="514" y="795"/>
                  </a:lnTo>
                  <a:lnTo>
                    <a:pt x="519" y="793"/>
                  </a:lnTo>
                  <a:lnTo>
                    <a:pt x="523" y="792"/>
                  </a:lnTo>
                  <a:lnTo>
                    <a:pt x="528" y="788"/>
                  </a:lnTo>
                  <a:lnTo>
                    <a:pt x="528" y="788"/>
                  </a:lnTo>
                  <a:lnTo>
                    <a:pt x="543" y="778"/>
                  </a:lnTo>
                  <a:lnTo>
                    <a:pt x="543" y="778"/>
                  </a:lnTo>
                  <a:lnTo>
                    <a:pt x="544" y="792"/>
                  </a:lnTo>
                  <a:lnTo>
                    <a:pt x="547" y="805"/>
                  </a:lnTo>
                  <a:lnTo>
                    <a:pt x="551" y="817"/>
                  </a:lnTo>
                  <a:lnTo>
                    <a:pt x="557" y="830"/>
                  </a:lnTo>
                  <a:lnTo>
                    <a:pt x="562" y="842"/>
                  </a:lnTo>
                  <a:lnTo>
                    <a:pt x="570" y="854"/>
                  </a:lnTo>
                  <a:lnTo>
                    <a:pt x="578" y="865"/>
                  </a:lnTo>
                  <a:lnTo>
                    <a:pt x="588" y="875"/>
                  </a:lnTo>
                  <a:lnTo>
                    <a:pt x="588" y="875"/>
                  </a:lnTo>
                  <a:lnTo>
                    <a:pt x="600" y="886"/>
                  </a:lnTo>
                  <a:lnTo>
                    <a:pt x="611" y="896"/>
                  </a:lnTo>
                  <a:lnTo>
                    <a:pt x="625" y="903"/>
                  </a:lnTo>
                  <a:lnTo>
                    <a:pt x="639" y="910"/>
                  </a:lnTo>
                  <a:lnTo>
                    <a:pt x="653" y="915"/>
                  </a:lnTo>
                  <a:lnTo>
                    <a:pt x="668" y="919"/>
                  </a:lnTo>
                  <a:lnTo>
                    <a:pt x="684" y="922"/>
                  </a:lnTo>
                  <a:lnTo>
                    <a:pt x="699" y="922"/>
                  </a:lnTo>
                  <a:lnTo>
                    <a:pt x="699" y="922"/>
                  </a:lnTo>
                  <a:close/>
                  <a:moveTo>
                    <a:pt x="509" y="722"/>
                  </a:moveTo>
                  <a:lnTo>
                    <a:pt x="509" y="722"/>
                  </a:lnTo>
                  <a:lnTo>
                    <a:pt x="494" y="709"/>
                  </a:lnTo>
                  <a:lnTo>
                    <a:pt x="476" y="692"/>
                  </a:lnTo>
                  <a:lnTo>
                    <a:pt x="456" y="672"/>
                  </a:lnTo>
                  <a:lnTo>
                    <a:pt x="432" y="647"/>
                  </a:lnTo>
                  <a:lnTo>
                    <a:pt x="408" y="618"/>
                  </a:lnTo>
                  <a:lnTo>
                    <a:pt x="382" y="586"/>
                  </a:lnTo>
                  <a:lnTo>
                    <a:pt x="355" y="550"/>
                  </a:lnTo>
                  <a:lnTo>
                    <a:pt x="329" y="511"/>
                  </a:lnTo>
                  <a:lnTo>
                    <a:pt x="316" y="489"/>
                  </a:lnTo>
                  <a:lnTo>
                    <a:pt x="303" y="467"/>
                  </a:lnTo>
                  <a:lnTo>
                    <a:pt x="292" y="444"/>
                  </a:lnTo>
                  <a:lnTo>
                    <a:pt x="280" y="420"/>
                  </a:lnTo>
                  <a:lnTo>
                    <a:pt x="268" y="395"/>
                  </a:lnTo>
                  <a:lnTo>
                    <a:pt x="257" y="369"/>
                  </a:lnTo>
                  <a:lnTo>
                    <a:pt x="247" y="342"/>
                  </a:lnTo>
                  <a:lnTo>
                    <a:pt x="237" y="315"/>
                  </a:lnTo>
                  <a:lnTo>
                    <a:pt x="228" y="286"/>
                  </a:lnTo>
                  <a:lnTo>
                    <a:pt x="220" y="257"/>
                  </a:lnTo>
                  <a:lnTo>
                    <a:pt x="212" y="227"/>
                  </a:lnTo>
                  <a:lnTo>
                    <a:pt x="206" y="196"/>
                  </a:lnTo>
                  <a:lnTo>
                    <a:pt x="200" y="164"/>
                  </a:lnTo>
                  <a:lnTo>
                    <a:pt x="196" y="132"/>
                  </a:lnTo>
                  <a:lnTo>
                    <a:pt x="193" y="98"/>
                  </a:lnTo>
                  <a:lnTo>
                    <a:pt x="192" y="63"/>
                  </a:lnTo>
                  <a:lnTo>
                    <a:pt x="827" y="63"/>
                  </a:lnTo>
                  <a:lnTo>
                    <a:pt x="827" y="63"/>
                  </a:lnTo>
                  <a:lnTo>
                    <a:pt x="825" y="98"/>
                  </a:lnTo>
                  <a:lnTo>
                    <a:pt x="822" y="132"/>
                  </a:lnTo>
                  <a:lnTo>
                    <a:pt x="817" y="164"/>
                  </a:lnTo>
                  <a:lnTo>
                    <a:pt x="812" y="196"/>
                  </a:lnTo>
                  <a:lnTo>
                    <a:pt x="806" y="227"/>
                  </a:lnTo>
                  <a:lnTo>
                    <a:pt x="798" y="257"/>
                  </a:lnTo>
                  <a:lnTo>
                    <a:pt x="791" y="286"/>
                  </a:lnTo>
                  <a:lnTo>
                    <a:pt x="781" y="315"/>
                  </a:lnTo>
                  <a:lnTo>
                    <a:pt x="771" y="342"/>
                  </a:lnTo>
                  <a:lnTo>
                    <a:pt x="762" y="369"/>
                  </a:lnTo>
                  <a:lnTo>
                    <a:pt x="750" y="395"/>
                  </a:lnTo>
                  <a:lnTo>
                    <a:pt x="739" y="420"/>
                  </a:lnTo>
                  <a:lnTo>
                    <a:pt x="726" y="444"/>
                  </a:lnTo>
                  <a:lnTo>
                    <a:pt x="714" y="467"/>
                  </a:lnTo>
                  <a:lnTo>
                    <a:pt x="702" y="489"/>
                  </a:lnTo>
                  <a:lnTo>
                    <a:pt x="689" y="511"/>
                  </a:lnTo>
                  <a:lnTo>
                    <a:pt x="663" y="550"/>
                  </a:lnTo>
                  <a:lnTo>
                    <a:pt x="636" y="586"/>
                  </a:lnTo>
                  <a:lnTo>
                    <a:pt x="610" y="618"/>
                  </a:lnTo>
                  <a:lnTo>
                    <a:pt x="586" y="647"/>
                  </a:lnTo>
                  <a:lnTo>
                    <a:pt x="563" y="672"/>
                  </a:lnTo>
                  <a:lnTo>
                    <a:pt x="542" y="692"/>
                  </a:lnTo>
                  <a:lnTo>
                    <a:pt x="523" y="709"/>
                  </a:lnTo>
                  <a:lnTo>
                    <a:pt x="509" y="722"/>
                  </a:lnTo>
                  <a:lnTo>
                    <a:pt x="509" y="722"/>
                  </a:lnTo>
                  <a:close/>
                  <a:moveTo>
                    <a:pt x="943" y="400"/>
                  </a:moveTo>
                  <a:lnTo>
                    <a:pt x="943" y="400"/>
                  </a:lnTo>
                  <a:lnTo>
                    <a:pt x="936" y="413"/>
                  </a:lnTo>
                  <a:lnTo>
                    <a:pt x="929" y="426"/>
                  </a:lnTo>
                  <a:lnTo>
                    <a:pt x="920" y="438"/>
                  </a:lnTo>
                  <a:lnTo>
                    <a:pt x="911" y="448"/>
                  </a:lnTo>
                  <a:lnTo>
                    <a:pt x="900" y="458"/>
                  </a:lnTo>
                  <a:lnTo>
                    <a:pt x="889" y="467"/>
                  </a:lnTo>
                  <a:lnTo>
                    <a:pt x="876" y="474"/>
                  </a:lnTo>
                  <a:lnTo>
                    <a:pt x="864" y="481"/>
                  </a:lnTo>
                  <a:lnTo>
                    <a:pt x="864" y="481"/>
                  </a:lnTo>
                  <a:lnTo>
                    <a:pt x="853" y="485"/>
                  </a:lnTo>
                  <a:lnTo>
                    <a:pt x="842" y="487"/>
                  </a:lnTo>
                  <a:lnTo>
                    <a:pt x="831" y="490"/>
                  </a:lnTo>
                  <a:lnTo>
                    <a:pt x="821" y="491"/>
                  </a:lnTo>
                  <a:lnTo>
                    <a:pt x="809" y="491"/>
                  </a:lnTo>
                  <a:lnTo>
                    <a:pt x="798" y="491"/>
                  </a:lnTo>
                  <a:lnTo>
                    <a:pt x="787" y="490"/>
                  </a:lnTo>
                  <a:lnTo>
                    <a:pt x="777" y="489"/>
                  </a:lnTo>
                  <a:lnTo>
                    <a:pt x="777" y="489"/>
                  </a:lnTo>
                  <a:lnTo>
                    <a:pt x="792" y="459"/>
                  </a:lnTo>
                  <a:lnTo>
                    <a:pt x="807" y="428"/>
                  </a:lnTo>
                  <a:lnTo>
                    <a:pt x="821" y="396"/>
                  </a:lnTo>
                  <a:lnTo>
                    <a:pt x="833" y="361"/>
                  </a:lnTo>
                  <a:lnTo>
                    <a:pt x="845" y="326"/>
                  </a:lnTo>
                  <a:lnTo>
                    <a:pt x="856" y="290"/>
                  </a:lnTo>
                  <a:lnTo>
                    <a:pt x="866" y="252"/>
                  </a:lnTo>
                  <a:lnTo>
                    <a:pt x="874" y="212"/>
                  </a:lnTo>
                  <a:lnTo>
                    <a:pt x="874" y="212"/>
                  </a:lnTo>
                  <a:lnTo>
                    <a:pt x="886" y="220"/>
                  </a:lnTo>
                  <a:lnTo>
                    <a:pt x="898" y="227"/>
                  </a:lnTo>
                  <a:lnTo>
                    <a:pt x="908" y="237"/>
                  </a:lnTo>
                  <a:lnTo>
                    <a:pt x="917" y="247"/>
                  </a:lnTo>
                  <a:lnTo>
                    <a:pt x="926" y="257"/>
                  </a:lnTo>
                  <a:lnTo>
                    <a:pt x="933" y="268"/>
                  </a:lnTo>
                  <a:lnTo>
                    <a:pt x="940" y="280"/>
                  </a:lnTo>
                  <a:lnTo>
                    <a:pt x="945" y="293"/>
                  </a:lnTo>
                  <a:lnTo>
                    <a:pt x="949" y="306"/>
                  </a:lnTo>
                  <a:lnTo>
                    <a:pt x="952" y="319"/>
                  </a:lnTo>
                  <a:lnTo>
                    <a:pt x="954" y="332"/>
                  </a:lnTo>
                  <a:lnTo>
                    <a:pt x="955" y="345"/>
                  </a:lnTo>
                  <a:lnTo>
                    <a:pt x="954" y="359"/>
                  </a:lnTo>
                  <a:lnTo>
                    <a:pt x="952" y="373"/>
                  </a:lnTo>
                  <a:lnTo>
                    <a:pt x="948" y="386"/>
                  </a:lnTo>
                  <a:lnTo>
                    <a:pt x="943" y="400"/>
                  </a:lnTo>
                  <a:lnTo>
                    <a:pt x="943" y="4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A239DFC-DD90-41EE-B6EE-FE4D7291431C}"/>
              </a:ext>
            </a:extLst>
          </p:cNvPr>
          <p:cNvGrpSpPr/>
          <p:nvPr/>
        </p:nvGrpSpPr>
        <p:grpSpPr>
          <a:xfrm flipH="1">
            <a:off x="11363657" y="5895363"/>
            <a:ext cx="727071" cy="727071"/>
            <a:chOff x="7357446" y="3428424"/>
            <a:chExt cx="732838" cy="732838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F3581196-F7AF-495A-A93A-F9710D8D5B23}"/>
                </a:ext>
              </a:extLst>
            </p:cNvPr>
            <p:cNvSpPr/>
            <p:nvPr/>
          </p:nvSpPr>
          <p:spPr>
            <a:xfrm>
              <a:off x="7357446" y="3428424"/>
              <a:ext cx="732838" cy="732838"/>
            </a:xfrm>
            <a:prstGeom prst="ellipse">
              <a:avLst/>
            </a:prstGeom>
            <a:solidFill>
              <a:srgbClr val="9AA39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17" name="Freeform 84">
              <a:extLst>
                <a:ext uri="{FF2B5EF4-FFF2-40B4-BE49-F238E27FC236}">
                  <a16:creationId xmlns:a16="http://schemas.microsoft.com/office/drawing/2014/main" id="{F52C6D7A-17D6-43C6-9FE6-DC4AD4B298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62734" y="3633712"/>
              <a:ext cx="322263" cy="322263"/>
            </a:xfrm>
            <a:custGeom>
              <a:avLst/>
              <a:gdLst>
                <a:gd name="T0" fmla="*/ 1017 w 1019"/>
                <a:gd name="T1" fmla="*/ 375 h 1017"/>
                <a:gd name="T2" fmla="*/ 1014 w 1019"/>
                <a:gd name="T3" fmla="*/ 366 h 1017"/>
                <a:gd name="T4" fmla="*/ 757 w 1019"/>
                <a:gd name="T5" fmla="*/ 13 h 1017"/>
                <a:gd name="T6" fmla="*/ 750 w 1019"/>
                <a:gd name="T7" fmla="*/ 6 h 1017"/>
                <a:gd name="T8" fmla="*/ 749 w 1019"/>
                <a:gd name="T9" fmla="*/ 5 h 1017"/>
                <a:gd name="T10" fmla="*/ 739 w 1019"/>
                <a:gd name="T11" fmla="*/ 1 h 1017"/>
                <a:gd name="T12" fmla="*/ 739 w 1019"/>
                <a:gd name="T13" fmla="*/ 1 h 1017"/>
                <a:gd name="T14" fmla="*/ 286 w 1019"/>
                <a:gd name="T15" fmla="*/ 0 h 1017"/>
                <a:gd name="T16" fmla="*/ 279 w 1019"/>
                <a:gd name="T17" fmla="*/ 1 h 1017"/>
                <a:gd name="T18" fmla="*/ 278 w 1019"/>
                <a:gd name="T19" fmla="*/ 1 h 1017"/>
                <a:gd name="T20" fmla="*/ 269 w 1019"/>
                <a:gd name="T21" fmla="*/ 5 h 1017"/>
                <a:gd name="T22" fmla="*/ 267 w 1019"/>
                <a:gd name="T23" fmla="*/ 6 h 1017"/>
                <a:gd name="T24" fmla="*/ 6 w 1019"/>
                <a:gd name="T25" fmla="*/ 363 h 1017"/>
                <a:gd name="T26" fmla="*/ 5 w 1019"/>
                <a:gd name="T27" fmla="*/ 365 h 1017"/>
                <a:gd name="T28" fmla="*/ 3 w 1019"/>
                <a:gd name="T29" fmla="*/ 369 h 1017"/>
                <a:gd name="T30" fmla="*/ 1 w 1019"/>
                <a:gd name="T31" fmla="*/ 373 h 1017"/>
                <a:gd name="T32" fmla="*/ 0 w 1019"/>
                <a:gd name="T33" fmla="*/ 382 h 1017"/>
                <a:gd name="T34" fmla="*/ 0 w 1019"/>
                <a:gd name="T35" fmla="*/ 386 h 1017"/>
                <a:gd name="T36" fmla="*/ 3 w 1019"/>
                <a:gd name="T37" fmla="*/ 395 h 1017"/>
                <a:gd name="T38" fmla="*/ 4 w 1019"/>
                <a:gd name="T39" fmla="*/ 396 h 1017"/>
                <a:gd name="T40" fmla="*/ 7 w 1019"/>
                <a:gd name="T41" fmla="*/ 401 h 1017"/>
                <a:gd name="T42" fmla="*/ 485 w 1019"/>
                <a:gd name="T43" fmla="*/ 1007 h 1017"/>
                <a:gd name="T44" fmla="*/ 490 w 1019"/>
                <a:gd name="T45" fmla="*/ 1011 h 1017"/>
                <a:gd name="T46" fmla="*/ 493 w 1019"/>
                <a:gd name="T47" fmla="*/ 1013 h 1017"/>
                <a:gd name="T48" fmla="*/ 496 w 1019"/>
                <a:gd name="T49" fmla="*/ 1015 h 1017"/>
                <a:gd name="T50" fmla="*/ 501 w 1019"/>
                <a:gd name="T51" fmla="*/ 1017 h 1017"/>
                <a:gd name="T52" fmla="*/ 509 w 1019"/>
                <a:gd name="T53" fmla="*/ 1017 h 1017"/>
                <a:gd name="T54" fmla="*/ 509 w 1019"/>
                <a:gd name="T55" fmla="*/ 1017 h 1017"/>
                <a:gd name="T56" fmla="*/ 515 w 1019"/>
                <a:gd name="T57" fmla="*/ 1017 h 1017"/>
                <a:gd name="T58" fmla="*/ 518 w 1019"/>
                <a:gd name="T59" fmla="*/ 1016 h 1017"/>
                <a:gd name="T60" fmla="*/ 524 w 1019"/>
                <a:gd name="T61" fmla="*/ 1013 h 1017"/>
                <a:gd name="T62" fmla="*/ 525 w 1019"/>
                <a:gd name="T63" fmla="*/ 1013 h 1017"/>
                <a:gd name="T64" fmla="*/ 532 w 1019"/>
                <a:gd name="T65" fmla="*/ 1007 h 1017"/>
                <a:gd name="T66" fmla="*/ 1008 w 1019"/>
                <a:gd name="T67" fmla="*/ 404 h 1017"/>
                <a:gd name="T68" fmla="*/ 1015 w 1019"/>
                <a:gd name="T69" fmla="*/ 394 h 1017"/>
                <a:gd name="T70" fmla="*/ 1019 w 1019"/>
                <a:gd name="T71" fmla="*/ 382 h 1017"/>
                <a:gd name="T72" fmla="*/ 691 w 1019"/>
                <a:gd name="T73" fmla="*/ 63 h 1017"/>
                <a:gd name="T74" fmla="*/ 327 w 1019"/>
                <a:gd name="T75" fmla="*/ 63 h 1017"/>
                <a:gd name="T76" fmla="*/ 328 w 1019"/>
                <a:gd name="T77" fmla="*/ 350 h 1017"/>
                <a:gd name="T78" fmla="*/ 97 w 1019"/>
                <a:gd name="T79" fmla="*/ 413 h 1017"/>
                <a:gd name="T80" fmla="*/ 97 w 1019"/>
                <a:gd name="T81" fmla="*/ 413 h 1017"/>
                <a:gd name="T82" fmla="*/ 610 w 1019"/>
                <a:gd name="T83" fmla="*/ 413 h 1017"/>
                <a:gd name="T84" fmla="*/ 675 w 1019"/>
                <a:gd name="T85" fmla="*/ 413 h 1017"/>
                <a:gd name="T86" fmla="*/ 689 w 1019"/>
                <a:gd name="T87" fmla="*/ 350 h 1017"/>
                <a:gd name="T88" fmla="*/ 689 w 1019"/>
                <a:gd name="T89" fmla="*/ 35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19" h="1017">
                  <a:moveTo>
                    <a:pt x="1018" y="376"/>
                  </a:moveTo>
                  <a:lnTo>
                    <a:pt x="1018" y="376"/>
                  </a:lnTo>
                  <a:lnTo>
                    <a:pt x="1017" y="375"/>
                  </a:lnTo>
                  <a:lnTo>
                    <a:pt x="1017" y="375"/>
                  </a:lnTo>
                  <a:lnTo>
                    <a:pt x="1015" y="371"/>
                  </a:lnTo>
                  <a:lnTo>
                    <a:pt x="1014" y="366"/>
                  </a:lnTo>
                  <a:lnTo>
                    <a:pt x="1011" y="363"/>
                  </a:lnTo>
                  <a:lnTo>
                    <a:pt x="1008" y="358"/>
                  </a:lnTo>
                  <a:lnTo>
                    <a:pt x="757" y="13"/>
                  </a:lnTo>
                  <a:lnTo>
                    <a:pt x="757" y="13"/>
                  </a:lnTo>
                  <a:lnTo>
                    <a:pt x="754" y="10"/>
                  </a:lnTo>
                  <a:lnTo>
                    <a:pt x="750" y="6"/>
                  </a:lnTo>
                  <a:lnTo>
                    <a:pt x="750" y="6"/>
                  </a:lnTo>
                  <a:lnTo>
                    <a:pt x="749" y="5"/>
                  </a:lnTo>
                  <a:lnTo>
                    <a:pt x="749" y="5"/>
                  </a:lnTo>
                  <a:lnTo>
                    <a:pt x="744" y="2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1" y="0"/>
                  </a:lnTo>
                  <a:lnTo>
                    <a:pt x="286" y="0"/>
                  </a:lnTo>
                  <a:lnTo>
                    <a:pt x="286" y="0"/>
                  </a:lnTo>
                  <a:lnTo>
                    <a:pt x="279" y="1"/>
                  </a:lnTo>
                  <a:lnTo>
                    <a:pt x="279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3" y="2"/>
                  </a:lnTo>
                  <a:lnTo>
                    <a:pt x="269" y="5"/>
                  </a:lnTo>
                  <a:lnTo>
                    <a:pt x="269" y="5"/>
                  </a:lnTo>
                  <a:lnTo>
                    <a:pt x="267" y="6"/>
                  </a:lnTo>
                  <a:lnTo>
                    <a:pt x="267" y="6"/>
                  </a:lnTo>
                  <a:lnTo>
                    <a:pt x="263" y="10"/>
                  </a:lnTo>
                  <a:lnTo>
                    <a:pt x="260" y="13"/>
                  </a:lnTo>
                  <a:lnTo>
                    <a:pt x="6" y="363"/>
                  </a:lnTo>
                  <a:lnTo>
                    <a:pt x="6" y="363"/>
                  </a:lnTo>
                  <a:lnTo>
                    <a:pt x="5" y="365"/>
                  </a:lnTo>
                  <a:lnTo>
                    <a:pt x="5" y="365"/>
                  </a:lnTo>
                  <a:lnTo>
                    <a:pt x="3" y="368"/>
                  </a:lnTo>
                  <a:lnTo>
                    <a:pt x="3" y="368"/>
                  </a:lnTo>
                  <a:lnTo>
                    <a:pt x="3" y="369"/>
                  </a:lnTo>
                  <a:lnTo>
                    <a:pt x="3" y="369"/>
                  </a:lnTo>
                  <a:lnTo>
                    <a:pt x="1" y="373"/>
                  </a:lnTo>
                  <a:lnTo>
                    <a:pt x="1" y="373"/>
                  </a:lnTo>
                  <a:lnTo>
                    <a:pt x="0" y="378"/>
                  </a:lnTo>
                  <a:lnTo>
                    <a:pt x="0" y="378"/>
                  </a:lnTo>
                  <a:lnTo>
                    <a:pt x="0" y="382"/>
                  </a:lnTo>
                  <a:lnTo>
                    <a:pt x="0" y="382"/>
                  </a:lnTo>
                  <a:lnTo>
                    <a:pt x="0" y="386"/>
                  </a:lnTo>
                  <a:lnTo>
                    <a:pt x="0" y="386"/>
                  </a:lnTo>
                  <a:lnTo>
                    <a:pt x="1" y="390"/>
                  </a:lnTo>
                  <a:lnTo>
                    <a:pt x="1" y="390"/>
                  </a:lnTo>
                  <a:lnTo>
                    <a:pt x="3" y="395"/>
                  </a:lnTo>
                  <a:lnTo>
                    <a:pt x="3" y="395"/>
                  </a:lnTo>
                  <a:lnTo>
                    <a:pt x="4" y="396"/>
                  </a:lnTo>
                  <a:lnTo>
                    <a:pt x="4" y="396"/>
                  </a:lnTo>
                  <a:lnTo>
                    <a:pt x="5" y="398"/>
                  </a:lnTo>
                  <a:lnTo>
                    <a:pt x="5" y="398"/>
                  </a:lnTo>
                  <a:lnTo>
                    <a:pt x="7" y="401"/>
                  </a:lnTo>
                  <a:lnTo>
                    <a:pt x="483" y="1005"/>
                  </a:lnTo>
                  <a:lnTo>
                    <a:pt x="483" y="1005"/>
                  </a:lnTo>
                  <a:lnTo>
                    <a:pt x="485" y="1007"/>
                  </a:lnTo>
                  <a:lnTo>
                    <a:pt x="485" y="1007"/>
                  </a:lnTo>
                  <a:lnTo>
                    <a:pt x="490" y="1011"/>
                  </a:lnTo>
                  <a:lnTo>
                    <a:pt x="490" y="1011"/>
                  </a:lnTo>
                  <a:lnTo>
                    <a:pt x="492" y="1013"/>
                  </a:lnTo>
                  <a:lnTo>
                    <a:pt x="492" y="1013"/>
                  </a:lnTo>
                  <a:lnTo>
                    <a:pt x="493" y="1013"/>
                  </a:lnTo>
                  <a:lnTo>
                    <a:pt x="493" y="1013"/>
                  </a:lnTo>
                  <a:lnTo>
                    <a:pt x="496" y="1015"/>
                  </a:lnTo>
                  <a:lnTo>
                    <a:pt x="496" y="1015"/>
                  </a:lnTo>
                  <a:lnTo>
                    <a:pt x="500" y="1016"/>
                  </a:lnTo>
                  <a:lnTo>
                    <a:pt x="500" y="1016"/>
                  </a:lnTo>
                  <a:lnTo>
                    <a:pt x="501" y="1017"/>
                  </a:lnTo>
                  <a:lnTo>
                    <a:pt x="501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15" y="1017"/>
                  </a:lnTo>
                  <a:lnTo>
                    <a:pt x="515" y="1017"/>
                  </a:lnTo>
                  <a:lnTo>
                    <a:pt x="518" y="1016"/>
                  </a:lnTo>
                  <a:lnTo>
                    <a:pt x="518" y="1016"/>
                  </a:lnTo>
                  <a:lnTo>
                    <a:pt x="521" y="1015"/>
                  </a:lnTo>
                  <a:lnTo>
                    <a:pt x="521" y="1015"/>
                  </a:lnTo>
                  <a:lnTo>
                    <a:pt x="524" y="1013"/>
                  </a:lnTo>
                  <a:lnTo>
                    <a:pt x="524" y="1013"/>
                  </a:lnTo>
                  <a:lnTo>
                    <a:pt x="525" y="1013"/>
                  </a:lnTo>
                  <a:lnTo>
                    <a:pt x="525" y="1013"/>
                  </a:lnTo>
                  <a:lnTo>
                    <a:pt x="527" y="1011"/>
                  </a:lnTo>
                  <a:lnTo>
                    <a:pt x="527" y="1011"/>
                  </a:lnTo>
                  <a:lnTo>
                    <a:pt x="532" y="1007"/>
                  </a:lnTo>
                  <a:lnTo>
                    <a:pt x="532" y="1007"/>
                  </a:lnTo>
                  <a:lnTo>
                    <a:pt x="534" y="1005"/>
                  </a:lnTo>
                  <a:lnTo>
                    <a:pt x="1008" y="404"/>
                  </a:lnTo>
                  <a:lnTo>
                    <a:pt x="1008" y="404"/>
                  </a:lnTo>
                  <a:lnTo>
                    <a:pt x="1012" y="400"/>
                  </a:lnTo>
                  <a:lnTo>
                    <a:pt x="1015" y="394"/>
                  </a:lnTo>
                  <a:lnTo>
                    <a:pt x="1018" y="388"/>
                  </a:lnTo>
                  <a:lnTo>
                    <a:pt x="1019" y="382"/>
                  </a:lnTo>
                  <a:lnTo>
                    <a:pt x="1019" y="382"/>
                  </a:lnTo>
                  <a:lnTo>
                    <a:pt x="1018" y="376"/>
                  </a:lnTo>
                  <a:lnTo>
                    <a:pt x="1018" y="376"/>
                  </a:lnTo>
                  <a:close/>
                  <a:moveTo>
                    <a:pt x="691" y="63"/>
                  </a:moveTo>
                  <a:lnTo>
                    <a:pt x="625" y="350"/>
                  </a:lnTo>
                  <a:lnTo>
                    <a:pt x="393" y="350"/>
                  </a:lnTo>
                  <a:lnTo>
                    <a:pt x="327" y="63"/>
                  </a:lnTo>
                  <a:lnTo>
                    <a:pt x="691" y="63"/>
                  </a:lnTo>
                  <a:close/>
                  <a:moveTo>
                    <a:pt x="271" y="106"/>
                  </a:moveTo>
                  <a:lnTo>
                    <a:pt x="328" y="350"/>
                  </a:lnTo>
                  <a:lnTo>
                    <a:pt x="94" y="350"/>
                  </a:lnTo>
                  <a:lnTo>
                    <a:pt x="271" y="106"/>
                  </a:lnTo>
                  <a:close/>
                  <a:moveTo>
                    <a:pt x="97" y="413"/>
                  </a:moveTo>
                  <a:lnTo>
                    <a:pt x="343" y="413"/>
                  </a:lnTo>
                  <a:lnTo>
                    <a:pt x="446" y="854"/>
                  </a:lnTo>
                  <a:lnTo>
                    <a:pt x="97" y="413"/>
                  </a:lnTo>
                  <a:close/>
                  <a:moveTo>
                    <a:pt x="509" y="845"/>
                  </a:moveTo>
                  <a:lnTo>
                    <a:pt x="408" y="413"/>
                  </a:lnTo>
                  <a:lnTo>
                    <a:pt x="610" y="413"/>
                  </a:lnTo>
                  <a:lnTo>
                    <a:pt x="509" y="845"/>
                  </a:lnTo>
                  <a:close/>
                  <a:moveTo>
                    <a:pt x="572" y="854"/>
                  </a:moveTo>
                  <a:lnTo>
                    <a:pt x="675" y="413"/>
                  </a:lnTo>
                  <a:lnTo>
                    <a:pt x="920" y="413"/>
                  </a:lnTo>
                  <a:lnTo>
                    <a:pt x="572" y="854"/>
                  </a:lnTo>
                  <a:close/>
                  <a:moveTo>
                    <a:pt x="689" y="350"/>
                  </a:moveTo>
                  <a:lnTo>
                    <a:pt x="746" y="106"/>
                  </a:lnTo>
                  <a:lnTo>
                    <a:pt x="923" y="350"/>
                  </a:lnTo>
                  <a:lnTo>
                    <a:pt x="689" y="3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0119F921-5FEB-4492-A1E2-E92651680060}"/>
              </a:ext>
            </a:extLst>
          </p:cNvPr>
          <p:cNvGrpSpPr/>
          <p:nvPr/>
        </p:nvGrpSpPr>
        <p:grpSpPr>
          <a:xfrm flipH="1">
            <a:off x="11363658" y="3065464"/>
            <a:ext cx="727071" cy="727071"/>
            <a:chOff x="5694130" y="3428424"/>
            <a:chExt cx="732838" cy="732838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BE322748-B4B9-4FEF-99BD-B53217062C9F}"/>
                </a:ext>
              </a:extLst>
            </p:cNvPr>
            <p:cNvSpPr/>
            <p:nvPr/>
          </p:nvSpPr>
          <p:spPr>
            <a:xfrm>
              <a:off x="5694130" y="3428424"/>
              <a:ext cx="732838" cy="732838"/>
            </a:xfrm>
            <a:prstGeom prst="ellipse">
              <a:avLst/>
            </a:prstGeom>
            <a:solidFill>
              <a:srgbClr val="9AA39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20" name="Freeform 112">
              <a:extLst>
                <a:ext uri="{FF2B5EF4-FFF2-40B4-BE49-F238E27FC236}">
                  <a16:creationId xmlns:a16="http://schemas.microsoft.com/office/drawing/2014/main" id="{57AA6F7E-9CE1-4FFA-AFA6-D9173CD3E5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99418" y="3633712"/>
              <a:ext cx="322263" cy="322263"/>
            </a:xfrm>
            <a:custGeom>
              <a:avLst/>
              <a:gdLst>
                <a:gd name="T0" fmla="*/ 1016 w 1017"/>
                <a:gd name="T1" fmla="*/ 371 h 1017"/>
                <a:gd name="T2" fmla="*/ 1011 w 1017"/>
                <a:gd name="T3" fmla="*/ 363 h 1017"/>
                <a:gd name="T4" fmla="*/ 1004 w 1017"/>
                <a:gd name="T5" fmla="*/ 355 h 1017"/>
                <a:gd name="T6" fmla="*/ 996 w 1017"/>
                <a:gd name="T7" fmla="*/ 351 h 1017"/>
                <a:gd name="T8" fmla="*/ 986 w 1017"/>
                <a:gd name="T9" fmla="*/ 350 h 1017"/>
                <a:gd name="T10" fmla="*/ 539 w 1017"/>
                <a:gd name="T11" fmla="*/ 21 h 1017"/>
                <a:gd name="T12" fmla="*/ 537 w 1017"/>
                <a:gd name="T13" fmla="*/ 17 h 1017"/>
                <a:gd name="T14" fmla="*/ 531 w 1017"/>
                <a:gd name="T15" fmla="*/ 8 h 1017"/>
                <a:gd name="T16" fmla="*/ 523 w 1017"/>
                <a:gd name="T17" fmla="*/ 3 h 1017"/>
                <a:gd name="T18" fmla="*/ 514 w 1017"/>
                <a:gd name="T19" fmla="*/ 0 h 1017"/>
                <a:gd name="T20" fmla="*/ 509 w 1017"/>
                <a:gd name="T21" fmla="*/ 0 h 1017"/>
                <a:gd name="T22" fmla="*/ 499 w 1017"/>
                <a:gd name="T23" fmla="*/ 1 h 1017"/>
                <a:gd name="T24" fmla="*/ 490 w 1017"/>
                <a:gd name="T25" fmla="*/ 5 h 1017"/>
                <a:gd name="T26" fmla="*/ 483 w 1017"/>
                <a:gd name="T27" fmla="*/ 13 h 1017"/>
                <a:gd name="T28" fmla="*/ 479 w 1017"/>
                <a:gd name="T29" fmla="*/ 21 h 1017"/>
                <a:gd name="T30" fmla="*/ 31 w 1017"/>
                <a:gd name="T31" fmla="*/ 350 h 1017"/>
                <a:gd name="T32" fmla="*/ 27 w 1017"/>
                <a:gd name="T33" fmla="*/ 350 h 1017"/>
                <a:gd name="T34" fmla="*/ 17 w 1017"/>
                <a:gd name="T35" fmla="*/ 353 h 1017"/>
                <a:gd name="T36" fmla="*/ 10 w 1017"/>
                <a:gd name="T37" fmla="*/ 358 h 1017"/>
                <a:gd name="T38" fmla="*/ 3 w 1017"/>
                <a:gd name="T39" fmla="*/ 367 h 1017"/>
                <a:gd name="T40" fmla="*/ 1 w 1017"/>
                <a:gd name="T41" fmla="*/ 371 h 1017"/>
                <a:gd name="T42" fmla="*/ 0 w 1017"/>
                <a:gd name="T43" fmla="*/ 381 h 1017"/>
                <a:gd name="T44" fmla="*/ 1 w 1017"/>
                <a:gd name="T45" fmla="*/ 390 h 1017"/>
                <a:gd name="T46" fmla="*/ 5 w 1017"/>
                <a:gd name="T47" fmla="*/ 399 h 1017"/>
                <a:gd name="T48" fmla="*/ 12 w 1017"/>
                <a:gd name="T49" fmla="*/ 407 h 1017"/>
                <a:gd name="T50" fmla="*/ 160 w 1017"/>
                <a:gd name="T51" fmla="*/ 975 h 1017"/>
                <a:gd name="T52" fmla="*/ 159 w 1017"/>
                <a:gd name="T53" fmla="*/ 981 h 1017"/>
                <a:gd name="T54" fmla="*/ 159 w 1017"/>
                <a:gd name="T55" fmla="*/ 990 h 1017"/>
                <a:gd name="T56" fmla="*/ 162 w 1017"/>
                <a:gd name="T57" fmla="*/ 1000 h 1017"/>
                <a:gd name="T58" fmla="*/ 167 w 1017"/>
                <a:gd name="T59" fmla="*/ 1007 h 1017"/>
                <a:gd name="T60" fmla="*/ 172 w 1017"/>
                <a:gd name="T61" fmla="*/ 1012 h 1017"/>
                <a:gd name="T62" fmla="*/ 180 w 1017"/>
                <a:gd name="T63" fmla="*/ 1016 h 1017"/>
                <a:gd name="T64" fmla="*/ 190 w 1017"/>
                <a:gd name="T65" fmla="*/ 1017 h 1017"/>
                <a:gd name="T66" fmla="*/ 200 w 1017"/>
                <a:gd name="T67" fmla="*/ 1016 h 1017"/>
                <a:gd name="T68" fmla="*/ 209 w 1017"/>
                <a:gd name="T69" fmla="*/ 1012 h 1017"/>
                <a:gd name="T70" fmla="*/ 808 w 1017"/>
                <a:gd name="T71" fmla="*/ 1012 h 1017"/>
                <a:gd name="T72" fmla="*/ 812 w 1017"/>
                <a:gd name="T73" fmla="*/ 1014 h 1017"/>
                <a:gd name="T74" fmla="*/ 822 w 1017"/>
                <a:gd name="T75" fmla="*/ 1017 h 1017"/>
                <a:gd name="T76" fmla="*/ 826 w 1017"/>
                <a:gd name="T77" fmla="*/ 1017 h 1017"/>
                <a:gd name="T78" fmla="*/ 837 w 1017"/>
                <a:gd name="T79" fmla="*/ 1016 h 1017"/>
                <a:gd name="T80" fmla="*/ 846 w 1017"/>
                <a:gd name="T81" fmla="*/ 1012 h 1017"/>
                <a:gd name="T82" fmla="*/ 850 w 1017"/>
                <a:gd name="T83" fmla="*/ 1007 h 1017"/>
                <a:gd name="T84" fmla="*/ 855 w 1017"/>
                <a:gd name="T85" fmla="*/ 1000 h 1017"/>
                <a:gd name="T86" fmla="*/ 858 w 1017"/>
                <a:gd name="T87" fmla="*/ 990 h 1017"/>
                <a:gd name="T88" fmla="*/ 858 w 1017"/>
                <a:gd name="T89" fmla="*/ 981 h 1017"/>
                <a:gd name="T90" fmla="*/ 737 w 1017"/>
                <a:gd name="T91" fmla="*/ 616 h 1017"/>
                <a:gd name="T92" fmla="*/ 1005 w 1017"/>
                <a:gd name="T93" fmla="*/ 407 h 1017"/>
                <a:gd name="T94" fmla="*/ 1012 w 1017"/>
                <a:gd name="T95" fmla="*/ 399 h 1017"/>
                <a:gd name="T96" fmla="*/ 1016 w 1017"/>
                <a:gd name="T97" fmla="*/ 390 h 1017"/>
                <a:gd name="T98" fmla="*/ 1017 w 1017"/>
                <a:gd name="T99" fmla="*/ 381 h 1017"/>
                <a:gd name="T100" fmla="*/ 1016 w 1017"/>
                <a:gd name="T101" fmla="*/ 371 h 1017"/>
                <a:gd name="T102" fmla="*/ 124 w 1017"/>
                <a:gd name="T103" fmla="*/ 413 h 1017"/>
                <a:gd name="T104" fmla="*/ 302 w 1017"/>
                <a:gd name="T105" fmla="*/ 551 h 1017"/>
                <a:gd name="T106" fmla="*/ 766 w 1017"/>
                <a:gd name="T107" fmla="*/ 904 h 1017"/>
                <a:gd name="T108" fmla="*/ 527 w 1017"/>
                <a:gd name="T109" fmla="*/ 737 h 1017"/>
                <a:gd name="T110" fmla="*/ 518 w 1017"/>
                <a:gd name="T111" fmla="*/ 733 h 1017"/>
                <a:gd name="T112" fmla="*/ 509 w 1017"/>
                <a:gd name="T113" fmla="*/ 732 h 1017"/>
                <a:gd name="T114" fmla="*/ 504 w 1017"/>
                <a:gd name="T115" fmla="*/ 732 h 1017"/>
                <a:gd name="T116" fmla="*/ 495 w 1017"/>
                <a:gd name="T117" fmla="*/ 735 h 1017"/>
                <a:gd name="T118" fmla="*/ 251 w 1017"/>
                <a:gd name="T119" fmla="*/ 904 h 1017"/>
                <a:gd name="T120" fmla="*/ 766 w 1017"/>
                <a:gd name="T121" fmla="*/ 904 h 1017"/>
                <a:gd name="T122" fmla="*/ 670 w 1017"/>
                <a:gd name="T123" fmla="*/ 413 h 1017"/>
                <a:gd name="T124" fmla="*/ 716 w 1017"/>
                <a:gd name="T125" fmla="*/ 551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17" h="1017">
                  <a:moveTo>
                    <a:pt x="1016" y="371"/>
                  </a:moveTo>
                  <a:lnTo>
                    <a:pt x="1016" y="371"/>
                  </a:lnTo>
                  <a:lnTo>
                    <a:pt x="1014" y="367"/>
                  </a:lnTo>
                  <a:lnTo>
                    <a:pt x="1011" y="363"/>
                  </a:lnTo>
                  <a:lnTo>
                    <a:pt x="1008" y="358"/>
                  </a:lnTo>
                  <a:lnTo>
                    <a:pt x="1004" y="355"/>
                  </a:lnTo>
                  <a:lnTo>
                    <a:pt x="1000" y="353"/>
                  </a:lnTo>
                  <a:lnTo>
                    <a:pt x="996" y="351"/>
                  </a:lnTo>
                  <a:lnTo>
                    <a:pt x="990" y="350"/>
                  </a:lnTo>
                  <a:lnTo>
                    <a:pt x="986" y="350"/>
                  </a:lnTo>
                  <a:lnTo>
                    <a:pt x="648" y="350"/>
                  </a:lnTo>
                  <a:lnTo>
                    <a:pt x="539" y="21"/>
                  </a:lnTo>
                  <a:lnTo>
                    <a:pt x="539" y="21"/>
                  </a:lnTo>
                  <a:lnTo>
                    <a:pt x="537" y="17"/>
                  </a:lnTo>
                  <a:lnTo>
                    <a:pt x="534" y="13"/>
                  </a:lnTo>
                  <a:lnTo>
                    <a:pt x="531" y="8"/>
                  </a:lnTo>
                  <a:lnTo>
                    <a:pt x="527" y="5"/>
                  </a:lnTo>
                  <a:lnTo>
                    <a:pt x="523" y="3"/>
                  </a:lnTo>
                  <a:lnTo>
                    <a:pt x="518" y="1"/>
                  </a:lnTo>
                  <a:lnTo>
                    <a:pt x="514" y="0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03" y="0"/>
                  </a:lnTo>
                  <a:lnTo>
                    <a:pt x="499" y="1"/>
                  </a:lnTo>
                  <a:lnTo>
                    <a:pt x="495" y="3"/>
                  </a:lnTo>
                  <a:lnTo>
                    <a:pt x="490" y="5"/>
                  </a:lnTo>
                  <a:lnTo>
                    <a:pt x="486" y="8"/>
                  </a:lnTo>
                  <a:lnTo>
                    <a:pt x="483" y="13"/>
                  </a:lnTo>
                  <a:lnTo>
                    <a:pt x="481" y="17"/>
                  </a:lnTo>
                  <a:lnTo>
                    <a:pt x="479" y="21"/>
                  </a:lnTo>
                  <a:lnTo>
                    <a:pt x="369" y="350"/>
                  </a:lnTo>
                  <a:lnTo>
                    <a:pt x="31" y="350"/>
                  </a:lnTo>
                  <a:lnTo>
                    <a:pt x="31" y="350"/>
                  </a:lnTo>
                  <a:lnTo>
                    <a:pt x="27" y="350"/>
                  </a:lnTo>
                  <a:lnTo>
                    <a:pt x="21" y="351"/>
                  </a:lnTo>
                  <a:lnTo>
                    <a:pt x="17" y="353"/>
                  </a:lnTo>
                  <a:lnTo>
                    <a:pt x="13" y="355"/>
                  </a:lnTo>
                  <a:lnTo>
                    <a:pt x="10" y="358"/>
                  </a:lnTo>
                  <a:lnTo>
                    <a:pt x="6" y="363"/>
                  </a:lnTo>
                  <a:lnTo>
                    <a:pt x="3" y="367"/>
                  </a:lnTo>
                  <a:lnTo>
                    <a:pt x="1" y="371"/>
                  </a:lnTo>
                  <a:lnTo>
                    <a:pt x="1" y="371"/>
                  </a:lnTo>
                  <a:lnTo>
                    <a:pt x="0" y="375"/>
                  </a:lnTo>
                  <a:lnTo>
                    <a:pt x="0" y="381"/>
                  </a:lnTo>
                  <a:lnTo>
                    <a:pt x="0" y="386"/>
                  </a:lnTo>
                  <a:lnTo>
                    <a:pt x="1" y="390"/>
                  </a:lnTo>
                  <a:lnTo>
                    <a:pt x="3" y="395"/>
                  </a:lnTo>
                  <a:lnTo>
                    <a:pt x="5" y="399"/>
                  </a:lnTo>
                  <a:lnTo>
                    <a:pt x="9" y="403"/>
                  </a:lnTo>
                  <a:lnTo>
                    <a:pt x="12" y="407"/>
                  </a:lnTo>
                  <a:lnTo>
                    <a:pt x="280" y="616"/>
                  </a:lnTo>
                  <a:lnTo>
                    <a:pt x="160" y="975"/>
                  </a:lnTo>
                  <a:lnTo>
                    <a:pt x="160" y="975"/>
                  </a:lnTo>
                  <a:lnTo>
                    <a:pt x="159" y="981"/>
                  </a:lnTo>
                  <a:lnTo>
                    <a:pt x="159" y="986"/>
                  </a:lnTo>
                  <a:lnTo>
                    <a:pt x="159" y="990"/>
                  </a:lnTo>
                  <a:lnTo>
                    <a:pt x="160" y="996"/>
                  </a:lnTo>
                  <a:lnTo>
                    <a:pt x="162" y="1000"/>
                  </a:lnTo>
                  <a:lnTo>
                    <a:pt x="164" y="1004"/>
                  </a:lnTo>
                  <a:lnTo>
                    <a:pt x="167" y="1007"/>
                  </a:lnTo>
                  <a:lnTo>
                    <a:pt x="172" y="1012"/>
                  </a:lnTo>
                  <a:lnTo>
                    <a:pt x="172" y="1012"/>
                  </a:lnTo>
                  <a:lnTo>
                    <a:pt x="176" y="1014"/>
                  </a:lnTo>
                  <a:lnTo>
                    <a:pt x="180" y="1016"/>
                  </a:lnTo>
                  <a:lnTo>
                    <a:pt x="186" y="1017"/>
                  </a:lnTo>
                  <a:lnTo>
                    <a:pt x="190" y="1017"/>
                  </a:lnTo>
                  <a:lnTo>
                    <a:pt x="195" y="1017"/>
                  </a:lnTo>
                  <a:lnTo>
                    <a:pt x="200" y="1016"/>
                  </a:lnTo>
                  <a:lnTo>
                    <a:pt x="204" y="1014"/>
                  </a:lnTo>
                  <a:lnTo>
                    <a:pt x="209" y="1012"/>
                  </a:lnTo>
                  <a:lnTo>
                    <a:pt x="509" y="801"/>
                  </a:lnTo>
                  <a:lnTo>
                    <a:pt x="808" y="1012"/>
                  </a:lnTo>
                  <a:lnTo>
                    <a:pt x="808" y="1012"/>
                  </a:lnTo>
                  <a:lnTo>
                    <a:pt x="812" y="1014"/>
                  </a:lnTo>
                  <a:lnTo>
                    <a:pt x="818" y="1016"/>
                  </a:lnTo>
                  <a:lnTo>
                    <a:pt x="822" y="1017"/>
                  </a:lnTo>
                  <a:lnTo>
                    <a:pt x="826" y="1017"/>
                  </a:lnTo>
                  <a:lnTo>
                    <a:pt x="826" y="1017"/>
                  </a:lnTo>
                  <a:lnTo>
                    <a:pt x="832" y="1017"/>
                  </a:lnTo>
                  <a:lnTo>
                    <a:pt x="837" y="1016"/>
                  </a:lnTo>
                  <a:lnTo>
                    <a:pt x="841" y="1014"/>
                  </a:lnTo>
                  <a:lnTo>
                    <a:pt x="846" y="1012"/>
                  </a:lnTo>
                  <a:lnTo>
                    <a:pt x="846" y="1012"/>
                  </a:lnTo>
                  <a:lnTo>
                    <a:pt x="850" y="1007"/>
                  </a:lnTo>
                  <a:lnTo>
                    <a:pt x="853" y="1004"/>
                  </a:lnTo>
                  <a:lnTo>
                    <a:pt x="855" y="1000"/>
                  </a:lnTo>
                  <a:lnTo>
                    <a:pt x="857" y="996"/>
                  </a:lnTo>
                  <a:lnTo>
                    <a:pt x="858" y="990"/>
                  </a:lnTo>
                  <a:lnTo>
                    <a:pt x="858" y="986"/>
                  </a:lnTo>
                  <a:lnTo>
                    <a:pt x="858" y="981"/>
                  </a:lnTo>
                  <a:lnTo>
                    <a:pt x="857" y="975"/>
                  </a:lnTo>
                  <a:lnTo>
                    <a:pt x="737" y="616"/>
                  </a:lnTo>
                  <a:lnTo>
                    <a:pt x="1005" y="407"/>
                  </a:lnTo>
                  <a:lnTo>
                    <a:pt x="1005" y="407"/>
                  </a:lnTo>
                  <a:lnTo>
                    <a:pt x="1009" y="403"/>
                  </a:lnTo>
                  <a:lnTo>
                    <a:pt x="1012" y="399"/>
                  </a:lnTo>
                  <a:lnTo>
                    <a:pt x="1014" y="395"/>
                  </a:lnTo>
                  <a:lnTo>
                    <a:pt x="1016" y="390"/>
                  </a:lnTo>
                  <a:lnTo>
                    <a:pt x="1017" y="386"/>
                  </a:lnTo>
                  <a:lnTo>
                    <a:pt x="1017" y="381"/>
                  </a:lnTo>
                  <a:lnTo>
                    <a:pt x="1017" y="375"/>
                  </a:lnTo>
                  <a:lnTo>
                    <a:pt x="1016" y="371"/>
                  </a:lnTo>
                  <a:lnTo>
                    <a:pt x="1016" y="371"/>
                  </a:lnTo>
                  <a:close/>
                  <a:moveTo>
                    <a:pt x="124" y="413"/>
                  </a:moveTo>
                  <a:lnTo>
                    <a:pt x="348" y="413"/>
                  </a:lnTo>
                  <a:lnTo>
                    <a:pt x="302" y="551"/>
                  </a:lnTo>
                  <a:lnTo>
                    <a:pt x="124" y="413"/>
                  </a:lnTo>
                  <a:close/>
                  <a:moveTo>
                    <a:pt x="766" y="904"/>
                  </a:moveTo>
                  <a:lnTo>
                    <a:pt x="527" y="737"/>
                  </a:lnTo>
                  <a:lnTo>
                    <a:pt x="527" y="737"/>
                  </a:lnTo>
                  <a:lnTo>
                    <a:pt x="523" y="735"/>
                  </a:lnTo>
                  <a:lnTo>
                    <a:pt x="518" y="733"/>
                  </a:lnTo>
                  <a:lnTo>
                    <a:pt x="513" y="732"/>
                  </a:lnTo>
                  <a:lnTo>
                    <a:pt x="509" y="732"/>
                  </a:lnTo>
                  <a:lnTo>
                    <a:pt x="509" y="732"/>
                  </a:lnTo>
                  <a:lnTo>
                    <a:pt x="504" y="732"/>
                  </a:lnTo>
                  <a:lnTo>
                    <a:pt x="499" y="733"/>
                  </a:lnTo>
                  <a:lnTo>
                    <a:pt x="495" y="735"/>
                  </a:lnTo>
                  <a:lnTo>
                    <a:pt x="490" y="737"/>
                  </a:lnTo>
                  <a:lnTo>
                    <a:pt x="251" y="904"/>
                  </a:lnTo>
                  <a:lnTo>
                    <a:pt x="509" y="132"/>
                  </a:lnTo>
                  <a:lnTo>
                    <a:pt x="766" y="904"/>
                  </a:lnTo>
                  <a:close/>
                  <a:moveTo>
                    <a:pt x="716" y="551"/>
                  </a:moveTo>
                  <a:lnTo>
                    <a:pt x="670" y="413"/>
                  </a:lnTo>
                  <a:lnTo>
                    <a:pt x="893" y="413"/>
                  </a:lnTo>
                  <a:lnTo>
                    <a:pt x="716" y="55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" name="TextBox 7">
            <a:extLst>
              <a:ext uri="{FF2B5EF4-FFF2-40B4-BE49-F238E27FC236}">
                <a16:creationId xmlns:a16="http://schemas.microsoft.com/office/drawing/2014/main" id="{4ECD7CA3-D824-CD85-2934-C6C3EAD92CA7}"/>
              </a:ext>
            </a:extLst>
          </p:cNvPr>
          <p:cNvSpPr txBox="1"/>
          <p:nvPr/>
        </p:nvSpPr>
        <p:spPr>
          <a:xfrm>
            <a:off x="1383158" y="464097"/>
            <a:ext cx="6971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cs typeface="+mn-ea"/>
                <a:sym typeface="+mn-lt"/>
              </a:rPr>
              <a:t>Ensemble </a:t>
            </a:r>
            <a:r>
              <a:rPr lang="zh-TW" altLang="en-US" sz="2800" dirty="0">
                <a:cs typeface="+mn-ea"/>
                <a:sym typeface="+mn-lt"/>
              </a:rPr>
              <a:t>在訓練集與測試集上的混淆矩陣</a:t>
            </a:r>
            <a:endParaRPr lang="zh-CN" altLang="en-US" sz="2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7" name="圆角矩形 2">
            <a:extLst>
              <a:ext uri="{FF2B5EF4-FFF2-40B4-BE49-F238E27FC236}">
                <a16:creationId xmlns:a16="http://schemas.microsoft.com/office/drawing/2014/main" id="{A015B4FB-807F-0DB5-4024-568CE5F14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1044" y="748965"/>
            <a:ext cx="2528942" cy="45719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F013469-AAC6-2A0B-6B88-13F733837CE3}"/>
              </a:ext>
            </a:extLst>
          </p:cNvPr>
          <p:cNvSpPr/>
          <p:nvPr/>
        </p:nvSpPr>
        <p:spPr>
          <a:xfrm>
            <a:off x="999308" y="1377556"/>
            <a:ext cx="3584045" cy="727071"/>
          </a:xfrm>
          <a:prstGeom prst="rect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cs typeface="+mn-ea"/>
                <a:sym typeface="+mn-lt"/>
              </a:rPr>
              <a:t>Training Set</a:t>
            </a:r>
            <a:endParaRPr lang="zh-CN" altLang="en-US" sz="24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A5FF8FD-42EF-E091-4DEA-6E496FF489B6}"/>
              </a:ext>
            </a:extLst>
          </p:cNvPr>
          <p:cNvSpPr/>
          <p:nvPr/>
        </p:nvSpPr>
        <p:spPr>
          <a:xfrm>
            <a:off x="6177382" y="1383512"/>
            <a:ext cx="3584045" cy="727071"/>
          </a:xfrm>
          <a:prstGeom prst="rect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cs typeface="+mn-ea"/>
                <a:sym typeface="+mn-lt"/>
              </a:rPr>
              <a:t>Testing set</a:t>
            </a:r>
            <a:endParaRPr lang="zh-CN" altLang="en-US" sz="24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3" name="TextBox 24">
            <a:extLst>
              <a:ext uri="{FF2B5EF4-FFF2-40B4-BE49-F238E27FC236}">
                <a16:creationId xmlns:a16="http://schemas.microsoft.com/office/drawing/2014/main" id="{9B2BD5AD-70FC-CC5E-A061-77088838854F}"/>
              </a:ext>
            </a:extLst>
          </p:cNvPr>
          <p:cNvSpPr txBox="1"/>
          <p:nvPr/>
        </p:nvSpPr>
        <p:spPr>
          <a:xfrm>
            <a:off x="1383158" y="871587"/>
            <a:ext cx="5245357" cy="418175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0" marR="0" lvl="0" indent="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600" noProof="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三個模型取平均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604B7-DC7F-0C30-431B-194252CC3A45}"/>
              </a:ext>
            </a:extLst>
          </p:cNvPr>
          <p:cNvSpPr/>
          <p:nvPr/>
        </p:nvSpPr>
        <p:spPr>
          <a:xfrm>
            <a:off x="6177382" y="2104627"/>
            <a:ext cx="3584045" cy="7270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cs typeface="+mn-ea"/>
                <a:sym typeface="+mn-lt"/>
              </a:rPr>
              <a:t>Recall: </a:t>
            </a:r>
            <a:r>
              <a:rPr lang="en-US" altLang="zh-TW" sz="2400" dirty="0">
                <a:solidFill>
                  <a:schemeClr val="tx1"/>
                </a:solidFill>
              </a:rPr>
              <a:t>0.684211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8980605-1AEF-4C3A-9F4A-67909FD1C454}"/>
              </a:ext>
            </a:extLst>
          </p:cNvPr>
          <p:cNvSpPr/>
          <p:nvPr/>
        </p:nvSpPr>
        <p:spPr>
          <a:xfrm>
            <a:off x="999307" y="2069774"/>
            <a:ext cx="3584045" cy="7270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cs typeface="+mn-ea"/>
                <a:sym typeface="+mn-lt"/>
              </a:rPr>
              <a:t>Recall: </a:t>
            </a:r>
            <a:r>
              <a:rPr lang="en-US" altLang="zh-TW" sz="2400" dirty="0">
                <a:solidFill>
                  <a:schemeClr val="tx1"/>
                </a:solidFill>
              </a:rPr>
              <a:t>1.0</a:t>
            </a: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78DBC123-1741-E6EA-3F12-7AC94B639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62756"/>
            <a:ext cx="5018049" cy="3136280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BDD3333D-CD45-2CFE-B841-96BCF567DA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721" y="3085280"/>
            <a:ext cx="5018049" cy="313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15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23" grpId="0"/>
      <p:bldP spid="4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圆角矩形 2">
            <a:extLst>
              <a:ext uri="{FF2B5EF4-FFF2-40B4-BE49-F238E27FC236}">
                <a16:creationId xmlns:a16="http://schemas.microsoft.com/office/drawing/2014/main" id="{34B00C02-C9E8-36CC-854A-323DF89D8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1580" y="6221561"/>
            <a:ext cx="4321175" cy="71438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847010F-0F41-4B6E-B5B3-E7D32E0D2526}"/>
              </a:ext>
            </a:extLst>
          </p:cNvPr>
          <p:cNvGrpSpPr/>
          <p:nvPr/>
        </p:nvGrpSpPr>
        <p:grpSpPr>
          <a:xfrm flipH="1">
            <a:off x="11363658" y="235566"/>
            <a:ext cx="727071" cy="727071"/>
            <a:chOff x="9020762" y="3428424"/>
            <a:chExt cx="732838" cy="732838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CE2D0D59-ABC9-4A64-BD1B-8C0C804B3CE2}"/>
                </a:ext>
              </a:extLst>
            </p:cNvPr>
            <p:cNvSpPr/>
            <p:nvPr/>
          </p:nvSpPr>
          <p:spPr>
            <a:xfrm>
              <a:off x="9020762" y="3428424"/>
              <a:ext cx="732838" cy="732838"/>
            </a:xfrm>
            <a:prstGeom prst="ellipse">
              <a:avLst/>
            </a:prstGeom>
            <a:solidFill>
              <a:srgbClr val="9AA39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4" name="Freeform 61">
              <a:extLst>
                <a:ext uri="{FF2B5EF4-FFF2-40B4-BE49-F238E27FC236}">
                  <a16:creationId xmlns:a16="http://schemas.microsoft.com/office/drawing/2014/main" id="{16A23B33-2F74-46A6-AF21-F90D080CD7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26050" y="3633712"/>
              <a:ext cx="322263" cy="322263"/>
            </a:xfrm>
            <a:custGeom>
              <a:avLst/>
              <a:gdLst>
                <a:gd name="T0" fmla="*/ 890 w 1018"/>
                <a:gd name="T1" fmla="*/ 61 h 1017"/>
                <a:gd name="T2" fmla="*/ 876 w 1018"/>
                <a:gd name="T3" fmla="*/ 5 h 1017"/>
                <a:gd name="T4" fmla="*/ 147 w 1018"/>
                <a:gd name="T5" fmla="*/ 2 h 1017"/>
                <a:gd name="T6" fmla="*/ 127 w 1018"/>
                <a:gd name="T7" fmla="*/ 31 h 1017"/>
                <a:gd name="T8" fmla="*/ 131 w 1018"/>
                <a:gd name="T9" fmla="*/ 148 h 1017"/>
                <a:gd name="T10" fmla="*/ 24 w 1018"/>
                <a:gd name="T11" fmla="*/ 243 h 1017"/>
                <a:gd name="T12" fmla="*/ 3 w 1018"/>
                <a:gd name="T13" fmla="*/ 383 h 1017"/>
                <a:gd name="T14" fmla="*/ 61 w 1018"/>
                <a:gd name="T15" fmla="*/ 493 h 1017"/>
                <a:gd name="T16" fmla="*/ 170 w 1018"/>
                <a:gd name="T17" fmla="*/ 551 h 1017"/>
                <a:gd name="T18" fmla="*/ 274 w 1018"/>
                <a:gd name="T19" fmla="*/ 546 h 1017"/>
                <a:gd name="T20" fmla="*/ 382 w 1018"/>
                <a:gd name="T21" fmla="*/ 690 h 1017"/>
                <a:gd name="T22" fmla="*/ 410 w 1018"/>
                <a:gd name="T23" fmla="*/ 735 h 1017"/>
                <a:gd name="T24" fmla="*/ 410 w 1018"/>
                <a:gd name="T25" fmla="*/ 791 h 1017"/>
                <a:gd name="T26" fmla="*/ 379 w 1018"/>
                <a:gd name="T27" fmla="*/ 837 h 1017"/>
                <a:gd name="T28" fmla="*/ 318 w 1018"/>
                <a:gd name="T29" fmla="*/ 858 h 1017"/>
                <a:gd name="T30" fmla="*/ 248 w 1018"/>
                <a:gd name="T31" fmla="*/ 880 h 1017"/>
                <a:gd name="T32" fmla="*/ 197 w 1018"/>
                <a:gd name="T33" fmla="*/ 948 h 1017"/>
                <a:gd name="T34" fmla="*/ 196 w 1018"/>
                <a:gd name="T35" fmla="*/ 1003 h 1017"/>
                <a:gd name="T36" fmla="*/ 795 w 1018"/>
                <a:gd name="T37" fmla="*/ 1017 h 1017"/>
                <a:gd name="T38" fmla="*/ 826 w 1018"/>
                <a:gd name="T39" fmla="*/ 992 h 1017"/>
                <a:gd name="T40" fmla="*/ 812 w 1018"/>
                <a:gd name="T41" fmla="*/ 925 h 1017"/>
                <a:gd name="T42" fmla="*/ 750 w 1018"/>
                <a:gd name="T43" fmla="*/ 869 h 1017"/>
                <a:gd name="T44" fmla="*/ 681 w 1018"/>
                <a:gd name="T45" fmla="*/ 856 h 1017"/>
                <a:gd name="T46" fmla="*/ 633 w 1018"/>
                <a:gd name="T47" fmla="*/ 830 h 1017"/>
                <a:gd name="T48" fmla="*/ 605 w 1018"/>
                <a:gd name="T49" fmla="*/ 772 h 1017"/>
                <a:gd name="T50" fmla="*/ 616 w 1018"/>
                <a:gd name="T51" fmla="*/ 718 h 1017"/>
                <a:gd name="T52" fmla="*/ 639 w 1018"/>
                <a:gd name="T53" fmla="*/ 683 h 1017"/>
                <a:gd name="T54" fmla="*/ 774 w 1018"/>
                <a:gd name="T55" fmla="*/ 554 h 1017"/>
                <a:gd name="T56" fmla="*/ 887 w 1018"/>
                <a:gd name="T57" fmla="*/ 540 h 1017"/>
                <a:gd name="T58" fmla="*/ 983 w 1018"/>
                <a:gd name="T59" fmla="*/ 461 h 1017"/>
                <a:gd name="T60" fmla="*/ 1018 w 1018"/>
                <a:gd name="T61" fmla="*/ 342 h 1017"/>
                <a:gd name="T62" fmla="*/ 971 w 1018"/>
                <a:gd name="T63" fmla="*/ 210 h 1017"/>
                <a:gd name="T64" fmla="*/ 154 w 1018"/>
                <a:gd name="T65" fmla="*/ 481 h 1017"/>
                <a:gd name="T66" fmla="*/ 88 w 1018"/>
                <a:gd name="T67" fmla="*/ 426 h 1017"/>
                <a:gd name="T68" fmla="*/ 63 w 1018"/>
                <a:gd name="T69" fmla="*/ 345 h 1017"/>
                <a:gd name="T70" fmla="*/ 92 w 1018"/>
                <a:gd name="T71" fmla="*/ 256 h 1017"/>
                <a:gd name="T72" fmla="*/ 152 w 1018"/>
                <a:gd name="T73" fmla="*/ 252 h 1017"/>
                <a:gd name="T74" fmla="*/ 241 w 1018"/>
                <a:gd name="T75" fmla="*/ 488 h 1017"/>
                <a:gd name="T76" fmla="*/ 176 w 1018"/>
                <a:gd name="T77" fmla="*/ 487 h 1017"/>
                <a:gd name="T78" fmla="*/ 717 w 1018"/>
                <a:gd name="T79" fmla="*/ 925 h 1017"/>
                <a:gd name="T80" fmla="*/ 263 w 1018"/>
                <a:gd name="T81" fmla="*/ 954 h 1017"/>
                <a:gd name="T82" fmla="*/ 301 w 1018"/>
                <a:gd name="T83" fmla="*/ 925 h 1017"/>
                <a:gd name="T84" fmla="*/ 380 w 1018"/>
                <a:gd name="T85" fmla="*/ 910 h 1017"/>
                <a:gd name="T86" fmla="*/ 448 w 1018"/>
                <a:gd name="T87" fmla="*/ 854 h 1017"/>
                <a:gd name="T88" fmla="*/ 476 w 1018"/>
                <a:gd name="T89" fmla="*/ 778 h 1017"/>
                <a:gd name="T90" fmla="*/ 509 w 1018"/>
                <a:gd name="T91" fmla="*/ 795 h 1017"/>
                <a:gd name="T92" fmla="*/ 543 w 1018"/>
                <a:gd name="T93" fmla="*/ 778 h 1017"/>
                <a:gd name="T94" fmla="*/ 578 w 1018"/>
                <a:gd name="T95" fmla="*/ 865 h 1017"/>
                <a:gd name="T96" fmla="*/ 653 w 1018"/>
                <a:gd name="T97" fmla="*/ 915 h 1017"/>
                <a:gd name="T98" fmla="*/ 494 w 1018"/>
                <a:gd name="T99" fmla="*/ 709 h 1017"/>
                <a:gd name="T100" fmla="*/ 329 w 1018"/>
                <a:gd name="T101" fmla="*/ 511 h 1017"/>
                <a:gd name="T102" fmla="*/ 247 w 1018"/>
                <a:gd name="T103" fmla="*/ 342 h 1017"/>
                <a:gd name="T104" fmla="*/ 196 w 1018"/>
                <a:gd name="T105" fmla="*/ 132 h 1017"/>
                <a:gd name="T106" fmla="*/ 817 w 1018"/>
                <a:gd name="T107" fmla="*/ 164 h 1017"/>
                <a:gd name="T108" fmla="*/ 762 w 1018"/>
                <a:gd name="T109" fmla="*/ 369 h 1017"/>
                <a:gd name="T110" fmla="*/ 663 w 1018"/>
                <a:gd name="T111" fmla="*/ 550 h 1017"/>
                <a:gd name="T112" fmla="*/ 509 w 1018"/>
                <a:gd name="T113" fmla="*/ 722 h 1017"/>
                <a:gd name="T114" fmla="*/ 911 w 1018"/>
                <a:gd name="T115" fmla="*/ 448 h 1017"/>
                <a:gd name="T116" fmla="*/ 842 w 1018"/>
                <a:gd name="T117" fmla="*/ 487 h 1017"/>
                <a:gd name="T118" fmla="*/ 777 w 1018"/>
                <a:gd name="T119" fmla="*/ 489 h 1017"/>
                <a:gd name="T120" fmla="*/ 866 w 1018"/>
                <a:gd name="T121" fmla="*/ 252 h 1017"/>
                <a:gd name="T122" fmla="*/ 926 w 1018"/>
                <a:gd name="T123" fmla="*/ 257 h 1017"/>
                <a:gd name="T124" fmla="*/ 955 w 1018"/>
                <a:gd name="T125" fmla="*/ 345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18" h="1017">
                  <a:moveTo>
                    <a:pt x="887" y="148"/>
                  </a:moveTo>
                  <a:lnTo>
                    <a:pt x="887" y="148"/>
                  </a:lnTo>
                  <a:lnTo>
                    <a:pt x="884" y="147"/>
                  </a:lnTo>
                  <a:lnTo>
                    <a:pt x="884" y="147"/>
                  </a:lnTo>
                  <a:lnTo>
                    <a:pt x="887" y="119"/>
                  </a:lnTo>
                  <a:lnTo>
                    <a:pt x="889" y="90"/>
                  </a:lnTo>
                  <a:lnTo>
                    <a:pt x="890" y="61"/>
                  </a:lnTo>
                  <a:lnTo>
                    <a:pt x="890" y="31"/>
                  </a:lnTo>
                  <a:lnTo>
                    <a:pt x="890" y="31"/>
                  </a:lnTo>
                  <a:lnTo>
                    <a:pt x="890" y="26"/>
                  </a:lnTo>
                  <a:lnTo>
                    <a:pt x="888" y="19"/>
                  </a:lnTo>
                  <a:lnTo>
                    <a:pt x="885" y="14"/>
                  </a:lnTo>
                  <a:lnTo>
                    <a:pt x="882" y="10"/>
                  </a:lnTo>
                  <a:lnTo>
                    <a:pt x="876" y="5"/>
                  </a:lnTo>
                  <a:lnTo>
                    <a:pt x="871" y="2"/>
                  </a:lnTo>
                  <a:lnTo>
                    <a:pt x="866" y="0"/>
                  </a:lnTo>
                  <a:lnTo>
                    <a:pt x="859" y="0"/>
                  </a:lnTo>
                  <a:lnTo>
                    <a:pt x="160" y="0"/>
                  </a:lnTo>
                  <a:lnTo>
                    <a:pt x="160" y="0"/>
                  </a:lnTo>
                  <a:lnTo>
                    <a:pt x="153" y="0"/>
                  </a:lnTo>
                  <a:lnTo>
                    <a:pt x="147" y="2"/>
                  </a:lnTo>
                  <a:lnTo>
                    <a:pt x="141" y="5"/>
                  </a:lnTo>
                  <a:lnTo>
                    <a:pt x="137" y="10"/>
                  </a:lnTo>
                  <a:lnTo>
                    <a:pt x="133" y="14"/>
                  </a:lnTo>
                  <a:lnTo>
                    <a:pt x="130" y="19"/>
                  </a:lnTo>
                  <a:lnTo>
                    <a:pt x="129" y="26"/>
                  </a:lnTo>
                  <a:lnTo>
                    <a:pt x="127" y="31"/>
                  </a:lnTo>
                  <a:lnTo>
                    <a:pt x="127" y="31"/>
                  </a:lnTo>
                  <a:lnTo>
                    <a:pt x="127" y="61"/>
                  </a:lnTo>
                  <a:lnTo>
                    <a:pt x="130" y="90"/>
                  </a:lnTo>
                  <a:lnTo>
                    <a:pt x="132" y="119"/>
                  </a:lnTo>
                  <a:lnTo>
                    <a:pt x="134" y="147"/>
                  </a:lnTo>
                  <a:lnTo>
                    <a:pt x="134" y="147"/>
                  </a:lnTo>
                  <a:lnTo>
                    <a:pt x="131" y="148"/>
                  </a:lnTo>
                  <a:lnTo>
                    <a:pt x="131" y="148"/>
                  </a:lnTo>
                  <a:lnTo>
                    <a:pt x="110" y="157"/>
                  </a:lnTo>
                  <a:lnTo>
                    <a:pt x="93" y="168"/>
                  </a:lnTo>
                  <a:lnTo>
                    <a:pt x="76" y="180"/>
                  </a:lnTo>
                  <a:lnTo>
                    <a:pt x="61" y="194"/>
                  </a:lnTo>
                  <a:lnTo>
                    <a:pt x="47" y="210"/>
                  </a:lnTo>
                  <a:lnTo>
                    <a:pt x="35" y="226"/>
                  </a:lnTo>
                  <a:lnTo>
                    <a:pt x="24" y="243"/>
                  </a:lnTo>
                  <a:lnTo>
                    <a:pt x="16" y="263"/>
                  </a:lnTo>
                  <a:lnTo>
                    <a:pt x="8" y="281"/>
                  </a:lnTo>
                  <a:lnTo>
                    <a:pt x="4" y="301"/>
                  </a:lnTo>
                  <a:lnTo>
                    <a:pt x="1" y="322"/>
                  </a:lnTo>
                  <a:lnTo>
                    <a:pt x="0" y="342"/>
                  </a:lnTo>
                  <a:lnTo>
                    <a:pt x="0" y="363"/>
                  </a:lnTo>
                  <a:lnTo>
                    <a:pt x="3" y="383"/>
                  </a:lnTo>
                  <a:lnTo>
                    <a:pt x="8" y="404"/>
                  </a:lnTo>
                  <a:lnTo>
                    <a:pt x="15" y="425"/>
                  </a:lnTo>
                  <a:lnTo>
                    <a:pt x="15" y="425"/>
                  </a:lnTo>
                  <a:lnTo>
                    <a:pt x="24" y="443"/>
                  </a:lnTo>
                  <a:lnTo>
                    <a:pt x="35" y="461"/>
                  </a:lnTo>
                  <a:lnTo>
                    <a:pt x="47" y="478"/>
                  </a:lnTo>
                  <a:lnTo>
                    <a:pt x="61" y="493"/>
                  </a:lnTo>
                  <a:lnTo>
                    <a:pt x="76" y="507"/>
                  </a:lnTo>
                  <a:lnTo>
                    <a:pt x="93" y="519"/>
                  </a:lnTo>
                  <a:lnTo>
                    <a:pt x="110" y="530"/>
                  </a:lnTo>
                  <a:lnTo>
                    <a:pt x="130" y="540"/>
                  </a:lnTo>
                  <a:lnTo>
                    <a:pt x="130" y="540"/>
                  </a:lnTo>
                  <a:lnTo>
                    <a:pt x="150" y="546"/>
                  </a:lnTo>
                  <a:lnTo>
                    <a:pt x="170" y="551"/>
                  </a:lnTo>
                  <a:lnTo>
                    <a:pt x="191" y="555"/>
                  </a:lnTo>
                  <a:lnTo>
                    <a:pt x="211" y="556"/>
                  </a:lnTo>
                  <a:lnTo>
                    <a:pt x="211" y="556"/>
                  </a:lnTo>
                  <a:lnTo>
                    <a:pt x="227" y="555"/>
                  </a:lnTo>
                  <a:lnTo>
                    <a:pt x="243" y="554"/>
                  </a:lnTo>
                  <a:lnTo>
                    <a:pt x="259" y="550"/>
                  </a:lnTo>
                  <a:lnTo>
                    <a:pt x="274" y="546"/>
                  </a:lnTo>
                  <a:lnTo>
                    <a:pt x="274" y="546"/>
                  </a:lnTo>
                  <a:lnTo>
                    <a:pt x="301" y="586"/>
                  </a:lnTo>
                  <a:lnTo>
                    <a:pt x="327" y="621"/>
                  </a:lnTo>
                  <a:lnTo>
                    <a:pt x="353" y="654"/>
                  </a:lnTo>
                  <a:lnTo>
                    <a:pt x="379" y="683"/>
                  </a:lnTo>
                  <a:lnTo>
                    <a:pt x="379" y="683"/>
                  </a:lnTo>
                  <a:lnTo>
                    <a:pt x="382" y="690"/>
                  </a:lnTo>
                  <a:lnTo>
                    <a:pt x="386" y="695"/>
                  </a:lnTo>
                  <a:lnTo>
                    <a:pt x="386" y="695"/>
                  </a:lnTo>
                  <a:lnTo>
                    <a:pt x="393" y="703"/>
                  </a:lnTo>
                  <a:lnTo>
                    <a:pt x="398" y="710"/>
                  </a:lnTo>
                  <a:lnTo>
                    <a:pt x="402" y="718"/>
                  </a:lnTo>
                  <a:lnTo>
                    <a:pt x="406" y="726"/>
                  </a:lnTo>
                  <a:lnTo>
                    <a:pt x="410" y="735"/>
                  </a:lnTo>
                  <a:lnTo>
                    <a:pt x="412" y="744"/>
                  </a:lnTo>
                  <a:lnTo>
                    <a:pt x="413" y="753"/>
                  </a:lnTo>
                  <a:lnTo>
                    <a:pt x="414" y="763"/>
                  </a:lnTo>
                  <a:lnTo>
                    <a:pt x="414" y="763"/>
                  </a:lnTo>
                  <a:lnTo>
                    <a:pt x="413" y="772"/>
                  </a:lnTo>
                  <a:lnTo>
                    <a:pt x="412" y="782"/>
                  </a:lnTo>
                  <a:lnTo>
                    <a:pt x="410" y="791"/>
                  </a:lnTo>
                  <a:lnTo>
                    <a:pt x="406" y="799"/>
                  </a:lnTo>
                  <a:lnTo>
                    <a:pt x="402" y="808"/>
                  </a:lnTo>
                  <a:lnTo>
                    <a:pt x="398" y="816"/>
                  </a:lnTo>
                  <a:lnTo>
                    <a:pt x="393" y="824"/>
                  </a:lnTo>
                  <a:lnTo>
                    <a:pt x="386" y="830"/>
                  </a:lnTo>
                  <a:lnTo>
                    <a:pt x="386" y="830"/>
                  </a:lnTo>
                  <a:lnTo>
                    <a:pt x="379" y="837"/>
                  </a:lnTo>
                  <a:lnTo>
                    <a:pt x="371" y="842"/>
                  </a:lnTo>
                  <a:lnTo>
                    <a:pt x="364" y="847"/>
                  </a:lnTo>
                  <a:lnTo>
                    <a:pt x="355" y="851"/>
                  </a:lnTo>
                  <a:lnTo>
                    <a:pt x="346" y="854"/>
                  </a:lnTo>
                  <a:lnTo>
                    <a:pt x="337" y="856"/>
                  </a:lnTo>
                  <a:lnTo>
                    <a:pt x="328" y="858"/>
                  </a:lnTo>
                  <a:lnTo>
                    <a:pt x="318" y="858"/>
                  </a:lnTo>
                  <a:lnTo>
                    <a:pt x="318" y="858"/>
                  </a:lnTo>
                  <a:lnTo>
                    <a:pt x="306" y="859"/>
                  </a:lnTo>
                  <a:lnTo>
                    <a:pt x="293" y="861"/>
                  </a:lnTo>
                  <a:lnTo>
                    <a:pt x="281" y="865"/>
                  </a:lnTo>
                  <a:lnTo>
                    <a:pt x="269" y="869"/>
                  </a:lnTo>
                  <a:lnTo>
                    <a:pt x="257" y="874"/>
                  </a:lnTo>
                  <a:lnTo>
                    <a:pt x="248" y="880"/>
                  </a:lnTo>
                  <a:lnTo>
                    <a:pt x="237" y="887"/>
                  </a:lnTo>
                  <a:lnTo>
                    <a:pt x="228" y="896"/>
                  </a:lnTo>
                  <a:lnTo>
                    <a:pt x="220" y="904"/>
                  </a:lnTo>
                  <a:lnTo>
                    <a:pt x="212" y="915"/>
                  </a:lnTo>
                  <a:lnTo>
                    <a:pt x="207" y="925"/>
                  </a:lnTo>
                  <a:lnTo>
                    <a:pt x="202" y="937"/>
                  </a:lnTo>
                  <a:lnTo>
                    <a:pt x="197" y="948"/>
                  </a:lnTo>
                  <a:lnTo>
                    <a:pt x="194" y="960"/>
                  </a:lnTo>
                  <a:lnTo>
                    <a:pt x="192" y="973"/>
                  </a:lnTo>
                  <a:lnTo>
                    <a:pt x="191" y="986"/>
                  </a:lnTo>
                  <a:lnTo>
                    <a:pt x="191" y="986"/>
                  </a:lnTo>
                  <a:lnTo>
                    <a:pt x="192" y="992"/>
                  </a:lnTo>
                  <a:lnTo>
                    <a:pt x="194" y="998"/>
                  </a:lnTo>
                  <a:lnTo>
                    <a:pt x="196" y="1003"/>
                  </a:lnTo>
                  <a:lnTo>
                    <a:pt x="200" y="1008"/>
                  </a:lnTo>
                  <a:lnTo>
                    <a:pt x="205" y="1012"/>
                  </a:lnTo>
                  <a:lnTo>
                    <a:pt x="210" y="1015"/>
                  </a:lnTo>
                  <a:lnTo>
                    <a:pt x="217" y="1017"/>
                  </a:lnTo>
                  <a:lnTo>
                    <a:pt x="223" y="1017"/>
                  </a:lnTo>
                  <a:lnTo>
                    <a:pt x="795" y="1017"/>
                  </a:lnTo>
                  <a:lnTo>
                    <a:pt x="795" y="1017"/>
                  </a:lnTo>
                  <a:lnTo>
                    <a:pt x="801" y="1017"/>
                  </a:lnTo>
                  <a:lnTo>
                    <a:pt x="808" y="1015"/>
                  </a:lnTo>
                  <a:lnTo>
                    <a:pt x="813" y="1012"/>
                  </a:lnTo>
                  <a:lnTo>
                    <a:pt x="817" y="1008"/>
                  </a:lnTo>
                  <a:lnTo>
                    <a:pt x="822" y="1003"/>
                  </a:lnTo>
                  <a:lnTo>
                    <a:pt x="825" y="998"/>
                  </a:lnTo>
                  <a:lnTo>
                    <a:pt x="826" y="992"/>
                  </a:lnTo>
                  <a:lnTo>
                    <a:pt x="827" y="986"/>
                  </a:lnTo>
                  <a:lnTo>
                    <a:pt x="827" y="986"/>
                  </a:lnTo>
                  <a:lnTo>
                    <a:pt x="826" y="973"/>
                  </a:lnTo>
                  <a:lnTo>
                    <a:pt x="825" y="960"/>
                  </a:lnTo>
                  <a:lnTo>
                    <a:pt x="822" y="948"/>
                  </a:lnTo>
                  <a:lnTo>
                    <a:pt x="817" y="937"/>
                  </a:lnTo>
                  <a:lnTo>
                    <a:pt x="812" y="925"/>
                  </a:lnTo>
                  <a:lnTo>
                    <a:pt x="806" y="915"/>
                  </a:lnTo>
                  <a:lnTo>
                    <a:pt x="798" y="904"/>
                  </a:lnTo>
                  <a:lnTo>
                    <a:pt x="790" y="896"/>
                  </a:lnTo>
                  <a:lnTo>
                    <a:pt x="781" y="887"/>
                  </a:lnTo>
                  <a:lnTo>
                    <a:pt x="771" y="880"/>
                  </a:lnTo>
                  <a:lnTo>
                    <a:pt x="761" y="874"/>
                  </a:lnTo>
                  <a:lnTo>
                    <a:pt x="750" y="869"/>
                  </a:lnTo>
                  <a:lnTo>
                    <a:pt x="738" y="865"/>
                  </a:lnTo>
                  <a:lnTo>
                    <a:pt x="725" y="861"/>
                  </a:lnTo>
                  <a:lnTo>
                    <a:pt x="713" y="859"/>
                  </a:lnTo>
                  <a:lnTo>
                    <a:pt x="699" y="858"/>
                  </a:lnTo>
                  <a:lnTo>
                    <a:pt x="699" y="858"/>
                  </a:lnTo>
                  <a:lnTo>
                    <a:pt x="691" y="858"/>
                  </a:lnTo>
                  <a:lnTo>
                    <a:pt x="681" y="856"/>
                  </a:lnTo>
                  <a:lnTo>
                    <a:pt x="673" y="854"/>
                  </a:lnTo>
                  <a:lnTo>
                    <a:pt x="663" y="851"/>
                  </a:lnTo>
                  <a:lnTo>
                    <a:pt x="655" y="847"/>
                  </a:lnTo>
                  <a:lnTo>
                    <a:pt x="647" y="842"/>
                  </a:lnTo>
                  <a:lnTo>
                    <a:pt x="639" y="837"/>
                  </a:lnTo>
                  <a:lnTo>
                    <a:pt x="633" y="830"/>
                  </a:lnTo>
                  <a:lnTo>
                    <a:pt x="633" y="830"/>
                  </a:lnTo>
                  <a:lnTo>
                    <a:pt x="626" y="824"/>
                  </a:lnTo>
                  <a:lnTo>
                    <a:pt x="620" y="816"/>
                  </a:lnTo>
                  <a:lnTo>
                    <a:pt x="616" y="808"/>
                  </a:lnTo>
                  <a:lnTo>
                    <a:pt x="611" y="799"/>
                  </a:lnTo>
                  <a:lnTo>
                    <a:pt x="608" y="791"/>
                  </a:lnTo>
                  <a:lnTo>
                    <a:pt x="606" y="782"/>
                  </a:lnTo>
                  <a:lnTo>
                    <a:pt x="605" y="772"/>
                  </a:lnTo>
                  <a:lnTo>
                    <a:pt x="605" y="763"/>
                  </a:lnTo>
                  <a:lnTo>
                    <a:pt x="605" y="763"/>
                  </a:lnTo>
                  <a:lnTo>
                    <a:pt x="605" y="753"/>
                  </a:lnTo>
                  <a:lnTo>
                    <a:pt x="606" y="744"/>
                  </a:lnTo>
                  <a:lnTo>
                    <a:pt x="608" y="735"/>
                  </a:lnTo>
                  <a:lnTo>
                    <a:pt x="611" y="726"/>
                  </a:lnTo>
                  <a:lnTo>
                    <a:pt x="616" y="718"/>
                  </a:lnTo>
                  <a:lnTo>
                    <a:pt x="620" y="710"/>
                  </a:lnTo>
                  <a:lnTo>
                    <a:pt x="626" y="703"/>
                  </a:lnTo>
                  <a:lnTo>
                    <a:pt x="633" y="695"/>
                  </a:lnTo>
                  <a:lnTo>
                    <a:pt x="633" y="695"/>
                  </a:lnTo>
                  <a:lnTo>
                    <a:pt x="637" y="690"/>
                  </a:lnTo>
                  <a:lnTo>
                    <a:pt x="639" y="683"/>
                  </a:lnTo>
                  <a:lnTo>
                    <a:pt x="639" y="683"/>
                  </a:lnTo>
                  <a:lnTo>
                    <a:pt x="665" y="654"/>
                  </a:lnTo>
                  <a:lnTo>
                    <a:pt x="691" y="622"/>
                  </a:lnTo>
                  <a:lnTo>
                    <a:pt x="718" y="586"/>
                  </a:lnTo>
                  <a:lnTo>
                    <a:pt x="743" y="546"/>
                  </a:lnTo>
                  <a:lnTo>
                    <a:pt x="743" y="546"/>
                  </a:lnTo>
                  <a:lnTo>
                    <a:pt x="758" y="550"/>
                  </a:lnTo>
                  <a:lnTo>
                    <a:pt x="774" y="554"/>
                  </a:lnTo>
                  <a:lnTo>
                    <a:pt x="791" y="555"/>
                  </a:lnTo>
                  <a:lnTo>
                    <a:pt x="806" y="556"/>
                  </a:lnTo>
                  <a:lnTo>
                    <a:pt x="806" y="556"/>
                  </a:lnTo>
                  <a:lnTo>
                    <a:pt x="827" y="555"/>
                  </a:lnTo>
                  <a:lnTo>
                    <a:pt x="847" y="551"/>
                  </a:lnTo>
                  <a:lnTo>
                    <a:pt x="868" y="546"/>
                  </a:lnTo>
                  <a:lnTo>
                    <a:pt x="887" y="540"/>
                  </a:lnTo>
                  <a:lnTo>
                    <a:pt x="887" y="540"/>
                  </a:lnTo>
                  <a:lnTo>
                    <a:pt x="906" y="530"/>
                  </a:lnTo>
                  <a:lnTo>
                    <a:pt x="925" y="519"/>
                  </a:lnTo>
                  <a:lnTo>
                    <a:pt x="941" y="507"/>
                  </a:lnTo>
                  <a:lnTo>
                    <a:pt x="956" y="493"/>
                  </a:lnTo>
                  <a:lnTo>
                    <a:pt x="970" y="478"/>
                  </a:lnTo>
                  <a:lnTo>
                    <a:pt x="983" y="461"/>
                  </a:lnTo>
                  <a:lnTo>
                    <a:pt x="993" y="443"/>
                  </a:lnTo>
                  <a:lnTo>
                    <a:pt x="1002" y="425"/>
                  </a:lnTo>
                  <a:lnTo>
                    <a:pt x="1002" y="425"/>
                  </a:lnTo>
                  <a:lnTo>
                    <a:pt x="1009" y="404"/>
                  </a:lnTo>
                  <a:lnTo>
                    <a:pt x="1014" y="383"/>
                  </a:lnTo>
                  <a:lnTo>
                    <a:pt x="1017" y="363"/>
                  </a:lnTo>
                  <a:lnTo>
                    <a:pt x="1018" y="342"/>
                  </a:lnTo>
                  <a:lnTo>
                    <a:pt x="1017" y="322"/>
                  </a:lnTo>
                  <a:lnTo>
                    <a:pt x="1014" y="301"/>
                  </a:lnTo>
                  <a:lnTo>
                    <a:pt x="1008" y="281"/>
                  </a:lnTo>
                  <a:lnTo>
                    <a:pt x="1002" y="263"/>
                  </a:lnTo>
                  <a:lnTo>
                    <a:pt x="993" y="243"/>
                  </a:lnTo>
                  <a:lnTo>
                    <a:pt x="983" y="226"/>
                  </a:lnTo>
                  <a:lnTo>
                    <a:pt x="971" y="210"/>
                  </a:lnTo>
                  <a:lnTo>
                    <a:pt x="957" y="194"/>
                  </a:lnTo>
                  <a:lnTo>
                    <a:pt x="942" y="180"/>
                  </a:lnTo>
                  <a:lnTo>
                    <a:pt x="925" y="168"/>
                  </a:lnTo>
                  <a:lnTo>
                    <a:pt x="906" y="157"/>
                  </a:lnTo>
                  <a:lnTo>
                    <a:pt x="887" y="148"/>
                  </a:lnTo>
                  <a:lnTo>
                    <a:pt x="887" y="148"/>
                  </a:lnTo>
                  <a:close/>
                  <a:moveTo>
                    <a:pt x="154" y="481"/>
                  </a:moveTo>
                  <a:lnTo>
                    <a:pt x="154" y="481"/>
                  </a:lnTo>
                  <a:lnTo>
                    <a:pt x="140" y="474"/>
                  </a:lnTo>
                  <a:lnTo>
                    <a:pt x="129" y="467"/>
                  </a:lnTo>
                  <a:lnTo>
                    <a:pt x="117" y="458"/>
                  </a:lnTo>
                  <a:lnTo>
                    <a:pt x="106" y="448"/>
                  </a:lnTo>
                  <a:lnTo>
                    <a:pt x="96" y="438"/>
                  </a:lnTo>
                  <a:lnTo>
                    <a:pt x="88" y="426"/>
                  </a:lnTo>
                  <a:lnTo>
                    <a:pt x="80" y="413"/>
                  </a:lnTo>
                  <a:lnTo>
                    <a:pt x="74" y="400"/>
                  </a:lnTo>
                  <a:lnTo>
                    <a:pt x="74" y="400"/>
                  </a:lnTo>
                  <a:lnTo>
                    <a:pt x="70" y="386"/>
                  </a:lnTo>
                  <a:lnTo>
                    <a:pt x="66" y="373"/>
                  </a:lnTo>
                  <a:lnTo>
                    <a:pt x="64" y="359"/>
                  </a:lnTo>
                  <a:lnTo>
                    <a:pt x="63" y="345"/>
                  </a:lnTo>
                  <a:lnTo>
                    <a:pt x="63" y="331"/>
                  </a:lnTo>
                  <a:lnTo>
                    <a:pt x="65" y="319"/>
                  </a:lnTo>
                  <a:lnTo>
                    <a:pt x="68" y="305"/>
                  </a:lnTo>
                  <a:lnTo>
                    <a:pt x="73" y="292"/>
                  </a:lnTo>
                  <a:lnTo>
                    <a:pt x="78" y="280"/>
                  </a:lnTo>
                  <a:lnTo>
                    <a:pt x="85" y="268"/>
                  </a:lnTo>
                  <a:lnTo>
                    <a:pt x="92" y="256"/>
                  </a:lnTo>
                  <a:lnTo>
                    <a:pt x="101" y="247"/>
                  </a:lnTo>
                  <a:lnTo>
                    <a:pt x="110" y="236"/>
                  </a:lnTo>
                  <a:lnTo>
                    <a:pt x="120" y="227"/>
                  </a:lnTo>
                  <a:lnTo>
                    <a:pt x="132" y="219"/>
                  </a:lnTo>
                  <a:lnTo>
                    <a:pt x="144" y="212"/>
                  </a:lnTo>
                  <a:lnTo>
                    <a:pt x="144" y="212"/>
                  </a:lnTo>
                  <a:lnTo>
                    <a:pt x="152" y="252"/>
                  </a:lnTo>
                  <a:lnTo>
                    <a:pt x="162" y="290"/>
                  </a:lnTo>
                  <a:lnTo>
                    <a:pt x="173" y="326"/>
                  </a:lnTo>
                  <a:lnTo>
                    <a:pt x="184" y="361"/>
                  </a:lnTo>
                  <a:lnTo>
                    <a:pt x="197" y="395"/>
                  </a:lnTo>
                  <a:lnTo>
                    <a:pt x="211" y="428"/>
                  </a:lnTo>
                  <a:lnTo>
                    <a:pt x="226" y="459"/>
                  </a:lnTo>
                  <a:lnTo>
                    <a:pt x="241" y="488"/>
                  </a:lnTo>
                  <a:lnTo>
                    <a:pt x="241" y="488"/>
                  </a:lnTo>
                  <a:lnTo>
                    <a:pt x="230" y="490"/>
                  </a:lnTo>
                  <a:lnTo>
                    <a:pt x="220" y="491"/>
                  </a:lnTo>
                  <a:lnTo>
                    <a:pt x="209" y="491"/>
                  </a:lnTo>
                  <a:lnTo>
                    <a:pt x="197" y="491"/>
                  </a:lnTo>
                  <a:lnTo>
                    <a:pt x="187" y="490"/>
                  </a:lnTo>
                  <a:lnTo>
                    <a:pt x="176" y="487"/>
                  </a:lnTo>
                  <a:lnTo>
                    <a:pt x="165" y="485"/>
                  </a:lnTo>
                  <a:lnTo>
                    <a:pt x="154" y="481"/>
                  </a:lnTo>
                  <a:lnTo>
                    <a:pt x="154" y="481"/>
                  </a:lnTo>
                  <a:close/>
                  <a:moveTo>
                    <a:pt x="699" y="922"/>
                  </a:moveTo>
                  <a:lnTo>
                    <a:pt x="699" y="922"/>
                  </a:lnTo>
                  <a:lnTo>
                    <a:pt x="709" y="923"/>
                  </a:lnTo>
                  <a:lnTo>
                    <a:pt x="717" y="925"/>
                  </a:lnTo>
                  <a:lnTo>
                    <a:pt x="725" y="927"/>
                  </a:lnTo>
                  <a:lnTo>
                    <a:pt x="733" y="931"/>
                  </a:lnTo>
                  <a:lnTo>
                    <a:pt x="739" y="935"/>
                  </a:lnTo>
                  <a:lnTo>
                    <a:pt x="746" y="941"/>
                  </a:lnTo>
                  <a:lnTo>
                    <a:pt x="751" y="947"/>
                  </a:lnTo>
                  <a:lnTo>
                    <a:pt x="755" y="954"/>
                  </a:lnTo>
                  <a:lnTo>
                    <a:pt x="263" y="954"/>
                  </a:lnTo>
                  <a:lnTo>
                    <a:pt x="263" y="954"/>
                  </a:lnTo>
                  <a:lnTo>
                    <a:pt x="268" y="947"/>
                  </a:lnTo>
                  <a:lnTo>
                    <a:pt x="273" y="941"/>
                  </a:lnTo>
                  <a:lnTo>
                    <a:pt x="279" y="935"/>
                  </a:lnTo>
                  <a:lnTo>
                    <a:pt x="286" y="931"/>
                  </a:lnTo>
                  <a:lnTo>
                    <a:pt x="294" y="927"/>
                  </a:lnTo>
                  <a:lnTo>
                    <a:pt x="301" y="925"/>
                  </a:lnTo>
                  <a:lnTo>
                    <a:pt x="310" y="923"/>
                  </a:lnTo>
                  <a:lnTo>
                    <a:pt x="318" y="922"/>
                  </a:lnTo>
                  <a:lnTo>
                    <a:pt x="318" y="922"/>
                  </a:lnTo>
                  <a:lnTo>
                    <a:pt x="333" y="922"/>
                  </a:lnTo>
                  <a:lnTo>
                    <a:pt x="350" y="919"/>
                  </a:lnTo>
                  <a:lnTo>
                    <a:pt x="365" y="915"/>
                  </a:lnTo>
                  <a:lnTo>
                    <a:pt x="380" y="910"/>
                  </a:lnTo>
                  <a:lnTo>
                    <a:pt x="394" y="903"/>
                  </a:lnTo>
                  <a:lnTo>
                    <a:pt x="406" y="896"/>
                  </a:lnTo>
                  <a:lnTo>
                    <a:pt x="419" y="886"/>
                  </a:lnTo>
                  <a:lnTo>
                    <a:pt x="431" y="875"/>
                  </a:lnTo>
                  <a:lnTo>
                    <a:pt x="431" y="875"/>
                  </a:lnTo>
                  <a:lnTo>
                    <a:pt x="440" y="865"/>
                  </a:lnTo>
                  <a:lnTo>
                    <a:pt x="448" y="854"/>
                  </a:lnTo>
                  <a:lnTo>
                    <a:pt x="456" y="842"/>
                  </a:lnTo>
                  <a:lnTo>
                    <a:pt x="462" y="830"/>
                  </a:lnTo>
                  <a:lnTo>
                    <a:pt x="468" y="817"/>
                  </a:lnTo>
                  <a:lnTo>
                    <a:pt x="471" y="805"/>
                  </a:lnTo>
                  <a:lnTo>
                    <a:pt x="474" y="792"/>
                  </a:lnTo>
                  <a:lnTo>
                    <a:pt x="476" y="778"/>
                  </a:lnTo>
                  <a:lnTo>
                    <a:pt x="476" y="778"/>
                  </a:lnTo>
                  <a:lnTo>
                    <a:pt x="490" y="788"/>
                  </a:lnTo>
                  <a:lnTo>
                    <a:pt x="490" y="788"/>
                  </a:lnTo>
                  <a:lnTo>
                    <a:pt x="494" y="792"/>
                  </a:lnTo>
                  <a:lnTo>
                    <a:pt x="500" y="793"/>
                  </a:lnTo>
                  <a:lnTo>
                    <a:pt x="504" y="795"/>
                  </a:lnTo>
                  <a:lnTo>
                    <a:pt x="509" y="795"/>
                  </a:lnTo>
                  <a:lnTo>
                    <a:pt x="509" y="795"/>
                  </a:lnTo>
                  <a:lnTo>
                    <a:pt x="514" y="795"/>
                  </a:lnTo>
                  <a:lnTo>
                    <a:pt x="519" y="793"/>
                  </a:lnTo>
                  <a:lnTo>
                    <a:pt x="523" y="792"/>
                  </a:lnTo>
                  <a:lnTo>
                    <a:pt x="528" y="788"/>
                  </a:lnTo>
                  <a:lnTo>
                    <a:pt x="528" y="788"/>
                  </a:lnTo>
                  <a:lnTo>
                    <a:pt x="543" y="778"/>
                  </a:lnTo>
                  <a:lnTo>
                    <a:pt x="543" y="778"/>
                  </a:lnTo>
                  <a:lnTo>
                    <a:pt x="544" y="792"/>
                  </a:lnTo>
                  <a:lnTo>
                    <a:pt x="547" y="805"/>
                  </a:lnTo>
                  <a:lnTo>
                    <a:pt x="551" y="817"/>
                  </a:lnTo>
                  <a:lnTo>
                    <a:pt x="557" y="830"/>
                  </a:lnTo>
                  <a:lnTo>
                    <a:pt x="562" y="842"/>
                  </a:lnTo>
                  <a:lnTo>
                    <a:pt x="570" y="854"/>
                  </a:lnTo>
                  <a:lnTo>
                    <a:pt x="578" y="865"/>
                  </a:lnTo>
                  <a:lnTo>
                    <a:pt x="588" y="875"/>
                  </a:lnTo>
                  <a:lnTo>
                    <a:pt x="588" y="875"/>
                  </a:lnTo>
                  <a:lnTo>
                    <a:pt x="600" y="886"/>
                  </a:lnTo>
                  <a:lnTo>
                    <a:pt x="611" y="896"/>
                  </a:lnTo>
                  <a:lnTo>
                    <a:pt x="625" y="903"/>
                  </a:lnTo>
                  <a:lnTo>
                    <a:pt x="639" y="910"/>
                  </a:lnTo>
                  <a:lnTo>
                    <a:pt x="653" y="915"/>
                  </a:lnTo>
                  <a:lnTo>
                    <a:pt x="668" y="919"/>
                  </a:lnTo>
                  <a:lnTo>
                    <a:pt x="684" y="922"/>
                  </a:lnTo>
                  <a:lnTo>
                    <a:pt x="699" y="922"/>
                  </a:lnTo>
                  <a:lnTo>
                    <a:pt x="699" y="922"/>
                  </a:lnTo>
                  <a:close/>
                  <a:moveTo>
                    <a:pt x="509" y="722"/>
                  </a:moveTo>
                  <a:lnTo>
                    <a:pt x="509" y="722"/>
                  </a:lnTo>
                  <a:lnTo>
                    <a:pt x="494" y="709"/>
                  </a:lnTo>
                  <a:lnTo>
                    <a:pt x="476" y="692"/>
                  </a:lnTo>
                  <a:lnTo>
                    <a:pt x="456" y="672"/>
                  </a:lnTo>
                  <a:lnTo>
                    <a:pt x="432" y="647"/>
                  </a:lnTo>
                  <a:lnTo>
                    <a:pt x="408" y="618"/>
                  </a:lnTo>
                  <a:lnTo>
                    <a:pt x="382" y="586"/>
                  </a:lnTo>
                  <a:lnTo>
                    <a:pt x="355" y="550"/>
                  </a:lnTo>
                  <a:lnTo>
                    <a:pt x="329" y="511"/>
                  </a:lnTo>
                  <a:lnTo>
                    <a:pt x="316" y="489"/>
                  </a:lnTo>
                  <a:lnTo>
                    <a:pt x="303" y="467"/>
                  </a:lnTo>
                  <a:lnTo>
                    <a:pt x="292" y="444"/>
                  </a:lnTo>
                  <a:lnTo>
                    <a:pt x="280" y="420"/>
                  </a:lnTo>
                  <a:lnTo>
                    <a:pt x="268" y="395"/>
                  </a:lnTo>
                  <a:lnTo>
                    <a:pt x="257" y="369"/>
                  </a:lnTo>
                  <a:lnTo>
                    <a:pt x="247" y="342"/>
                  </a:lnTo>
                  <a:lnTo>
                    <a:pt x="237" y="315"/>
                  </a:lnTo>
                  <a:lnTo>
                    <a:pt x="228" y="286"/>
                  </a:lnTo>
                  <a:lnTo>
                    <a:pt x="220" y="257"/>
                  </a:lnTo>
                  <a:lnTo>
                    <a:pt x="212" y="227"/>
                  </a:lnTo>
                  <a:lnTo>
                    <a:pt x="206" y="196"/>
                  </a:lnTo>
                  <a:lnTo>
                    <a:pt x="200" y="164"/>
                  </a:lnTo>
                  <a:lnTo>
                    <a:pt x="196" y="132"/>
                  </a:lnTo>
                  <a:lnTo>
                    <a:pt x="193" y="98"/>
                  </a:lnTo>
                  <a:lnTo>
                    <a:pt x="192" y="63"/>
                  </a:lnTo>
                  <a:lnTo>
                    <a:pt x="827" y="63"/>
                  </a:lnTo>
                  <a:lnTo>
                    <a:pt x="827" y="63"/>
                  </a:lnTo>
                  <a:lnTo>
                    <a:pt x="825" y="98"/>
                  </a:lnTo>
                  <a:lnTo>
                    <a:pt x="822" y="132"/>
                  </a:lnTo>
                  <a:lnTo>
                    <a:pt x="817" y="164"/>
                  </a:lnTo>
                  <a:lnTo>
                    <a:pt x="812" y="196"/>
                  </a:lnTo>
                  <a:lnTo>
                    <a:pt x="806" y="227"/>
                  </a:lnTo>
                  <a:lnTo>
                    <a:pt x="798" y="257"/>
                  </a:lnTo>
                  <a:lnTo>
                    <a:pt x="791" y="286"/>
                  </a:lnTo>
                  <a:lnTo>
                    <a:pt x="781" y="315"/>
                  </a:lnTo>
                  <a:lnTo>
                    <a:pt x="771" y="342"/>
                  </a:lnTo>
                  <a:lnTo>
                    <a:pt x="762" y="369"/>
                  </a:lnTo>
                  <a:lnTo>
                    <a:pt x="750" y="395"/>
                  </a:lnTo>
                  <a:lnTo>
                    <a:pt x="739" y="420"/>
                  </a:lnTo>
                  <a:lnTo>
                    <a:pt x="726" y="444"/>
                  </a:lnTo>
                  <a:lnTo>
                    <a:pt x="714" y="467"/>
                  </a:lnTo>
                  <a:lnTo>
                    <a:pt x="702" y="489"/>
                  </a:lnTo>
                  <a:lnTo>
                    <a:pt x="689" y="511"/>
                  </a:lnTo>
                  <a:lnTo>
                    <a:pt x="663" y="550"/>
                  </a:lnTo>
                  <a:lnTo>
                    <a:pt x="636" y="586"/>
                  </a:lnTo>
                  <a:lnTo>
                    <a:pt x="610" y="618"/>
                  </a:lnTo>
                  <a:lnTo>
                    <a:pt x="586" y="647"/>
                  </a:lnTo>
                  <a:lnTo>
                    <a:pt x="563" y="672"/>
                  </a:lnTo>
                  <a:lnTo>
                    <a:pt x="542" y="692"/>
                  </a:lnTo>
                  <a:lnTo>
                    <a:pt x="523" y="709"/>
                  </a:lnTo>
                  <a:lnTo>
                    <a:pt x="509" y="722"/>
                  </a:lnTo>
                  <a:lnTo>
                    <a:pt x="509" y="722"/>
                  </a:lnTo>
                  <a:close/>
                  <a:moveTo>
                    <a:pt x="943" y="400"/>
                  </a:moveTo>
                  <a:lnTo>
                    <a:pt x="943" y="400"/>
                  </a:lnTo>
                  <a:lnTo>
                    <a:pt x="936" y="413"/>
                  </a:lnTo>
                  <a:lnTo>
                    <a:pt x="929" y="426"/>
                  </a:lnTo>
                  <a:lnTo>
                    <a:pt x="920" y="438"/>
                  </a:lnTo>
                  <a:lnTo>
                    <a:pt x="911" y="448"/>
                  </a:lnTo>
                  <a:lnTo>
                    <a:pt x="900" y="458"/>
                  </a:lnTo>
                  <a:lnTo>
                    <a:pt x="889" y="467"/>
                  </a:lnTo>
                  <a:lnTo>
                    <a:pt x="876" y="474"/>
                  </a:lnTo>
                  <a:lnTo>
                    <a:pt x="864" y="481"/>
                  </a:lnTo>
                  <a:lnTo>
                    <a:pt x="864" y="481"/>
                  </a:lnTo>
                  <a:lnTo>
                    <a:pt x="853" y="485"/>
                  </a:lnTo>
                  <a:lnTo>
                    <a:pt x="842" y="487"/>
                  </a:lnTo>
                  <a:lnTo>
                    <a:pt x="831" y="490"/>
                  </a:lnTo>
                  <a:lnTo>
                    <a:pt x="821" y="491"/>
                  </a:lnTo>
                  <a:lnTo>
                    <a:pt x="809" y="491"/>
                  </a:lnTo>
                  <a:lnTo>
                    <a:pt x="798" y="491"/>
                  </a:lnTo>
                  <a:lnTo>
                    <a:pt x="787" y="490"/>
                  </a:lnTo>
                  <a:lnTo>
                    <a:pt x="777" y="489"/>
                  </a:lnTo>
                  <a:lnTo>
                    <a:pt x="777" y="489"/>
                  </a:lnTo>
                  <a:lnTo>
                    <a:pt x="792" y="459"/>
                  </a:lnTo>
                  <a:lnTo>
                    <a:pt x="807" y="428"/>
                  </a:lnTo>
                  <a:lnTo>
                    <a:pt x="821" y="396"/>
                  </a:lnTo>
                  <a:lnTo>
                    <a:pt x="833" y="361"/>
                  </a:lnTo>
                  <a:lnTo>
                    <a:pt x="845" y="326"/>
                  </a:lnTo>
                  <a:lnTo>
                    <a:pt x="856" y="290"/>
                  </a:lnTo>
                  <a:lnTo>
                    <a:pt x="866" y="252"/>
                  </a:lnTo>
                  <a:lnTo>
                    <a:pt x="874" y="212"/>
                  </a:lnTo>
                  <a:lnTo>
                    <a:pt x="874" y="212"/>
                  </a:lnTo>
                  <a:lnTo>
                    <a:pt x="886" y="220"/>
                  </a:lnTo>
                  <a:lnTo>
                    <a:pt x="898" y="227"/>
                  </a:lnTo>
                  <a:lnTo>
                    <a:pt x="908" y="237"/>
                  </a:lnTo>
                  <a:lnTo>
                    <a:pt x="917" y="247"/>
                  </a:lnTo>
                  <a:lnTo>
                    <a:pt x="926" y="257"/>
                  </a:lnTo>
                  <a:lnTo>
                    <a:pt x="933" y="268"/>
                  </a:lnTo>
                  <a:lnTo>
                    <a:pt x="940" y="280"/>
                  </a:lnTo>
                  <a:lnTo>
                    <a:pt x="945" y="293"/>
                  </a:lnTo>
                  <a:lnTo>
                    <a:pt x="949" y="306"/>
                  </a:lnTo>
                  <a:lnTo>
                    <a:pt x="952" y="319"/>
                  </a:lnTo>
                  <a:lnTo>
                    <a:pt x="954" y="332"/>
                  </a:lnTo>
                  <a:lnTo>
                    <a:pt x="955" y="345"/>
                  </a:lnTo>
                  <a:lnTo>
                    <a:pt x="954" y="359"/>
                  </a:lnTo>
                  <a:lnTo>
                    <a:pt x="952" y="373"/>
                  </a:lnTo>
                  <a:lnTo>
                    <a:pt x="948" y="386"/>
                  </a:lnTo>
                  <a:lnTo>
                    <a:pt x="943" y="400"/>
                  </a:lnTo>
                  <a:lnTo>
                    <a:pt x="943" y="4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A239DFC-DD90-41EE-B6EE-FE4D7291431C}"/>
              </a:ext>
            </a:extLst>
          </p:cNvPr>
          <p:cNvGrpSpPr/>
          <p:nvPr/>
        </p:nvGrpSpPr>
        <p:grpSpPr>
          <a:xfrm flipH="1">
            <a:off x="11363657" y="5895363"/>
            <a:ext cx="727071" cy="727071"/>
            <a:chOff x="7357446" y="3428424"/>
            <a:chExt cx="732838" cy="732838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F3581196-F7AF-495A-A93A-F9710D8D5B23}"/>
                </a:ext>
              </a:extLst>
            </p:cNvPr>
            <p:cNvSpPr/>
            <p:nvPr/>
          </p:nvSpPr>
          <p:spPr>
            <a:xfrm>
              <a:off x="7357446" y="3428424"/>
              <a:ext cx="732838" cy="732838"/>
            </a:xfrm>
            <a:prstGeom prst="ellipse">
              <a:avLst/>
            </a:prstGeom>
            <a:solidFill>
              <a:srgbClr val="9AA39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17" name="Freeform 84">
              <a:extLst>
                <a:ext uri="{FF2B5EF4-FFF2-40B4-BE49-F238E27FC236}">
                  <a16:creationId xmlns:a16="http://schemas.microsoft.com/office/drawing/2014/main" id="{F52C6D7A-17D6-43C6-9FE6-DC4AD4B298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62734" y="3633712"/>
              <a:ext cx="322263" cy="322263"/>
            </a:xfrm>
            <a:custGeom>
              <a:avLst/>
              <a:gdLst>
                <a:gd name="T0" fmla="*/ 1017 w 1019"/>
                <a:gd name="T1" fmla="*/ 375 h 1017"/>
                <a:gd name="T2" fmla="*/ 1014 w 1019"/>
                <a:gd name="T3" fmla="*/ 366 h 1017"/>
                <a:gd name="T4" fmla="*/ 757 w 1019"/>
                <a:gd name="T5" fmla="*/ 13 h 1017"/>
                <a:gd name="T6" fmla="*/ 750 w 1019"/>
                <a:gd name="T7" fmla="*/ 6 h 1017"/>
                <a:gd name="T8" fmla="*/ 749 w 1019"/>
                <a:gd name="T9" fmla="*/ 5 h 1017"/>
                <a:gd name="T10" fmla="*/ 739 w 1019"/>
                <a:gd name="T11" fmla="*/ 1 h 1017"/>
                <a:gd name="T12" fmla="*/ 739 w 1019"/>
                <a:gd name="T13" fmla="*/ 1 h 1017"/>
                <a:gd name="T14" fmla="*/ 286 w 1019"/>
                <a:gd name="T15" fmla="*/ 0 h 1017"/>
                <a:gd name="T16" fmla="*/ 279 w 1019"/>
                <a:gd name="T17" fmla="*/ 1 h 1017"/>
                <a:gd name="T18" fmla="*/ 278 w 1019"/>
                <a:gd name="T19" fmla="*/ 1 h 1017"/>
                <a:gd name="T20" fmla="*/ 269 w 1019"/>
                <a:gd name="T21" fmla="*/ 5 h 1017"/>
                <a:gd name="T22" fmla="*/ 267 w 1019"/>
                <a:gd name="T23" fmla="*/ 6 h 1017"/>
                <a:gd name="T24" fmla="*/ 6 w 1019"/>
                <a:gd name="T25" fmla="*/ 363 h 1017"/>
                <a:gd name="T26" fmla="*/ 5 w 1019"/>
                <a:gd name="T27" fmla="*/ 365 h 1017"/>
                <a:gd name="T28" fmla="*/ 3 w 1019"/>
                <a:gd name="T29" fmla="*/ 369 h 1017"/>
                <a:gd name="T30" fmla="*/ 1 w 1019"/>
                <a:gd name="T31" fmla="*/ 373 h 1017"/>
                <a:gd name="T32" fmla="*/ 0 w 1019"/>
                <a:gd name="T33" fmla="*/ 382 h 1017"/>
                <a:gd name="T34" fmla="*/ 0 w 1019"/>
                <a:gd name="T35" fmla="*/ 386 h 1017"/>
                <a:gd name="T36" fmla="*/ 3 w 1019"/>
                <a:gd name="T37" fmla="*/ 395 h 1017"/>
                <a:gd name="T38" fmla="*/ 4 w 1019"/>
                <a:gd name="T39" fmla="*/ 396 h 1017"/>
                <a:gd name="T40" fmla="*/ 7 w 1019"/>
                <a:gd name="T41" fmla="*/ 401 h 1017"/>
                <a:gd name="T42" fmla="*/ 485 w 1019"/>
                <a:gd name="T43" fmla="*/ 1007 h 1017"/>
                <a:gd name="T44" fmla="*/ 490 w 1019"/>
                <a:gd name="T45" fmla="*/ 1011 h 1017"/>
                <a:gd name="T46" fmla="*/ 493 w 1019"/>
                <a:gd name="T47" fmla="*/ 1013 h 1017"/>
                <a:gd name="T48" fmla="*/ 496 w 1019"/>
                <a:gd name="T49" fmla="*/ 1015 h 1017"/>
                <a:gd name="T50" fmla="*/ 501 w 1019"/>
                <a:gd name="T51" fmla="*/ 1017 h 1017"/>
                <a:gd name="T52" fmla="*/ 509 w 1019"/>
                <a:gd name="T53" fmla="*/ 1017 h 1017"/>
                <a:gd name="T54" fmla="*/ 509 w 1019"/>
                <a:gd name="T55" fmla="*/ 1017 h 1017"/>
                <a:gd name="T56" fmla="*/ 515 w 1019"/>
                <a:gd name="T57" fmla="*/ 1017 h 1017"/>
                <a:gd name="T58" fmla="*/ 518 w 1019"/>
                <a:gd name="T59" fmla="*/ 1016 h 1017"/>
                <a:gd name="T60" fmla="*/ 524 w 1019"/>
                <a:gd name="T61" fmla="*/ 1013 h 1017"/>
                <a:gd name="T62" fmla="*/ 525 w 1019"/>
                <a:gd name="T63" fmla="*/ 1013 h 1017"/>
                <a:gd name="T64" fmla="*/ 532 w 1019"/>
                <a:gd name="T65" fmla="*/ 1007 h 1017"/>
                <a:gd name="T66" fmla="*/ 1008 w 1019"/>
                <a:gd name="T67" fmla="*/ 404 h 1017"/>
                <a:gd name="T68" fmla="*/ 1015 w 1019"/>
                <a:gd name="T69" fmla="*/ 394 h 1017"/>
                <a:gd name="T70" fmla="*/ 1019 w 1019"/>
                <a:gd name="T71" fmla="*/ 382 h 1017"/>
                <a:gd name="T72" fmla="*/ 691 w 1019"/>
                <a:gd name="T73" fmla="*/ 63 h 1017"/>
                <a:gd name="T74" fmla="*/ 327 w 1019"/>
                <a:gd name="T75" fmla="*/ 63 h 1017"/>
                <a:gd name="T76" fmla="*/ 328 w 1019"/>
                <a:gd name="T77" fmla="*/ 350 h 1017"/>
                <a:gd name="T78" fmla="*/ 97 w 1019"/>
                <a:gd name="T79" fmla="*/ 413 h 1017"/>
                <a:gd name="T80" fmla="*/ 97 w 1019"/>
                <a:gd name="T81" fmla="*/ 413 h 1017"/>
                <a:gd name="T82" fmla="*/ 610 w 1019"/>
                <a:gd name="T83" fmla="*/ 413 h 1017"/>
                <a:gd name="T84" fmla="*/ 675 w 1019"/>
                <a:gd name="T85" fmla="*/ 413 h 1017"/>
                <a:gd name="T86" fmla="*/ 689 w 1019"/>
                <a:gd name="T87" fmla="*/ 350 h 1017"/>
                <a:gd name="T88" fmla="*/ 689 w 1019"/>
                <a:gd name="T89" fmla="*/ 35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19" h="1017">
                  <a:moveTo>
                    <a:pt x="1018" y="376"/>
                  </a:moveTo>
                  <a:lnTo>
                    <a:pt x="1018" y="376"/>
                  </a:lnTo>
                  <a:lnTo>
                    <a:pt x="1017" y="375"/>
                  </a:lnTo>
                  <a:lnTo>
                    <a:pt x="1017" y="375"/>
                  </a:lnTo>
                  <a:lnTo>
                    <a:pt x="1015" y="371"/>
                  </a:lnTo>
                  <a:lnTo>
                    <a:pt x="1014" y="366"/>
                  </a:lnTo>
                  <a:lnTo>
                    <a:pt x="1011" y="363"/>
                  </a:lnTo>
                  <a:lnTo>
                    <a:pt x="1008" y="358"/>
                  </a:lnTo>
                  <a:lnTo>
                    <a:pt x="757" y="13"/>
                  </a:lnTo>
                  <a:lnTo>
                    <a:pt x="757" y="13"/>
                  </a:lnTo>
                  <a:lnTo>
                    <a:pt x="754" y="10"/>
                  </a:lnTo>
                  <a:lnTo>
                    <a:pt x="750" y="6"/>
                  </a:lnTo>
                  <a:lnTo>
                    <a:pt x="750" y="6"/>
                  </a:lnTo>
                  <a:lnTo>
                    <a:pt x="749" y="5"/>
                  </a:lnTo>
                  <a:lnTo>
                    <a:pt x="749" y="5"/>
                  </a:lnTo>
                  <a:lnTo>
                    <a:pt x="744" y="2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1" y="0"/>
                  </a:lnTo>
                  <a:lnTo>
                    <a:pt x="286" y="0"/>
                  </a:lnTo>
                  <a:lnTo>
                    <a:pt x="286" y="0"/>
                  </a:lnTo>
                  <a:lnTo>
                    <a:pt x="279" y="1"/>
                  </a:lnTo>
                  <a:lnTo>
                    <a:pt x="279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3" y="2"/>
                  </a:lnTo>
                  <a:lnTo>
                    <a:pt x="269" y="5"/>
                  </a:lnTo>
                  <a:lnTo>
                    <a:pt x="269" y="5"/>
                  </a:lnTo>
                  <a:lnTo>
                    <a:pt x="267" y="6"/>
                  </a:lnTo>
                  <a:lnTo>
                    <a:pt x="267" y="6"/>
                  </a:lnTo>
                  <a:lnTo>
                    <a:pt x="263" y="10"/>
                  </a:lnTo>
                  <a:lnTo>
                    <a:pt x="260" y="13"/>
                  </a:lnTo>
                  <a:lnTo>
                    <a:pt x="6" y="363"/>
                  </a:lnTo>
                  <a:lnTo>
                    <a:pt x="6" y="363"/>
                  </a:lnTo>
                  <a:lnTo>
                    <a:pt x="5" y="365"/>
                  </a:lnTo>
                  <a:lnTo>
                    <a:pt x="5" y="365"/>
                  </a:lnTo>
                  <a:lnTo>
                    <a:pt x="3" y="368"/>
                  </a:lnTo>
                  <a:lnTo>
                    <a:pt x="3" y="368"/>
                  </a:lnTo>
                  <a:lnTo>
                    <a:pt x="3" y="369"/>
                  </a:lnTo>
                  <a:lnTo>
                    <a:pt x="3" y="369"/>
                  </a:lnTo>
                  <a:lnTo>
                    <a:pt x="1" y="373"/>
                  </a:lnTo>
                  <a:lnTo>
                    <a:pt x="1" y="373"/>
                  </a:lnTo>
                  <a:lnTo>
                    <a:pt x="0" y="378"/>
                  </a:lnTo>
                  <a:lnTo>
                    <a:pt x="0" y="378"/>
                  </a:lnTo>
                  <a:lnTo>
                    <a:pt x="0" y="382"/>
                  </a:lnTo>
                  <a:lnTo>
                    <a:pt x="0" y="382"/>
                  </a:lnTo>
                  <a:lnTo>
                    <a:pt x="0" y="386"/>
                  </a:lnTo>
                  <a:lnTo>
                    <a:pt x="0" y="386"/>
                  </a:lnTo>
                  <a:lnTo>
                    <a:pt x="1" y="390"/>
                  </a:lnTo>
                  <a:lnTo>
                    <a:pt x="1" y="390"/>
                  </a:lnTo>
                  <a:lnTo>
                    <a:pt x="3" y="395"/>
                  </a:lnTo>
                  <a:lnTo>
                    <a:pt x="3" y="395"/>
                  </a:lnTo>
                  <a:lnTo>
                    <a:pt x="4" y="396"/>
                  </a:lnTo>
                  <a:lnTo>
                    <a:pt x="4" y="396"/>
                  </a:lnTo>
                  <a:lnTo>
                    <a:pt x="5" y="398"/>
                  </a:lnTo>
                  <a:lnTo>
                    <a:pt x="5" y="398"/>
                  </a:lnTo>
                  <a:lnTo>
                    <a:pt x="7" y="401"/>
                  </a:lnTo>
                  <a:lnTo>
                    <a:pt x="483" y="1005"/>
                  </a:lnTo>
                  <a:lnTo>
                    <a:pt x="483" y="1005"/>
                  </a:lnTo>
                  <a:lnTo>
                    <a:pt x="485" y="1007"/>
                  </a:lnTo>
                  <a:lnTo>
                    <a:pt x="485" y="1007"/>
                  </a:lnTo>
                  <a:lnTo>
                    <a:pt x="490" y="1011"/>
                  </a:lnTo>
                  <a:lnTo>
                    <a:pt x="490" y="1011"/>
                  </a:lnTo>
                  <a:lnTo>
                    <a:pt x="492" y="1013"/>
                  </a:lnTo>
                  <a:lnTo>
                    <a:pt x="492" y="1013"/>
                  </a:lnTo>
                  <a:lnTo>
                    <a:pt x="493" y="1013"/>
                  </a:lnTo>
                  <a:lnTo>
                    <a:pt x="493" y="1013"/>
                  </a:lnTo>
                  <a:lnTo>
                    <a:pt x="496" y="1015"/>
                  </a:lnTo>
                  <a:lnTo>
                    <a:pt x="496" y="1015"/>
                  </a:lnTo>
                  <a:lnTo>
                    <a:pt x="500" y="1016"/>
                  </a:lnTo>
                  <a:lnTo>
                    <a:pt x="500" y="1016"/>
                  </a:lnTo>
                  <a:lnTo>
                    <a:pt x="501" y="1017"/>
                  </a:lnTo>
                  <a:lnTo>
                    <a:pt x="501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15" y="1017"/>
                  </a:lnTo>
                  <a:lnTo>
                    <a:pt x="515" y="1017"/>
                  </a:lnTo>
                  <a:lnTo>
                    <a:pt x="518" y="1016"/>
                  </a:lnTo>
                  <a:lnTo>
                    <a:pt x="518" y="1016"/>
                  </a:lnTo>
                  <a:lnTo>
                    <a:pt x="521" y="1015"/>
                  </a:lnTo>
                  <a:lnTo>
                    <a:pt x="521" y="1015"/>
                  </a:lnTo>
                  <a:lnTo>
                    <a:pt x="524" y="1013"/>
                  </a:lnTo>
                  <a:lnTo>
                    <a:pt x="524" y="1013"/>
                  </a:lnTo>
                  <a:lnTo>
                    <a:pt x="525" y="1013"/>
                  </a:lnTo>
                  <a:lnTo>
                    <a:pt x="525" y="1013"/>
                  </a:lnTo>
                  <a:lnTo>
                    <a:pt x="527" y="1011"/>
                  </a:lnTo>
                  <a:lnTo>
                    <a:pt x="527" y="1011"/>
                  </a:lnTo>
                  <a:lnTo>
                    <a:pt x="532" y="1007"/>
                  </a:lnTo>
                  <a:lnTo>
                    <a:pt x="532" y="1007"/>
                  </a:lnTo>
                  <a:lnTo>
                    <a:pt x="534" y="1005"/>
                  </a:lnTo>
                  <a:lnTo>
                    <a:pt x="1008" y="404"/>
                  </a:lnTo>
                  <a:lnTo>
                    <a:pt x="1008" y="404"/>
                  </a:lnTo>
                  <a:lnTo>
                    <a:pt x="1012" y="400"/>
                  </a:lnTo>
                  <a:lnTo>
                    <a:pt x="1015" y="394"/>
                  </a:lnTo>
                  <a:lnTo>
                    <a:pt x="1018" y="388"/>
                  </a:lnTo>
                  <a:lnTo>
                    <a:pt x="1019" y="382"/>
                  </a:lnTo>
                  <a:lnTo>
                    <a:pt x="1019" y="382"/>
                  </a:lnTo>
                  <a:lnTo>
                    <a:pt x="1018" y="376"/>
                  </a:lnTo>
                  <a:lnTo>
                    <a:pt x="1018" y="376"/>
                  </a:lnTo>
                  <a:close/>
                  <a:moveTo>
                    <a:pt x="691" y="63"/>
                  </a:moveTo>
                  <a:lnTo>
                    <a:pt x="625" y="350"/>
                  </a:lnTo>
                  <a:lnTo>
                    <a:pt x="393" y="350"/>
                  </a:lnTo>
                  <a:lnTo>
                    <a:pt x="327" y="63"/>
                  </a:lnTo>
                  <a:lnTo>
                    <a:pt x="691" y="63"/>
                  </a:lnTo>
                  <a:close/>
                  <a:moveTo>
                    <a:pt x="271" y="106"/>
                  </a:moveTo>
                  <a:lnTo>
                    <a:pt x="328" y="350"/>
                  </a:lnTo>
                  <a:lnTo>
                    <a:pt x="94" y="350"/>
                  </a:lnTo>
                  <a:lnTo>
                    <a:pt x="271" y="106"/>
                  </a:lnTo>
                  <a:close/>
                  <a:moveTo>
                    <a:pt x="97" y="413"/>
                  </a:moveTo>
                  <a:lnTo>
                    <a:pt x="343" y="413"/>
                  </a:lnTo>
                  <a:lnTo>
                    <a:pt x="446" y="854"/>
                  </a:lnTo>
                  <a:lnTo>
                    <a:pt x="97" y="413"/>
                  </a:lnTo>
                  <a:close/>
                  <a:moveTo>
                    <a:pt x="509" y="845"/>
                  </a:moveTo>
                  <a:lnTo>
                    <a:pt x="408" y="413"/>
                  </a:lnTo>
                  <a:lnTo>
                    <a:pt x="610" y="413"/>
                  </a:lnTo>
                  <a:lnTo>
                    <a:pt x="509" y="845"/>
                  </a:lnTo>
                  <a:close/>
                  <a:moveTo>
                    <a:pt x="572" y="854"/>
                  </a:moveTo>
                  <a:lnTo>
                    <a:pt x="675" y="413"/>
                  </a:lnTo>
                  <a:lnTo>
                    <a:pt x="920" y="413"/>
                  </a:lnTo>
                  <a:lnTo>
                    <a:pt x="572" y="854"/>
                  </a:lnTo>
                  <a:close/>
                  <a:moveTo>
                    <a:pt x="689" y="350"/>
                  </a:moveTo>
                  <a:lnTo>
                    <a:pt x="746" y="106"/>
                  </a:lnTo>
                  <a:lnTo>
                    <a:pt x="923" y="350"/>
                  </a:lnTo>
                  <a:lnTo>
                    <a:pt x="689" y="3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0119F921-5FEB-4492-A1E2-E92651680060}"/>
              </a:ext>
            </a:extLst>
          </p:cNvPr>
          <p:cNvGrpSpPr/>
          <p:nvPr/>
        </p:nvGrpSpPr>
        <p:grpSpPr>
          <a:xfrm flipH="1">
            <a:off x="11363658" y="3065464"/>
            <a:ext cx="727071" cy="727071"/>
            <a:chOff x="5694130" y="3428424"/>
            <a:chExt cx="732838" cy="732838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BE322748-B4B9-4FEF-99BD-B53217062C9F}"/>
                </a:ext>
              </a:extLst>
            </p:cNvPr>
            <p:cNvSpPr/>
            <p:nvPr/>
          </p:nvSpPr>
          <p:spPr>
            <a:xfrm>
              <a:off x="5694130" y="3428424"/>
              <a:ext cx="732838" cy="732838"/>
            </a:xfrm>
            <a:prstGeom prst="ellipse">
              <a:avLst/>
            </a:prstGeom>
            <a:solidFill>
              <a:srgbClr val="9AA39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20" name="Freeform 112">
              <a:extLst>
                <a:ext uri="{FF2B5EF4-FFF2-40B4-BE49-F238E27FC236}">
                  <a16:creationId xmlns:a16="http://schemas.microsoft.com/office/drawing/2014/main" id="{57AA6F7E-9CE1-4FFA-AFA6-D9173CD3E5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99418" y="3633712"/>
              <a:ext cx="322263" cy="322263"/>
            </a:xfrm>
            <a:custGeom>
              <a:avLst/>
              <a:gdLst>
                <a:gd name="T0" fmla="*/ 1016 w 1017"/>
                <a:gd name="T1" fmla="*/ 371 h 1017"/>
                <a:gd name="T2" fmla="*/ 1011 w 1017"/>
                <a:gd name="T3" fmla="*/ 363 h 1017"/>
                <a:gd name="T4" fmla="*/ 1004 w 1017"/>
                <a:gd name="T5" fmla="*/ 355 h 1017"/>
                <a:gd name="T6" fmla="*/ 996 w 1017"/>
                <a:gd name="T7" fmla="*/ 351 h 1017"/>
                <a:gd name="T8" fmla="*/ 986 w 1017"/>
                <a:gd name="T9" fmla="*/ 350 h 1017"/>
                <a:gd name="T10" fmla="*/ 539 w 1017"/>
                <a:gd name="T11" fmla="*/ 21 h 1017"/>
                <a:gd name="T12" fmla="*/ 537 w 1017"/>
                <a:gd name="T13" fmla="*/ 17 h 1017"/>
                <a:gd name="T14" fmla="*/ 531 w 1017"/>
                <a:gd name="T15" fmla="*/ 8 h 1017"/>
                <a:gd name="T16" fmla="*/ 523 w 1017"/>
                <a:gd name="T17" fmla="*/ 3 h 1017"/>
                <a:gd name="T18" fmla="*/ 514 w 1017"/>
                <a:gd name="T19" fmla="*/ 0 h 1017"/>
                <a:gd name="T20" fmla="*/ 509 w 1017"/>
                <a:gd name="T21" fmla="*/ 0 h 1017"/>
                <a:gd name="T22" fmla="*/ 499 w 1017"/>
                <a:gd name="T23" fmla="*/ 1 h 1017"/>
                <a:gd name="T24" fmla="*/ 490 w 1017"/>
                <a:gd name="T25" fmla="*/ 5 h 1017"/>
                <a:gd name="T26" fmla="*/ 483 w 1017"/>
                <a:gd name="T27" fmla="*/ 13 h 1017"/>
                <a:gd name="T28" fmla="*/ 479 w 1017"/>
                <a:gd name="T29" fmla="*/ 21 h 1017"/>
                <a:gd name="T30" fmla="*/ 31 w 1017"/>
                <a:gd name="T31" fmla="*/ 350 h 1017"/>
                <a:gd name="T32" fmla="*/ 27 w 1017"/>
                <a:gd name="T33" fmla="*/ 350 h 1017"/>
                <a:gd name="T34" fmla="*/ 17 w 1017"/>
                <a:gd name="T35" fmla="*/ 353 h 1017"/>
                <a:gd name="T36" fmla="*/ 10 w 1017"/>
                <a:gd name="T37" fmla="*/ 358 h 1017"/>
                <a:gd name="T38" fmla="*/ 3 w 1017"/>
                <a:gd name="T39" fmla="*/ 367 h 1017"/>
                <a:gd name="T40" fmla="*/ 1 w 1017"/>
                <a:gd name="T41" fmla="*/ 371 h 1017"/>
                <a:gd name="T42" fmla="*/ 0 w 1017"/>
                <a:gd name="T43" fmla="*/ 381 h 1017"/>
                <a:gd name="T44" fmla="*/ 1 w 1017"/>
                <a:gd name="T45" fmla="*/ 390 h 1017"/>
                <a:gd name="T46" fmla="*/ 5 w 1017"/>
                <a:gd name="T47" fmla="*/ 399 h 1017"/>
                <a:gd name="T48" fmla="*/ 12 w 1017"/>
                <a:gd name="T49" fmla="*/ 407 h 1017"/>
                <a:gd name="T50" fmla="*/ 160 w 1017"/>
                <a:gd name="T51" fmla="*/ 975 h 1017"/>
                <a:gd name="T52" fmla="*/ 159 w 1017"/>
                <a:gd name="T53" fmla="*/ 981 h 1017"/>
                <a:gd name="T54" fmla="*/ 159 w 1017"/>
                <a:gd name="T55" fmla="*/ 990 h 1017"/>
                <a:gd name="T56" fmla="*/ 162 w 1017"/>
                <a:gd name="T57" fmla="*/ 1000 h 1017"/>
                <a:gd name="T58" fmla="*/ 167 w 1017"/>
                <a:gd name="T59" fmla="*/ 1007 h 1017"/>
                <a:gd name="T60" fmla="*/ 172 w 1017"/>
                <a:gd name="T61" fmla="*/ 1012 h 1017"/>
                <a:gd name="T62" fmla="*/ 180 w 1017"/>
                <a:gd name="T63" fmla="*/ 1016 h 1017"/>
                <a:gd name="T64" fmla="*/ 190 w 1017"/>
                <a:gd name="T65" fmla="*/ 1017 h 1017"/>
                <a:gd name="T66" fmla="*/ 200 w 1017"/>
                <a:gd name="T67" fmla="*/ 1016 h 1017"/>
                <a:gd name="T68" fmla="*/ 209 w 1017"/>
                <a:gd name="T69" fmla="*/ 1012 h 1017"/>
                <a:gd name="T70" fmla="*/ 808 w 1017"/>
                <a:gd name="T71" fmla="*/ 1012 h 1017"/>
                <a:gd name="T72" fmla="*/ 812 w 1017"/>
                <a:gd name="T73" fmla="*/ 1014 h 1017"/>
                <a:gd name="T74" fmla="*/ 822 w 1017"/>
                <a:gd name="T75" fmla="*/ 1017 h 1017"/>
                <a:gd name="T76" fmla="*/ 826 w 1017"/>
                <a:gd name="T77" fmla="*/ 1017 h 1017"/>
                <a:gd name="T78" fmla="*/ 837 w 1017"/>
                <a:gd name="T79" fmla="*/ 1016 h 1017"/>
                <a:gd name="T80" fmla="*/ 846 w 1017"/>
                <a:gd name="T81" fmla="*/ 1012 h 1017"/>
                <a:gd name="T82" fmla="*/ 850 w 1017"/>
                <a:gd name="T83" fmla="*/ 1007 h 1017"/>
                <a:gd name="T84" fmla="*/ 855 w 1017"/>
                <a:gd name="T85" fmla="*/ 1000 h 1017"/>
                <a:gd name="T86" fmla="*/ 858 w 1017"/>
                <a:gd name="T87" fmla="*/ 990 h 1017"/>
                <a:gd name="T88" fmla="*/ 858 w 1017"/>
                <a:gd name="T89" fmla="*/ 981 h 1017"/>
                <a:gd name="T90" fmla="*/ 737 w 1017"/>
                <a:gd name="T91" fmla="*/ 616 h 1017"/>
                <a:gd name="T92" fmla="*/ 1005 w 1017"/>
                <a:gd name="T93" fmla="*/ 407 h 1017"/>
                <a:gd name="T94" fmla="*/ 1012 w 1017"/>
                <a:gd name="T95" fmla="*/ 399 h 1017"/>
                <a:gd name="T96" fmla="*/ 1016 w 1017"/>
                <a:gd name="T97" fmla="*/ 390 h 1017"/>
                <a:gd name="T98" fmla="*/ 1017 w 1017"/>
                <a:gd name="T99" fmla="*/ 381 h 1017"/>
                <a:gd name="T100" fmla="*/ 1016 w 1017"/>
                <a:gd name="T101" fmla="*/ 371 h 1017"/>
                <a:gd name="T102" fmla="*/ 124 w 1017"/>
                <a:gd name="T103" fmla="*/ 413 h 1017"/>
                <a:gd name="T104" fmla="*/ 302 w 1017"/>
                <a:gd name="T105" fmla="*/ 551 h 1017"/>
                <a:gd name="T106" fmla="*/ 766 w 1017"/>
                <a:gd name="T107" fmla="*/ 904 h 1017"/>
                <a:gd name="T108" fmla="*/ 527 w 1017"/>
                <a:gd name="T109" fmla="*/ 737 h 1017"/>
                <a:gd name="T110" fmla="*/ 518 w 1017"/>
                <a:gd name="T111" fmla="*/ 733 h 1017"/>
                <a:gd name="T112" fmla="*/ 509 w 1017"/>
                <a:gd name="T113" fmla="*/ 732 h 1017"/>
                <a:gd name="T114" fmla="*/ 504 w 1017"/>
                <a:gd name="T115" fmla="*/ 732 h 1017"/>
                <a:gd name="T116" fmla="*/ 495 w 1017"/>
                <a:gd name="T117" fmla="*/ 735 h 1017"/>
                <a:gd name="T118" fmla="*/ 251 w 1017"/>
                <a:gd name="T119" fmla="*/ 904 h 1017"/>
                <a:gd name="T120" fmla="*/ 766 w 1017"/>
                <a:gd name="T121" fmla="*/ 904 h 1017"/>
                <a:gd name="T122" fmla="*/ 670 w 1017"/>
                <a:gd name="T123" fmla="*/ 413 h 1017"/>
                <a:gd name="T124" fmla="*/ 716 w 1017"/>
                <a:gd name="T125" fmla="*/ 551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17" h="1017">
                  <a:moveTo>
                    <a:pt x="1016" y="371"/>
                  </a:moveTo>
                  <a:lnTo>
                    <a:pt x="1016" y="371"/>
                  </a:lnTo>
                  <a:lnTo>
                    <a:pt x="1014" y="367"/>
                  </a:lnTo>
                  <a:lnTo>
                    <a:pt x="1011" y="363"/>
                  </a:lnTo>
                  <a:lnTo>
                    <a:pt x="1008" y="358"/>
                  </a:lnTo>
                  <a:lnTo>
                    <a:pt x="1004" y="355"/>
                  </a:lnTo>
                  <a:lnTo>
                    <a:pt x="1000" y="353"/>
                  </a:lnTo>
                  <a:lnTo>
                    <a:pt x="996" y="351"/>
                  </a:lnTo>
                  <a:lnTo>
                    <a:pt x="990" y="350"/>
                  </a:lnTo>
                  <a:lnTo>
                    <a:pt x="986" y="350"/>
                  </a:lnTo>
                  <a:lnTo>
                    <a:pt x="648" y="350"/>
                  </a:lnTo>
                  <a:lnTo>
                    <a:pt x="539" y="21"/>
                  </a:lnTo>
                  <a:lnTo>
                    <a:pt x="539" y="21"/>
                  </a:lnTo>
                  <a:lnTo>
                    <a:pt x="537" y="17"/>
                  </a:lnTo>
                  <a:lnTo>
                    <a:pt x="534" y="13"/>
                  </a:lnTo>
                  <a:lnTo>
                    <a:pt x="531" y="8"/>
                  </a:lnTo>
                  <a:lnTo>
                    <a:pt x="527" y="5"/>
                  </a:lnTo>
                  <a:lnTo>
                    <a:pt x="523" y="3"/>
                  </a:lnTo>
                  <a:lnTo>
                    <a:pt x="518" y="1"/>
                  </a:lnTo>
                  <a:lnTo>
                    <a:pt x="514" y="0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03" y="0"/>
                  </a:lnTo>
                  <a:lnTo>
                    <a:pt x="499" y="1"/>
                  </a:lnTo>
                  <a:lnTo>
                    <a:pt x="495" y="3"/>
                  </a:lnTo>
                  <a:lnTo>
                    <a:pt x="490" y="5"/>
                  </a:lnTo>
                  <a:lnTo>
                    <a:pt x="486" y="8"/>
                  </a:lnTo>
                  <a:lnTo>
                    <a:pt x="483" y="13"/>
                  </a:lnTo>
                  <a:lnTo>
                    <a:pt x="481" y="17"/>
                  </a:lnTo>
                  <a:lnTo>
                    <a:pt x="479" y="21"/>
                  </a:lnTo>
                  <a:lnTo>
                    <a:pt x="369" y="350"/>
                  </a:lnTo>
                  <a:lnTo>
                    <a:pt x="31" y="350"/>
                  </a:lnTo>
                  <a:lnTo>
                    <a:pt x="31" y="350"/>
                  </a:lnTo>
                  <a:lnTo>
                    <a:pt x="27" y="350"/>
                  </a:lnTo>
                  <a:lnTo>
                    <a:pt x="21" y="351"/>
                  </a:lnTo>
                  <a:lnTo>
                    <a:pt x="17" y="353"/>
                  </a:lnTo>
                  <a:lnTo>
                    <a:pt x="13" y="355"/>
                  </a:lnTo>
                  <a:lnTo>
                    <a:pt x="10" y="358"/>
                  </a:lnTo>
                  <a:lnTo>
                    <a:pt x="6" y="363"/>
                  </a:lnTo>
                  <a:lnTo>
                    <a:pt x="3" y="367"/>
                  </a:lnTo>
                  <a:lnTo>
                    <a:pt x="1" y="371"/>
                  </a:lnTo>
                  <a:lnTo>
                    <a:pt x="1" y="371"/>
                  </a:lnTo>
                  <a:lnTo>
                    <a:pt x="0" y="375"/>
                  </a:lnTo>
                  <a:lnTo>
                    <a:pt x="0" y="381"/>
                  </a:lnTo>
                  <a:lnTo>
                    <a:pt x="0" y="386"/>
                  </a:lnTo>
                  <a:lnTo>
                    <a:pt x="1" y="390"/>
                  </a:lnTo>
                  <a:lnTo>
                    <a:pt x="3" y="395"/>
                  </a:lnTo>
                  <a:lnTo>
                    <a:pt x="5" y="399"/>
                  </a:lnTo>
                  <a:lnTo>
                    <a:pt x="9" y="403"/>
                  </a:lnTo>
                  <a:lnTo>
                    <a:pt x="12" y="407"/>
                  </a:lnTo>
                  <a:lnTo>
                    <a:pt x="280" y="616"/>
                  </a:lnTo>
                  <a:lnTo>
                    <a:pt x="160" y="975"/>
                  </a:lnTo>
                  <a:lnTo>
                    <a:pt x="160" y="975"/>
                  </a:lnTo>
                  <a:lnTo>
                    <a:pt x="159" y="981"/>
                  </a:lnTo>
                  <a:lnTo>
                    <a:pt x="159" y="986"/>
                  </a:lnTo>
                  <a:lnTo>
                    <a:pt x="159" y="990"/>
                  </a:lnTo>
                  <a:lnTo>
                    <a:pt x="160" y="996"/>
                  </a:lnTo>
                  <a:lnTo>
                    <a:pt x="162" y="1000"/>
                  </a:lnTo>
                  <a:lnTo>
                    <a:pt x="164" y="1004"/>
                  </a:lnTo>
                  <a:lnTo>
                    <a:pt x="167" y="1007"/>
                  </a:lnTo>
                  <a:lnTo>
                    <a:pt x="172" y="1012"/>
                  </a:lnTo>
                  <a:lnTo>
                    <a:pt x="172" y="1012"/>
                  </a:lnTo>
                  <a:lnTo>
                    <a:pt x="176" y="1014"/>
                  </a:lnTo>
                  <a:lnTo>
                    <a:pt x="180" y="1016"/>
                  </a:lnTo>
                  <a:lnTo>
                    <a:pt x="186" y="1017"/>
                  </a:lnTo>
                  <a:lnTo>
                    <a:pt x="190" y="1017"/>
                  </a:lnTo>
                  <a:lnTo>
                    <a:pt x="195" y="1017"/>
                  </a:lnTo>
                  <a:lnTo>
                    <a:pt x="200" y="1016"/>
                  </a:lnTo>
                  <a:lnTo>
                    <a:pt x="204" y="1014"/>
                  </a:lnTo>
                  <a:lnTo>
                    <a:pt x="209" y="1012"/>
                  </a:lnTo>
                  <a:lnTo>
                    <a:pt x="509" y="801"/>
                  </a:lnTo>
                  <a:lnTo>
                    <a:pt x="808" y="1012"/>
                  </a:lnTo>
                  <a:lnTo>
                    <a:pt x="808" y="1012"/>
                  </a:lnTo>
                  <a:lnTo>
                    <a:pt x="812" y="1014"/>
                  </a:lnTo>
                  <a:lnTo>
                    <a:pt x="818" y="1016"/>
                  </a:lnTo>
                  <a:lnTo>
                    <a:pt x="822" y="1017"/>
                  </a:lnTo>
                  <a:lnTo>
                    <a:pt x="826" y="1017"/>
                  </a:lnTo>
                  <a:lnTo>
                    <a:pt x="826" y="1017"/>
                  </a:lnTo>
                  <a:lnTo>
                    <a:pt x="832" y="1017"/>
                  </a:lnTo>
                  <a:lnTo>
                    <a:pt x="837" y="1016"/>
                  </a:lnTo>
                  <a:lnTo>
                    <a:pt x="841" y="1014"/>
                  </a:lnTo>
                  <a:lnTo>
                    <a:pt x="846" y="1012"/>
                  </a:lnTo>
                  <a:lnTo>
                    <a:pt x="846" y="1012"/>
                  </a:lnTo>
                  <a:lnTo>
                    <a:pt x="850" y="1007"/>
                  </a:lnTo>
                  <a:lnTo>
                    <a:pt x="853" y="1004"/>
                  </a:lnTo>
                  <a:lnTo>
                    <a:pt x="855" y="1000"/>
                  </a:lnTo>
                  <a:lnTo>
                    <a:pt x="857" y="996"/>
                  </a:lnTo>
                  <a:lnTo>
                    <a:pt x="858" y="990"/>
                  </a:lnTo>
                  <a:lnTo>
                    <a:pt x="858" y="986"/>
                  </a:lnTo>
                  <a:lnTo>
                    <a:pt x="858" y="981"/>
                  </a:lnTo>
                  <a:lnTo>
                    <a:pt x="857" y="975"/>
                  </a:lnTo>
                  <a:lnTo>
                    <a:pt x="737" y="616"/>
                  </a:lnTo>
                  <a:lnTo>
                    <a:pt x="1005" y="407"/>
                  </a:lnTo>
                  <a:lnTo>
                    <a:pt x="1005" y="407"/>
                  </a:lnTo>
                  <a:lnTo>
                    <a:pt x="1009" y="403"/>
                  </a:lnTo>
                  <a:lnTo>
                    <a:pt x="1012" y="399"/>
                  </a:lnTo>
                  <a:lnTo>
                    <a:pt x="1014" y="395"/>
                  </a:lnTo>
                  <a:lnTo>
                    <a:pt x="1016" y="390"/>
                  </a:lnTo>
                  <a:lnTo>
                    <a:pt x="1017" y="386"/>
                  </a:lnTo>
                  <a:lnTo>
                    <a:pt x="1017" y="381"/>
                  </a:lnTo>
                  <a:lnTo>
                    <a:pt x="1017" y="375"/>
                  </a:lnTo>
                  <a:lnTo>
                    <a:pt x="1016" y="371"/>
                  </a:lnTo>
                  <a:lnTo>
                    <a:pt x="1016" y="371"/>
                  </a:lnTo>
                  <a:close/>
                  <a:moveTo>
                    <a:pt x="124" y="413"/>
                  </a:moveTo>
                  <a:lnTo>
                    <a:pt x="348" y="413"/>
                  </a:lnTo>
                  <a:lnTo>
                    <a:pt x="302" y="551"/>
                  </a:lnTo>
                  <a:lnTo>
                    <a:pt x="124" y="413"/>
                  </a:lnTo>
                  <a:close/>
                  <a:moveTo>
                    <a:pt x="766" y="904"/>
                  </a:moveTo>
                  <a:lnTo>
                    <a:pt x="527" y="737"/>
                  </a:lnTo>
                  <a:lnTo>
                    <a:pt x="527" y="737"/>
                  </a:lnTo>
                  <a:lnTo>
                    <a:pt x="523" y="735"/>
                  </a:lnTo>
                  <a:lnTo>
                    <a:pt x="518" y="733"/>
                  </a:lnTo>
                  <a:lnTo>
                    <a:pt x="513" y="732"/>
                  </a:lnTo>
                  <a:lnTo>
                    <a:pt x="509" y="732"/>
                  </a:lnTo>
                  <a:lnTo>
                    <a:pt x="509" y="732"/>
                  </a:lnTo>
                  <a:lnTo>
                    <a:pt x="504" y="732"/>
                  </a:lnTo>
                  <a:lnTo>
                    <a:pt x="499" y="733"/>
                  </a:lnTo>
                  <a:lnTo>
                    <a:pt x="495" y="735"/>
                  </a:lnTo>
                  <a:lnTo>
                    <a:pt x="490" y="737"/>
                  </a:lnTo>
                  <a:lnTo>
                    <a:pt x="251" y="904"/>
                  </a:lnTo>
                  <a:lnTo>
                    <a:pt x="509" y="132"/>
                  </a:lnTo>
                  <a:lnTo>
                    <a:pt x="766" y="904"/>
                  </a:lnTo>
                  <a:close/>
                  <a:moveTo>
                    <a:pt x="716" y="551"/>
                  </a:moveTo>
                  <a:lnTo>
                    <a:pt x="670" y="413"/>
                  </a:lnTo>
                  <a:lnTo>
                    <a:pt x="893" y="413"/>
                  </a:lnTo>
                  <a:lnTo>
                    <a:pt x="716" y="55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" name="TextBox 7">
            <a:extLst>
              <a:ext uri="{FF2B5EF4-FFF2-40B4-BE49-F238E27FC236}">
                <a16:creationId xmlns:a16="http://schemas.microsoft.com/office/drawing/2014/main" id="{4ECD7CA3-D824-CD85-2934-C6C3EAD92CA7}"/>
              </a:ext>
            </a:extLst>
          </p:cNvPr>
          <p:cNvSpPr txBox="1"/>
          <p:nvPr/>
        </p:nvSpPr>
        <p:spPr>
          <a:xfrm>
            <a:off x="1383158" y="464097"/>
            <a:ext cx="5397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cs typeface="+mn-ea"/>
                <a:sym typeface="+mn-lt"/>
              </a:rPr>
              <a:t>ROC Curve </a:t>
            </a:r>
            <a:r>
              <a:rPr lang="zh-TW" altLang="en-US" sz="2800" dirty="0">
                <a:cs typeface="+mn-ea"/>
                <a:sym typeface="+mn-lt"/>
              </a:rPr>
              <a:t>在訓練集與測試集上</a:t>
            </a:r>
            <a:endParaRPr lang="zh-CN" altLang="en-US" sz="2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7" name="圆角矩形 2">
            <a:extLst>
              <a:ext uri="{FF2B5EF4-FFF2-40B4-BE49-F238E27FC236}">
                <a16:creationId xmlns:a16="http://schemas.microsoft.com/office/drawing/2014/main" id="{A015B4FB-807F-0DB5-4024-568CE5F14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8811" y="723247"/>
            <a:ext cx="4321175" cy="71438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F013469-AAC6-2A0B-6B88-13F733837CE3}"/>
              </a:ext>
            </a:extLst>
          </p:cNvPr>
          <p:cNvSpPr/>
          <p:nvPr/>
        </p:nvSpPr>
        <p:spPr>
          <a:xfrm>
            <a:off x="1164750" y="1384443"/>
            <a:ext cx="3584045" cy="727071"/>
          </a:xfrm>
          <a:prstGeom prst="rect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cs typeface="+mn-ea"/>
                <a:sym typeface="+mn-lt"/>
              </a:rPr>
              <a:t>Training Set</a:t>
            </a:r>
            <a:endParaRPr lang="zh-CN" altLang="en-US" sz="24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A5FF8FD-42EF-E091-4DEA-6E496FF489B6}"/>
              </a:ext>
            </a:extLst>
          </p:cNvPr>
          <p:cNvSpPr/>
          <p:nvPr/>
        </p:nvSpPr>
        <p:spPr>
          <a:xfrm>
            <a:off x="6656884" y="1384443"/>
            <a:ext cx="3584045" cy="727071"/>
          </a:xfrm>
          <a:prstGeom prst="rect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cs typeface="+mn-ea"/>
                <a:sym typeface="+mn-lt"/>
              </a:rPr>
              <a:t>Testing set</a:t>
            </a:r>
            <a:endParaRPr lang="zh-CN" altLang="en-US" sz="24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0C8C131-4B97-E558-9538-8F19A4766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09" y="2311357"/>
            <a:ext cx="5728328" cy="393822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53AAC8FF-21EC-9449-9260-37494C7E7A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493" y="2261345"/>
            <a:ext cx="5728328" cy="39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53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3BAD7BC-6E14-4556-93DE-55C1CC335AA1}"/>
              </a:ext>
            </a:extLst>
          </p:cNvPr>
          <p:cNvSpPr/>
          <p:nvPr/>
        </p:nvSpPr>
        <p:spPr>
          <a:xfrm>
            <a:off x="5186369" y="1535627"/>
            <a:ext cx="18963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4800" dirty="0">
                <a:solidFill>
                  <a:srgbClr val="9AA394"/>
                </a:solidFill>
                <a:cs typeface="+mn-ea"/>
                <a:sym typeface="+mn-lt"/>
              </a:rPr>
              <a:t>P</a:t>
            </a:r>
            <a:r>
              <a:rPr lang="en-US" altLang="zh-CN" sz="3600" dirty="0">
                <a:solidFill>
                  <a:srgbClr val="9AA394"/>
                </a:solidFill>
                <a:cs typeface="+mn-ea"/>
                <a:sym typeface="+mn-lt"/>
              </a:rPr>
              <a:t>art 0</a:t>
            </a:r>
            <a:r>
              <a:rPr lang="en-US" altLang="zh-TW" sz="3600" dirty="0">
                <a:solidFill>
                  <a:srgbClr val="9AA394"/>
                </a:solidFill>
                <a:cs typeface="+mn-ea"/>
                <a:sym typeface="+mn-lt"/>
              </a:rPr>
              <a:t>4</a:t>
            </a:r>
            <a:endParaRPr lang="zh-CN" altLang="en-US" sz="3600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79DAD31-BD2E-4FBD-B956-03B36266B70A}"/>
              </a:ext>
            </a:extLst>
          </p:cNvPr>
          <p:cNvSpPr/>
          <p:nvPr/>
        </p:nvSpPr>
        <p:spPr>
          <a:xfrm>
            <a:off x="3383951" y="3013501"/>
            <a:ext cx="54240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>
                <a:solidFill>
                  <a:srgbClr val="9AA394"/>
                </a:solidFill>
                <a:cs typeface="+mn-ea"/>
                <a:sym typeface="+mn-lt"/>
              </a:rPr>
              <a:t>總   結</a:t>
            </a:r>
            <a:endParaRPr lang="zh-CN" altLang="en-US" sz="4800" b="1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D351AB9-82AC-4D66-A5ED-8C566BD434FD}"/>
              </a:ext>
            </a:extLst>
          </p:cNvPr>
          <p:cNvSpPr/>
          <p:nvPr/>
        </p:nvSpPr>
        <p:spPr>
          <a:xfrm>
            <a:off x="5563169" y="2590369"/>
            <a:ext cx="1065661" cy="45719"/>
          </a:xfrm>
          <a:prstGeom prst="roundRect">
            <a:avLst>
              <a:gd name="adj" fmla="val 0"/>
            </a:avLst>
          </a:prstGeom>
          <a:solidFill>
            <a:srgbClr val="9AA39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5D8EF5F-F367-4FA3-9A74-8E3E78AA7391}"/>
              </a:ext>
            </a:extLst>
          </p:cNvPr>
          <p:cNvSpPr/>
          <p:nvPr/>
        </p:nvSpPr>
        <p:spPr>
          <a:xfrm>
            <a:off x="-1030667" y="-883488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2C44928-6EA5-4516-AD3A-83B64EC88F40}"/>
              </a:ext>
            </a:extLst>
          </p:cNvPr>
          <p:cNvSpPr/>
          <p:nvPr/>
        </p:nvSpPr>
        <p:spPr>
          <a:xfrm>
            <a:off x="-914400" y="1721688"/>
            <a:ext cx="1828800" cy="182880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E2BAC1E-8526-42A6-9C8A-8D1BCA13AA8B}"/>
              </a:ext>
            </a:extLst>
          </p:cNvPr>
          <p:cNvSpPr/>
          <p:nvPr/>
        </p:nvSpPr>
        <p:spPr>
          <a:xfrm>
            <a:off x="1652783" y="-74703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C006D14-C9FA-4184-B27F-ACDFC5FC1BF9}"/>
              </a:ext>
            </a:extLst>
          </p:cNvPr>
          <p:cNvSpPr/>
          <p:nvPr/>
        </p:nvSpPr>
        <p:spPr>
          <a:xfrm>
            <a:off x="10062902" y="3911002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0242560-3839-410B-B902-532FCC1B8962}"/>
              </a:ext>
            </a:extLst>
          </p:cNvPr>
          <p:cNvSpPr/>
          <p:nvPr/>
        </p:nvSpPr>
        <p:spPr>
          <a:xfrm>
            <a:off x="8846578" y="5580202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83780CF-8DDD-41E1-98DE-DF359BBF1446}"/>
              </a:ext>
            </a:extLst>
          </p:cNvPr>
          <p:cNvSpPr/>
          <p:nvPr/>
        </p:nvSpPr>
        <p:spPr>
          <a:xfrm>
            <a:off x="8754276" y="5327591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文本框 5">
            <a:extLst>
              <a:ext uri="{FF2B5EF4-FFF2-40B4-BE49-F238E27FC236}">
                <a16:creationId xmlns:a16="http://schemas.microsoft.com/office/drawing/2014/main" id="{381E5E36-2169-C88A-5878-9B3FC9A76856}"/>
              </a:ext>
            </a:extLst>
          </p:cNvPr>
          <p:cNvSpPr txBox="1"/>
          <p:nvPr/>
        </p:nvSpPr>
        <p:spPr>
          <a:xfrm>
            <a:off x="3514781" y="4037308"/>
            <a:ext cx="5239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9AA394"/>
                </a:solidFill>
                <a:cs typeface="+mn-ea"/>
                <a:sym typeface="+mn-lt"/>
              </a:rPr>
              <a:t> </a:t>
            </a:r>
            <a:r>
              <a:rPr lang="en-US" altLang="zh-TW" sz="1400" dirty="0">
                <a:solidFill>
                  <a:srgbClr val="9AA394"/>
                </a:solidFill>
                <a:cs typeface="+mn-ea"/>
                <a:sym typeface="+mn-lt"/>
              </a:rPr>
              <a:t>2022.12.19</a:t>
            </a:r>
            <a:r>
              <a:rPr lang="zh-TW" altLang="en-US" sz="1400" dirty="0">
                <a:solidFill>
                  <a:srgbClr val="9AA394"/>
                </a:solidFill>
                <a:cs typeface="+mn-ea"/>
                <a:sym typeface="+mn-lt"/>
              </a:rPr>
              <a:t> 統計學習與資料探勘</a:t>
            </a:r>
            <a:endParaRPr lang="zh-CN" altLang="en-US" sz="1400" dirty="0">
              <a:solidFill>
                <a:srgbClr val="9AA394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67556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3BAD7BC-6E14-4556-93DE-55C1CC335AA1}"/>
              </a:ext>
            </a:extLst>
          </p:cNvPr>
          <p:cNvSpPr/>
          <p:nvPr/>
        </p:nvSpPr>
        <p:spPr>
          <a:xfrm>
            <a:off x="5186369" y="1535627"/>
            <a:ext cx="18963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4800" dirty="0">
                <a:solidFill>
                  <a:srgbClr val="9AA394"/>
                </a:solidFill>
                <a:cs typeface="+mn-ea"/>
                <a:sym typeface="+mn-lt"/>
              </a:rPr>
              <a:t>P</a:t>
            </a:r>
            <a:r>
              <a:rPr lang="en-US" altLang="zh-CN" sz="3600" dirty="0">
                <a:solidFill>
                  <a:srgbClr val="9AA394"/>
                </a:solidFill>
                <a:cs typeface="+mn-ea"/>
                <a:sym typeface="+mn-lt"/>
              </a:rPr>
              <a:t>art 0</a:t>
            </a:r>
            <a:r>
              <a:rPr lang="en-US" altLang="zh-TW" sz="3600" dirty="0">
                <a:solidFill>
                  <a:srgbClr val="9AA394"/>
                </a:solidFill>
                <a:cs typeface="+mn-ea"/>
                <a:sym typeface="+mn-lt"/>
              </a:rPr>
              <a:t>1</a:t>
            </a:r>
            <a:endParaRPr lang="zh-CN" altLang="en-US" sz="3600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79DAD31-BD2E-4FBD-B956-03B36266B70A}"/>
              </a:ext>
            </a:extLst>
          </p:cNvPr>
          <p:cNvSpPr/>
          <p:nvPr/>
        </p:nvSpPr>
        <p:spPr>
          <a:xfrm>
            <a:off x="3383951" y="3013501"/>
            <a:ext cx="54240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>
                <a:solidFill>
                  <a:srgbClr val="9AA394"/>
                </a:solidFill>
                <a:cs typeface="+mn-ea"/>
                <a:sym typeface="+mn-lt"/>
              </a:rPr>
              <a:t>資料介紹</a:t>
            </a:r>
            <a:endParaRPr lang="zh-CN" altLang="en-US" sz="4800" b="1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067DC3-7403-4878-8663-196209421165}"/>
              </a:ext>
            </a:extLst>
          </p:cNvPr>
          <p:cNvSpPr txBox="1"/>
          <p:nvPr/>
        </p:nvSpPr>
        <p:spPr>
          <a:xfrm>
            <a:off x="3514781" y="4037308"/>
            <a:ext cx="5239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9AA394"/>
                </a:solidFill>
                <a:cs typeface="+mn-ea"/>
                <a:sym typeface="+mn-lt"/>
              </a:rPr>
              <a:t> </a:t>
            </a:r>
            <a:r>
              <a:rPr lang="en-US" altLang="zh-TW" sz="1400" dirty="0">
                <a:solidFill>
                  <a:srgbClr val="9AA394"/>
                </a:solidFill>
                <a:cs typeface="+mn-ea"/>
                <a:sym typeface="+mn-lt"/>
              </a:rPr>
              <a:t>2022.12.19</a:t>
            </a:r>
            <a:r>
              <a:rPr lang="zh-TW" altLang="en-US" sz="1400" dirty="0">
                <a:solidFill>
                  <a:srgbClr val="9AA394"/>
                </a:solidFill>
                <a:cs typeface="+mn-ea"/>
                <a:sym typeface="+mn-lt"/>
              </a:rPr>
              <a:t> 統計學習與資料探勘</a:t>
            </a:r>
            <a:endParaRPr lang="zh-CN" altLang="en-US" sz="1400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D351AB9-82AC-4D66-A5ED-8C566BD434FD}"/>
              </a:ext>
            </a:extLst>
          </p:cNvPr>
          <p:cNvSpPr/>
          <p:nvPr/>
        </p:nvSpPr>
        <p:spPr>
          <a:xfrm>
            <a:off x="5563169" y="2590369"/>
            <a:ext cx="1065661" cy="45719"/>
          </a:xfrm>
          <a:prstGeom prst="roundRect">
            <a:avLst>
              <a:gd name="adj" fmla="val 0"/>
            </a:avLst>
          </a:prstGeom>
          <a:solidFill>
            <a:srgbClr val="9AA39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5D8EF5F-F367-4FA3-9A74-8E3E78AA7391}"/>
              </a:ext>
            </a:extLst>
          </p:cNvPr>
          <p:cNvSpPr/>
          <p:nvPr/>
        </p:nvSpPr>
        <p:spPr>
          <a:xfrm>
            <a:off x="-1030667" y="-883488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2C44928-6EA5-4516-AD3A-83B64EC88F40}"/>
              </a:ext>
            </a:extLst>
          </p:cNvPr>
          <p:cNvSpPr/>
          <p:nvPr/>
        </p:nvSpPr>
        <p:spPr>
          <a:xfrm>
            <a:off x="-914400" y="1721688"/>
            <a:ext cx="1828800" cy="182880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E2BAC1E-8526-42A6-9C8A-8D1BCA13AA8B}"/>
              </a:ext>
            </a:extLst>
          </p:cNvPr>
          <p:cNvSpPr/>
          <p:nvPr/>
        </p:nvSpPr>
        <p:spPr>
          <a:xfrm>
            <a:off x="1652783" y="-74703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C006D14-C9FA-4184-B27F-ACDFC5FC1BF9}"/>
              </a:ext>
            </a:extLst>
          </p:cNvPr>
          <p:cNvSpPr/>
          <p:nvPr/>
        </p:nvSpPr>
        <p:spPr>
          <a:xfrm>
            <a:off x="10062902" y="3911002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0242560-3839-410B-B902-532FCC1B8962}"/>
              </a:ext>
            </a:extLst>
          </p:cNvPr>
          <p:cNvSpPr/>
          <p:nvPr/>
        </p:nvSpPr>
        <p:spPr>
          <a:xfrm>
            <a:off x="8846578" y="5580202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83780CF-8DDD-41E1-98DE-DF359BBF1446}"/>
              </a:ext>
            </a:extLst>
          </p:cNvPr>
          <p:cNvSpPr/>
          <p:nvPr/>
        </p:nvSpPr>
        <p:spPr>
          <a:xfrm>
            <a:off x="8754276" y="5327591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84833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圆角矩形 2">
            <a:extLst>
              <a:ext uri="{FF2B5EF4-FFF2-40B4-BE49-F238E27FC236}">
                <a16:creationId xmlns:a16="http://schemas.microsoft.com/office/drawing/2014/main" id="{34B00C02-C9E8-36CC-854A-323DF89D8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4314" y="6338567"/>
            <a:ext cx="2237507" cy="45719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TextBox 24">
            <a:extLst>
              <a:ext uri="{FF2B5EF4-FFF2-40B4-BE49-F238E27FC236}">
                <a16:creationId xmlns:a16="http://schemas.microsoft.com/office/drawing/2014/main" id="{57051550-6E56-48F9-B512-69301EF808D8}"/>
              </a:ext>
            </a:extLst>
          </p:cNvPr>
          <p:cNvSpPr txBox="1"/>
          <p:nvPr/>
        </p:nvSpPr>
        <p:spPr>
          <a:xfrm>
            <a:off x="9101484" y="4525438"/>
            <a:ext cx="2803830" cy="1482634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0" marR="0" lvl="0" indent="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3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以</a:t>
            </a:r>
            <a:r>
              <a:rPr lang="en-US" altLang="zh-TW" sz="3200" dirty="0" err="1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CatBoost</a:t>
            </a:r>
            <a:r>
              <a:rPr lang="zh-TW" altLang="en-US" sz="3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有最高的分數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847010F-0F41-4B6E-B5B3-E7D32E0D2526}"/>
              </a:ext>
            </a:extLst>
          </p:cNvPr>
          <p:cNvGrpSpPr/>
          <p:nvPr/>
        </p:nvGrpSpPr>
        <p:grpSpPr>
          <a:xfrm flipH="1">
            <a:off x="11363658" y="235566"/>
            <a:ext cx="727071" cy="727071"/>
            <a:chOff x="9020762" y="3428424"/>
            <a:chExt cx="732838" cy="732838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CE2D0D59-ABC9-4A64-BD1B-8C0C804B3CE2}"/>
                </a:ext>
              </a:extLst>
            </p:cNvPr>
            <p:cNvSpPr/>
            <p:nvPr/>
          </p:nvSpPr>
          <p:spPr>
            <a:xfrm>
              <a:off x="9020762" y="3428424"/>
              <a:ext cx="732838" cy="732838"/>
            </a:xfrm>
            <a:prstGeom prst="ellipse">
              <a:avLst/>
            </a:prstGeom>
            <a:solidFill>
              <a:srgbClr val="9AA39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4" name="Freeform 61">
              <a:extLst>
                <a:ext uri="{FF2B5EF4-FFF2-40B4-BE49-F238E27FC236}">
                  <a16:creationId xmlns:a16="http://schemas.microsoft.com/office/drawing/2014/main" id="{16A23B33-2F74-46A6-AF21-F90D080CD7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26050" y="3633712"/>
              <a:ext cx="322263" cy="322263"/>
            </a:xfrm>
            <a:custGeom>
              <a:avLst/>
              <a:gdLst>
                <a:gd name="T0" fmla="*/ 890 w 1018"/>
                <a:gd name="T1" fmla="*/ 61 h 1017"/>
                <a:gd name="T2" fmla="*/ 876 w 1018"/>
                <a:gd name="T3" fmla="*/ 5 h 1017"/>
                <a:gd name="T4" fmla="*/ 147 w 1018"/>
                <a:gd name="T5" fmla="*/ 2 h 1017"/>
                <a:gd name="T6" fmla="*/ 127 w 1018"/>
                <a:gd name="T7" fmla="*/ 31 h 1017"/>
                <a:gd name="T8" fmla="*/ 131 w 1018"/>
                <a:gd name="T9" fmla="*/ 148 h 1017"/>
                <a:gd name="T10" fmla="*/ 24 w 1018"/>
                <a:gd name="T11" fmla="*/ 243 h 1017"/>
                <a:gd name="T12" fmla="*/ 3 w 1018"/>
                <a:gd name="T13" fmla="*/ 383 h 1017"/>
                <a:gd name="T14" fmla="*/ 61 w 1018"/>
                <a:gd name="T15" fmla="*/ 493 h 1017"/>
                <a:gd name="T16" fmla="*/ 170 w 1018"/>
                <a:gd name="T17" fmla="*/ 551 h 1017"/>
                <a:gd name="T18" fmla="*/ 274 w 1018"/>
                <a:gd name="T19" fmla="*/ 546 h 1017"/>
                <a:gd name="T20" fmla="*/ 382 w 1018"/>
                <a:gd name="T21" fmla="*/ 690 h 1017"/>
                <a:gd name="T22" fmla="*/ 410 w 1018"/>
                <a:gd name="T23" fmla="*/ 735 h 1017"/>
                <a:gd name="T24" fmla="*/ 410 w 1018"/>
                <a:gd name="T25" fmla="*/ 791 h 1017"/>
                <a:gd name="T26" fmla="*/ 379 w 1018"/>
                <a:gd name="T27" fmla="*/ 837 h 1017"/>
                <a:gd name="T28" fmla="*/ 318 w 1018"/>
                <a:gd name="T29" fmla="*/ 858 h 1017"/>
                <a:gd name="T30" fmla="*/ 248 w 1018"/>
                <a:gd name="T31" fmla="*/ 880 h 1017"/>
                <a:gd name="T32" fmla="*/ 197 w 1018"/>
                <a:gd name="T33" fmla="*/ 948 h 1017"/>
                <a:gd name="T34" fmla="*/ 196 w 1018"/>
                <a:gd name="T35" fmla="*/ 1003 h 1017"/>
                <a:gd name="T36" fmla="*/ 795 w 1018"/>
                <a:gd name="T37" fmla="*/ 1017 h 1017"/>
                <a:gd name="T38" fmla="*/ 826 w 1018"/>
                <a:gd name="T39" fmla="*/ 992 h 1017"/>
                <a:gd name="T40" fmla="*/ 812 w 1018"/>
                <a:gd name="T41" fmla="*/ 925 h 1017"/>
                <a:gd name="T42" fmla="*/ 750 w 1018"/>
                <a:gd name="T43" fmla="*/ 869 h 1017"/>
                <a:gd name="T44" fmla="*/ 681 w 1018"/>
                <a:gd name="T45" fmla="*/ 856 h 1017"/>
                <a:gd name="T46" fmla="*/ 633 w 1018"/>
                <a:gd name="T47" fmla="*/ 830 h 1017"/>
                <a:gd name="T48" fmla="*/ 605 w 1018"/>
                <a:gd name="T49" fmla="*/ 772 h 1017"/>
                <a:gd name="T50" fmla="*/ 616 w 1018"/>
                <a:gd name="T51" fmla="*/ 718 h 1017"/>
                <a:gd name="T52" fmla="*/ 639 w 1018"/>
                <a:gd name="T53" fmla="*/ 683 h 1017"/>
                <a:gd name="T54" fmla="*/ 774 w 1018"/>
                <a:gd name="T55" fmla="*/ 554 h 1017"/>
                <a:gd name="T56" fmla="*/ 887 w 1018"/>
                <a:gd name="T57" fmla="*/ 540 h 1017"/>
                <a:gd name="T58" fmla="*/ 983 w 1018"/>
                <a:gd name="T59" fmla="*/ 461 h 1017"/>
                <a:gd name="T60" fmla="*/ 1018 w 1018"/>
                <a:gd name="T61" fmla="*/ 342 h 1017"/>
                <a:gd name="T62" fmla="*/ 971 w 1018"/>
                <a:gd name="T63" fmla="*/ 210 h 1017"/>
                <a:gd name="T64" fmla="*/ 154 w 1018"/>
                <a:gd name="T65" fmla="*/ 481 h 1017"/>
                <a:gd name="T66" fmla="*/ 88 w 1018"/>
                <a:gd name="T67" fmla="*/ 426 h 1017"/>
                <a:gd name="T68" fmla="*/ 63 w 1018"/>
                <a:gd name="T69" fmla="*/ 345 h 1017"/>
                <a:gd name="T70" fmla="*/ 92 w 1018"/>
                <a:gd name="T71" fmla="*/ 256 h 1017"/>
                <a:gd name="T72" fmla="*/ 152 w 1018"/>
                <a:gd name="T73" fmla="*/ 252 h 1017"/>
                <a:gd name="T74" fmla="*/ 241 w 1018"/>
                <a:gd name="T75" fmla="*/ 488 h 1017"/>
                <a:gd name="T76" fmla="*/ 176 w 1018"/>
                <a:gd name="T77" fmla="*/ 487 h 1017"/>
                <a:gd name="T78" fmla="*/ 717 w 1018"/>
                <a:gd name="T79" fmla="*/ 925 h 1017"/>
                <a:gd name="T80" fmla="*/ 263 w 1018"/>
                <a:gd name="T81" fmla="*/ 954 h 1017"/>
                <a:gd name="T82" fmla="*/ 301 w 1018"/>
                <a:gd name="T83" fmla="*/ 925 h 1017"/>
                <a:gd name="T84" fmla="*/ 380 w 1018"/>
                <a:gd name="T85" fmla="*/ 910 h 1017"/>
                <a:gd name="T86" fmla="*/ 448 w 1018"/>
                <a:gd name="T87" fmla="*/ 854 h 1017"/>
                <a:gd name="T88" fmla="*/ 476 w 1018"/>
                <a:gd name="T89" fmla="*/ 778 h 1017"/>
                <a:gd name="T90" fmla="*/ 509 w 1018"/>
                <a:gd name="T91" fmla="*/ 795 h 1017"/>
                <a:gd name="T92" fmla="*/ 543 w 1018"/>
                <a:gd name="T93" fmla="*/ 778 h 1017"/>
                <a:gd name="T94" fmla="*/ 578 w 1018"/>
                <a:gd name="T95" fmla="*/ 865 h 1017"/>
                <a:gd name="T96" fmla="*/ 653 w 1018"/>
                <a:gd name="T97" fmla="*/ 915 h 1017"/>
                <a:gd name="T98" fmla="*/ 494 w 1018"/>
                <a:gd name="T99" fmla="*/ 709 h 1017"/>
                <a:gd name="T100" fmla="*/ 329 w 1018"/>
                <a:gd name="T101" fmla="*/ 511 h 1017"/>
                <a:gd name="T102" fmla="*/ 247 w 1018"/>
                <a:gd name="T103" fmla="*/ 342 h 1017"/>
                <a:gd name="T104" fmla="*/ 196 w 1018"/>
                <a:gd name="T105" fmla="*/ 132 h 1017"/>
                <a:gd name="T106" fmla="*/ 817 w 1018"/>
                <a:gd name="T107" fmla="*/ 164 h 1017"/>
                <a:gd name="T108" fmla="*/ 762 w 1018"/>
                <a:gd name="T109" fmla="*/ 369 h 1017"/>
                <a:gd name="T110" fmla="*/ 663 w 1018"/>
                <a:gd name="T111" fmla="*/ 550 h 1017"/>
                <a:gd name="T112" fmla="*/ 509 w 1018"/>
                <a:gd name="T113" fmla="*/ 722 h 1017"/>
                <a:gd name="T114" fmla="*/ 911 w 1018"/>
                <a:gd name="T115" fmla="*/ 448 h 1017"/>
                <a:gd name="T116" fmla="*/ 842 w 1018"/>
                <a:gd name="T117" fmla="*/ 487 h 1017"/>
                <a:gd name="T118" fmla="*/ 777 w 1018"/>
                <a:gd name="T119" fmla="*/ 489 h 1017"/>
                <a:gd name="T120" fmla="*/ 866 w 1018"/>
                <a:gd name="T121" fmla="*/ 252 h 1017"/>
                <a:gd name="T122" fmla="*/ 926 w 1018"/>
                <a:gd name="T123" fmla="*/ 257 h 1017"/>
                <a:gd name="T124" fmla="*/ 955 w 1018"/>
                <a:gd name="T125" fmla="*/ 345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18" h="1017">
                  <a:moveTo>
                    <a:pt x="887" y="148"/>
                  </a:moveTo>
                  <a:lnTo>
                    <a:pt x="887" y="148"/>
                  </a:lnTo>
                  <a:lnTo>
                    <a:pt x="884" y="147"/>
                  </a:lnTo>
                  <a:lnTo>
                    <a:pt x="884" y="147"/>
                  </a:lnTo>
                  <a:lnTo>
                    <a:pt x="887" y="119"/>
                  </a:lnTo>
                  <a:lnTo>
                    <a:pt x="889" y="90"/>
                  </a:lnTo>
                  <a:lnTo>
                    <a:pt x="890" y="61"/>
                  </a:lnTo>
                  <a:lnTo>
                    <a:pt x="890" y="31"/>
                  </a:lnTo>
                  <a:lnTo>
                    <a:pt x="890" y="31"/>
                  </a:lnTo>
                  <a:lnTo>
                    <a:pt x="890" y="26"/>
                  </a:lnTo>
                  <a:lnTo>
                    <a:pt x="888" y="19"/>
                  </a:lnTo>
                  <a:lnTo>
                    <a:pt x="885" y="14"/>
                  </a:lnTo>
                  <a:lnTo>
                    <a:pt x="882" y="10"/>
                  </a:lnTo>
                  <a:lnTo>
                    <a:pt x="876" y="5"/>
                  </a:lnTo>
                  <a:lnTo>
                    <a:pt x="871" y="2"/>
                  </a:lnTo>
                  <a:lnTo>
                    <a:pt x="866" y="0"/>
                  </a:lnTo>
                  <a:lnTo>
                    <a:pt x="859" y="0"/>
                  </a:lnTo>
                  <a:lnTo>
                    <a:pt x="160" y="0"/>
                  </a:lnTo>
                  <a:lnTo>
                    <a:pt x="160" y="0"/>
                  </a:lnTo>
                  <a:lnTo>
                    <a:pt x="153" y="0"/>
                  </a:lnTo>
                  <a:lnTo>
                    <a:pt x="147" y="2"/>
                  </a:lnTo>
                  <a:lnTo>
                    <a:pt x="141" y="5"/>
                  </a:lnTo>
                  <a:lnTo>
                    <a:pt x="137" y="10"/>
                  </a:lnTo>
                  <a:lnTo>
                    <a:pt x="133" y="14"/>
                  </a:lnTo>
                  <a:lnTo>
                    <a:pt x="130" y="19"/>
                  </a:lnTo>
                  <a:lnTo>
                    <a:pt x="129" y="26"/>
                  </a:lnTo>
                  <a:lnTo>
                    <a:pt x="127" y="31"/>
                  </a:lnTo>
                  <a:lnTo>
                    <a:pt x="127" y="31"/>
                  </a:lnTo>
                  <a:lnTo>
                    <a:pt x="127" y="61"/>
                  </a:lnTo>
                  <a:lnTo>
                    <a:pt x="130" y="90"/>
                  </a:lnTo>
                  <a:lnTo>
                    <a:pt x="132" y="119"/>
                  </a:lnTo>
                  <a:lnTo>
                    <a:pt x="134" y="147"/>
                  </a:lnTo>
                  <a:lnTo>
                    <a:pt x="134" y="147"/>
                  </a:lnTo>
                  <a:lnTo>
                    <a:pt x="131" y="148"/>
                  </a:lnTo>
                  <a:lnTo>
                    <a:pt x="131" y="148"/>
                  </a:lnTo>
                  <a:lnTo>
                    <a:pt x="110" y="157"/>
                  </a:lnTo>
                  <a:lnTo>
                    <a:pt x="93" y="168"/>
                  </a:lnTo>
                  <a:lnTo>
                    <a:pt x="76" y="180"/>
                  </a:lnTo>
                  <a:lnTo>
                    <a:pt x="61" y="194"/>
                  </a:lnTo>
                  <a:lnTo>
                    <a:pt x="47" y="210"/>
                  </a:lnTo>
                  <a:lnTo>
                    <a:pt x="35" y="226"/>
                  </a:lnTo>
                  <a:lnTo>
                    <a:pt x="24" y="243"/>
                  </a:lnTo>
                  <a:lnTo>
                    <a:pt x="16" y="263"/>
                  </a:lnTo>
                  <a:lnTo>
                    <a:pt x="8" y="281"/>
                  </a:lnTo>
                  <a:lnTo>
                    <a:pt x="4" y="301"/>
                  </a:lnTo>
                  <a:lnTo>
                    <a:pt x="1" y="322"/>
                  </a:lnTo>
                  <a:lnTo>
                    <a:pt x="0" y="342"/>
                  </a:lnTo>
                  <a:lnTo>
                    <a:pt x="0" y="363"/>
                  </a:lnTo>
                  <a:lnTo>
                    <a:pt x="3" y="383"/>
                  </a:lnTo>
                  <a:lnTo>
                    <a:pt x="8" y="404"/>
                  </a:lnTo>
                  <a:lnTo>
                    <a:pt x="15" y="425"/>
                  </a:lnTo>
                  <a:lnTo>
                    <a:pt x="15" y="425"/>
                  </a:lnTo>
                  <a:lnTo>
                    <a:pt x="24" y="443"/>
                  </a:lnTo>
                  <a:lnTo>
                    <a:pt x="35" y="461"/>
                  </a:lnTo>
                  <a:lnTo>
                    <a:pt x="47" y="478"/>
                  </a:lnTo>
                  <a:lnTo>
                    <a:pt x="61" y="493"/>
                  </a:lnTo>
                  <a:lnTo>
                    <a:pt x="76" y="507"/>
                  </a:lnTo>
                  <a:lnTo>
                    <a:pt x="93" y="519"/>
                  </a:lnTo>
                  <a:lnTo>
                    <a:pt x="110" y="530"/>
                  </a:lnTo>
                  <a:lnTo>
                    <a:pt x="130" y="540"/>
                  </a:lnTo>
                  <a:lnTo>
                    <a:pt x="130" y="540"/>
                  </a:lnTo>
                  <a:lnTo>
                    <a:pt x="150" y="546"/>
                  </a:lnTo>
                  <a:lnTo>
                    <a:pt x="170" y="551"/>
                  </a:lnTo>
                  <a:lnTo>
                    <a:pt x="191" y="555"/>
                  </a:lnTo>
                  <a:lnTo>
                    <a:pt x="211" y="556"/>
                  </a:lnTo>
                  <a:lnTo>
                    <a:pt x="211" y="556"/>
                  </a:lnTo>
                  <a:lnTo>
                    <a:pt x="227" y="555"/>
                  </a:lnTo>
                  <a:lnTo>
                    <a:pt x="243" y="554"/>
                  </a:lnTo>
                  <a:lnTo>
                    <a:pt x="259" y="550"/>
                  </a:lnTo>
                  <a:lnTo>
                    <a:pt x="274" y="546"/>
                  </a:lnTo>
                  <a:lnTo>
                    <a:pt x="274" y="546"/>
                  </a:lnTo>
                  <a:lnTo>
                    <a:pt x="301" y="586"/>
                  </a:lnTo>
                  <a:lnTo>
                    <a:pt x="327" y="621"/>
                  </a:lnTo>
                  <a:lnTo>
                    <a:pt x="353" y="654"/>
                  </a:lnTo>
                  <a:lnTo>
                    <a:pt x="379" y="683"/>
                  </a:lnTo>
                  <a:lnTo>
                    <a:pt x="379" y="683"/>
                  </a:lnTo>
                  <a:lnTo>
                    <a:pt x="382" y="690"/>
                  </a:lnTo>
                  <a:lnTo>
                    <a:pt x="386" y="695"/>
                  </a:lnTo>
                  <a:lnTo>
                    <a:pt x="386" y="695"/>
                  </a:lnTo>
                  <a:lnTo>
                    <a:pt x="393" y="703"/>
                  </a:lnTo>
                  <a:lnTo>
                    <a:pt x="398" y="710"/>
                  </a:lnTo>
                  <a:lnTo>
                    <a:pt x="402" y="718"/>
                  </a:lnTo>
                  <a:lnTo>
                    <a:pt x="406" y="726"/>
                  </a:lnTo>
                  <a:lnTo>
                    <a:pt x="410" y="735"/>
                  </a:lnTo>
                  <a:lnTo>
                    <a:pt x="412" y="744"/>
                  </a:lnTo>
                  <a:lnTo>
                    <a:pt x="413" y="753"/>
                  </a:lnTo>
                  <a:lnTo>
                    <a:pt x="414" y="763"/>
                  </a:lnTo>
                  <a:lnTo>
                    <a:pt x="414" y="763"/>
                  </a:lnTo>
                  <a:lnTo>
                    <a:pt x="413" y="772"/>
                  </a:lnTo>
                  <a:lnTo>
                    <a:pt x="412" y="782"/>
                  </a:lnTo>
                  <a:lnTo>
                    <a:pt x="410" y="791"/>
                  </a:lnTo>
                  <a:lnTo>
                    <a:pt x="406" y="799"/>
                  </a:lnTo>
                  <a:lnTo>
                    <a:pt x="402" y="808"/>
                  </a:lnTo>
                  <a:lnTo>
                    <a:pt x="398" y="816"/>
                  </a:lnTo>
                  <a:lnTo>
                    <a:pt x="393" y="824"/>
                  </a:lnTo>
                  <a:lnTo>
                    <a:pt x="386" y="830"/>
                  </a:lnTo>
                  <a:lnTo>
                    <a:pt x="386" y="830"/>
                  </a:lnTo>
                  <a:lnTo>
                    <a:pt x="379" y="837"/>
                  </a:lnTo>
                  <a:lnTo>
                    <a:pt x="371" y="842"/>
                  </a:lnTo>
                  <a:lnTo>
                    <a:pt x="364" y="847"/>
                  </a:lnTo>
                  <a:lnTo>
                    <a:pt x="355" y="851"/>
                  </a:lnTo>
                  <a:lnTo>
                    <a:pt x="346" y="854"/>
                  </a:lnTo>
                  <a:lnTo>
                    <a:pt x="337" y="856"/>
                  </a:lnTo>
                  <a:lnTo>
                    <a:pt x="328" y="858"/>
                  </a:lnTo>
                  <a:lnTo>
                    <a:pt x="318" y="858"/>
                  </a:lnTo>
                  <a:lnTo>
                    <a:pt x="318" y="858"/>
                  </a:lnTo>
                  <a:lnTo>
                    <a:pt x="306" y="859"/>
                  </a:lnTo>
                  <a:lnTo>
                    <a:pt x="293" y="861"/>
                  </a:lnTo>
                  <a:lnTo>
                    <a:pt x="281" y="865"/>
                  </a:lnTo>
                  <a:lnTo>
                    <a:pt x="269" y="869"/>
                  </a:lnTo>
                  <a:lnTo>
                    <a:pt x="257" y="874"/>
                  </a:lnTo>
                  <a:lnTo>
                    <a:pt x="248" y="880"/>
                  </a:lnTo>
                  <a:lnTo>
                    <a:pt x="237" y="887"/>
                  </a:lnTo>
                  <a:lnTo>
                    <a:pt x="228" y="896"/>
                  </a:lnTo>
                  <a:lnTo>
                    <a:pt x="220" y="904"/>
                  </a:lnTo>
                  <a:lnTo>
                    <a:pt x="212" y="915"/>
                  </a:lnTo>
                  <a:lnTo>
                    <a:pt x="207" y="925"/>
                  </a:lnTo>
                  <a:lnTo>
                    <a:pt x="202" y="937"/>
                  </a:lnTo>
                  <a:lnTo>
                    <a:pt x="197" y="948"/>
                  </a:lnTo>
                  <a:lnTo>
                    <a:pt x="194" y="960"/>
                  </a:lnTo>
                  <a:lnTo>
                    <a:pt x="192" y="973"/>
                  </a:lnTo>
                  <a:lnTo>
                    <a:pt x="191" y="986"/>
                  </a:lnTo>
                  <a:lnTo>
                    <a:pt x="191" y="986"/>
                  </a:lnTo>
                  <a:lnTo>
                    <a:pt x="192" y="992"/>
                  </a:lnTo>
                  <a:lnTo>
                    <a:pt x="194" y="998"/>
                  </a:lnTo>
                  <a:lnTo>
                    <a:pt x="196" y="1003"/>
                  </a:lnTo>
                  <a:lnTo>
                    <a:pt x="200" y="1008"/>
                  </a:lnTo>
                  <a:lnTo>
                    <a:pt x="205" y="1012"/>
                  </a:lnTo>
                  <a:lnTo>
                    <a:pt x="210" y="1015"/>
                  </a:lnTo>
                  <a:lnTo>
                    <a:pt x="217" y="1017"/>
                  </a:lnTo>
                  <a:lnTo>
                    <a:pt x="223" y="1017"/>
                  </a:lnTo>
                  <a:lnTo>
                    <a:pt x="795" y="1017"/>
                  </a:lnTo>
                  <a:lnTo>
                    <a:pt x="795" y="1017"/>
                  </a:lnTo>
                  <a:lnTo>
                    <a:pt x="801" y="1017"/>
                  </a:lnTo>
                  <a:lnTo>
                    <a:pt x="808" y="1015"/>
                  </a:lnTo>
                  <a:lnTo>
                    <a:pt x="813" y="1012"/>
                  </a:lnTo>
                  <a:lnTo>
                    <a:pt x="817" y="1008"/>
                  </a:lnTo>
                  <a:lnTo>
                    <a:pt x="822" y="1003"/>
                  </a:lnTo>
                  <a:lnTo>
                    <a:pt x="825" y="998"/>
                  </a:lnTo>
                  <a:lnTo>
                    <a:pt x="826" y="992"/>
                  </a:lnTo>
                  <a:lnTo>
                    <a:pt x="827" y="986"/>
                  </a:lnTo>
                  <a:lnTo>
                    <a:pt x="827" y="986"/>
                  </a:lnTo>
                  <a:lnTo>
                    <a:pt x="826" y="973"/>
                  </a:lnTo>
                  <a:lnTo>
                    <a:pt x="825" y="960"/>
                  </a:lnTo>
                  <a:lnTo>
                    <a:pt x="822" y="948"/>
                  </a:lnTo>
                  <a:lnTo>
                    <a:pt x="817" y="937"/>
                  </a:lnTo>
                  <a:lnTo>
                    <a:pt x="812" y="925"/>
                  </a:lnTo>
                  <a:lnTo>
                    <a:pt x="806" y="915"/>
                  </a:lnTo>
                  <a:lnTo>
                    <a:pt x="798" y="904"/>
                  </a:lnTo>
                  <a:lnTo>
                    <a:pt x="790" y="896"/>
                  </a:lnTo>
                  <a:lnTo>
                    <a:pt x="781" y="887"/>
                  </a:lnTo>
                  <a:lnTo>
                    <a:pt x="771" y="880"/>
                  </a:lnTo>
                  <a:lnTo>
                    <a:pt x="761" y="874"/>
                  </a:lnTo>
                  <a:lnTo>
                    <a:pt x="750" y="869"/>
                  </a:lnTo>
                  <a:lnTo>
                    <a:pt x="738" y="865"/>
                  </a:lnTo>
                  <a:lnTo>
                    <a:pt x="725" y="861"/>
                  </a:lnTo>
                  <a:lnTo>
                    <a:pt x="713" y="859"/>
                  </a:lnTo>
                  <a:lnTo>
                    <a:pt x="699" y="858"/>
                  </a:lnTo>
                  <a:lnTo>
                    <a:pt x="699" y="858"/>
                  </a:lnTo>
                  <a:lnTo>
                    <a:pt x="691" y="858"/>
                  </a:lnTo>
                  <a:lnTo>
                    <a:pt x="681" y="856"/>
                  </a:lnTo>
                  <a:lnTo>
                    <a:pt x="673" y="854"/>
                  </a:lnTo>
                  <a:lnTo>
                    <a:pt x="663" y="851"/>
                  </a:lnTo>
                  <a:lnTo>
                    <a:pt x="655" y="847"/>
                  </a:lnTo>
                  <a:lnTo>
                    <a:pt x="647" y="842"/>
                  </a:lnTo>
                  <a:lnTo>
                    <a:pt x="639" y="837"/>
                  </a:lnTo>
                  <a:lnTo>
                    <a:pt x="633" y="830"/>
                  </a:lnTo>
                  <a:lnTo>
                    <a:pt x="633" y="830"/>
                  </a:lnTo>
                  <a:lnTo>
                    <a:pt x="626" y="824"/>
                  </a:lnTo>
                  <a:lnTo>
                    <a:pt x="620" y="816"/>
                  </a:lnTo>
                  <a:lnTo>
                    <a:pt x="616" y="808"/>
                  </a:lnTo>
                  <a:lnTo>
                    <a:pt x="611" y="799"/>
                  </a:lnTo>
                  <a:lnTo>
                    <a:pt x="608" y="791"/>
                  </a:lnTo>
                  <a:lnTo>
                    <a:pt x="606" y="782"/>
                  </a:lnTo>
                  <a:lnTo>
                    <a:pt x="605" y="772"/>
                  </a:lnTo>
                  <a:lnTo>
                    <a:pt x="605" y="763"/>
                  </a:lnTo>
                  <a:lnTo>
                    <a:pt x="605" y="763"/>
                  </a:lnTo>
                  <a:lnTo>
                    <a:pt x="605" y="753"/>
                  </a:lnTo>
                  <a:lnTo>
                    <a:pt x="606" y="744"/>
                  </a:lnTo>
                  <a:lnTo>
                    <a:pt x="608" y="735"/>
                  </a:lnTo>
                  <a:lnTo>
                    <a:pt x="611" y="726"/>
                  </a:lnTo>
                  <a:lnTo>
                    <a:pt x="616" y="718"/>
                  </a:lnTo>
                  <a:lnTo>
                    <a:pt x="620" y="710"/>
                  </a:lnTo>
                  <a:lnTo>
                    <a:pt x="626" y="703"/>
                  </a:lnTo>
                  <a:lnTo>
                    <a:pt x="633" y="695"/>
                  </a:lnTo>
                  <a:lnTo>
                    <a:pt x="633" y="695"/>
                  </a:lnTo>
                  <a:lnTo>
                    <a:pt x="637" y="690"/>
                  </a:lnTo>
                  <a:lnTo>
                    <a:pt x="639" y="683"/>
                  </a:lnTo>
                  <a:lnTo>
                    <a:pt x="639" y="683"/>
                  </a:lnTo>
                  <a:lnTo>
                    <a:pt x="665" y="654"/>
                  </a:lnTo>
                  <a:lnTo>
                    <a:pt x="691" y="622"/>
                  </a:lnTo>
                  <a:lnTo>
                    <a:pt x="718" y="586"/>
                  </a:lnTo>
                  <a:lnTo>
                    <a:pt x="743" y="546"/>
                  </a:lnTo>
                  <a:lnTo>
                    <a:pt x="743" y="546"/>
                  </a:lnTo>
                  <a:lnTo>
                    <a:pt x="758" y="550"/>
                  </a:lnTo>
                  <a:lnTo>
                    <a:pt x="774" y="554"/>
                  </a:lnTo>
                  <a:lnTo>
                    <a:pt x="791" y="555"/>
                  </a:lnTo>
                  <a:lnTo>
                    <a:pt x="806" y="556"/>
                  </a:lnTo>
                  <a:lnTo>
                    <a:pt x="806" y="556"/>
                  </a:lnTo>
                  <a:lnTo>
                    <a:pt x="827" y="555"/>
                  </a:lnTo>
                  <a:lnTo>
                    <a:pt x="847" y="551"/>
                  </a:lnTo>
                  <a:lnTo>
                    <a:pt x="868" y="546"/>
                  </a:lnTo>
                  <a:lnTo>
                    <a:pt x="887" y="540"/>
                  </a:lnTo>
                  <a:lnTo>
                    <a:pt x="887" y="540"/>
                  </a:lnTo>
                  <a:lnTo>
                    <a:pt x="906" y="530"/>
                  </a:lnTo>
                  <a:lnTo>
                    <a:pt x="925" y="519"/>
                  </a:lnTo>
                  <a:lnTo>
                    <a:pt x="941" y="507"/>
                  </a:lnTo>
                  <a:lnTo>
                    <a:pt x="956" y="493"/>
                  </a:lnTo>
                  <a:lnTo>
                    <a:pt x="970" y="478"/>
                  </a:lnTo>
                  <a:lnTo>
                    <a:pt x="983" y="461"/>
                  </a:lnTo>
                  <a:lnTo>
                    <a:pt x="993" y="443"/>
                  </a:lnTo>
                  <a:lnTo>
                    <a:pt x="1002" y="425"/>
                  </a:lnTo>
                  <a:lnTo>
                    <a:pt x="1002" y="425"/>
                  </a:lnTo>
                  <a:lnTo>
                    <a:pt x="1009" y="404"/>
                  </a:lnTo>
                  <a:lnTo>
                    <a:pt x="1014" y="383"/>
                  </a:lnTo>
                  <a:lnTo>
                    <a:pt x="1017" y="363"/>
                  </a:lnTo>
                  <a:lnTo>
                    <a:pt x="1018" y="342"/>
                  </a:lnTo>
                  <a:lnTo>
                    <a:pt x="1017" y="322"/>
                  </a:lnTo>
                  <a:lnTo>
                    <a:pt x="1014" y="301"/>
                  </a:lnTo>
                  <a:lnTo>
                    <a:pt x="1008" y="281"/>
                  </a:lnTo>
                  <a:lnTo>
                    <a:pt x="1002" y="263"/>
                  </a:lnTo>
                  <a:lnTo>
                    <a:pt x="993" y="243"/>
                  </a:lnTo>
                  <a:lnTo>
                    <a:pt x="983" y="226"/>
                  </a:lnTo>
                  <a:lnTo>
                    <a:pt x="971" y="210"/>
                  </a:lnTo>
                  <a:lnTo>
                    <a:pt x="957" y="194"/>
                  </a:lnTo>
                  <a:lnTo>
                    <a:pt x="942" y="180"/>
                  </a:lnTo>
                  <a:lnTo>
                    <a:pt x="925" y="168"/>
                  </a:lnTo>
                  <a:lnTo>
                    <a:pt x="906" y="157"/>
                  </a:lnTo>
                  <a:lnTo>
                    <a:pt x="887" y="148"/>
                  </a:lnTo>
                  <a:lnTo>
                    <a:pt x="887" y="148"/>
                  </a:lnTo>
                  <a:close/>
                  <a:moveTo>
                    <a:pt x="154" y="481"/>
                  </a:moveTo>
                  <a:lnTo>
                    <a:pt x="154" y="481"/>
                  </a:lnTo>
                  <a:lnTo>
                    <a:pt x="140" y="474"/>
                  </a:lnTo>
                  <a:lnTo>
                    <a:pt x="129" y="467"/>
                  </a:lnTo>
                  <a:lnTo>
                    <a:pt x="117" y="458"/>
                  </a:lnTo>
                  <a:lnTo>
                    <a:pt x="106" y="448"/>
                  </a:lnTo>
                  <a:lnTo>
                    <a:pt x="96" y="438"/>
                  </a:lnTo>
                  <a:lnTo>
                    <a:pt x="88" y="426"/>
                  </a:lnTo>
                  <a:lnTo>
                    <a:pt x="80" y="413"/>
                  </a:lnTo>
                  <a:lnTo>
                    <a:pt x="74" y="400"/>
                  </a:lnTo>
                  <a:lnTo>
                    <a:pt x="74" y="400"/>
                  </a:lnTo>
                  <a:lnTo>
                    <a:pt x="70" y="386"/>
                  </a:lnTo>
                  <a:lnTo>
                    <a:pt x="66" y="373"/>
                  </a:lnTo>
                  <a:lnTo>
                    <a:pt x="64" y="359"/>
                  </a:lnTo>
                  <a:lnTo>
                    <a:pt x="63" y="345"/>
                  </a:lnTo>
                  <a:lnTo>
                    <a:pt x="63" y="331"/>
                  </a:lnTo>
                  <a:lnTo>
                    <a:pt x="65" y="319"/>
                  </a:lnTo>
                  <a:lnTo>
                    <a:pt x="68" y="305"/>
                  </a:lnTo>
                  <a:lnTo>
                    <a:pt x="73" y="292"/>
                  </a:lnTo>
                  <a:lnTo>
                    <a:pt x="78" y="280"/>
                  </a:lnTo>
                  <a:lnTo>
                    <a:pt x="85" y="268"/>
                  </a:lnTo>
                  <a:lnTo>
                    <a:pt x="92" y="256"/>
                  </a:lnTo>
                  <a:lnTo>
                    <a:pt x="101" y="247"/>
                  </a:lnTo>
                  <a:lnTo>
                    <a:pt x="110" y="236"/>
                  </a:lnTo>
                  <a:lnTo>
                    <a:pt x="120" y="227"/>
                  </a:lnTo>
                  <a:lnTo>
                    <a:pt x="132" y="219"/>
                  </a:lnTo>
                  <a:lnTo>
                    <a:pt x="144" y="212"/>
                  </a:lnTo>
                  <a:lnTo>
                    <a:pt x="144" y="212"/>
                  </a:lnTo>
                  <a:lnTo>
                    <a:pt x="152" y="252"/>
                  </a:lnTo>
                  <a:lnTo>
                    <a:pt x="162" y="290"/>
                  </a:lnTo>
                  <a:lnTo>
                    <a:pt x="173" y="326"/>
                  </a:lnTo>
                  <a:lnTo>
                    <a:pt x="184" y="361"/>
                  </a:lnTo>
                  <a:lnTo>
                    <a:pt x="197" y="395"/>
                  </a:lnTo>
                  <a:lnTo>
                    <a:pt x="211" y="428"/>
                  </a:lnTo>
                  <a:lnTo>
                    <a:pt x="226" y="459"/>
                  </a:lnTo>
                  <a:lnTo>
                    <a:pt x="241" y="488"/>
                  </a:lnTo>
                  <a:lnTo>
                    <a:pt x="241" y="488"/>
                  </a:lnTo>
                  <a:lnTo>
                    <a:pt x="230" y="490"/>
                  </a:lnTo>
                  <a:lnTo>
                    <a:pt x="220" y="491"/>
                  </a:lnTo>
                  <a:lnTo>
                    <a:pt x="209" y="491"/>
                  </a:lnTo>
                  <a:lnTo>
                    <a:pt x="197" y="491"/>
                  </a:lnTo>
                  <a:lnTo>
                    <a:pt x="187" y="490"/>
                  </a:lnTo>
                  <a:lnTo>
                    <a:pt x="176" y="487"/>
                  </a:lnTo>
                  <a:lnTo>
                    <a:pt x="165" y="485"/>
                  </a:lnTo>
                  <a:lnTo>
                    <a:pt x="154" y="481"/>
                  </a:lnTo>
                  <a:lnTo>
                    <a:pt x="154" y="481"/>
                  </a:lnTo>
                  <a:close/>
                  <a:moveTo>
                    <a:pt x="699" y="922"/>
                  </a:moveTo>
                  <a:lnTo>
                    <a:pt x="699" y="922"/>
                  </a:lnTo>
                  <a:lnTo>
                    <a:pt x="709" y="923"/>
                  </a:lnTo>
                  <a:lnTo>
                    <a:pt x="717" y="925"/>
                  </a:lnTo>
                  <a:lnTo>
                    <a:pt x="725" y="927"/>
                  </a:lnTo>
                  <a:lnTo>
                    <a:pt x="733" y="931"/>
                  </a:lnTo>
                  <a:lnTo>
                    <a:pt x="739" y="935"/>
                  </a:lnTo>
                  <a:lnTo>
                    <a:pt x="746" y="941"/>
                  </a:lnTo>
                  <a:lnTo>
                    <a:pt x="751" y="947"/>
                  </a:lnTo>
                  <a:lnTo>
                    <a:pt x="755" y="954"/>
                  </a:lnTo>
                  <a:lnTo>
                    <a:pt x="263" y="954"/>
                  </a:lnTo>
                  <a:lnTo>
                    <a:pt x="263" y="954"/>
                  </a:lnTo>
                  <a:lnTo>
                    <a:pt x="268" y="947"/>
                  </a:lnTo>
                  <a:lnTo>
                    <a:pt x="273" y="941"/>
                  </a:lnTo>
                  <a:lnTo>
                    <a:pt x="279" y="935"/>
                  </a:lnTo>
                  <a:lnTo>
                    <a:pt x="286" y="931"/>
                  </a:lnTo>
                  <a:lnTo>
                    <a:pt x="294" y="927"/>
                  </a:lnTo>
                  <a:lnTo>
                    <a:pt x="301" y="925"/>
                  </a:lnTo>
                  <a:lnTo>
                    <a:pt x="310" y="923"/>
                  </a:lnTo>
                  <a:lnTo>
                    <a:pt x="318" y="922"/>
                  </a:lnTo>
                  <a:lnTo>
                    <a:pt x="318" y="922"/>
                  </a:lnTo>
                  <a:lnTo>
                    <a:pt x="333" y="922"/>
                  </a:lnTo>
                  <a:lnTo>
                    <a:pt x="350" y="919"/>
                  </a:lnTo>
                  <a:lnTo>
                    <a:pt x="365" y="915"/>
                  </a:lnTo>
                  <a:lnTo>
                    <a:pt x="380" y="910"/>
                  </a:lnTo>
                  <a:lnTo>
                    <a:pt x="394" y="903"/>
                  </a:lnTo>
                  <a:lnTo>
                    <a:pt x="406" y="896"/>
                  </a:lnTo>
                  <a:lnTo>
                    <a:pt x="419" y="886"/>
                  </a:lnTo>
                  <a:lnTo>
                    <a:pt x="431" y="875"/>
                  </a:lnTo>
                  <a:lnTo>
                    <a:pt x="431" y="875"/>
                  </a:lnTo>
                  <a:lnTo>
                    <a:pt x="440" y="865"/>
                  </a:lnTo>
                  <a:lnTo>
                    <a:pt x="448" y="854"/>
                  </a:lnTo>
                  <a:lnTo>
                    <a:pt x="456" y="842"/>
                  </a:lnTo>
                  <a:lnTo>
                    <a:pt x="462" y="830"/>
                  </a:lnTo>
                  <a:lnTo>
                    <a:pt x="468" y="817"/>
                  </a:lnTo>
                  <a:lnTo>
                    <a:pt x="471" y="805"/>
                  </a:lnTo>
                  <a:lnTo>
                    <a:pt x="474" y="792"/>
                  </a:lnTo>
                  <a:lnTo>
                    <a:pt x="476" y="778"/>
                  </a:lnTo>
                  <a:lnTo>
                    <a:pt x="476" y="778"/>
                  </a:lnTo>
                  <a:lnTo>
                    <a:pt x="490" y="788"/>
                  </a:lnTo>
                  <a:lnTo>
                    <a:pt x="490" y="788"/>
                  </a:lnTo>
                  <a:lnTo>
                    <a:pt x="494" y="792"/>
                  </a:lnTo>
                  <a:lnTo>
                    <a:pt x="500" y="793"/>
                  </a:lnTo>
                  <a:lnTo>
                    <a:pt x="504" y="795"/>
                  </a:lnTo>
                  <a:lnTo>
                    <a:pt x="509" y="795"/>
                  </a:lnTo>
                  <a:lnTo>
                    <a:pt x="509" y="795"/>
                  </a:lnTo>
                  <a:lnTo>
                    <a:pt x="514" y="795"/>
                  </a:lnTo>
                  <a:lnTo>
                    <a:pt x="519" y="793"/>
                  </a:lnTo>
                  <a:lnTo>
                    <a:pt x="523" y="792"/>
                  </a:lnTo>
                  <a:lnTo>
                    <a:pt x="528" y="788"/>
                  </a:lnTo>
                  <a:lnTo>
                    <a:pt x="528" y="788"/>
                  </a:lnTo>
                  <a:lnTo>
                    <a:pt x="543" y="778"/>
                  </a:lnTo>
                  <a:lnTo>
                    <a:pt x="543" y="778"/>
                  </a:lnTo>
                  <a:lnTo>
                    <a:pt x="544" y="792"/>
                  </a:lnTo>
                  <a:lnTo>
                    <a:pt x="547" y="805"/>
                  </a:lnTo>
                  <a:lnTo>
                    <a:pt x="551" y="817"/>
                  </a:lnTo>
                  <a:lnTo>
                    <a:pt x="557" y="830"/>
                  </a:lnTo>
                  <a:lnTo>
                    <a:pt x="562" y="842"/>
                  </a:lnTo>
                  <a:lnTo>
                    <a:pt x="570" y="854"/>
                  </a:lnTo>
                  <a:lnTo>
                    <a:pt x="578" y="865"/>
                  </a:lnTo>
                  <a:lnTo>
                    <a:pt x="588" y="875"/>
                  </a:lnTo>
                  <a:lnTo>
                    <a:pt x="588" y="875"/>
                  </a:lnTo>
                  <a:lnTo>
                    <a:pt x="600" y="886"/>
                  </a:lnTo>
                  <a:lnTo>
                    <a:pt x="611" y="896"/>
                  </a:lnTo>
                  <a:lnTo>
                    <a:pt x="625" y="903"/>
                  </a:lnTo>
                  <a:lnTo>
                    <a:pt x="639" y="910"/>
                  </a:lnTo>
                  <a:lnTo>
                    <a:pt x="653" y="915"/>
                  </a:lnTo>
                  <a:lnTo>
                    <a:pt x="668" y="919"/>
                  </a:lnTo>
                  <a:lnTo>
                    <a:pt x="684" y="922"/>
                  </a:lnTo>
                  <a:lnTo>
                    <a:pt x="699" y="922"/>
                  </a:lnTo>
                  <a:lnTo>
                    <a:pt x="699" y="922"/>
                  </a:lnTo>
                  <a:close/>
                  <a:moveTo>
                    <a:pt x="509" y="722"/>
                  </a:moveTo>
                  <a:lnTo>
                    <a:pt x="509" y="722"/>
                  </a:lnTo>
                  <a:lnTo>
                    <a:pt x="494" y="709"/>
                  </a:lnTo>
                  <a:lnTo>
                    <a:pt x="476" y="692"/>
                  </a:lnTo>
                  <a:lnTo>
                    <a:pt x="456" y="672"/>
                  </a:lnTo>
                  <a:lnTo>
                    <a:pt x="432" y="647"/>
                  </a:lnTo>
                  <a:lnTo>
                    <a:pt x="408" y="618"/>
                  </a:lnTo>
                  <a:lnTo>
                    <a:pt x="382" y="586"/>
                  </a:lnTo>
                  <a:lnTo>
                    <a:pt x="355" y="550"/>
                  </a:lnTo>
                  <a:lnTo>
                    <a:pt x="329" y="511"/>
                  </a:lnTo>
                  <a:lnTo>
                    <a:pt x="316" y="489"/>
                  </a:lnTo>
                  <a:lnTo>
                    <a:pt x="303" y="467"/>
                  </a:lnTo>
                  <a:lnTo>
                    <a:pt x="292" y="444"/>
                  </a:lnTo>
                  <a:lnTo>
                    <a:pt x="280" y="420"/>
                  </a:lnTo>
                  <a:lnTo>
                    <a:pt x="268" y="395"/>
                  </a:lnTo>
                  <a:lnTo>
                    <a:pt x="257" y="369"/>
                  </a:lnTo>
                  <a:lnTo>
                    <a:pt x="247" y="342"/>
                  </a:lnTo>
                  <a:lnTo>
                    <a:pt x="237" y="315"/>
                  </a:lnTo>
                  <a:lnTo>
                    <a:pt x="228" y="286"/>
                  </a:lnTo>
                  <a:lnTo>
                    <a:pt x="220" y="257"/>
                  </a:lnTo>
                  <a:lnTo>
                    <a:pt x="212" y="227"/>
                  </a:lnTo>
                  <a:lnTo>
                    <a:pt x="206" y="196"/>
                  </a:lnTo>
                  <a:lnTo>
                    <a:pt x="200" y="164"/>
                  </a:lnTo>
                  <a:lnTo>
                    <a:pt x="196" y="132"/>
                  </a:lnTo>
                  <a:lnTo>
                    <a:pt x="193" y="98"/>
                  </a:lnTo>
                  <a:lnTo>
                    <a:pt x="192" y="63"/>
                  </a:lnTo>
                  <a:lnTo>
                    <a:pt x="827" y="63"/>
                  </a:lnTo>
                  <a:lnTo>
                    <a:pt x="827" y="63"/>
                  </a:lnTo>
                  <a:lnTo>
                    <a:pt x="825" y="98"/>
                  </a:lnTo>
                  <a:lnTo>
                    <a:pt x="822" y="132"/>
                  </a:lnTo>
                  <a:lnTo>
                    <a:pt x="817" y="164"/>
                  </a:lnTo>
                  <a:lnTo>
                    <a:pt x="812" y="196"/>
                  </a:lnTo>
                  <a:lnTo>
                    <a:pt x="806" y="227"/>
                  </a:lnTo>
                  <a:lnTo>
                    <a:pt x="798" y="257"/>
                  </a:lnTo>
                  <a:lnTo>
                    <a:pt x="791" y="286"/>
                  </a:lnTo>
                  <a:lnTo>
                    <a:pt x="781" y="315"/>
                  </a:lnTo>
                  <a:lnTo>
                    <a:pt x="771" y="342"/>
                  </a:lnTo>
                  <a:lnTo>
                    <a:pt x="762" y="369"/>
                  </a:lnTo>
                  <a:lnTo>
                    <a:pt x="750" y="395"/>
                  </a:lnTo>
                  <a:lnTo>
                    <a:pt x="739" y="420"/>
                  </a:lnTo>
                  <a:lnTo>
                    <a:pt x="726" y="444"/>
                  </a:lnTo>
                  <a:lnTo>
                    <a:pt x="714" y="467"/>
                  </a:lnTo>
                  <a:lnTo>
                    <a:pt x="702" y="489"/>
                  </a:lnTo>
                  <a:lnTo>
                    <a:pt x="689" y="511"/>
                  </a:lnTo>
                  <a:lnTo>
                    <a:pt x="663" y="550"/>
                  </a:lnTo>
                  <a:lnTo>
                    <a:pt x="636" y="586"/>
                  </a:lnTo>
                  <a:lnTo>
                    <a:pt x="610" y="618"/>
                  </a:lnTo>
                  <a:lnTo>
                    <a:pt x="586" y="647"/>
                  </a:lnTo>
                  <a:lnTo>
                    <a:pt x="563" y="672"/>
                  </a:lnTo>
                  <a:lnTo>
                    <a:pt x="542" y="692"/>
                  </a:lnTo>
                  <a:lnTo>
                    <a:pt x="523" y="709"/>
                  </a:lnTo>
                  <a:lnTo>
                    <a:pt x="509" y="722"/>
                  </a:lnTo>
                  <a:lnTo>
                    <a:pt x="509" y="722"/>
                  </a:lnTo>
                  <a:close/>
                  <a:moveTo>
                    <a:pt x="943" y="400"/>
                  </a:moveTo>
                  <a:lnTo>
                    <a:pt x="943" y="400"/>
                  </a:lnTo>
                  <a:lnTo>
                    <a:pt x="936" y="413"/>
                  </a:lnTo>
                  <a:lnTo>
                    <a:pt x="929" y="426"/>
                  </a:lnTo>
                  <a:lnTo>
                    <a:pt x="920" y="438"/>
                  </a:lnTo>
                  <a:lnTo>
                    <a:pt x="911" y="448"/>
                  </a:lnTo>
                  <a:lnTo>
                    <a:pt x="900" y="458"/>
                  </a:lnTo>
                  <a:lnTo>
                    <a:pt x="889" y="467"/>
                  </a:lnTo>
                  <a:lnTo>
                    <a:pt x="876" y="474"/>
                  </a:lnTo>
                  <a:lnTo>
                    <a:pt x="864" y="481"/>
                  </a:lnTo>
                  <a:lnTo>
                    <a:pt x="864" y="481"/>
                  </a:lnTo>
                  <a:lnTo>
                    <a:pt x="853" y="485"/>
                  </a:lnTo>
                  <a:lnTo>
                    <a:pt x="842" y="487"/>
                  </a:lnTo>
                  <a:lnTo>
                    <a:pt x="831" y="490"/>
                  </a:lnTo>
                  <a:lnTo>
                    <a:pt x="821" y="491"/>
                  </a:lnTo>
                  <a:lnTo>
                    <a:pt x="809" y="491"/>
                  </a:lnTo>
                  <a:lnTo>
                    <a:pt x="798" y="491"/>
                  </a:lnTo>
                  <a:lnTo>
                    <a:pt x="787" y="490"/>
                  </a:lnTo>
                  <a:lnTo>
                    <a:pt x="777" y="489"/>
                  </a:lnTo>
                  <a:lnTo>
                    <a:pt x="777" y="489"/>
                  </a:lnTo>
                  <a:lnTo>
                    <a:pt x="792" y="459"/>
                  </a:lnTo>
                  <a:lnTo>
                    <a:pt x="807" y="428"/>
                  </a:lnTo>
                  <a:lnTo>
                    <a:pt x="821" y="396"/>
                  </a:lnTo>
                  <a:lnTo>
                    <a:pt x="833" y="361"/>
                  </a:lnTo>
                  <a:lnTo>
                    <a:pt x="845" y="326"/>
                  </a:lnTo>
                  <a:lnTo>
                    <a:pt x="856" y="290"/>
                  </a:lnTo>
                  <a:lnTo>
                    <a:pt x="866" y="252"/>
                  </a:lnTo>
                  <a:lnTo>
                    <a:pt x="874" y="212"/>
                  </a:lnTo>
                  <a:lnTo>
                    <a:pt x="874" y="212"/>
                  </a:lnTo>
                  <a:lnTo>
                    <a:pt x="886" y="220"/>
                  </a:lnTo>
                  <a:lnTo>
                    <a:pt x="898" y="227"/>
                  </a:lnTo>
                  <a:lnTo>
                    <a:pt x="908" y="237"/>
                  </a:lnTo>
                  <a:lnTo>
                    <a:pt x="917" y="247"/>
                  </a:lnTo>
                  <a:lnTo>
                    <a:pt x="926" y="257"/>
                  </a:lnTo>
                  <a:lnTo>
                    <a:pt x="933" y="268"/>
                  </a:lnTo>
                  <a:lnTo>
                    <a:pt x="940" y="280"/>
                  </a:lnTo>
                  <a:lnTo>
                    <a:pt x="945" y="293"/>
                  </a:lnTo>
                  <a:lnTo>
                    <a:pt x="949" y="306"/>
                  </a:lnTo>
                  <a:lnTo>
                    <a:pt x="952" y="319"/>
                  </a:lnTo>
                  <a:lnTo>
                    <a:pt x="954" y="332"/>
                  </a:lnTo>
                  <a:lnTo>
                    <a:pt x="955" y="345"/>
                  </a:lnTo>
                  <a:lnTo>
                    <a:pt x="954" y="359"/>
                  </a:lnTo>
                  <a:lnTo>
                    <a:pt x="952" y="373"/>
                  </a:lnTo>
                  <a:lnTo>
                    <a:pt x="948" y="386"/>
                  </a:lnTo>
                  <a:lnTo>
                    <a:pt x="943" y="400"/>
                  </a:lnTo>
                  <a:lnTo>
                    <a:pt x="943" y="4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A239DFC-DD90-41EE-B6EE-FE4D7291431C}"/>
              </a:ext>
            </a:extLst>
          </p:cNvPr>
          <p:cNvGrpSpPr/>
          <p:nvPr/>
        </p:nvGrpSpPr>
        <p:grpSpPr>
          <a:xfrm flipH="1">
            <a:off x="11363657" y="5895363"/>
            <a:ext cx="727071" cy="727071"/>
            <a:chOff x="7357446" y="3428424"/>
            <a:chExt cx="732838" cy="732838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F3581196-F7AF-495A-A93A-F9710D8D5B23}"/>
                </a:ext>
              </a:extLst>
            </p:cNvPr>
            <p:cNvSpPr/>
            <p:nvPr/>
          </p:nvSpPr>
          <p:spPr>
            <a:xfrm>
              <a:off x="7357446" y="3428424"/>
              <a:ext cx="732838" cy="732838"/>
            </a:xfrm>
            <a:prstGeom prst="ellipse">
              <a:avLst/>
            </a:prstGeom>
            <a:solidFill>
              <a:srgbClr val="9AA39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17" name="Freeform 84">
              <a:extLst>
                <a:ext uri="{FF2B5EF4-FFF2-40B4-BE49-F238E27FC236}">
                  <a16:creationId xmlns:a16="http://schemas.microsoft.com/office/drawing/2014/main" id="{F52C6D7A-17D6-43C6-9FE6-DC4AD4B298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62734" y="3633712"/>
              <a:ext cx="322263" cy="322263"/>
            </a:xfrm>
            <a:custGeom>
              <a:avLst/>
              <a:gdLst>
                <a:gd name="T0" fmla="*/ 1017 w 1019"/>
                <a:gd name="T1" fmla="*/ 375 h 1017"/>
                <a:gd name="T2" fmla="*/ 1014 w 1019"/>
                <a:gd name="T3" fmla="*/ 366 h 1017"/>
                <a:gd name="T4" fmla="*/ 757 w 1019"/>
                <a:gd name="T5" fmla="*/ 13 h 1017"/>
                <a:gd name="T6" fmla="*/ 750 w 1019"/>
                <a:gd name="T7" fmla="*/ 6 h 1017"/>
                <a:gd name="T8" fmla="*/ 749 w 1019"/>
                <a:gd name="T9" fmla="*/ 5 h 1017"/>
                <a:gd name="T10" fmla="*/ 739 w 1019"/>
                <a:gd name="T11" fmla="*/ 1 h 1017"/>
                <a:gd name="T12" fmla="*/ 739 w 1019"/>
                <a:gd name="T13" fmla="*/ 1 h 1017"/>
                <a:gd name="T14" fmla="*/ 286 w 1019"/>
                <a:gd name="T15" fmla="*/ 0 h 1017"/>
                <a:gd name="T16" fmla="*/ 279 w 1019"/>
                <a:gd name="T17" fmla="*/ 1 h 1017"/>
                <a:gd name="T18" fmla="*/ 278 w 1019"/>
                <a:gd name="T19" fmla="*/ 1 h 1017"/>
                <a:gd name="T20" fmla="*/ 269 w 1019"/>
                <a:gd name="T21" fmla="*/ 5 h 1017"/>
                <a:gd name="T22" fmla="*/ 267 w 1019"/>
                <a:gd name="T23" fmla="*/ 6 h 1017"/>
                <a:gd name="T24" fmla="*/ 6 w 1019"/>
                <a:gd name="T25" fmla="*/ 363 h 1017"/>
                <a:gd name="T26" fmla="*/ 5 w 1019"/>
                <a:gd name="T27" fmla="*/ 365 h 1017"/>
                <a:gd name="T28" fmla="*/ 3 w 1019"/>
                <a:gd name="T29" fmla="*/ 369 h 1017"/>
                <a:gd name="T30" fmla="*/ 1 w 1019"/>
                <a:gd name="T31" fmla="*/ 373 h 1017"/>
                <a:gd name="T32" fmla="*/ 0 w 1019"/>
                <a:gd name="T33" fmla="*/ 382 h 1017"/>
                <a:gd name="T34" fmla="*/ 0 w 1019"/>
                <a:gd name="T35" fmla="*/ 386 h 1017"/>
                <a:gd name="T36" fmla="*/ 3 w 1019"/>
                <a:gd name="T37" fmla="*/ 395 h 1017"/>
                <a:gd name="T38" fmla="*/ 4 w 1019"/>
                <a:gd name="T39" fmla="*/ 396 h 1017"/>
                <a:gd name="T40" fmla="*/ 7 w 1019"/>
                <a:gd name="T41" fmla="*/ 401 h 1017"/>
                <a:gd name="T42" fmla="*/ 485 w 1019"/>
                <a:gd name="T43" fmla="*/ 1007 h 1017"/>
                <a:gd name="T44" fmla="*/ 490 w 1019"/>
                <a:gd name="T45" fmla="*/ 1011 h 1017"/>
                <a:gd name="T46" fmla="*/ 493 w 1019"/>
                <a:gd name="T47" fmla="*/ 1013 h 1017"/>
                <a:gd name="T48" fmla="*/ 496 w 1019"/>
                <a:gd name="T49" fmla="*/ 1015 h 1017"/>
                <a:gd name="T50" fmla="*/ 501 w 1019"/>
                <a:gd name="T51" fmla="*/ 1017 h 1017"/>
                <a:gd name="T52" fmla="*/ 509 w 1019"/>
                <a:gd name="T53" fmla="*/ 1017 h 1017"/>
                <a:gd name="T54" fmla="*/ 509 w 1019"/>
                <a:gd name="T55" fmla="*/ 1017 h 1017"/>
                <a:gd name="T56" fmla="*/ 515 w 1019"/>
                <a:gd name="T57" fmla="*/ 1017 h 1017"/>
                <a:gd name="T58" fmla="*/ 518 w 1019"/>
                <a:gd name="T59" fmla="*/ 1016 h 1017"/>
                <a:gd name="T60" fmla="*/ 524 w 1019"/>
                <a:gd name="T61" fmla="*/ 1013 h 1017"/>
                <a:gd name="T62" fmla="*/ 525 w 1019"/>
                <a:gd name="T63" fmla="*/ 1013 h 1017"/>
                <a:gd name="T64" fmla="*/ 532 w 1019"/>
                <a:gd name="T65" fmla="*/ 1007 h 1017"/>
                <a:gd name="T66" fmla="*/ 1008 w 1019"/>
                <a:gd name="T67" fmla="*/ 404 h 1017"/>
                <a:gd name="T68" fmla="*/ 1015 w 1019"/>
                <a:gd name="T69" fmla="*/ 394 h 1017"/>
                <a:gd name="T70" fmla="*/ 1019 w 1019"/>
                <a:gd name="T71" fmla="*/ 382 h 1017"/>
                <a:gd name="T72" fmla="*/ 691 w 1019"/>
                <a:gd name="T73" fmla="*/ 63 h 1017"/>
                <a:gd name="T74" fmla="*/ 327 w 1019"/>
                <a:gd name="T75" fmla="*/ 63 h 1017"/>
                <a:gd name="T76" fmla="*/ 328 w 1019"/>
                <a:gd name="T77" fmla="*/ 350 h 1017"/>
                <a:gd name="T78" fmla="*/ 97 w 1019"/>
                <a:gd name="T79" fmla="*/ 413 h 1017"/>
                <a:gd name="T80" fmla="*/ 97 w 1019"/>
                <a:gd name="T81" fmla="*/ 413 h 1017"/>
                <a:gd name="T82" fmla="*/ 610 w 1019"/>
                <a:gd name="T83" fmla="*/ 413 h 1017"/>
                <a:gd name="T84" fmla="*/ 675 w 1019"/>
                <a:gd name="T85" fmla="*/ 413 h 1017"/>
                <a:gd name="T86" fmla="*/ 689 w 1019"/>
                <a:gd name="T87" fmla="*/ 350 h 1017"/>
                <a:gd name="T88" fmla="*/ 689 w 1019"/>
                <a:gd name="T89" fmla="*/ 35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19" h="1017">
                  <a:moveTo>
                    <a:pt x="1018" y="376"/>
                  </a:moveTo>
                  <a:lnTo>
                    <a:pt x="1018" y="376"/>
                  </a:lnTo>
                  <a:lnTo>
                    <a:pt x="1017" y="375"/>
                  </a:lnTo>
                  <a:lnTo>
                    <a:pt x="1017" y="375"/>
                  </a:lnTo>
                  <a:lnTo>
                    <a:pt x="1015" y="371"/>
                  </a:lnTo>
                  <a:lnTo>
                    <a:pt x="1014" y="366"/>
                  </a:lnTo>
                  <a:lnTo>
                    <a:pt x="1011" y="363"/>
                  </a:lnTo>
                  <a:lnTo>
                    <a:pt x="1008" y="358"/>
                  </a:lnTo>
                  <a:lnTo>
                    <a:pt x="757" y="13"/>
                  </a:lnTo>
                  <a:lnTo>
                    <a:pt x="757" y="13"/>
                  </a:lnTo>
                  <a:lnTo>
                    <a:pt x="754" y="10"/>
                  </a:lnTo>
                  <a:lnTo>
                    <a:pt x="750" y="6"/>
                  </a:lnTo>
                  <a:lnTo>
                    <a:pt x="750" y="6"/>
                  </a:lnTo>
                  <a:lnTo>
                    <a:pt x="749" y="5"/>
                  </a:lnTo>
                  <a:lnTo>
                    <a:pt x="749" y="5"/>
                  </a:lnTo>
                  <a:lnTo>
                    <a:pt x="744" y="2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1" y="0"/>
                  </a:lnTo>
                  <a:lnTo>
                    <a:pt x="286" y="0"/>
                  </a:lnTo>
                  <a:lnTo>
                    <a:pt x="286" y="0"/>
                  </a:lnTo>
                  <a:lnTo>
                    <a:pt x="279" y="1"/>
                  </a:lnTo>
                  <a:lnTo>
                    <a:pt x="279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3" y="2"/>
                  </a:lnTo>
                  <a:lnTo>
                    <a:pt x="269" y="5"/>
                  </a:lnTo>
                  <a:lnTo>
                    <a:pt x="269" y="5"/>
                  </a:lnTo>
                  <a:lnTo>
                    <a:pt x="267" y="6"/>
                  </a:lnTo>
                  <a:lnTo>
                    <a:pt x="267" y="6"/>
                  </a:lnTo>
                  <a:lnTo>
                    <a:pt x="263" y="10"/>
                  </a:lnTo>
                  <a:lnTo>
                    <a:pt x="260" y="13"/>
                  </a:lnTo>
                  <a:lnTo>
                    <a:pt x="6" y="363"/>
                  </a:lnTo>
                  <a:lnTo>
                    <a:pt x="6" y="363"/>
                  </a:lnTo>
                  <a:lnTo>
                    <a:pt x="5" y="365"/>
                  </a:lnTo>
                  <a:lnTo>
                    <a:pt x="5" y="365"/>
                  </a:lnTo>
                  <a:lnTo>
                    <a:pt x="3" y="368"/>
                  </a:lnTo>
                  <a:lnTo>
                    <a:pt x="3" y="368"/>
                  </a:lnTo>
                  <a:lnTo>
                    <a:pt x="3" y="369"/>
                  </a:lnTo>
                  <a:lnTo>
                    <a:pt x="3" y="369"/>
                  </a:lnTo>
                  <a:lnTo>
                    <a:pt x="1" y="373"/>
                  </a:lnTo>
                  <a:lnTo>
                    <a:pt x="1" y="373"/>
                  </a:lnTo>
                  <a:lnTo>
                    <a:pt x="0" y="378"/>
                  </a:lnTo>
                  <a:lnTo>
                    <a:pt x="0" y="378"/>
                  </a:lnTo>
                  <a:lnTo>
                    <a:pt x="0" y="382"/>
                  </a:lnTo>
                  <a:lnTo>
                    <a:pt x="0" y="382"/>
                  </a:lnTo>
                  <a:lnTo>
                    <a:pt x="0" y="386"/>
                  </a:lnTo>
                  <a:lnTo>
                    <a:pt x="0" y="386"/>
                  </a:lnTo>
                  <a:lnTo>
                    <a:pt x="1" y="390"/>
                  </a:lnTo>
                  <a:lnTo>
                    <a:pt x="1" y="390"/>
                  </a:lnTo>
                  <a:lnTo>
                    <a:pt x="3" y="395"/>
                  </a:lnTo>
                  <a:lnTo>
                    <a:pt x="3" y="395"/>
                  </a:lnTo>
                  <a:lnTo>
                    <a:pt x="4" y="396"/>
                  </a:lnTo>
                  <a:lnTo>
                    <a:pt x="4" y="396"/>
                  </a:lnTo>
                  <a:lnTo>
                    <a:pt x="5" y="398"/>
                  </a:lnTo>
                  <a:lnTo>
                    <a:pt x="5" y="398"/>
                  </a:lnTo>
                  <a:lnTo>
                    <a:pt x="7" y="401"/>
                  </a:lnTo>
                  <a:lnTo>
                    <a:pt x="483" y="1005"/>
                  </a:lnTo>
                  <a:lnTo>
                    <a:pt x="483" y="1005"/>
                  </a:lnTo>
                  <a:lnTo>
                    <a:pt x="485" y="1007"/>
                  </a:lnTo>
                  <a:lnTo>
                    <a:pt x="485" y="1007"/>
                  </a:lnTo>
                  <a:lnTo>
                    <a:pt x="490" y="1011"/>
                  </a:lnTo>
                  <a:lnTo>
                    <a:pt x="490" y="1011"/>
                  </a:lnTo>
                  <a:lnTo>
                    <a:pt x="492" y="1013"/>
                  </a:lnTo>
                  <a:lnTo>
                    <a:pt x="492" y="1013"/>
                  </a:lnTo>
                  <a:lnTo>
                    <a:pt x="493" y="1013"/>
                  </a:lnTo>
                  <a:lnTo>
                    <a:pt x="493" y="1013"/>
                  </a:lnTo>
                  <a:lnTo>
                    <a:pt x="496" y="1015"/>
                  </a:lnTo>
                  <a:lnTo>
                    <a:pt x="496" y="1015"/>
                  </a:lnTo>
                  <a:lnTo>
                    <a:pt x="500" y="1016"/>
                  </a:lnTo>
                  <a:lnTo>
                    <a:pt x="500" y="1016"/>
                  </a:lnTo>
                  <a:lnTo>
                    <a:pt x="501" y="1017"/>
                  </a:lnTo>
                  <a:lnTo>
                    <a:pt x="501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15" y="1017"/>
                  </a:lnTo>
                  <a:lnTo>
                    <a:pt x="515" y="1017"/>
                  </a:lnTo>
                  <a:lnTo>
                    <a:pt x="518" y="1016"/>
                  </a:lnTo>
                  <a:lnTo>
                    <a:pt x="518" y="1016"/>
                  </a:lnTo>
                  <a:lnTo>
                    <a:pt x="521" y="1015"/>
                  </a:lnTo>
                  <a:lnTo>
                    <a:pt x="521" y="1015"/>
                  </a:lnTo>
                  <a:lnTo>
                    <a:pt x="524" y="1013"/>
                  </a:lnTo>
                  <a:lnTo>
                    <a:pt x="524" y="1013"/>
                  </a:lnTo>
                  <a:lnTo>
                    <a:pt x="525" y="1013"/>
                  </a:lnTo>
                  <a:lnTo>
                    <a:pt x="525" y="1013"/>
                  </a:lnTo>
                  <a:lnTo>
                    <a:pt x="527" y="1011"/>
                  </a:lnTo>
                  <a:lnTo>
                    <a:pt x="527" y="1011"/>
                  </a:lnTo>
                  <a:lnTo>
                    <a:pt x="532" y="1007"/>
                  </a:lnTo>
                  <a:lnTo>
                    <a:pt x="532" y="1007"/>
                  </a:lnTo>
                  <a:lnTo>
                    <a:pt x="534" y="1005"/>
                  </a:lnTo>
                  <a:lnTo>
                    <a:pt x="1008" y="404"/>
                  </a:lnTo>
                  <a:lnTo>
                    <a:pt x="1008" y="404"/>
                  </a:lnTo>
                  <a:lnTo>
                    <a:pt x="1012" y="400"/>
                  </a:lnTo>
                  <a:lnTo>
                    <a:pt x="1015" y="394"/>
                  </a:lnTo>
                  <a:lnTo>
                    <a:pt x="1018" y="388"/>
                  </a:lnTo>
                  <a:lnTo>
                    <a:pt x="1019" y="382"/>
                  </a:lnTo>
                  <a:lnTo>
                    <a:pt x="1019" y="382"/>
                  </a:lnTo>
                  <a:lnTo>
                    <a:pt x="1018" y="376"/>
                  </a:lnTo>
                  <a:lnTo>
                    <a:pt x="1018" y="376"/>
                  </a:lnTo>
                  <a:close/>
                  <a:moveTo>
                    <a:pt x="691" y="63"/>
                  </a:moveTo>
                  <a:lnTo>
                    <a:pt x="625" y="350"/>
                  </a:lnTo>
                  <a:lnTo>
                    <a:pt x="393" y="350"/>
                  </a:lnTo>
                  <a:lnTo>
                    <a:pt x="327" y="63"/>
                  </a:lnTo>
                  <a:lnTo>
                    <a:pt x="691" y="63"/>
                  </a:lnTo>
                  <a:close/>
                  <a:moveTo>
                    <a:pt x="271" y="106"/>
                  </a:moveTo>
                  <a:lnTo>
                    <a:pt x="328" y="350"/>
                  </a:lnTo>
                  <a:lnTo>
                    <a:pt x="94" y="350"/>
                  </a:lnTo>
                  <a:lnTo>
                    <a:pt x="271" y="106"/>
                  </a:lnTo>
                  <a:close/>
                  <a:moveTo>
                    <a:pt x="97" y="413"/>
                  </a:moveTo>
                  <a:lnTo>
                    <a:pt x="343" y="413"/>
                  </a:lnTo>
                  <a:lnTo>
                    <a:pt x="446" y="854"/>
                  </a:lnTo>
                  <a:lnTo>
                    <a:pt x="97" y="413"/>
                  </a:lnTo>
                  <a:close/>
                  <a:moveTo>
                    <a:pt x="509" y="845"/>
                  </a:moveTo>
                  <a:lnTo>
                    <a:pt x="408" y="413"/>
                  </a:lnTo>
                  <a:lnTo>
                    <a:pt x="610" y="413"/>
                  </a:lnTo>
                  <a:lnTo>
                    <a:pt x="509" y="845"/>
                  </a:lnTo>
                  <a:close/>
                  <a:moveTo>
                    <a:pt x="572" y="854"/>
                  </a:moveTo>
                  <a:lnTo>
                    <a:pt x="675" y="413"/>
                  </a:lnTo>
                  <a:lnTo>
                    <a:pt x="920" y="413"/>
                  </a:lnTo>
                  <a:lnTo>
                    <a:pt x="572" y="854"/>
                  </a:lnTo>
                  <a:close/>
                  <a:moveTo>
                    <a:pt x="689" y="350"/>
                  </a:moveTo>
                  <a:lnTo>
                    <a:pt x="746" y="106"/>
                  </a:lnTo>
                  <a:lnTo>
                    <a:pt x="923" y="350"/>
                  </a:lnTo>
                  <a:lnTo>
                    <a:pt x="689" y="3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0119F921-5FEB-4492-A1E2-E92651680060}"/>
              </a:ext>
            </a:extLst>
          </p:cNvPr>
          <p:cNvGrpSpPr/>
          <p:nvPr/>
        </p:nvGrpSpPr>
        <p:grpSpPr>
          <a:xfrm flipH="1">
            <a:off x="11363658" y="3065464"/>
            <a:ext cx="727071" cy="727071"/>
            <a:chOff x="5694130" y="3428424"/>
            <a:chExt cx="732838" cy="732838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BE322748-B4B9-4FEF-99BD-B53217062C9F}"/>
                </a:ext>
              </a:extLst>
            </p:cNvPr>
            <p:cNvSpPr/>
            <p:nvPr/>
          </p:nvSpPr>
          <p:spPr>
            <a:xfrm>
              <a:off x="5694130" y="3428424"/>
              <a:ext cx="732838" cy="732838"/>
            </a:xfrm>
            <a:prstGeom prst="ellipse">
              <a:avLst/>
            </a:prstGeom>
            <a:solidFill>
              <a:srgbClr val="9AA39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20" name="Freeform 112">
              <a:extLst>
                <a:ext uri="{FF2B5EF4-FFF2-40B4-BE49-F238E27FC236}">
                  <a16:creationId xmlns:a16="http://schemas.microsoft.com/office/drawing/2014/main" id="{57AA6F7E-9CE1-4FFA-AFA6-D9173CD3E5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99418" y="3633712"/>
              <a:ext cx="322263" cy="322263"/>
            </a:xfrm>
            <a:custGeom>
              <a:avLst/>
              <a:gdLst>
                <a:gd name="T0" fmla="*/ 1016 w 1017"/>
                <a:gd name="T1" fmla="*/ 371 h 1017"/>
                <a:gd name="T2" fmla="*/ 1011 w 1017"/>
                <a:gd name="T3" fmla="*/ 363 h 1017"/>
                <a:gd name="T4" fmla="*/ 1004 w 1017"/>
                <a:gd name="T5" fmla="*/ 355 h 1017"/>
                <a:gd name="T6" fmla="*/ 996 w 1017"/>
                <a:gd name="T7" fmla="*/ 351 h 1017"/>
                <a:gd name="T8" fmla="*/ 986 w 1017"/>
                <a:gd name="T9" fmla="*/ 350 h 1017"/>
                <a:gd name="T10" fmla="*/ 539 w 1017"/>
                <a:gd name="T11" fmla="*/ 21 h 1017"/>
                <a:gd name="T12" fmla="*/ 537 w 1017"/>
                <a:gd name="T13" fmla="*/ 17 h 1017"/>
                <a:gd name="T14" fmla="*/ 531 w 1017"/>
                <a:gd name="T15" fmla="*/ 8 h 1017"/>
                <a:gd name="T16" fmla="*/ 523 w 1017"/>
                <a:gd name="T17" fmla="*/ 3 h 1017"/>
                <a:gd name="T18" fmla="*/ 514 w 1017"/>
                <a:gd name="T19" fmla="*/ 0 h 1017"/>
                <a:gd name="T20" fmla="*/ 509 w 1017"/>
                <a:gd name="T21" fmla="*/ 0 h 1017"/>
                <a:gd name="T22" fmla="*/ 499 w 1017"/>
                <a:gd name="T23" fmla="*/ 1 h 1017"/>
                <a:gd name="T24" fmla="*/ 490 w 1017"/>
                <a:gd name="T25" fmla="*/ 5 h 1017"/>
                <a:gd name="T26" fmla="*/ 483 w 1017"/>
                <a:gd name="T27" fmla="*/ 13 h 1017"/>
                <a:gd name="T28" fmla="*/ 479 w 1017"/>
                <a:gd name="T29" fmla="*/ 21 h 1017"/>
                <a:gd name="T30" fmla="*/ 31 w 1017"/>
                <a:gd name="T31" fmla="*/ 350 h 1017"/>
                <a:gd name="T32" fmla="*/ 27 w 1017"/>
                <a:gd name="T33" fmla="*/ 350 h 1017"/>
                <a:gd name="T34" fmla="*/ 17 w 1017"/>
                <a:gd name="T35" fmla="*/ 353 h 1017"/>
                <a:gd name="T36" fmla="*/ 10 w 1017"/>
                <a:gd name="T37" fmla="*/ 358 h 1017"/>
                <a:gd name="T38" fmla="*/ 3 w 1017"/>
                <a:gd name="T39" fmla="*/ 367 h 1017"/>
                <a:gd name="T40" fmla="*/ 1 w 1017"/>
                <a:gd name="T41" fmla="*/ 371 h 1017"/>
                <a:gd name="T42" fmla="*/ 0 w 1017"/>
                <a:gd name="T43" fmla="*/ 381 h 1017"/>
                <a:gd name="T44" fmla="*/ 1 w 1017"/>
                <a:gd name="T45" fmla="*/ 390 h 1017"/>
                <a:gd name="T46" fmla="*/ 5 w 1017"/>
                <a:gd name="T47" fmla="*/ 399 h 1017"/>
                <a:gd name="T48" fmla="*/ 12 w 1017"/>
                <a:gd name="T49" fmla="*/ 407 h 1017"/>
                <a:gd name="T50" fmla="*/ 160 w 1017"/>
                <a:gd name="T51" fmla="*/ 975 h 1017"/>
                <a:gd name="T52" fmla="*/ 159 w 1017"/>
                <a:gd name="T53" fmla="*/ 981 h 1017"/>
                <a:gd name="T54" fmla="*/ 159 w 1017"/>
                <a:gd name="T55" fmla="*/ 990 h 1017"/>
                <a:gd name="T56" fmla="*/ 162 w 1017"/>
                <a:gd name="T57" fmla="*/ 1000 h 1017"/>
                <a:gd name="T58" fmla="*/ 167 w 1017"/>
                <a:gd name="T59" fmla="*/ 1007 h 1017"/>
                <a:gd name="T60" fmla="*/ 172 w 1017"/>
                <a:gd name="T61" fmla="*/ 1012 h 1017"/>
                <a:gd name="T62" fmla="*/ 180 w 1017"/>
                <a:gd name="T63" fmla="*/ 1016 h 1017"/>
                <a:gd name="T64" fmla="*/ 190 w 1017"/>
                <a:gd name="T65" fmla="*/ 1017 h 1017"/>
                <a:gd name="T66" fmla="*/ 200 w 1017"/>
                <a:gd name="T67" fmla="*/ 1016 h 1017"/>
                <a:gd name="T68" fmla="*/ 209 w 1017"/>
                <a:gd name="T69" fmla="*/ 1012 h 1017"/>
                <a:gd name="T70" fmla="*/ 808 w 1017"/>
                <a:gd name="T71" fmla="*/ 1012 h 1017"/>
                <a:gd name="T72" fmla="*/ 812 w 1017"/>
                <a:gd name="T73" fmla="*/ 1014 h 1017"/>
                <a:gd name="T74" fmla="*/ 822 w 1017"/>
                <a:gd name="T75" fmla="*/ 1017 h 1017"/>
                <a:gd name="T76" fmla="*/ 826 w 1017"/>
                <a:gd name="T77" fmla="*/ 1017 h 1017"/>
                <a:gd name="T78" fmla="*/ 837 w 1017"/>
                <a:gd name="T79" fmla="*/ 1016 h 1017"/>
                <a:gd name="T80" fmla="*/ 846 w 1017"/>
                <a:gd name="T81" fmla="*/ 1012 h 1017"/>
                <a:gd name="T82" fmla="*/ 850 w 1017"/>
                <a:gd name="T83" fmla="*/ 1007 h 1017"/>
                <a:gd name="T84" fmla="*/ 855 w 1017"/>
                <a:gd name="T85" fmla="*/ 1000 h 1017"/>
                <a:gd name="T86" fmla="*/ 858 w 1017"/>
                <a:gd name="T87" fmla="*/ 990 h 1017"/>
                <a:gd name="T88" fmla="*/ 858 w 1017"/>
                <a:gd name="T89" fmla="*/ 981 h 1017"/>
                <a:gd name="T90" fmla="*/ 737 w 1017"/>
                <a:gd name="T91" fmla="*/ 616 h 1017"/>
                <a:gd name="T92" fmla="*/ 1005 w 1017"/>
                <a:gd name="T93" fmla="*/ 407 h 1017"/>
                <a:gd name="T94" fmla="*/ 1012 w 1017"/>
                <a:gd name="T95" fmla="*/ 399 h 1017"/>
                <a:gd name="T96" fmla="*/ 1016 w 1017"/>
                <a:gd name="T97" fmla="*/ 390 h 1017"/>
                <a:gd name="T98" fmla="*/ 1017 w 1017"/>
                <a:gd name="T99" fmla="*/ 381 h 1017"/>
                <a:gd name="T100" fmla="*/ 1016 w 1017"/>
                <a:gd name="T101" fmla="*/ 371 h 1017"/>
                <a:gd name="T102" fmla="*/ 124 w 1017"/>
                <a:gd name="T103" fmla="*/ 413 h 1017"/>
                <a:gd name="T104" fmla="*/ 302 w 1017"/>
                <a:gd name="T105" fmla="*/ 551 h 1017"/>
                <a:gd name="T106" fmla="*/ 766 w 1017"/>
                <a:gd name="T107" fmla="*/ 904 h 1017"/>
                <a:gd name="T108" fmla="*/ 527 w 1017"/>
                <a:gd name="T109" fmla="*/ 737 h 1017"/>
                <a:gd name="T110" fmla="*/ 518 w 1017"/>
                <a:gd name="T111" fmla="*/ 733 h 1017"/>
                <a:gd name="T112" fmla="*/ 509 w 1017"/>
                <a:gd name="T113" fmla="*/ 732 h 1017"/>
                <a:gd name="T114" fmla="*/ 504 w 1017"/>
                <a:gd name="T115" fmla="*/ 732 h 1017"/>
                <a:gd name="T116" fmla="*/ 495 w 1017"/>
                <a:gd name="T117" fmla="*/ 735 h 1017"/>
                <a:gd name="T118" fmla="*/ 251 w 1017"/>
                <a:gd name="T119" fmla="*/ 904 h 1017"/>
                <a:gd name="T120" fmla="*/ 766 w 1017"/>
                <a:gd name="T121" fmla="*/ 904 h 1017"/>
                <a:gd name="T122" fmla="*/ 670 w 1017"/>
                <a:gd name="T123" fmla="*/ 413 h 1017"/>
                <a:gd name="T124" fmla="*/ 716 w 1017"/>
                <a:gd name="T125" fmla="*/ 551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17" h="1017">
                  <a:moveTo>
                    <a:pt x="1016" y="371"/>
                  </a:moveTo>
                  <a:lnTo>
                    <a:pt x="1016" y="371"/>
                  </a:lnTo>
                  <a:lnTo>
                    <a:pt x="1014" y="367"/>
                  </a:lnTo>
                  <a:lnTo>
                    <a:pt x="1011" y="363"/>
                  </a:lnTo>
                  <a:lnTo>
                    <a:pt x="1008" y="358"/>
                  </a:lnTo>
                  <a:lnTo>
                    <a:pt x="1004" y="355"/>
                  </a:lnTo>
                  <a:lnTo>
                    <a:pt x="1000" y="353"/>
                  </a:lnTo>
                  <a:lnTo>
                    <a:pt x="996" y="351"/>
                  </a:lnTo>
                  <a:lnTo>
                    <a:pt x="990" y="350"/>
                  </a:lnTo>
                  <a:lnTo>
                    <a:pt x="986" y="350"/>
                  </a:lnTo>
                  <a:lnTo>
                    <a:pt x="648" y="350"/>
                  </a:lnTo>
                  <a:lnTo>
                    <a:pt x="539" y="21"/>
                  </a:lnTo>
                  <a:lnTo>
                    <a:pt x="539" y="21"/>
                  </a:lnTo>
                  <a:lnTo>
                    <a:pt x="537" y="17"/>
                  </a:lnTo>
                  <a:lnTo>
                    <a:pt x="534" y="13"/>
                  </a:lnTo>
                  <a:lnTo>
                    <a:pt x="531" y="8"/>
                  </a:lnTo>
                  <a:lnTo>
                    <a:pt x="527" y="5"/>
                  </a:lnTo>
                  <a:lnTo>
                    <a:pt x="523" y="3"/>
                  </a:lnTo>
                  <a:lnTo>
                    <a:pt x="518" y="1"/>
                  </a:lnTo>
                  <a:lnTo>
                    <a:pt x="514" y="0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03" y="0"/>
                  </a:lnTo>
                  <a:lnTo>
                    <a:pt x="499" y="1"/>
                  </a:lnTo>
                  <a:lnTo>
                    <a:pt x="495" y="3"/>
                  </a:lnTo>
                  <a:lnTo>
                    <a:pt x="490" y="5"/>
                  </a:lnTo>
                  <a:lnTo>
                    <a:pt x="486" y="8"/>
                  </a:lnTo>
                  <a:lnTo>
                    <a:pt x="483" y="13"/>
                  </a:lnTo>
                  <a:lnTo>
                    <a:pt x="481" y="17"/>
                  </a:lnTo>
                  <a:lnTo>
                    <a:pt x="479" y="21"/>
                  </a:lnTo>
                  <a:lnTo>
                    <a:pt x="369" y="350"/>
                  </a:lnTo>
                  <a:lnTo>
                    <a:pt x="31" y="350"/>
                  </a:lnTo>
                  <a:lnTo>
                    <a:pt x="31" y="350"/>
                  </a:lnTo>
                  <a:lnTo>
                    <a:pt x="27" y="350"/>
                  </a:lnTo>
                  <a:lnTo>
                    <a:pt x="21" y="351"/>
                  </a:lnTo>
                  <a:lnTo>
                    <a:pt x="17" y="353"/>
                  </a:lnTo>
                  <a:lnTo>
                    <a:pt x="13" y="355"/>
                  </a:lnTo>
                  <a:lnTo>
                    <a:pt x="10" y="358"/>
                  </a:lnTo>
                  <a:lnTo>
                    <a:pt x="6" y="363"/>
                  </a:lnTo>
                  <a:lnTo>
                    <a:pt x="3" y="367"/>
                  </a:lnTo>
                  <a:lnTo>
                    <a:pt x="1" y="371"/>
                  </a:lnTo>
                  <a:lnTo>
                    <a:pt x="1" y="371"/>
                  </a:lnTo>
                  <a:lnTo>
                    <a:pt x="0" y="375"/>
                  </a:lnTo>
                  <a:lnTo>
                    <a:pt x="0" y="381"/>
                  </a:lnTo>
                  <a:lnTo>
                    <a:pt x="0" y="386"/>
                  </a:lnTo>
                  <a:lnTo>
                    <a:pt x="1" y="390"/>
                  </a:lnTo>
                  <a:lnTo>
                    <a:pt x="3" y="395"/>
                  </a:lnTo>
                  <a:lnTo>
                    <a:pt x="5" y="399"/>
                  </a:lnTo>
                  <a:lnTo>
                    <a:pt x="9" y="403"/>
                  </a:lnTo>
                  <a:lnTo>
                    <a:pt x="12" y="407"/>
                  </a:lnTo>
                  <a:lnTo>
                    <a:pt x="280" y="616"/>
                  </a:lnTo>
                  <a:lnTo>
                    <a:pt x="160" y="975"/>
                  </a:lnTo>
                  <a:lnTo>
                    <a:pt x="160" y="975"/>
                  </a:lnTo>
                  <a:lnTo>
                    <a:pt x="159" y="981"/>
                  </a:lnTo>
                  <a:lnTo>
                    <a:pt x="159" y="986"/>
                  </a:lnTo>
                  <a:lnTo>
                    <a:pt x="159" y="990"/>
                  </a:lnTo>
                  <a:lnTo>
                    <a:pt x="160" y="996"/>
                  </a:lnTo>
                  <a:lnTo>
                    <a:pt x="162" y="1000"/>
                  </a:lnTo>
                  <a:lnTo>
                    <a:pt x="164" y="1004"/>
                  </a:lnTo>
                  <a:lnTo>
                    <a:pt x="167" y="1007"/>
                  </a:lnTo>
                  <a:lnTo>
                    <a:pt x="172" y="1012"/>
                  </a:lnTo>
                  <a:lnTo>
                    <a:pt x="172" y="1012"/>
                  </a:lnTo>
                  <a:lnTo>
                    <a:pt x="176" y="1014"/>
                  </a:lnTo>
                  <a:lnTo>
                    <a:pt x="180" y="1016"/>
                  </a:lnTo>
                  <a:lnTo>
                    <a:pt x="186" y="1017"/>
                  </a:lnTo>
                  <a:lnTo>
                    <a:pt x="190" y="1017"/>
                  </a:lnTo>
                  <a:lnTo>
                    <a:pt x="195" y="1017"/>
                  </a:lnTo>
                  <a:lnTo>
                    <a:pt x="200" y="1016"/>
                  </a:lnTo>
                  <a:lnTo>
                    <a:pt x="204" y="1014"/>
                  </a:lnTo>
                  <a:lnTo>
                    <a:pt x="209" y="1012"/>
                  </a:lnTo>
                  <a:lnTo>
                    <a:pt x="509" y="801"/>
                  </a:lnTo>
                  <a:lnTo>
                    <a:pt x="808" y="1012"/>
                  </a:lnTo>
                  <a:lnTo>
                    <a:pt x="808" y="1012"/>
                  </a:lnTo>
                  <a:lnTo>
                    <a:pt x="812" y="1014"/>
                  </a:lnTo>
                  <a:lnTo>
                    <a:pt x="818" y="1016"/>
                  </a:lnTo>
                  <a:lnTo>
                    <a:pt x="822" y="1017"/>
                  </a:lnTo>
                  <a:lnTo>
                    <a:pt x="826" y="1017"/>
                  </a:lnTo>
                  <a:lnTo>
                    <a:pt x="826" y="1017"/>
                  </a:lnTo>
                  <a:lnTo>
                    <a:pt x="832" y="1017"/>
                  </a:lnTo>
                  <a:lnTo>
                    <a:pt x="837" y="1016"/>
                  </a:lnTo>
                  <a:lnTo>
                    <a:pt x="841" y="1014"/>
                  </a:lnTo>
                  <a:lnTo>
                    <a:pt x="846" y="1012"/>
                  </a:lnTo>
                  <a:lnTo>
                    <a:pt x="846" y="1012"/>
                  </a:lnTo>
                  <a:lnTo>
                    <a:pt x="850" y="1007"/>
                  </a:lnTo>
                  <a:lnTo>
                    <a:pt x="853" y="1004"/>
                  </a:lnTo>
                  <a:lnTo>
                    <a:pt x="855" y="1000"/>
                  </a:lnTo>
                  <a:lnTo>
                    <a:pt x="857" y="996"/>
                  </a:lnTo>
                  <a:lnTo>
                    <a:pt x="858" y="990"/>
                  </a:lnTo>
                  <a:lnTo>
                    <a:pt x="858" y="986"/>
                  </a:lnTo>
                  <a:lnTo>
                    <a:pt x="858" y="981"/>
                  </a:lnTo>
                  <a:lnTo>
                    <a:pt x="857" y="975"/>
                  </a:lnTo>
                  <a:lnTo>
                    <a:pt x="737" y="616"/>
                  </a:lnTo>
                  <a:lnTo>
                    <a:pt x="1005" y="407"/>
                  </a:lnTo>
                  <a:lnTo>
                    <a:pt x="1005" y="407"/>
                  </a:lnTo>
                  <a:lnTo>
                    <a:pt x="1009" y="403"/>
                  </a:lnTo>
                  <a:lnTo>
                    <a:pt x="1012" y="399"/>
                  </a:lnTo>
                  <a:lnTo>
                    <a:pt x="1014" y="395"/>
                  </a:lnTo>
                  <a:lnTo>
                    <a:pt x="1016" y="390"/>
                  </a:lnTo>
                  <a:lnTo>
                    <a:pt x="1017" y="386"/>
                  </a:lnTo>
                  <a:lnTo>
                    <a:pt x="1017" y="381"/>
                  </a:lnTo>
                  <a:lnTo>
                    <a:pt x="1017" y="375"/>
                  </a:lnTo>
                  <a:lnTo>
                    <a:pt x="1016" y="371"/>
                  </a:lnTo>
                  <a:lnTo>
                    <a:pt x="1016" y="371"/>
                  </a:lnTo>
                  <a:close/>
                  <a:moveTo>
                    <a:pt x="124" y="413"/>
                  </a:moveTo>
                  <a:lnTo>
                    <a:pt x="348" y="413"/>
                  </a:lnTo>
                  <a:lnTo>
                    <a:pt x="302" y="551"/>
                  </a:lnTo>
                  <a:lnTo>
                    <a:pt x="124" y="413"/>
                  </a:lnTo>
                  <a:close/>
                  <a:moveTo>
                    <a:pt x="766" y="904"/>
                  </a:moveTo>
                  <a:lnTo>
                    <a:pt x="527" y="737"/>
                  </a:lnTo>
                  <a:lnTo>
                    <a:pt x="527" y="737"/>
                  </a:lnTo>
                  <a:lnTo>
                    <a:pt x="523" y="735"/>
                  </a:lnTo>
                  <a:lnTo>
                    <a:pt x="518" y="733"/>
                  </a:lnTo>
                  <a:lnTo>
                    <a:pt x="513" y="732"/>
                  </a:lnTo>
                  <a:lnTo>
                    <a:pt x="509" y="732"/>
                  </a:lnTo>
                  <a:lnTo>
                    <a:pt x="509" y="732"/>
                  </a:lnTo>
                  <a:lnTo>
                    <a:pt x="504" y="732"/>
                  </a:lnTo>
                  <a:lnTo>
                    <a:pt x="499" y="733"/>
                  </a:lnTo>
                  <a:lnTo>
                    <a:pt x="495" y="735"/>
                  </a:lnTo>
                  <a:lnTo>
                    <a:pt x="490" y="737"/>
                  </a:lnTo>
                  <a:lnTo>
                    <a:pt x="251" y="904"/>
                  </a:lnTo>
                  <a:lnTo>
                    <a:pt x="509" y="132"/>
                  </a:lnTo>
                  <a:lnTo>
                    <a:pt x="766" y="904"/>
                  </a:lnTo>
                  <a:close/>
                  <a:moveTo>
                    <a:pt x="716" y="551"/>
                  </a:moveTo>
                  <a:lnTo>
                    <a:pt x="670" y="413"/>
                  </a:lnTo>
                  <a:lnTo>
                    <a:pt x="893" y="413"/>
                  </a:lnTo>
                  <a:lnTo>
                    <a:pt x="716" y="55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41720DC7-02C8-401A-90CF-8B2686DB812F}"/>
              </a:ext>
            </a:extLst>
          </p:cNvPr>
          <p:cNvSpPr txBox="1"/>
          <p:nvPr/>
        </p:nvSpPr>
        <p:spPr>
          <a:xfrm>
            <a:off x="8286376" y="2691533"/>
            <a:ext cx="1986298" cy="458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bg1"/>
                </a:solidFill>
                <a:cs typeface="+mn-ea"/>
                <a:sym typeface="+mn-lt"/>
              </a:rPr>
              <a:t>上頁補的 </a:t>
            </a:r>
            <a:r>
              <a:rPr lang="en-US" altLang="zh-TW" dirty="0">
                <a:solidFill>
                  <a:schemeClr val="bg1"/>
                </a:solidFill>
                <a:cs typeface="+mn-ea"/>
                <a:sym typeface="+mn-lt"/>
              </a:rPr>
              <a:t>(4</a:t>
            </a:r>
            <a:r>
              <a:rPr lang="zh-TW" altLang="en-US" dirty="0">
                <a:solidFill>
                  <a:schemeClr val="bg1"/>
                </a:solidFill>
                <a:cs typeface="+mn-ea"/>
                <a:sym typeface="+mn-lt"/>
              </a:rPr>
              <a:t>變數</a:t>
            </a:r>
            <a:r>
              <a:rPr lang="en-US" altLang="zh-TW" dirty="0">
                <a:solidFill>
                  <a:schemeClr val="bg1"/>
                </a:solidFill>
                <a:cs typeface="+mn-ea"/>
                <a:sym typeface="+mn-lt"/>
              </a:rPr>
              <a:t>)</a:t>
            </a:r>
            <a:endParaRPr 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4E0229E-00CC-4D27-8D39-E1B1D4208AAE}"/>
              </a:ext>
            </a:extLst>
          </p:cNvPr>
          <p:cNvSpPr txBox="1"/>
          <p:nvPr/>
        </p:nvSpPr>
        <p:spPr>
          <a:xfrm>
            <a:off x="7802168" y="1988404"/>
            <a:ext cx="2954714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  <a:cs typeface="+mn-ea"/>
                <a:sym typeface="+mn-lt"/>
              </a:rPr>
              <a:t>1.</a:t>
            </a:r>
            <a:r>
              <a:rPr lang="zh-TW" altLang="en-US" sz="24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cs typeface="+mn-ea"/>
                <a:sym typeface="+mn-lt"/>
              </a:rPr>
              <a:t>Target Encoding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7565F52-6FF5-4158-B90A-2E678C7138A0}"/>
              </a:ext>
            </a:extLst>
          </p:cNvPr>
          <p:cNvSpPr txBox="1"/>
          <p:nvPr/>
        </p:nvSpPr>
        <p:spPr>
          <a:xfrm>
            <a:off x="8160771" y="4423649"/>
            <a:ext cx="2237507" cy="458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cs typeface="+mn-ea"/>
                <a:sym typeface="+mn-lt"/>
              </a:rPr>
              <a:t>pandas </a:t>
            </a:r>
            <a:r>
              <a:rPr lang="zh-TW" altLang="en-US" dirty="0">
                <a:solidFill>
                  <a:schemeClr val="bg1"/>
                </a:solidFill>
                <a:cs typeface="+mn-ea"/>
                <a:sym typeface="+mn-lt"/>
              </a:rPr>
              <a:t>內建插值法</a:t>
            </a:r>
            <a:endParaRPr 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64DF2D6-CDD2-4DD4-919D-D5CDB8BB5A9F}"/>
              </a:ext>
            </a:extLst>
          </p:cNvPr>
          <p:cNvSpPr txBox="1"/>
          <p:nvPr/>
        </p:nvSpPr>
        <p:spPr>
          <a:xfrm>
            <a:off x="8006845" y="3723277"/>
            <a:ext cx="2436689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2. </a:t>
            </a:r>
            <a:r>
              <a:rPr lang="zh-TW" altLang="en-US" sz="2400" dirty="0">
                <a:solidFill>
                  <a:schemeClr val="bg1"/>
                </a:solidFill>
                <a:cs typeface="+mn-ea"/>
                <a:sym typeface="+mn-lt"/>
              </a:rPr>
              <a:t>最鄰近插值法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4ECD7CA3-D824-CD85-2934-C6C3EAD92CA7}"/>
              </a:ext>
            </a:extLst>
          </p:cNvPr>
          <p:cNvSpPr txBox="1"/>
          <p:nvPr/>
        </p:nvSpPr>
        <p:spPr>
          <a:xfrm>
            <a:off x="1258284" y="472548"/>
            <a:ext cx="6001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+mn-lt"/>
                <a:ea typeface="+mn-ea"/>
                <a:cs typeface="+mn-ea"/>
                <a:sym typeface="+mn-lt"/>
              </a:rPr>
              <a:t>比較所有模型的</a:t>
            </a:r>
            <a:r>
              <a:rPr lang="en-US" altLang="zh-TW" sz="2800" dirty="0">
                <a:latin typeface="+mn-lt"/>
                <a:ea typeface="+mn-ea"/>
                <a:cs typeface="+mn-ea"/>
                <a:sym typeface="+mn-lt"/>
              </a:rPr>
              <a:t>AUC</a:t>
            </a:r>
            <a:r>
              <a:rPr lang="zh-TW" altLang="en-US" sz="28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TW" sz="2800" dirty="0">
                <a:latin typeface="+mn-lt"/>
                <a:ea typeface="+mn-ea"/>
                <a:cs typeface="+mn-ea"/>
                <a:sym typeface="+mn-lt"/>
              </a:rPr>
              <a:t>score&amp; Recall</a:t>
            </a:r>
          </a:p>
        </p:txBody>
      </p:sp>
      <p:sp>
        <p:nvSpPr>
          <p:cNvPr id="27" name="圆角矩形 2">
            <a:extLst>
              <a:ext uri="{FF2B5EF4-FFF2-40B4-BE49-F238E27FC236}">
                <a16:creationId xmlns:a16="http://schemas.microsoft.com/office/drawing/2014/main" id="{A015B4FB-807F-0DB5-4024-568CE5F1438B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8160771" y="653157"/>
            <a:ext cx="3101051" cy="62039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E00C82FA-8826-E4D0-3A4B-9FFB878B29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563088"/>
              </p:ext>
            </p:extLst>
          </p:nvPr>
        </p:nvGraphicFramePr>
        <p:xfrm>
          <a:off x="82780" y="1701276"/>
          <a:ext cx="12191999" cy="2118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987">
                  <a:extLst>
                    <a:ext uri="{9D8B030D-6E8A-4147-A177-3AD203B41FA5}">
                      <a16:colId xmlns:a16="http://schemas.microsoft.com/office/drawing/2014/main" val="4002458521"/>
                    </a:ext>
                  </a:extLst>
                </a:gridCol>
                <a:gridCol w="2048456">
                  <a:extLst>
                    <a:ext uri="{9D8B030D-6E8A-4147-A177-3AD203B41FA5}">
                      <a16:colId xmlns:a16="http://schemas.microsoft.com/office/drawing/2014/main" val="1801127685"/>
                    </a:ext>
                  </a:extLst>
                </a:gridCol>
                <a:gridCol w="2114639">
                  <a:extLst>
                    <a:ext uri="{9D8B030D-6E8A-4147-A177-3AD203B41FA5}">
                      <a16:colId xmlns:a16="http://schemas.microsoft.com/office/drawing/2014/main" val="1396977551"/>
                    </a:ext>
                  </a:extLst>
                </a:gridCol>
                <a:gridCol w="2114639">
                  <a:extLst>
                    <a:ext uri="{9D8B030D-6E8A-4147-A177-3AD203B41FA5}">
                      <a16:colId xmlns:a16="http://schemas.microsoft.com/office/drawing/2014/main" val="4241450005"/>
                    </a:ext>
                  </a:extLst>
                </a:gridCol>
                <a:gridCol w="2114639">
                  <a:extLst>
                    <a:ext uri="{9D8B030D-6E8A-4147-A177-3AD203B41FA5}">
                      <a16:colId xmlns:a16="http://schemas.microsoft.com/office/drawing/2014/main" val="1956044870"/>
                    </a:ext>
                  </a:extLst>
                </a:gridCol>
                <a:gridCol w="2114639">
                  <a:extLst>
                    <a:ext uri="{9D8B030D-6E8A-4147-A177-3AD203B41FA5}">
                      <a16:colId xmlns:a16="http://schemas.microsoft.com/office/drawing/2014/main" val="3489035311"/>
                    </a:ext>
                  </a:extLst>
                </a:gridCol>
              </a:tblGrid>
              <a:tr h="538458">
                <a:tc>
                  <a:txBody>
                    <a:bodyPr/>
                    <a:lstStyle/>
                    <a:p>
                      <a:pPr algn="ctr"/>
                      <a:endParaRPr lang="zh-TW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5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>
                          <a:solidFill>
                            <a:schemeClr val="tx1"/>
                          </a:solidFill>
                        </a:rPr>
                        <a:t>Logistic</a:t>
                      </a:r>
                      <a:endParaRPr lang="zh-TW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5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ct val="0"/>
                        </a:spcBef>
                      </a:pPr>
                      <a:r>
                        <a:rPr lang="en-US" altLang="zh-TW" sz="2000" b="0" dirty="0" err="1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LightGBM</a:t>
                      </a:r>
                      <a:endParaRPr lang="zh-TW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5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dirty="0" err="1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RandomForest</a:t>
                      </a:r>
                      <a:endParaRPr lang="en-US" altLang="zh-TW" sz="2000" b="0" dirty="0">
                        <a:solidFill>
                          <a:schemeClr val="tx1"/>
                        </a:solidFill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5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err="1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CatBoost</a:t>
                      </a:r>
                      <a:r>
                        <a:rPr lang="en-US" altLang="zh-TW" sz="2000" b="1" dirty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 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5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Ensemble</a:t>
                      </a:r>
                      <a:endParaRPr lang="zh-TW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5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58920"/>
                  </a:ext>
                </a:extLst>
              </a:tr>
              <a:tr h="79009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>
                          <a:solidFill>
                            <a:schemeClr val="tx1"/>
                          </a:solidFill>
                        </a:rPr>
                        <a:t>Training</a:t>
                      </a:r>
                      <a:endParaRPr lang="zh-TW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dirty="0">
                          <a:effectLst/>
                        </a:rPr>
                        <a:t>0.686001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dirty="0">
                          <a:effectLst/>
                        </a:rPr>
                        <a:t>0.996327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0.972040</a:t>
                      </a:r>
                      <a:endParaRPr lang="en-US" altLang="zh-TW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b="1" dirty="0">
                          <a:effectLst/>
                        </a:rPr>
                        <a:t>0.998246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0.995532</a:t>
                      </a:r>
                      <a:endParaRPr lang="en-US" altLang="zh-TW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161380"/>
                  </a:ext>
                </a:extLst>
              </a:tr>
              <a:tr h="79009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Testing</a:t>
                      </a:r>
                      <a:endParaRPr lang="zh-TW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dirty="0">
                          <a:effectLst/>
                        </a:rPr>
                        <a:t>0.646617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dirty="0">
                          <a:effectLst/>
                        </a:rPr>
                        <a:t>0.767857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0.737782</a:t>
                      </a:r>
                      <a:endParaRPr lang="en-US" altLang="zh-TW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b="1" dirty="0">
                          <a:effectLst/>
                        </a:rPr>
                        <a:t>0.781955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dirty="0">
                          <a:effectLst/>
                        </a:rPr>
                        <a:t>0.771617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491188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1758E781-181F-2C1B-AA7C-90714B4A84EE}"/>
              </a:ext>
            </a:extLst>
          </p:cNvPr>
          <p:cNvSpPr txBox="1"/>
          <p:nvPr/>
        </p:nvSpPr>
        <p:spPr>
          <a:xfrm>
            <a:off x="82780" y="1188830"/>
            <a:ext cx="5245357" cy="418175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0" marR="0" lvl="0" indent="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noProof="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AUC score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8AB678B5-9CD7-8BD0-6074-A936718C14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843077"/>
              </p:ext>
            </p:extLst>
          </p:nvPr>
        </p:nvGraphicFramePr>
        <p:xfrm>
          <a:off x="101272" y="4375184"/>
          <a:ext cx="8458555" cy="2118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387">
                  <a:extLst>
                    <a:ext uri="{9D8B030D-6E8A-4147-A177-3AD203B41FA5}">
                      <a16:colId xmlns:a16="http://schemas.microsoft.com/office/drawing/2014/main" val="1607217800"/>
                    </a:ext>
                  </a:extLst>
                </a:gridCol>
                <a:gridCol w="1851102">
                  <a:extLst>
                    <a:ext uri="{9D8B030D-6E8A-4147-A177-3AD203B41FA5}">
                      <a16:colId xmlns:a16="http://schemas.microsoft.com/office/drawing/2014/main" val="2492417460"/>
                    </a:ext>
                  </a:extLst>
                </a:gridCol>
                <a:gridCol w="2107580">
                  <a:extLst>
                    <a:ext uri="{9D8B030D-6E8A-4147-A177-3AD203B41FA5}">
                      <a16:colId xmlns:a16="http://schemas.microsoft.com/office/drawing/2014/main" val="1477571347"/>
                    </a:ext>
                  </a:extLst>
                </a:gridCol>
                <a:gridCol w="1459775">
                  <a:extLst>
                    <a:ext uri="{9D8B030D-6E8A-4147-A177-3AD203B41FA5}">
                      <a16:colId xmlns:a16="http://schemas.microsoft.com/office/drawing/2014/main" val="1701646208"/>
                    </a:ext>
                  </a:extLst>
                </a:gridCol>
                <a:gridCol w="1691711">
                  <a:extLst>
                    <a:ext uri="{9D8B030D-6E8A-4147-A177-3AD203B41FA5}">
                      <a16:colId xmlns:a16="http://schemas.microsoft.com/office/drawing/2014/main" val="4015180929"/>
                    </a:ext>
                  </a:extLst>
                </a:gridCol>
              </a:tblGrid>
              <a:tr h="538458">
                <a:tc>
                  <a:txBody>
                    <a:bodyPr/>
                    <a:lstStyle/>
                    <a:p>
                      <a:pPr algn="ctr"/>
                      <a:endParaRPr lang="zh-TW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5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ct val="0"/>
                        </a:spcBef>
                      </a:pPr>
                      <a:r>
                        <a:rPr lang="en-US" altLang="zh-TW" sz="2000" b="0" dirty="0" err="1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LightGBM</a:t>
                      </a:r>
                      <a:endParaRPr lang="zh-TW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5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dirty="0" err="1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RandomForest</a:t>
                      </a:r>
                      <a:endParaRPr lang="en-US" altLang="zh-TW" sz="2000" b="0" dirty="0">
                        <a:solidFill>
                          <a:schemeClr val="tx1"/>
                        </a:solidFill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5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err="1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CatBoost</a:t>
                      </a:r>
                      <a:r>
                        <a:rPr lang="en-US" altLang="zh-TW" sz="2000" b="1" dirty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 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5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Ensemble</a:t>
                      </a:r>
                      <a:endParaRPr lang="zh-TW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5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2396277"/>
                  </a:ext>
                </a:extLst>
              </a:tr>
              <a:tr h="79009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>
                          <a:solidFill>
                            <a:schemeClr val="tx1"/>
                          </a:solidFill>
                        </a:rPr>
                        <a:t>Training</a:t>
                      </a:r>
                      <a:endParaRPr lang="zh-TW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dirty="0">
                          <a:effectLst/>
                        </a:rPr>
                        <a:t>0.994764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dirty="0">
                          <a:effectLst/>
                        </a:rPr>
                        <a:t>0.979058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>
                          <a:effectLst/>
                        </a:rPr>
                        <a:t>1.000000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dirty="0">
                          <a:effectLst/>
                        </a:rPr>
                        <a:t>1.000000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031336"/>
                  </a:ext>
                </a:extLst>
              </a:tr>
              <a:tr h="79009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Testing</a:t>
                      </a:r>
                      <a:endParaRPr lang="zh-TW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dirty="0">
                          <a:effectLst/>
                        </a:rPr>
                        <a:t>0.631579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dirty="0">
                          <a:effectLst/>
                        </a:rPr>
                        <a:t>0.684211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dirty="0">
                          <a:effectLst/>
                        </a:rPr>
                        <a:t>0.684211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dirty="0">
                          <a:effectLst/>
                        </a:rPr>
                        <a:t>0.684211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916087"/>
                  </a:ext>
                </a:extLst>
              </a:tr>
            </a:tbl>
          </a:graphicData>
        </a:graphic>
      </p:graphicFrame>
      <p:sp>
        <p:nvSpPr>
          <p:cNvPr id="9" name="TextBox 24">
            <a:extLst>
              <a:ext uri="{FF2B5EF4-FFF2-40B4-BE49-F238E27FC236}">
                <a16:creationId xmlns:a16="http://schemas.microsoft.com/office/drawing/2014/main" id="{7E9F6CD5-F7BC-44CA-60AF-C91749501B76}"/>
              </a:ext>
            </a:extLst>
          </p:cNvPr>
          <p:cNvSpPr txBox="1"/>
          <p:nvPr/>
        </p:nvSpPr>
        <p:spPr>
          <a:xfrm>
            <a:off x="101272" y="3948719"/>
            <a:ext cx="5245357" cy="418175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0" marR="0" lvl="0" indent="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noProof="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recall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3192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1" grpId="0" bldLvl="0"/>
      <p:bldP spid="22" grpId="0" bldLvl="0"/>
      <p:bldP spid="23" grpId="0" bldLvl="0"/>
      <p:bldP spid="24" grpId="0" bldLvl="0"/>
      <p:bldP spid="4" grpId="0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3BAD7BC-6E14-4556-93DE-55C1CC335AA1}"/>
              </a:ext>
            </a:extLst>
          </p:cNvPr>
          <p:cNvSpPr/>
          <p:nvPr/>
        </p:nvSpPr>
        <p:spPr>
          <a:xfrm>
            <a:off x="5186369" y="1535627"/>
            <a:ext cx="18963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4800" dirty="0">
                <a:solidFill>
                  <a:srgbClr val="9AA394"/>
                </a:solidFill>
                <a:cs typeface="+mn-ea"/>
                <a:sym typeface="+mn-lt"/>
              </a:rPr>
              <a:t>P</a:t>
            </a:r>
            <a:r>
              <a:rPr lang="en-US" altLang="zh-CN" sz="3600" dirty="0">
                <a:solidFill>
                  <a:srgbClr val="9AA394"/>
                </a:solidFill>
                <a:cs typeface="+mn-ea"/>
                <a:sym typeface="+mn-lt"/>
              </a:rPr>
              <a:t>art 0</a:t>
            </a:r>
            <a:r>
              <a:rPr lang="en-US" altLang="zh-TW" sz="3600" dirty="0">
                <a:solidFill>
                  <a:srgbClr val="9AA394"/>
                </a:solidFill>
                <a:cs typeface="+mn-ea"/>
                <a:sym typeface="+mn-lt"/>
              </a:rPr>
              <a:t>5</a:t>
            </a:r>
            <a:endParaRPr lang="zh-CN" altLang="en-US" sz="3600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79DAD31-BD2E-4FBD-B956-03B36266B70A}"/>
              </a:ext>
            </a:extLst>
          </p:cNvPr>
          <p:cNvSpPr/>
          <p:nvPr/>
        </p:nvSpPr>
        <p:spPr>
          <a:xfrm>
            <a:off x="3383951" y="3013501"/>
            <a:ext cx="54240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>
                <a:solidFill>
                  <a:srgbClr val="9AA394"/>
                </a:solidFill>
                <a:cs typeface="+mn-ea"/>
                <a:sym typeface="+mn-lt"/>
              </a:rPr>
              <a:t>參考資料</a:t>
            </a:r>
            <a:endParaRPr lang="zh-CN" altLang="en-US" sz="4800" b="1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D351AB9-82AC-4D66-A5ED-8C566BD434FD}"/>
              </a:ext>
            </a:extLst>
          </p:cNvPr>
          <p:cNvSpPr/>
          <p:nvPr/>
        </p:nvSpPr>
        <p:spPr>
          <a:xfrm>
            <a:off x="5563169" y="2590369"/>
            <a:ext cx="1065661" cy="45719"/>
          </a:xfrm>
          <a:prstGeom prst="roundRect">
            <a:avLst>
              <a:gd name="adj" fmla="val 0"/>
            </a:avLst>
          </a:prstGeom>
          <a:solidFill>
            <a:srgbClr val="9AA39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5D8EF5F-F367-4FA3-9A74-8E3E78AA7391}"/>
              </a:ext>
            </a:extLst>
          </p:cNvPr>
          <p:cNvSpPr/>
          <p:nvPr/>
        </p:nvSpPr>
        <p:spPr>
          <a:xfrm>
            <a:off x="-1030667" y="-883488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2C44928-6EA5-4516-AD3A-83B64EC88F40}"/>
              </a:ext>
            </a:extLst>
          </p:cNvPr>
          <p:cNvSpPr/>
          <p:nvPr/>
        </p:nvSpPr>
        <p:spPr>
          <a:xfrm>
            <a:off x="-914400" y="1721688"/>
            <a:ext cx="1828800" cy="182880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E2BAC1E-8526-42A6-9C8A-8D1BCA13AA8B}"/>
              </a:ext>
            </a:extLst>
          </p:cNvPr>
          <p:cNvSpPr/>
          <p:nvPr/>
        </p:nvSpPr>
        <p:spPr>
          <a:xfrm>
            <a:off x="1652783" y="-74703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C006D14-C9FA-4184-B27F-ACDFC5FC1BF9}"/>
              </a:ext>
            </a:extLst>
          </p:cNvPr>
          <p:cNvSpPr/>
          <p:nvPr/>
        </p:nvSpPr>
        <p:spPr>
          <a:xfrm>
            <a:off x="10062902" y="3911002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0242560-3839-410B-B902-532FCC1B8962}"/>
              </a:ext>
            </a:extLst>
          </p:cNvPr>
          <p:cNvSpPr/>
          <p:nvPr/>
        </p:nvSpPr>
        <p:spPr>
          <a:xfrm>
            <a:off x="8846578" y="5580202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83780CF-8DDD-41E1-98DE-DF359BBF1446}"/>
              </a:ext>
            </a:extLst>
          </p:cNvPr>
          <p:cNvSpPr/>
          <p:nvPr/>
        </p:nvSpPr>
        <p:spPr>
          <a:xfrm>
            <a:off x="8754276" y="5327591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文本框 5">
            <a:extLst>
              <a:ext uri="{FF2B5EF4-FFF2-40B4-BE49-F238E27FC236}">
                <a16:creationId xmlns:a16="http://schemas.microsoft.com/office/drawing/2014/main" id="{321F7A4B-7A64-A5B8-B5DA-61531CE411EC}"/>
              </a:ext>
            </a:extLst>
          </p:cNvPr>
          <p:cNvSpPr txBox="1"/>
          <p:nvPr/>
        </p:nvSpPr>
        <p:spPr>
          <a:xfrm>
            <a:off x="3514781" y="4037308"/>
            <a:ext cx="5239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9AA394"/>
                </a:solidFill>
                <a:cs typeface="+mn-ea"/>
                <a:sym typeface="+mn-lt"/>
              </a:rPr>
              <a:t> </a:t>
            </a:r>
            <a:r>
              <a:rPr lang="en-US" altLang="zh-TW" sz="1400" dirty="0">
                <a:solidFill>
                  <a:srgbClr val="9AA394"/>
                </a:solidFill>
                <a:cs typeface="+mn-ea"/>
                <a:sym typeface="+mn-lt"/>
              </a:rPr>
              <a:t>2022.12.19</a:t>
            </a:r>
            <a:r>
              <a:rPr lang="zh-TW" altLang="en-US" sz="1400" dirty="0">
                <a:solidFill>
                  <a:srgbClr val="9AA394"/>
                </a:solidFill>
                <a:cs typeface="+mn-ea"/>
                <a:sym typeface="+mn-lt"/>
              </a:rPr>
              <a:t> 統計學習與資料探勘</a:t>
            </a:r>
            <a:endParaRPr lang="zh-CN" altLang="en-US" sz="1400" dirty="0">
              <a:solidFill>
                <a:srgbClr val="9AA394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59903421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椭圆 32">
            <a:extLst>
              <a:ext uri="{FF2B5EF4-FFF2-40B4-BE49-F238E27FC236}">
                <a16:creationId xmlns:a16="http://schemas.microsoft.com/office/drawing/2014/main" id="{5EFB62E5-6F20-4FAC-811C-494DAD2F64D1}"/>
              </a:ext>
            </a:extLst>
          </p:cNvPr>
          <p:cNvSpPr/>
          <p:nvPr/>
        </p:nvSpPr>
        <p:spPr>
          <a:xfrm>
            <a:off x="8599318" y="-1727914"/>
            <a:ext cx="4842125" cy="4842125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230530" y="61028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4" name="椭圆 33">
            <a:extLst>
              <a:ext uri="{FF2B5EF4-FFF2-40B4-BE49-F238E27FC236}">
                <a16:creationId xmlns:a16="http://schemas.microsoft.com/office/drawing/2014/main" id="{AB1E21DB-FD8F-441D-B2C3-B8B7A8763BB6}"/>
              </a:ext>
            </a:extLst>
          </p:cNvPr>
          <p:cNvSpPr/>
          <p:nvPr/>
        </p:nvSpPr>
        <p:spPr>
          <a:xfrm>
            <a:off x="9018672" y="1871376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PA_文本框 30">
            <a:extLst>
              <a:ext uri="{FF2B5EF4-FFF2-40B4-BE49-F238E27FC236}">
                <a16:creationId xmlns:a16="http://schemas.microsoft.com/office/drawing/2014/main" id="{8F72931B-810D-4C8E-BF76-7D6043880628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535026" y="691828"/>
            <a:ext cx="10084161" cy="5831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ts val="2500"/>
              </a:lnSpc>
              <a:spcBef>
                <a:spcPct val="0"/>
              </a:spcBef>
              <a:buNone/>
            </a:pPr>
            <a:r>
              <a:rPr lang="en-US" altLang="zh-TW" sz="1600" dirty="0">
                <a:hlinkClick r:id="rId3"/>
              </a:rPr>
              <a:t>2. </a:t>
            </a:r>
            <a:r>
              <a:rPr lang="zh-TW" altLang="en-US" sz="1600" dirty="0">
                <a:hlinkClick r:id="rId3"/>
              </a:rPr>
              <a:t>過採樣 </a:t>
            </a:r>
            <a:r>
              <a:rPr lang="en-US" altLang="zh-TW" sz="1600" dirty="0">
                <a:hlinkClick r:id="rId3"/>
              </a:rPr>
              <a:t>— </a:t>
            </a:r>
            <a:r>
              <a:rPr lang="zh-TW" altLang="en-US" sz="1600" dirty="0">
                <a:hlinkClick r:id="rId3"/>
              </a:rPr>
              <a:t>版本 </a:t>
            </a:r>
            <a:r>
              <a:rPr lang="en-US" altLang="zh-TW" sz="1600" dirty="0">
                <a:hlinkClick r:id="rId3"/>
              </a:rPr>
              <a:t>0.10.0 (imbalanced-learn.org)</a:t>
            </a:r>
            <a:endParaRPr lang="en-US" altLang="zh-TW" sz="1600" dirty="0"/>
          </a:p>
          <a:p>
            <a:pPr>
              <a:lnSpc>
                <a:spcPts val="2500"/>
              </a:lnSpc>
              <a:spcBef>
                <a:spcPct val="0"/>
              </a:spcBef>
              <a:buNone/>
            </a:pP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ts val="2500"/>
              </a:lnSpc>
              <a:spcBef>
                <a:spcPct val="0"/>
              </a:spcBef>
              <a:buNone/>
            </a:pPr>
            <a:r>
              <a:rPr lang="zh-TW" altLang="en-US" sz="1600" dirty="0">
                <a:hlinkClick r:id="rId4"/>
              </a:rPr>
              <a:t>隨機過採樣器 </a:t>
            </a:r>
            <a:r>
              <a:rPr lang="en-US" altLang="zh-TW" sz="1600" dirty="0">
                <a:hlinkClick r:id="rId4"/>
              </a:rPr>
              <a:t>— </a:t>
            </a:r>
            <a:r>
              <a:rPr lang="zh-TW" altLang="en-US" sz="1600" dirty="0">
                <a:hlinkClick r:id="rId4"/>
              </a:rPr>
              <a:t>版本 </a:t>
            </a:r>
            <a:r>
              <a:rPr lang="en-US" altLang="zh-TW" sz="1600" dirty="0">
                <a:hlinkClick r:id="rId4"/>
              </a:rPr>
              <a:t>0.10.0 (imbalanced-learn.org)</a:t>
            </a:r>
            <a:endParaRPr lang="en-US" altLang="zh-TW" sz="1600" dirty="0"/>
          </a:p>
          <a:p>
            <a:pPr>
              <a:lnSpc>
                <a:spcPts val="2500"/>
              </a:lnSpc>
              <a:spcBef>
                <a:spcPct val="0"/>
              </a:spcBef>
              <a:buNone/>
            </a:pP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ts val="2500"/>
              </a:lnSpc>
              <a:spcBef>
                <a:spcPct val="0"/>
              </a:spcBef>
              <a:buNone/>
            </a:pPr>
            <a:r>
              <a:rPr lang="en-US" altLang="zh-TW" sz="1600" dirty="0">
                <a:hlinkClick r:id="rId5"/>
              </a:rPr>
              <a:t>[</a:t>
            </a:r>
            <a:r>
              <a:rPr lang="zh-TW" altLang="en-US" sz="1600" dirty="0">
                <a:hlinkClick r:id="rId5"/>
              </a:rPr>
              <a:t>機器學習二部曲</a:t>
            </a:r>
            <a:r>
              <a:rPr lang="en-US" altLang="zh-TW" sz="1600" dirty="0">
                <a:hlinkClick r:id="rId5"/>
              </a:rPr>
              <a:t>] Python</a:t>
            </a:r>
            <a:r>
              <a:rPr lang="zh-TW" altLang="en-US" sz="1600" dirty="0">
                <a:hlinkClick r:id="rId5"/>
              </a:rPr>
              <a:t>實作</a:t>
            </a:r>
            <a:r>
              <a:rPr lang="en-US" altLang="zh-TW" sz="1600" dirty="0">
                <a:hlinkClick r:id="rId5"/>
              </a:rPr>
              <a:t>—</a:t>
            </a:r>
            <a:r>
              <a:rPr lang="zh-TW" altLang="en-US" sz="1600" dirty="0">
                <a:hlinkClick r:id="rId5"/>
              </a:rPr>
              <a:t>資料預處理 </a:t>
            </a:r>
            <a:r>
              <a:rPr lang="en-US" altLang="zh-TW" sz="1600" dirty="0">
                <a:hlinkClick r:id="rId5"/>
              </a:rPr>
              <a:t>: </a:t>
            </a:r>
            <a:r>
              <a:rPr lang="zh-TW" altLang="en-US" sz="1600" dirty="0">
                <a:hlinkClick r:id="rId5"/>
              </a:rPr>
              <a:t>如何將類別型特徵自動轉換成數值型</a:t>
            </a:r>
            <a:r>
              <a:rPr lang="en-US" altLang="zh-TW" sz="1600" dirty="0">
                <a:hlinkClick r:id="rId5"/>
              </a:rPr>
              <a:t>? </a:t>
            </a:r>
            <a:r>
              <a:rPr lang="en-US" altLang="zh-TW" sz="1600" dirty="0" err="1">
                <a:hlinkClick r:id="rId5"/>
              </a:rPr>
              <a:t>LabelEncoder</a:t>
            </a:r>
            <a:r>
              <a:rPr lang="en-US" altLang="zh-TW" sz="1600" dirty="0">
                <a:hlinkClick r:id="rId5"/>
              </a:rPr>
              <a:t> ! – </a:t>
            </a:r>
            <a:r>
              <a:rPr lang="en-US" altLang="zh-TW" sz="1600" dirty="0" err="1">
                <a:hlinkClick r:id="rId5"/>
              </a:rPr>
              <a:t>PyInvest</a:t>
            </a:r>
            <a:r>
              <a:rPr lang="en-US" altLang="zh-TW" sz="1600" dirty="0">
                <a:hlinkClick r:id="rId5"/>
              </a:rPr>
              <a:t> (pyecontech.com)</a:t>
            </a:r>
            <a:endParaRPr lang="en-US" altLang="zh-TW" sz="1600" dirty="0"/>
          </a:p>
          <a:p>
            <a:pPr>
              <a:lnSpc>
                <a:spcPts val="2500"/>
              </a:lnSpc>
              <a:spcBef>
                <a:spcPct val="0"/>
              </a:spcBef>
              <a:buNone/>
            </a:pP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ts val="2500"/>
              </a:lnSpc>
              <a:spcBef>
                <a:spcPct val="0"/>
              </a:spcBef>
              <a:buNone/>
            </a:pPr>
            <a:r>
              <a:rPr lang="zh-TW" altLang="en-US" sz="1600" dirty="0">
                <a:hlinkClick r:id="rId6"/>
              </a:rPr>
              <a:t>機器學習筆記</a:t>
            </a:r>
            <a:r>
              <a:rPr lang="en-US" altLang="zh-TW" sz="1600" dirty="0">
                <a:hlinkClick r:id="rId6"/>
              </a:rPr>
              <a:t>-Target Encoding.</a:t>
            </a:r>
            <a:r>
              <a:rPr lang="zh-TW" altLang="en-US" sz="1600" dirty="0">
                <a:hlinkClick r:id="rId6"/>
              </a:rPr>
              <a:t>對於數值特徵（</a:t>
            </a:r>
            <a:r>
              <a:rPr lang="en-US" altLang="zh-TW" sz="1600" dirty="0">
                <a:hlinkClick r:id="rId6"/>
              </a:rPr>
              <a:t>numerical... | by </a:t>
            </a:r>
            <a:r>
              <a:rPr lang="zh-TW" altLang="en-US" sz="1600" dirty="0">
                <a:hlinkClick r:id="rId6"/>
              </a:rPr>
              <a:t>黃柏竣 </a:t>
            </a:r>
            <a:r>
              <a:rPr lang="en-US" altLang="zh-TW" sz="1600" dirty="0">
                <a:hlinkClick r:id="rId6"/>
              </a:rPr>
              <a:t>|</a:t>
            </a:r>
            <a:r>
              <a:rPr lang="zh-TW" altLang="en-US" sz="1600" dirty="0">
                <a:hlinkClick r:id="rId6"/>
              </a:rPr>
              <a:t>中等 </a:t>
            </a:r>
            <a:r>
              <a:rPr lang="en-US" altLang="zh-TW" sz="1600" dirty="0">
                <a:hlinkClick r:id="rId6"/>
              </a:rPr>
              <a:t>(medium.com)</a:t>
            </a:r>
            <a:endParaRPr lang="en-US" altLang="zh-TW" sz="1600" dirty="0"/>
          </a:p>
          <a:p>
            <a:pPr>
              <a:lnSpc>
                <a:spcPts val="2500"/>
              </a:lnSpc>
              <a:spcBef>
                <a:spcPct val="0"/>
              </a:spcBef>
              <a:buNone/>
            </a:pP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ts val="2500"/>
              </a:lnSpc>
              <a:spcBef>
                <a:spcPct val="0"/>
              </a:spcBef>
              <a:buNone/>
            </a:pPr>
            <a:r>
              <a:rPr lang="en-US" altLang="zh-TW" sz="1600" dirty="0">
                <a:hlinkClick r:id="rId7"/>
              </a:rPr>
              <a:t>M </a:t>
            </a:r>
            <a:r>
              <a:rPr lang="zh-TW" altLang="en-US" sz="1600" dirty="0">
                <a:hlinkClick r:id="rId7"/>
              </a:rPr>
              <a:t>估計 </a:t>
            </a:r>
            <a:r>
              <a:rPr lang="en-US" altLang="zh-TW" sz="1600" dirty="0">
                <a:hlinkClick r:id="rId7"/>
              </a:rPr>
              <a:t>— </a:t>
            </a:r>
            <a:r>
              <a:rPr lang="zh-TW" altLang="en-US" sz="1600" dirty="0">
                <a:hlinkClick r:id="rId7"/>
              </a:rPr>
              <a:t>類別編碼器 </a:t>
            </a:r>
            <a:r>
              <a:rPr lang="en-US" altLang="zh-TW" sz="1600" dirty="0">
                <a:hlinkClick r:id="rId7"/>
              </a:rPr>
              <a:t>2.5.1.post0 </a:t>
            </a:r>
            <a:r>
              <a:rPr lang="zh-TW" altLang="en-US" sz="1600" dirty="0">
                <a:hlinkClick r:id="rId7"/>
              </a:rPr>
              <a:t>文檔 </a:t>
            </a:r>
            <a:r>
              <a:rPr lang="en-US" altLang="zh-TW" sz="1600" dirty="0">
                <a:hlinkClick r:id="rId7"/>
              </a:rPr>
              <a:t>(scikit-learn.org)</a:t>
            </a:r>
            <a:endParaRPr lang="en-US" altLang="zh-TW" sz="1600" dirty="0"/>
          </a:p>
          <a:p>
            <a:pPr>
              <a:lnSpc>
                <a:spcPts val="2500"/>
              </a:lnSpc>
              <a:spcBef>
                <a:spcPct val="0"/>
              </a:spcBef>
              <a:buNone/>
            </a:pP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ts val="2500"/>
              </a:lnSpc>
              <a:spcBef>
                <a:spcPct val="0"/>
              </a:spcBef>
              <a:buNone/>
            </a:pPr>
            <a:r>
              <a:rPr lang="zh-TW" altLang="en-US" sz="1600" dirty="0">
                <a:hlinkClick r:id="rId8"/>
              </a:rPr>
              <a:t>熊貓。</a:t>
            </a:r>
            <a:r>
              <a:rPr lang="en-US" altLang="zh-TW" sz="1600" dirty="0" err="1">
                <a:hlinkClick r:id="rId8"/>
              </a:rPr>
              <a:t>DataFrame.interpolate</a:t>
            </a:r>
            <a:r>
              <a:rPr lang="en-US" altLang="zh-TW" sz="1600" dirty="0">
                <a:hlinkClick r:id="rId8"/>
              </a:rPr>
              <a:t> — pandas 1.5.2 </a:t>
            </a:r>
            <a:r>
              <a:rPr lang="zh-TW" altLang="en-US" sz="1600" dirty="0">
                <a:hlinkClick r:id="rId8"/>
              </a:rPr>
              <a:t>文檔 </a:t>
            </a:r>
            <a:r>
              <a:rPr lang="en-US" altLang="zh-TW" sz="1600" dirty="0">
                <a:hlinkClick r:id="rId8"/>
              </a:rPr>
              <a:t>(pydata.org)</a:t>
            </a:r>
            <a:endParaRPr lang="en-US" altLang="zh-TW" sz="1600" dirty="0"/>
          </a:p>
          <a:p>
            <a:pPr>
              <a:lnSpc>
                <a:spcPts val="2500"/>
              </a:lnSpc>
              <a:spcBef>
                <a:spcPct val="0"/>
              </a:spcBef>
              <a:buNone/>
            </a:pP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ts val="2500"/>
              </a:lnSpc>
              <a:spcBef>
                <a:spcPct val="0"/>
              </a:spcBef>
              <a:buNone/>
            </a:pPr>
            <a:r>
              <a:rPr lang="en-US" altLang="zh-TW" sz="1600" dirty="0">
                <a:hlinkClick r:id="rId9"/>
              </a:rPr>
              <a:t>[</a:t>
            </a:r>
            <a:r>
              <a:rPr lang="zh-TW" altLang="en-US" sz="1600" dirty="0">
                <a:hlinkClick r:id="rId9"/>
              </a:rPr>
              <a:t>改善資料品質</a:t>
            </a:r>
            <a:r>
              <a:rPr lang="en-US" altLang="zh-TW" sz="1600" dirty="0">
                <a:hlinkClick r:id="rId9"/>
              </a:rPr>
              <a:t>]Part-2 </a:t>
            </a:r>
            <a:r>
              <a:rPr lang="zh-TW" altLang="en-US" sz="1600" dirty="0">
                <a:hlinkClick r:id="rId9"/>
              </a:rPr>
              <a:t>面對缺漏值的對策 </a:t>
            </a:r>
            <a:r>
              <a:rPr lang="en-US" altLang="zh-TW" sz="1600" dirty="0">
                <a:hlinkClick r:id="rId9"/>
              </a:rPr>
              <a:t>- </a:t>
            </a:r>
            <a:r>
              <a:rPr lang="en-US" altLang="zh-TW" sz="1600" dirty="0" err="1">
                <a:hlinkClick r:id="rId9"/>
              </a:rPr>
              <a:t>iT</a:t>
            </a:r>
            <a:r>
              <a:rPr lang="en-US" altLang="zh-TW" sz="1600" dirty="0">
                <a:hlinkClick r:id="rId9"/>
              </a:rPr>
              <a:t> </a:t>
            </a:r>
            <a:r>
              <a:rPr lang="zh-TW" altLang="en-US" sz="1600" dirty="0">
                <a:hlinkClick r:id="rId9"/>
              </a:rPr>
              <a:t>邦幫忙</a:t>
            </a:r>
            <a:r>
              <a:rPr lang="en-US" altLang="zh-TW" sz="1600" dirty="0">
                <a:hlinkClick r:id="rId9"/>
              </a:rPr>
              <a:t>::</a:t>
            </a:r>
            <a:r>
              <a:rPr lang="zh-TW" altLang="en-US" sz="1600" dirty="0">
                <a:hlinkClick r:id="rId9"/>
              </a:rPr>
              <a:t>一起幫忙解決難題，拯救 </a:t>
            </a:r>
            <a:r>
              <a:rPr lang="en-US" altLang="zh-TW" sz="1600" dirty="0">
                <a:hlinkClick r:id="rId9"/>
              </a:rPr>
              <a:t>IT </a:t>
            </a:r>
            <a:r>
              <a:rPr lang="zh-TW" altLang="en-US" sz="1600" dirty="0">
                <a:hlinkClick r:id="rId9"/>
              </a:rPr>
              <a:t>人的一天 </a:t>
            </a:r>
            <a:r>
              <a:rPr lang="en-US" altLang="zh-TW" sz="1600" dirty="0">
                <a:hlinkClick r:id="rId9"/>
              </a:rPr>
              <a:t>(ithome.com.tw)</a:t>
            </a:r>
            <a:endParaRPr lang="en-US" altLang="zh-TW" sz="1600" dirty="0"/>
          </a:p>
          <a:p>
            <a:pPr>
              <a:lnSpc>
                <a:spcPts val="2500"/>
              </a:lnSpc>
              <a:spcBef>
                <a:spcPct val="0"/>
              </a:spcBef>
              <a:buNone/>
            </a:pP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ts val="2500"/>
              </a:lnSpc>
              <a:spcBef>
                <a:spcPct val="0"/>
              </a:spcBef>
              <a:buNone/>
            </a:pPr>
            <a:r>
              <a:rPr lang="zh-TW" altLang="en-US" sz="1600" dirty="0">
                <a:hlinkClick r:id="rId10"/>
              </a:rPr>
              <a:t>後向特徵消除及其實現 </a:t>
            </a:r>
            <a:r>
              <a:rPr lang="en-US" altLang="zh-TW" sz="1600" dirty="0">
                <a:hlinkClick r:id="rId10"/>
              </a:rPr>
              <a:t>(analyticsvidhya.com)</a:t>
            </a:r>
            <a:endParaRPr lang="en-US" altLang="zh-TW" sz="1600" dirty="0"/>
          </a:p>
          <a:p>
            <a:pPr>
              <a:lnSpc>
                <a:spcPts val="2500"/>
              </a:lnSpc>
              <a:spcBef>
                <a:spcPct val="0"/>
              </a:spcBef>
              <a:buNone/>
            </a:pP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ts val="2500"/>
              </a:lnSpc>
              <a:spcBef>
                <a:spcPct val="0"/>
              </a:spcBef>
              <a:buNone/>
            </a:pPr>
            <a:r>
              <a:rPr lang="en-US" altLang="zh-TW" sz="1600" dirty="0">
                <a:hlinkClick r:id="rId11"/>
              </a:rPr>
              <a:t>Python - </a:t>
            </a:r>
            <a:r>
              <a:rPr lang="zh-TW" altLang="en-US" sz="1600" dirty="0">
                <a:hlinkClick r:id="rId11"/>
              </a:rPr>
              <a:t>如何使用 </a:t>
            </a:r>
            <a:r>
              <a:rPr lang="en-US" altLang="zh-TW" sz="1600" dirty="0">
                <a:hlinkClick r:id="rId11"/>
              </a:rPr>
              <a:t>t-SNE </a:t>
            </a:r>
            <a:r>
              <a:rPr lang="zh-TW" altLang="en-US" sz="1600" dirty="0">
                <a:hlinkClick r:id="rId11"/>
              </a:rPr>
              <a:t>進行降維 </a:t>
            </a:r>
            <a:r>
              <a:rPr lang="en-US" altLang="zh-TW" sz="1600" dirty="0">
                <a:hlinkClick r:id="rId11"/>
              </a:rPr>
              <a:t>| Mortis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E794DDCF-9E8A-4463-9EBC-FA0CD60ADE16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26" y="413647"/>
            <a:ext cx="618294" cy="55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960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:dissolve/>
      </p:transition>
    </mc:Choice>
    <mc:Fallback xmlns="">
      <p:transition spd="slow" advTm="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>
            <a:extLst>
              <a:ext uri="{FF2B5EF4-FFF2-40B4-BE49-F238E27FC236}">
                <a16:creationId xmlns:a16="http://schemas.microsoft.com/office/drawing/2014/main" id="{43E9A957-5FD0-4C0B-BABC-BD92473CA2FC}"/>
              </a:ext>
            </a:extLst>
          </p:cNvPr>
          <p:cNvSpPr/>
          <p:nvPr/>
        </p:nvSpPr>
        <p:spPr>
          <a:xfrm>
            <a:off x="-1030667" y="-883488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E19F243-6296-438F-B521-744C6305F98D}"/>
              </a:ext>
            </a:extLst>
          </p:cNvPr>
          <p:cNvSpPr/>
          <p:nvPr/>
        </p:nvSpPr>
        <p:spPr>
          <a:xfrm>
            <a:off x="-914400" y="1721688"/>
            <a:ext cx="1828800" cy="182880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5D755CE-AF09-427C-BCA8-90547B36F9DD}"/>
              </a:ext>
            </a:extLst>
          </p:cNvPr>
          <p:cNvSpPr/>
          <p:nvPr/>
        </p:nvSpPr>
        <p:spPr>
          <a:xfrm>
            <a:off x="1652783" y="-74703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68E6592D-264F-4863-A006-AB02018020A7}"/>
              </a:ext>
            </a:extLst>
          </p:cNvPr>
          <p:cNvSpPr/>
          <p:nvPr/>
        </p:nvSpPr>
        <p:spPr>
          <a:xfrm>
            <a:off x="10062902" y="3911002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5AD812F9-5BBD-467C-8342-AA40004F1F48}"/>
              </a:ext>
            </a:extLst>
          </p:cNvPr>
          <p:cNvSpPr/>
          <p:nvPr/>
        </p:nvSpPr>
        <p:spPr>
          <a:xfrm>
            <a:off x="8846578" y="5580202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826B78F-1340-41BD-9C8C-AFC2B9969FC6}"/>
              </a:ext>
            </a:extLst>
          </p:cNvPr>
          <p:cNvSpPr/>
          <p:nvPr/>
        </p:nvSpPr>
        <p:spPr>
          <a:xfrm>
            <a:off x="8754276" y="5327591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CA862AF-A2A8-4B65-8AE1-C305969A3E4F}"/>
              </a:ext>
            </a:extLst>
          </p:cNvPr>
          <p:cNvSpPr/>
          <p:nvPr/>
        </p:nvSpPr>
        <p:spPr>
          <a:xfrm>
            <a:off x="1881600" y="4927829"/>
            <a:ext cx="693143" cy="693143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C252E3D-1F63-4A1D-934A-FD24CA55DC92}"/>
              </a:ext>
            </a:extLst>
          </p:cNvPr>
          <p:cNvGrpSpPr/>
          <p:nvPr/>
        </p:nvGrpSpPr>
        <p:grpSpPr>
          <a:xfrm>
            <a:off x="7941329" y="1109510"/>
            <a:ext cx="1605859" cy="1429988"/>
            <a:chOff x="7481280" y="1311215"/>
            <a:chExt cx="2228073" cy="1984058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10D14D68-A030-4831-BE4A-C8BA84F5CAA2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7DD2780E-3BB9-46DC-9F40-2EFA2361D3FD}"/>
                </a:ext>
              </a:extLst>
            </p:cNvPr>
            <p:cNvSpPr/>
            <p:nvPr/>
          </p:nvSpPr>
          <p:spPr>
            <a:xfrm>
              <a:off x="8916441" y="1330477"/>
              <a:ext cx="792912" cy="792912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80" name="文本框 179">
            <a:extLst>
              <a:ext uri="{FF2B5EF4-FFF2-40B4-BE49-F238E27FC236}">
                <a16:creationId xmlns:a16="http://schemas.microsoft.com/office/drawing/2014/main" id="{0375DD06-9624-430F-A1FE-8292A5D2F180}"/>
              </a:ext>
            </a:extLst>
          </p:cNvPr>
          <p:cNvSpPr txBox="1"/>
          <p:nvPr/>
        </p:nvSpPr>
        <p:spPr>
          <a:xfrm>
            <a:off x="2574743" y="2626991"/>
            <a:ext cx="7174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7200" dirty="0">
                <a:solidFill>
                  <a:srgbClr val="7C8C6E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謝謝大家</a:t>
            </a:r>
            <a:endParaRPr lang="zh-CN" altLang="en-US" sz="7200" dirty="0">
              <a:solidFill>
                <a:srgbClr val="7C8C6E"/>
              </a:solidFill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3" name="文本框 5">
            <a:extLst>
              <a:ext uri="{FF2B5EF4-FFF2-40B4-BE49-F238E27FC236}">
                <a16:creationId xmlns:a16="http://schemas.microsoft.com/office/drawing/2014/main" id="{794A2FFF-E5B4-EAFE-B8D3-E126BC76F13F}"/>
              </a:ext>
            </a:extLst>
          </p:cNvPr>
          <p:cNvSpPr txBox="1"/>
          <p:nvPr/>
        </p:nvSpPr>
        <p:spPr>
          <a:xfrm>
            <a:off x="3514781" y="4037308"/>
            <a:ext cx="5239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9AA394"/>
                </a:solidFill>
                <a:cs typeface="+mn-ea"/>
                <a:sym typeface="+mn-lt"/>
              </a:rPr>
              <a:t> </a:t>
            </a:r>
            <a:r>
              <a:rPr lang="en-US" altLang="zh-TW" sz="1400" dirty="0">
                <a:solidFill>
                  <a:srgbClr val="9AA394"/>
                </a:solidFill>
                <a:cs typeface="+mn-ea"/>
                <a:sym typeface="+mn-lt"/>
              </a:rPr>
              <a:t>2022.12.19</a:t>
            </a:r>
            <a:r>
              <a:rPr lang="zh-TW" altLang="en-US" sz="1400" dirty="0">
                <a:solidFill>
                  <a:srgbClr val="9AA394"/>
                </a:solidFill>
                <a:cs typeface="+mn-ea"/>
                <a:sym typeface="+mn-lt"/>
              </a:rPr>
              <a:t> 統計學習與資料探勘 期末報告</a:t>
            </a:r>
            <a:endParaRPr lang="zh-CN" altLang="en-US" sz="1400" dirty="0">
              <a:solidFill>
                <a:srgbClr val="9AA394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1081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0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>
            <a:extLst>
              <a:ext uri="{FF2B5EF4-FFF2-40B4-BE49-F238E27FC236}">
                <a16:creationId xmlns:a16="http://schemas.microsoft.com/office/drawing/2014/main" id="{43E9A957-5FD0-4C0B-BABC-BD92473CA2FC}"/>
              </a:ext>
            </a:extLst>
          </p:cNvPr>
          <p:cNvSpPr/>
          <p:nvPr/>
        </p:nvSpPr>
        <p:spPr>
          <a:xfrm>
            <a:off x="-1030667" y="-883488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E19F243-6296-438F-B521-744C6305F98D}"/>
              </a:ext>
            </a:extLst>
          </p:cNvPr>
          <p:cNvSpPr/>
          <p:nvPr/>
        </p:nvSpPr>
        <p:spPr>
          <a:xfrm>
            <a:off x="-914400" y="1721688"/>
            <a:ext cx="1828800" cy="182880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5D755CE-AF09-427C-BCA8-90547B36F9DD}"/>
              </a:ext>
            </a:extLst>
          </p:cNvPr>
          <p:cNvSpPr/>
          <p:nvPr/>
        </p:nvSpPr>
        <p:spPr>
          <a:xfrm>
            <a:off x="1652783" y="-74703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68E6592D-264F-4863-A006-AB02018020A7}"/>
              </a:ext>
            </a:extLst>
          </p:cNvPr>
          <p:cNvSpPr/>
          <p:nvPr/>
        </p:nvSpPr>
        <p:spPr>
          <a:xfrm>
            <a:off x="10062902" y="3911002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5AD812F9-5BBD-467C-8342-AA40004F1F48}"/>
              </a:ext>
            </a:extLst>
          </p:cNvPr>
          <p:cNvSpPr/>
          <p:nvPr/>
        </p:nvSpPr>
        <p:spPr>
          <a:xfrm>
            <a:off x="8846578" y="5580202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826B78F-1340-41BD-9C8C-AFC2B9969FC6}"/>
              </a:ext>
            </a:extLst>
          </p:cNvPr>
          <p:cNvSpPr/>
          <p:nvPr/>
        </p:nvSpPr>
        <p:spPr>
          <a:xfrm>
            <a:off x="8754276" y="5327591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CA862AF-A2A8-4B65-8AE1-C305969A3E4F}"/>
              </a:ext>
            </a:extLst>
          </p:cNvPr>
          <p:cNvSpPr/>
          <p:nvPr/>
        </p:nvSpPr>
        <p:spPr>
          <a:xfrm>
            <a:off x="1881600" y="4927829"/>
            <a:ext cx="693143" cy="693143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C252E3D-1F63-4A1D-934A-FD24CA55DC92}"/>
              </a:ext>
            </a:extLst>
          </p:cNvPr>
          <p:cNvGrpSpPr/>
          <p:nvPr/>
        </p:nvGrpSpPr>
        <p:grpSpPr>
          <a:xfrm>
            <a:off x="7941329" y="1109510"/>
            <a:ext cx="1605859" cy="1429988"/>
            <a:chOff x="7481280" y="1311215"/>
            <a:chExt cx="2228073" cy="1984058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10D14D68-A030-4831-BE4A-C8BA84F5CAA2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7DD2780E-3BB9-46DC-9F40-2EFA2361D3FD}"/>
                </a:ext>
              </a:extLst>
            </p:cNvPr>
            <p:cNvSpPr/>
            <p:nvPr/>
          </p:nvSpPr>
          <p:spPr>
            <a:xfrm>
              <a:off x="8916441" y="1330477"/>
              <a:ext cx="792912" cy="792912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" name="文本框 5">
            <a:extLst>
              <a:ext uri="{FF2B5EF4-FFF2-40B4-BE49-F238E27FC236}">
                <a16:creationId xmlns:a16="http://schemas.microsoft.com/office/drawing/2014/main" id="{794A2FFF-E5B4-EAFE-B8D3-E126BC76F13F}"/>
              </a:ext>
            </a:extLst>
          </p:cNvPr>
          <p:cNvSpPr txBox="1"/>
          <p:nvPr/>
        </p:nvSpPr>
        <p:spPr>
          <a:xfrm>
            <a:off x="305260" y="6160142"/>
            <a:ext cx="5239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solidFill>
                  <a:srgbClr val="9AA394"/>
                </a:solidFill>
                <a:cs typeface="+mn-ea"/>
                <a:sym typeface="+mn-lt"/>
              </a:rPr>
              <a:t>資料來源 </a:t>
            </a:r>
            <a:r>
              <a:rPr lang="en-US" altLang="zh-TW" sz="1400" dirty="0">
                <a:solidFill>
                  <a:srgbClr val="9AA394"/>
                </a:solidFill>
                <a:cs typeface="+mn-ea"/>
                <a:sym typeface="+mn-lt"/>
              </a:rPr>
              <a:t>:</a:t>
            </a:r>
            <a:r>
              <a:rPr lang="zh-TW" altLang="en-US" sz="1400" dirty="0">
                <a:solidFill>
                  <a:srgbClr val="9AA394"/>
                </a:solidFill>
                <a:cs typeface="+mn-ea"/>
                <a:sym typeface="+mn-lt"/>
              </a:rPr>
              <a:t> </a:t>
            </a:r>
            <a:r>
              <a:rPr lang="en-US" altLang="zh-TW" sz="1400" dirty="0" err="1">
                <a:hlinkClick r:id="rId2"/>
              </a:rPr>
              <a:t>cBioPortal</a:t>
            </a:r>
            <a:r>
              <a:rPr lang="en-US" altLang="zh-TW" sz="1400" dirty="0">
                <a:hlinkClick r:id="rId2"/>
              </a:rPr>
              <a:t> for Cancer Genomics</a:t>
            </a:r>
            <a:endParaRPr lang="zh-CN" altLang="en-US" sz="1400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43935CEC-35A6-5367-6E64-48774D57D6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9116" y="1561884"/>
            <a:ext cx="11553768" cy="3736137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61A117D-0092-B179-E34B-52F9DC1C2A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0690" y="5620972"/>
            <a:ext cx="2110619" cy="370108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903A95C1-488F-51BC-317F-73F5FCE8ECAE}"/>
              </a:ext>
            </a:extLst>
          </p:cNvPr>
          <p:cNvSpPr txBox="1"/>
          <p:nvPr/>
        </p:nvSpPr>
        <p:spPr>
          <a:xfrm>
            <a:off x="5266284" y="538618"/>
            <a:ext cx="1659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資 料 集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4753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椭圆 19">
            <a:extLst>
              <a:ext uri="{FF2B5EF4-FFF2-40B4-BE49-F238E27FC236}">
                <a16:creationId xmlns:a16="http://schemas.microsoft.com/office/drawing/2014/main" id="{A88A95C7-6399-4ACD-A0D9-BD8E5E8D8A85}"/>
              </a:ext>
            </a:extLst>
          </p:cNvPr>
          <p:cNvSpPr/>
          <p:nvPr/>
        </p:nvSpPr>
        <p:spPr>
          <a:xfrm>
            <a:off x="9780342" y="3707385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442847" y="1681924"/>
            <a:ext cx="7331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主要 變數 </a:t>
            </a:r>
            <a:endParaRPr lang="en-US" altLang="zh-TW" sz="2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r>
              <a:rPr lang="en-US" altLang="zh-TW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25</a:t>
            </a:r>
          </a:p>
          <a:p>
            <a:r>
              <a:rPr lang="zh-TW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個 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Freeform 45">
            <a:extLst>
              <a:ext uri="{FF2B5EF4-FFF2-40B4-BE49-F238E27FC236}">
                <a16:creationId xmlns:a16="http://schemas.microsoft.com/office/drawing/2014/main" id="{84DFBB76-D381-4842-A1E0-53590BD73284}"/>
              </a:ext>
            </a:extLst>
          </p:cNvPr>
          <p:cNvSpPr>
            <a:spLocks noEditPoints="1"/>
          </p:cNvSpPr>
          <p:nvPr/>
        </p:nvSpPr>
        <p:spPr bwMode="auto">
          <a:xfrm>
            <a:off x="7012744" y="296257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92959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Freeform 45">
            <a:extLst>
              <a:ext uri="{FF2B5EF4-FFF2-40B4-BE49-F238E27FC236}">
                <a16:creationId xmlns:a16="http://schemas.microsoft.com/office/drawing/2014/main" id="{8CEBDE50-9EC0-4439-A105-2192F20B92BB}"/>
              </a:ext>
            </a:extLst>
          </p:cNvPr>
          <p:cNvSpPr>
            <a:spLocks noEditPoints="1"/>
          </p:cNvSpPr>
          <p:nvPr/>
        </p:nvSpPr>
        <p:spPr bwMode="auto">
          <a:xfrm>
            <a:off x="7012744" y="1380036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92959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71A56516-C9EA-43B8-92B8-D8ED13B3A482}"/>
              </a:ext>
            </a:extLst>
          </p:cNvPr>
          <p:cNvSpPr>
            <a:spLocks noEditPoints="1"/>
          </p:cNvSpPr>
          <p:nvPr/>
        </p:nvSpPr>
        <p:spPr bwMode="auto">
          <a:xfrm>
            <a:off x="7012744" y="2463814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92959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Freeform 45">
            <a:extLst>
              <a:ext uri="{FF2B5EF4-FFF2-40B4-BE49-F238E27FC236}">
                <a16:creationId xmlns:a16="http://schemas.microsoft.com/office/drawing/2014/main" id="{DFE47442-809C-4463-9238-DA6F6423141B}"/>
              </a:ext>
            </a:extLst>
          </p:cNvPr>
          <p:cNvSpPr>
            <a:spLocks noEditPoints="1"/>
          </p:cNvSpPr>
          <p:nvPr/>
        </p:nvSpPr>
        <p:spPr bwMode="auto">
          <a:xfrm>
            <a:off x="7012744" y="3547592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92959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86F2E6C-E125-4B2E-8724-00A0C744BCF1}"/>
              </a:ext>
            </a:extLst>
          </p:cNvPr>
          <p:cNvSpPr txBox="1"/>
          <p:nvPr/>
        </p:nvSpPr>
        <p:spPr>
          <a:xfrm>
            <a:off x="7683668" y="578056"/>
            <a:ext cx="3755419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標本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採集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方法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名稱，做了怎麼樣的手術</a:t>
            </a:r>
            <a:endParaRPr lang="en-US" altLang="zh-TW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肺葉切除術、肺段切除術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單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)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等，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類別，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6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種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)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B3644F7-37D1-4552-9F56-B34AAEF59A3D}"/>
              </a:ext>
            </a:extLst>
          </p:cNvPr>
          <p:cNvSpPr txBox="1"/>
          <p:nvPr/>
        </p:nvSpPr>
        <p:spPr>
          <a:xfrm>
            <a:off x="7651284" y="160861"/>
            <a:ext cx="4804876" cy="35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en-US" altLang="zh-CN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30. Specimen.collection.method.name</a:t>
            </a:r>
            <a:endParaRPr lang="zh-CN" altLang="en-US" sz="17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D67D95E-12D5-4C07-B5D6-8DE838A66ED4}"/>
              </a:ext>
            </a:extLst>
          </p:cNvPr>
          <p:cNvSpPr txBox="1"/>
          <p:nvPr/>
        </p:nvSpPr>
        <p:spPr>
          <a:xfrm>
            <a:off x="7683668" y="1661022"/>
            <a:ext cx="3755419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無病狀態，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類別，有無復發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)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C4C0A79-F63D-4E54-8855-37AF5DBE4758}"/>
              </a:ext>
            </a:extLst>
          </p:cNvPr>
          <p:cNvSpPr txBox="1"/>
          <p:nvPr/>
        </p:nvSpPr>
        <p:spPr>
          <a:xfrm>
            <a:off x="7651284" y="1243827"/>
            <a:ext cx="422222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32. 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Disease.Free.Status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7D5C766-C8B3-4110-8BFC-2822C2337769}"/>
              </a:ext>
            </a:extLst>
          </p:cNvPr>
          <p:cNvSpPr txBox="1"/>
          <p:nvPr/>
        </p:nvSpPr>
        <p:spPr>
          <a:xfrm>
            <a:off x="7716052" y="2792906"/>
            <a:ext cx="3755419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癌症家族史，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類別，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YES/NO)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DD12201-6A1C-456B-9318-8E0E9F28B669}"/>
              </a:ext>
            </a:extLst>
          </p:cNvPr>
          <p:cNvSpPr txBox="1"/>
          <p:nvPr/>
        </p:nvSpPr>
        <p:spPr>
          <a:xfrm>
            <a:off x="7683668" y="2375711"/>
            <a:ext cx="422222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38. 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Family.History.of.Cancer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724C56B-7A24-4D2A-9E51-4D2C766080DE}"/>
              </a:ext>
            </a:extLst>
          </p:cNvPr>
          <p:cNvSpPr txBox="1"/>
          <p:nvPr/>
        </p:nvSpPr>
        <p:spPr>
          <a:xfrm>
            <a:off x="7716052" y="3894393"/>
            <a:ext cx="3963814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分數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基因組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改變，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num.)</a:t>
            </a:r>
          </a:p>
          <a:p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可用於查找特定屬性，例如生存期或腫瘤分期的相關性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B410DBA-A58B-4F97-8EBA-053215D499F6}"/>
              </a:ext>
            </a:extLst>
          </p:cNvPr>
          <p:cNvSpPr txBox="1"/>
          <p:nvPr/>
        </p:nvSpPr>
        <p:spPr>
          <a:xfrm>
            <a:off x="7683668" y="3477198"/>
            <a:ext cx="422222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40. 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Fraction.Genome.Altered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8141D3FF-193C-4310-836B-596D44359A59}"/>
              </a:ext>
            </a:extLst>
          </p:cNvPr>
          <p:cNvSpPr/>
          <p:nvPr/>
        </p:nvSpPr>
        <p:spPr>
          <a:xfrm>
            <a:off x="-787925" y="4366181"/>
            <a:ext cx="1411380" cy="141138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Freeform 45">
            <a:extLst>
              <a:ext uri="{FF2B5EF4-FFF2-40B4-BE49-F238E27FC236}">
                <a16:creationId xmlns:a16="http://schemas.microsoft.com/office/drawing/2014/main" id="{EFF9A1CF-DFFF-E43F-7AA6-BEC6E751B387}"/>
              </a:ext>
            </a:extLst>
          </p:cNvPr>
          <p:cNvSpPr>
            <a:spLocks noEditPoints="1"/>
          </p:cNvSpPr>
          <p:nvPr/>
        </p:nvSpPr>
        <p:spPr bwMode="auto">
          <a:xfrm>
            <a:off x="1428878" y="296257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92959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Freeform 45">
            <a:extLst>
              <a:ext uri="{FF2B5EF4-FFF2-40B4-BE49-F238E27FC236}">
                <a16:creationId xmlns:a16="http://schemas.microsoft.com/office/drawing/2014/main" id="{E144BD6E-5E44-903F-8A31-2DBE190BFC5C}"/>
              </a:ext>
            </a:extLst>
          </p:cNvPr>
          <p:cNvSpPr>
            <a:spLocks noEditPoints="1"/>
          </p:cNvSpPr>
          <p:nvPr/>
        </p:nvSpPr>
        <p:spPr bwMode="auto">
          <a:xfrm>
            <a:off x="1428878" y="1380036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92959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3" name="Freeform 45">
            <a:extLst>
              <a:ext uri="{FF2B5EF4-FFF2-40B4-BE49-F238E27FC236}">
                <a16:creationId xmlns:a16="http://schemas.microsoft.com/office/drawing/2014/main" id="{FF3B794B-AFB8-9850-05E8-A7D74C750278}"/>
              </a:ext>
            </a:extLst>
          </p:cNvPr>
          <p:cNvSpPr>
            <a:spLocks noEditPoints="1"/>
          </p:cNvSpPr>
          <p:nvPr/>
        </p:nvSpPr>
        <p:spPr bwMode="auto">
          <a:xfrm>
            <a:off x="1428878" y="2463814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92959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Freeform 45">
            <a:extLst>
              <a:ext uri="{FF2B5EF4-FFF2-40B4-BE49-F238E27FC236}">
                <a16:creationId xmlns:a16="http://schemas.microsoft.com/office/drawing/2014/main" id="{6994170E-09E3-B299-E03A-3086277D798E}"/>
              </a:ext>
            </a:extLst>
          </p:cNvPr>
          <p:cNvSpPr>
            <a:spLocks noEditPoints="1"/>
          </p:cNvSpPr>
          <p:nvPr/>
        </p:nvSpPr>
        <p:spPr bwMode="auto">
          <a:xfrm>
            <a:off x="1428878" y="3547592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92959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5" name="文本框 11">
            <a:extLst>
              <a:ext uri="{FF2B5EF4-FFF2-40B4-BE49-F238E27FC236}">
                <a16:creationId xmlns:a16="http://schemas.microsoft.com/office/drawing/2014/main" id="{872BBCA1-6A26-EB4B-9F9A-5315159B2505}"/>
              </a:ext>
            </a:extLst>
          </p:cNvPr>
          <p:cNvSpPr txBox="1"/>
          <p:nvPr/>
        </p:nvSpPr>
        <p:spPr>
          <a:xfrm>
            <a:off x="2099802" y="578056"/>
            <a:ext cx="3755419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消融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剝蝕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).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栓塞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</a:t>
            </a:r>
            <a:r>
              <a:rPr lang="en-US" altLang="zh-TW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tx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佐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輔助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)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劑，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類別，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YES/NO)</a:t>
            </a:r>
          </a:p>
          <a:p>
            <a:endParaRPr lang="en-US" altLang="zh-TW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是破壞腫瘤的不同方法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6" name="文本框 12">
            <a:extLst>
              <a:ext uri="{FF2B5EF4-FFF2-40B4-BE49-F238E27FC236}">
                <a16:creationId xmlns:a16="http://schemas.microsoft.com/office/drawing/2014/main" id="{78EBF573-FEAD-5E54-B076-9AE92EEA142A}"/>
              </a:ext>
            </a:extLst>
          </p:cNvPr>
          <p:cNvSpPr txBox="1"/>
          <p:nvPr/>
        </p:nvSpPr>
        <p:spPr>
          <a:xfrm>
            <a:off x="2067417" y="160861"/>
            <a:ext cx="4510907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4.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Ablation.embolization.tx.adjuvant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7" name="文本框 13">
            <a:extLst>
              <a:ext uri="{FF2B5EF4-FFF2-40B4-BE49-F238E27FC236}">
                <a16:creationId xmlns:a16="http://schemas.microsoft.com/office/drawing/2014/main" id="{4BD68C91-4569-D065-45A7-3FB259BAF7EB}"/>
              </a:ext>
            </a:extLst>
          </p:cNvPr>
          <p:cNvSpPr txBox="1"/>
          <p:nvPr/>
        </p:nvSpPr>
        <p:spPr>
          <a:xfrm>
            <a:off x="2099802" y="1661022"/>
            <a:ext cx="4478522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AFT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正常範圍下界，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(int)</a:t>
            </a:r>
          </a:p>
          <a:p>
            <a:endParaRPr lang="en-US" altLang="zh-TW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AFT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: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用作肝細胞癌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(HCC)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篩查、診斷和治療隨訪的腫瘤標誌物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8" name="文本框 14">
            <a:extLst>
              <a:ext uri="{FF2B5EF4-FFF2-40B4-BE49-F238E27FC236}">
                <a16:creationId xmlns:a16="http://schemas.microsoft.com/office/drawing/2014/main" id="{D94FAE25-D988-E4FE-747C-072B80D9D9A0}"/>
              </a:ext>
            </a:extLst>
          </p:cNvPr>
          <p:cNvSpPr txBox="1"/>
          <p:nvPr/>
        </p:nvSpPr>
        <p:spPr>
          <a:xfrm>
            <a:off x="2067417" y="1243827"/>
            <a:ext cx="4277803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6. 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AFP.Normal.Range.Lower.Bound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9" name="文本框 15">
            <a:extLst>
              <a:ext uri="{FF2B5EF4-FFF2-40B4-BE49-F238E27FC236}">
                <a16:creationId xmlns:a16="http://schemas.microsoft.com/office/drawing/2014/main" id="{B7A74359-B70B-EE76-32F1-0B5CBAD47EE5}"/>
              </a:ext>
            </a:extLst>
          </p:cNvPr>
          <p:cNvSpPr txBox="1"/>
          <p:nvPr/>
        </p:nvSpPr>
        <p:spPr>
          <a:xfrm>
            <a:off x="2099801" y="2915407"/>
            <a:ext cx="3755419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類別，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NX，N0，N1)</a:t>
            </a:r>
          </a:p>
          <a:p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N category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描述癌症是否已經到達附近的淋巴結 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0" name="文本框 16">
            <a:extLst>
              <a:ext uri="{FF2B5EF4-FFF2-40B4-BE49-F238E27FC236}">
                <a16:creationId xmlns:a16="http://schemas.microsoft.com/office/drawing/2014/main" id="{025208B7-1F83-7385-8861-625F3B567B70}"/>
              </a:ext>
            </a:extLst>
          </p:cNvPr>
          <p:cNvSpPr txBox="1"/>
          <p:nvPr/>
        </p:nvSpPr>
        <p:spPr>
          <a:xfrm>
            <a:off x="2096401" y="2345314"/>
            <a:ext cx="4624258" cy="5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10.</a:t>
            </a:r>
            <a:r>
              <a:rPr lang="zh-TW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Neoplasm.Disease.Lymph.Node.Stage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</a:t>
            </a:r>
          </a:p>
          <a:p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American.Joint.Committee.on.Cancer.Code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1" name="文本框 17">
            <a:extLst>
              <a:ext uri="{FF2B5EF4-FFF2-40B4-BE49-F238E27FC236}">
                <a16:creationId xmlns:a16="http://schemas.microsoft.com/office/drawing/2014/main" id="{9DB3D724-4E44-A89E-789D-D9D886C65EA5}"/>
              </a:ext>
            </a:extLst>
          </p:cNvPr>
          <p:cNvSpPr txBox="1"/>
          <p:nvPr/>
        </p:nvSpPr>
        <p:spPr>
          <a:xfrm>
            <a:off x="2132186" y="3894393"/>
            <a:ext cx="3963814" cy="83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總膽紅素，正常總膽紅素大約在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1.2mg/dL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以下，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(num.)</a:t>
            </a:r>
          </a:p>
          <a:p>
            <a:endParaRPr lang="en-US" altLang="zh-TW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總膽紅素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: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直接型膽紅素＋間接型膽紅素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2" name="文本框 18">
            <a:extLst>
              <a:ext uri="{FF2B5EF4-FFF2-40B4-BE49-F238E27FC236}">
                <a16:creationId xmlns:a16="http://schemas.microsoft.com/office/drawing/2014/main" id="{5145967C-FD80-C2BB-D309-6C9B00F29D6D}"/>
              </a:ext>
            </a:extLst>
          </p:cNvPr>
          <p:cNvSpPr txBox="1"/>
          <p:nvPr/>
        </p:nvSpPr>
        <p:spPr>
          <a:xfrm>
            <a:off x="2095207" y="3506081"/>
            <a:ext cx="422222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14. 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Bilirubin.Total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3" name="Freeform 45">
            <a:extLst>
              <a:ext uri="{FF2B5EF4-FFF2-40B4-BE49-F238E27FC236}">
                <a16:creationId xmlns:a16="http://schemas.microsoft.com/office/drawing/2014/main" id="{F2B66C29-1E35-CE19-5252-DB6D74908C55}"/>
              </a:ext>
            </a:extLst>
          </p:cNvPr>
          <p:cNvSpPr>
            <a:spLocks noEditPoints="1"/>
          </p:cNvSpPr>
          <p:nvPr/>
        </p:nvSpPr>
        <p:spPr bwMode="auto">
          <a:xfrm>
            <a:off x="1428878" y="4666788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92959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4" name="Freeform 45">
            <a:extLst>
              <a:ext uri="{FF2B5EF4-FFF2-40B4-BE49-F238E27FC236}">
                <a16:creationId xmlns:a16="http://schemas.microsoft.com/office/drawing/2014/main" id="{5A15817C-71FD-9C61-9B6B-18127F687A3F}"/>
              </a:ext>
            </a:extLst>
          </p:cNvPr>
          <p:cNvSpPr>
            <a:spLocks noEditPoints="1"/>
          </p:cNvSpPr>
          <p:nvPr/>
        </p:nvSpPr>
        <p:spPr bwMode="auto">
          <a:xfrm>
            <a:off x="1428878" y="5750566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92959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5" name="文本框 15">
            <a:extLst>
              <a:ext uri="{FF2B5EF4-FFF2-40B4-BE49-F238E27FC236}">
                <a16:creationId xmlns:a16="http://schemas.microsoft.com/office/drawing/2014/main" id="{2593C651-A474-0926-DAEF-849D861811C1}"/>
              </a:ext>
            </a:extLst>
          </p:cNvPr>
          <p:cNvSpPr txBox="1"/>
          <p:nvPr/>
        </p:nvSpPr>
        <p:spPr>
          <a:xfrm>
            <a:off x="2132186" y="4995880"/>
            <a:ext cx="3755419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膽紅素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總計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正常。範圍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上限，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(num.)</a:t>
            </a:r>
          </a:p>
          <a:p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膽紅素數值的重要性，不下於肝發炎指數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6" name="文本框 16">
            <a:extLst>
              <a:ext uri="{FF2B5EF4-FFF2-40B4-BE49-F238E27FC236}">
                <a16:creationId xmlns:a16="http://schemas.microsoft.com/office/drawing/2014/main" id="{292616D5-995A-F5DF-DE18-F03C5DD76B15}"/>
              </a:ext>
            </a:extLst>
          </p:cNvPr>
          <p:cNvSpPr txBox="1"/>
          <p:nvPr/>
        </p:nvSpPr>
        <p:spPr>
          <a:xfrm>
            <a:off x="2099801" y="4578685"/>
            <a:ext cx="4620857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16. 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Bilirubin.Total.Norm.Range.Upper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7" name="文本框 17">
            <a:extLst>
              <a:ext uri="{FF2B5EF4-FFF2-40B4-BE49-F238E27FC236}">
                <a16:creationId xmlns:a16="http://schemas.microsoft.com/office/drawing/2014/main" id="{1EEE20F7-0F42-D5AC-E32E-5D79C1BAA455}"/>
              </a:ext>
            </a:extLst>
          </p:cNvPr>
          <p:cNvSpPr txBox="1"/>
          <p:nvPr/>
        </p:nvSpPr>
        <p:spPr>
          <a:xfrm>
            <a:off x="2132186" y="6097367"/>
            <a:ext cx="3963814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肝硬化嚴重程度的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Child-Pugh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分級，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類別，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A，B，C)</a:t>
            </a:r>
          </a:p>
          <a:p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數字越小狀況越好，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: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5-6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分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B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: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7-9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分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: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10-15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分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8" name="文本框 18">
            <a:extLst>
              <a:ext uri="{FF2B5EF4-FFF2-40B4-BE49-F238E27FC236}">
                <a16:creationId xmlns:a16="http://schemas.microsoft.com/office/drawing/2014/main" id="{0DE20AF8-9ECC-0CB2-8F84-7DA42A707357}"/>
              </a:ext>
            </a:extLst>
          </p:cNvPr>
          <p:cNvSpPr txBox="1"/>
          <p:nvPr/>
        </p:nvSpPr>
        <p:spPr>
          <a:xfrm>
            <a:off x="2099802" y="5680172"/>
            <a:ext cx="422222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19. 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Child.pugh.classification.grade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9" name="Freeform 45">
            <a:extLst>
              <a:ext uri="{FF2B5EF4-FFF2-40B4-BE49-F238E27FC236}">
                <a16:creationId xmlns:a16="http://schemas.microsoft.com/office/drawing/2014/main" id="{47BFFCDE-905F-17E2-7254-9CBD33A9A67A}"/>
              </a:ext>
            </a:extLst>
          </p:cNvPr>
          <p:cNvSpPr>
            <a:spLocks noEditPoints="1"/>
          </p:cNvSpPr>
          <p:nvPr/>
        </p:nvSpPr>
        <p:spPr bwMode="auto">
          <a:xfrm>
            <a:off x="7012744" y="4666788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92959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0" name="Freeform 45">
            <a:extLst>
              <a:ext uri="{FF2B5EF4-FFF2-40B4-BE49-F238E27FC236}">
                <a16:creationId xmlns:a16="http://schemas.microsoft.com/office/drawing/2014/main" id="{B65A7483-FE55-26CB-CEB0-22B6BBAB034E}"/>
              </a:ext>
            </a:extLst>
          </p:cNvPr>
          <p:cNvSpPr>
            <a:spLocks noEditPoints="1"/>
          </p:cNvSpPr>
          <p:nvPr/>
        </p:nvSpPr>
        <p:spPr bwMode="auto">
          <a:xfrm>
            <a:off x="7012744" y="5750566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92959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1" name="文本框 15">
            <a:extLst>
              <a:ext uri="{FF2B5EF4-FFF2-40B4-BE49-F238E27FC236}">
                <a16:creationId xmlns:a16="http://schemas.microsoft.com/office/drawing/2014/main" id="{95CB8B91-B4F4-BE73-2EEF-76D0727DC5F8}"/>
              </a:ext>
            </a:extLst>
          </p:cNvPr>
          <p:cNvSpPr txBox="1"/>
          <p:nvPr/>
        </p:nvSpPr>
        <p:spPr>
          <a:xfrm>
            <a:off x="7716052" y="4995880"/>
            <a:ext cx="3755419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腫瘤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組織學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分級，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類別，分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1-4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級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)</a:t>
            </a:r>
          </a:p>
          <a:p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分化良好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由細胞接近正常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)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至未分化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2" name="文本框 16">
            <a:extLst>
              <a:ext uri="{FF2B5EF4-FFF2-40B4-BE49-F238E27FC236}">
                <a16:creationId xmlns:a16="http://schemas.microsoft.com/office/drawing/2014/main" id="{98A08BD1-07F6-04BA-8551-7BD6A00AEED4}"/>
              </a:ext>
            </a:extLst>
          </p:cNvPr>
          <p:cNvSpPr txBox="1"/>
          <p:nvPr/>
        </p:nvSpPr>
        <p:spPr>
          <a:xfrm>
            <a:off x="7683668" y="4578685"/>
            <a:ext cx="422222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41. 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Neoplasm.Histologic.Grade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3" name="文本框 17">
            <a:extLst>
              <a:ext uri="{FF2B5EF4-FFF2-40B4-BE49-F238E27FC236}">
                <a16:creationId xmlns:a16="http://schemas.microsoft.com/office/drawing/2014/main" id="{A462CDF5-C7A8-FEF5-8727-C8EA5E3EE625}"/>
              </a:ext>
            </a:extLst>
          </p:cNvPr>
          <p:cNvSpPr txBox="1"/>
          <p:nvPr/>
        </p:nvSpPr>
        <p:spPr>
          <a:xfrm>
            <a:off x="7716052" y="6304193"/>
            <a:ext cx="3755419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鄰近肝組織炎症範圍類型，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類別，嚴重，中，無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)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4" name="文本框 18">
            <a:extLst>
              <a:ext uri="{FF2B5EF4-FFF2-40B4-BE49-F238E27FC236}">
                <a16:creationId xmlns:a16="http://schemas.microsoft.com/office/drawing/2014/main" id="{853DFB9E-A48F-5682-EEF4-E70BD3BDDEE5}"/>
              </a:ext>
            </a:extLst>
          </p:cNvPr>
          <p:cNvSpPr txBox="1"/>
          <p:nvPr/>
        </p:nvSpPr>
        <p:spPr>
          <a:xfrm>
            <a:off x="7683668" y="5680172"/>
            <a:ext cx="3807598" cy="5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43. 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Adjacent.hepatic.tissue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</a:t>
            </a:r>
          </a:p>
          <a:p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inflammation.extent.type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1931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:dissolve/>
      </p:transition>
    </mc:Choice>
    <mc:Fallback xmlns="">
      <p:transition spd="slow" advTm="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500"/>
                            </p:stCondLst>
                            <p:childTnLst>
                              <p:par>
                                <p:cTn id="9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500"/>
                            </p:stCondLst>
                            <p:childTnLst>
                              <p:par>
                                <p:cTn id="10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000"/>
                            </p:stCondLst>
                            <p:childTnLst>
                              <p:par>
                                <p:cTn id="1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4000"/>
                            </p:stCondLst>
                            <p:childTnLst>
                              <p:par>
                                <p:cTn id="1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4500"/>
                            </p:stCondLst>
                            <p:childTnLst>
                              <p:par>
                                <p:cTn id="1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0"/>
                            </p:stCondLst>
                            <p:childTnLst>
                              <p:par>
                                <p:cTn id="13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500"/>
                            </p:stCondLst>
                            <p:childTnLst>
                              <p:par>
                                <p:cTn id="13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6000"/>
                            </p:stCondLst>
                            <p:childTnLst>
                              <p:par>
                                <p:cTn id="14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6500"/>
                            </p:stCondLst>
                            <p:childTnLst>
                              <p:par>
                                <p:cTn id="14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7000"/>
                            </p:stCondLst>
                            <p:childTnLst>
                              <p:par>
                                <p:cTn id="15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7500"/>
                            </p:stCondLst>
                            <p:childTnLst>
                              <p:par>
                                <p:cTn id="15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8000"/>
                            </p:stCondLst>
                            <p:childTnLst>
                              <p:par>
                                <p:cTn id="16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8500"/>
                            </p:stCondLst>
                            <p:childTnLst>
                              <p:par>
                                <p:cTn id="16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9000"/>
                            </p:stCondLst>
                            <p:childTnLst>
                              <p:par>
                                <p:cTn id="17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9500"/>
                            </p:stCondLst>
                            <p:childTnLst>
                              <p:par>
                                <p:cTn id="17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10000"/>
                            </p:stCondLst>
                            <p:childTnLst>
                              <p:par>
                                <p:cTn id="18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0500"/>
                            </p:stCondLst>
                            <p:childTnLst>
                              <p:par>
                                <p:cTn id="18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11000"/>
                            </p:stCondLst>
                            <p:childTnLst>
                              <p:par>
                                <p:cTn id="19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6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1500"/>
                            </p:stCondLst>
                            <p:childTnLst>
                              <p:par>
                                <p:cTn id="19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12000"/>
                            </p:stCondLst>
                            <p:childTnLst>
                              <p:par>
                                <p:cTn id="20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6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12500"/>
                            </p:stCondLst>
                            <p:childTnLst>
                              <p:par>
                                <p:cTn id="20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8" grpId="0" animBg="1"/>
      <p:bldP spid="9" grpId="0" animBg="1"/>
      <p:bldP spid="10" grpId="0" animBg="1"/>
      <p:bldP spid="11" grpId="0" animBg="1"/>
      <p:bldP spid="12" grpId="0" bldLvl="0"/>
      <p:bldP spid="13" grpId="0" bldLvl="0"/>
      <p:bldP spid="14" grpId="0" bldLvl="0"/>
      <p:bldP spid="15" grpId="0" bldLvl="0"/>
      <p:bldP spid="16" grpId="0" bldLvl="0"/>
      <p:bldP spid="17" grpId="0" bldLvl="0"/>
      <p:bldP spid="18" grpId="0" bldLvl="0"/>
      <p:bldP spid="19" grpId="0" bldLvl="0"/>
      <p:bldP spid="22" grpId="0" animBg="1"/>
      <p:bldP spid="2" grpId="0" animBg="1"/>
      <p:bldP spid="3" grpId="0" animBg="1"/>
      <p:bldP spid="23" grpId="0" animBg="1"/>
      <p:bldP spid="24" grpId="0" animBg="1"/>
      <p:bldP spid="25" grpId="0" bldLvl="0"/>
      <p:bldP spid="26" grpId="0" bldLvl="0"/>
      <p:bldP spid="27" grpId="0" bldLvl="0"/>
      <p:bldP spid="28" grpId="0" bldLvl="0"/>
      <p:bldP spid="29" grpId="0" bldLvl="0"/>
      <p:bldP spid="30" grpId="0" bldLvl="0"/>
      <p:bldP spid="31" grpId="0" bldLvl="0"/>
      <p:bldP spid="32" grpId="0" bldLvl="0"/>
      <p:bldP spid="33" grpId="0" animBg="1"/>
      <p:bldP spid="34" grpId="0" animBg="1"/>
      <p:bldP spid="35" grpId="0" bldLvl="0"/>
      <p:bldP spid="36" grpId="0" bldLvl="0"/>
      <p:bldP spid="37" grpId="0" bldLvl="0"/>
      <p:bldP spid="38" grpId="0" bldLvl="0"/>
      <p:bldP spid="39" grpId="0" animBg="1"/>
      <p:bldP spid="40" grpId="0" animBg="1"/>
      <p:bldP spid="41" grpId="0" bldLvl="0"/>
      <p:bldP spid="42" grpId="0" bldLvl="0"/>
      <p:bldP spid="43" grpId="0" bldLvl="0"/>
      <p:bldP spid="44" grpId="0" bldLvl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椭圆 19">
            <a:extLst>
              <a:ext uri="{FF2B5EF4-FFF2-40B4-BE49-F238E27FC236}">
                <a16:creationId xmlns:a16="http://schemas.microsoft.com/office/drawing/2014/main" id="{A88A95C7-6399-4ACD-A0D9-BD8E5E8D8A85}"/>
              </a:ext>
            </a:extLst>
          </p:cNvPr>
          <p:cNvSpPr/>
          <p:nvPr/>
        </p:nvSpPr>
        <p:spPr>
          <a:xfrm>
            <a:off x="9780342" y="3718959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442847" y="1681924"/>
            <a:ext cx="7331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主要 變數 </a:t>
            </a:r>
            <a:endParaRPr lang="en-US" altLang="zh-TW" sz="2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r>
              <a:rPr lang="en-US" altLang="zh-TW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25</a:t>
            </a:r>
          </a:p>
          <a:p>
            <a:r>
              <a:rPr lang="zh-TW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個 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Freeform 45">
            <a:extLst>
              <a:ext uri="{FF2B5EF4-FFF2-40B4-BE49-F238E27FC236}">
                <a16:creationId xmlns:a16="http://schemas.microsoft.com/office/drawing/2014/main" id="{84DFBB76-D381-4842-A1E0-53590BD73284}"/>
              </a:ext>
            </a:extLst>
          </p:cNvPr>
          <p:cNvSpPr>
            <a:spLocks noEditPoints="1"/>
          </p:cNvSpPr>
          <p:nvPr/>
        </p:nvSpPr>
        <p:spPr bwMode="auto">
          <a:xfrm>
            <a:off x="7012744" y="296257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92959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Freeform 45">
            <a:extLst>
              <a:ext uri="{FF2B5EF4-FFF2-40B4-BE49-F238E27FC236}">
                <a16:creationId xmlns:a16="http://schemas.microsoft.com/office/drawing/2014/main" id="{8CEBDE50-9EC0-4439-A105-2192F20B92BB}"/>
              </a:ext>
            </a:extLst>
          </p:cNvPr>
          <p:cNvSpPr>
            <a:spLocks noEditPoints="1"/>
          </p:cNvSpPr>
          <p:nvPr/>
        </p:nvSpPr>
        <p:spPr bwMode="auto">
          <a:xfrm>
            <a:off x="7012744" y="1380036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92959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71A56516-C9EA-43B8-92B8-D8ED13B3A482}"/>
              </a:ext>
            </a:extLst>
          </p:cNvPr>
          <p:cNvSpPr>
            <a:spLocks noEditPoints="1"/>
          </p:cNvSpPr>
          <p:nvPr/>
        </p:nvSpPr>
        <p:spPr bwMode="auto">
          <a:xfrm>
            <a:off x="7012744" y="2463814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92959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Freeform 45">
            <a:extLst>
              <a:ext uri="{FF2B5EF4-FFF2-40B4-BE49-F238E27FC236}">
                <a16:creationId xmlns:a16="http://schemas.microsoft.com/office/drawing/2014/main" id="{DFE47442-809C-4463-9238-DA6F6423141B}"/>
              </a:ext>
            </a:extLst>
          </p:cNvPr>
          <p:cNvSpPr>
            <a:spLocks noEditPoints="1"/>
          </p:cNvSpPr>
          <p:nvPr/>
        </p:nvSpPr>
        <p:spPr bwMode="auto">
          <a:xfrm>
            <a:off x="7012744" y="3547592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92959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86F2E6C-E125-4B2E-8724-00A0C744BCF1}"/>
              </a:ext>
            </a:extLst>
          </p:cNvPr>
          <p:cNvSpPr txBox="1"/>
          <p:nvPr/>
        </p:nvSpPr>
        <p:spPr>
          <a:xfrm>
            <a:off x="7683668" y="771873"/>
            <a:ext cx="3755419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實驗程序中，血小板正常值的上界，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(int)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B3644F7-37D1-4552-9F56-B34AAEF59A3D}"/>
              </a:ext>
            </a:extLst>
          </p:cNvPr>
          <p:cNvSpPr txBox="1"/>
          <p:nvPr/>
        </p:nvSpPr>
        <p:spPr>
          <a:xfrm>
            <a:off x="7651284" y="160861"/>
            <a:ext cx="4530702" cy="5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lvl="0"/>
            <a:r>
              <a:rPr lang="en-US" altLang="zh-CN" sz="1600" b="1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71. </a:t>
            </a:r>
            <a:r>
              <a:rPr lang="en-US" altLang="zh-CN" sz="1600" b="1" dirty="0" err="1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Laboratory.prcoedure.platelet.result</a:t>
            </a:r>
            <a:r>
              <a:rPr lang="en-US" altLang="zh-CN" sz="1600" b="1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.</a:t>
            </a:r>
          </a:p>
          <a:p>
            <a:pPr lvl="0"/>
            <a:r>
              <a:rPr lang="en-US" altLang="zh-CN" sz="1600" b="1" dirty="0" err="1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upper.limit.of.normal.value</a:t>
            </a:r>
            <a:endParaRPr lang="zh-CN" altLang="en-US" sz="1600" b="1" dirty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D67D95E-12D5-4C07-B5D6-8DE838A66ED4}"/>
              </a:ext>
            </a:extLst>
          </p:cNvPr>
          <p:cNvSpPr txBox="1"/>
          <p:nvPr/>
        </p:nvSpPr>
        <p:spPr>
          <a:xfrm>
            <a:off x="7680266" y="1769777"/>
            <a:ext cx="3755419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凝血活酶時間測試，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(num.)</a:t>
            </a:r>
          </a:p>
          <a:p>
            <a:endParaRPr lang="en-US" altLang="zh-TW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可檢查您的血漿是否存在凝血因子異常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C4C0A79-F63D-4E54-8855-37AF5DBE4758}"/>
              </a:ext>
            </a:extLst>
          </p:cNvPr>
          <p:cNvSpPr txBox="1"/>
          <p:nvPr/>
        </p:nvSpPr>
        <p:spPr>
          <a:xfrm>
            <a:off x="7651284" y="1127058"/>
            <a:ext cx="4530702" cy="615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en-US" altLang="zh-CN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74. </a:t>
            </a:r>
            <a:r>
              <a:rPr lang="en-US" altLang="zh-CN" sz="17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Laboratory.procedure.prothrombin</a:t>
            </a:r>
            <a:r>
              <a:rPr lang="en-US" altLang="zh-CN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</a:t>
            </a:r>
          </a:p>
          <a:p>
            <a:r>
              <a:rPr lang="en-US" altLang="zh-CN" sz="17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time.result.value</a:t>
            </a:r>
            <a:endParaRPr lang="zh-CN" altLang="en-US" sz="17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7D5C766-C8B3-4110-8BFC-2822C2337769}"/>
              </a:ext>
            </a:extLst>
          </p:cNvPr>
          <p:cNvSpPr txBox="1"/>
          <p:nvPr/>
        </p:nvSpPr>
        <p:spPr>
          <a:xfrm>
            <a:off x="7680267" y="3174231"/>
            <a:ext cx="3755419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凝血活酶時間測試中，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(num.)</a:t>
            </a:r>
          </a:p>
          <a:p>
            <a:endParaRPr lang="en-US" altLang="zh-TW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以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INR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（國際標準化比率）正常值下界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DD12201-6A1C-456B-9318-8E0E9F28B669}"/>
              </a:ext>
            </a:extLst>
          </p:cNvPr>
          <p:cNvSpPr txBox="1"/>
          <p:nvPr/>
        </p:nvSpPr>
        <p:spPr>
          <a:xfrm>
            <a:off x="7663029" y="2377407"/>
            <a:ext cx="4388727" cy="83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76. 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Laboratory.procedure.international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</a:t>
            </a:r>
          </a:p>
          <a:p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normalization.ratio.result.lower.limit.of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</a:t>
            </a:r>
          </a:p>
          <a:p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normal.value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724C56B-7A24-4D2A-9E51-4D2C766080DE}"/>
              </a:ext>
            </a:extLst>
          </p:cNvPr>
          <p:cNvSpPr txBox="1"/>
          <p:nvPr/>
        </p:nvSpPr>
        <p:spPr>
          <a:xfrm>
            <a:off x="7680266" y="5173297"/>
            <a:ext cx="3755419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白蛋白測定結果值，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(num.)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B410DBA-A58B-4F97-8EBA-053215D499F6}"/>
              </a:ext>
            </a:extLst>
          </p:cNvPr>
          <p:cNvSpPr txBox="1"/>
          <p:nvPr/>
        </p:nvSpPr>
        <p:spPr>
          <a:xfrm>
            <a:off x="7683667" y="4576877"/>
            <a:ext cx="3787803" cy="5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87. 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Laboratory.procedure.albumin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</a:t>
            </a:r>
          </a:p>
          <a:p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result.specified.value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8141D3FF-193C-4310-836B-596D44359A59}"/>
              </a:ext>
            </a:extLst>
          </p:cNvPr>
          <p:cNvSpPr/>
          <p:nvPr/>
        </p:nvSpPr>
        <p:spPr>
          <a:xfrm>
            <a:off x="-787925" y="4366181"/>
            <a:ext cx="1411380" cy="141138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Freeform 45">
            <a:extLst>
              <a:ext uri="{FF2B5EF4-FFF2-40B4-BE49-F238E27FC236}">
                <a16:creationId xmlns:a16="http://schemas.microsoft.com/office/drawing/2014/main" id="{EFF9A1CF-DFFF-E43F-7AA6-BEC6E751B387}"/>
              </a:ext>
            </a:extLst>
          </p:cNvPr>
          <p:cNvSpPr>
            <a:spLocks noEditPoints="1"/>
          </p:cNvSpPr>
          <p:nvPr/>
        </p:nvSpPr>
        <p:spPr bwMode="auto">
          <a:xfrm>
            <a:off x="1428878" y="296257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92959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Freeform 45">
            <a:extLst>
              <a:ext uri="{FF2B5EF4-FFF2-40B4-BE49-F238E27FC236}">
                <a16:creationId xmlns:a16="http://schemas.microsoft.com/office/drawing/2014/main" id="{E144BD6E-5E44-903F-8A31-2DBE190BFC5C}"/>
              </a:ext>
            </a:extLst>
          </p:cNvPr>
          <p:cNvSpPr>
            <a:spLocks noEditPoints="1"/>
          </p:cNvSpPr>
          <p:nvPr/>
        </p:nvSpPr>
        <p:spPr bwMode="auto">
          <a:xfrm>
            <a:off x="1428878" y="1380036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92959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3" name="Freeform 45">
            <a:extLst>
              <a:ext uri="{FF2B5EF4-FFF2-40B4-BE49-F238E27FC236}">
                <a16:creationId xmlns:a16="http://schemas.microsoft.com/office/drawing/2014/main" id="{FF3B794B-AFB8-9850-05E8-A7D74C750278}"/>
              </a:ext>
            </a:extLst>
          </p:cNvPr>
          <p:cNvSpPr>
            <a:spLocks noEditPoints="1"/>
          </p:cNvSpPr>
          <p:nvPr/>
        </p:nvSpPr>
        <p:spPr bwMode="auto">
          <a:xfrm>
            <a:off x="1428878" y="2463814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92959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Freeform 45">
            <a:extLst>
              <a:ext uri="{FF2B5EF4-FFF2-40B4-BE49-F238E27FC236}">
                <a16:creationId xmlns:a16="http://schemas.microsoft.com/office/drawing/2014/main" id="{6994170E-09E3-B299-E03A-3086277D798E}"/>
              </a:ext>
            </a:extLst>
          </p:cNvPr>
          <p:cNvSpPr>
            <a:spLocks noEditPoints="1"/>
          </p:cNvSpPr>
          <p:nvPr/>
        </p:nvSpPr>
        <p:spPr bwMode="auto">
          <a:xfrm>
            <a:off x="1428878" y="3547592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92959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5" name="文本框 11">
            <a:extLst>
              <a:ext uri="{FF2B5EF4-FFF2-40B4-BE49-F238E27FC236}">
                <a16:creationId xmlns:a16="http://schemas.microsoft.com/office/drawing/2014/main" id="{872BBCA1-6A26-EB4B-9F9A-5315159B2505}"/>
              </a:ext>
            </a:extLst>
          </p:cNvPr>
          <p:cNvSpPr txBox="1"/>
          <p:nvPr/>
        </p:nvSpPr>
        <p:spPr>
          <a:xfrm>
            <a:off x="2099802" y="578056"/>
            <a:ext cx="3755419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歷史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肝癌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風險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因素，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類別，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19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類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)</a:t>
            </a:r>
          </a:p>
          <a:p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飲酒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|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乙型肝炎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|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丙型肝炎、非酒精性脂肪肝 等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6" name="文本框 12">
            <a:extLst>
              <a:ext uri="{FF2B5EF4-FFF2-40B4-BE49-F238E27FC236}">
                <a16:creationId xmlns:a16="http://schemas.microsoft.com/office/drawing/2014/main" id="{78EBF573-FEAD-5E54-B076-9AE92EEA142A}"/>
              </a:ext>
            </a:extLst>
          </p:cNvPr>
          <p:cNvSpPr txBox="1"/>
          <p:nvPr/>
        </p:nvSpPr>
        <p:spPr>
          <a:xfrm>
            <a:off x="2067417" y="160861"/>
            <a:ext cx="4945327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45. </a:t>
            </a:r>
            <a:r>
              <a:rPr lang="en-US" altLang="zh-TW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History.hepato.carcinoma.risk.factor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7" name="文本框 13">
            <a:extLst>
              <a:ext uri="{FF2B5EF4-FFF2-40B4-BE49-F238E27FC236}">
                <a16:creationId xmlns:a16="http://schemas.microsoft.com/office/drawing/2014/main" id="{4BD68C91-4569-D065-45A7-3FB259BAF7EB}"/>
              </a:ext>
            </a:extLst>
          </p:cNvPr>
          <p:cNvSpPr txBox="1"/>
          <p:nvPr/>
        </p:nvSpPr>
        <p:spPr>
          <a:xfrm>
            <a:off x="2099802" y="1707188"/>
            <a:ext cx="3996198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稱為突變計數，可作為評判腫瘤突變的潛在指標，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(int.)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8" name="文本框 14">
            <a:extLst>
              <a:ext uri="{FF2B5EF4-FFF2-40B4-BE49-F238E27FC236}">
                <a16:creationId xmlns:a16="http://schemas.microsoft.com/office/drawing/2014/main" id="{D94FAE25-D988-E4FE-747C-072B80D9D9A0}"/>
              </a:ext>
            </a:extLst>
          </p:cNvPr>
          <p:cNvSpPr txBox="1"/>
          <p:nvPr/>
        </p:nvSpPr>
        <p:spPr>
          <a:xfrm>
            <a:off x="2096401" y="1281121"/>
            <a:ext cx="2782374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56. 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Mutation.Count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9" name="文本框 15">
            <a:extLst>
              <a:ext uri="{FF2B5EF4-FFF2-40B4-BE49-F238E27FC236}">
                <a16:creationId xmlns:a16="http://schemas.microsoft.com/office/drawing/2014/main" id="{B7A74359-B70B-EE76-32F1-0B5CBAD47EE5}"/>
              </a:ext>
            </a:extLst>
          </p:cNvPr>
          <p:cNvSpPr txBox="1"/>
          <p:nvPr/>
        </p:nvSpPr>
        <p:spPr>
          <a:xfrm>
            <a:off x="2132186" y="2792906"/>
            <a:ext cx="3755419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從診斷開始（或治療開始）到結束觀察的時間</a:t>
            </a:r>
            <a:endParaRPr lang="en-US" altLang="zh-TW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en-US" altLang="zh-TW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以月為單位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)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(num.)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0" name="文本框 16">
            <a:extLst>
              <a:ext uri="{FF2B5EF4-FFF2-40B4-BE49-F238E27FC236}">
                <a16:creationId xmlns:a16="http://schemas.microsoft.com/office/drawing/2014/main" id="{025208B7-1F83-7385-8861-625F3B567B70}"/>
              </a:ext>
            </a:extLst>
          </p:cNvPr>
          <p:cNvSpPr txBox="1"/>
          <p:nvPr/>
        </p:nvSpPr>
        <p:spPr>
          <a:xfrm>
            <a:off x="2099802" y="2307353"/>
            <a:ext cx="4222222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60. 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Overall.Survival..Months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1" name="文本框 17">
            <a:extLst>
              <a:ext uri="{FF2B5EF4-FFF2-40B4-BE49-F238E27FC236}">
                <a16:creationId xmlns:a16="http://schemas.microsoft.com/office/drawing/2014/main" id="{9DB3D724-4E44-A89E-789D-D9D886C65EA5}"/>
              </a:ext>
            </a:extLst>
          </p:cNvPr>
          <p:cNvSpPr txBox="1"/>
          <p:nvPr/>
        </p:nvSpPr>
        <p:spPr>
          <a:xfrm>
            <a:off x="2132186" y="4099222"/>
            <a:ext cx="3755419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術後佐藥物治療指標，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類別，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YES/NO)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2" name="文本框 18">
            <a:extLst>
              <a:ext uri="{FF2B5EF4-FFF2-40B4-BE49-F238E27FC236}">
                <a16:creationId xmlns:a16="http://schemas.microsoft.com/office/drawing/2014/main" id="{5145967C-FD80-C2BB-D309-6C9B00F29D6D}"/>
              </a:ext>
            </a:extLst>
          </p:cNvPr>
          <p:cNvSpPr txBox="1"/>
          <p:nvPr/>
        </p:nvSpPr>
        <p:spPr>
          <a:xfrm>
            <a:off x="2099801" y="3477198"/>
            <a:ext cx="4624259" cy="5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68. 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Adjuvant.Postoperative.Pharmaceutical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</a:t>
            </a:r>
          </a:p>
          <a:p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Therapy.Administered.Indicator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3" name="Freeform 45">
            <a:extLst>
              <a:ext uri="{FF2B5EF4-FFF2-40B4-BE49-F238E27FC236}">
                <a16:creationId xmlns:a16="http://schemas.microsoft.com/office/drawing/2014/main" id="{F2B66C29-1E35-CE19-5252-DB6D74908C55}"/>
              </a:ext>
            </a:extLst>
          </p:cNvPr>
          <p:cNvSpPr>
            <a:spLocks noEditPoints="1"/>
          </p:cNvSpPr>
          <p:nvPr/>
        </p:nvSpPr>
        <p:spPr bwMode="auto">
          <a:xfrm>
            <a:off x="1428878" y="4666788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92959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4" name="Freeform 45">
            <a:extLst>
              <a:ext uri="{FF2B5EF4-FFF2-40B4-BE49-F238E27FC236}">
                <a16:creationId xmlns:a16="http://schemas.microsoft.com/office/drawing/2014/main" id="{5A15817C-71FD-9C61-9B6B-18127F687A3F}"/>
              </a:ext>
            </a:extLst>
          </p:cNvPr>
          <p:cNvSpPr>
            <a:spLocks noEditPoints="1"/>
          </p:cNvSpPr>
          <p:nvPr/>
        </p:nvSpPr>
        <p:spPr bwMode="auto">
          <a:xfrm>
            <a:off x="1428878" y="5750566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92959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5" name="文本框 15">
            <a:extLst>
              <a:ext uri="{FF2B5EF4-FFF2-40B4-BE49-F238E27FC236}">
                <a16:creationId xmlns:a16="http://schemas.microsoft.com/office/drawing/2014/main" id="{2593C651-A474-0926-DAEF-849D861811C1}"/>
              </a:ext>
            </a:extLst>
          </p:cNvPr>
          <p:cNvSpPr txBox="1"/>
          <p:nvPr/>
        </p:nvSpPr>
        <p:spPr>
          <a:xfrm>
            <a:off x="2132186" y="4995880"/>
            <a:ext cx="3755419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在診斷腫瘤後，切除前，血小板的數值，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(int)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6" name="文本框 16">
            <a:extLst>
              <a:ext uri="{FF2B5EF4-FFF2-40B4-BE49-F238E27FC236}">
                <a16:creationId xmlns:a16="http://schemas.microsoft.com/office/drawing/2014/main" id="{292616D5-995A-F5DF-DE18-F03C5DD76B15}"/>
              </a:ext>
            </a:extLst>
          </p:cNvPr>
          <p:cNvSpPr txBox="1"/>
          <p:nvPr/>
        </p:nvSpPr>
        <p:spPr>
          <a:xfrm>
            <a:off x="2099802" y="4578685"/>
            <a:ext cx="422222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69. 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Platelet.count.preresection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7" name="文本框 17">
            <a:extLst>
              <a:ext uri="{FF2B5EF4-FFF2-40B4-BE49-F238E27FC236}">
                <a16:creationId xmlns:a16="http://schemas.microsoft.com/office/drawing/2014/main" id="{1EEE20F7-0F42-D5AC-E32E-5D79C1BAA455}"/>
              </a:ext>
            </a:extLst>
          </p:cNvPr>
          <p:cNvSpPr txBox="1"/>
          <p:nvPr/>
        </p:nvSpPr>
        <p:spPr>
          <a:xfrm>
            <a:off x="2132186" y="6303041"/>
            <a:ext cx="3755419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實驗程序中，血小板正常值的下界，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(int)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8" name="文本框 18">
            <a:extLst>
              <a:ext uri="{FF2B5EF4-FFF2-40B4-BE49-F238E27FC236}">
                <a16:creationId xmlns:a16="http://schemas.microsoft.com/office/drawing/2014/main" id="{0DE20AF8-9ECC-0CB2-8F84-7DA42A707357}"/>
              </a:ext>
            </a:extLst>
          </p:cNvPr>
          <p:cNvSpPr txBox="1"/>
          <p:nvPr/>
        </p:nvSpPr>
        <p:spPr>
          <a:xfrm>
            <a:off x="2099802" y="5680172"/>
            <a:ext cx="4363819" cy="5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70. 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Laboratory.prcoedure.platelet.result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</a:t>
            </a:r>
          </a:p>
          <a:p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lower.limit.of.normal.value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9" name="Freeform 45">
            <a:extLst>
              <a:ext uri="{FF2B5EF4-FFF2-40B4-BE49-F238E27FC236}">
                <a16:creationId xmlns:a16="http://schemas.microsoft.com/office/drawing/2014/main" id="{47BFFCDE-905F-17E2-7254-9CBD33A9A67A}"/>
              </a:ext>
            </a:extLst>
          </p:cNvPr>
          <p:cNvSpPr>
            <a:spLocks noEditPoints="1"/>
          </p:cNvSpPr>
          <p:nvPr/>
        </p:nvSpPr>
        <p:spPr bwMode="auto">
          <a:xfrm>
            <a:off x="7012744" y="4666788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92959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0" name="Freeform 45">
            <a:extLst>
              <a:ext uri="{FF2B5EF4-FFF2-40B4-BE49-F238E27FC236}">
                <a16:creationId xmlns:a16="http://schemas.microsoft.com/office/drawing/2014/main" id="{B65A7483-FE55-26CB-CEB0-22B6BBAB034E}"/>
              </a:ext>
            </a:extLst>
          </p:cNvPr>
          <p:cNvSpPr>
            <a:spLocks noEditPoints="1"/>
          </p:cNvSpPr>
          <p:nvPr/>
        </p:nvSpPr>
        <p:spPr bwMode="auto">
          <a:xfrm>
            <a:off x="7012744" y="5750566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92959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1" name="文本框 15">
            <a:extLst>
              <a:ext uri="{FF2B5EF4-FFF2-40B4-BE49-F238E27FC236}">
                <a16:creationId xmlns:a16="http://schemas.microsoft.com/office/drawing/2014/main" id="{95CB8B91-B4F4-BE73-2EEF-76D0727DC5F8}"/>
              </a:ext>
            </a:extLst>
          </p:cNvPr>
          <p:cNvSpPr txBox="1"/>
          <p:nvPr/>
        </p:nvSpPr>
        <p:spPr>
          <a:xfrm>
            <a:off x="7680266" y="4116175"/>
            <a:ext cx="3939654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組織來源地，每組織對應一種實驗項目，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類別，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36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種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)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2" name="文本框 16">
            <a:extLst>
              <a:ext uri="{FF2B5EF4-FFF2-40B4-BE49-F238E27FC236}">
                <a16:creationId xmlns:a16="http://schemas.microsoft.com/office/drawing/2014/main" id="{98A08BD1-07F6-04BA-8551-7BD6A00AEED4}"/>
              </a:ext>
            </a:extLst>
          </p:cNvPr>
          <p:cNvSpPr txBox="1"/>
          <p:nvPr/>
        </p:nvSpPr>
        <p:spPr>
          <a:xfrm>
            <a:off x="7647882" y="3777550"/>
            <a:ext cx="422222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98. 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Tissue.Source.Site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3" name="文本框 17">
            <a:extLst>
              <a:ext uri="{FF2B5EF4-FFF2-40B4-BE49-F238E27FC236}">
                <a16:creationId xmlns:a16="http://schemas.microsoft.com/office/drawing/2014/main" id="{A462CDF5-C7A8-FEF5-8727-C8EA5E3EE625}"/>
              </a:ext>
            </a:extLst>
          </p:cNvPr>
          <p:cNvSpPr txBox="1"/>
          <p:nvPr/>
        </p:nvSpPr>
        <p:spPr>
          <a:xfrm>
            <a:off x="7688663" y="5972559"/>
            <a:ext cx="3755419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個人腫瘤狀況 ，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類別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)</a:t>
            </a:r>
          </a:p>
          <a:p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TUMOR FREE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: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腫瘤清除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/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WITH TUMOR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: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有腫瘤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4" name="文本框 18">
            <a:extLst>
              <a:ext uri="{FF2B5EF4-FFF2-40B4-BE49-F238E27FC236}">
                <a16:creationId xmlns:a16="http://schemas.microsoft.com/office/drawing/2014/main" id="{853DFB9E-A48F-5682-EEF4-E70BD3BDDEE5}"/>
              </a:ext>
            </a:extLst>
          </p:cNvPr>
          <p:cNvSpPr txBox="1"/>
          <p:nvPr/>
        </p:nvSpPr>
        <p:spPr>
          <a:xfrm>
            <a:off x="7647882" y="5631188"/>
            <a:ext cx="422222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100. 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Person.Neoplasm.Status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07099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:dissolve/>
      </p:transition>
    </mc:Choice>
    <mc:Fallback xmlns="">
      <p:transition spd="slow" advTm="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500"/>
                            </p:stCondLst>
                            <p:childTnLst>
                              <p:par>
                                <p:cTn id="9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500"/>
                            </p:stCondLst>
                            <p:childTnLst>
                              <p:par>
                                <p:cTn id="10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000"/>
                            </p:stCondLst>
                            <p:childTnLst>
                              <p:par>
                                <p:cTn id="1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4000"/>
                            </p:stCondLst>
                            <p:childTnLst>
                              <p:par>
                                <p:cTn id="1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4500"/>
                            </p:stCondLst>
                            <p:childTnLst>
                              <p:par>
                                <p:cTn id="1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0"/>
                            </p:stCondLst>
                            <p:childTnLst>
                              <p:par>
                                <p:cTn id="13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500"/>
                            </p:stCondLst>
                            <p:childTnLst>
                              <p:par>
                                <p:cTn id="13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6000"/>
                            </p:stCondLst>
                            <p:childTnLst>
                              <p:par>
                                <p:cTn id="14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6500"/>
                            </p:stCondLst>
                            <p:childTnLst>
                              <p:par>
                                <p:cTn id="14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7000"/>
                            </p:stCondLst>
                            <p:childTnLst>
                              <p:par>
                                <p:cTn id="15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7500"/>
                            </p:stCondLst>
                            <p:childTnLst>
                              <p:par>
                                <p:cTn id="15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8000"/>
                            </p:stCondLst>
                            <p:childTnLst>
                              <p:par>
                                <p:cTn id="16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8500"/>
                            </p:stCondLst>
                            <p:childTnLst>
                              <p:par>
                                <p:cTn id="16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9000"/>
                            </p:stCondLst>
                            <p:childTnLst>
                              <p:par>
                                <p:cTn id="17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9500"/>
                            </p:stCondLst>
                            <p:childTnLst>
                              <p:par>
                                <p:cTn id="17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10000"/>
                            </p:stCondLst>
                            <p:childTnLst>
                              <p:par>
                                <p:cTn id="18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0500"/>
                            </p:stCondLst>
                            <p:childTnLst>
                              <p:par>
                                <p:cTn id="18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11000"/>
                            </p:stCondLst>
                            <p:childTnLst>
                              <p:par>
                                <p:cTn id="19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6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1500"/>
                            </p:stCondLst>
                            <p:childTnLst>
                              <p:par>
                                <p:cTn id="19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12000"/>
                            </p:stCondLst>
                            <p:childTnLst>
                              <p:par>
                                <p:cTn id="20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6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12500"/>
                            </p:stCondLst>
                            <p:childTnLst>
                              <p:par>
                                <p:cTn id="20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8" grpId="0" animBg="1"/>
      <p:bldP spid="9" grpId="0" animBg="1"/>
      <p:bldP spid="10" grpId="0" animBg="1"/>
      <p:bldP spid="11" grpId="0" animBg="1"/>
      <p:bldP spid="12" grpId="0" bldLvl="0"/>
      <p:bldP spid="13" grpId="0" bldLvl="0"/>
      <p:bldP spid="14" grpId="0" bldLvl="0"/>
      <p:bldP spid="15" grpId="0" bldLvl="0"/>
      <p:bldP spid="16" grpId="0" bldLvl="0"/>
      <p:bldP spid="17" grpId="0" bldLvl="0"/>
      <p:bldP spid="18" grpId="0" bldLvl="0"/>
      <p:bldP spid="19" grpId="0" bldLvl="0"/>
      <p:bldP spid="22" grpId="0" animBg="1"/>
      <p:bldP spid="2" grpId="0" animBg="1"/>
      <p:bldP spid="3" grpId="0" animBg="1"/>
      <p:bldP spid="23" grpId="0" animBg="1"/>
      <p:bldP spid="24" grpId="0" animBg="1"/>
      <p:bldP spid="25" grpId="0" bldLvl="0"/>
      <p:bldP spid="26" grpId="0" bldLvl="0"/>
      <p:bldP spid="27" grpId="0" bldLvl="0"/>
      <p:bldP spid="28" grpId="0" bldLvl="0"/>
      <p:bldP spid="29" grpId="0" bldLvl="0"/>
      <p:bldP spid="30" grpId="0" bldLvl="0"/>
      <p:bldP spid="31" grpId="0" bldLvl="0"/>
      <p:bldP spid="32" grpId="0" bldLvl="0"/>
      <p:bldP spid="33" grpId="0" animBg="1"/>
      <p:bldP spid="34" grpId="0" animBg="1"/>
      <p:bldP spid="35" grpId="0" bldLvl="0"/>
      <p:bldP spid="36" grpId="0" bldLvl="0"/>
      <p:bldP spid="37" grpId="0" bldLvl="0"/>
      <p:bldP spid="38" grpId="0" bldLvl="0"/>
      <p:bldP spid="39" grpId="0" animBg="1"/>
      <p:bldP spid="40" grpId="0" animBg="1"/>
      <p:bldP spid="41" grpId="0" bldLvl="0"/>
      <p:bldP spid="42" grpId="0" bldLvl="0"/>
      <p:bldP spid="43" grpId="0" bldLvl="0"/>
      <p:bldP spid="44" grpId="0" bldLvl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3BAD7BC-6E14-4556-93DE-55C1CC335AA1}"/>
              </a:ext>
            </a:extLst>
          </p:cNvPr>
          <p:cNvSpPr/>
          <p:nvPr/>
        </p:nvSpPr>
        <p:spPr>
          <a:xfrm>
            <a:off x="5186369" y="1535627"/>
            <a:ext cx="18963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4800" dirty="0">
                <a:solidFill>
                  <a:srgbClr val="9AA394"/>
                </a:solidFill>
                <a:cs typeface="+mn-ea"/>
                <a:sym typeface="+mn-lt"/>
              </a:rPr>
              <a:t>P</a:t>
            </a:r>
            <a:r>
              <a:rPr lang="en-US" altLang="zh-CN" sz="3600" dirty="0">
                <a:solidFill>
                  <a:srgbClr val="9AA394"/>
                </a:solidFill>
                <a:cs typeface="+mn-ea"/>
                <a:sym typeface="+mn-lt"/>
              </a:rPr>
              <a:t>art 0</a:t>
            </a:r>
            <a:r>
              <a:rPr lang="en-US" altLang="zh-TW" sz="3600" dirty="0">
                <a:solidFill>
                  <a:srgbClr val="9AA394"/>
                </a:solidFill>
                <a:cs typeface="+mn-ea"/>
                <a:sym typeface="+mn-lt"/>
              </a:rPr>
              <a:t>2</a:t>
            </a:r>
            <a:endParaRPr lang="zh-CN" altLang="en-US" sz="3600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79DAD31-BD2E-4FBD-B956-03B36266B70A}"/>
              </a:ext>
            </a:extLst>
          </p:cNvPr>
          <p:cNvSpPr/>
          <p:nvPr/>
        </p:nvSpPr>
        <p:spPr>
          <a:xfrm>
            <a:off x="3383951" y="3013501"/>
            <a:ext cx="54240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4800" b="1" dirty="0">
                <a:solidFill>
                  <a:srgbClr val="9AA394"/>
                </a:solidFill>
                <a:cs typeface="+mn-ea"/>
                <a:sym typeface="+mn-lt"/>
              </a:rPr>
              <a:t>E</a:t>
            </a:r>
            <a:r>
              <a:rPr lang="zh-TW" altLang="en-US" sz="4800" b="1" dirty="0">
                <a:solidFill>
                  <a:srgbClr val="9AA394"/>
                </a:solidFill>
                <a:cs typeface="+mn-ea"/>
                <a:sym typeface="+mn-lt"/>
              </a:rPr>
              <a:t>  </a:t>
            </a:r>
            <a:r>
              <a:rPr lang="en-US" altLang="zh-TW" sz="4800" b="1" dirty="0">
                <a:solidFill>
                  <a:srgbClr val="9AA394"/>
                </a:solidFill>
                <a:cs typeface="+mn-ea"/>
                <a:sym typeface="+mn-lt"/>
              </a:rPr>
              <a:t>D</a:t>
            </a:r>
            <a:r>
              <a:rPr lang="zh-TW" altLang="en-US" sz="4800" b="1" dirty="0">
                <a:solidFill>
                  <a:srgbClr val="9AA394"/>
                </a:solidFill>
                <a:cs typeface="+mn-ea"/>
                <a:sym typeface="+mn-lt"/>
              </a:rPr>
              <a:t> </a:t>
            </a:r>
            <a:r>
              <a:rPr lang="en-US" altLang="zh-TW" sz="4800" b="1" dirty="0">
                <a:solidFill>
                  <a:srgbClr val="9AA394"/>
                </a:solidFill>
                <a:cs typeface="+mn-ea"/>
                <a:sym typeface="+mn-lt"/>
              </a:rPr>
              <a:t>A</a:t>
            </a:r>
            <a:r>
              <a:rPr lang="zh-TW" altLang="en-US" sz="4800" b="1" dirty="0">
                <a:solidFill>
                  <a:srgbClr val="9AA394"/>
                </a:solidFill>
                <a:cs typeface="+mn-ea"/>
                <a:sym typeface="+mn-lt"/>
              </a:rPr>
              <a:t> </a:t>
            </a:r>
            <a:r>
              <a:rPr lang="en-US" altLang="zh-TW" sz="4800" b="1" dirty="0">
                <a:solidFill>
                  <a:srgbClr val="9AA394"/>
                </a:solidFill>
                <a:cs typeface="+mn-ea"/>
                <a:sym typeface="+mn-lt"/>
              </a:rPr>
              <a:t>/</a:t>
            </a:r>
            <a:r>
              <a:rPr lang="zh-TW" altLang="en-US" sz="4800" b="1" dirty="0">
                <a:solidFill>
                  <a:srgbClr val="9AA394"/>
                </a:solidFill>
                <a:cs typeface="+mn-ea"/>
                <a:sym typeface="+mn-lt"/>
              </a:rPr>
              <a:t> 前 處 理</a:t>
            </a:r>
            <a:endParaRPr lang="zh-CN" altLang="en-US" sz="4800" b="1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D351AB9-82AC-4D66-A5ED-8C566BD434FD}"/>
              </a:ext>
            </a:extLst>
          </p:cNvPr>
          <p:cNvSpPr/>
          <p:nvPr/>
        </p:nvSpPr>
        <p:spPr>
          <a:xfrm>
            <a:off x="5563169" y="2590369"/>
            <a:ext cx="1065661" cy="45719"/>
          </a:xfrm>
          <a:prstGeom prst="roundRect">
            <a:avLst>
              <a:gd name="adj" fmla="val 0"/>
            </a:avLst>
          </a:prstGeom>
          <a:solidFill>
            <a:srgbClr val="9AA39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5D8EF5F-F367-4FA3-9A74-8E3E78AA7391}"/>
              </a:ext>
            </a:extLst>
          </p:cNvPr>
          <p:cNvSpPr/>
          <p:nvPr/>
        </p:nvSpPr>
        <p:spPr>
          <a:xfrm>
            <a:off x="-1030667" y="-883488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2C44928-6EA5-4516-AD3A-83B64EC88F40}"/>
              </a:ext>
            </a:extLst>
          </p:cNvPr>
          <p:cNvSpPr/>
          <p:nvPr/>
        </p:nvSpPr>
        <p:spPr>
          <a:xfrm>
            <a:off x="-914400" y="1721688"/>
            <a:ext cx="1828800" cy="182880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E2BAC1E-8526-42A6-9C8A-8D1BCA13AA8B}"/>
              </a:ext>
            </a:extLst>
          </p:cNvPr>
          <p:cNvSpPr/>
          <p:nvPr/>
        </p:nvSpPr>
        <p:spPr>
          <a:xfrm>
            <a:off x="1652783" y="-74703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C006D14-C9FA-4184-B27F-ACDFC5FC1BF9}"/>
              </a:ext>
            </a:extLst>
          </p:cNvPr>
          <p:cNvSpPr/>
          <p:nvPr/>
        </p:nvSpPr>
        <p:spPr>
          <a:xfrm>
            <a:off x="10062902" y="3911002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0242560-3839-410B-B902-532FCC1B8962}"/>
              </a:ext>
            </a:extLst>
          </p:cNvPr>
          <p:cNvSpPr/>
          <p:nvPr/>
        </p:nvSpPr>
        <p:spPr>
          <a:xfrm>
            <a:off x="8846578" y="5580202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83780CF-8DDD-41E1-98DE-DF359BBF1446}"/>
              </a:ext>
            </a:extLst>
          </p:cNvPr>
          <p:cNvSpPr/>
          <p:nvPr/>
        </p:nvSpPr>
        <p:spPr>
          <a:xfrm>
            <a:off x="8754276" y="5327591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4338" y="6393319"/>
            <a:ext cx="180020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模板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" name="文本框 5">
            <a:extLst>
              <a:ext uri="{FF2B5EF4-FFF2-40B4-BE49-F238E27FC236}">
                <a16:creationId xmlns:a16="http://schemas.microsoft.com/office/drawing/2014/main" id="{7930CBC6-0A07-0AA6-09AC-1CEE0505E47D}"/>
              </a:ext>
            </a:extLst>
          </p:cNvPr>
          <p:cNvSpPr txBox="1"/>
          <p:nvPr/>
        </p:nvSpPr>
        <p:spPr>
          <a:xfrm>
            <a:off x="3514781" y="4037308"/>
            <a:ext cx="5239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9AA394"/>
                </a:solidFill>
                <a:cs typeface="+mn-ea"/>
                <a:sym typeface="+mn-lt"/>
              </a:rPr>
              <a:t> </a:t>
            </a:r>
            <a:r>
              <a:rPr lang="en-US" altLang="zh-TW" sz="1400" dirty="0">
                <a:solidFill>
                  <a:srgbClr val="9AA394"/>
                </a:solidFill>
                <a:cs typeface="+mn-ea"/>
                <a:sym typeface="+mn-lt"/>
              </a:rPr>
              <a:t>2022.12.19</a:t>
            </a:r>
            <a:r>
              <a:rPr lang="zh-TW" altLang="en-US" sz="1400" dirty="0">
                <a:solidFill>
                  <a:srgbClr val="9AA394"/>
                </a:solidFill>
                <a:cs typeface="+mn-ea"/>
                <a:sym typeface="+mn-lt"/>
              </a:rPr>
              <a:t> 統計學習與資料探勘</a:t>
            </a:r>
            <a:endParaRPr lang="zh-CN" altLang="en-US" sz="1400" dirty="0">
              <a:solidFill>
                <a:srgbClr val="9AA394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73399487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目標類別不平衡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Rectangle 27">
            <a:extLst>
              <a:ext uri="{FF2B5EF4-FFF2-40B4-BE49-F238E27FC236}">
                <a16:creationId xmlns:a16="http://schemas.microsoft.com/office/drawing/2014/main" id="{9BBC7DB1-DA33-4612-8873-E19BAD037605}"/>
              </a:ext>
            </a:extLst>
          </p:cNvPr>
          <p:cNvSpPr/>
          <p:nvPr/>
        </p:nvSpPr>
        <p:spPr>
          <a:xfrm>
            <a:off x="8378593" y="372257"/>
            <a:ext cx="1488997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ct val="120000"/>
              </a:lnSpc>
            </a:pPr>
            <a:r>
              <a:rPr lang="zh-TW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存活狀況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E08D44DA-8FCC-48F6-B975-C1692974FF99}"/>
              </a:ext>
            </a:extLst>
          </p:cNvPr>
          <p:cNvSpPr/>
          <p:nvPr/>
        </p:nvSpPr>
        <p:spPr>
          <a:xfrm>
            <a:off x="7486742" y="291035"/>
            <a:ext cx="660400" cy="660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4727"/>
                </a:moveTo>
                <a:lnTo>
                  <a:pt x="982" y="147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4727"/>
                  <a:pt x="20618" y="14727"/>
                </a:cubicBezTo>
                <a:close/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2" y="17673"/>
                  <a:pt x="982" y="17233"/>
                  <a:pt x="982" y="16691"/>
                </a:cubicBezTo>
                <a:lnTo>
                  <a:pt x="982" y="15709"/>
                </a:lnTo>
                <a:lnTo>
                  <a:pt x="20618" y="15709"/>
                </a:lnTo>
                <a:cubicBezTo>
                  <a:pt x="20618" y="15709"/>
                  <a:pt x="20618" y="16691"/>
                  <a:pt x="20618" y="16691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8655"/>
                </a:lnTo>
                <a:lnTo>
                  <a:pt x="11782" y="18655"/>
                </a:lnTo>
                <a:cubicBezTo>
                  <a:pt x="11782" y="18655"/>
                  <a:pt x="11782" y="20618"/>
                  <a:pt x="11782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6691"/>
                </a:lnTo>
                <a:cubicBezTo>
                  <a:pt x="0" y="17775"/>
                  <a:pt x="879" y="18655"/>
                  <a:pt x="1964" y="18655"/>
                </a:cubicBezTo>
                <a:lnTo>
                  <a:pt x="8836" y="18655"/>
                </a:lnTo>
                <a:lnTo>
                  <a:pt x="8836" y="20618"/>
                </a:lnTo>
                <a:lnTo>
                  <a:pt x="7364" y="20618"/>
                </a:lnTo>
                <a:cubicBezTo>
                  <a:pt x="7092" y="20618"/>
                  <a:pt x="6873" y="20838"/>
                  <a:pt x="6873" y="21109"/>
                </a:cubicBezTo>
                <a:cubicBezTo>
                  <a:pt x="6873" y="21381"/>
                  <a:pt x="7092" y="21600"/>
                  <a:pt x="7364" y="21600"/>
                </a:cubicBezTo>
                <a:lnTo>
                  <a:pt x="14236" y="21600"/>
                </a:lnTo>
                <a:cubicBezTo>
                  <a:pt x="14508" y="21600"/>
                  <a:pt x="14727" y="21381"/>
                  <a:pt x="14727" y="21109"/>
                </a:cubicBezTo>
                <a:cubicBezTo>
                  <a:pt x="14727" y="20838"/>
                  <a:pt x="14508" y="20618"/>
                  <a:pt x="14236" y="20618"/>
                </a:cubicBezTo>
                <a:lnTo>
                  <a:pt x="12764" y="20618"/>
                </a:lnTo>
                <a:lnTo>
                  <a:pt x="12764" y="18655"/>
                </a:lnTo>
                <a:lnTo>
                  <a:pt x="19636" y="18655"/>
                </a:lnTo>
                <a:cubicBezTo>
                  <a:pt x="20721" y="18655"/>
                  <a:pt x="21600" y="17775"/>
                  <a:pt x="21600" y="16691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929591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algn="l" defTabSz="914400" rtl="0">
              <a:defRPr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600" kern="1200">
              <a:solidFill>
                <a:prstClr val="white">
                  <a:lumMod val="95000"/>
                </a:prstClr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1" name="Shape">
            <a:extLst>
              <a:ext uri="{FF2B5EF4-FFF2-40B4-BE49-F238E27FC236}">
                <a16:creationId xmlns:a16="http://schemas.microsoft.com/office/drawing/2014/main" id="{80F31502-3157-4E4D-BF11-3D83F1A802E5}"/>
              </a:ext>
            </a:extLst>
          </p:cNvPr>
          <p:cNvSpPr/>
          <p:nvPr/>
        </p:nvSpPr>
        <p:spPr>
          <a:xfrm>
            <a:off x="1599283" y="5735960"/>
            <a:ext cx="660400" cy="660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55" y="11291"/>
                </a:moveTo>
                <a:lnTo>
                  <a:pt x="18655" y="7364"/>
                </a:lnTo>
                <a:cubicBezTo>
                  <a:pt x="19739" y="7364"/>
                  <a:pt x="20618" y="8243"/>
                  <a:pt x="20618" y="9327"/>
                </a:cubicBezTo>
                <a:cubicBezTo>
                  <a:pt x="20618" y="10412"/>
                  <a:pt x="19739" y="11291"/>
                  <a:pt x="18655" y="11291"/>
                </a:cubicBezTo>
                <a:moveTo>
                  <a:pt x="17673" y="17182"/>
                </a:moveTo>
                <a:cubicBezTo>
                  <a:pt x="17673" y="17453"/>
                  <a:pt x="17453" y="17673"/>
                  <a:pt x="17182" y="17673"/>
                </a:cubicBezTo>
                <a:cubicBezTo>
                  <a:pt x="16911" y="17673"/>
                  <a:pt x="16691" y="17453"/>
                  <a:pt x="16691" y="17182"/>
                </a:cubicBezTo>
                <a:lnTo>
                  <a:pt x="16691" y="1473"/>
                </a:lnTo>
                <a:cubicBezTo>
                  <a:pt x="16691" y="1202"/>
                  <a:pt x="16911" y="982"/>
                  <a:pt x="17182" y="982"/>
                </a:cubicBezTo>
                <a:cubicBezTo>
                  <a:pt x="17453" y="982"/>
                  <a:pt x="17673" y="1202"/>
                  <a:pt x="17673" y="1473"/>
                </a:cubicBezTo>
                <a:cubicBezTo>
                  <a:pt x="17673" y="1473"/>
                  <a:pt x="17673" y="17182"/>
                  <a:pt x="17673" y="17182"/>
                </a:cubicBezTo>
                <a:close/>
                <a:moveTo>
                  <a:pt x="15709" y="15780"/>
                </a:moveTo>
                <a:lnTo>
                  <a:pt x="8836" y="13718"/>
                </a:lnTo>
                <a:lnTo>
                  <a:pt x="8836" y="4937"/>
                </a:lnTo>
                <a:lnTo>
                  <a:pt x="15709" y="2875"/>
                </a:lnTo>
                <a:cubicBezTo>
                  <a:pt x="15709" y="2875"/>
                  <a:pt x="15709" y="15780"/>
                  <a:pt x="15709" y="15780"/>
                </a:cubicBezTo>
                <a:close/>
                <a:moveTo>
                  <a:pt x="9479" y="19636"/>
                </a:moveTo>
                <a:lnTo>
                  <a:pt x="9697" y="20618"/>
                </a:lnTo>
                <a:lnTo>
                  <a:pt x="6775" y="20618"/>
                </a:lnTo>
                <a:lnTo>
                  <a:pt x="6558" y="19636"/>
                </a:lnTo>
                <a:cubicBezTo>
                  <a:pt x="6558" y="19636"/>
                  <a:pt x="9479" y="19636"/>
                  <a:pt x="9479" y="19636"/>
                </a:cubicBezTo>
                <a:close/>
                <a:moveTo>
                  <a:pt x="6339" y="18655"/>
                </a:moveTo>
                <a:lnTo>
                  <a:pt x="5356" y="14232"/>
                </a:lnTo>
                <a:lnTo>
                  <a:pt x="8176" y="14545"/>
                </a:lnTo>
                <a:lnTo>
                  <a:pt x="8360" y="14600"/>
                </a:lnTo>
                <a:lnTo>
                  <a:pt x="9260" y="18655"/>
                </a:lnTo>
                <a:cubicBezTo>
                  <a:pt x="9260" y="18655"/>
                  <a:pt x="6339" y="18655"/>
                  <a:pt x="6339" y="18655"/>
                </a:cubicBezTo>
                <a:close/>
                <a:moveTo>
                  <a:pt x="982" y="12764"/>
                </a:moveTo>
                <a:lnTo>
                  <a:pt x="982" y="10800"/>
                </a:lnTo>
                <a:lnTo>
                  <a:pt x="3436" y="10800"/>
                </a:lnTo>
                <a:cubicBezTo>
                  <a:pt x="3707" y="10800"/>
                  <a:pt x="3927" y="10581"/>
                  <a:pt x="3927" y="10309"/>
                </a:cubicBezTo>
                <a:cubicBezTo>
                  <a:pt x="3927" y="10038"/>
                  <a:pt x="3707" y="9818"/>
                  <a:pt x="3436" y="9818"/>
                </a:cubicBezTo>
                <a:lnTo>
                  <a:pt x="982" y="9818"/>
                </a:lnTo>
                <a:lnTo>
                  <a:pt x="982" y="8836"/>
                </a:lnTo>
                <a:lnTo>
                  <a:pt x="2455" y="8836"/>
                </a:lnTo>
                <a:cubicBezTo>
                  <a:pt x="2725" y="8836"/>
                  <a:pt x="2945" y="8617"/>
                  <a:pt x="2945" y="8345"/>
                </a:cubicBezTo>
                <a:cubicBezTo>
                  <a:pt x="2945" y="8075"/>
                  <a:pt x="2725" y="7855"/>
                  <a:pt x="2455" y="7855"/>
                </a:cubicBezTo>
                <a:lnTo>
                  <a:pt x="982" y="7855"/>
                </a:lnTo>
                <a:lnTo>
                  <a:pt x="982" y="5891"/>
                </a:lnTo>
                <a:lnTo>
                  <a:pt x="7855" y="5128"/>
                </a:lnTo>
                <a:lnTo>
                  <a:pt x="7855" y="13528"/>
                </a:lnTo>
                <a:cubicBezTo>
                  <a:pt x="7855" y="13528"/>
                  <a:pt x="982" y="12764"/>
                  <a:pt x="982" y="12764"/>
                </a:cubicBezTo>
                <a:close/>
                <a:moveTo>
                  <a:pt x="18655" y="6382"/>
                </a:moveTo>
                <a:lnTo>
                  <a:pt x="18655" y="1473"/>
                </a:lnTo>
                <a:cubicBezTo>
                  <a:pt x="18655" y="659"/>
                  <a:pt x="17995" y="0"/>
                  <a:pt x="17182" y="0"/>
                </a:cubicBezTo>
                <a:cubicBezTo>
                  <a:pt x="16368" y="0"/>
                  <a:pt x="15709" y="659"/>
                  <a:pt x="15709" y="1473"/>
                </a:cubicBezTo>
                <a:lnTo>
                  <a:pt x="15709" y="1850"/>
                </a:lnTo>
                <a:lnTo>
                  <a:pt x="8175" y="4110"/>
                </a:lnTo>
                <a:lnTo>
                  <a:pt x="982" y="4909"/>
                </a:lnTo>
                <a:cubicBezTo>
                  <a:pt x="440" y="4909"/>
                  <a:pt x="0" y="5349"/>
                  <a:pt x="0" y="5891"/>
                </a:cubicBezTo>
                <a:lnTo>
                  <a:pt x="0" y="12764"/>
                </a:lnTo>
                <a:cubicBezTo>
                  <a:pt x="0" y="13306"/>
                  <a:pt x="440" y="13745"/>
                  <a:pt x="982" y="13745"/>
                </a:cubicBezTo>
                <a:lnTo>
                  <a:pt x="4325" y="14117"/>
                </a:lnTo>
                <a:lnTo>
                  <a:pt x="5903" y="21216"/>
                </a:lnTo>
                <a:lnTo>
                  <a:pt x="5912" y="21214"/>
                </a:lnTo>
                <a:cubicBezTo>
                  <a:pt x="5961" y="21433"/>
                  <a:pt x="6148" y="21600"/>
                  <a:pt x="6382" y="21600"/>
                </a:cubicBezTo>
                <a:lnTo>
                  <a:pt x="10309" y="21600"/>
                </a:lnTo>
                <a:cubicBezTo>
                  <a:pt x="10580" y="21600"/>
                  <a:pt x="10800" y="21381"/>
                  <a:pt x="10800" y="21109"/>
                </a:cubicBezTo>
                <a:cubicBezTo>
                  <a:pt x="10800" y="21072"/>
                  <a:pt x="10787" y="21039"/>
                  <a:pt x="10779" y="21005"/>
                </a:cubicBezTo>
                <a:lnTo>
                  <a:pt x="10788" y="21003"/>
                </a:lnTo>
                <a:lnTo>
                  <a:pt x="9437" y="14923"/>
                </a:lnTo>
                <a:lnTo>
                  <a:pt x="15709" y="16805"/>
                </a:lnTo>
                <a:lnTo>
                  <a:pt x="15709" y="17182"/>
                </a:lnTo>
                <a:cubicBezTo>
                  <a:pt x="15709" y="17995"/>
                  <a:pt x="16368" y="18655"/>
                  <a:pt x="17182" y="18655"/>
                </a:cubicBezTo>
                <a:cubicBezTo>
                  <a:pt x="17995" y="18655"/>
                  <a:pt x="18655" y="17995"/>
                  <a:pt x="18655" y="17182"/>
                </a:cubicBezTo>
                <a:lnTo>
                  <a:pt x="18655" y="12273"/>
                </a:lnTo>
                <a:cubicBezTo>
                  <a:pt x="20281" y="12273"/>
                  <a:pt x="21600" y="10954"/>
                  <a:pt x="21600" y="9327"/>
                </a:cubicBezTo>
                <a:cubicBezTo>
                  <a:pt x="21600" y="7701"/>
                  <a:pt x="20281" y="6382"/>
                  <a:pt x="18655" y="6382"/>
                </a:cubicBezTo>
              </a:path>
            </a:pathLst>
          </a:custGeom>
          <a:solidFill>
            <a:srgbClr val="929591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algn="l" defTabSz="914400" rtl="0">
              <a:defRPr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600" kern="1200">
              <a:solidFill>
                <a:prstClr val="white">
                  <a:lumMod val="95000"/>
                </a:prstClr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2" name="Rectangle 27">
            <a:extLst>
              <a:ext uri="{FF2B5EF4-FFF2-40B4-BE49-F238E27FC236}">
                <a16:creationId xmlns:a16="http://schemas.microsoft.com/office/drawing/2014/main" id="{1C09497A-BC90-4699-BC5A-5EBC803DEF14}"/>
              </a:ext>
            </a:extLst>
          </p:cNvPr>
          <p:cNvSpPr/>
          <p:nvPr/>
        </p:nvSpPr>
        <p:spPr>
          <a:xfrm>
            <a:off x="2846436" y="5817182"/>
            <a:ext cx="2588324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ct val="120000"/>
              </a:lnSpc>
            </a:pPr>
            <a:r>
              <a:rPr lang="en-US" altLang="zh-TW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191</a:t>
            </a:r>
            <a:r>
              <a:rPr lang="zh-TW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  </a:t>
            </a:r>
            <a:r>
              <a:rPr lang="en-US" altLang="zh-TW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V.S.</a:t>
            </a:r>
            <a:r>
              <a:rPr lang="zh-TW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 </a:t>
            </a:r>
            <a:r>
              <a:rPr lang="en-US" altLang="zh-TW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112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2E1EB037-6ED9-4873-80E2-4DB7CED039E0}"/>
              </a:ext>
            </a:extLst>
          </p:cNvPr>
          <p:cNvSpPr/>
          <p:nvPr/>
        </p:nvSpPr>
        <p:spPr>
          <a:xfrm>
            <a:off x="10256865" y="991855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45F427E-1BE0-483C-995E-420520E28FF3}"/>
              </a:ext>
            </a:extLst>
          </p:cNvPr>
          <p:cNvSpPr/>
          <p:nvPr/>
        </p:nvSpPr>
        <p:spPr>
          <a:xfrm>
            <a:off x="7125015" y="4875113"/>
            <a:ext cx="3013638" cy="301363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C0689836-3E78-4F8B-B21E-58A1F1902857}"/>
              </a:ext>
            </a:extLst>
          </p:cNvPr>
          <p:cNvSpPr/>
          <p:nvPr/>
        </p:nvSpPr>
        <p:spPr>
          <a:xfrm>
            <a:off x="8903997" y="3638738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A3ED1D6F-0E90-CCD8-D183-C710AF301702}"/>
              </a:ext>
            </a:extLst>
          </p:cNvPr>
          <p:cNvSpPr/>
          <p:nvPr/>
        </p:nvSpPr>
        <p:spPr>
          <a:xfrm>
            <a:off x="1317813" y="1140532"/>
            <a:ext cx="42391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rgbClr val="9AA394"/>
                </a:solidFill>
                <a:cs typeface="+mn-ea"/>
                <a:sym typeface="+mn-lt"/>
              </a:rPr>
              <a:t>不平衡可能會使預測偏向某一結果</a:t>
            </a:r>
            <a:endParaRPr lang="en-US" b="1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E71702B5-6873-94C2-A011-F3A74D3F2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119" y="1140532"/>
            <a:ext cx="2002993" cy="5552499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29429C38-FEE9-51C6-B506-331902DAF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69" y="1967695"/>
            <a:ext cx="5384182" cy="368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613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1" grpId="0" animBg="1"/>
      <p:bldP spid="12" grpId="0"/>
      <p:bldP spid="14" grpId="0" animBg="1"/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6D2A256C-16EC-0E3A-28CC-C4E942B24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69" y="1967695"/>
            <a:ext cx="5377104" cy="3676889"/>
          </a:xfrm>
          <a:prstGeom prst="rect">
            <a:avLst/>
          </a:prstGeom>
        </p:spPr>
      </p:pic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83158" y="464097"/>
            <a:ext cx="3043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Over sampling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Rectangle 27">
            <a:extLst>
              <a:ext uri="{FF2B5EF4-FFF2-40B4-BE49-F238E27FC236}">
                <a16:creationId xmlns:a16="http://schemas.microsoft.com/office/drawing/2014/main" id="{9BBC7DB1-DA33-4612-8873-E19BAD037605}"/>
              </a:ext>
            </a:extLst>
          </p:cNvPr>
          <p:cNvSpPr/>
          <p:nvPr/>
        </p:nvSpPr>
        <p:spPr>
          <a:xfrm>
            <a:off x="8378593" y="372257"/>
            <a:ext cx="1488997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ct val="120000"/>
              </a:lnSpc>
            </a:pPr>
            <a:r>
              <a:rPr lang="zh-TW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存活狀況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E08D44DA-8FCC-48F6-B975-C1692974FF99}"/>
              </a:ext>
            </a:extLst>
          </p:cNvPr>
          <p:cNvSpPr/>
          <p:nvPr/>
        </p:nvSpPr>
        <p:spPr>
          <a:xfrm>
            <a:off x="7486742" y="291035"/>
            <a:ext cx="660400" cy="660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4727"/>
                </a:moveTo>
                <a:lnTo>
                  <a:pt x="982" y="147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4727"/>
                  <a:pt x="20618" y="14727"/>
                </a:cubicBezTo>
                <a:close/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2" y="17673"/>
                  <a:pt x="982" y="17233"/>
                  <a:pt x="982" y="16691"/>
                </a:cubicBezTo>
                <a:lnTo>
                  <a:pt x="982" y="15709"/>
                </a:lnTo>
                <a:lnTo>
                  <a:pt x="20618" y="15709"/>
                </a:lnTo>
                <a:cubicBezTo>
                  <a:pt x="20618" y="15709"/>
                  <a:pt x="20618" y="16691"/>
                  <a:pt x="20618" y="16691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8655"/>
                </a:lnTo>
                <a:lnTo>
                  <a:pt x="11782" y="18655"/>
                </a:lnTo>
                <a:cubicBezTo>
                  <a:pt x="11782" y="18655"/>
                  <a:pt x="11782" y="20618"/>
                  <a:pt x="11782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6691"/>
                </a:lnTo>
                <a:cubicBezTo>
                  <a:pt x="0" y="17775"/>
                  <a:pt x="879" y="18655"/>
                  <a:pt x="1964" y="18655"/>
                </a:cubicBezTo>
                <a:lnTo>
                  <a:pt x="8836" y="18655"/>
                </a:lnTo>
                <a:lnTo>
                  <a:pt x="8836" y="20618"/>
                </a:lnTo>
                <a:lnTo>
                  <a:pt x="7364" y="20618"/>
                </a:lnTo>
                <a:cubicBezTo>
                  <a:pt x="7092" y="20618"/>
                  <a:pt x="6873" y="20838"/>
                  <a:pt x="6873" y="21109"/>
                </a:cubicBezTo>
                <a:cubicBezTo>
                  <a:pt x="6873" y="21381"/>
                  <a:pt x="7092" y="21600"/>
                  <a:pt x="7364" y="21600"/>
                </a:cubicBezTo>
                <a:lnTo>
                  <a:pt x="14236" y="21600"/>
                </a:lnTo>
                <a:cubicBezTo>
                  <a:pt x="14508" y="21600"/>
                  <a:pt x="14727" y="21381"/>
                  <a:pt x="14727" y="21109"/>
                </a:cubicBezTo>
                <a:cubicBezTo>
                  <a:pt x="14727" y="20838"/>
                  <a:pt x="14508" y="20618"/>
                  <a:pt x="14236" y="20618"/>
                </a:cubicBezTo>
                <a:lnTo>
                  <a:pt x="12764" y="20618"/>
                </a:lnTo>
                <a:lnTo>
                  <a:pt x="12764" y="18655"/>
                </a:lnTo>
                <a:lnTo>
                  <a:pt x="19636" y="18655"/>
                </a:lnTo>
                <a:cubicBezTo>
                  <a:pt x="20721" y="18655"/>
                  <a:pt x="21600" y="17775"/>
                  <a:pt x="21600" y="16691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929591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algn="l" defTabSz="914400" rtl="0">
              <a:defRPr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600" kern="1200">
              <a:solidFill>
                <a:prstClr val="white">
                  <a:lumMod val="95000"/>
                </a:prstClr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1" name="Shape">
            <a:extLst>
              <a:ext uri="{FF2B5EF4-FFF2-40B4-BE49-F238E27FC236}">
                <a16:creationId xmlns:a16="http://schemas.microsoft.com/office/drawing/2014/main" id="{80F31502-3157-4E4D-BF11-3D83F1A802E5}"/>
              </a:ext>
            </a:extLst>
          </p:cNvPr>
          <p:cNvSpPr/>
          <p:nvPr/>
        </p:nvSpPr>
        <p:spPr>
          <a:xfrm>
            <a:off x="1599283" y="5735960"/>
            <a:ext cx="660400" cy="660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55" y="11291"/>
                </a:moveTo>
                <a:lnTo>
                  <a:pt x="18655" y="7364"/>
                </a:lnTo>
                <a:cubicBezTo>
                  <a:pt x="19739" y="7364"/>
                  <a:pt x="20618" y="8243"/>
                  <a:pt x="20618" y="9327"/>
                </a:cubicBezTo>
                <a:cubicBezTo>
                  <a:pt x="20618" y="10412"/>
                  <a:pt x="19739" y="11291"/>
                  <a:pt x="18655" y="11291"/>
                </a:cubicBezTo>
                <a:moveTo>
                  <a:pt x="17673" y="17182"/>
                </a:moveTo>
                <a:cubicBezTo>
                  <a:pt x="17673" y="17453"/>
                  <a:pt x="17453" y="17673"/>
                  <a:pt x="17182" y="17673"/>
                </a:cubicBezTo>
                <a:cubicBezTo>
                  <a:pt x="16911" y="17673"/>
                  <a:pt x="16691" y="17453"/>
                  <a:pt x="16691" y="17182"/>
                </a:cubicBezTo>
                <a:lnTo>
                  <a:pt x="16691" y="1473"/>
                </a:lnTo>
                <a:cubicBezTo>
                  <a:pt x="16691" y="1202"/>
                  <a:pt x="16911" y="982"/>
                  <a:pt x="17182" y="982"/>
                </a:cubicBezTo>
                <a:cubicBezTo>
                  <a:pt x="17453" y="982"/>
                  <a:pt x="17673" y="1202"/>
                  <a:pt x="17673" y="1473"/>
                </a:cubicBezTo>
                <a:cubicBezTo>
                  <a:pt x="17673" y="1473"/>
                  <a:pt x="17673" y="17182"/>
                  <a:pt x="17673" y="17182"/>
                </a:cubicBezTo>
                <a:close/>
                <a:moveTo>
                  <a:pt x="15709" y="15780"/>
                </a:moveTo>
                <a:lnTo>
                  <a:pt x="8836" y="13718"/>
                </a:lnTo>
                <a:lnTo>
                  <a:pt x="8836" y="4937"/>
                </a:lnTo>
                <a:lnTo>
                  <a:pt x="15709" y="2875"/>
                </a:lnTo>
                <a:cubicBezTo>
                  <a:pt x="15709" y="2875"/>
                  <a:pt x="15709" y="15780"/>
                  <a:pt x="15709" y="15780"/>
                </a:cubicBezTo>
                <a:close/>
                <a:moveTo>
                  <a:pt x="9479" y="19636"/>
                </a:moveTo>
                <a:lnTo>
                  <a:pt x="9697" y="20618"/>
                </a:lnTo>
                <a:lnTo>
                  <a:pt x="6775" y="20618"/>
                </a:lnTo>
                <a:lnTo>
                  <a:pt x="6558" y="19636"/>
                </a:lnTo>
                <a:cubicBezTo>
                  <a:pt x="6558" y="19636"/>
                  <a:pt x="9479" y="19636"/>
                  <a:pt x="9479" y="19636"/>
                </a:cubicBezTo>
                <a:close/>
                <a:moveTo>
                  <a:pt x="6339" y="18655"/>
                </a:moveTo>
                <a:lnTo>
                  <a:pt x="5356" y="14232"/>
                </a:lnTo>
                <a:lnTo>
                  <a:pt x="8176" y="14545"/>
                </a:lnTo>
                <a:lnTo>
                  <a:pt x="8360" y="14600"/>
                </a:lnTo>
                <a:lnTo>
                  <a:pt x="9260" y="18655"/>
                </a:lnTo>
                <a:cubicBezTo>
                  <a:pt x="9260" y="18655"/>
                  <a:pt x="6339" y="18655"/>
                  <a:pt x="6339" y="18655"/>
                </a:cubicBezTo>
                <a:close/>
                <a:moveTo>
                  <a:pt x="982" y="12764"/>
                </a:moveTo>
                <a:lnTo>
                  <a:pt x="982" y="10800"/>
                </a:lnTo>
                <a:lnTo>
                  <a:pt x="3436" y="10800"/>
                </a:lnTo>
                <a:cubicBezTo>
                  <a:pt x="3707" y="10800"/>
                  <a:pt x="3927" y="10581"/>
                  <a:pt x="3927" y="10309"/>
                </a:cubicBezTo>
                <a:cubicBezTo>
                  <a:pt x="3927" y="10038"/>
                  <a:pt x="3707" y="9818"/>
                  <a:pt x="3436" y="9818"/>
                </a:cubicBezTo>
                <a:lnTo>
                  <a:pt x="982" y="9818"/>
                </a:lnTo>
                <a:lnTo>
                  <a:pt x="982" y="8836"/>
                </a:lnTo>
                <a:lnTo>
                  <a:pt x="2455" y="8836"/>
                </a:lnTo>
                <a:cubicBezTo>
                  <a:pt x="2725" y="8836"/>
                  <a:pt x="2945" y="8617"/>
                  <a:pt x="2945" y="8345"/>
                </a:cubicBezTo>
                <a:cubicBezTo>
                  <a:pt x="2945" y="8075"/>
                  <a:pt x="2725" y="7855"/>
                  <a:pt x="2455" y="7855"/>
                </a:cubicBezTo>
                <a:lnTo>
                  <a:pt x="982" y="7855"/>
                </a:lnTo>
                <a:lnTo>
                  <a:pt x="982" y="5891"/>
                </a:lnTo>
                <a:lnTo>
                  <a:pt x="7855" y="5128"/>
                </a:lnTo>
                <a:lnTo>
                  <a:pt x="7855" y="13528"/>
                </a:lnTo>
                <a:cubicBezTo>
                  <a:pt x="7855" y="13528"/>
                  <a:pt x="982" y="12764"/>
                  <a:pt x="982" y="12764"/>
                </a:cubicBezTo>
                <a:close/>
                <a:moveTo>
                  <a:pt x="18655" y="6382"/>
                </a:moveTo>
                <a:lnTo>
                  <a:pt x="18655" y="1473"/>
                </a:lnTo>
                <a:cubicBezTo>
                  <a:pt x="18655" y="659"/>
                  <a:pt x="17995" y="0"/>
                  <a:pt x="17182" y="0"/>
                </a:cubicBezTo>
                <a:cubicBezTo>
                  <a:pt x="16368" y="0"/>
                  <a:pt x="15709" y="659"/>
                  <a:pt x="15709" y="1473"/>
                </a:cubicBezTo>
                <a:lnTo>
                  <a:pt x="15709" y="1850"/>
                </a:lnTo>
                <a:lnTo>
                  <a:pt x="8175" y="4110"/>
                </a:lnTo>
                <a:lnTo>
                  <a:pt x="982" y="4909"/>
                </a:lnTo>
                <a:cubicBezTo>
                  <a:pt x="440" y="4909"/>
                  <a:pt x="0" y="5349"/>
                  <a:pt x="0" y="5891"/>
                </a:cubicBezTo>
                <a:lnTo>
                  <a:pt x="0" y="12764"/>
                </a:lnTo>
                <a:cubicBezTo>
                  <a:pt x="0" y="13306"/>
                  <a:pt x="440" y="13745"/>
                  <a:pt x="982" y="13745"/>
                </a:cubicBezTo>
                <a:lnTo>
                  <a:pt x="4325" y="14117"/>
                </a:lnTo>
                <a:lnTo>
                  <a:pt x="5903" y="21216"/>
                </a:lnTo>
                <a:lnTo>
                  <a:pt x="5912" y="21214"/>
                </a:lnTo>
                <a:cubicBezTo>
                  <a:pt x="5961" y="21433"/>
                  <a:pt x="6148" y="21600"/>
                  <a:pt x="6382" y="21600"/>
                </a:cubicBezTo>
                <a:lnTo>
                  <a:pt x="10309" y="21600"/>
                </a:lnTo>
                <a:cubicBezTo>
                  <a:pt x="10580" y="21600"/>
                  <a:pt x="10800" y="21381"/>
                  <a:pt x="10800" y="21109"/>
                </a:cubicBezTo>
                <a:cubicBezTo>
                  <a:pt x="10800" y="21072"/>
                  <a:pt x="10787" y="21039"/>
                  <a:pt x="10779" y="21005"/>
                </a:cubicBezTo>
                <a:lnTo>
                  <a:pt x="10788" y="21003"/>
                </a:lnTo>
                <a:lnTo>
                  <a:pt x="9437" y="14923"/>
                </a:lnTo>
                <a:lnTo>
                  <a:pt x="15709" y="16805"/>
                </a:lnTo>
                <a:lnTo>
                  <a:pt x="15709" y="17182"/>
                </a:lnTo>
                <a:cubicBezTo>
                  <a:pt x="15709" y="17995"/>
                  <a:pt x="16368" y="18655"/>
                  <a:pt x="17182" y="18655"/>
                </a:cubicBezTo>
                <a:cubicBezTo>
                  <a:pt x="17995" y="18655"/>
                  <a:pt x="18655" y="17995"/>
                  <a:pt x="18655" y="17182"/>
                </a:cubicBezTo>
                <a:lnTo>
                  <a:pt x="18655" y="12273"/>
                </a:lnTo>
                <a:cubicBezTo>
                  <a:pt x="20281" y="12273"/>
                  <a:pt x="21600" y="10954"/>
                  <a:pt x="21600" y="9327"/>
                </a:cubicBezTo>
                <a:cubicBezTo>
                  <a:pt x="21600" y="7701"/>
                  <a:pt x="20281" y="6382"/>
                  <a:pt x="18655" y="6382"/>
                </a:cubicBezTo>
              </a:path>
            </a:pathLst>
          </a:custGeom>
          <a:solidFill>
            <a:srgbClr val="929591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algn="l" defTabSz="914400" rtl="0">
              <a:defRPr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600" kern="1200">
              <a:solidFill>
                <a:prstClr val="white">
                  <a:lumMod val="95000"/>
                </a:prstClr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2" name="Rectangle 27">
            <a:extLst>
              <a:ext uri="{FF2B5EF4-FFF2-40B4-BE49-F238E27FC236}">
                <a16:creationId xmlns:a16="http://schemas.microsoft.com/office/drawing/2014/main" id="{1C09497A-BC90-4699-BC5A-5EBC803DEF14}"/>
              </a:ext>
            </a:extLst>
          </p:cNvPr>
          <p:cNvSpPr/>
          <p:nvPr/>
        </p:nvSpPr>
        <p:spPr>
          <a:xfrm>
            <a:off x="2846436" y="5817182"/>
            <a:ext cx="2588324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ct val="120000"/>
              </a:lnSpc>
            </a:pPr>
            <a:r>
              <a:rPr lang="en-US" altLang="zh-TW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191</a:t>
            </a:r>
            <a:r>
              <a:rPr lang="zh-TW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  </a:t>
            </a:r>
            <a:r>
              <a:rPr lang="en-US" altLang="zh-TW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V.S.</a:t>
            </a:r>
            <a:r>
              <a:rPr lang="zh-TW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 </a:t>
            </a:r>
            <a:r>
              <a:rPr lang="en-US" altLang="zh-TW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191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2E1EB037-6ED9-4873-80E2-4DB7CED039E0}"/>
              </a:ext>
            </a:extLst>
          </p:cNvPr>
          <p:cNvSpPr/>
          <p:nvPr/>
        </p:nvSpPr>
        <p:spPr>
          <a:xfrm>
            <a:off x="10256865" y="991855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45F427E-1BE0-483C-995E-420520E28FF3}"/>
              </a:ext>
            </a:extLst>
          </p:cNvPr>
          <p:cNvSpPr/>
          <p:nvPr/>
        </p:nvSpPr>
        <p:spPr>
          <a:xfrm>
            <a:off x="7125015" y="4875113"/>
            <a:ext cx="3013638" cy="301363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C0689836-3E78-4F8B-B21E-58A1F1902857}"/>
              </a:ext>
            </a:extLst>
          </p:cNvPr>
          <p:cNvSpPr/>
          <p:nvPr/>
        </p:nvSpPr>
        <p:spPr>
          <a:xfrm>
            <a:off x="8903997" y="3638738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A3ED1D6F-0E90-CCD8-D183-C710AF301702}"/>
              </a:ext>
            </a:extLst>
          </p:cNvPr>
          <p:cNvSpPr/>
          <p:nvPr/>
        </p:nvSpPr>
        <p:spPr>
          <a:xfrm>
            <a:off x="1317813" y="1140532"/>
            <a:ext cx="42391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rgbClr val="9AA394"/>
                </a:solidFill>
                <a:cs typeface="+mn-ea"/>
                <a:sym typeface="+mn-lt"/>
              </a:rPr>
              <a:t>考慮到樣本不多，目標也不多</a:t>
            </a:r>
            <a:endParaRPr lang="en-US" b="1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E71702B5-6873-94C2-A011-F3A74D3F2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119" y="1140532"/>
            <a:ext cx="2002993" cy="5552499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804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1" grpId="0" animBg="1"/>
      <p:bldP spid="12" grpId="0"/>
      <p:bldP spid="14" grpId="0" animBg="1"/>
      <p:bldP spid="15" grpId="0" animBg="1"/>
      <p:bldP spid="1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第一PPT，www.1ppt.com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jjvlhfja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12816</TotalTime>
  <Words>1863</Words>
  <Application>Microsoft Office PowerPoint</Application>
  <PresentationFormat>寬螢幕</PresentationFormat>
  <Paragraphs>304</Paragraphs>
  <Slides>33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33</vt:i4>
      </vt:variant>
    </vt:vector>
  </HeadingPairs>
  <TitlesOfParts>
    <vt:vector size="43" baseType="lpstr">
      <vt:lpstr>等线</vt:lpstr>
      <vt:lpstr>Gill Sans</vt:lpstr>
      <vt:lpstr>Helvetica Neue</vt:lpstr>
      <vt:lpstr>微软雅黑</vt:lpstr>
      <vt:lpstr>方正正黑简体</vt:lpstr>
      <vt:lpstr>Arial</vt:lpstr>
      <vt:lpstr>Calibri</vt:lpstr>
      <vt:lpstr>Segoe UI</vt:lpstr>
      <vt:lpstr>第一PPT，www.1ppt.com​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绿色圆点</dc:title>
  <dc:creator>第一PPT</dc:creator>
  <cp:keywords>www.1ppt.com</cp:keywords>
  <dc:description>www.1ppt.com</dc:description>
  <cp:lastModifiedBy>B082040005</cp:lastModifiedBy>
  <cp:revision>738</cp:revision>
  <dcterms:created xsi:type="dcterms:W3CDTF">2019-07-04T08:14:45Z</dcterms:created>
  <dcterms:modified xsi:type="dcterms:W3CDTF">2022-12-18T21:13:15Z</dcterms:modified>
</cp:coreProperties>
</file>