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4E20-867E-41FC-AFDC-EBA0EF4C8852}" type="datetimeFigureOut">
              <a:rPr lang="zh-TW" altLang="en-US" smtClean="0"/>
              <a:pPr/>
              <a:t>2020/11/10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73E7-F533-4F3D-9E17-E8453A47224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4E20-867E-41FC-AFDC-EBA0EF4C8852}" type="datetimeFigureOut">
              <a:rPr lang="zh-TW" altLang="en-US" smtClean="0"/>
              <a:pPr/>
              <a:t>2020/11/10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73E7-F533-4F3D-9E17-E8453A47224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4E20-867E-41FC-AFDC-EBA0EF4C8852}" type="datetimeFigureOut">
              <a:rPr lang="zh-TW" altLang="en-US" smtClean="0"/>
              <a:pPr/>
              <a:t>2020/11/10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73E7-F533-4F3D-9E17-E8453A47224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4E20-867E-41FC-AFDC-EBA0EF4C8852}" type="datetimeFigureOut">
              <a:rPr lang="zh-TW" altLang="en-US" smtClean="0"/>
              <a:pPr/>
              <a:t>2020/11/10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73E7-F533-4F3D-9E17-E8453A47224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4E20-867E-41FC-AFDC-EBA0EF4C8852}" type="datetimeFigureOut">
              <a:rPr lang="zh-TW" altLang="en-US" smtClean="0"/>
              <a:pPr/>
              <a:t>2020/11/10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73E7-F533-4F3D-9E17-E8453A47224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4E20-867E-41FC-AFDC-EBA0EF4C8852}" type="datetimeFigureOut">
              <a:rPr lang="zh-TW" altLang="en-US" smtClean="0"/>
              <a:pPr/>
              <a:t>2020/11/10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73E7-F533-4F3D-9E17-E8453A47224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4E20-867E-41FC-AFDC-EBA0EF4C8852}" type="datetimeFigureOut">
              <a:rPr lang="zh-TW" altLang="en-US" smtClean="0"/>
              <a:pPr/>
              <a:t>2020/11/10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73E7-F533-4F3D-9E17-E8453A47224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4E20-867E-41FC-AFDC-EBA0EF4C8852}" type="datetimeFigureOut">
              <a:rPr lang="zh-TW" altLang="en-US" smtClean="0"/>
              <a:pPr/>
              <a:t>2020/11/10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73E7-F533-4F3D-9E17-E8453A47224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4E20-867E-41FC-AFDC-EBA0EF4C8852}" type="datetimeFigureOut">
              <a:rPr lang="zh-TW" altLang="en-US" smtClean="0"/>
              <a:pPr/>
              <a:t>2020/11/10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73E7-F533-4F3D-9E17-E8453A47224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4E20-867E-41FC-AFDC-EBA0EF4C8852}" type="datetimeFigureOut">
              <a:rPr lang="zh-TW" altLang="en-US" smtClean="0"/>
              <a:pPr/>
              <a:t>2020/11/10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73E7-F533-4F3D-9E17-E8453A47224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4E20-867E-41FC-AFDC-EBA0EF4C8852}" type="datetimeFigureOut">
              <a:rPr lang="zh-TW" altLang="en-US" smtClean="0"/>
              <a:pPr/>
              <a:t>2020/11/10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73E7-F533-4F3D-9E17-E8453A47224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D4E20-867E-41FC-AFDC-EBA0EF4C8852}" type="datetimeFigureOut">
              <a:rPr lang="zh-TW" altLang="en-US" smtClean="0"/>
              <a:pPr/>
              <a:t>2020/11/10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E73E7-F533-4F3D-9E17-E8453A47224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09675"/>
          </a:xfrm>
        </p:spPr>
        <p:txBody>
          <a:bodyPr/>
          <a:lstStyle/>
          <a:p>
            <a:pPr eaLnBrk="1" hangingPunct="1"/>
            <a:r>
              <a:rPr lang="zh-TW" altLang="en-US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牙周病患者在牙周病治療前後拔牙數之差異</a:t>
            </a:r>
          </a:p>
        </p:txBody>
      </p:sp>
      <p:sp>
        <p:nvSpPr>
          <p:cNvPr id="4099" name="內容版面配置區 2"/>
          <p:cNvSpPr>
            <a:spLocks noGrp="1"/>
          </p:cNvSpPr>
          <p:nvPr>
            <p:ph idx="1"/>
          </p:nvPr>
        </p:nvSpPr>
        <p:spPr>
          <a:xfrm>
            <a:off x="539750" y="1557338"/>
            <a:ext cx="8229600" cy="4679950"/>
          </a:xfrm>
        </p:spPr>
        <p:txBody>
          <a:bodyPr/>
          <a:lstStyle/>
          <a:p>
            <a:pPr eaLnBrk="1" hangingPunct="1"/>
            <a:r>
              <a:rPr lang="zh-TW" altLang="en-US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目的：</a:t>
            </a:r>
            <a:endParaRPr lang="en-US" altLang="zh-TW" sz="28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eaLnBrk="1" hangingPunct="1">
              <a:buFont typeface="Times New Roman" pitchFamily="18" charset="0"/>
              <a:buChar char=" "/>
            </a:pPr>
            <a:r>
              <a:rPr lang="zh-TW" altLang="en-US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牙周病治療前後影響拔牙齒數之因子分析</a:t>
            </a:r>
            <a:endParaRPr lang="en-US" altLang="zh-TW" sz="28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eaLnBrk="1" hangingPunct="1">
              <a:buFont typeface="Times New Roman" pitchFamily="18" charset="0"/>
              <a:buChar char=" "/>
            </a:pPr>
            <a:r>
              <a:rPr lang="zh-TW" altLang="en-US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牙周病治療對拔牙齒數的影響</a:t>
            </a:r>
            <a:endParaRPr lang="en-US" altLang="zh-TW" sz="28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eaLnBrk="1" hangingPunct="1"/>
            <a:r>
              <a:rPr lang="zh-TW" altLang="en-US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資料來源：健保資料庫</a:t>
            </a:r>
            <a:endParaRPr lang="en-US" altLang="zh-TW" sz="28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eaLnBrk="1" hangingPunct="1"/>
            <a:r>
              <a:rPr lang="zh-TW" altLang="en-US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觀察時間：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1997/1/1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–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2013/12/31</a:t>
            </a:r>
          </a:p>
          <a:p>
            <a:pPr eaLnBrk="1" hangingPunct="1"/>
            <a:r>
              <a:rPr lang="zh-TW" altLang="en-US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樣本屬性：獨立樣本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(N=4016)</a:t>
            </a:r>
          </a:p>
          <a:p>
            <a:pPr eaLnBrk="1" hangingPunct="1"/>
            <a:r>
              <a:rPr lang="zh-TW" altLang="en-US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分析方法：</a:t>
            </a:r>
            <a:endParaRPr lang="en-US" altLang="zh-TW" sz="28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eaLnBrk="1" hangingPunct="1"/>
            <a:endParaRPr lang="en-US" altLang="zh-TW" sz="28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eaLnBrk="1" hangingPunct="1">
              <a:buNone/>
            </a:pPr>
            <a:r>
              <a:rPr lang="zh-TW" altLang="en-US" sz="280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感謝朱基祥博士提供的講義 </a:t>
            </a:r>
            <a:endParaRPr lang="zh-TW" altLang="en-US" sz="28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410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676B284-ECD7-4A18-B92B-A22653D85DE3}" type="slidenum">
              <a:rPr lang="en-US" altLang="zh-TW" smtClean="0"/>
              <a:pPr/>
              <a:t>1</a:t>
            </a:fld>
            <a:endParaRPr lang="en-US" altLang="zh-TW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2456918-C1A2-49FD-9C0E-A50FD9D503CE}" type="slidenum">
              <a:rPr lang="en-US" altLang="zh-TW" smtClean="0"/>
              <a:pPr/>
              <a:t>10</a:t>
            </a:fld>
            <a:endParaRPr lang="en-US" altLang="zh-TW" smtClean="0"/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8113" y="9525"/>
            <a:ext cx="654843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160FB53-69EF-491A-8E3C-97D2B5173879}" type="slidenum">
              <a:rPr lang="en-US" altLang="zh-TW" smtClean="0"/>
              <a:pPr/>
              <a:t>11</a:t>
            </a:fld>
            <a:endParaRPr lang="en-US" altLang="zh-TW" smtClean="0"/>
          </a:p>
        </p:txBody>
      </p:sp>
      <p:pic>
        <p:nvPicPr>
          <p:cNvPr id="1433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1925" y="-1588"/>
            <a:ext cx="6621463" cy="686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如何選擇建立</a:t>
            </a:r>
            <a:r>
              <a:rPr lang="en-US" altLang="zh-TW" dirty="0" smtClean="0"/>
              <a:t>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什麼是自變數</a:t>
            </a:r>
            <a:r>
              <a:rPr lang="en-US" altLang="zh-TW" dirty="0" smtClean="0"/>
              <a:t>(gender, age, income </a:t>
            </a:r>
            <a:r>
              <a:rPr lang="zh-TW" altLang="en-US" dirty="0" smtClean="0"/>
              <a:t>也可考慮其他共病</a:t>
            </a:r>
            <a:r>
              <a:rPr lang="en-US" altLang="zh-TW" dirty="0" smtClean="0"/>
              <a:t>e.g. HT, DM, Immune)</a:t>
            </a:r>
            <a:r>
              <a:rPr lang="zh-TW" altLang="en-US" dirty="0" smtClean="0"/>
              <a:t> 什麼是因變數 </a:t>
            </a:r>
            <a:r>
              <a:rPr lang="en-US" altLang="zh-TW" dirty="0" smtClean="0"/>
              <a:t>(</a:t>
            </a:r>
            <a:r>
              <a:rPr lang="zh-TW" altLang="en-US" dirty="0" smtClean="0"/>
              <a:t>治療前 中 後 拔牙顆數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 有沒有其他想法 </a:t>
            </a:r>
            <a:endParaRPr lang="en-US" altLang="zh-TW" dirty="0" smtClean="0"/>
          </a:p>
          <a:p>
            <a:r>
              <a:rPr lang="zh-TW" altLang="en-US" dirty="0" smtClean="0"/>
              <a:t>考慮時間長短</a:t>
            </a:r>
            <a:endParaRPr lang="en-US" altLang="zh-TW" dirty="0" smtClean="0"/>
          </a:p>
          <a:p>
            <a:r>
              <a:rPr lang="zh-TW" altLang="en-US" dirty="0" smtClean="0"/>
              <a:t>有沒有</a:t>
            </a:r>
            <a:r>
              <a:rPr lang="zh-TW" altLang="en-US" dirty="0" smtClean="0"/>
              <a:t>許多</a:t>
            </a:r>
            <a:r>
              <a:rPr lang="en-US" altLang="zh-TW" dirty="0" smtClean="0"/>
              <a:t>0</a:t>
            </a:r>
          </a:p>
          <a:p>
            <a:r>
              <a:rPr lang="zh-TW" altLang="en-US" dirty="0" smtClean="0"/>
              <a:t>有</a:t>
            </a:r>
            <a:r>
              <a:rPr lang="zh-TW" altLang="en-US" dirty="0" smtClean="0"/>
              <a:t>沒有</a:t>
            </a:r>
            <a:r>
              <a:rPr lang="en-US" altLang="zh-TW" dirty="0" err="1" smtClean="0"/>
              <a:t>overdispersion</a:t>
            </a:r>
            <a:r>
              <a:rPr lang="zh-TW" altLang="en-US" dirty="0" smtClean="0"/>
              <a:t> 如何看</a:t>
            </a:r>
            <a:endParaRPr lang="en-US" altLang="zh-TW" dirty="0" smtClean="0"/>
          </a:p>
          <a:p>
            <a:r>
              <a:rPr lang="zh-TW" altLang="en-US" dirty="0" smtClean="0"/>
              <a:t>比較不同</a:t>
            </a:r>
            <a:r>
              <a:rPr lang="en-US" altLang="zh-TW" smtClean="0"/>
              <a:t>models </a:t>
            </a:r>
            <a:endParaRPr lang="en-US" altLang="zh-TW" dirty="0" smtClean="0"/>
          </a:p>
          <a:p>
            <a:r>
              <a:rPr lang="zh-TW" altLang="en-US" dirty="0" smtClean="0"/>
              <a:t>如何解釋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內容版面配置區 2"/>
          <p:cNvSpPr>
            <a:spLocks noGrp="1"/>
          </p:cNvSpPr>
          <p:nvPr>
            <p:ph idx="1"/>
          </p:nvPr>
        </p:nvSpPr>
        <p:spPr>
          <a:xfrm>
            <a:off x="468313" y="1628775"/>
            <a:ext cx="8229600" cy="39163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TW" altLang="en-US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資料型態：</a:t>
            </a:r>
            <a:endParaRPr lang="en-US" altLang="zh-TW" sz="28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zh-TW" altLang="en-US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依變項：拔牙齒數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(count data)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zh-TW" altLang="en-US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自變數：</a:t>
            </a:r>
            <a:endParaRPr lang="en-US" altLang="zh-TW" sz="28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1" eaLnBrk="1" hangingPunct="1"/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離散型─</a:t>
            </a:r>
            <a:r>
              <a:rPr lang="zh-TW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性別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、</a:t>
            </a:r>
            <a:r>
              <a:rPr lang="zh-TW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年齡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分層、收入分層、醫院層級、疾病、合作度</a:t>
            </a:r>
            <a:endParaRPr lang="en-US" altLang="zh-TW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eaLnBrk="1" hangingPunct="1"/>
            <a:r>
              <a:rPr lang="zh-TW" altLang="en-US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我們這裡簡化 只考慮 年紀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(continuous), 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性別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(0,1),</a:t>
            </a:r>
          </a:p>
          <a:p>
            <a:pPr eaLnBrk="1" hangingPunct="1">
              <a:buNone/>
            </a:pPr>
            <a:r>
              <a:rPr lang="zh-TW" altLang="en-US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以及</a:t>
            </a:r>
            <a:r>
              <a:rPr lang="en-US" altLang="zh-TW" sz="2800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ses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(social economic status, categorical variable) and area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(categorical variable)</a:t>
            </a:r>
            <a:endParaRPr lang="zh-TW" altLang="en-US" sz="28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5123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6DE37BF-A499-4792-B650-1E91BD938E9D}" type="slidenum">
              <a:rPr lang="en-US" altLang="zh-TW" smtClean="0"/>
              <a:pPr/>
              <a:t>2</a:t>
            </a:fld>
            <a:endParaRPr lang="en-US" altLang="zh-TW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418E2EC-F68A-4856-8D2D-FA44D55C5823}" type="slidenum">
              <a:rPr lang="en-US" altLang="zh-TW" smtClean="0"/>
              <a:pPr/>
              <a:t>3</a:t>
            </a:fld>
            <a:endParaRPr lang="en-US" altLang="zh-TW" smtClean="0"/>
          </a:p>
        </p:txBody>
      </p:sp>
      <p:cxnSp>
        <p:nvCxnSpPr>
          <p:cNvPr id="6147" name="直線接點 6"/>
          <p:cNvCxnSpPr>
            <a:cxnSpLocks noChangeShapeType="1"/>
          </p:cNvCxnSpPr>
          <p:nvPr/>
        </p:nvCxnSpPr>
        <p:spPr bwMode="auto">
          <a:xfrm>
            <a:off x="982663" y="3141663"/>
            <a:ext cx="66246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148" name="圓角矩形 7"/>
          <p:cNvSpPr>
            <a:spLocks noChangeArrowheads="1"/>
          </p:cNvSpPr>
          <p:nvPr/>
        </p:nvSpPr>
        <p:spPr bwMode="auto">
          <a:xfrm>
            <a:off x="395288" y="1916113"/>
            <a:ext cx="1152525" cy="4333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r>
              <a:rPr lang="zh-TW" altLang="en-US" sz="1800"/>
              <a:t>觀察開始</a:t>
            </a:r>
          </a:p>
        </p:txBody>
      </p:sp>
      <p:cxnSp>
        <p:nvCxnSpPr>
          <p:cNvPr id="6149" name="直線單箭頭接點 9"/>
          <p:cNvCxnSpPr>
            <a:cxnSpLocks noChangeShapeType="1"/>
            <a:stCxn id="6148" idx="2"/>
          </p:cNvCxnSpPr>
          <p:nvPr/>
        </p:nvCxnSpPr>
        <p:spPr bwMode="auto">
          <a:xfrm>
            <a:off x="971550" y="2349500"/>
            <a:ext cx="11113" cy="3952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cxnSp>
        <p:nvCxnSpPr>
          <p:cNvPr id="6150" name="直線接點 11"/>
          <p:cNvCxnSpPr>
            <a:cxnSpLocks noChangeShapeType="1"/>
          </p:cNvCxnSpPr>
          <p:nvPr/>
        </p:nvCxnSpPr>
        <p:spPr bwMode="auto">
          <a:xfrm>
            <a:off x="2700338" y="2924175"/>
            <a:ext cx="0" cy="4333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151" name="直線接點 13"/>
          <p:cNvCxnSpPr>
            <a:cxnSpLocks noChangeShapeType="1"/>
          </p:cNvCxnSpPr>
          <p:nvPr/>
        </p:nvCxnSpPr>
        <p:spPr bwMode="auto">
          <a:xfrm>
            <a:off x="3492500" y="2924175"/>
            <a:ext cx="0" cy="4333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152" name="圓角矩形 14"/>
          <p:cNvSpPr>
            <a:spLocks noChangeArrowheads="1"/>
          </p:cNvSpPr>
          <p:nvPr/>
        </p:nvSpPr>
        <p:spPr bwMode="auto">
          <a:xfrm>
            <a:off x="7015163" y="1919288"/>
            <a:ext cx="1152525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r>
              <a:rPr lang="zh-TW" altLang="en-US" sz="1800"/>
              <a:t>觀察結束</a:t>
            </a:r>
          </a:p>
        </p:txBody>
      </p:sp>
      <p:cxnSp>
        <p:nvCxnSpPr>
          <p:cNvPr id="6153" name="直線單箭頭接點 15"/>
          <p:cNvCxnSpPr>
            <a:cxnSpLocks noChangeShapeType="1"/>
          </p:cNvCxnSpPr>
          <p:nvPr/>
        </p:nvCxnSpPr>
        <p:spPr bwMode="auto">
          <a:xfrm>
            <a:off x="7607300" y="2349500"/>
            <a:ext cx="0" cy="3952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6154" name="圓角矩形 16"/>
          <p:cNvSpPr>
            <a:spLocks noChangeArrowheads="1"/>
          </p:cNvSpPr>
          <p:nvPr/>
        </p:nvSpPr>
        <p:spPr bwMode="auto">
          <a:xfrm>
            <a:off x="2124075" y="3933825"/>
            <a:ext cx="1152525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r>
              <a:rPr lang="zh-TW" altLang="en-US" sz="1800"/>
              <a:t>治療開始</a:t>
            </a:r>
          </a:p>
        </p:txBody>
      </p:sp>
      <p:cxnSp>
        <p:nvCxnSpPr>
          <p:cNvPr id="6155" name="直線單箭頭接點 17"/>
          <p:cNvCxnSpPr>
            <a:cxnSpLocks noChangeShapeType="1"/>
            <a:stCxn id="6154" idx="0"/>
          </p:cNvCxnSpPr>
          <p:nvPr/>
        </p:nvCxnSpPr>
        <p:spPr bwMode="auto">
          <a:xfrm flipV="1">
            <a:off x="2700338" y="3500438"/>
            <a:ext cx="0" cy="4333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cxnSp>
        <p:nvCxnSpPr>
          <p:cNvPr id="6156" name="直線接點 22"/>
          <p:cNvCxnSpPr>
            <a:cxnSpLocks noChangeShapeType="1"/>
          </p:cNvCxnSpPr>
          <p:nvPr/>
        </p:nvCxnSpPr>
        <p:spPr bwMode="auto">
          <a:xfrm>
            <a:off x="987425" y="2882900"/>
            <a:ext cx="0" cy="431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157" name="直線接點 23"/>
          <p:cNvCxnSpPr>
            <a:cxnSpLocks noChangeShapeType="1"/>
          </p:cNvCxnSpPr>
          <p:nvPr/>
        </p:nvCxnSpPr>
        <p:spPr bwMode="auto">
          <a:xfrm>
            <a:off x="7600950" y="2924175"/>
            <a:ext cx="0" cy="4333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158" name="圓角矩形 24"/>
          <p:cNvSpPr>
            <a:spLocks noChangeArrowheads="1"/>
          </p:cNvSpPr>
          <p:nvPr/>
        </p:nvSpPr>
        <p:spPr bwMode="auto">
          <a:xfrm>
            <a:off x="2916238" y="1919288"/>
            <a:ext cx="1150937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r>
              <a:rPr lang="zh-TW" altLang="en-US" sz="1800"/>
              <a:t>治療結束</a:t>
            </a:r>
          </a:p>
        </p:txBody>
      </p:sp>
      <p:cxnSp>
        <p:nvCxnSpPr>
          <p:cNvPr id="6159" name="直線單箭頭接點 25"/>
          <p:cNvCxnSpPr>
            <a:cxnSpLocks noChangeShapeType="1"/>
          </p:cNvCxnSpPr>
          <p:nvPr/>
        </p:nvCxnSpPr>
        <p:spPr bwMode="auto">
          <a:xfrm>
            <a:off x="3492500" y="2349500"/>
            <a:ext cx="0" cy="3952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6160" name="文字方塊 26"/>
          <p:cNvSpPr txBox="1">
            <a:spLocks noChangeArrowheads="1"/>
          </p:cNvSpPr>
          <p:nvPr/>
        </p:nvSpPr>
        <p:spPr bwMode="auto">
          <a:xfrm>
            <a:off x="585788" y="3413125"/>
            <a:ext cx="10080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 b="0"/>
              <a:t>1997/1/1</a:t>
            </a:r>
            <a:endParaRPr lang="zh-TW" altLang="en-US" sz="1400" b="0"/>
          </a:p>
        </p:txBody>
      </p:sp>
      <p:sp>
        <p:nvSpPr>
          <p:cNvPr id="6161" name="文字方塊 28"/>
          <p:cNvSpPr txBox="1">
            <a:spLocks noChangeArrowheads="1"/>
          </p:cNvSpPr>
          <p:nvPr/>
        </p:nvSpPr>
        <p:spPr bwMode="auto">
          <a:xfrm>
            <a:off x="7096125" y="3522663"/>
            <a:ext cx="10080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 b="0"/>
              <a:t>2013/12/31</a:t>
            </a:r>
            <a:endParaRPr lang="zh-TW" altLang="en-US" sz="1400" b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2"/>
          <p:cNvSpPr>
            <a:spLocks noGrp="1"/>
          </p:cNvSpPr>
          <p:nvPr>
            <p:ph type="title"/>
          </p:nvPr>
        </p:nvSpPr>
        <p:spPr>
          <a:xfrm>
            <a:off x="446088" y="274638"/>
            <a:ext cx="8229600" cy="777875"/>
          </a:xfrm>
        </p:spPr>
        <p:txBody>
          <a:bodyPr/>
          <a:lstStyle/>
          <a:p>
            <a:r>
              <a:rPr lang="zh-TW" altLang="en-US" sz="280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平均拔牙數與性別</a:t>
            </a:r>
          </a:p>
        </p:txBody>
      </p:sp>
      <p:sp>
        <p:nvSpPr>
          <p:cNvPr id="7171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30D9771-C50D-449D-A45B-31DC5A46EB06}" type="slidenum">
              <a:rPr lang="en-US" altLang="zh-TW" smtClean="0"/>
              <a:pPr/>
              <a:t>4</a:t>
            </a:fld>
            <a:endParaRPr lang="en-US" altLang="zh-TW" smtClean="0"/>
          </a:p>
        </p:txBody>
      </p:sp>
      <p:pic>
        <p:nvPicPr>
          <p:cNvPr id="717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875"/>
            <a:ext cx="9144000" cy="471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1A7F3AE-83F4-49B4-A17E-8BBAF94FA09E}" type="slidenum">
              <a:rPr lang="en-US" altLang="zh-TW" smtClean="0">
                <a:solidFill>
                  <a:schemeClr val="tx2"/>
                </a:solidFill>
              </a:rPr>
              <a:pPr/>
              <a:t>5</a:t>
            </a:fld>
            <a:endParaRPr lang="en-US" altLang="zh-TW" smtClean="0">
              <a:solidFill>
                <a:schemeClr val="tx2"/>
              </a:solidFill>
            </a:endParaRPr>
          </a:p>
        </p:txBody>
      </p:sp>
      <p:pic>
        <p:nvPicPr>
          <p:cNvPr id="8195" name="Picture 14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450" y="1370013"/>
            <a:ext cx="6513513" cy="270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6" name="標題 2"/>
          <p:cNvSpPr>
            <a:spLocks noGrp="1"/>
          </p:cNvSpPr>
          <p:nvPr>
            <p:ph type="title"/>
          </p:nvPr>
        </p:nvSpPr>
        <p:spPr>
          <a:xfrm>
            <a:off x="446088" y="274638"/>
            <a:ext cx="8229600" cy="777875"/>
          </a:xfrm>
        </p:spPr>
        <p:txBody>
          <a:bodyPr/>
          <a:lstStyle/>
          <a:p>
            <a:r>
              <a:rPr lang="zh-TW" altLang="en-US" sz="280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平均拔牙數與年齡分層</a:t>
            </a:r>
          </a:p>
        </p:txBody>
      </p:sp>
      <p:pic>
        <p:nvPicPr>
          <p:cNvPr id="8197" name="Picture 14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24100" y="4327525"/>
            <a:ext cx="449580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7D30866-06A4-4A73-8DA6-78E5939735DB}" type="slidenum">
              <a:rPr lang="en-US" altLang="zh-TW" smtClean="0"/>
              <a:pPr/>
              <a:t>6</a:t>
            </a:fld>
            <a:endParaRPr lang="en-US" altLang="zh-TW" smtClean="0"/>
          </a:p>
        </p:txBody>
      </p:sp>
      <p:pic>
        <p:nvPicPr>
          <p:cNvPr id="921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3188" y="44450"/>
            <a:ext cx="6438900" cy="679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CFE73B6-DC4A-40D0-8970-B9923214FF88}" type="slidenum">
              <a:rPr lang="en-US" altLang="zh-TW" smtClean="0"/>
              <a:pPr/>
              <a:t>7</a:t>
            </a:fld>
            <a:endParaRPr lang="en-US" altLang="zh-TW" smtClean="0"/>
          </a:p>
        </p:txBody>
      </p:sp>
      <p:sp>
        <p:nvSpPr>
          <p:cNvPr id="10243" name="標題 2"/>
          <p:cNvSpPr>
            <a:spLocks noGrp="1"/>
          </p:cNvSpPr>
          <p:nvPr>
            <p:ph type="title"/>
          </p:nvPr>
        </p:nvSpPr>
        <p:spPr>
          <a:xfrm>
            <a:off x="446088" y="274638"/>
            <a:ext cx="8229600" cy="777875"/>
          </a:xfrm>
        </p:spPr>
        <p:txBody>
          <a:bodyPr/>
          <a:lstStyle/>
          <a:p>
            <a:r>
              <a:rPr lang="zh-TW" altLang="en-US" sz="280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平均拔牙數與醫院層級</a:t>
            </a:r>
          </a:p>
        </p:txBody>
      </p:sp>
      <p:pic>
        <p:nvPicPr>
          <p:cNvPr id="1024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1575" y="2105025"/>
            <a:ext cx="680085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DFA7C75-FDED-4FC3-8A8B-1B7D0E98AFB4}" type="slidenum">
              <a:rPr lang="en-US" altLang="zh-TW" smtClean="0"/>
              <a:pPr/>
              <a:t>8</a:t>
            </a:fld>
            <a:endParaRPr lang="en-US" altLang="zh-TW" smtClean="0"/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0338" y="476250"/>
            <a:ext cx="300037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71588" y="1916113"/>
            <a:ext cx="6600825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A01A212-6B11-4CE6-869C-C17901DB18EF}" type="slidenum">
              <a:rPr lang="en-US" altLang="zh-TW" smtClean="0"/>
              <a:pPr/>
              <a:t>9</a:t>
            </a:fld>
            <a:endParaRPr lang="en-US" altLang="zh-TW" smtClean="0"/>
          </a:p>
        </p:txBody>
      </p:sp>
      <p:pic>
        <p:nvPicPr>
          <p:cNvPr id="12291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4313" y="0"/>
            <a:ext cx="649763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219</Words>
  <Application>Microsoft Office PowerPoint</Application>
  <PresentationFormat>如螢幕大小 (4:3)</PresentationFormat>
  <Paragraphs>43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Office 佈景主題</vt:lpstr>
      <vt:lpstr>牙周病患者在牙周病治療前後拔牙數之差異</vt:lpstr>
      <vt:lpstr>投影片 2</vt:lpstr>
      <vt:lpstr>投影片 3</vt:lpstr>
      <vt:lpstr>平均拔牙數與性別</vt:lpstr>
      <vt:lpstr>平均拔牙數與年齡分層</vt:lpstr>
      <vt:lpstr>投影片 6</vt:lpstr>
      <vt:lpstr>平均拔牙數與醫院層級</vt:lpstr>
      <vt:lpstr>投影片 8</vt:lpstr>
      <vt:lpstr>投影片 9</vt:lpstr>
      <vt:lpstr>投影片 10</vt:lpstr>
      <vt:lpstr>投影片 11</vt:lpstr>
      <vt:lpstr>如何選擇建立model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牙周病患者在牙周病治療前後拔牙數之差異</dc:title>
  <dc:creator>adm</dc:creator>
  <cp:lastModifiedBy>bremen</cp:lastModifiedBy>
  <cp:revision>8</cp:revision>
  <dcterms:created xsi:type="dcterms:W3CDTF">2017-10-05T00:18:04Z</dcterms:created>
  <dcterms:modified xsi:type="dcterms:W3CDTF">2020-11-10T00:42:50Z</dcterms:modified>
</cp:coreProperties>
</file>