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0" r:id="rId4"/>
    <p:sldId id="299" r:id="rId5"/>
    <p:sldId id="298" r:id="rId6"/>
    <p:sldId id="302" r:id="rId7"/>
    <p:sldId id="304" r:id="rId8"/>
    <p:sldId id="289" r:id="rId9"/>
    <p:sldId id="303" r:id="rId10"/>
    <p:sldId id="301" r:id="rId11"/>
    <p:sldId id="293" r:id="rId12"/>
    <p:sldId id="305" r:id="rId13"/>
    <p:sldId id="294" r:id="rId14"/>
    <p:sldId id="310" r:id="rId15"/>
    <p:sldId id="311" r:id="rId16"/>
    <p:sldId id="306" r:id="rId17"/>
    <p:sldId id="258" r:id="rId18"/>
    <p:sldId id="259" r:id="rId19"/>
    <p:sldId id="296" r:id="rId20"/>
    <p:sldId id="260" r:id="rId21"/>
    <p:sldId id="262" r:id="rId22"/>
    <p:sldId id="307" r:id="rId23"/>
    <p:sldId id="313" r:id="rId24"/>
    <p:sldId id="308" r:id="rId25"/>
    <p:sldId id="309" r:id="rId26"/>
    <p:sldId id="261" r:id="rId27"/>
    <p:sldId id="295" r:id="rId28"/>
    <p:sldId id="29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BEC1ABB-9741-40FB-80A5-FD5D0367745B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CAC99FC-C30C-4544-9DE2-D266FB0C214F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700153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1ABB-9741-40FB-80A5-FD5D0367745B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99FC-C30C-4544-9DE2-D266FB0C21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144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1ABB-9741-40FB-80A5-FD5D0367745B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99FC-C30C-4544-9DE2-D266FB0C21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3035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1ABB-9741-40FB-80A5-FD5D0367745B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99FC-C30C-4544-9DE2-D266FB0C21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9985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EC1ABB-9741-40FB-80A5-FD5D0367745B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AC99FC-C30C-4544-9DE2-D266FB0C214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701146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1ABB-9741-40FB-80A5-FD5D0367745B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99FC-C30C-4544-9DE2-D266FB0C21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4918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1ABB-9741-40FB-80A5-FD5D0367745B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99FC-C30C-4544-9DE2-D266FB0C21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70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1ABB-9741-40FB-80A5-FD5D0367745B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99FC-C30C-4544-9DE2-D266FB0C21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443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1ABB-9741-40FB-80A5-FD5D0367745B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99FC-C30C-4544-9DE2-D266FB0C21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028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EC1ABB-9741-40FB-80A5-FD5D0367745B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AC99FC-C30C-4544-9DE2-D266FB0C214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66051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EC1ABB-9741-40FB-80A5-FD5D0367745B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AC99FC-C30C-4544-9DE2-D266FB0C214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5748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BEC1ABB-9741-40FB-80A5-FD5D0367745B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CAC99FC-C30C-4544-9DE2-D266FB0C214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114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diegobabativa/depression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orm.mg/article/4384549" TargetMode="External"/><Relationship Id="rId7" Type="http://schemas.openxmlformats.org/officeDocument/2006/relationships/hyperlink" Target="https://www.rdocumentation.org/packages/stats/versions/3.6.2/topics/step" TargetMode="External"/><Relationship Id="rId2" Type="http://schemas.openxmlformats.org/officeDocument/2006/relationships/hyperlink" Target="https://depressytrouble.tw/index.php/portfolio/rule_the_world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ts.stackexchange.com/questions/97250/stepwise-regression-in-r-with-both-direction" TargetMode="External"/><Relationship Id="rId5" Type="http://schemas.openxmlformats.org/officeDocument/2006/relationships/hyperlink" Target="https://www.rdocumentation.org/packages/ROSE/versions/0.0-4/topics/ovun.sample" TargetMode="External"/><Relationship Id="rId4" Type="http://schemas.openxmlformats.org/officeDocument/2006/relationships/hyperlink" Target="https://www.rdocumentation.org/packages/VIM/versions/6.2.2/topics/agg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zindi.africa/competitions/busara-mental-health-prediction-challenge/data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depressytrouble.tw/index.php/portfolio/rule_the_worl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BDFC92-812F-35B7-1B3D-9562D7E1E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3417" y="2587499"/>
            <a:ext cx="3943050" cy="1219680"/>
          </a:xfrm>
        </p:spPr>
        <p:txBody>
          <a:bodyPr/>
          <a:lstStyle/>
          <a:p>
            <a:r>
              <a:rPr lang="zh-TW" altLang="en-US" dirty="0">
                <a:latin typeface="+mj-ea"/>
              </a:rPr>
              <a:t>你快樂嗎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422E448-2277-3C1D-CDA8-C3DB25DFD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4282" y="3904047"/>
            <a:ext cx="5663436" cy="463321"/>
          </a:xfrm>
        </p:spPr>
        <p:txBody>
          <a:bodyPr/>
          <a:lstStyle/>
          <a:p>
            <a:r>
              <a:rPr lang="zh-TW" altLang="en-US" sz="1600" dirty="0">
                <a:latin typeface="+mn-ea"/>
              </a:rPr>
              <a:t>回歸分析期末報告 </a:t>
            </a:r>
            <a:r>
              <a:rPr lang="en-US" altLang="zh-TW" sz="1600" dirty="0">
                <a:latin typeface="+mn-ea"/>
              </a:rPr>
              <a:t>B082040005 </a:t>
            </a:r>
            <a:r>
              <a:rPr lang="zh-TW" altLang="en-US" sz="1600" dirty="0">
                <a:latin typeface="+mn-ea"/>
              </a:rPr>
              <a:t>高念慈</a:t>
            </a:r>
          </a:p>
          <a:p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D87F7D1-DEBD-91C7-BC45-601E2BB170E9}"/>
              </a:ext>
            </a:extLst>
          </p:cNvPr>
          <p:cNvSpPr txBox="1"/>
          <p:nvPr/>
        </p:nvSpPr>
        <p:spPr>
          <a:xfrm>
            <a:off x="9565892" y="5244360"/>
            <a:ext cx="151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/>
              <a:t>2022/12/13</a:t>
            </a:r>
          </a:p>
        </p:txBody>
      </p:sp>
      <p:sp>
        <p:nvSpPr>
          <p:cNvPr id="12" name="副標題 2">
            <a:extLst>
              <a:ext uri="{FF2B5EF4-FFF2-40B4-BE49-F238E27FC236}">
                <a16:creationId xmlns:a16="http://schemas.microsoft.com/office/drawing/2014/main" id="{B17C2A5C-3ABD-0885-5725-C0FD530661EA}"/>
              </a:ext>
            </a:extLst>
          </p:cNvPr>
          <p:cNvSpPr txBox="1">
            <a:spLocks/>
          </p:cNvSpPr>
          <p:nvPr/>
        </p:nvSpPr>
        <p:spPr>
          <a:xfrm>
            <a:off x="6546467" y="3197339"/>
            <a:ext cx="3019425" cy="4633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>
                <a:latin typeface="+mn-ea"/>
              </a:rPr>
              <a:t>-</a:t>
            </a:r>
            <a:r>
              <a:rPr lang="zh-TW" altLang="en-US" sz="2400" dirty="0">
                <a:latin typeface="+mn-ea"/>
              </a:rPr>
              <a:t>   憂鬱症就在你身邊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09666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FCCB41B5-90F0-D1A6-06DC-067C11E11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768" y="400537"/>
            <a:ext cx="6339016" cy="5323988"/>
          </a:xfrm>
          <a:prstGeom prst="rect">
            <a:avLst/>
          </a:prstGeom>
          <a:ln w="19050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55CDCC-9B9C-F31D-F4D8-BF645213C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135135"/>
            <a:ext cx="4181475" cy="1628774"/>
          </a:xfr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zh-TW" altLang="en-US" sz="2800" b="0" i="0" dirty="0">
                <a:solidFill>
                  <a:srgbClr val="333333"/>
                </a:solidFill>
                <a:effectLst/>
                <a:latin typeface="Helvetica Neue"/>
              </a:rPr>
              <a:t>目的</a:t>
            </a:r>
          </a:p>
          <a:p>
            <a:pPr algn="l"/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對潛在病例進行明智的定位以讓稀缺資源到達最需要的人手中，並改善或挽救無數人的生命。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74460943-3CAC-E247-4809-B006236088E4}"/>
              </a:ext>
            </a:extLst>
          </p:cNvPr>
          <p:cNvSpPr txBox="1">
            <a:spLocks/>
          </p:cNvSpPr>
          <p:nvPr/>
        </p:nvSpPr>
        <p:spPr>
          <a:xfrm>
            <a:off x="2650456" y="6469982"/>
            <a:ext cx="6891088" cy="38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TW" altLang="en-US" sz="1600"/>
              <a:t>資料來源 </a:t>
            </a:r>
            <a:r>
              <a:rPr lang="en-US" altLang="zh-TW" sz="1600"/>
              <a:t>: </a:t>
            </a:r>
            <a:r>
              <a:rPr lang="en-US" altLang="zh-TW" sz="1600">
                <a:solidFill>
                  <a:srgbClr val="337AB7"/>
                </a:solidFill>
                <a:hlinkClick r:id="rId3"/>
              </a:rPr>
              <a:t>https://www.kaggle.com/datasets/diegobabativa/depression</a:t>
            </a:r>
            <a:endParaRPr lang="zh-TW" altLang="en-US" sz="16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3AE701D-7BE2-69CF-B0D8-43E01AF431A1}"/>
              </a:ext>
            </a:extLst>
          </p:cNvPr>
          <p:cNvSpPr txBox="1"/>
          <p:nvPr/>
        </p:nvSpPr>
        <p:spPr>
          <a:xfrm>
            <a:off x="2495550" y="5934243"/>
            <a:ext cx="76555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注意：所使用的儀器是一種流行病學而非臨床抑鬱症測量方法。</a:t>
            </a:r>
            <a:br>
              <a:rPr lang="zh-TW" altLang="en-US" sz="1400" dirty="0"/>
            </a:br>
            <a:r>
              <a:rPr lang="zh-TW" altLang="en-US" sz="1400" dirty="0"/>
              <a:t>            </a:t>
            </a:r>
            <a:r>
              <a:rPr lang="zh-TW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換句話說，它高度提示抑鬱症的存在，但不等同於診斷，只能由有執照的臨床醫生做出。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78997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BDFC92-812F-35B7-1B3D-9562D7E1E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4406" y="2943224"/>
            <a:ext cx="3243187" cy="971551"/>
          </a:xfrm>
        </p:spPr>
        <p:txBody>
          <a:bodyPr/>
          <a:lstStyle/>
          <a:p>
            <a:r>
              <a:rPr lang="zh-TW" altLang="en-US" sz="6000" dirty="0"/>
              <a:t>變數介紹</a:t>
            </a:r>
            <a:endParaRPr lang="zh-TW" altLang="en-US" sz="6000" dirty="0">
              <a:latin typeface="+mj-ea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D87F7D1-DEBD-91C7-BC45-601E2BB170E9}"/>
              </a:ext>
            </a:extLst>
          </p:cNvPr>
          <p:cNvSpPr txBox="1"/>
          <p:nvPr/>
        </p:nvSpPr>
        <p:spPr>
          <a:xfrm>
            <a:off x="9565892" y="5244360"/>
            <a:ext cx="151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/>
              <a:t>2022/12/13</a:t>
            </a:r>
          </a:p>
        </p:txBody>
      </p:sp>
    </p:spTree>
    <p:extLst>
      <p:ext uri="{BB962C8B-B14F-4D97-AF65-F5344CB8AC3E}">
        <p14:creationId xmlns:p14="http://schemas.microsoft.com/office/powerpoint/2010/main" val="1901132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010A170-91DA-176A-F325-ED2C68BAE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6" y="300237"/>
            <a:ext cx="7665972" cy="6257526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8110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BDFC92-812F-35B7-1B3D-9562D7E1E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4406" y="2943224"/>
            <a:ext cx="3243187" cy="971551"/>
          </a:xfrm>
        </p:spPr>
        <p:txBody>
          <a:bodyPr/>
          <a:lstStyle/>
          <a:p>
            <a:r>
              <a:rPr lang="zh-TW" altLang="en-US" sz="6000" dirty="0">
                <a:latin typeface="+mj-ea"/>
              </a:rPr>
              <a:t>模型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D87F7D1-DEBD-91C7-BC45-601E2BB170E9}"/>
              </a:ext>
            </a:extLst>
          </p:cNvPr>
          <p:cNvSpPr txBox="1"/>
          <p:nvPr/>
        </p:nvSpPr>
        <p:spPr>
          <a:xfrm>
            <a:off x="9565892" y="5244360"/>
            <a:ext cx="151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/>
              <a:t>2022/12/13</a:t>
            </a:r>
          </a:p>
        </p:txBody>
      </p:sp>
    </p:spTree>
    <p:extLst>
      <p:ext uri="{BB962C8B-B14F-4D97-AF65-F5344CB8AC3E}">
        <p14:creationId xmlns:p14="http://schemas.microsoft.com/office/powerpoint/2010/main" val="1604162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A27F0D-9BAE-6D9D-5935-3ED57A764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33400"/>
            <a:ext cx="3072063" cy="609600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前處理 </a:t>
            </a:r>
            <a:r>
              <a:rPr lang="en-US" altLang="zh-TW" sz="2800" dirty="0"/>
              <a:t>:</a:t>
            </a:r>
            <a:r>
              <a:rPr lang="zh-TW" altLang="en-US" sz="2800" dirty="0"/>
              <a:t> 缺失值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E5DAC05-5D93-F339-D30A-CACDE0E8A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0939" y="2497323"/>
            <a:ext cx="5325447" cy="3909317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B0498B2-CE6D-0D6E-BB53-E59119F6E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1419" y="548512"/>
            <a:ext cx="2588981" cy="5760976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31DECB8-9174-9BC6-6A95-F48628FDE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9001" y="754426"/>
            <a:ext cx="2033998" cy="584775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229C007F-3CAE-33E2-B7B4-53C9340CCDB7}"/>
              </a:ext>
            </a:extLst>
          </p:cNvPr>
          <p:cNvSpPr txBox="1"/>
          <p:nvPr/>
        </p:nvSpPr>
        <p:spPr>
          <a:xfrm>
            <a:off x="2481512" y="1625874"/>
            <a:ext cx="39243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/>
              <a:t>NA 值跟是否憂鬱比例差不多，</a:t>
            </a:r>
            <a:endParaRPr lang="en-US" altLang="zh-TW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/>
              <a:t>推測此 NA 值有無對解釋目標影響不大</a:t>
            </a:r>
          </a:p>
        </p:txBody>
      </p:sp>
    </p:spTree>
    <p:extLst>
      <p:ext uri="{BB962C8B-B14F-4D97-AF65-F5344CB8AC3E}">
        <p14:creationId xmlns:p14="http://schemas.microsoft.com/office/powerpoint/2010/main" val="2118019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AEFBE2D0-2FCF-63EF-2C30-8602A98D4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9936" y="2085974"/>
            <a:ext cx="5238898" cy="3725859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E2A5C3B5-1643-7A18-A51E-69280D3FB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784" y="641354"/>
            <a:ext cx="3505201" cy="676275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目標變數不平衡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554036A-6850-379D-149C-E56D4F11C6DE}"/>
              </a:ext>
            </a:extLst>
          </p:cNvPr>
          <p:cNvSpPr txBox="1"/>
          <p:nvPr/>
        </p:nvSpPr>
        <p:spPr>
          <a:xfrm>
            <a:off x="7646408" y="1514475"/>
            <a:ext cx="3072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 採取過採樣和欠採樣的組合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4899B5B-E016-8E1F-CB1B-7DAF9AFAC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416" y="2085974"/>
            <a:ext cx="5230048" cy="3725859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2150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F81EA83-96E3-FB95-9886-4E098A923C31}"/>
              </a:ext>
            </a:extLst>
          </p:cNvPr>
          <p:cNvSpPr/>
          <p:nvPr/>
        </p:nvSpPr>
        <p:spPr>
          <a:xfrm>
            <a:off x="323849" y="-66675"/>
            <a:ext cx="428625" cy="6991350"/>
          </a:xfrm>
          <a:prstGeom prst="rect">
            <a:avLst/>
          </a:prstGeom>
          <a:solidFill>
            <a:srgbClr val="EFEDE3"/>
          </a:solidFill>
          <a:ln>
            <a:solidFill>
              <a:srgbClr val="EFED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2FAA520-FDF6-0ABA-5E06-98866B9B1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4" y="1100913"/>
            <a:ext cx="6005080" cy="4084674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AF9F318-9A39-1901-A736-4DF80B48B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112" y="547594"/>
            <a:ext cx="4024488" cy="2752728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7E9EE1F-B59F-2E0F-7A96-D084E0C79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0112" y="3557679"/>
            <a:ext cx="4024490" cy="2752729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86C38670-0900-A0D1-3E22-A8F609D581D3}"/>
              </a:ext>
            </a:extLst>
          </p:cNvPr>
          <p:cNvSpPr txBox="1"/>
          <p:nvPr/>
        </p:nvSpPr>
        <p:spPr>
          <a:xfrm>
            <a:off x="2161279" y="5501133"/>
            <a:ext cx="3187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處理完的數據跟原本分布相似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37CB469-6F19-232A-34AA-C97D5D28567B}"/>
              </a:ext>
            </a:extLst>
          </p:cNvPr>
          <p:cNvSpPr txBox="1"/>
          <p:nvPr/>
        </p:nvSpPr>
        <p:spPr>
          <a:xfrm>
            <a:off x="10306050" y="1058142"/>
            <a:ext cx="847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原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8E0C9B8-BFF4-E191-D0B1-02EDDE1264A6}"/>
              </a:ext>
            </a:extLst>
          </p:cNvPr>
          <p:cNvSpPr txBox="1"/>
          <p:nvPr/>
        </p:nvSpPr>
        <p:spPr>
          <a:xfrm>
            <a:off x="10306050" y="4052080"/>
            <a:ext cx="847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新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481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8A1033-BBDB-6350-253E-155DB1816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挑選變數</a:t>
            </a:r>
            <a:br>
              <a:rPr lang="en-US" altLang="zh-TW" sz="4400" dirty="0"/>
            </a:br>
            <a:br>
              <a:rPr lang="en-US" altLang="zh-TW" sz="4400" dirty="0"/>
            </a:br>
            <a:br>
              <a:rPr lang="en-US" altLang="zh-TW" sz="4400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C9C78F-1AC7-B862-5893-D9FCD9BC5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875099"/>
            <a:ext cx="5194565" cy="4016414"/>
          </a:xfr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40000" lnSpcReduction="20000"/>
          </a:bodyPr>
          <a:lstStyle/>
          <a:p>
            <a:pPr algn="l"/>
            <a:endParaRPr lang="en-US" altLang="zh-TW" sz="45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zh-TW" altLang="en-US" sz="4500" b="0" i="0" dirty="0">
                <a:solidFill>
                  <a:srgbClr val="333333"/>
                </a:solidFill>
                <a:effectLst/>
                <a:latin typeface="Helvetica Neue"/>
              </a:rPr>
              <a:t>模型</a:t>
            </a:r>
            <a:r>
              <a:rPr lang="en-US" altLang="zh-TW" sz="4500" b="0" i="0" dirty="0">
                <a:solidFill>
                  <a:srgbClr val="333333"/>
                </a:solidFill>
                <a:effectLst/>
                <a:latin typeface="Helvetica Neue"/>
              </a:rPr>
              <a:t>1</a:t>
            </a:r>
          </a:p>
          <a:p>
            <a:pPr marL="0" indent="0">
              <a:buNone/>
            </a:pPr>
            <a:endParaRPr lang="en-US" altLang="zh-TW" sz="45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buNone/>
            </a:pPr>
            <a:r>
              <a:rPr lang="zh-TW" altLang="en-US" sz="4500" b="0" i="0" dirty="0">
                <a:solidFill>
                  <a:srgbClr val="333333"/>
                </a:solidFill>
                <a:effectLst/>
                <a:latin typeface="Helvetica Neue"/>
              </a:rPr>
              <a:t>變數幾乎都跟錢有關，沒特別想看的，</a:t>
            </a:r>
            <a:endParaRPr lang="en-US" altLang="zh-TW" sz="45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buNone/>
            </a:pPr>
            <a:r>
              <a:rPr lang="zh-TW" altLang="en-US" sz="4500" b="0" i="0" dirty="0">
                <a:solidFill>
                  <a:srgbClr val="333333"/>
                </a:solidFill>
                <a:effectLst/>
                <a:latin typeface="Helvetica Neue"/>
              </a:rPr>
              <a:t>所以先建一個 </a:t>
            </a:r>
            <a:r>
              <a:rPr lang="en-US" altLang="zh-TW" sz="4500" b="0" i="0" dirty="0">
                <a:solidFill>
                  <a:srgbClr val="333333"/>
                </a:solidFill>
                <a:effectLst/>
                <a:latin typeface="Helvetica Neue"/>
              </a:rPr>
              <a:t>full model</a:t>
            </a:r>
          </a:p>
          <a:p>
            <a:endParaRPr lang="en-US" altLang="zh-TW" sz="45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zh-TW" altLang="en-US" sz="4500" b="0" i="0" dirty="0">
                <a:solidFill>
                  <a:srgbClr val="333333"/>
                </a:solidFill>
                <a:effectLst/>
                <a:latin typeface="Helvetica Neue"/>
              </a:rPr>
              <a:t>結果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zh-TW" altLang="en-US" sz="4500" b="0" i="0" dirty="0">
                <a:solidFill>
                  <a:srgbClr val="333333"/>
                </a:solidFill>
                <a:effectLst/>
                <a:latin typeface="Helvetica Neue"/>
              </a:rPr>
              <a:t>一開始以為很多變數都會顯著相關，</a:t>
            </a:r>
            <a:br>
              <a:rPr lang="zh-TW" altLang="en-US" sz="4500" b="0" i="0" dirty="0">
                <a:solidFill>
                  <a:srgbClr val="333333"/>
                </a:solidFill>
                <a:effectLst/>
                <a:latin typeface="Helvetica Neue"/>
              </a:rPr>
            </a:br>
            <a:r>
              <a:rPr lang="zh-TW" altLang="en-US" sz="4500" b="0" i="0" dirty="0">
                <a:solidFill>
                  <a:srgbClr val="333333"/>
                </a:solidFill>
                <a:effectLst/>
                <a:latin typeface="Helvetica Neue"/>
              </a:rPr>
              <a:t>沒想到</a:t>
            </a:r>
            <a:r>
              <a:rPr lang="en-US" altLang="zh-TW" sz="4500" b="0" i="0" dirty="0">
                <a:solidFill>
                  <a:srgbClr val="333333"/>
                </a:solidFill>
                <a:effectLst/>
                <a:latin typeface="Helvetica Neue"/>
              </a:rPr>
              <a:t>23</a:t>
            </a:r>
            <a:r>
              <a:rPr lang="zh-TW" altLang="en-US" sz="4500" b="0" i="0" dirty="0">
                <a:solidFill>
                  <a:srgbClr val="333333"/>
                </a:solidFill>
                <a:effectLst/>
                <a:latin typeface="Helvetica Neue"/>
              </a:rPr>
              <a:t>個變數只有教育年限</a:t>
            </a:r>
            <a:r>
              <a:rPr lang="en-US" altLang="zh-TW" sz="4500" b="0" i="0" dirty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en-US" altLang="zh-TW" sz="4500" b="0" i="0" dirty="0" err="1">
                <a:solidFill>
                  <a:srgbClr val="333333"/>
                </a:solidFill>
                <a:effectLst/>
                <a:latin typeface="Helvetica Neue"/>
              </a:rPr>
              <a:t>edu</a:t>
            </a:r>
            <a:r>
              <a:rPr lang="en-US" altLang="zh-TW" sz="4500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  <a:r>
              <a:rPr lang="zh-TW" altLang="en-US" sz="4500" b="0" i="0" dirty="0">
                <a:solidFill>
                  <a:srgbClr val="333333"/>
                </a:solidFill>
                <a:effectLst/>
                <a:latin typeface="Helvetica Neue"/>
              </a:rPr>
              <a:t>跟</a:t>
            </a:r>
            <a:endParaRPr lang="en-US" altLang="zh-TW" sz="45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buNone/>
            </a:pPr>
            <a:r>
              <a:rPr lang="zh-TW" altLang="en-US" sz="4500" b="0" i="0" dirty="0">
                <a:solidFill>
                  <a:srgbClr val="333333"/>
                </a:solidFill>
                <a:effectLst/>
                <a:latin typeface="Helvetica Neue"/>
              </a:rPr>
              <a:t>每月農場支出</a:t>
            </a:r>
            <a:r>
              <a:rPr lang="en-US" altLang="zh-TW" sz="4500" b="0" i="0" dirty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en-US" altLang="zh-TW" sz="4500" b="0" i="0" dirty="0" err="1">
                <a:solidFill>
                  <a:srgbClr val="333333"/>
                </a:solidFill>
                <a:effectLst/>
                <a:latin typeface="Helvetica Neue"/>
              </a:rPr>
              <a:t>ent_farmexpenses</a:t>
            </a:r>
            <a:r>
              <a:rPr lang="en-US" altLang="zh-TW" sz="4500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  <a:r>
              <a:rPr lang="zh-TW" altLang="en-US" sz="4500" b="0" i="0" dirty="0">
                <a:solidFill>
                  <a:srgbClr val="333333"/>
                </a:solidFill>
                <a:effectLst/>
                <a:latin typeface="Helvetica Neue"/>
              </a:rPr>
              <a:t>有顯著相關</a:t>
            </a:r>
            <a:br>
              <a:rPr lang="zh-TW" altLang="en-US" sz="4500" dirty="0"/>
            </a:br>
            <a:endParaRPr lang="zh-TW" altLang="en-US" sz="4500" dirty="0"/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9AF0901-C2F6-2794-4E1B-FC6B4EC74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6965" y="346443"/>
            <a:ext cx="4229467" cy="6165114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4717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BAF4ED-6AD0-6BAC-C7AD-C68B78A1F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476" y="4900184"/>
            <a:ext cx="5743910" cy="96648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挑選變數看會不會有所改善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方法為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: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 雙向逐步回歸算法搭配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AIC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選擇模型</a:t>
            </a:r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784232C-93D6-6509-AC0C-81BAF1697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316" y="490229"/>
            <a:ext cx="4995414" cy="5877541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F135BEF3-2F0D-29AA-9B2E-80464803431B}"/>
              </a:ext>
            </a:extLst>
          </p:cNvPr>
          <p:cNvSpPr txBox="1"/>
          <p:nvPr/>
        </p:nvSpPr>
        <p:spPr>
          <a:xfrm>
            <a:off x="1789255" y="2389385"/>
            <a:ext cx="3828326" cy="15236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n"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結果  </a:t>
            </a: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285750" indent="-285750" algn="l">
              <a:buFont typeface="Wingdings" panose="05000000000000000000" pitchFamily="2" charset="2"/>
              <a:buChar char="n"/>
            </a:pPr>
            <a:endParaRPr lang="zh-TW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只剩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8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個變數，模型變得更簡潔易讀，</a:t>
            </a: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顯著的變數也增加到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4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個了</a:t>
            </a: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D6AFC0B9-F686-8CD8-A4F8-7563187D9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0483" y="1286483"/>
            <a:ext cx="1417897" cy="476855"/>
          </a:xfrm>
        </p:spPr>
        <p:txBody>
          <a:bodyPr>
            <a:normAutofit fontScale="90000"/>
          </a:bodyPr>
          <a:lstStyle/>
          <a:p>
            <a:r>
              <a:rPr lang="zh-TW" altLang="en-US" sz="3600" dirty="0"/>
              <a:t>模型二</a:t>
            </a:r>
            <a:br>
              <a:rPr lang="en-US" altLang="zh-TW" sz="4400" dirty="0"/>
            </a:br>
            <a:br>
              <a:rPr lang="en-US" altLang="zh-TW" sz="4400" dirty="0"/>
            </a:br>
            <a:br>
              <a:rPr lang="en-US" altLang="zh-TW" sz="4400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5791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BDFC92-812F-35B7-1B3D-9562D7E1E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0257" y="2943224"/>
            <a:ext cx="5091486" cy="971551"/>
          </a:xfrm>
        </p:spPr>
        <p:txBody>
          <a:bodyPr/>
          <a:lstStyle/>
          <a:p>
            <a:r>
              <a:rPr lang="zh-TW" altLang="en-US" sz="5400" dirty="0">
                <a:latin typeface="+mj-ea"/>
              </a:rPr>
              <a:t>分析結果、解釋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D87F7D1-DEBD-91C7-BC45-601E2BB170E9}"/>
              </a:ext>
            </a:extLst>
          </p:cNvPr>
          <p:cNvSpPr txBox="1"/>
          <p:nvPr/>
        </p:nvSpPr>
        <p:spPr>
          <a:xfrm>
            <a:off x="9565892" y="5244360"/>
            <a:ext cx="151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/>
              <a:t>2022/12/13</a:t>
            </a:r>
          </a:p>
        </p:txBody>
      </p:sp>
    </p:spTree>
    <p:extLst>
      <p:ext uri="{BB962C8B-B14F-4D97-AF65-F5344CB8AC3E}">
        <p14:creationId xmlns:p14="http://schemas.microsoft.com/office/powerpoint/2010/main" val="2954397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4E884A-974A-A64E-0910-90CC5E4C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9324" y="854868"/>
            <a:ext cx="1685925" cy="823913"/>
          </a:xfrm>
        </p:spPr>
        <p:txBody>
          <a:bodyPr>
            <a:noAutofit/>
          </a:bodyPr>
          <a:lstStyle/>
          <a:p>
            <a:r>
              <a:rPr lang="zh-TW" altLang="en-US" sz="5400" dirty="0"/>
              <a:t>目錄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A1027B1-71B3-1FB5-075F-F083B79AD9AB}"/>
              </a:ext>
            </a:extLst>
          </p:cNvPr>
          <p:cNvSpPr txBox="1"/>
          <p:nvPr/>
        </p:nvSpPr>
        <p:spPr>
          <a:xfrm>
            <a:off x="7267575" y="2097816"/>
            <a:ext cx="318135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TW" sz="2600" dirty="0"/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TW" altLang="en-US" sz="2600" dirty="0"/>
              <a:t>模型</a:t>
            </a:r>
            <a:endParaRPr lang="en-US" altLang="zh-TW" sz="2600" dirty="0"/>
          </a:p>
          <a:p>
            <a:pPr marL="457200" indent="-457200">
              <a:buFont typeface="Wingdings" panose="05000000000000000000" pitchFamily="2" charset="2"/>
              <a:buChar char="u"/>
            </a:pPr>
            <a:endParaRPr lang="en-US" altLang="zh-TW" sz="2600" dirty="0"/>
          </a:p>
          <a:p>
            <a:pPr marL="457200" indent="-457200">
              <a:buFont typeface="Wingdings" panose="05000000000000000000" pitchFamily="2" charset="2"/>
              <a:buChar char="u"/>
            </a:pPr>
            <a:endParaRPr lang="en-US" altLang="zh-TW" sz="2600" dirty="0"/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TW" altLang="en-US" sz="2600" dirty="0"/>
              <a:t>分析結果、解釋</a:t>
            </a:r>
            <a:endParaRPr lang="en-US" altLang="zh-TW" sz="2600" dirty="0"/>
          </a:p>
          <a:p>
            <a:pPr marL="457200" indent="-457200">
              <a:buFont typeface="Wingdings" panose="05000000000000000000" pitchFamily="2" charset="2"/>
              <a:buChar char="u"/>
            </a:pPr>
            <a:endParaRPr lang="en-US" altLang="zh-TW" sz="2600" dirty="0"/>
          </a:p>
          <a:p>
            <a:pPr marL="457200" indent="-457200">
              <a:buFont typeface="Wingdings" panose="05000000000000000000" pitchFamily="2" charset="2"/>
              <a:buChar char="u"/>
            </a:pPr>
            <a:endParaRPr lang="en-US" altLang="zh-TW" sz="2600" dirty="0"/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TW" altLang="en-US" sz="2600" dirty="0"/>
              <a:t>參考資料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BCA9DEA-876A-4546-8FC7-E55EFDE99091}"/>
              </a:ext>
            </a:extLst>
          </p:cNvPr>
          <p:cNvSpPr txBox="1"/>
          <p:nvPr/>
        </p:nvSpPr>
        <p:spPr>
          <a:xfrm>
            <a:off x="3062287" y="2097817"/>
            <a:ext cx="318135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TW" sz="2600" dirty="0"/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TW" altLang="en-US" sz="2600" dirty="0"/>
              <a:t>動機</a:t>
            </a:r>
            <a:endParaRPr lang="en-US" altLang="zh-TW" sz="2600" dirty="0"/>
          </a:p>
          <a:p>
            <a:pPr marL="457200" indent="-457200">
              <a:buFont typeface="Wingdings" panose="05000000000000000000" pitchFamily="2" charset="2"/>
              <a:buChar char="u"/>
            </a:pPr>
            <a:endParaRPr lang="en-US" altLang="zh-TW" sz="2600" dirty="0"/>
          </a:p>
          <a:p>
            <a:pPr marL="457200" indent="-457200">
              <a:buFont typeface="Wingdings" panose="05000000000000000000" pitchFamily="2" charset="2"/>
              <a:buChar char="u"/>
            </a:pPr>
            <a:endParaRPr lang="en-US" altLang="zh-TW" sz="2600" dirty="0"/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TW" altLang="en-US" sz="2600" dirty="0"/>
              <a:t>背景介紹、資料</a:t>
            </a:r>
            <a:endParaRPr lang="en-US" altLang="zh-TW" sz="2600" dirty="0"/>
          </a:p>
          <a:p>
            <a:pPr marL="457200" indent="-457200">
              <a:buFont typeface="Wingdings" panose="05000000000000000000" pitchFamily="2" charset="2"/>
              <a:buChar char="u"/>
            </a:pPr>
            <a:endParaRPr lang="en-US" altLang="zh-TW" sz="2600" dirty="0"/>
          </a:p>
          <a:p>
            <a:pPr marL="457200" indent="-457200">
              <a:buFont typeface="Wingdings" panose="05000000000000000000" pitchFamily="2" charset="2"/>
              <a:buChar char="u"/>
            </a:pPr>
            <a:endParaRPr lang="en-US" altLang="zh-TW" sz="2600" dirty="0"/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TW" altLang="en-US" sz="2600" dirty="0"/>
              <a:t>變數介紹</a:t>
            </a:r>
          </a:p>
        </p:txBody>
      </p:sp>
    </p:spTree>
    <p:extLst>
      <p:ext uri="{BB962C8B-B14F-4D97-AF65-F5344CB8AC3E}">
        <p14:creationId xmlns:p14="http://schemas.microsoft.com/office/powerpoint/2010/main" val="1733234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FA7DD108-A99C-8215-C035-73EA8CDF1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815" y="407052"/>
            <a:ext cx="10464892" cy="6043895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385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180E2F-EC88-64FC-D166-283B16016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812" y="208948"/>
            <a:ext cx="4126375" cy="742950"/>
          </a:xfrm>
        </p:spPr>
        <p:txBody>
          <a:bodyPr>
            <a:normAutofit/>
          </a:bodyPr>
          <a:lstStyle/>
          <a:p>
            <a:r>
              <a:rPr lang="zh-TW" altLang="en-US" sz="4400" dirty="0"/>
              <a:t>模型二 </a:t>
            </a:r>
            <a:r>
              <a:rPr lang="en-US" altLang="zh-TW" sz="4400" dirty="0"/>
              <a:t>-</a:t>
            </a:r>
            <a:r>
              <a:rPr lang="zh-TW" altLang="en-US" sz="4400" dirty="0"/>
              <a:t> 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顯著變數解釋</a:t>
            </a:r>
            <a:endParaRPr lang="zh-TW" altLang="en-US" sz="2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722DF9-4575-622B-1CD7-8C52C7AD0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629" y="681553"/>
            <a:ext cx="10974728" cy="5807115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altLang="zh-TW" b="0" i="0" dirty="0" err="1">
                <a:solidFill>
                  <a:srgbClr val="333333"/>
                </a:solidFill>
                <a:effectLst/>
                <a:latin typeface="Helvetica Neue"/>
              </a:rPr>
              <a:t>edu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 : -0.101840</a:t>
            </a:r>
          </a:p>
          <a:p>
            <a:pPr algn="l"/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每多讀一年書，得憂鬱症的勝率會變成原來的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exp(-0.12302) = 0.884246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倍</a:t>
            </a:r>
            <a:b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</a:b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讀越多書，未來工作選擇多，生存可能比較容易，壓力下降</a:t>
            </a: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zh-TW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 startAt="2"/>
            </a:pPr>
            <a:r>
              <a:rPr lang="en-US" altLang="zh-TW" b="0" i="0" dirty="0" err="1">
                <a:solidFill>
                  <a:srgbClr val="333333"/>
                </a:solidFill>
                <a:effectLst/>
                <a:latin typeface="Helvetica Neue"/>
              </a:rPr>
              <a:t>hh_totalmembers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 : 0.092912048</a:t>
            </a:r>
          </a:p>
          <a:p>
            <a:pPr algn="l"/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家裡每多一位成員，得憂鬱症的勝率會變成原來的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exp(0.092912048) = 1.097365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倍</a:t>
            </a:r>
            <a:b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</a:b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在肯亞有收入都不一定養得起自己了，多個人多張嘴多負擔，壓力上升</a:t>
            </a: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zh-TW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 startAt="3"/>
            </a:pPr>
            <a:r>
              <a:rPr lang="en-US" altLang="zh-TW" b="0" i="0" dirty="0" err="1">
                <a:solidFill>
                  <a:srgbClr val="333333"/>
                </a:solidFill>
                <a:effectLst/>
                <a:latin typeface="Helvetica Neue"/>
              </a:rPr>
              <a:t>ent_ownfarm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 : -0.383226020</a:t>
            </a:r>
          </a:p>
          <a:p>
            <a:pPr algn="l"/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主要收入來源來自自己的農場，得憂鬱症的勝率會變成原來的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exp(-0.383226020) = 0.6816588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倍</a:t>
            </a:r>
            <a:b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</a:b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有自己的農場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=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有地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=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有資產還能自給自足，壓力下降</a:t>
            </a: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zh-TW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 startAt="4"/>
            </a:pPr>
            <a:r>
              <a:rPr lang="en-US" altLang="zh-TW" b="0" i="0" dirty="0" err="1">
                <a:solidFill>
                  <a:srgbClr val="333333"/>
                </a:solidFill>
                <a:effectLst/>
                <a:latin typeface="Helvetica Neue"/>
              </a:rPr>
              <a:t>ent_farmexpenses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 : 0.037946947</a:t>
            </a:r>
          </a:p>
          <a:p>
            <a:pPr algn="l"/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每月農場支出每增加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1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美元，得憂鬱症的勝率會變成原來的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exp(0.037946947) = 1.038676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倍</a:t>
            </a:r>
            <a:b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</a:b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雖然此支出是為了賺錢，但錢沒了還是會使人難過</a:t>
            </a:r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D53150A-174E-B163-0CF4-76A56F9BBBC2}"/>
              </a:ext>
            </a:extLst>
          </p:cNvPr>
          <p:cNvSpPr txBox="1"/>
          <p:nvPr/>
        </p:nvSpPr>
        <p:spPr>
          <a:xfrm>
            <a:off x="9763245" y="6488668"/>
            <a:ext cx="2957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zh-TW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以下皆為個人推測 無證據</a:t>
            </a:r>
          </a:p>
        </p:txBody>
      </p:sp>
    </p:spTree>
    <p:extLst>
      <p:ext uri="{BB962C8B-B14F-4D97-AF65-F5344CB8AC3E}">
        <p14:creationId xmlns:p14="http://schemas.microsoft.com/office/powerpoint/2010/main" val="3210893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7E1B50-95EB-54A4-2BE5-1B381542D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0483" y="1286483"/>
            <a:ext cx="1417897" cy="476855"/>
          </a:xfrm>
        </p:spPr>
        <p:txBody>
          <a:bodyPr>
            <a:normAutofit fontScale="90000"/>
          </a:bodyPr>
          <a:lstStyle/>
          <a:p>
            <a:r>
              <a:rPr lang="zh-TW" altLang="en-US" sz="3600" dirty="0"/>
              <a:t>模型四</a:t>
            </a:r>
            <a:br>
              <a:rPr lang="en-US" altLang="zh-TW" sz="4400" dirty="0"/>
            </a:br>
            <a:br>
              <a:rPr lang="en-US" altLang="zh-TW" sz="4400" dirty="0"/>
            </a:br>
            <a:br>
              <a:rPr lang="en-US" altLang="zh-TW" sz="4400" dirty="0"/>
            </a:br>
            <a:endParaRPr lang="zh-TW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98EA1285-615E-96D5-E965-F39DC32FB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476" y="5600755"/>
            <a:ext cx="5743910" cy="96648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拿模型二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+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 交互項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模型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3)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+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AIC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當最後的模型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80C636A-B290-056E-BEA9-453E73A0A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316" y="490229"/>
            <a:ext cx="4995414" cy="5862168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7424E55F-9128-1460-6919-A5757D69D6D9}"/>
              </a:ext>
            </a:extLst>
          </p:cNvPr>
          <p:cNvSpPr txBox="1"/>
          <p:nvPr/>
        </p:nvSpPr>
        <p:spPr>
          <a:xfrm>
            <a:off x="1789255" y="2389385"/>
            <a:ext cx="3828326" cy="25853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n"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結果  </a:t>
            </a: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285750" indent="-285750" algn="l">
              <a:buFont typeface="Wingdings" panose="05000000000000000000" pitchFamily="2" charset="2"/>
              <a:buChar char="n"/>
            </a:pPr>
            <a:endParaRPr lang="zh-TW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選出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21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個變數，</a:t>
            </a: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顯著的變數增加到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15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個</a:t>
            </a:r>
            <a:b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</a:br>
            <a:endParaRPr lang="zh-TW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一般變數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: 5/8</a:t>
            </a:r>
            <a:b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</a:b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交互項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: 10/13</a:t>
            </a:r>
          </a:p>
          <a:p>
            <a:pPr algn="l"/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71784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180E2F-EC88-64FC-D166-283B16016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1708" y="167304"/>
            <a:ext cx="4126375" cy="742950"/>
          </a:xfrm>
        </p:spPr>
        <p:txBody>
          <a:bodyPr>
            <a:normAutofit/>
          </a:bodyPr>
          <a:lstStyle/>
          <a:p>
            <a:r>
              <a:rPr lang="zh-TW" altLang="en-US" sz="4400" dirty="0"/>
              <a:t>模型四 </a:t>
            </a:r>
            <a:r>
              <a:rPr lang="en-US" altLang="zh-TW" sz="4400" dirty="0"/>
              <a:t>-</a:t>
            </a:r>
            <a:r>
              <a:rPr lang="zh-TW" altLang="en-US" sz="4400" dirty="0"/>
              <a:t> 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顯著變數解釋</a:t>
            </a:r>
            <a:endParaRPr lang="zh-TW" altLang="en-US" sz="2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722DF9-4575-622B-1CD7-8C52C7AD0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9524" y="538779"/>
            <a:ext cx="10431684" cy="6436877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married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：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3.5884982710</a:t>
            </a:r>
          </a:p>
          <a:p>
            <a:pPr algn="l"/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有結婚的，得憂鬱症的勝率會變成原來的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exp(3.5884982710) = 36.1797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倍</a:t>
            </a:r>
            <a:b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</a:b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一次增加許多家庭成員需要照顧，壓力很大，肯亞是一夫多妻制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有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3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個交互項，影響有正有負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</a:p>
          <a:p>
            <a:pPr algn="l"/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 startAt="2"/>
            </a:pPr>
            <a:r>
              <a:rPr lang="en-US" altLang="zh-TW" b="0" i="0" dirty="0" err="1">
                <a:solidFill>
                  <a:srgbClr val="333333"/>
                </a:solidFill>
                <a:effectLst/>
                <a:latin typeface="Helvetica Neue"/>
              </a:rPr>
              <a:t>edu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：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-0.1945225049</a:t>
            </a:r>
          </a:p>
          <a:p>
            <a:pPr algn="l"/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每多讀一年書，得憂鬱症的勝率會變成原來的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exp(-0.1945225049) = 0.8232277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倍</a:t>
            </a:r>
            <a:b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</a:b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讀越多書，未來工作選擇多，生存可能比較容易，壓力下降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有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3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個交互項，影響有正有負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</a:p>
          <a:p>
            <a:pPr algn="l">
              <a:buFont typeface="+mj-lt"/>
              <a:buAutoNum type="arabicPeriod" startAt="3"/>
            </a:pP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 startAt="3"/>
            </a:pPr>
            <a:r>
              <a:rPr lang="en-US" altLang="zh-TW" b="0" i="0" dirty="0" err="1">
                <a:solidFill>
                  <a:srgbClr val="333333"/>
                </a:solidFill>
                <a:effectLst/>
                <a:latin typeface="Helvetica Neue"/>
              </a:rPr>
              <a:t>hh_totalmembers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：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0.3249753628</a:t>
            </a:r>
          </a:p>
          <a:p>
            <a:pPr algn="l"/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家裡每多一位成員，得憂鬱症的勝率會變成原來的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exp(0.3249753628) = 1.383997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倍</a:t>
            </a:r>
            <a:b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</a:b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在肯亞有收入都不一定養得起自己了，多個人多張嘴多負擔，壓力上升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有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3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個交互項，影響有正有負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</a:p>
          <a:p>
            <a:pPr algn="l">
              <a:buFont typeface="+mj-lt"/>
              <a:buAutoNum type="arabicPeriod" startAt="4"/>
            </a:pP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 startAt="4"/>
            </a:pPr>
            <a:r>
              <a:rPr lang="en-US" altLang="zh-TW" b="0" i="0" dirty="0" err="1">
                <a:solidFill>
                  <a:srgbClr val="333333"/>
                </a:solidFill>
                <a:effectLst/>
                <a:latin typeface="Helvetica Neue"/>
              </a:rPr>
              <a:t>ent_ownfarm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：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-4.4851411297</a:t>
            </a:r>
          </a:p>
          <a:p>
            <a:pPr algn="l"/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主要收入來源來自自己的農場，得憂鬱症的勝率會變成原來的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exp(-4.4851411297) = 0.0112753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倍</a:t>
            </a:r>
            <a:b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</a:b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有自己的農場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=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有地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=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有資產還能自給自足，壓力下降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有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4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個交互項，影響有正有負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</a:p>
          <a:p>
            <a:pPr algn="l">
              <a:buFont typeface="+mj-lt"/>
              <a:buAutoNum type="arabicPeriod" startAt="5"/>
            </a:pP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 startAt="5"/>
            </a:pPr>
            <a:r>
              <a:rPr lang="en-US" altLang="zh-TW" b="0" i="0" dirty="0" err="1">
                <a:solidFill>
                  <a:srgbClr val="333333"/>
                </a:solidFill>
                <a:effectLst/>
                <a:latin typeface="Helvetica Neue"/>
              </a:rPr>
              <a:t>ent_farmexpenses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：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0.0601564682</a:t>
            </a:r>
          </a:p>
          <a:p>
            <a:pPr algn="l"/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每月農場支出每增加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1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美元，得憂鬱症的勝率會變成原來的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exp(0.0601564682) = 1.062003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倍</a:t>
            </a:r>
            <a:b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</a:b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雖然此支出是為了賺錢，但錢沒了還是會使人難過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有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1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個交互項，影響負的，壓力會下降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D53150A-174E-B163-0CF4-76A56F9BBBC2}"/>
              </a:ext>
            </a:extLst>
          </p:cNvPr>
          <p:cNvSpPr txBox="1"/>
          <p:nvPr/>
        </p:nvSpPr>
        <p:spPr>
          <a:xfrm>
            <a:off x="9833175" y="-17362"/>
            <a:ext cx="2957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zh-TW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以下皆為個人推測 無證據</a:t>
            </a:r>
          </a:p>
        </p:txBody>
      </p:sp>
    </p:spTree>
    <p:extLst>
      <p:ext uri="{BB962C8B-B14F-4D97-AF65-F5344CB8AC3E}">
        <p14:creationId xmlns:p14="http://schemas.microsoft.com/office/powerpoint/2010/main" val="119832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F81EA83-96E3-FB95-9886-4E098A923C31}"/>
              </a:ext>
            </a:extLst>
          </p:cNvPr>
          <p:cNvSpPr/>
          <p:nvPr/>
        </p:nvSpPr>
        <p:spPr>
          <a:xfrm>
            <a:off x="323849" y="-66675"/>
            <a:ext cx="428625" cy="6991350"/>
          </a:xfrm>
          <a:prstGeom prst="rect">
            <a:avLst/>
          </a:prstGeom>
          <a:solidFill>
            <a:srgbClr val="EFEDE3"/>
          </a:solidFill>
          <a:ln>
            <a:solidFill>
              <a:srgbClr val="EFED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4610879-1914-3F03-4003-5DF0B6D6B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172" y="910254"/>
            <a:ext cx="7411655" cy="5720247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id="{3D5B8BAA-8348-F957-D000-411945555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6663" y="167304"/>
            <a:ext cx="4798672" cy="742950"/>
          </a:xfrm>
        </p:spPr>
        <p:txBody>
          <a:bodyPr>
            <a:normAutofit fontScale="90000"/>
          </a:bodyPr>
          <a:lstStyle/>
          <a:p>
            <a:r>
              <a:rPr lang="zh-TW" altLang="en-US" sz="4400" dirty="0"/>
              <a:t>模型四 </a:t>
            </a:r>
            <a:r>
              <a:rPr lang="en-US" altLang="zh-TW" sz="4400" dirty="0"/>
              <a:t>-</a:t>
            </a:r>
            <a:r>
              <a:rPr lang="zh-TW" altLang="en-US" sz="4400" dirty="0"/>
              <a:t> 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顯著變數解釋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交互項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63647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F81EA83-96E3-FB95-9886-4E098A923C31}"/>
              </a:ext>
            </a:extLst>
          </p:cNvPr>
          <p:cNvSpPr/>
          <p:nvPr/>
        </p:nvSpPr>
        <p:spPr>
          <a:xfrm>
            <a:off x="323849" y="-66675"/>
            <a:ext cx="428625" cy="6991350"/>
          </a:xfrm>
          <a:prstGeom prst="rect">
            <a:avLst/>
          </a:prstGeom>
          <a:solidFill>
            <a:srgbClr val="EFEDE3"/>
          </a:solidFill>
          <a:ln>
            <a:solidFill>
              <a:srgbClr val="EFED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F3418D9-47B9-F699-0E87-CBD48FBE7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172" y="910253"/>
            <a:ext cx="7411654" cy="5720247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標題 1">
            <a:extLst>
              <a:ext uri="{FF2B5EF4-FFF2-40B4-BE49-F238E27FC236}">
                <a16:creationId xmlns:a16="http://schemas.microsoft.com/office/drawing/2014/main" id="{52F54B81-F7C2-62BE-98C0-1E24112B7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6663" y="167304"/>
            <a:ext cx="4798672" cy="742950"/>
          </a:xfrm>
        </p:spPr>
        <p:txBody>
          <a:bodyPr>
            <a:normAutofit fontScale="90000"/>
          </a:bodyPr>
          <a:lstStyle/>
          <a:p>
            <a:r>
              <a:rPr lang="zh-TW" altLang="en-US" sz="4400" dirty="0"/>
              <a:t>模型四 </a:t>
            </a:r>
            <a:r>
              <a:rPr lang="en-US" altLang="zh-TW" sz="4400" dirty="0"/>
              <a:t>-</a:t>
            </a:r>
            <a:r>
              <a:rPr lang="zh-TW" altLang="en-US" sz="4400" dirty="0"/>
              <a:t> 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顯著變數解釋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交互項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503806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BDA950-AA33-6333-2DEE-BA3D4CC7C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1967" y="1302151"/>
            <a:ext cx="8108066" cy="4253697"/>
          </a:xfrm>
        </p:spPr>
        <p:txBody>
          <a:bodyPr>
            <a:normAutofit fontScale="92500" lnSpcReduction="20000"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zh-TW" altLang="en-US" sz="2800" b="0" i="0" dirty="0">
                <a:solidFill>
                  <a:srgbClr val="333333"/>
                </a:solidFill>
                <a:effectLst/>
                <a:latin typeface="Helvetica Neue"/>
              </a:rPr>
              <a:t>模型四交互項有些變數在解釋上變得不太直覺，</a:t>
            </a:r>
            <a:endParaRPr lang="en-US" altLang="zh-TW" sz="28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r>
              <a:rPr lang="zh-TW" altLang="en-US" sz="2800" dirty="0">
                <a:solidFill>
                  <a:srgbClr val="333333"/>
                </a:solidFill>
                <a:latin typeface="Helvetica Neue"/>
              </a:rPr>
              <a:t>     </a:t>
            </a:r>
            <a:r>
              <a:rPr lang="zh-TW" altLang="en-US" sz="2800" b="0" i="0" dirty="0">
                <a:solidFill>
                  <a:srgbClr val="333333"/>
                </a:solidFill>
                <a:effectLst/>
                <a:latin typeface="Helvetica Neue"/>
              </a:rPr>
              <a:t>依解釋性跟模型複雜度，模型二是個好選擇</a:t>
            </a:r>
            <a:endParaRPr lang="en-US" altLang="zh-TW" sz="28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endParaRPr lang="en-US" altLang="zh-TW" sz="28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r>
              <a:rPr lang="zh-TW" altLang="en-US" sz="2800" b="0" i="0" dirty="0">
                <a:solidFill>
                  <a:srgbClr val="333333"/>
                </a:solidFill>
                <a:effectLst/>
                <a:latin typeface="Helvetica Neue"/>
              </a:rPr>
              <a:t>模型二整體總結 </a:t>
            </a:r>
            <a:r>
              <a:rPr lang="en-US" altLang="zh-TW" sz="2800" b="0" i="0" dirty="0">
                <a:solidFill>
                  <a:srgbClr val="333333"/>
                </a:solidFill>
                <a:effectLst/>
                <a:latin typeface="Helvetica Neue"/>
              </a:rPr>
              <a:t>:</a:t>
            </a:r>
            <a:r>
              <a:rPr lang="zh-TW" altLang="en-US" sz="2800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br>
              <a:rPr lang="zh-TW" altLang="en-US" sz="2800" b="0" i="0" dirty="0">
                <a:solidFill>
                  <a:srgbClr val="333333"/>
                </a:solidFill>
                <a:effectLst/>
                <a:latin typeface="Helvetica Neue"/>
              </a:rPr>
            </a:br>
            <a:endParaRPr lang="en-US" altLang="zh-TW" sz="28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zh-TW" altLang="en-US" sz="2800" b="0" i="0" dirty="0">
                <a:solidFill>
                  <a:srgbClr val="333333"/>
                </a:solidFill>
                <a:effectLst/>
                <a:latin typeface="Helvetica Neue"/>
              </a:rPr>
              <a:t>年齡上升、已婚、家庭成員數、支出都</a:t>
            </a:r>
            <a:endParaRPr lang="en-US" altLang="zh-TW" sz="28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r>
              <a:rPr lang="zh-TW" altLang="en-US" sz="2800" b="0" i="0" dirty="0">
                <a:solidFill>
                  <a:srgbClr val="333333"/>
                </a:solidFill>
                <a:effectLst/>
                <a:latin typeface="Helvetica Neue"/>
              </a:rPr>
              <a:t>     會使得憂鬱的可能性上升</a:t>
            </a:r>
            <a:br>
              <a:rPr lang="zh-TW" altLang="en-US" sz="2800" b="0" i="0" dirty="0">
                <a:solidFill>
                  <a:srgbClr val="333333"/>
                </a:solidFill>
                <a:effectLst/>
                <a:latin typeface="Helvetica Neue"/>
              </a:rPr>
            </a:br>
            <a:endParaRPr lang="en-US" altLang="zh-TW" sz="28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zh-TW" altLang="en-US" sz="2800" b="0" i="0" dirty="0">
                <a:solidFill>
                  <a:srgbClr val="333333"/>
                </a:solidFill>
                <a:effectLst/>
                <a:latin typeface="Helvetica Neue"/>
              </a:rPr>
              <a:t>完成教育年限、存款、開銷、自有農場主要收入</a:t>
            </a:r>
            <a:endParaRPr lang="en-US" altLang="zh-TW" sz="28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r>
              <a:rPr lang="zh-TW" altLang="en-US" sz="2800" b="0" i="0" dirty="0">
                <a:solidFill>
                  <a:srgbClr val="333333"/>
                </a:solidFill>
                <a:effectLst/>
                <a:latin typeface="Helvetica Neue"/>
              </a:rPr>
              <a:t>      會使得憂鬱的可能性下降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68348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BDFC92-812F-35B7-1B3D-9562D7E1E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4406" y="2943224"/>
            <a:ext cx="3243187" cy="971551"/>
          </a:xfrm>
        </p:spPr>
        <p:txBody>
          <a:bodyPr/>
          <a:lstStyle/>
          <a:p>
            <a:r>
              <a:rPr lang="zh-TW" altLang="en-US" sz="6000" dirty="0">
                <a:latin typeface="+mj-ea"/>
              </a:rPr>
              <a:t>參考資料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D87F7D1-DEBD-91C7-BC45-601E2BB170E9}"/>
              </a:ext>
            </a:extLst>
          </p:cNvPr>
          <p:cNvSpPr txBox="1"/>
          <p:nvPr/>
        </p:nvSpPr>
        <p:spPr>
          <a:xfrm>
            <a:off x="9565892" y="5244360"/>
            <a:ext cx="151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/>
              <a:t>2022/12/13</a:t>
            </a:r>
          </a:p>
        </p:txBody>
      </p:sp>
    </p:spTree>
    <p:extLst>
      <p:ext uri="{BB962C8B-B14F-4D97-AF65-F5344CB8AC3E}">
        <p14:creationId xmlns:p14="http://schemas.microsoft.com/office/powerpoint/2010/main" val="29680154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5DE1D3-05F3-946C-FB55-E1513F4E1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906" y="904513"/>
            <a:ext cx="10064188" cy="5048974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u="none" strike="noStrike" dirty="0">
                <a:solidFill>
                  <a:srgbClr val="337AB7"/>
                </a:solidFill>
                <a:effectLst/>
                <a:latin typeface="Helvetica Neue"/>
                <a:hlinkClick r:id="rId2"/>
              </a:rPr>
              <a:t>https://depressytrouble.tw/index.php/portfolio/rule_the_world/</a:t>
            </a:r>
            <a:endParaRPr lang="en-US" altLang="zh-TW" b="0" i="0" u="none" strike="noStrike" dirty="0">
              <a:solidFill>
                <a:srgbClr val="337AB7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u="none" strike="noStrike" dirty="0">
                <a:solidFill>
                  <a:srgbClr val="337AB7"/>
                </a:solidFill>
                <a:effectLst/>
                <a:latin typeface="Helvetica Neue"/>
                <a:hlinkClick r:id="rId3"/>
              </a:rPr>
              <a:t>https://www.storm.mg/article/4384549</a:t>
            </a:r>
            <a:endParaRPr lang="en-US" altLang="zh-TW" b="0" i="0" u="none" strike="noStrike" dirty="0">
              <a:solidFill>
                <a:srgbClr val="337AB7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TW" dirty="0">
              <a:solidFill>
                <a:srgbClr val="337AB7"/>
              </a:solidFill>
              <a:latin typeface="Helvetica Neu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b="0" i="0" u="sng" dirty="0">
                <a:solidFill>
                  <a:srgbClr val="23527C"/>
                </a:solidFill>
                <a:effectLst/>
                <a:latin typeface="Helvetica Neue"/>
                <a:hlinkClick r:id="rId4"/>
              </a:rPr>
              <a:t>https://www.rdocumentation.org/packages/VIM/versions/6.2.2/topics/aggr</a:t>
            </a:r>
            <a:endParaRPr lang="en-US" altLang="zh-TW" b="0" i="0" u="sng" dirty="0">
              <a:solidFill>
                <a:srgbClr val="23527C"/>
              </a:solidFill>
              <a:effectLst/>
              <a:latin typeface="Helvetica Neue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b="0" i="0" u="sng" dirty="0">
              <a:solidFill>
                <a:srgbClr val="23527C"/>
              </a:solidFill>
              <a:effectLst/>
              <a:latin typeface="Helvetica Neu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b="0" i="0" u="none" strike="noStrike" dirty="0">
                <a:solidFill>
                  <a:srgbClr val="337AB7"/>
                </a:solidFill>
                <a:effectLst/>
                <a:latin typeface="Helvetica Neue"/>
                <a:hlinkClick r:id="rId5"/>
              </a:rPr>
              <a:t>https://www.rdocumentation.org/packages/ROSE/versions/0.0-4/topics/ovun.sample</a:t>
            </a: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dirty="0">
              <a:hlinkClick r:id="rId6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hlinkClick r:id="rId6"/>
              </a:rPr>
              <a:t>Stepwise regression in R with both direction - Cross Validated (stackexchange.com)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endParaRPr lang="en-US" altLang="zh-TW" dirty="0">
              <a:hlinkClick r:id="rId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hlinkClick r:id="rId7"/>
              </a:rPr>
              <a:t>step function - </a:t>
            </a:r>
            <a:r>
              <a:rPr lang="en-US" altLang="zh-TW" dirty="0" err="1">
                <a:hlinkClick r:id="rId7"/>
              </a:rPr>
              <a:t>RDocumentation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8000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BDFC92-812F-35B7-1B3D-9562D7E1E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4406" y="2943224"/>
            <a:ext cx="3243187" cy="971551"/>
          </a:xfrm>
        </p:spPr>
        <p:txBody>
          <a:bodyPr/>
          <a:lstStyle/>
          <a:p>
            <a:r>
              <a:rPr lang="zh-TW" altLang="en-US" sz="6000" dirty="0">
                <a:latin typeface="+mj-ea"/>
              </a:rPr>
              <a:t>動機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D87F7D1-DEBD-91C7-BC45-601E2BB170E9}"/>
              </a:ext>
            </a:extLst>
          </p:cNvPr>
          <p:cNvSpPr txBox="1"/>
          <p:nvPr/>
        </p:nvSpPr>
        <p:spPr>
          <a:xfrm>
            <a:off x="9565892" y="5244360"/>
            <a:ext cx="151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/>
              <a:t>2022/12/13</a:t>
            </a:r>
          </a:p>
        </p:txBody>
      </p:sp>
    </p:spTree>
    <p:extLst>
      <p:ext uri="{BB962C8B-B14F-4D97-AF65-F5344CB8AC3E}">
        <p14:creationId xmlns:p14="http://schemas.microsoft.com/office/powerpoint/2010/main" val="1396774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9F55AEC-433D-2DF5-2F42-6C2636DCB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1" y="696229"/>
            <a:ext cx="4543424" cy="14668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TW" altLang="en-US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2020</a:t>
            </a:r>
            <a:r>
              <a:rPr lang="zh-TW" altLang="en-US" dirty="0"/>
              <a:t>年造成人類失能前十名的疾病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2020</a:t>
            </a:r>
            <a:r>
              <a:rPr lang="zh-TW" altLang="en-US" dirty="0"/>
              <a:t>年須重視的疾病，第二名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4274694-8B51-45F5-78FD-00871AFEA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26" y="349490"/>
            <a:ext cx="5314950" cy="3627178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33EFDA3-E6E5-A848-8B68-2CB8242ADF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975" y="3059750"/>
            <a:ext cx="5133976" cy="3478652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C215F9F6-579F-F3C8-0B57-1EE1C11CC185}"/>
              </a:ext>
            </a:extLst>
          </p:cNvPr>
          <p:cNvSpPr txBox="1"/>
          <p:nvPr/>
        </p:nvSpPr>
        <p:spPr>
          <a:xfrm>
            <a:off x="2177904" y="4980050"/>
            <a:ext cx="29217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400" dirty="0"/>
              <a:t>第一名是憂鬱症</a:t>
            </a:r>
          </a:p>
        </p:txBody>
      </p:sp>
    </p:spTree>
    <p:extLst>
      <p:ext uri="{BB962C8B-B14F-4D97-AF65-F5344CB8AC3E}">
        <p14:creationId xmlns:p14="http://schemas.microsoft.com/office/powerpoint/2010/main" val="2701069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8E343F-CE73-3064-C81B-A491B6D9C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36" y="5619750"/>
            <a:ext cx="10982325" cy="11715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 marL="0" indent="0" algn="ctr">
              <a:buNone/>
            </a:pPr>
            <a:r>
              <a:rPr lang="zh-TW" altLang="en-US" sz="2600" dirty="0"/>
              <a:t>世界衛生組織估計，憂鬱症將成為</a:t>
            </a:r>
            <a:r>
              <a:rPr lang="en-US" altLang="zh-TW" sz="2600" dirty="0"/>
              <a:t>2030</a:t>
            </a:r>
            <a:r>
              <a:rPr lang="zh-TW" altLang="en-US" sz="2600" dirty="0"/>
              <a:t>年全球疾病負擔的主要原因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FEAFFB5-7349-0CE7-1BEF-45DB56BCAFC8}"/>
              </a:ext>
            </a:extLst>
          </p:cNvPr>
          <p:cNvSpPr/>
          <p:nvPr/>
        </p:nvSpPr>
        <p:spPr>
          <a:xfrm>
            <a:off x="323849" y="-66675"/>
            <a:ext cx="428625" cy="6991350"/>
          </a:xfrm>
          <a:prstGeom prst="rect">
            <a:avLst/>
          </a:prstGeom>
          <a:solidFill>
            <a:srgbClr val="EFEDE3"/>
          </a:solidFill>
          <a:ln>
            <a:solidFill>
              <a:srgbClr val="EFED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AF278E7-B7C2-60C1-0F29-26C21B669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156" y="361950"/>
            <a:ext cx="7405687" cy="5324680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4273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EF0BC80-AA1C-BFEC-B9B4-00E6359C6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911" y="522472"/>
            <a:ext cx="8404178" cy="4779576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F81EA83-96E3-FB95-9886-4E098A923C31}"/>
              </a:ext>
            </a:extLst>
          </p:cNvPr>
          <p:cNvSpPr/>
          <p:nvPr/>
        </p:nvSpPr>
        <p:spPr>
          <a:xfrm>
            <a:off x="323849" y="-66675"/>
            <a:ext cx="428625" cy="6991350"/>
          </a:xfrm>
          <a:prstGeom prst="rect">
            <a:avLst/>
          </a:prstGeom>
          <a:solidFill>
            <a:srgbClr val="EFEDE3"/>
          </a:solidFill>
          <a:ln>
            <a:solidFill>
              <a:srgbClr val="EFED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B6EA1AC-DA5A-3ECA-8F4F-9896709DD81A}"/>
              </a:ext>
            </a:extLst>
          </p:cNvPr>
          <p:cNvSpPr txBox="1"/>
          <p:nvPr/>
        </p:nvSpPr>
        <p:spPr>
          <a:xfrm>
            <a:off x="1976437" y="5546322"/>
            <a:ext cx="82391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000" b="0" i="0" dirty="0">
                <a:solidFill>
                  <a:srgbClr val="333333"/>
                </a:solidFill>
                <a:effectLst/>
                <a:latin typeface="Helvetica Neue"/>
              </a:rPr>
              <a:t>世界衛生組織指出，全球大約每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Helvetica Neue"/>
              </a:rPr>
              <a:t>8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Helvetica Neue"/>
              </a:rPr>
              <a:t>人就有一人患有心理疾病  </a:t>
            </a:r>
            <a:r>
              <a:rPr lang="en-US" altLang="zh-TW" sz="1200" b="0" i="0" dirty="0">
                <a:solidFill>
                  <a:srgbClr val="333333"/>
                </a:solidFill>
                <a:effectLst/>
                <a:latin typeface="Helvetica Neue"/>
              </a:rPr>
              <a:t>2022-06-19</a:t>
            </a:r>
            <a:endParaRPr lang="zh-TW" altLang="en-US" sz="1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B3F6F6F-D4B3-FD17-9641-B961E01F93AD}"/>
              </a:ext>
            </a:extLst>
          </p:cNvPr>
          <p:cNvSpPr txBox="1"/>
          <p:nvPr/>
        </p:nvSpPr>
        <p:spPr>
          <a:xfrm>
            <a:off x="1398575" y="6152062"/>
            <a:ext cx="93948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疫情爆發後第一年，抑鬱和焦慮發生率提高了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25%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，本來就不足的資源又被用來對抗疫情。</a:t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7239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F81EA83-96E3-FB95-9886-4E098A923C31}"/>
              </a:ext>
            </a:extLst>
          </p:cNvPr>
          <p:cNvSpPr/>
          <p:nvPr/>
        </p:nvSpPr>
        <p:spPr>
          <a:xfrm>
            <a:off x="323849" y="-66675"/>
            <a:ext cx="428625" cy="6991350"/>
          </a:xfrm>
          <a:prstGeom prst="rect">
            <a:avLst/>
          </a:prstGeom>
          <a:solidFill>
            <a:srgbClr val="EFEDE3"/>
          </a:solidFill>
          <a:ln>
            <a:solidFill>
              <a:srgbClr val="EFED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A0261B9-EF4E-AA4B-70F1-E91FEFAEA5C0}"/>
              </a:ext>
            </a:extLst>
          </p:cNvPr>
          <p:cNvSpPr txBox="1"/>
          <p:nvPr/>
        </p:nvSpPr>
        <p:spPr>
          <a:xfrm>
            <a:off x="1866899" y="6117423"/>
            <a:ext cx="8458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高所得國家有超過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70%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患有精神病的人能獲得治療，在低所得國家只有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12%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4A4A50A-C4B4-01BD-7E0F-2E3299C6A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12" y="371245"/>
            <a:ext cx="7800975" cy="5453459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2183C172-51BB-C62D-55BF-1C1BB1654E7F}"/>
              </a:ext>
            </a:extLst>
          </p:cNvPr>
          <p:cNvSpPr txBox="1"/>
          <p:nvPr/>
        </p:nvSpPr>
        <p:spPr>
          <a:xfrm>
            <a:off x="323849" y="1400494"/>
            <a:ext cx="1638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憂鬱症污名化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FA4FEAC-32A2-EFCD-0C47-53454DD986C9}"/>
              </a:ext>
            </a:extLst>
          </p:cNvPr>
          <p:cNvSpPr txBox="1"/>
          <p:nvPr/>
        </p:nvSpPr>
        <p:spPr>
          <a:xfrm>
            <a:off x="10091737" y="4063759"/>
            <a:ext cx="2378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不願承認自己生病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A97DC6C-510D-A1A6-2606-90B7997F5DDB}"/>
              </a:ext>
            </a:extLst>
          </p:cNvPr>
          <p:cNvSpPr txBox="1"/>
          <p:nvPr/>
        </p:nvSpPr>
        <p:spPr>
          <a:xfrm>
            <a:off x="538161" y="4963392"/>
            <a:ext cx="1749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充斥各種標籤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0C5CC90-630C-C2A2-9399-B4377FAC88FE}"/>
              </a:ext>
            </a:extLst>
          </p:cNvPr>
          <p:cNvSpPr txBox="1"/>
          <p:nvPr/>
        </p:nvSpPr>
        <p:spPr>
          <a:xfrm>
            <a:off x="10527507" y="2194761"/>
            <a:ext cx="1340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精神病患者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9EC9787-C09A-E74B-EA17-7687C1A28186}"/>
              </a:ext>
            </a:extLst>
          </p:cNvPr>
          <p:cNvSpPr txBox="1"/>
          <p:nvPr/>
        </p:nvSpPr>
        <p:spPr>
          <a:xfrm>
            <a:off x="0" y="3236995"/>
            <a:ext cx="1780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15%</a:t>
            </a:r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死於自殺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579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BDFC92-812F-35B7-1B3D-9562D7E1E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4990" y="2943224"/>
            <a:ext cx="5022019" cy="971551"/>
          </a:xfrm>
        </p:spPr>
        <p:txBody>
          <a:bodyPr/>
          <a:lstStyle/>
          <a:p>
            <a:r>
              <a:rPr lang="zh-TW" altLang="en-US" sz="5400" dirty="0"/>
              <a:t>背景介紹、資料</a:t>
            </a:r>
            <a:endParaRPr lang="zh-TW" altLang="en-US" sz="5400" dirty="0">
              <a:latin typeface="+mj-ea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D87F7D1-DEBD-91C7-BC45-601E2BB170E9}"/>
              </a:ext>
            </a:extLst>
          </p:cNvPr>
          <p:cNvSpPr txBox="1"/>
          <p:nvPr/>
        </p:nvSpPr>
        <p:spPr>
          <a:xfrm>
            <a:off x="9565892" y="5244360"/>
            <a:ext cx="151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/>
              <a:t>2022/12/13</a:t>
            </a:r>
          </a:p>
        </p:txBody>
      </p:sp>
    </p:spTree>
    <p:extLst>
      <p:ext uri="{BB962C8B-B14F-4D97-AF65-F5344CB8AC3E}">
        <p14:creationId xmlns:p14="http://schemas.microsoft.com/office/powerpoint/2010/main" val="141299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C0CED59-556D-54BE-A192-4D392A94E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764" y="219791"/>
            <a:ext cx="5478750" cy="2732753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0AC4C54-8F09-FFED-FEE6-1A691CBC585E}"/>
              </a:ext>
            </a:extLst>
          </p:cNvPr>
          <p:cNvSpPr txBox="1"/>
          <p:nvPr/>
        </p:nvSpPr>
        <p:spPr>
          <a:xfrm>
            <a:off x="1143563" y="3177145"/>
            <a:ext cx="6562162" cy="28623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背景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:</a:t>
            </a:r>
            <a:b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</a:br>
            <a:endParaRPr lang="zh-TW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世界衛生組織估計，</a:t>
            </a:r>
            <a:b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</a:b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每年有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130 </a:t>
            </a:r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萬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肯亞人患有未經治療的重度抑鬱症。</a:t>
            </a: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b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</a:b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撒哈拉以南的非洲是世界上該病患病率最高的地區，</a:t>
            </a:r>
            <a:b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</a:b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然而，肯亞的心理健康治療缺乏資源和污名化。</a:t>
            </a: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b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</a:b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在肯亞，每百萬人中只有兩名經過認證的精神科醫生，</a:t>
            </a:r>
            <a:b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</a:b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城市地區以外的設施很少，人們不太可能知道甚至是訪問</a:t>
            </a:r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他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們</a:t>
            </a:r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。</a:t>
            </a:r>
            <a:endParaRPr lang="zh-TW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681997A-9C3A-8C98-DEE0-FE0F60349922}"/>
              </a:ext>
            </a:extLst>
          </p:cNvPr>
          <p:cNvSpPr txBox="1"/>
          <p:nvPr/>
        </p:nvSpPr>
        <p:spPr>
          <a:xfrm>
            <a:off x="1962714" y="6488668"/>
            <a:ext cx="9696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sz="1800" dirty="0">
                <a:effectLst/>
              </a:rPr>
              <a:t> </a:t>
            </a:r>
            <a:r>
              <a:rPr lang="zh-TW" altLang="en-US" sz="1600" dirty="0">
                <a:effectLst/>
              </a:rPr>
              <a:t>資料源頭 </a:t>
            </a:r>
            <a:r>
              <a:rPr lang="en-US" altLang="zh-TW" sz="1600" dirty="0">
                <a:effectLst/>
              </a:rPr>
              <a:t>: </a:t>
            </a:r>
            <a:r>
              <a:rPr lang="en-US" altLang="zh-TW" sz="1600" u="none" strike="noStrike" dirty="0">
                <a:solidFill>
                  <a:srgbClr val="337AB7"/>
                </a:solidFill>
                <a:effectLst/>
                <a:hlinkClick r:id="rId3"/>
              </a:rPr>
              <a:t>https://zindi.africa/competitions/busara-mental-health-prediction-challenge/data</a:t>
            </a:r>
            <a:endParaRPr lang="en-US" altLang="zh-TW" sz="1600" b="0" i="0" u="none" strike="noStrike" dirty="0">
              <a:solidFill>
                <a:srgbClr val="337AB7"/>
              </a:solidFill>
              <a:effectLst/>
              <a:latin typeface="Helvetica Neue"/>
              <a:hlinkClick r:id="rId4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4C37FA6-5886-CF34-E380-FD5FC360FF83}"/>
              </a:ext>
            </a:extLst>
          </p:cNvPr>
          <p:cNvSpPr txBox="1"/>
          <p:nvPr/>
        </p:nvSpPr>
        <p:spPr>
          <a:xfrm>
            <a:off x="2076449" y="6180594"/>
            <a:ext cx="5826587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b="0" i="0" dirty="0">
                <a:solidFill>
                  <a:srgbClr val="333333"/>
                </a:solidFill>
                <a:effectLst/>
                <a:latin typeface="Helvetica Neue"/>
              </a:rPr>
              <a:t>數據來自 </a:t>
            </a:r>
            <a:r>
              <a:rPr lang="en-US" altLang="zh-TW" sz="1600" b="0" i="0" dirty="0" err="1">
                <a:solidFill>
                  <a:srgbClr val="333333"/>
                </a:solidFill>
                <a:effectLst/>
                <a:latin typeface="Helvetica Neue"/>
              </a:rPr>
              <a:t>Busara</a:t>
            </a:r>
            <a:r>
              <a:rPr lang="en-US" altLang="zh-TW" sz="1600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zh-TW" altLang="en-US" sz="1600" b="0" i="0" dirty="0">
                <a:solidFill>
                  <a:srgbClr val="333333"/>
                </a:solidFill>
                <a:effectLst/>
                <a:latin typeface="Helvetica Neue"/>
              </a:rPr>
              <a:t>中心 </a:t>
            </a:r>
            <a:r>
              <a:rPr lang="en-US" altLang="zh-TW" sz="1600" b="0" i="0" dirty="0">
                <a:solidFill>
                  <a:srgbClr val="333333"/>
                </a:solidFill>
                <a:effectLst/>
                <a:latin typeface="Helvetica Neue"/>
              </a:rPr>
              <a:t>2015 </a:t>
            </a:r>
            <a:r>
              <a:rPr lang="zh-TW" altLang="en-US" sz="1600" b="0" i="0" dirty="0">
                <a:solidFill>
                  <a:srgbClr val="333333"/>
                </a:solidFill>
                <a:effectLst/>
                <a:latin typeface="Helvetica Neue"/>
              </a:rPr>
              <a:t>年在肯亞西部農村進行的一項研究</a:t>
            </a:r>
            <a:b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</a:br>
            <a:endParaRPr lang="zh-TW" altLang="en-US" dirty="0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2EFD61EA-933D-4E81-C376-413C20E686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8672" y="3676650"/>
            <a:ext cx="3196339" cy="2093178"/>
          </a:xfrm>
          <a:prstGeom prst="rect">
            <a:avLst/>
          </a:prstGeom>
          <a:ln w="19050" cap="sq">
            <a:solidFill>
              <a:srgbClr val="000000">
                <a:alpha val="68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/>
            </a:outerShdw>
          </a:effectLst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EB57C16E-FFB6-1A1F-1710-AED17B73D3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4374" y="602917"/>
            <a:ext cx="2865368" cy="1920406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9664681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431</TotalTime>
  <Words>1283</Words>
  <Application>Microsoft Office PowerPoint</Application>
  <PresentationFormat>寬螢幕</PresentationFormat>
  <Paragraphs>143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4" baseType="lpstr">
      <vt:lpstr>Helvetica Neue</vt:lpstr>
      <vt:lpstr>微軟正黑體</vt:lpstr>
      <vt:lpstr>Arial</vt:lpstr>
      <vt:lpstr>Franklin Gothic Book</vt:lpstr>
      <vt:lpstr>Wingdings</vt:lpstr>
      <vt:lpstr>裁剪</vt:lpstr>
      <vt:lpstr>你快樂嗎</vt:lpstr>
      <vt:lpstr>目錄</vt:lpstr>
      <vt:lpstr>動機</vt:lpstr>
      <vt:lpstr>PowerPoint 簡報</vt:lpstr>
      <vt:lpstr>PowerPoint 簡報</vt:lpstr>
      <vt:lpstr>PowerPoint 簡報</vt:lpstr>
      <vt:lpstr>PowerPoint 簡報</vt:lpstr>
      <vt:lpstr>背景介紹、資料</vt:lpstr>
      <vt:lpstr>PowerPoint 簡報</vt:lpstr>
      <vt:lpstr>PowerPoint 簡報</vt:lpstr>
      <vt:lpstr>變數介紹</vt:lpstr>
      <vt:lpstr>PowerPoint 簡報</vt:lpstr>
      <vt:lpstr>模型</vt:lpstr>
      <vt:lpstr>前處理 : 缺失值</vt:lpstr>
      <vt:lpstr>目標變數不平衡</vt:lpstr>
      <vt:lpstr>PowerPoint 簡報</vt:lpstr>
      <vt:lpstr>挑選變數   </vt:lpstr>
      <vt:lpstr>模型二   </vt:lpstr>
      <vt:lpstr>分析結果、解釋</vt:lpstr>
      <vt:lpstr>PowerPoint 簡報</vt:lpstr>
      <vt:lpstr>模型二 - 顯著變數解釋</vt:lpstr>
      <vt:lpstr>模型四   </vt:lpstr>
      <vt:lpstr>模型四 - 顯著變數解釋</vt:lpstr>
      <vt:lpstr>模型四 - 顯著變數解釋(交互項)</vt:lpstr>
      <vt:lpstr>模型四 - 顯著變數解釋(交互項)</vt:lpstr>
      <vt:lpstr>PowerPoint 簡報</vt:lpstr>
      <vt:lpstr>參考資料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你快樂嗎</dc:title>
  <dc:creator>B082040005</dc:creator>
  <cp:lastModifiedBy>B082040005</cp:lastModifiedBy>
  <cp:revision>10</cp:revision>
  <dcterms:created xsi:type="dcterms:W3CDTF">2022-12-12T22:28:12Z</dcterms:created>
  <dcterms:modified xsi:type="dcterms:W3CDTF">2022-12-13T07:05:05Z</dcterms:modified>
</cp:coreProperties>
</file>