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5"/>
  </p:notesMasterIdLst>
  <p:handoutMasterIdLst>
    <p:handoutMasterId r:id="rId36"/>
  </p:handoutMasterIdLst>
  <p:sldIdLst>
    <p:sldId id="257" r:id="rId2"/>
    <p:sldId id="303" r:id="rId3"/>
    <p:sldId id="262" r:id="rId4"/>
    <p:sldId id="266" r:id="rId5"/>
    <p:sldId id="304" r:id="rId6"/>
    <p:sldId id="268" r:id="rId7"/>
    <p:sldId id="307" r:id="rId8"/>
    <p:sldId id="309" r:id="rId9"/>
    <p:sldId id="318" r:id="rId10"/>
    <p:sldId id="313" r:id="rId11"/>
    <p:sldId id="322" r:id="rId12"/>
    <p:sldId id="323" r:id="rId13"/>
    <p:sldId id="315" r:id="rId14"/>
    <p:sldId id="321" r:id="rId15"/>
    <p:sldId id="319" r:id="rId16"/>
    <p:sldId id="320" r:id="rId17"/>
    <p:sldId id="294" r:id="rId18"/>
    <p:sldId id="272" r:id="rId19"/>
    <p:sldId id="297" r:id="rId20"/>
    <p:sldId id="299" r:id="rId21"/>
    <p:sldId id="301" r:id="rId22"/>
    <p:sldId id="308" r:id="rId23"/>
    <p:sldId id="275" r:id="rId24"/>
    <p:sldId id="277" r:id="rId25"/>
    <p:sldId id="312" r:id="rId26"/>
    <p:sldId id="305" r:id="rId27"/>
    <p:sldId id="311" r:id="rId28"/>
    <p:sldId id="269" r:id="rId29"/>
    <p:sldId id="278" r:id="rId30"/>
    <p:sldId id="316" r:id="rId31"/>
    <p:sldId id="317" r:id="rId32"/>
    <p:sldId id="279" r:id="rId33"/>
    <p:sldId id="280" r:id="rId34"/>
  </p:sldIdLst>
  <p:sldSz cx="9144000" cy="5143500" type="screen16x9"/>
  <p:notesSz cx="9296400" cy="6881813"/>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89152" autoAdjust="0"/>
  </p:normalViewPr>
  <p:slideViewPr>
    <p:cSldViewPr snapToGrid="0">
      <p:cViewPr>
        <p:scale>
          <a:sx n="94" d="100"/>
          <a:sy n="94" d="100"/>
        </p:scale>
        <p:origin x="-944" y="-1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renshaolei\SkyDrive\Reading_VIP\Colocation\NRDC\colo_energy_percentage_201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331357087805"/>
          <c:y val="0.394539597193966"/>
          <c:w val="0.448494377581471"/>
          <c:h val="0.605460402806034"/>
        </c:manualLayout>
      </c:layout>
      <c:pieChart>
        <c:varyColors val="1"/>
        <c:ser>
          <c:idx val="0"/>
          <c:order val="0"/>
          <c:tx>
            <c:strRef>
              <c:f>Sheet1!$B$1</c:f>
              <c:strCache>
                <c:ptCount val="1"/>
                <c:pt idx="0">
                  <c:v>Estimated Energy Usage by U.S. Data Center Segment in 2011</c:v>
                </c:pt>
              </c:strCache>
            </c:strRef>
          </c:tx>
          <c:dPt>
            <c:idx val="0"/>
            <c:bubble3D val="0"/>
            <c:spPr>
              <a:solidFill>
                <a:srgbClr val="E7E6E6">
                  <a:lumMod val="50000"/>
                </a:srgbClr>
              </a:solidFill>
            </c:spPr>
          </c:dPt>
          <c:dPt>
            <c:idx val="1"/>
            <c:bubble3D val="0"/>
            <c:spPr>
              <a:solidFill>
                <a:schemeClr val="accent2"/>
              </a:solidFill>
            </c:spPr>
          </c:dPt>
          <c:dPt>
            <c:idx val="2"/>
            <c:bubble3D val="0"/>
            <c:spPr>
              <a:solidFill>
                <a:schemeClr val="accent3"/>
              </a:solidFill>
            </c:spPr>
          </c:dPt>
          <c:dPt>
            <c:idx val="3"/>
            <c:bubble3D val="0"/>
            <c:spPr>
              <a:solidFill>
                <a:schemeClr val="accent3">
                  <a:lumMod val="75000"/>
                </a:schemeClr>
              </a:solidFill>
            </c:spPr>
          </c:dPt>
          <c:cat>
            <c:strRef>
              <c:f>Sheet1!$A$2:$A$5</c:f>
              <c:strCache>
                <c:ptCount val="4"/>
                <c:pt idx="0">
                  <c:v>Traditional Enterprise</c:v>
                </c:pt>
                <c:pt idx="1">
                  <c:v>Multi-Tenant Colocation (e.g., Equinix)</c:v>
                </c:pt>
                <c:pt idx="2">
                  <c:v>Hyper-Scale Cloud Computing (e.g., Google)</c:v>
                </c:pt>
                <c:pt idx="3">
                  <c:v>High-Performance Computing (e.g., DOE)</c:v>
                </c:pt>
              </c:strCache>
            </c:strRef>
          </c:cat>
          <c:val>
            <c:numRef>
              <c:f>Sheet1!$B$2:$B$5</c:f>
              <c:numCache>
                <c:formatCode>General</c:formatCode>
                <c:ptCount val="4"/>
                <c:pt idx="0">
                  <c:v>53.0</c:v>
                </c:pt>
                <c:pt idx="1">
                  <c:v>37.3</c:v>
                </c:pt>
                <c:pt idx="2">
                  <c:v>7.8</c:v>
                </c:pt>
                <c:pt idx="3">
                  <c:v>1.9</c:v>
                </c:pt>
              </c:numCache>
            </c:numRef>
          </c:val>
        </c:ser>
        <c:dLbls>
          <c:showLegendKey val="0"/>
          <c:showVal val="0"/>
          <c:showCatName val="0"/>
          <c:showSerName val="0"/>
          <c:showPercent val="0"/>
          <c:showBubbleSize val="0"/>
          <c:showLeaderLines val="0"/>
        </c:dLbls>
        <c:firstSliceAng val="0"/>
      </c:pieChart>
      <c:spPr>
        <a:ln>
          <a:noFill/>
        </a:ln>
      </c:spPr>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513" cy="345501"/>
          </a:xfrm>
          <a:prstGeom prst="rect">
            <a:avLst/>
          </a:prstGeom>
        </p:spPr>
        <p:txBody>
          <a:bodyPr vert="horz" lIns="91440" tIns="45720" rIns="91440" bIns="45720" rtlCol="0"/>
          <a:lstStyle>
            <a:lvl1pPr algn="l">
              <a:defRPr sz="1200"/>
            </a:lvl1pPr>
          </a:lstStyle>
          <a:p>
            <a:r>
              <a:rPr lang="en-US" smtClean="0"/>
              <a:t>INFORMS 2015</a:t>
            </a:r>
            <a:endParaRPr lang="en-US"/>
          </a:p>
        </p:txBody>
      </p:sp>
      <p:sp>
        <p:nvSpPr>
          <p:cNvPr id="3" name="Date Placeholder 2"/>
          <p:cNvSpPr>
            <a:spLocks noGrp="1"/>
          </p:cNvSpPr>
          <p:nvPr>
            <p:ph type="dt" sz="quarter" idx="1"/>
          </p:nvPr>
        </p:nvSpPr>
        <p:spPr>
          <a:xfrm>
            <a:off x="5264744" y="0"/>
            <a:ext cx="4029511" cy="345501"/>
          </a:xfrm>
          <a:prstGeom prst="rect">
            <a:avLst/>
          </a:prstGeom>
        </p:spPr>
        <p:txBody>
          <a:bodyPr vert="horz" lIns="91440" tIns="45720" rIns="91440" bIns="45720" rtlCol="0"/>
          <a:lstStyle>
            <a:lvl1pPr algn="r">
              <a:defRPr sz="1200"/>
            </a:lvl1pPr>
          </a:lstStyle>
          <a:p>
            <a:fld id="{872E2D7C-FD79-9C43-B725-8F2AC0731B32}" type="datetime1">
              <a:rPr lang="en-US" smtClean="0"/>
              <a:t>11/5/15</a:t>
            </a:fld>
            <a:endParaRPr lang="en-US"/>
          </a:p>
        </p:txBody>
      </p:sp>
      <p:sp>
        <p:nvSpPr>
          <p:cNvPr id="4" name="Footer Placeholder 3"/>
          <p:cNvSpPr>
            <a:spLocks noGrp="1"/>
          </p:cNvSpPr>
          <p:nvPr>
            <p:ph type="ftr" sz="quarter" idx="2"/>
          </p:nvPr>
        </p:nvSpPr>
        <p:spPr>
          <a:xfrm>
            <a:off x="0" y="6536312"/>
            <a:ext cx="4029513" cy="34550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4744" y="6536312"/>
            <a:ext cx="4029511" cy="345501"/>
          </a:xfrm>
          <a:prstGeom prst="rect">
            <a:avLst/>
          </a:prstGeom>
        </p:spPr>
        <p:txBody>
          <a:bodyPr vert="horz" lIns="91440" tIns="45720" rIns="91440" bIns="45720" rtlCol="0" anchor="b"/>
          <a:lstStyle>
            <a:lvl1pPr algn="r">
              <a:defRPr sz="1200"/>
            </a:lvl1pPr>
          </a:lstStyle>
          <a:p>
            <a:fld id="{5F767FA1-ECCC-4598-9CC4-7A804AE99AD1}" type="slidenum">
              <a:rPr lang="en-US" smtClean="0"/>
              <a:t>‹#›</a:t>
            </a:fld>
            <a:endParaRPr lang="en-US"/>
          </a:p>
        </p:txBody>
      </p:sp>
    </p:spTree>
    <p:extLst>
      <p:ext uri="{BB962C8B-B14F-4D97-AF65-F5344CB8AC3E}">
        <p14:creationId xmlns:p14="http://schemas.microsoft.com/office/powerpoint/2010/main" val="10700302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5285"/>
          </a:xfrm>
          <a:prstGeom prst="rect">
            <a:avLst/>
          </a:prstGeom>
        </p:spPr>
        <p:txBody>
          <a:bodyPr vert="horz" lIns="92446" tIns="46223" rIns="92446" bIns="46223" rtlCol="0"/>
          <a:lstStyle>
            <a:lvl1pPr algn="l">
              <a:defRPr sz="1200"/>
            </a:lvl1pPr>
          </a:lstStyle>
          <a:p>
            <a:r>
              <a:rPr lang="en-US" smtClean="0"/>
              <a:t>INFORMS 2015</a:t>
            </a:r>
            <a:endParaRPr lang="en-US"/>
          </a:p>
        </p:txBody>
      </p:sp>
      <p:sp>
        <p:nvSpPr>
          <p:cNvPr id="3" name="Date Placeholder 2"/>
          <p:cNvSpPr>
            <a:spLocks noGrp="1"/>
          </p:cNvSpPr>
          <p:nvPr>
            <p:ph type="dt" idx="1"/>
          </p:nvPr>
        </p:nvSpPr>
        <p:spPr>
          <a:xfrm>
            <a:off x="5265810" y="0"/>
            <a:ext cx="4028440" cy="345285"/>
          </a:xfrm>
          <a:prstGeom prst="rect">
            <a:avLst/>
          </a:prstGeom>
        </p:spPr>
        <p:txBody>
          <a:bodyPr vert="horz" lIns="92446" tIns="46223" rIns="92446" bIns="46223" rtlCol="0"/>
          <a:lstStyle>
            <a:lvl1pPr algn="r">
              <a:defRPr sz="1200"/>
            </a:lvl1pPr>
          </a:lstStyle>
          <a:p>
            <a:fld id="{B8C7BD57-A5B2-024F-A6CC-222C78DDAE76}" type="datetime1">
              <a:rPr lang="en-US" smtClean="0"/>
              <a:t>11/5/15</a:t>
            </a:fld>
            <a:endParaRPr lang="en-US"/>
          </a:p>
        </p:txBody>
      </p:sp>
      <p:sp>
        <p:nvSpPr>
          <p:cNvPr id="4" name="Slide Image Placeholder 3"/>
          <p:cNvSpPr>
            <a:spLocks noGrp="1" noRot="1" noChangeAspect="1"/>
          </p:cNvSpPr>
          <p:nvPr>
            <p:ph type="sldImg" idx="2"/>
          </p:nvPr>
        </p:nvSpPr>
        <p:spPr>
          <a:xfrm>
            <a:off x="2586038" y="860425"/>
            <a:ext cx="4127500" cy="2322513"/>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929641" y="3311872"/>
            <a:ext cx="7437119" cy="2709714"/>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536529"/>
            <a:ext cx="4028440" cy="345285"/>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536529"/>
            <a:ext cx="4028440" cy="345285"/>
          </a:xfrm>
          <a:prstGeom prst="rect">
            <a:avLst/>
          </a:prstGeom>
        </p:spPr>
        <p:txBody>
          <a:bodyPr vert="horz" lIns="92446" tIns="46223" rIns="92446" bIns="46223" rtlCol="0" anchor="b"/>
          <a:lstStyle>
            <a:lvl1pPr algn="r">
              <a:defRPr sz="1200"/>
            </a:lvl1pPr>
          </a:lstStyle>
          <a:p>
            <a:fld id="{C9C390F7-E384-44A8-84C7-75A4E0EFB84C}" type="slidenum">
              <a:rPr lang="en-US" smtClean="0"/>
              <a:t>‹#›</a:t>
            </a:fld>
            <a:endParaRPr lang="en-US"/>
          </a:p>
        </p:txBody>
      </p:sp>
    </p:spTree>
    <p:extLst>
      <p:ext uri="{BB962C8B-B14F-4D97-AF65-F5344CB8AC3E}">
        <p14:creationId xmlns:p14="http://schemas.microsoft.com/office/powerpoint/2010/main" val="372923119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dirty="0"/>
          </a:p>
          <a:p>
            <a:r>
              <a:rPr lang="en-US" dirty="0"/>
              <a:t>----- Meeting Notes (10/9/15 11:49) -----</a:t>
            </a:r>
          </a:p>
          <a:p>
            <a:r>
              <a:rPr lang="en-US" dirty="0"/>
              <a:t>thanks for the introduction, today I will be talking about </a:t>
            </a:r>
            <a:r>
              <a:rPr lang="en-US" dirty="0" smtClean="0"/>
              <a:t>how to do demand </a:t>
            </a:r>
            <a:r>
              <a:rPr lang="en-US" dirty="0"/>
              <a:t>response for multi-tenant data </a:t>
            </a:r>
            <a:r>
              <a:rPr lang="en-US" dirty="0" smtClean="0"/>
              <a:t>center efficiently,</a:t>
            </a:r>
            <a:r>
              <a:rPr lang="en-US" baseline="0" dirty="0" smtClean="0"/>
              <a:t> and how can we make it more environmentally friendly</a:t>
            </a:r>
            <a:endParaRPr lang="en-US" dirty="0"/>
          </a:p>
        </p:txBody>
      </p:sp>
      <p:sp>
        <p:nvSpPr>
          <p:cNvPr id="4" name="Slide Number Placeholder 3"/>
          <p:cNvSpPr>
            <a:spLocks noGrp="1"/>
          </p:cNvSpPr>
          <p:nvPr>
            <p:ph type="sldNum" sz="quarter" idx="10"/>
          </p:nvPr>
        </p:nvSpPr>
        <p:spPr/>
        <p:txBody>
          <a:bodyPr/>
          <a:lstStyle/>
          <a:p>
            <a:fld id="{DE69BEBD-B7C7-4D28-BC54-A2CD3A765DBD}" type="slidenum">
              <a:rPr lang="en-US"/>
              <a:t>1</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243170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a:p>
            <a:r>
              <a:rPr lang="en-US"/>
              <a:t>----- Meeting Notes (10/16/15 14:19) -----</a:t>
            </a:r>
          </a:p>
          <a:p>
            <a:r>
              <a:rPr lang="en-US"/>
              <a:t>explain what is supply function </a:t>
            </a:r>
          </a:p>
          <a:p>
            <a:r>
              <a:rPr lang="en-US"/>
              <a:t>for each price how </a:t>
            </a:r>
          </a:p>
          <a:p>
            <a:endParaRPr lang="en-US"/>
          </a:p>
          <a:p>
            <a:r>
              <a:rPr lang="en-US"/>
              <a:t>bid reflects tenants unwillingness to reduce</a:t>
            </a:r>
          </a:p>
          <a:p>
            <a:endParaRPr lang="en-US"/>
          </a:p>
          <a:p>
            <a:r>
              <a:rPr lang="en-US"/>
              <a:t>the process is to get flexibility from the tenants through bidding </a:t>
            </a:r>
          </a:p>
        </p:txBody>
      </p:sp>
      <p:sp>
        <p:nvSpPr>
          <p:cNvPr id="4" name="Slide Number Placeholder 3"/>
          <p:cNvSpPr>
            <a:spLocks noGrp="1"/>
          </p:cNvSpPr>
          <p:nvPr>
            <p:ph type="sldNum" sz="quarter" idx="10"/>
          </p:nvPr>
        </p:nvSpPr>
        <p:spPr/>
        <p:txBody>
          <a:bodyPr/>
          <a:lstStyle/>
          <a:p>
            <a:fld id="{C9C390F7-E384-44A8-84C7-75A4E0EFB84C}"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a:p>
            <a:r>
              <a:rPr lang="en-US"/>
              <a:t>----- Meeting Notes (10/16/15 14:19) -----</a:t>
            </a:r>
          </a:p>
          <a:p>
            <a:r>
              <a:rPr lang="en-US"/>
              <a:t>explain what is supply function </a:t>
            </a:r>
          </a:p>
          <a:p>
            <a:r>
              <a:rPr lang="en-US"/>
              <a:t>for each price how </a:t>
            </a:r>
          </a:p>
          <a:p>
            <a:endParaRPr lang="en-US"/>
          </a:p>
          <a:p>
            <a:r>
              <a:rPr lang="en-US"/>
              <a:t>bid reflects tenants unwillingness to reduce</a:t>
            </a:r>
          </a:p>
          <a:p>
            <a:endParaRPr lang="en-US"/>
          </a:p>
          <a:p>
            <a:r>
              <a:rPr lang="en-US"/>
              <a:t>the process is to get flexibility from the tenants through bidding </a:t>
            </a:r>
          </a:p>
        </p:txBody>
      </p:sp>
      <p:sp>
        <p:nvSpPr>
          <p:cNvPr id="4" name="Slide Number Placeholder 3"/>
          <p:cNvSpPr>
            <a:spLocks noGrp="1"/>
          </p:cNvSpPr>
          <p:nvPr>
            <p:ph type="sldNum" sz="quarter" idx="10"/>
          </p:nvPr>
        </p:nvSpPr>
        <p:spPr/>
        <p:txBody>
          <a:bodyPr/>
          <a:lstStyle/>
          <a:p>
            <a:fld id="{C9C390F7-E384-44A8-84C7-75A4E0EFB84C}"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a:p>
            <a:r>
              <a:rPr lang="en-US"/>
              <a:t>----- Meeting Notes (10/16/15 14:19) -----</a:t>
            </a:r>
          </a:p>
          <a:p>
            <a:r>
              <a:rPr lang="en-US"/>
              <a:t>explain what is supply function </a:t>
            </a:r>
          </a:p>
          <a:p>
            <a:r>
              <a:rPr lang="en-US"/>
              <a:t>for each price how </a:t>
            </a:r>
          </a:p>
          <a:p>
            <a:endParaRPr lang="en-US"/>
          </a:p>
          <a:p>
            <a:r>
              <a:rPr lang="en-US"/>
              <a:t>bid reflects tenants unwillingness to reduce</a:t>
            </a:r>
          </a:p>
          <a:p>
            <a:endParaRPr lang="en-US"/>
          </a:p>
          <a:p>
            <a:r>
              <a:rPr lang="en-US"/>
              <a:t>the process is to get flexibility from the tenants through bidding </a:t>
            </a:r>
          </a:p>
        </p:txBody>
      </p:sp>
      <p:sp>
        <p:nvSpPr>
          <p:cNvPr id="4" name="Slide Number Placeholder 3"/>
          <p:cNvSpPr>
            <a:spLocks noGrp="1"/>
          </p:cNvSpPr>
          <p:nvPr>
            <p:ph type="sldNum" sz="quarter" idx="10"/>
          </p:nvPr>
        </p:nvSpPr>
        <p:spPr/>
        <p:txBody>
          <a:bodyPr/>
          <a:lstStyle/>
          <a:p>
            <a:fld id="{C9C390F7-E384-44A8-84C7-75A4E0EFB84C}"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a:p>
            <a:r>
              <a:rPr lang="en-US"/>
              <a:t>----- Meeting Notes (10/16/15 14:19) -----</a:t>
            </a:r>
          </a:p>
          <a:p>
            <a:r>
              <a:rPr lang="en-US"/>
              <a:t>explain what is supply function </a:t>
            </a:r>
          </a:p>
          <a:p>
            <a:r>
              <a:rPr lang="en-US"/>
              <a:t>for each price how </a:t>
            </a:r>
          </a:p>
          <a:p>
            <a:endParaRPr lang="en-US"/>
          </a:p>
          <a:p>
            <a:r>
              <a:rPr lang="en-US"/>
              <a:t>bid reflects tenants unwillingness to reduce</a:t>
            </a:r>
          </a:p>
          <a:p>
            <a:endParaRPr lang="en-US"/>
          </a:p>
          <a:p>
            <a:r>
              <a:rPr lang="en-US"/>
              <a:t>the process is to get flexibility from the tenants through bidding </a:t>
            </a:r>
          </a:p>
        </p:txBody>
      </p:sp>
      <p:sp>
        <p:nvSpPr>
          <p:cNvPr id="4" name="Slide Number Placeholder 3"/>
          <p:cNvSpPr>
            <a:spLocks noGrp="1"/>
          </p:cNvSpPr>
          <p:nvPr>
            <p:ph type="sldNum" sz="quarter" idx="10"/>
          </p:nvPr>
        </p:nvSpPr>
        <p:spPr/>
        <p:txBody>
          <a:bodyPr/>
          <a:lstStyle/>
          <a:p>
            <a:fld id="{C9C390F7-E384-44A8-84C7-75A4E0EFB84C}" type="slidenum">
              <a:rPr lang="en-US" smtClean="0"/>
              <a:t>13</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a:p>
            <a:r>
              <a:rPr lang="en-US"/>
              <a:t>----- Meeting Notes (10/16/15 14:19) -----</a:t>
            </a:r>
          </a:p>
          <a:p>
            <a:r>
              <a:rPr lang="en-US"/>
              <a:t>explain what is supply function </a:t>
            </a:r>
          </a:p>
          <a:p>
            <a:r>
              <a:rPr lang="en-US"/>
              <a:t>for each price how </a:t>
            </a:r>
          </a:p>
          <a:p>
            <a:endParaRPr lang="en-US"/>
          </a:p>
          <a:p>
            <a:r>
              <a:rPr lang="en-US"/>
              <a:t>bid reflects tenants unwillingness to reduce</a:t>
            </a:r>
          </a:p>
          <a:p>
            <a:endParaRPr lang="en-US"/>
          </a:p>
          <a:p>
            <a:r>
              <a:rPr lang="en-US"/>
              <a:t>the process is to get flexibility from the tenants through bidding </a:t>
            </a:r>
          </a:p>
        </p:txBody>
      </p:sp>
      <p:sp>
        <p:nvSpPr>
          <p:cNvPr id="4" name="Slide Number Placeholder 3"/>
          <p:cNvSpPr>
            <a:spLocks noGrp="1"/>
          </p:cNvSpPr>
          <p:nvPr>
            <p:ph type="sldNum" sz="quarter" idx="10"/>
          </p:nvPr>
        </p:nvSpPr>
        <p:spPr/>
        <p:txBody>
          <a:bodyPr/>
          <a:lstStyle/>
          <a:p>
            <a:fld id="{C9C390F7-E384-44A8-84C7-75A4E0EFB84C}" type="slidenum">
              <a:rPr lang="en-US" smtClean="0"/>
              <a:t>14</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p:txBody>
      </p:sp>
      <p:sp>
        <p:nvSpPr>
          <p:cNvPr id="4" name="Slide Number Placeholder 3"/>
          <p:cNvSpPr>
            <a:spLocks noGrp="1"/>
          </p:cNvSpPr>
          <p:nvPr>
            <p:ph type="sldNum" sz="quarter" idx="10"/>
          </p:nvPr>
        </p:nvSpPr>
        <p:spPr/>
        <p:txBody>
          <a:bodyPr/>
          <a:lstStyle/>
          <a:p>
            <a:fld id="{C9C390F7-E384-44A8-84C7-75A4E0EFB84C}" type="slidenum">
              <a:rPr lang="en-US" smtClean="0"/>
              <a:t>17</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explain setting where taking vs anticipating occurs</a:t>
            </a:r>
          </a:p>
        </p:txBody>
      </p:sp>
      <p:sp>
        <p:nvSpPr>
          <p:cNvPr id="4" name="Slide Number Placeholder 3"/>
          <p:cNvSpPr>
            <a:spLocks noGrp="1"/>
          </p:cNvSpPr>
          <p:nvPr>
            <p:ph type="sldNum" sz="quarter" idx="10"/>
          </p:nvPr>
        </p:nvSpPr>
        <p:spPr/>
        <p:txBody>
          <a:bodyPr/>
          <a:lstStyle/>
          <a:p>
            <a:fld id="{C9C390F7-E384-44A8-84C7-75A4E0EFB84C}" type="slidenum">
              <a:rPr lang="en-US" smtClean="0"/>
              <a:t>18</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4063478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a:p>
            <a:r>
              <a:rPr lang="en-US"/>
              <a:t>----- Meeting Notes (10/15/15 12:54) -----</a:t>
            </a:r>
          </a:p>
          <a:p>
            <a:r>
              <a:rPr lang="en-US"/>
              <a:t>add the difference between price-taking and price-anticipating, spend more time explaining the figures</a:t>
            </a:r>
          </a:p>
          <a:p>
            <a:r>
              <a:rPr lang="en-US"/>
              <a:t>----- Meeting Notes (10/16/15 14:19) -----</a:t>
            </a:r>
          </a:p>
          <a:p>
            <a:r>
              <a:rPr lang="en-US"/>
              <a:t>talk about axis meanings</a:t>
            </a:r>
          </a:p>
        </p:txBody>
      </p:sp>
      <p:sp>
        <p:nvSpPr>
          <p:cNvPr id="4" name="Slide Number Placeholder 3"/>
          <p:cNvSpPr>
            <a:spLocks noGrp="1"/>
          </p:cNvSpPr>
          <p:nvPr>
            <p:ph type="sldNum" sz="quarter" idx="10"/>
          </p:nvPr>
        </p:nvSpPr>
        <p:spPr/>
        <p:txBody>
          <a:bodyPr/>
          <a:lstStyle/>
          <a:p>
            <a:fld id="{C9C390F7-E384-44A8-84C7-75A4E0EFB84C}" type="slidenum">
              <a:rPr lang="en-US" smtClean="0"/>
              <a:t>19</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p:txBody>
      </p:sp>
      <p:sp>
        <p:nvSpPr>
          <p:cNvPr id="4" name="Slide Number Placeholder 3"/>
          <p:cNvSpPr>
            <a:spLocks noGrp="1"/>
          </p:cNvSpPr>
          <p:nvPr>
            <p:ph type="sldNum" sz="quarter" idx="10"/>
          </p:nvPr>
        </p:nvSpPr>
        <p:spPr/>
        <p:txBody>
          <a:bodyPr/>
          <a:lstStyle/>
          <a:p>
            <a:fld id="{C9C390F7-E384-44A8-84C7-75A4E0EFB84C}" type="slidenum">
              <a:rPr lang="en-US" smtClean="0"/>
              <a:t>20</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(10/9/15 12:56) -----</a:t>
            </a:r>
          </a:p>
          <a:p>
            <a:r>
              <a:rPr lang="en-US"/>
              <a:t>this function indicates that for a price p, tenant will be offering s reduction specified by this equation, more constraint the tenant is, b specified the inconvenience incurred by the tenant to reduce energy </a:t>
            </a:r>
          </a:p>
          <a:p>
            <a:r>
              <a:rPr lang="en-US"/>
              <a:t>----- Meeting Notes (10/16/15 14:19) -----</a:t>
            </a:r>
          </a:p>
          <a:p>
            <a:r>
              <a:rPr lang="en-US"/>
              <a:t>move on more quickly to emphasize the first set of result </a:t>
            </a:r>
          </a:p>
        </p:txBody>
      </p:sp>
      <p:sp>
        <p:nvSpPr>
          <p:cNvPr id="4" name="Slide Number Placeholder 3"/>
          <p:cNvSpPr>
            <a:spLocks noGrp="1"/>
          </p:cNvSpPr>
          <p:nvPr>
            <p:ph type="sldNum" sz="quarter" idx="10"/>
          </p:nvPr>
        </p:nvSpPr>
        <p:spPr/>
        <p:txBody>
          <a:bodyPr/>
          <a:lstStyle/>
          <a:p>
            <a:fld id="{C9C390F7-E384-44A8-84C7-75A4E0EFB84C}" type="slidenum">
              <a:rPr lang="en-US" smtClean="0"/>
              <a:t>21</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0506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r>
              <a:rPr lang="en-US" dirty="0" smtClean="0"/>
              <a:t>Data center experience a large growth</a:t>
            </a:r>
            <a:r>
              <a:rPr lang="en-US" baseline="0" dirty="0" smtClean="0"/>
              <a:t> in demand and energy consumption in the recent year, when we look at this trend from an energy perspective, the typical story is that, data centers are energy hogs, and the power grid need to invest more in transmission lines and fast generation units in order to deal with the peak demand from data centers, as a result, the environmental impact of data centers is negative. However, we can also look at it from the other side and notice that, which DC load is large, they are also very flexible, and DC have automated control over their power consumption, we can utilize this flexibility and view them as a storage in the grid that can provide ancillary services: helping to reduce peak load and providing regulation in frequency. As a result, the power grid can actually benefit from the increasing presence of data centers and reduce the need to rely on generators. the key difference here is that whether we can make data centers participate in demand response program, which is program for balance power from the demand side.   </a:t>
            </a:r>
          </a:p>
          <a:p>
            <a:endParaRPr lang="en-US" baseline="0" dirty="0" smtClean="0"/>
          </a:p>
          <a:p>
            <a:r>
              <a:rPr lang="en-US" dirty="0" smtClean="0"/>
              <a:t>large</a:t>
            </a:r>
            <a:r>
              <a:rPr lang="en-US" baseline="0" dirty="0" smtClean="0"/>
              <a:t> load, flexible load, and power control is fully automated =&gt; good opportunity </a:t>
            </a:r>
            <a:endParaRPr lang="en-US" dirty="0"/>
          </a:p>
        </p:txBody>
      </p:sp>
      <p:sp>
        <p:nvSpPr>
          <p:cNvPr id="4" name="Slide Number Placeholder 3"/>
          <p:cNvSpPr>
            <a:spLocks noGrp="1"/>
          </p:cNvSpPr>
          <p:nvPr>
            <p:ph type="sldNum" sz="quarter" idx="10"/>
          </p:nvPr>
        </p:nvSpPr>
        <p:spPr/>
        <p:txBody>
          <a:bodyPr/>
          <a:lstStyle/>
          <a:p>
            <a:fld id="{C9C390F7-E384-44A8-84C7-75A4E0EFB84C}" type="slidenum">
              <a:rPr lang="en-US" smtClean="0"/>
              <a:t>2</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1071069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(10/16/15 14:19) -----</a:t>
            </a:r>
          </a:p>
          <a:p>
            <a:r>
              <a:rPr lang="en-US"/>
              <a:t>change profit to cost</a:t>
            </a:r>
          </a:p>
        </p:txBody>
      </p:sp>
      <p:sp>
        <p:nvSpPr>
          <p:cNvPr id="4" name="Slide Number Placeholder 3"/>
          <p:cNvSpPr>
            <a:spLocks noGrp="1"/>
          </p:cNvSpPr>
          <p:nvPr>
            <p:ph type="sldNum" sz="quarter" idx="10"/>
          </p:nvPr>
        </p:nvSpPr>
        <p:spPr/>
        <p:txBody>
          <a:bodyPr/>
          <a:lstStyle/>
          <a:p>
            <a:fld id="{C9C390F7-E384-44A8-84C7-75A4E0EFB84C}"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2553893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r>
              <a:rPr lang="en-US" dirty="0" smtClean="0"/>
              <a:t>1.</a:t>
            </a:r>
            <a:r>
              <a:rPr lang="en-US" baseline="0" dirty="0" smtClean="0"/>
              <a:t> doing DCDR efficiently and in an environmentally </a:t>
            </a:r>
            <a:endParaRPr lang="en-US" dirty="0"/>
          </a:p>
        </p:txBody>
      </p:sp>
      <p:sp>
        <p:nvSpPr>
          <p:cNvPr id="4" name="Slide Number Placeholder 3"/>
          <p:cNvSpPr>
            <a:spLocks noGrp="1"/>
          </p:cNvSpPr>
          <p:nvPr>
            <p:ph type="sldNum" sz="quarter" idx="10"/>
          </p:nvPr>
        </p:nvSpPr>
        <p:spPr/>
        <p:txBody>
          <a:bodyPr/>
          <a:lstStyle/>
          <a:p>
            <a:fld id="{C9C390F7-E384-44A8-84C7-75A4E0EFB84C}"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646043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dirty="0"/>
          </a:p>
          <a:p>
            <a:r>
              <a:rPr lang="en-US" dirty="0"/>
              <a:t>----- Meeting Notes (10/16/15 13:52) -----</a:t>
            </a:r>
          </a:p>
          <a:p>
            <a:r>
              <a:rPr lang="en-US" dirty="0"/>
              <a:t>on the generation side, they can use large scale storage to deal with the (renewable), but really expensive ... </a:t>
            </a:r>
          </a:p>
        </p:txBody>
      </p:sp>
      <p:sp>
        <p:nvSpPr>
          <p:cNvPr id="4" name="Slide Number Placeholder 3"/>
          <p:cNvSpPr>
            <a:spLocks noGrp="1"/>
          </p:cNvSpPr>
          <p:nvPr>
            <p:ph type="sldNum" sz="quarter" idx="10"/>
          </p:nvPr>
        </p:nvSpPr>
        <p:spPr/>
        <p:txBody>
          <a:bodyPr/>
          <a:lstStyle/>
          <a:p>
            <a:fld id="{C9C390F7-E384-44A8-84C7-75A4E0EFB84C}"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2835444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(10/16/15 13:52) -----</a:t>
            </a:r>
          </a:p>
          <a:p>
            <a:r>
              <a:rPr lang="en-US"/>
              <a:t>currently (DR) are distributed, using them alone is difficult to satisfy DR needs, </a:t>
            </a:r>
          </a:p>
          <a:p>
            <a:endParaRPr lang="en-US"/>
          </a:p>
          <a:p>
            <a:r>
              <a:rPr lang="en-US"/>
              <a:t>some suggestions: how to find DR resources? </a:t>
            </a:r>
          </a:p>
        </p:txBody>
      </p:sp>
      <p:sp>
        <p:nvSpPr>
          <p:cNvPr id="4" name="Slide Number Placeholder 3"/>
          <p:cNvSpPr>
            <a:spLocks noGrp="1"/>
          </p:cNvSpPr>
          <p:nvPr>
            <p:ph type="sldNum" sz="quarter" idx="10"/>
          </p:nvPr>
        </p:nvSpPr>
        <p:spPr/>
        <p:txBody>
          <a:bodyPr/>
          <a:lstStyle/>
          <a:p>
            <a:fld id="{C9C390F7-E384-44A8-84C7-75A4E0EFB84C}"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3019695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r>
              <a:rPr lang="en-US" dirty="0" smtClean="0"/>
              <a:t>they</a:t>
            </a:r>
            <a:r>
              <a:rPr lang="en-US" baseline="0" dirty="0" smtClean="0"/>
              <a:t> own the servers, pay subscription for </a:t>
            </a:r>
            <a:r>
              <a:rPr lang="en-US" baseline="0" dirty="0" err="1" smtClean="0"/>
              <a:t>electrcity</a:t>
            </a:r>
            <a:r>
              <a:rPr lang="en-US" baseline="0" dirty="0" smtClean="0"/>
              <a:t> and cooling</a:t>
            </a:r>
            <a:endParaRPr lang="en-US" dirty="0"/>
          </a:p>
        </p:txBody>
      </p:sp>
      <p:sp>
        <p:nvSpPr>
          <p:cNvPr id="4" name="Slide Number Placeholder 3"/>
          <p:cNvSpPr>
            <a:spLocks noGrp="1"/>
          </p:cNvSpPr>
          <p:nvPr>
            <p:ph type="sldNum" sz="quarter" idx="10"/>
          </p:nvPr>
        </p:nvSpPr>
        <p:spPr/>
        <p:txBody>
          <a:bodyPr/>
          <a:lstStyle/>
          <a:p>
            <a:fld id="{542C77BA-6BAA-4F99-A6B3-39AC2966256C}"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159770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r>
              <a:rPr lang="en-US" dirty="0" smtClean="0"/>
              <a:t>we need to do better,</a:t>
            </a:r>
            <a:r>
              <a:rPr lang="en-US" baseline="0" dirty="0" smtClean="0"/>
              <a:t> it is not hard to see that this solution is suboptimal because it is not using the flexibility of workload to reduce server consumption energy </a:t>
            </a:r>
          </a:p>
          <a:p>
            <a:r>
              <a:rPr lang="en-US" baseline="0" dirty="0" smtClean="0"/>
              <a:t>----- Meeting Notes (10/16/15 14:19) -----</a:t>
            </a:r>
          </a:p>
          <a:p>
            <a:r>
              <a:rPr lang="en-US" baseline="0" dirty="0" smtClean="0"/>
              <a:t>talk about (change the graph) - currently the power system is incentive the customer to do demand response (we can do the similar thing), but this is a really challenging problem which Im going to show in a few slides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9C390F7-E384-44A8-84C7-75A4E0EFB84C}"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1158550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2C77BA-6BAA-4F99-A6B3-39AC2966256C}" type="slidenum">
              <a:rPr lang="en-US" smtClean="0"/>
              <a:t>32</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292405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pPr marL="228600" indent="-228600">
              <a:buAutoNum type="arabicPeriod"/>
            </a:pPr>
            <a:r>
              <a:rPr lang="en-US" baseline="0" dirty="0" smtClean="0"/>
              <a:t>huge potential social benefit</a:t>
            </a:r>
          </a:p>
          <a:p>
            <a:pPr marL="228600" indent="-228600">
              <a:buAutoNum type="arabicPeriod"/>
            </a:pPr>
            <a:r>
              <a:rPr lang="en-US" baseline="0" dirty="0" smtClean="0"/>
              <a:t>mention that participation is rare, and when they do</a:t>
            </a:r>
          </a:p>
          <a:p>
            <a:pPr marL="228600" indent="-228600">
              <a:buAutoNum type="arabicPeriod"/>
            </a:pPr>
            <a:r>
              <a:rPr lang="en-US" baseline="0" dirty="0" smtClean="0"/>
              <a:t>increase efficiency – for multitenant case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542C77BA-6BAA-4F99-A6B3-39AC2966256C}" type="slidenum">
              <a:rPr lang="en-US" smtClean="0"/>
              <a:t>3</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198063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r>
              <a:rPr lang="en-US" dirty="0" smtClean="0"/>
              <a:t>they</a:t>
            </a:r>
            <a:r>
              <a:rPr lang="en-US" baseline="0" dirty="0" smtClean="0"/>
              <a:t> own the servers, pay subscription for </a:t>
            </a:r>
            <a:r>
              <a:rPr lang="en-US" baseline="0" dirty="0" err="1" smtClean="0"/>
              <a:t>electrcity</a:t>
            </a:r>
            <a:r>
              <a:rPr lang="en-US" baseline="0" dirty="0" smtClean="0"/>
              <a:t> and cooling</a:t>
            </a:r>
            <a:endParaRPr lang="en-US" dirty="0"/>
          </a:p>
        </p:txBody>
      </p:sp>
      <p:sp>
        <p:nvSpPr>
          <p:cNvPr id="4" name="Slide Number Placeholder 3"/>
          <p:cNvSpPr>
            <a:spLocks noGrp="1"/>
          </p:cNvSpPr>
          <p:nvPr>
            <p:ph type="sldNum" sz="quarter" idx="10"/>
          </p:nvPr>
        </p:nvSpPr>
        <p:spPr/>
        <p:txBody>
          <a:bodyPr/>
          <a:lstStyle/>
          <a:p>
            <a:fld id="{542C77BA-6BAA-4F99-A6B3-39AC2966256C}" type="slidenum">
              <a:rPr lang="en-US" smtClean="0"/>
              <a:t>4</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1597705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r>
              <a:rPr lang="en-US" dirty="0" smtClean="0"/>
              <a:t>they</a:t>
            </a:r>
            <a:r>
              <a:rPr lang="en-US" baseline="0" dirty="0" smtClean="0"/>
              <a:t> own the servers, pay subscription for </a:t>
            </a:r>
            <a:r>
              <a:rPr lang="en-US" baseline="0" dirty="0" err="1" smtClean="0"/>
              <a:t>electrcity</a:t>
            </a:r>
            <a:r>
              <a:rPr lang="en-US" baseline="0" dirty="0" smtClean="0"/>
              <a:t> and cooling</a:t>
            </a:r>
          </a:p>
          <a:p>
            <a:r>
              <a:rPr lang="en-US" baseline="0" dirty="0" smtClean="0"/>
              <a:t>----- Meeting Notes (10/16/15 14:19) -----</a:t>
            </a:r>
          </a:p>
          <a:p>
            <a:r>
              <a:rPr lang="en-US" baseline="0" dirty="0" smtClean="0"/>
              <a:t>color contrast of the pie chart</a:t>
            </a:r>
            <a:endParaRPr lang="en-US" dirty="0"/>
          </a:p>
        </p:txBody>
      </p:sp>
      <p:sp>
        <p:nvSpPr>
          <p:cNvPr id="4" name="Slide Number Placeholder 3"/>
          <p:cNvSpPr>
            <a:spLocks noGrp="1"/>
          </p:cNvSpPr>
          <p:nvPr>
            <p:ph type="sldNum" sz="quarter" idx="10"/>
          </p:nvPr>
        </p:nvSpPr>
        <p:spPr/>
        <p:txBody>
          <a:bodyPr/>
          <a:lstStyle/>
          <a:p>
            <a:fld id="{542C77BA-6BAA-4F99-A6B3-39AC2966256C}" type="slidenum">
              <a:rPr lang="en-US" smtClean="0"/>
              <a:t>5</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159770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r>
              <a:rPr lang="en-US" dirty="0" smtClean="0"/>
              <a:t>we want to target multi-tenant data center</a:t>
            </a:r>
            <a:r>
              <a:rPr lang="en-US" baseline="0" dirty="0" smtClean="0"/>
              <a:t>s because they are strategically located (why?)</a:t>
            </a:r>
            <a:endParaRPr lang="en-US" dirty="0"/>
          </a:p>
        </p:txBody>
      </p:sp>
      <p:sp>
        <p:nvSpPr>
          <p:cNvPr id="4" name="Header Placeholder 3"/>
          <p:cNvSpPr>
            <a:spLocks noGrp="1"/>
          </p:cNvSpPr>
          <p:nvPr>
            <p:ph type="hdr" sz="quarter" idx="10"/>
          </p:nvPr>
        </p:nvSpPr>
        <p:spPr/>
        <p:txBody>
          <a:bodyPr/>
          <a:lstStyle/>
          <a:p>
            <a:r>
              <a:rPr lang="en-US" smtClean="0"/>
              <a:t>INFORMS 2015</a:t>
            </a:r>
            <a:endParaRPr lang="en-US"/>
          </a:p>
        </p:txBody>
      </p:sp>
      <p:sp>
        <p:nvSpPr>
          <p:cNvPr id="5" name="Slide Number Placeholder 4"/>
          <p:cNvSpPr>
            <a:spLocks noGrp="1"/>
          </p:cNvSpPr>
          <p:nvPr>
            <p:ph type="sldNum" sz="quarter" idx="11"/>
          </p:nvPr>
        </p:nvSpPr>
        <p:spPr/>
        <p:txBody>
          <a:bodyPr/>
          <a:lstStyle/>
          <a:p>
            <a:fld id="{C9C390F7-E384-44A8-84C7-75A4E0EFB84C}" type="slidenum">
              <a:rPr lang="en-US" smtClean="0"/>
              <a:t>6</a:t>
            </a:fld>
            <a:endParaRPr lang="en-US"/>
          </a:p>
        </p:txBody>
      </p:sp>
    </p:spTree>
    <p:extLst>
      <p:ext uri="{BB962C8B-B14F-4D97-AF65-F5344CB8AC3E}">
        <p14:creationId xmlns:p14="http://schemas.microsoft.com/office/powerpoint/2010/main" val="39381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endParaRPr lang="en-US"/>
          </a:p>
          <a:p>
            <a:r>
              <a:rPr lang="en-US"/>
              <a:t>----- Meeting Notes (10/16/15 14:19) -----</a:t>
            </a:r>
          </a:p>
          <a:p>
            <a:r>
              <a:rPr lang="en-US"/>
              <a:t>flip 1 and 2, </a:t>
            </a:r>
          </a:p>
          <a:p>
            <a:r>
              <a:rPr lang="en-US"/>
              <a:t>first uncontrollable, even controllable, ...</a:t>
            </a:r>
          </a:p>
        </p:txBody>
      </p:sp>
      <p:sp>
        <p:nvSpPr>
          <p:cNvPr id="4" name="Slide Number Placeholder 3"/>
          <p:cNvSpPr>
            <a:spLocks noGrp="1"/>
          </p:cNvSpPr>
          <p:nvPr>
            <p:ph type="sldNum" sz="quarter" idx="10"/>
          </p:nvPr>
        </p:nvSpPr>
        <p:spPr/>
        <p:txBody>
          <a:bodyPr/>
          <a:lstStyle/>
          <a:p>
            <a:fld id="{C9C390F7-E384-44A8-84C7-75A4E0EFB84C}" type="slidenum">
              <a:rPr lang="en-US" smtClean="0"/>
              <a:t>7</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151003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pPr marL="914400" lvl="2" indent="0">
              <a:buNone/>
            </a:pPr>
            <a:r>
              <a:rPr lang="en-US" dirty="0" smtClean="0"/>
              <a:t>Complex bidding process</a:t>
            </a:r>
          </a:p>
          <a:p>
            <a:pPr marL="914400" lvl="2" indent="0">
              <a:buNone/>
            </a:pPr>
            <a:r>
              <a:rPr lang="en-US" dirty="0" smtClean="0"/>
              <a:t>Differentiated price</a:t>
            </a:r>
          </a:p>
          <a:p>
            <a:pPr marL="914400" lvl="2" indent="0">
              <a:buNone/>
            </a:pPr>
            <a:r>
              <a:rPr lang="en-US" dirty="0" smtClean="0"/>
              <a:t>Expose private information</a:t>
            </a:r>
          </a:p>
          <a:p>
            <a:pPr marL="914400" lvl="2" indent="0">
              <a:buNone/>
            </a:pPr>
            <a:r>
              <a:rPr lang="en-US" dirty="0" smtClean="0"/>
              <a:t>Unbounded payment</a:t>
            </a:r>
          </a:p>
          <a:p>
            <a:pPr marL="457200" lvl="1" indent="0">
              <a:buNone/>
            </a:pPr>
            <a:r>
              <a:rPr lang="en-US" dirty="0" smtClean="0"/>
              <a:t> </a:t>
            </a:r>
          </a:p>
          <a:p>
            <a:endParaRPr lang="en-US" dirty="0"/>
          </a:p>
          <a:p>
            <a:r>
              <a:rPr lang="en-US" dirty="0"/>
              <a:t>----- Meeting Notes (10/15/15 12:54) -----</a:t>
            </a:r>
          </a:p>
          <a:p>
            <a:r>
              <a:rPr lang="en-US" dirty="0"/>
              <a:t>reorder 2 1 3 </a:t>
            </a:r>
          </a:p>
          <a:p>
            <a:r>
              <a:rPr lang="en-US" dirty="0"/>
              <a:t>list the problem of VCG</a:t>
            </a:r>
          </a:p>
          <a:p>
            <a:r>
              <a:rPr lang="en-US" dirty="0"/>
              <a:t>add by text difference </a:t>
            </a:r>
          </a:p>
          <a:p>
            <a:r>
              <a:rPr lang="en-US" dirty="0"/>
              <a:t>spend more time on this slide</a:t>
            </a:r>
          </a:p>
          <a:p>
            <a:r>
              <a:rPr lang="en-US" dirty="0"/>
              <a:t>----- Meeting Notes (10/16/15 14:19) -----</a:t>
            </a:r>
          </a:p>
          <a:p>
            <a:r>
              <a:rPr lang="en-US" dirty="0"/>
              <a:t>not emphasize privacy too much, talk about pricing</a:t>
            </a:r>
          </a:p>
        </p:txBody>
      </p:sp>
      <p:sp>
        <p:nvSpPr>
          <p:cNvPr id="4" name="Slide Number Placeholder 3"/>
          <p:cNvSpPr>
            <a:spLocks noGrp="1"/>
          </p:cNvSpPr>
          <p:nvPr>
            <p:ph type="sldNum" sz="quarter" idx="10"/>
          </p:nvPr>
        </p:nvSpPr>
        <p:spPr/>
        <p:txBody>
          <a:bodyPr/>
          <a:lstStyle/>
          <a:p>
            <a:fld id="{C9C390F7-E384-44A8-84C7-75A4E0EFB84C}" type="slidenum">
              <a:rPr lang="en-US" smtClean="0"/>
              <a:t>8</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65086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6038" y="860425"/>
            <a:ext cx="4127500" cy="2322513"/>
          </a:xfrm>
        </p:spPr>
      </p:sp>
      <p:sp>
        <p:nvSpPr>
          <p:cNvPr id="3" name="Notes Placeholder 2"/>
          <p:cNvSpPr>
            <a:spLocks noGrp="1"/>
          </p:cNvSpPr>
          <p:nvPr>
            <p:ph type="body" idx="1"/>
          </p:nvPr>
        </p:nvSpPr>
        <p:spPr/>
        <p:txBody>
          <a:bodyPr/>
          <a:lstStyle/>
          <a:p>
            <a:pPr marL="914400" lvl="2" indent="0">
              <a:buNone/>
            </a:pPr>
            <a:r>
              <a:rPr lang="en-US" dirty="0" smtClean="0"/>
              <a:t>Complex bidding process</a:t>
            </a:r>
          </a:p>
          <a:p>
            <a:pPr marL="914400" lvl="2" indent="0">
              <a:buNone/>
            </a:pPr>
            <a:r>
              <a:rPr lang="en-US" dirty="0" smtClean="0"/>
              <a:t>Differentiated price</a:t>
            </a:r>
          </a:p>
          <a:p>
            <a:pPr marL="914400" lvl="2" indent="0">
              <a:buNone/>
            </a:pPr>
            <a:r>
              <a:rPr lang="en-US" dirty="0" smtClean="0"/>
              <a:t>Expose private information</a:t>
            </a:r>
          </a:p>
          <a:p>
            <a:pPr marL="914400" lvl="2" indent="0">
              <a:buNone/>
            </a:pPr>
            <a:r>
              <a:rPr lang="en-US" dirty="0" smtClean="0"/>
              <a:t>Unbounded payment</a:t>
            </a:r>
          </a:p>
          <a:p>
            <a:pPr marL="457200" lvl="1" indent="0">
              <a:buNone/>
            </a:pPr>
            <a:r>
              <a:rPr lang="en-US" dirty="0" smtClean="0"/>
              <a:t> </a:t>
            </a:r>
          </a:p>
          <a:p>
            <a:endParaRPr lang="en-US" dirty="0"/>
          </a:p>
          <a:p>
            <a:r>
              <a:rPr lang="en-US" dirty="0"/>
              <a:t>----- Meeting Notes (10/15/15 12:54) -----</a:t>
            </a:r>
          </a:p>
          <a:p>
            <a:r>
              <a:rPr lang="en-US" dirty="0"/>
              <a:t>reorder 2 1 3 </a:t>
            </a:r>
          </a:p>
          <a:p>
            <a:r>
              <a:rPr lang="en-US" dirty="0"/>
              <a:t>list the problem of VCG</a:t>
            </a:r>
          </a:p>
          <a:p>
            <a:r>
              <a:rPr lang="en-US" dirty="0"/>
              <a:t>add by text difference </a:t>
            </a:r>
          </a:p>
          <a:p>
            <a:r>
              <a:rPr lang="en-US" dirty="0"/>
              <a:t>spend more time on this slide</a:t>
            </a:r>
          </a:p>
          <a:p>
            <a:r>
              <a:rPr lang="en-US" dirty="0"/>
              <a:t>----- Meeting Notes (10/16/15 14:19) -----</a:t>
            </a:r>
          </a:p>
          <a:p>
            <a:r>
              <a:rPr lang="en-US" dirty="0"/>
              <a:t>not emphasize privacy too much, talk about pricing</a:t>
            </a:r>
          </a:p>
        </p:txBody>
      </p:sp>
      <p:sp>
        <p:nvSpPr>
          <p:cNvPr id="4" name="Slide Number Placeholder 3"/>
          <p:cNvSpPr>
            <a:spLocks noGrp="1"/>
          </p:cNvSpPr>
          <p:nvPr>
            <p:ph type="sldNum" sz="quarter" idx="10"/>
          </p:nvPr>
        </p:nvSpPr>
        <p:spPr/>
        <p:txBody>
          <a:bodyPr/>
          <a:lstStyle/>
          <a:p>
            <a:fld id="{C9C390F7-E384-44A8-84C7-75A4E0EFB84C}" type="slidenum">
              <a:rPr lang="en-US" smtClean="0"/>
              <a:t>9</a:t>
            </a:fld>
            <a:endParaRPr lang="en-US"/>
          </a:p>
        </p:txBody>
      </p:sp>
      <p:sp>
        <p:nvSpPr>
          <p:cNvPr id="5" name="Header Placeholder 4"/>
          <p:cNvSpPr>
            <a:spLocks noGrp="1"/>
          </p:cNvSpPr>
          <p:nvPr>
            <p:ph type="hdr" sz="quarter" idx="11"/>
          </p:nvPr>
        </p:nvSpPr>
        <p:spPr/>
        <p:txBody>
          <a:bodyPr/>
          <a:lstStyle/>
          <a:p>
            <a:r>
              <a:rPr lang="en-US" smtClean="0"/>
              <a:t>INFORMS 2015</a:t>
            </a:r>
            <a:endParaRPr lang="en-US"/>
          </a:p>
        </p:txBody>
      </p:sp>
    </p:spTree>
    <p:extLst>
      <p:ext uri="{BB962C8B-B14F-4D97-AF65-F5344CB8AC3E}">
        <p14:creationId xmlns:p14="http://schemas.microsoft.com/office/powerpoint/2010/main" val="65086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30"/>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C2CD44-7065-1E41-B21B-AB6D8CAC7D89}" type="datetime1">
              <a:rPr lang="en-US" smtClean="0"/>
              <a:t>11/5/15</a:t>
            </a:fld>
            <a:endParaRPr lang="en-US" dirty="0"/>
          </a:p>
        </p:txBody>
      </p:sp>
      <p:sp>
        <p:nvSpPr>
          <p:cNvPr id="5" name="Footer Placeholder 4"/>
          <p:cNvSpPr>
            <a:spLocks noGrp="1"/>
          </p:cNvSpPr>
          <p:nvPr>
            <p:ph type="ftr" sz="quarter" idx="11"/>
          </p:nvPr>
        </p:nvSpPr>
        <p:spPr/>
        <p:txBody>
          <a:bodyPr/>
          <a:lstStyle/>
          <a:p>
            <a:r>
              <a:rPr lang="en-US" smtClean="0"/>
              <a:t>INFORMS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531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6E99-24AF-A843-BFAF-86475758CD87}" type="datetime1">
              <a:rPr lang="en-US" smtClean="0"/>
              <a:t>11/5/15</a:t>
            </a:fld>
            <a:endParaRPr lang="en-US" dirty="0"/>
          </a:p>
        </p:txBody>
      </p:sp>
      <p:sp>
        <p:nvSpPr>
          <p:cNvPr id="5" name="Footer Placeholder 4"/>
          <p:cNvSpPr>
            <a:spLocks noGrp="1"/>
          </p:cNvSpPr>
          <p:nvPr>
            <p:ph type="ftr" sz="quarter" idx="11"/>
          </p:nvPr>
        </p:nvSpPr>
        <p:spPr/>
        <p:txBody>
          <a:bodyPr/>
          <a:lstStyle/>
          <a:p>
            <a:r>
              <a:rPr lang="en-US" smtClean="0"/>
              <a:t>INFORMS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11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8"/>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6" y="273848"/>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ED79E-5189-5B4E-9AFB-70DAFA778056}" type="datetime1">
              <a:rPr lang="en-US" smtClean="0"/>
              <a:t>11/5/15</a:t>
            </a:fld>
            <a:endParaRPr lang="en-US" dirty="0"/>
          </a:p>
        </p:txBody>
      </p:sp>
      <p:sp>
        <p:nvSpPr>
          <p:cNvPr id="5" name="Footer Placeholder 4"/>
          <p:cNvSpPr>
            <a:spLocks noGrp="1"/>
          </p:cNvSpPr>
          <p:nvPr>
            <p:ph type="ftr" sz="quarter" idx="11"/>
          </p:nvPr>
        </p:nvSpPr>
        <p:spPr/>
        <p:txBody>
          <a:bodyPr/>
          <a:lstStyle/>
          <a:p>
            <a:r>
              <a:rPr lang="en-US" smtClean="0"/>
              <a:t>INFORMS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535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26019-C960-B74C-8E26-D7199D86D2CE}" type="datetime1">
              <a:rPr lang="en-US" smtClean="0"/>
              <a:t>11/5/15</a:t>
            </a:fld>
            <a:endParaRPr lang="en-US" dirty="0"/>
          </a:p>
        </p:txBody>
      </p:sp>
      <p:sp>
        <p:nvSpPr>
          <p:cNvPr id="5" name="Footer Placeholder 4"/>
          <p:cNvSpPr>
            <a:spLocks noGrp="1"/>
          </p:cNvSpPr>
          <p:nvPr>
            <p:ph type="ftr" sz="quarter" idx="11"/>
          </p:nvPr>
        </p:nvSpPr>
        <p:spPr/>
        <p:txBody>
          <a:bodyPr/>
          <a:lstStyle/>
          <a:p>
            <a:r>
              <a:rPr lang="en-US" smtClean="0"/>
              <a:t>INFORMS 2015</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34850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9"/>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101"/>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D7F76-47D7-F348-B1CF-8C29A69F436A}" type="datetime1">
              <a:rPr lang="en-US" smtClean="0"/>
              <a:t>11/5/15</a:t>
            </a:fld>
            <a:endParaRPr lang="en-US" dirty="0"/>
          </a:p>
        </p:txBody>
      </p:sp>
      <p:sp>
        <p:nvSpPr>
          <p:cNvPr id="5" name="Footer Placeholder 4"/>
          <p:cNvSpPr>
            <a:spLocks noGrp="1"/>
          </p:cNvSpPr>
          <p:nvPr>
            <p:ph type="ftr" sz="quarter" idx="11"/>
          </p:nvPr>
        </p:nvSpPr>
        <p:spPr/>
        <p:txBody>
          <a:bodyPr/>
          <a:lstStyle/>
          <a:p>
            <a:r>
              <a:rPr lang="en-US" smtClean="0"/>
              <a:t>INFORMS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397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3A8039-3DBC-5343-AC57-8F880670BA83}" type="datetime1">
              <a:rPr lang="en-US" smtClean="0"/>
              <a:t>11/5/15</a:t>
            </a:fld>
            <a:endParaRPr lang="en-US" dirty="0"/>
          </a:p>
        </p:txBody>
      </p:sp>
      <p:sp>
        <p:nvSpPr>
          <p:cNvPr id="6" name="Footer Placeholder 5"/>
          <p:cNvSpPr>
            <a:spLocks noGrp="1"/>
          </p:cNvSpPr>
          <p:nvPr>
            <p:ph type="ftr" sz="quarter" idx="11"/>
          </p:nvPr>
        </p:nvSpPr>
        <p:spPr/>
        <p:txBody>
          <a:bodyPr/>
          <a:lstStyle/>
          <a:p>
            <a:r>
              <a:rPr lang="en-US" smtClean="0"/>
              <a:t>INFORMS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780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6" y="1878807"/>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6FD312-B55A-8B4F-B511-75ACF11DE6C9}" type="datetime1">
              <a:rPr lang="en-US" smtClean="0"/>
              <a:t>11/5/15</a:t>
            </a:fld>
            <a:endParaRPr lang="en-US" dirty="0"/>
          </a:p>
        </p:txBody>
      </p:sp>
      <p:sp>
        <p:nvSpPr>
          <p:cNvPr id="8" name="Footer Placeholder 7"/>
          <p:cNvSpPr>
            <a:spLocks noGrp="1"/>
          </p:cNvSpPr>
          <p:nvPr>
            <p:ph type="ftr" sz="quarter" idx="11"/>
          </p:nvPr>
        </p:nvSpPr>
        <p:spPr/>
        <p:txBody>
          <a:bodyPr/>
          <a:lstStyle/>
          <a:p>
            <a:r>
              <a:rPr lang="en-US" smtClean="0"/>
              <a:t>INFORMS 2015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242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26D1F-3B6B-5249-8ACD-49772CEE0473}" type="datetime1">
              <a:rPr lang="en-US" smtClean="0"/>
              <a:t>11/5/15</a:t>
            </a:fld>
            <a:endParaRPr lang="en-US" dirty="0"/>
          </a:p>
        </p:txBody>
      </p:sp>
      <p:sp>
        <p:nvSpPr>
          <p:cNvPr id="4" name="Footer Placeholder 3"/>
          <p:cNvSpPr>
            <a:spLocks noGrp="1"/>
          </p:cNvSpPr>
          <p:nvPr>
            <p:ph type="ftr" sz="quarter" idx="11"/>
          </p:nvPr>
        </p:nvSpPr>
        <p:spPr/>
        <p:txBody>
          <a:bodyPr/>
          <a:lstStyle/>
          <a:p>
            <a:r>
              <a:rPr lang="en-US" smtClean="0"/>
              <a:t>INFORMS 2015</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750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CB3DF-4378-5B4B-B5D6-8A42627AF86F}" type="datetime1">
              <a:rPr lang="en-US" smtClean="0"/>
              <a:t>11/5/15</a:t>
            </a:fld>
            <a:endParaRPr lang="en-US" dirty="0"/>
          </a:p>
        </p:txBody>
      </p:sp>
      <p:sp>
        <p:nvSpPr>
          <p:cNvPr id="3" name="Footer Placeholder 2"/>
          <p:cNvSpPr>
            <a:spLocks noGrp="1"/>
          </p:cNvSpPr>
          <p:nvPr>
            <p:ph type="ftr" sz="quarter" idx="11"/>
          </p:nvPr>
        </p:nvSpPr>
        <p:spPr/>
        <p:txBody>
          <a:bodyPr/>
          <a:lstStyle/>
          <a:p>
            <a:r>
              <a:rPr lang="en-US" smtClean="0"/>
              <a:t>INFORMS 2015</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113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74"/>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3"/>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5E759-62BE-9D4D-A88A-DF9FE7237DD9}" type="datetime1">
              <a:rPr lang="en-US" smtClean="0"/>
              <a:t>11/5/15</a:t>
            </a:fld>
            <a:endParaRPr lang="en-US" dirty="0"/>
          </a:p>
        </p:txBody>
      </p:sp>
      <p:sp>
        <p:nvSpPr>
          <p:cNvPr id="6" name="Footer Placeholder 5"/>
          <p:cNvSpPr>
            <a:spLocks noGrp="1"/>
          </p:cNvSpPr>
          <p:nvPr>
            <p:ph type="ftr" sz="quarter" idx="11"/>
          </p:nvPr>
        </p:nvSpPr>
        <p:spPr/>
        <p:txBody>
          <a:bodyPr/>
          <a:lstStyle/>
          <a:p>
            <a:r>
              <a:rPr lang="en-US" smtClean="0"/>
              <a:t>INFORMS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661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74"/>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3"/>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49963-C2CD-354D-91BD-714845E6EFCA}" type="datetime1">
              <a:rPr lang="en-US" smtClean="0"/>
              <a:t>11/5/15</a:t>
            </a:fld>
            <a:endParaRPr lang="en-US" dirty="0"/>
          </a:p>
        </p:txBody>
      </p:sp>
      <p:sp>
        <p:nvSpPr>
          <p:cNvPr id="6" name="Footer Placeholder 5"/>
          <p:cNvSpPr>
            <a:spLocks noGrp="1"/>
          </p:cNvSpPr>
          <p:nvPr>
            <p:ph type="ftr" sz="quarter" idx="11"/>
          </p:nvPr>
        </p:nvSpPr>
        <p:spPr/>
        <p:txBody>
          <a:bodyPr/>
          <a:lstStyle/>
          <a:p>
            <a:r>
              <a:rPr lang="en-US" smtClean="0"/>
              <a:t>INFORMS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90988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6"/>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9E18F740-5AE4-4E43-BC00-3107F1FF9F58}" type="datetime1">
              <a:rPr lang="en-US" smtClean="0"/>
              <a:t>11/5/15</a:t>
            </a:fld>
            <a:endParaRPr lang="en-US" dirty="0"/>
          </a:p>
        </p:txBody>
      </p:sp>
      <p:sp>
        <p:nvSpPr>
          <p:cNvPr id="5" name="Footer Placeholder 4"/>
          <p:cNvSpPr>
            <a:spLocks noGrp="1"/>
          </p:cNvSpPr>
          <p:nvPr>
            <p:ph type="ftr" sz="quarter" idx="3"/>
          </p:nvPr>
        </p:nvSpPr>
        <p:spPr>
          <a:xfrm>
            <a:off x="3028950" y="4767266"/>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smtClean="0"/>
              <a:t>INFORMS 2015</a:t>
            </a:r>
            <a:endParaRPr lang="en-US" dirty="0"/>
          </a:p>
        </p:txBody>
      </p:sp>
      <p:sp>
        <p:nvSpPr>
          <p:cNvPr id="6" name="Slide Number Placeholder 5"/>
          <p:cNvSpPr>
            <a:spLocks noGrp="1"/>
          </p:cNvSpPr>
          <p:nvPr>
            <p:ph type="sldNum" sz="quarter" idx="4"/>
          </p:nvPr>
        </p:nvSpPr>
        <p:spPr>
          <a:xfrm>
            <a:off x="6457950" y="4767266"/>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75037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1.jpeg"/><Relationship Id="rId6" Type="http://schemas.microsoft.com/office/2007/relationships/hdphoto" Target="../media/hdphoto1.wdp"/><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image" Target="../media/image1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9.emf"/><Relationship Id="rId5"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emf"/><Relationship Id="rId5"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8.emf"/><Relationship Id="rId7"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jpg"/><Relationship Id="rId4" Type="http://schemas.openxmlformats.org/officeDocument/2006/relationships/image" Target="../media/image33.jpg"/><Relationship Id="rId5" Type="http://schemas.openxmlformats.org/officeDocument/2006/relationships/image" Target="../media/image34.png"/><Relationship Id="rId6" Type="http://schemas.openxmlformats.org/officeDocument/2006/relationships/image" Target="../media/image35.jpg"/><Relationship Id="rId7" Type="http://schemas.openxmlformats.org/officeDocument/2006/relationships/image" Target="../media/image36.jpeg"/><Relationship Id="rId8" Type="http://schemas.openxmlformats.org/officeDocument/2006/relationships/image" Target="../media/image37.jpeg"/><Relationship Id="rId9" Type="http://schemas.microsoft.com/office/2007/relationships/hdphoto" Target="../media/hdphoto2.wdp"/><Relationship Id="rId10"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jpeg"/><Relationship Id="rId8" Type="http://schemas.openxmlformats.org/officeDocument/2006/relationships/image" Target="../media/image51.png"/><Relationship Id="rId9" Type="http://schemas.openxmlformats.org/officeDocument/2006/relationships/image" Target="../media/image52.png"/><Relationship Id="rId10"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54.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0.jpeg"/><Relationship Id="rId5" Type="http://schemas.openxmlformats.org/officeDocument/2006/relationships/image" Target="../media/image51.png"/><Relationship Id="rId6" Type="http://schemas.openxmlformats.org/officeDocument/2006/relationships/image" Target="../media/image57.png"/><Relationship Id="rId7"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725" y="841772"/>
            <a:ext cx="8606913" cy="1790700"/>
          </a:xfrm>
        </p:spPr>
        <p:txBody>
          <a:bodyPr>
            <a:noAutofit/>
          </a:bodyPr>
          <a:lstStyle/>
          <a:p>
            <a:r>
              <a:rPr lang="en-US" sz="2800" dirty="0" smtClean="0"/>
              <a:t>Greening multi-tenant data center demand response </a:t>
            </a:r>
            <a:br>
              <a:rPr lang="en-US" sz="2800" dirty="0" smtClean="0"/>
            </a:br>
            <a:r>
              <a:rPr lang="en-US" sz="2800" dirty="0" smtClean="0"/>
              <a:t>with parameterized supply function bidding</a:t>
            </a:r>
            <a:endParaRPr lang="en-US" sz="2800" dirty="0"/>
          </a:p>
        </p:txBody>
      </p:sp>
      <p:sp>
        <p:nvSpPr>
          <p:cNvPr id="3" name="Subtitle 2"/>
          <p:cNvSpPr>
            <a:spLocks noGrp="1"/>
          </p:cNvSpPr>
          <p:nvPr>
            <p:ph type="subTitle" idx="1"/>
          </p:nvPr>
        </p:nvSpPr>
        <p:spPr>
          <a:xfrm>
            <a:off x="526954" y="2701532"/>
            <a:ext cx="8188052" cy="766660"/>
          </a:xfrm>
        </p:spPr>
        <p:txBody>
          <a:bodyPr>
            <a:noAutofit/>
          </a:bodyPr>
          <a:lstStyle/>
          <a:p>
            <a:r>
              <a:rPr lang="en-US" sz="2400" dirty="0">
                <a:latin typeface="+mj-lt"/>
              </a:rPr>
              <a:t>Niangjun </a:t>
            </a:r>
            <a:r>
              <a:rPr lang="en-US" sz="2400" dirty="0" smtClean="0">
                <a:latin typeface="+mj-lt"/>
              </a:rPr>
              <a:t>Chen </a:t>
            </a:r>
          </a:p>
          <a:p>
            <a:r>
              <a:rPr lang="en-US" sz="2000" dirty="0" err="1" smtClean="0">
                <a:latin typeface="+mj-lt"/>
              </a:rPr>
              <a:t>Xiaoqi</a:t>
            </a:r>
            <a:r>
              <a:rPr lang="en-US" sz="2000" dirty="0" smtClean="0">
                <a:latin typeface="+mj-lt"/>
              </a:rPr>
              <a:t> </a:t>
            </a:r>
            <a:r>
              <a:rPr lang="en-US" sz="2000" dirty="0" err="1" smtClean="0">
                <a:latin typeface="+mj-lt"/>
              </a:rPr>
              <a:t>Ren</a:t>
            </a:r>
            <a:r>
              <a:rPr lang="en-US" sz="2000" dirty="0" smtClean="0">
                <a:latin typeface="+mj-lt"/>
              </a:rPr>
              <a:t>, </a:t>
            </a:r>
            <a:r>
              <a:rPr lang="en-US" sz="2000" dirty="0" err="1" smtClean="0">
                <a:latin typeface="+mj-lt"/>
              </a:rPr>
              <a:t>Shaolei</a:t>
            </a:r>
            <a:r>
              <a:rPr lang="en-US" sz="2000" dirty="0" smtClean="0">
                <a:latin typeface="+mj-lt"/>
              </a:rPr>
              <a:t> </a:t>
            </a:r>
            <a:r>
              <a:rPr lang="en-US" sz="2000" dirty="0" err="1" smtClean="0">
                <a:latin typeface="+mj-lt"/>
              </a:rPr>
              <a:t>Ren</a:t>
            </a:r>
            <a:r>
              <a:rPr lang="en-US" sz="2000" dirty="0" smtClean="0">
                <a:latin typeface="+mj-lt"/>
              </a:rPr>
              <a:t>, and Adam </a:t>
            </a:r>
            <a:r>
              <a:rPr lang="en-US" sz="2000" dirty="0" err="1" smtClean="0">
                <a:latin typeface="+mj-lt"/>
              </a:rPr>
              <a:t>Wierman</a:t>
            </a:r>
            <a:endParaRPr lang="en-US" sz="2000" dirty="0" smtClean="0">
              <a:latin typeface="+mj-lt"/>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pic>
        <p:nvPicPr>
          <p:cNvPr id="1026" name="Picture 2" descr="https://encrypted-tbn3.gstatic.com/images?q=tbn:ANd9GcRs4KTU8d1MNiuoNdJ9glH-q8QM7tg2mU-s0IZ8xi8lvKS4_PYU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996" y="3468189"/>
            <a:ext cx="1421606" cy="1421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203962" y="3459042"/>
            <a:ext cx="1413610" cy="1421925"/>
          </a:xfrm>
          <a:prstGeom prst="rect">
            <a:avLst/>
          </a:prstGeom>
        </p:spPr>
      </p:pic>
      <p:sp>
        <p:nvSpPr>
          <p:cNvPr id="7" name="Date Placeholder 6"/>
          <p:cNvSpPr>
            <a:spLocks noGrp="1"/>
          </p:cNvSpPr>
          <p:nvPr>
            <p:ph type="dt" sz="half" idx="10"/>
          </p:nvPr>
        </p:nvSpPr>
        <p:spPr/>
        <p:txBody>
          <a:bodyPr/>
          <a:lstStyle/>
          <a:p>
            <a:fld id="{A4D035E0-4862-344B-94F1-040F54597234}" type="datetime1">
              <a:rPr lang="en-US" smtClean="0"/>
              <a:t>11/5/15</a:t>
            </a:fld>
            <a:endParaRPr lang="en-US" dirty="0"/>
          </a:p>
        </p:txBody>
      </p:sp>
    </p:spTree>
    <p:extLst>
      <p:ext uri="{BB962C8B-B14F-4D97-AF65-F5344CB8AC3E}">
        <p14:creationId xmlns:p14="http://schemas.microsoft.com/office/powerpoint/2010/main" val="3009156608"/>
      </p:ext>
    </p:extLst>
  </p:cSld>
  <p:clrMapOvr>
    <a:masterClrMapping/>
  </p:clrMapOvr>
  <mc:AlternateContent xmlns:mc="http://schemas.openxmlformats.org/markup-compatibility/2006" xmlns:p14="http://schemas.microsoft.com/office/powerpoint/2010/main">
    <mc:Choice Requires="p14">
      <p:transition spd="slow" p14:dur="2000" advTm="11994"/>
    </mc:Choice>
    <mc:Fallback xmlns="">
      <p:transition xmlns:p14="http://schemas.microsoft.com/office/powerpoint/2010/main" spd="slow" advTm="1199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a:t>
            </a:r>
            <a:r>
              <a:rPr lang="en-US" dirty="0" smtClean="0"/>
              <a:t> parameterized supply function mechanism</a:t>
            </a: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10</a:t>
            </a:fld>
            <a:endParaRPr lang="en-US"/>
          </a:p>
        </p:txBody>
      </p:sp>
      <p:sp>
        <p:nvSpPr>
          <p:cNvPr id="21" name="TextBox 20"/>
          <p:cNvSpPr txBox="1"/>
          <p:nvPr/>
        </p:nvSpPr>
        <p:spPr>
          <a:xfrm>
            <a:off x="635464" y="3578557"/>
            <a:ext cx="7789334" cy="1454244"/>
          </a:xfrm>
          <a:prstGeom prst="rect">
            <a:avLst/>
          </a:prstGeom>
          <a:solidFill>
            <a:schemeClr val="bg1"/>
          </a:solidFill>
          <a:ln>
            <a:noFill/>
          </a:ln>
        </p:spPr>
        <p:txBody>
          <a:bodyPr wrap="square" lIns="68580" tIns="34290" rIns="68580" bIns="34290" rtlCol="0">
            <a:spAutoFit/>
          </a:bodyPr>
          <a:lstStyle/>
          <a:p>
            <a:pPr marL="257175" indent="-257175">
              <a:buFont typeface="+mj-lt"/>
              <a:buAutoNum type="arabicPeriod"/>
            </a:pPr>
            <a:r>
              <a:rPr lang="en-US" sz="1800" dirty="0"/>
              <a:t>Operator announces supply function </a:t>
            </a:r>
            <a:r>
              <a:rPr lang="en-US" sz="1800" b="1" i="1" dirty="0"/>
              <a:t>s(b, p) = </a:t>
            </a:r>
            <a:r>
              <a:rPr lang="en-US" sz="1800" b="1" i="1" dirty="0" err="1"/>
              <a:t>δ</a:t>
            </a:r>
            <a:r>
              <a:rPr lang="en-US" sz="1800" b="1" i="1" dirty="0"/>
              <a:t>-b/p</a:t>
            </a:r>
          </a:p>
          <a:p>
            <a:pPr marL="257175" indent="-257175">
              <a:buFont typeface="+mj-lt"/>
              <a:buAutoNum type="arabicPeriod"/>
            </a:pPr>
            <a:r>
              <a:rPr lang="en-US" sz="1800" dirty="0"/>
              <a:t>Tenant </a:t>
            </a:r>
            <a:r>
              <a:rPr lang="en-US" sz="1800" b="1" i="1" dirty="0" err="1"/>
              <a:t>i</a:t>
            </a:r>
            <a:r>
              <a:rPr lang="en-US" sz="1800" dirty="0"/>
              <a:t> submits bid </a:t>
            </a:r>
            <a:r>
              <a:rPr lang="en-US" sz="1800" b="1" i="1" dirty="0"/>
              <a:t>b</a:t>
            </a:r>
            <a:r>
              <a:rPr lang="en-US" sz="1800" b="1" i="1" baseline="-25000" dirty="0"/>
              <a:t>i</a:t>
            </a:r>
          </a:p>
          <a:p>
            <a:pPr marL="257175" indent="-257175">
              <a:buFont typeface="+mj-lt"/>
              <a:buAutoNum type="arabicPeriod"/>
            </a:pPr>
            <a:r>
              <a:rPr lang="en-US" sz="1800" dirty="0"/>
              <a:t>Operator sets market price </a:t>
            </a:r>
            <a:r>
              <a:rPr lang="en-US" sz="1800" b="1" i="1" dirty="0"/>
              <a:t>p</a:t>
            </a:r>
            <a:r>
              <a:rPr lang="en-US" sz="1800" dirty="0"/>
              <a:t> to minimize it own cost (payment to tenants plus diesel cost)</a:t>
            </a:r>
          </a:p>
          <a:p>
            <a:pPr marL="257175" indent="-257175">
              <a:buFont typeface="+mj-lt"/>
              <a:buAutoNum type="arabicPeriod"/>
            </a:pPr>
            <a:r>
              <a:rPr lang="en-US" sz="1800" dirty="0"/>
              <a:t>DR is exercised</a:t>
            </a:r>
          </a:p>
        </p:txBody>
      </p:sp>
      <p:grpSp>
        <p:nvGrpSpPr>
          <p:cNvPr id="30" name="Group 29"/>
          <p:cNvGrpSpPr/>
          <p:nvPr/>
        </p:nvGrpSpPr>
        <p:grpSpPr>
          <a:xfrm>
            <a:off x="1462186" y="1623055"/>
            <a:ext cx="5755763" cy="1839374"/>
            <a:chOff x="1462181" y="2035236"/>
            <a:chExt cx="5755762" cy="2452500"/>
          </a:xfrm>
        </p:grpSpPr>
        <p:sp>
          <p:nvSpPr>
            <p:cNvPr id="31" name="Rectangle 30"/>
            <p:cNvSpPr/>
            <p:nvPr/>
          </p:nvSpPr>
          <p:spPr>
            <a:xfrm>
              <a:off x="1462181" y="3828202"/>
              <a:ext cx="1287532" cy="595035"/>
            </a:xfrm>
            <a:prstGeom prst="rect">
              <a:avLst/>
            </a:prstGeom>
            <a:ln>
              <a:noFill/>
            </a:ln>
          </p:spPr>
          <p:txBody>
            <a:bodyPr wrap="none">
              <a:spAutoFit/>
            </a:bodyPr>
            <a:lstStyle/>
            <a:p>
              <a:r>
                <a:rPr lang="en-US" sz="2300" dirty="0"/>
                <a:t>Operator</a:t>
              </a:r>
            </a:p>
          </p:txBody>
        </p:sp>
        <p:sp>
          <p:nvSpPr>
            <p:cNvPr id="32" name="Rectangle 31"/>
            <p:cNvSpPr/>
            <p:nvPr/>
          </p:nvSpPr>
          <p:spPr>
            <a:xfrm>
              <a:off x="6077418" y="3892701"/>
              <a:ext cx="1140525" cy="595035"/>
            </a:xfrm>
            <a:prstGeom prst="rect">
              <a:avLst/>
            </a:prstGeom>
            <a:ln>
              <a:noFill/>
            </a:ln>
          </p:spPr>
          <p:txBody>
            <a:bodyPr wrap="none">
              <a:spAutoFit/>
            </a:bodyPr>
            <a:lstStyle/>
            <a:p>
              <a:r>
                <a:rPr lang="en-US" sz="2300" dirty="0"/>
                <a:t>Tenants</a:t>
              </a:r>
            </a:p>
          </p:txBody>
        </p:sp>
        <p:sp>
          <p:nvSpPr>
            <p:cNvPr id="33" name="Rectangle 32"/>
            <p:cNvSpPr/>
            <p:nvPr/>
          </p:nvSpPr>
          <p:spPr>
            <a:xfrm>
              <a:off x="3924445" y="2035236"/>
              <a:ext cx="905917" cy="595035"/>
            </a:xfrm>
            <a:prstGeom prst="rect">
              <a:avLst/>
            </a:prstGeom>
            <a:ln>
              <a:noFill/>
            </a:ln>
          </p:spPr>
          <p:txBody>
            <a:bodyPr wrap="none">
              <a:spAutoFit/>
            </a:bodyPr>
            <a:lstStyle/>
            <a:p>
              <a:r>
                <a:rPr lang="en-US" sz="2300" dirty="0"/>
                <a:t>Utility</a:t>
              </a:r>
            </a:p>
          </p:txBody>
        </p:sp>
      </p:grpSp>
      <p:grpSp>
        <p:nvGrpSpPr>
          <p:cNvPr id="12" name="Group 11"/>
          <p:cNvGrpSpPr/>
          <p:nvPr/>
        </p:nvGrpSpPr>
        <p:grpSpPr>
          <a:xfrm>
            <a:off x="2268380" y="952561"/>
            <a:ext cx="1616686" cy="1316928"/>
            <a:chOff x="2268380" y="952561"/>
            <a:chExt cx="1616686" cy="1316928"/>
          </a:xfrm>
        </p:grpSpPr>
        <p:sp>
          <p:nvSpPr>
            <p:cNvPr id="34" name="TextBox 33"/>
            <p:cNvSpPr txBox="1"/>
            <p:nvPr/>
          </p:nvSpPr>
          <p:spPr>
            <a:xfrm>
              <a:off x="2268380" y="952561"/>
              <a:ext cx="1383964" cy="346249"/>
            </a:xfrm>
            <a:prstGeom prst="rect">
              <a:avLst/>
            </a:prstGeom>
            <a:noFill/>
          </p:spPr>
          <p:txBody>
            <a:bodyPr wrap="none" lIns="68580" tIns="34290" rIns="68580" bIns="34290" rtlCol="0">
              <a:spAutoFit/>
            </a:bodyPr>
            <a:lstStyle/>
            <a:p>
              <a:r>
                <a:rPr lang="en-US" sz="1800" b="1" dirty="0">
                  <a:solidFill>
                    <a:srgbClr val="FF0000"/>
                  </a:solidFill>
                </a:rPr>
                <a:t>Cut energy</a:t>
              </a:r>
              <a:r>
                <a:rPr lang="en-US" sz="1500" dirty="0"/>
                <a:t> </a:t>
              </a:r>
              <a:r>
                <a:rPr lang="en-US" sz="1800" b="1" i="1" dirty="0" err="1"/>
                <a:t>δ</a:t>
              </a:r>
              <a:endParaRPr lang="en-US" sz="1500" b="1" i="1" dirty="0"/>
            </a:p>
          </p:txBody>
        </p:sp>
        <p:sp>
          <p:nvSpPr>
            <p:cNvPr id="36" name="Freeform 35"/>
            <p:cNvSpPr/>
            <p:nvPr/>
          </p:nvSpPr>
          <p:spPr>
            <a:xfrm>
              <a:off x="2378048" y="1370627"/>
              <a:ext cx="1507018" cy="898862"/>
            </a:xfrm>
            <a:custGeom>
              <a:avLst/>
              <a:gdLst>
                <a:gd name="connsiteX0" fmla="*/ 1921874 w 1921874"/>
                <a:gd name="connsiteY0" fmla="*/ 10767 h 1130440"/>
                <a:gd name="connsiteX1" fmla="*/ 301008 w 1921874"/>
                <a:gd name="connsiteY1" fmla="*/ 161171 h 1130440"/>
                <a:gd name="connsiteX2" fmla="*/ 229 w 1921874"/>
                <a:gd name="connsiteY2" fmla="*/ 1130440 h 1130440"/>
              </a:gdLst>
              <a:ahLst/>
              <a:cxnLst>
                <a:cxn ang="0">
                  <a:pos x="connsiteX0" y="connsiteY0"/>
                </a:cxn>
                <a:cxn ang="0">
                  <a:pos x="connsiteX1" y="connsiteY1"/>
                </a:cxn>
                <a:cxn ang="0">
                  <a:pos x="connsiteX2" y="connsiteY2"/>
                </a:cxn>
              </a:cxnLst>
              <a:rect l="l" t="t" r="r" b="b"/>
              <a:pathLst>
                <a:path w="1921874" h="1130440">
                  <a:moveTo>
                    <a:pt x="1921874" y="10767"/>
                  </a:moveTo>
                  <a:cubicBezTo>
                    <a:pt x="1271578" y="-7337"/>
                    <a:pt x="621282" y="-25441"/>
                    <a:pt x="301008" y="161171"/>
                  </a:cubicBezTo>
                  <a:cubicBezTo>
                    <a:pt x="-19266" y="347783"/>
                    <a:pt x="229" y="1130440"/>
                    <a:pt x="229" y="1130440"/>
                  </a:cubicBezTo>
                </a:path>
              </a:pathLst>
            </a:custGeom>
            <a:ln w="57150" cmpd="sng">
              <a:solidFill>
                <a:srgbClr val="70AD47"/>
              </a:solidFill>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38" name="Group 37"/>
          <p:cNvGrpSpPr/>
          <p:nvPr/>
        </p:nvGrpSpPr>
        <p:grpSpPr>
          <a:xfrm>
            <a:off x="630760" y="1439271"/>
            <a:ext cx="1643869" cy="914478"/>
            <a:chOff x="841008" y="1919026"/>
            <a:chExt cx="2191824" cy="1219304"/>
          </a:xfrm>
        </p:grpSpPr>
        <p:sp>
          <p:nvSpPr>
            <p:cNvPr id="39" name="TextBox 38"/>
            <p:cNvSpPr txBox="1"/>
            <p:nvPr/>
          </p:nvSpPr>
          <p:spPr>
            <a:xfrm>
              <a:off x="841008" y="1919026"/>
              <a:ext cx="1998861" cy="861775"/>
            </a:xfrm>
            <a:prstGeom prst="rect">
              <a:avLst/>
            </a:prstGeom>
            <a:noFill/>
          </p:spPr>
          <p:txBody>
            <a:bodyPr wrap="none" rtlCol="0">
              <a:spAutoFit/>
            </a:bodyPr>
            <a:lstStyle/>
            <a:p>
              <a:r>
                <a:rPr lang="en-US" sz="1800" b="1" dirty="0">
                  <a:solidFill>
                    <a:srgbClr val="FF0000"/>
                  </a:solidFill>
                </a:rPr>
                <a:t>Diesel energy</a:t>
              </a:r>
              <a:r>
                <a:rPr lang="en-US" sz="1800" b="1" dirty="0"/>
                <a:t> </a:t>
              </a:r>
            </a:p>
            <a:p>
              <a:r>
                <a:rPr lang="en-US" sz="1800" b="1" i="1" dirty="0"/>
                <a:t>y = </a:t>
              </a:r>
              <a:r>
                <a:rPr lang="en-US" sz="1800" b="1" i="1" dirty="0" err="1"/>
                <a:t>δ</a:t>
              </a:r>
              <a:r>
                <a:rPr lang="en-US" sz="1800" b="1" i="1" dirty="0"/>
                <a:t> - </a:t>
              </a:r>
              <a:r>
                <a:rPr lang="en-US" sz="1800" b="1" i="1" dirty="0" err="1"/>
                <a:t>Σ</a:t>
              </a:r>
              <a:r>
                <a:rPr lang="en-US" sz="1800" b="1" i="1" baseline="-25000" dirty="0" err="1"/>
                <a:t>i</a:t>
              </a:r>
              <a:r>
                <a:rPr lang="en-US" sz="1800" b="1" i="1" dirty="0" err="1"/>
                <a:t>s</a:t>
              </a:r>
              <a:r>
                <a:rPr lang="en-US" sz="1800" b="1" i="1" baseline="-25000" dirty="0" err="1"/>
                <a:t>i</a:t>
              </a:r>
              <a:endParaRPr lang="en-US" sz="1800" b="1" i="1" baseline="-25000" dirty="0"/>
            </a:p>
          </p:txBody>
        </p:sp>
        <p:sp>
          <p:nvSpPr>
            <p:cNvPr id="40" name="Freeform 39"/>
            <p:cNvSpPr/>
            <p:nvPr/>
          </p:nvSpPr>
          <p:spPr>
            <a:xfrm rot="21270576">
              <a:off x="2222258" y="2476482"/>
              <a:ext cx="810574" cy="661848"/>
            </a:xfrm>
            <a:custGeom>
              <a:avLst/>
              <a:gdLst>
                <a:gd name="connsiteX0" fmla="*/ 551428 w 580161"/>
                <a:gd name="connsiteY0" fmla="*/ 654249 h 654249"/>
                <a:gd name="connsiteX1" fmla="*/ 518008 w 580161"/>
                <a:gd name="connsiteY1" fmla="*/ 86057 h 654249"/>
                <a:gd name="connsiteX2" fmla="*/ 0 w 580161"/>
                <a:gd name="connsiteY2" fmla="*/ 2499 h 654249"/>
              </a:gdLst>
              <a:ahLst/>
              <a:cxnLst>
                <a:cxn ang="0">
                  <a:pos x="connsiteX0" y="connsiteY0"/>
                </a:cxn>
                <a:cxn ang="0">
                  <a:pos x="connsiteX1" y="connsiteY1"/>
                </a:cxn>
                <a:cxn ang="0">
                  <a:pos x="connsiteX2" y="connsiteY2"/>
                </a:cxn>
              </a:cxnLst>
              <a:rect l="l" t="t" r="r" b="b"/>
              <a:pathLst>
                <a:path w="580161" h="654249">
                  <a:moveTo>
                    <a:pt x="551428" y="654249"/>
                  </a:moveTo>
                  <a:cubicBezTo>
                    <a:pt x="580670" y="424465"/>
                    <a:pt x="609913" y="194682"/>
                    <a:pt x="518008" y="86057"/>
                  </a:cubicBezTo>
                  <a:cubicBezTo>
                    <a:pt x="426103" y="-22568"/>
                    <a:pt x="0" y="2499"/>
                    <a:pt x="0" y="2499"/>
                  </a:cubicBezTo>
                </a:path>
              </a:pathLst>
            </a:custGeom>
            <a:ln w="57150"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6622418" y="1385046"/>
            <a:ext cx="2005556" cy="963308"/>
            <a:chOff x="6622417" y="1385045"/>
            <a:chExt cx="2005556" cy="963308"/>
          </a:xfrm>
        </p:grpSpPr>
        <p:sp>
          <p:nvSpPr>
            <p:cNvPr id="35" name="TextBox 34"/>
            <p:cNvSpPr txBox="1"/>
            <p:nvPr/>
          </p:nvSpPr>
          <p:spPr>
            <a:xfrm>
              <a:off x="7168599" y="1385045"/>
              <a:ext cx="1459374" cy="623248"/>
            </a:xfrm>
            <a:prstGeom prst="rect">
              <a:avLst/>
            </a:prstGeom>
            <a:noFill/>
          </p:spPr>
          <p:txBody>
            <a:bodyPr wrap="none" lIns="68580" tIns="34290" rIns="68580" bIns="34290" rtlCol="0">
              <a:spAutoFit/>
            </a:bodyPr>
            <a:lstStyle/>
            <a:p>
              <a:r>
                <a:rPr lang="en-US" sz="1800" b="1" dirty="0">
                  <a:solidFill>
                    <a:srgbClr val="FF0000"/>
                  </a:solidFill>
                </a:rPr>
                <a:t>Cut energy by</a:t>
              </a:r>
            </a:p>
            <a:p>
              <a:r>
                <a:rPr lang="en-US" sz="1800" b="1" dirty="0"/>
                <a:t> </a:t>
              </a:r>
              <a:r>
                <a:rPr lang="en-US" sz="1800" b="1" i="1" dirty="0" err="1"/>
                <a:t>s</a:t>
              </a:r>
              <a:r>
                <a:rPr lang="en-US" sz="1800" b="1" i="1" baseline="-25000" dirty="0" err="1"/>
                <a:t>i</a:t>
              </a:r>
              <a:r>
                <a:rPr lang="en-US" sz="1800" b="1" i="1" dirty="0"/>
                <a:t>=</a:t>
              </a:r>
              <a:r>
                <a:rPr lang="en-US" sz="1800" b="1" i="1" dirty="0" err="1"/>
                <a:t>δ</a:t>
              </a:r>
              <a:r>
                <a:rPr lang="en-US" sz="1800" b="1" i="1" dirty="0"/>
                <a:t>-b</a:t>
              </a:r>
              <a:r>
                <a:rPr lang="en-US" sz="1800" b="1" i="1" baseline="-25000" dirty="0"/>
                <a:t>i</a:t>
              </a:r>
              <a:r>
                <a:rPr lang="en-US" sz="1800" b="1" i="1" dirty="0"/>
                <a:t>/p</a:t>
              </a:r>
            </a:p>
          </p:txBody>
        </p:sp>
        <p:sp>
          <p:nvSpPr>
            <p:cNvPr id="41" name="Freeform 40"/>
            <p:cNvSpPr/>
            <p:nvPr/>
          </p:nvSpPr>
          <p:spPr>
            <a:xfrm rot="293460">
              <a:off x="6622417" y="1650601"/>
              <a:ext cx="552601" cy="697752"/>
            </a:xfrm>
            <a:custGeom>
              <a:avLst/>
              <a:gdLst>
                <a:gd name="connsiteX0" fmla="*/ 44440 w 762968"/>
                <a:gd name="connsiteY0" fmla="*/ 741204 h 741204"/>
                <a:gd name="connsiteX1" fmla="*/ 77860 w 762968"/>
                <a:gd name="connsiteY1" fmla="*/ 89454 h 741204"/>
                <a:gd name="connsiteX2" fmla="*/ 762968 w 762968"/>
                <a:gd name="connsiteY2" fmla="*/ 5896 h 741204"/>
              </a:gdLst>
              <a:ahLst/>
              <a:cxnLst>
                <a:cxn ang="0">
                  <a:pos x="connsiteX0" y="connsiteY0"/>
                </a:cxn>
                <a:cxn ang="0">
                  <a:pos x="connsiteX1" y="connsiteY1"/>
                </a:cxn>
                <a:cxn ang="0">
                  <a:pos x="connsiteX2" y="connsiteY2"/>
                </a:cxn>
              </a:cxnLst>
              <a:rect l="l" t="t" r="r" b="b"/>
              <a:pathLst>
                <a:path w="762968" h="741204">
                  <a:moveTo>
                    <a:pt x="44440" y="741204"/>
                  </a:moveTo>
                  <a:cubicBezTo>
                    <a:pt x="1272" y="476604"/>
                    <a:pt x="-41895" y="212005"/>
                    <a:pt x="77860" y="89454"/>
                  </a:cubicBezTo>
                  <a:cubicBezTo>
                    <a:pt x="197615" y="-33097"/>
                    <a:pt x="762968" y="5896"/>
                    <a:pt x="762968" y="5896"/>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42" name="Group 41"/>
          <p:cNvGrpSpPr/>
          <p:nvPr/>
        </p:nvGrpSpPr>
        <p:grpSpPr>
          <a:xfrm>
            <a:off x="2662060" y="2971954"/>
            <a:ext cx="3485739" cy="418776"/>
            <a:chOff x="4027098" y="4005042"/>
            <a:chExt cx="4160779" cy="690896"/>
          </a:xfrm>
        </p:grpSpPr>
        <p:sp>
          <p:nvSpPr>
            <p:cNvPr id="43" name="Rectangle 42"/>
            <p:cNvSpPr/>
            <p:nvPr/>
          </p:nvSpPr>
          <p:spPr>
            <a:xfrm>
              <a:off x="5679693" y="4005042"/>
              <a:ext cx="1027321" cy="685488"/>
            </a:xfrm>
            <a:prstGeom prst="rect">
              <a:avLst/>
            </a:prstGeom>
          </p:spPr>
          <p:txBody>
            <a:bodyPr wrap="square">
              <a:spAutoFit/>
            </a:bodyPr>
            <a:lstStyle/>
            <a:p>
              <a:r>
                <a:rPr lang="en-US" sz="1800" b="1" dirty="0">
                  <a:solidFill>
                    <a:srgbClr val="FF0000"/>
                  </a:solidFill>
                </a:rPr>
                <a:t>Price</a:t>
              </a:r>
              <a:r>
                <a:rPr lang="en-US" sz="2100" b="1" dirty="0">
                  <a:solidFill>
                    <a:srgbClr val="FF0000"/>
                  </a:solidFill>
                </a:rPr>
                <a:t> </a:t>
              </a:r>
              <a:r>
                <a:rPr lang="en-US" sz="1800" b="1" i="1" dirty="0" smtClean="0">
                  <a:solidFill>
                    <a:srgbClr val="000000"/>
                  </a:solidFill>
                </a:rPr>
                <a:t>p</a:t>
              </a:r>
              <a:endParaRPr lang="en-US" sz="2100" b="1" i="1" dirty="0">
                <a:solidFill>
                  <a:srgbClr val="000000"/>
                </a:solidFill>
              </a:endParaRPr>
            </a:p>
          </p:txBody>
        </p:sp>
        <p:sp>
          <p:nvSpPr>
            <p:cNvPr id="44" name="U-Turn Arrow 43"/>
            <p:cNvSpPr/>
            <p:nvPr/>
          </p:nvSpPr>
          <p:spPr>
            <a:xfrm rot="10800000" flipH="1">
              <a:off x="4027098" y="4161173"/>
              <a:ext cx="4160779" cy="534765"/>
            </a:xfrm>
            <a:prstGeom prst="uturnArrow">
              <a:avLst>
                <a:gd name="adj1" fmla="val 5853"/>
                <a:gd name="adj2" fmla="val 17554"/>
                <a:gd name="adj3" fmla="val 22872"/>
                <a:gd name="adj4" fmla="val 50000"/>
                <a:gd name="adj5" fmla="val 87766"/>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p:cNvGrpSpPr/>
          <p:nvPr/>
        </p:nvGrpSpPr>
        <p:grpSpPr>
          <a:xfrm>
            <a:off x="2580727" y="2015521"/>
            <a:ext cx="3649419" cy="423122"/>
            <a:chOff x="3440963" y="2687349"/>
            <a:chExt cx="4865892" cy="564161"/>
          </a:xfrm>
        </p:grpSpPr>
        <p:sp>
          <p:nvSpPr>
            <p:cNvPr id="46" name="TextBox 45"/>
            <p:cNvSpPr txBox="1"/>
            <p:nvPr/>
          </p:nvSpPr>
          <p:spPr>
            <a:xfrm>
              <a:off x="5034435" y="2759068"/>
              <a:ext cx="1870597" cy="492442"/>
            </a:xfrm>
            <a:prstGeom prst="rect">
              <a:avLst/>
            </a:prstGeom>
            <a:noFill/>
          </p:spPr>
          <p:txBody>
            <a:bodyPr wrap="none" rtlCol="0">
              <a:spAutoFit/>
            </a:bodyPr>
            <a:lstStyle/>
            <a:p>
              <a:r>
                <a:rPr lang="en-US" sz="1800" b="1" dirty="0">
                  <a:solidFill>
                    <a:srgbClr val="FF0000"/>
                  </a:solidFill>
                </a:rPr>
                <a:t>Supply bid</a:t>
              </a:r>
              <a:r>
                <a:rPr lang="en-US" sz="1800" b="1" dirty="0"/>
                <a:t> </a:t>
              </a:r>
              <a:r>
                <a:rPr lang="en-US" sz="1800" b="1" i="1" dirty="0"/>
                <a:t>b</a:t>
              </a:r>
              <a:r>
                <a:rPr lang="en-US" sz="1800" b="1" i="1" baseline="-25000" dirty="0"/>
                <a:t>i</a:t>
              </a:r>
              <a:r>
                <a:rPr lang="en-US" dirty="0" smtClean="0"/>
                <a:t> </a:t>
              </a:r>
              <a:endParaRPr lang="en-US" dirty="0"/>
            </a:p>
          </p:txBody>
        </p:sp>
        <p:sp>
          <p:nvSpPr>
            <p:cNvPr id="47" name="U-Turn Arrow 46"/>
            <p:cNvSpPr/>
            <p:nvPr/>
          </p:nvSpPr>
          <p:spPr>
            <a:xfrm flipH="1">
              <a:off x="3440963" y="2687349"/>
              <a:ext cx="4865892" cy="446698"/>
            </a:xfrm>
            <a:prstGeom prst="uturnArrow">
              <a:avLst>
                <a:gd name="adj1" fmla="val 5853"/>
                <a:gd name="adj2" fmla="val 21587"/>
                <a:gd name="adj3" fmla="val 25126"/>
                <a:gd name="adj4" fmla="val 72622"/>
                <a:gd name="adj5" fmla="val 67269"/>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48" name="Picture 47"/>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r="1619" b="18914"/>
          <a:stretch/>
        </p:blipFill>
        <p:spPr>
          <a:xfrm>
            <a:off x="6069735" y="2404582"/>
            <a:ext cx="821199" cy="661933"/>
          </a:xfrm>
          <a:prstGeom prst="rect">
            <a:avLst/>
          </a:prstGeom>
        </p:spPr>
      </p:pic>
      <p:pic>
        <p:nvPicPr>
          <p:cNvPr id="49" name="Picture 48"/>
          <p:cNvPicPr>
            <a:picLocks noChangeAspect="1"/>
          </p:cNvPicPr>
          <p:nvPr/>
        </p:nvPicPr>
        <p:blipFill>
          <a:blip r:embed="rId5"/>
          <a:stretch>
            <a:fillRect/>
          </a:stretch>
        </p:blipFill>
        <p:spPr>
          <a:xfrm>
            <a:off x="3959411" y="1026687"/>
            <a:ext cx="742643" cy="742643"/>
          </a:xfrm>
          <a:prstGeom prst="rect">
            <a:avLst/>
          </a:prstGeom>
        </p:spPr>
      </p:pic>
      <p:pic>
        <p:nvPicPr>
          <p:cNvPr id="50" name="Picture 49"/>
          <p:cNvPicPr>
            <a:picLocks noChangeAspect="1"/>
          </p:cNvPicPr>
          <p:nvPr/>
        </p:nvPicPr>
        <p:blipFill>
          <a:blip r:embed="rId6"/>
          <a:stretch>
            <a:fillRect/>
          </a:stretch>
        </p:blipFill>
        <p:spPr>
          <a:xfrm>
            <a:off x="2032674" y="2255424"/>
            <a:ext cx="824599" cy="824599"/>
          </a:xfrm>
          <a:prstGeom prst="rect">
            <a:avLst/>
          </a:prstGeom>
        </p:spPr>
      </p:pic>
      <p:sp>
        <p:nvSpPr>
          <p:cNvPr id="14" name="Date Placeholder 13"/>
          <p:cNvSpPr>
            <a:spLocks noGrp="1"/>
          </p:cNvSpPr>
          <p:nvPr>
            <p:ph type="dt" sz="half" idx="10"/>
          </p:nvPr>
        </p:nvSpPr>
        <p:spPr/>
        <p:txBody>
          <a:bodyPr/>
          <a:lstStyle/>
          <a:p>
            <a:fld id="{347FB88D-C105-6A45-B92C-B4C218E57865}" type="datetime1">
              <a:rPr lang="en-US" smtClean="0"/>
              <a:t>11/5/15</a:t>
            </a:fld>
            <a:endParaRPr lang="en-US" dirty="0"/>
          </a:p>
        </p:txBody>
      </p:sp>
    </p:spTree>
    <p:extLst>
      <p:ext uri="{BB962C8B-B14F-4D97-AF65-F5344CB8AC3E}">
        <p14:creationId xmlns:p14="http://schemas.microsoft.com/office/powerpoint/2010/main" val="3566638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parameterized supply function mechanism</a:t>
            </a: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11</a:t>
            </a:fld>
            <a:endParaRPr lang="en-US"/>
          </a:p>
        </p:txBody>
      </p:sp>
      <p:sp>
        <p:nvSpPr>
          <p:cNvPr id="25" name="TextBox 24"/>
          <p:cNvSpPr txBox="1"/>
          <p:nvPr/>
        </p:nvSpPr>
        <p:spPr>
          <a:xfrm>
            <a:off x="635464" y="3578562"/>
            <a:ext cx="7789334" cy="900247"/>
          </a:xfrm>
          <a:prstGeom prst="rect">
            <a:avLst/>
          </a:prstGeom>
          <a:solidFill>
            <a:schemeClr val="bg1"/>
          </a:solidFill>
          <a:ln>
            <a:solidFill>
              <a:schemeClr val="bg1"/>
            </a:solidFill>
          </a:ln>
        </p:spPr>
        <p:txBody>
          <a:bodyPr wrap="square" lIns="68580" tIns="34290" rIns="68580" bIns="34290" rtlCol="0">
            <a:spAutoFit/>
          </a:bodyPr>
          <a:lstStyle/>
          <a:p>
            <a:r>
              <a:rPr lang="en-US" sz="1800" dirty="0" smtClean="0"/>
              <a:t>How does operator set </a:t>
            </a:r>
            <a:r>
              <a:rPr lang="en-US" sz="1800" b="1" i="1" dirty="0" smtClean="0"/>
              <a:t>p </a:t>
            </a:r>
            <a:r>
              <a:rPr lang="en-US" sz="1800" dirty="0" smtClean="0"/>
              <a:t>and</a:t>
            </a:r>
            <a:r>
              <a:rPr lang="en-US" sz="1800" b="1" i="1" dirty="0" smtClean="0"/>
              <a:t> y</a:t>
            </a:r>
            <a:r>
              <a:rPr lang="en-US" sz="1800" dirty="0" smtClean="0"/>
              <a:t>?</a:t>
            </a:r>
          </a:p>
          <a:p>
            <a:pPr marL="285750" indent="-285750">
              <a:buFont typeface="Lucida Grande"/>
              <a:buChar char="-"/>
            </a:pPr>
            <a:r>
              <a:rPr lang="en-US" sz="1800" dirty="0" err="1" smtClean="0"/>
              <a:t>min</a:t>
            </a:r>
            <a:r>
              <a:rPr lang="en-US" sz="1800" b="1" i="1" baseline="-25000" dirty="0" err="1" smtClean="0"/>
              <a:t>p,y</a:t>
            </a:r>
            <a:r>
              <a:rPr lang="en-US" sz="1800" dirty="0" smtClean="0"/>
              <a:t> </a:t>
            </a:r>
            <a:r>
              <a:rPr lang="en-US" sz="1800" b="1" i="1" dirty="0" smtClean="0"/>
              <a:t>p(</a:t>
            </a:r>
            <a:r>
              <a:rPr lang="en-US" sz="1800" b="1" i="1" dirty="0" err="1" smtClean="0"/>
              <a:t>δ</a:t>
            </a:r>
            <a:r>
              <a:rPr lang="en-US" sz="1800" b="1" i="1" dirty="0" smtClean="0"/>
              <a:t>-y) + αy  </a:t>
            </a:r>
            <a:r>
              <a:rPr lang="en-US" sz="1800" dirty="0" smtClean="0"/>
              <a:t>subject to </a:t>
            </a:r>
            <a:r>
              <a:rPr lang="en-US" sz="1800" dirty="0" err="1" smtClean="0"/>
              <a:t>Σ</a:t>
            </a:r>
            <a:r>
              <a:rPr lang="en-US" sz="1800" b="1" i="1" baseline="-25000" dirty="0" err="1" smtClean="0"/>
              <a:t>i</a:t>
            </a:r>
            <a:r>
              <a:rPr lang="en-US" sz="1800" b="1" i="1" dirty="0" smtClean="0"/>
              <a:t> (</a:t>
            </a:r>
            <a:r>
              <a:rPr lang="en-US" sz="1800" b="1" i="1" dirty="0" err="1" smtClean="0"/>
              <a:t>δ</a:t>
            </a:r>
            <a:r>
              <a:rPr lang="en-US" sz="1800" b="1" i="1" dirty="0" smtClean="0"/>
              <a:t>- b</a:t>
            </a:r>
            <a:r>
              <a:rPr lang="en-US" sz="1800" b="1" i="1" baseline="-25000" dirty="0" smtClean="0"/>
              <a:t>i</a:t>
            </a:r>
            <a:r>
              <a:rPr lang="en-US" sz="1800" b="1" i="1" dirty="0" smtClean="0"/>
              <a:t>/p)+y = </a:t>
            </a:r>
            <a:r>
              <a:rPr lang="en-US" sz="1800" b="1" i="1" dirty="0" err="1" smtClean="0"/>
              <a:t>δ</a:t>
            </a:r>
            <a:r>
              <a:rPr lang="en-US" sz="1800" b="1" i="1" dirty="0" smtClean="0"/>
              <a:t> </a:t>
            </a:r>
          </a:p>
          <a:p>
            <a:pPr marL="285750" indent="-285750">
              <a:buFont typeface="Lucida Grande"/>
              <a:buChar char="-"/>
            </a:pPr>
            <a:r>
              <a:rPr lang="en-US" sz="1800" dirty="0" smtClean="0"/>
              <a:t>equivalent to quadratic minimization problem, have closed form solution</a:t>
            </a:r>
            <a:endParaRPr lang="en-US" sz="1800" dirty="0"/>
          </a:p>
        </p:txBody>
      </p:sp>
      <p:sp>
        <p:nvSpPr>
          <p:cNvPr id="12" name="Date Placeholder 11"/>
          <p:cNvSpPr>
            <a:spLocks noGrp="1"/>
          </p:cNvSpPr>
          <p:nvPr>
            <p:ph type="dt" sz="half" idx="10"/>
          </p:nvPr>
        </p:nvSpPr>
        <p:spPr/>
        <p:txBody>
          <a:bodyPr/>
          <a:lstStyle/>
          <a:p>
            <a:fld id="{1B93E72D-ECA6-2D49-BC98-C0E9723BFCAE}" type="datetime1">
              <a:rPr lang="en-US" smtClean="0"/>
              <a:t>11/5/15</a:t>
            </a:fld>
            <a:endParaRPr lang="en-US" dirty="0"/>
          </a:p>
        </p:txBody>
      </p:sp>
      <p:grpSp>
        <p:nvGrpSpPr>
          <p:cNvPr id="26" name="Group 25"/>
          <p:cNvGrpSpPr/>
          <p:nvPr/>
        </p:nvGrpSpPr>
        <p:grpSpPr>
          <a:xfrm>
            <a:off x="1462186" y="1623055"/>
            <a:ext cx="5755763" cy="1839374"/>
            <a:chOff x="1462181" y="2035236"/>
            <a:chExt cx="5755762" cy="2452500"/>
          </a:xfrm>
        </p:grpSpPr>
        <p:sp>
          <p:nvSpPr>
            <p:cNvPr id="27" name="Rectangle 26"/>
            <p:cNvSpPr/>
            <p:nvPr/>
          </p:nvSpPr>
          <p:spPr>
            <a:xfrm>
              <a:off x="1462181" y="3828202"/>
              <a:ext cx="1287532" cy="595035"/>
            </a:xfrm>
            <a:prstGeom prst="rect">
              <a:avLst/>
            </a:prstGeom>
            <a:ln>
              <a:noFill/>
            </a:ln>
          </p:spPr>
          <p:txBody>
            <a:bodyPr wrap="none">
              <a:spAutoFit/>
            </a:bodyPr>
            <a:lstStyle/>
            <a:p>
              <a:r>
                <a:rPr lang="en-US" sz="2300" dirty="0"/>
                <a:t>Operator</a:t>
              </a:r>
            </a:p>
          </p:txBody>
        </p:sp>
        <p:sp>
          <p:nvSpPr>
            <p:cNvPr id="28" name="Rectangle 27"/>
            <p:cNvSpPr/>
            <p:nvPr/>
          </p:nvSpPr>
          <p:spPr>
            <a:xfrm>
              <a:off x="6077418" y="3892701"/>
              <a:ext cx="1140525" cy="595035"/>
            </a:xfrm>
            <a:prstGeom prst="rect">
              <a:avLst/>
            </a:prstGeom>
            <a:ln>
              <a:noFill/>
            </a:ln>
          </p:spPr>
          <p:txBody>
            <a:bodyPr wrap="none">
              <a:spAutoFit/>
            </a:bodyPr>
            <a:lstStyle/>
            <a:p>
              <a:r>
                <a:rPr lang="en-US" sz="2300" dirty="0"/>
                <a:t>Tenants</a:t>
              </a:r>
            </a:p>
          </p:txBody>
        </p:sp>
        <p:sp>
          <p:nvSpPr>
            <p:cNvPr id="29" name="Rectangle 28"/>
            <p:cNvSpPr/>
            <p:nvPr/>
          </p:nvSpPr>
          <p:spPr>
            <a:xfrm>
              <a:off x="3924445" y="2035236"/>
              <a:ext cx="905917" cy="595035"/>
            </a:xfrm>
            <a:prstGeom prst="rect">
              <a:avLst/>
            </a:prstGeom>
            <a:ln>
              <a:noFill/>
            </a:ln>
          </p:spPr>
          <p:txBody>
            <a:bodyPr wrap="none">
              <a:spAutoFit/>
            </a:bodyPr>
            <a:lstStyle/>
            <a:p>
              <a:r>
                <a:rPr lang="en-US" sz="2300" dirty="0"/>
                <a:t>Utility</a:t>
              </a:r>
            </a:p>
          </p:txBody>
        </p:sp>
      </p:grpSp>
      <p:grpSp>
        <p:nvGrpSpPr>
          <p:cNvPr id="37" name="Group 36"/>
          <p:cNvGrpSpPr/>
          <p:nvPr/>
        </p:nvGrpSpPr>
        <p:grpSpPr>
          <a:xfrm>
            <a:off x="2268380" y="952561"/>
            <a:ext cx="1616686" cy="1316928"/>
            <a:chOff x="2268380" y="952561"/>
            <a:chExt cx="1616686" cy="1316928"/>
          </a:xfrm>
        </p:grpSpPr>
        <p:sp>
          <p:nvSpPr>
            <p:cNvPr id="51" name="TextBox 50"/>
            <p:cNvSpPr txBox="1"/>
            <p:nvPr/>
          </p:nvSpPr>
          <p:spPr>
            <a:xfrm>
              <a:off x="2268380" y="952561"/>
              <a:ext cx="1383964" cy="346249"/>
            </a:xfrm>
            <a:prstGeom prst="rect">
              <a:avLst/>
            </a:prstGeom>
            <a:noFill/>
          </p:spPr>
          <p:txBody>
            <a:bodyPr wrap="none" lIns="68580" tIns="34290" rIns="68580" bIns="34290" rtlCol="0">
              <a:spAutoFit/>
            </a:bodyPr>
            <a:lstStyle/>
            <a:p>
              <a:r>
                <a:rPr lang="en-US" sz="1800" b="1" dirty="0">
                  <a:solidFill>
                    <a:srgbClr val="FF0000"/>
                  </a:solidFill>
                </a:rPr>
                <a:t>Cut energy</a:t>
              </a:r>
              <a:r>
                <a:rPr lang="en-US" sz="1500" dirty="0"/>
                <a:t> </a:t>
              </a:r>
              <a:r>
                <a:rPr lang="en-US" sz="1800" b="1" i="1" dirty="0" err="1"/>
                <a:t>δ</a:t>
              </a:r>
              <a:endParaRPr lang="en-US" sz="1500" b="1" i="1" dirty="0"/>
            </a:p>
          </p:txBody>
        </p:sp>
        <p:sp>
          <p:nvSpPr>
            <p:cNvPr id="52" name="Freeform 51"/>
            <p:cNvSpPr/>
            <p:nvPr/>
          </p:nvSpPr>
          <p:spPr>
            <a:xfrm>
              <a:off x="2378048" y="1370627"/>
              <a:ext cx="1507018" cy="898862"/>
            </a:xfrm>
            <a:custGeom>
              <a:avLst/>
              <a:gdLst>
                <a:gd name="connsiteX0" fmla="*/ 1921874 w 1921874"/>
                <a:gd name="connsiteY0" fmla="*/ 10767 h 1130440"/>
                <a:gd name="connsiteX1" fmla="*/ 301008 w 1921874"/>
                <a:gd name="connsiteY1" fmla="*/ 161171 h 1130440"/>
                <a:gd name="connsiteX2" fmla="*/ 229 w 1921874"/>
                <a:gd name="connsiteY2" fmla="*/ 1130440 h 1130440"/>
              </a:gdLst>
              <a:ahLst/>
              <a:cxnLst>
                <a:cxn ang="0">
                  <a:pos x="connsiteX0" y="connsiteY0"/>
                </a:cxn>
                <a:cxn ang="0">
                  <a:pos x="connsiteX1" y="connsiteY1"/>
                </a:cxn>
                <a:cxn ang="0">
                  <a:pos x="connsiteX2" y="connsiteY2"/>
                </a:cxn>
              </a:cxnLst>
              <a:rect l="l" t="t" r="r" b="b"/>
              <a:pathLst>
                <a:path w="1921874" h="1130440">
                  <a:moveTo>
                    <a:pt x="1921874" y="10767"/>
                  </a:moveTo>
                  <a:cubicBezTo>
                    <a:pt x="1271578" y="-7337"/>
                    <a:pt x="621282" y="-25441"/>
                    <a:pt x="301008" y="161171"/>
                  </a:cubicBezTo>
                  <a:cubicBezTo>
                    <a:pt x="-19266" y="347783"/>
                    <a:pt x="229" y="1130440"/>
                    <a:pt x="229" y="1130440"/>
                  </a:cubicBezTo>
                </a:path>
              </a:pathLst>
            </a:custGeom>
            <a:ln w="57150" cmpd="sng">
              <a:solidFill>
                <a:srgbClr val="70AD47"/>
              </a:solidFill>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53" name="Group 52"/>
          <p:cNvGrpSpPr/>
          <p:nvPr/>
        </p:nvGrpSpPr>
        <p:grpSpPr>
          <a:xfrm>
            <a:off x="630760" y="1439271"/>
            <a:ext cx="1643869" cy="914478"/>
            <a:chOff x="841008" y="1919026"/>
            <a:chExt cx="2191824" cy="1219304"/>
          </a:xfrm>
        </p:grpSpPr>
        <p:sp>
          <p:nvSpPr>
            <p:cNvPr id="54" name="TextBox 53"/>
            <p:cNvSpPr txBox="1"/>
            <p:nvPr/>
          </p:nvSpPr>
          <p:spPr>
            <a:xfrm>
              <a:off x="841008" y="1919026"/>
              <a:ext cx="1998861" cy="861775"/>
            </a:xfrm>
            <a:prstGeom prst="rect">
              <a:avLst/>
            </a:prstGeom>
            <a:noFill/>
          </p:spPr>
          <p:txBody>
            <a:bodyPr wrap="none" rtlCol="0">
              <a:spAutoFit/>
            </a:bodyPr>
            <a:lstStyle/>
            <a:p>
              <a:r>
                <a:rPr lang="en-US" sz="1800" b="1" dirty="0">
                  <a:solidFill>
                    <a:srgbClr val="FF0000"/>
                  </a:solidFill>
                </a:rPr>
                <a:t>Diesel energy</a:t>
              </a:r>
              <a:r>
                <a:rPr lang="en-US" sz="1800" b="1" dirty="0"/>
                <a:t> </a:t>
              </a:r>
            </a:p>
            <a:p>
              <a:r>
                <a:rPr lang="en-US" sz="1800" b="1" i="1" dirty="0"/>
                <a:t>y = </a:t>
              </a:r>
              <a:r>
                <a:rPr lang="en-US" sz="1800" b="1" i="1" dirty="0" err="1"/>
                <a:t>δ</a:t>
              </a:r>
              <a:r>
                <a:rPr lang="en-US" sz="1800" b="1" i="1" dirty="0"/>
                <a:t> - </a:t>
              </a:r>
              <a:r>
                <a:rPr lang="en-US" sz="1800" b="1" i="1" dirty="0" err="1"/>
                <a:t>Σ</a:t>
              </a:r>
              <a:r>
                <a:rPr lang="en-US" sz="1800" b="1" i="1" baseline="-25000" dirty="0" err="1"/>
                <a:t>i</a:t>
              </a:r>
              <a:r>
                <a:rPr lang="en-US" sz="1800" b="1" i="1" dirty="0" err="1"/>
                <a:t>s</a:t>
              </a:r>
              <a:r>
                <a:rPr lang="en-US" sz="1800" b="1" i="1" baseline="-25000" dirty="0" err="1"/>
                <a:t>i</a:t>
              </a:r>
              <a:endParaRPr lang="en-US" sz="1800" b="1" i="1" baseline="-25000" dirty="0"/>
            </a:p>
          </p:txBody>
        </p:sp>
        <p:sp>
          <p:nvSpPr>
            <p:cNvPr id="55" name="Freeform 54"/>
            <p:cNvSpPr/>
            <p:nvPr/>
          </p:nvSpPr>
          <p:spPr>
            <a:xfrm rot="21270576">
              <a:off x="2222258" y="2476482"/>
              <a:ext cx="810574" cy="661848"/>
            </a:xfrm>
            <a:custGeom>
              <a:avLst/>
              <a:gdLst>
                <a:gd name="connsiteX0" fmla="*/ 551428 w 580161"/>
                <a:gd name="connsiteY0" fmla="*/ 654249 h 654249"/>
                <a:gd name="connsiteX1" fmla="*/ 518008 w 580161"/>
                <a:gd name="connsiteY1" fmla="*/ 86057 h 654249"/>
                <a:gd name="connsiteX2" fmla="*/ 0 w 580161"/>
                <a:gd name="connsiteY2" fmla="*/ 2499 h 654249"/>
              </a:gdLst>
              <a:ahLst/>
              <a:cxnLst>
                <a:cxn ang="0">
                  <a:pos x="connsiteX0" y="connsiteY0"/>
                </a:cxn>
                <a:cxn ang="0">
                  <a:pos x="connsiteX1" y="connsiteY1"/>
                </a:cxn>
                <a:cxn ang="0">
                  <a:pos x="connsiteX2" y="connsiteY2"/>
                </a:cxn>
              </a:cxnLst>
              <a:rect l="l" t="t" r="r" b="b"/>
              <a:pathLst>
                <a:path w="580161" h="654249">
                  <a:moveTo>
                    <a:pt x="551428" y="654249"/>
                  </a:moveTo>
                  <a:cubicBezTo>
                    <a:pt x="580670" y="424465"/>
                    <a:pt x="609913" y="194682"/>
                    <a:pt x="518008" y="86057"/>
                  </a:cubicBezTo>
                  <a:cubicBezTo>
                    <a:pt x="426103" y="-22568"/>
                    <a:pt x="0" y="2499"/>
                    <a:pt x="0" y="2499"/>
                  </a:cubicBezTo>
                </a:path>
              </a:pathLst>
            </a:custGeom>
            <a:ln w="57150"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6" name="Group 55"/>
          <p:cNvGrpSpPr/>
          <p:nvPr/>
        </p:nvGrpSpPr>
        <p:grpSpPr>
          <a:xfrm>
            <a:off x="6622418" y="1385046"/>
            <a:ext cx="2005556" cy="963308"/>
            <a:chOff x="6622417" y="1385045"/>
            <a:chExt cx="2005556" cy="963308"/>
          </a:xfrm>
        </p:grpSpPr>
        <p:sp>
          <p:nvSpPr>
            <p:cNvPr id="57" name="TextBox 56"/>
            <p:cNvSpPr txBox="1"/>
            <p:nvPr/>
          </p:nvSpPr>
          <p:spPr>
            <a:xfrm>
              <a:off x="7168599" y="1385045"/>
              <a:ext cx="1459374" cy="623248"/>
            </a:xfrm>
            <a:prstGeom prst="rect">
              <a:avLst/>
            </a:prstGeom>
            <a:noFill/>
          </p:spPr>
          <p:txBody>
            <a:bodyPr wrap="none" lIns="68580" tIns="34290" rIns="68580" bIns="34290" rtlCol="0">
              <a:spAutoFit/>
            </a:bodyPr>
            <a:lstStyle/>
            <a:p>
              <a:r>
                <a:rPr lang="en-US" sz="1800" b="1" dirty="0">
                  <a:solidFill>
                    <a:srgbClr val="FF0000"/>
                  </a:solidFill>
                </a:rPr>
                <a:t>Cut energy by</a:t>
              </a:r>
            </a:p>
            <a:p>
              <a:r>
                <a:rPr lang="en-US" sz="1800" b="1" dirty="0"/>
                <a:t> </a:t>
              </a:r>
              <a:r>
                <a:rPr lang="en-US" sz="1800" b="1" i="1" dirty="0" err="1"/>
                <a:t>s</a:t>
              </a:r>
              <a:r>
                <a:rPr lang="en-US" sz="1800" b="1" i="1" baseline="-25000" dirty="0" err="1"/>
                <a:t>i</a:t>
              </a:r>
              <a:r>
                <a:rPr lang="en-US" sz="1800" b="1" i="1" dirty="0"/>
                <a:t>=</a:t>
              </a:r>
              <a:r>
                <a:rPr lang="en-US" sz="1800" b="1" i="1" dirty="0" err="1"/>
                <a:t>δ</a:t>
              </a:r>
              <a:r>
                <a:rPr lang="en-US" sz="1800" b="1" i="1" dirty="0"/>
                <a:t>-b</a:t>
              </a:r>
              <a:r>
                <a:rPr lang="en-US" sz="1800" b="1" i="1" baseline="-25000" dirty="0"/>
                <a:t>i</a:t>
              </a:r>
              <a:r>
                <a:rPr lang="en-US" sz="1800" b="1" i="1" dirty="0"/>
                <a:t>/p</a:t>
              </a:r>
            </a:p>
          </p:txBody>
        </p:sp>
        <p:sp>
          <p:nvSpPr>
            <p:cNvPr id="58" name="Freeform 57"/>
            <p:cNvSpPr/>
            <p:nvPr/>
          </p:nvSpPr>
          <p:spPr>
            <a:xfrm rot="293460">
              <a:off x="6622417" y="1650601"/>
              <a:ext cx="552601" cy="697752"/>
            </a:xfrm>
            <a:custGeom>
              <a:avLst/>
              <a:gdLst>
                <a:gd name="connsiteX0" fmla="*/ 44440 w 762968"/>
                <a:gd name="connsiteY0" fmla="*/ 741204 h 741204"/>
                <a:gd name="connsiteX1" fmla="*/ 77860 w 762968"/>
                <a:gd name="connsiteY1" fmla="*/ 89454 h 741204"/>
                <a:gd name="connsiteX2" fmla="*/ 762968 w 762968"/>
                <a:gd name="connsiteY2" fmla="*/ 5896 h 741204"/>
              </a:gdLst>
              <a:ahLst/>
              <a:cxnLst>
                <a:cxn ang="0">
                  <a:pos x="connsiteX0" y="connsiteY0"/>
                </a:cxn>
                <a:cxn ang="0">
                  <a:pos x="connsiteX1" y="connsiteY1"/>
                </a:cxn>
                <a:cxn ang="0">
                  <a:pos x="connsiteX2" y="connsiteY2"/>
                </a:cxn>
              </a:cxnLst>
              <a:rect l="l" t="t" r="r" b="b"/>
              <a:pathLst>
                <a:path w="762968" h="741204">
                  <a:moveTo>
                    <a:pt x="44440" y="741204"/>
                  </a:moveTo>
                  <a:cubicBezTo>
                    <a:pt x="1272" y="476604"/>
                    <a:pt x="-41895" y="212005"/>
                    <a:pt x="77860" y="89454"/>
                  </a:cubicBezTo>
                  <a:cubicBezTo>
                    <a:pt x="197615" y="-33097"/>
                    <a:pt x="762968" y="5896"/>
                    <a:pt x="762968" y="5896"/>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59" name="Group 58"/>
          <p:cNvGrpSpPr/>
          <p:nvPr/>
        </p:nvGrpSpPr>
        <p:grpSpPr>
          <a:xfrm>
            <a:off x="2662060" y="2971954"/>
            <a:ext cx="3485739" cy="418776"/>
            <a:chOff x="4027098" y="4005042"/>
            <a:chExt cx="4160779" cy="690896"/>
          </a:xfrm>
        </p:grpSpPr>
        <p:sp>
          <p:nvSpPr>
            <p:cNvPr id="60" name="Rectangle 59"/>
            <p:cNvSpPr/>
            <p:nvPr/>
          </p:nvSpPr>
          <p:spPr>
            <a:xfrm>
              <a:off x="5679693" y="4005042"/>
              <a:ext cx="1027321" cy="685488"/>
            </a:xfrm>
            <a:prstGeom prst="rect">
              <a:avLst/>
            </a:prstGeom>
          </p:spPr>
          <p:txBody>
            <a:bodyPr wrap="square">
              <a:spAutoFit/>
            </a:bodyPr>
            <a:lstStyle/>
            <a:p>
              <a:r>
                <a:rPr lang="en-US" sz="1800" b="1" dirty="0">
                  <a:solidFill>
                    <a:srgbClr val="FF0000"/>
                  </a:solidFill>
                </a:rPr>
                <a:t>Price</a:t>
              </a:r>
              <a:r>
                <a:rPr lang="en-US" sz="2100" b="1" dirty="0">
                  <a:solidFill>
                    <a:srgbClr val="FF0000"/>
                  </a:solidFill>
                </a:rPr>
                <a:t> </a:t>
              </a:r>
              <a:r>
                <a:rPr lang="en-US" sz="1800" b="1" i="1" dirty="0" smtClean="0">
                  <a:solidFill>
                    <a:srgbClr val="000000"/>
                  </a:solidFill>
                </a:rPr>
                <a:t>p</a:t>
              </a:r>
              <a:endParaRPr lang="en-US" sz="2100" b="1" i="1" dirty="0">
                <a:solidFill>
                  <a:srgbClr val="000000"/>
                </a:solidFill>
              </a:endParaRPr>
            </a:p>
          </p:txBody>
        </p:sp>
        <p:sp>
          <p:nvSpPr>
            <p:cNvPr id="61" name="U-Turn Arrow 60"/>
            <p:cNvSpPr/>
            <p:nvPr/>
          </p:nvSpPr>
          <p:spPr>
            <a:xfrm rot="10800000" flipH="1">
              <a:off x="4027098" y="4161173"/>
              <a:ext cx="4160779" cy="534765"/>
            </a:xfrm>
            <a:prstGeom prst="uturnArrow">
              <a:avLst>
                <a:gd name="adj1" fmla="val 5853"/>
                <a:gd name="adj2" fmla="val 17554"/>
                <a:gd name="adj3" fmla="val 22872"/>
                <a:gd name="adj4" fmla="val 50000"/>
                <a:gd name="adj5" fmla="val 87766"/>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62" name="Group 61"/>
          <p:cNvGrpSpPr/>
          <p:nvPr/>
        </p:nvGrpSpPr>
        <p:grpSpPr>
          <a:xfrm>
            <a:off x="2580727" y="2015521"/>
            <a:ext cx="3649419" cy="423122"/>
            <a:chOff x="3440963" y="2687349"/>
            <a:chExt cx="4865892" cy="564161"/>
          </a:xfrm>
        </p:grpSpPr>
        <p:sp>
          <p:nvSpPr>
            <p:cNvPr id="63" name="TextBox 62"/>
            <p:cNvSpPr txBox="1"/>
            <p:nvPr/>
          </p:nvSpPr>
          <p:spPr>
            <a:xfrm>
              <a:off x="5034435" y="2759068"/>
              <a:ext cx="1870597" cy="492442"/>
            </a:xfrm>
            <a:prstGeom prst="rect">
              <a:avLst/>
            </a:prstGeom>
            <a:noFill/>
          </p:spPr>
          <p:txBody>
            <a:bodyPr wrap="none" rtlCol="0">
              <a:spAutoFit/>
            </a:bodyPr>
            <a:lstStyle/>
            <a:p>
              <a:r>
                <a:rPr lang="en-US" sz="1800" b="1" dirty="0">
                  <a:solidFill>
                    <a:srgbClr val="FF0000"/>
                  </a:solidFill>
                </a:rPr>
                <a:t>Supply bid</a:t>
              </a:r>
              <a:r>
                <a:rPr lang="en-US" sz="1800" b="1" dirty="0"/>
                <a:t> </a:t>
              </a:r>
              <a:r>
                <a:rPr lang="en-US" sz="1800" b="1" i="1" dirty="0"/>
                <a:t>b</a:t>
              </a:r>
              <a:r>
                <a:rPr lang="en-US" sz="1800" b="1" i="1" baseline="-25000" dirty="0"/>
                <a:t>i</a:t>
              </a:r>
              <a:r>
                <a:rPr lang="en-US" dirty="0" smtClean="0"/>
                <a:t> </a:t>
              </a:r>
              <a:endParaRPr lang="en-US" dirty="0"/>
            </a:p>
          </p:txBody>
        </p:sp>
        <p:sp>
          <p:nvSpPr>
            <p:cNvPr id="64" name="U-Turn Arrow 63"/>
            <p:cNvSpPr/>
            <p:nvPr/>
          </p:nvSpPr>
          <p:spPr>
            <a:xfrm flipH="1">
              <a:off x="3440963" y="2687349"/>
              <a:ext cx="4865892" cy="446698"/>
            </a:xfrm>
            <a:prstGeom prst="uturnArrow">
              <a:avLst>
                <a:gd name="adj1" fmla="val 5853"/>
                <a:gd name="adj2" fmla="val 21587"/>
                <a:gd name="adj3" fmla="val 25126"/>
                <a:gd name="adj4" fmla="val 72622"/>
                <a:gd name="adj5" fmla="val 67269"/>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65" name="Picture 64"/>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r="1619" b="18914"/>
          <a:stretch/>
        </p:blipFill>
        <p:spPr>
          <a:xfrm>
            <a:off x="6069735" y="2404582"/>
            <a:ext cx="821199" cy="661933"/>
          </a:xfrm>
          <a:prstGeom prst="rect">
            <a:avLst/>
          </a:prstGeom>
        </p:spPr>
      </p:pic>
      <p:pic>
        <p:nvPicPr>
          <p:cNvPr id="66" name="Picture 65"/>
          <p:cNvPicPr>
            <a:picLocks noChangeAspect="1"/>
          </p:cNvPicPr>
          <p:nvPr/>
        </p:nvPicPr>
        <p:blipFill>
          <a:blip r:embed="rId5"/>
          <a:stretch>
            <a:fillRect/>
          </a:stretch>
        </p:blipFill>
        <p:spPr>
          <a:xfrm>
            <a:off x="3959411" y="1026687"/>
            <a:ext cx="742643" cy="742643"/>
          </a:xfrm>
          <a:prstGeom prst="rect">
            <a:avLst/>
          </a:prstGeom>
        </p:spPr>
      </p:pic>
      <p:pic>
        <p:nvPicPr>
          <p:cNvPr id="67" name="Picture 66"/>
          <p:cNvPicPr>
            <a:picLocks noChangeAspect="1"/>
          </p:cNvPicPr>
          <p:nvPr/>
        </p:nvPicPr>
        <p:blipFill>
          <a:blip r:embed="rId6"/>
          <a:stretch>
            <a:fillRect/>
          </a:stretch>
        </p:blipFill>
        <p:spPr>
          <a:xfrm>
            <a:off x="2032674" y="2255424"/>
            <a:ext cx="824599" cy="824599"/>
          </a:xfrm>
          <a:prstGeom prst="rect">
            <a:avLst/>
          </a:prstGeom>
        </p:spPr>
      </p:pic>
    </p:spTree>
    <p:extLst>
      <p:ext uri="{BB962C8B-B14F-4D97-AF65-F5344CB8AC3E}">
        <p14:creationId xmlns:p14="http://schemas.microsoft.com/office/powerpoint/2010/main" val="3001730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parameterized supply function mechanism</a:t>
            </a: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12</a:t>
            </a:fld>
            <a:endParaRPr lang="en-US"/>
          </a:p>
        </p:txBody>
      </p:sp>
      <p:sp>
        <p:nvSpPr>
          <p:cNvPr id="25" name="TextBox 24"/>
          <p:cNvSpPr txBox="1"/>
          <p:nvPr/>
        </p:nvSpPr>
        <p:spPr>
          <a:xfrm>
            <a:off x="635464" y="3578562"/>
            <a:ext cx="7789334" cy="900247"/>
          </a:xfrm>
          <a:prstGeom prst="rect">
            <a:avLst/>
          </a:prstGeom>
          <a:solidFill>
            <a:schemeClr val="bg1"/>
          </a:solidFill>
          <a:ln>
            <a:solidFill>
              <a:schemeClr val="bg1"/>
            </a:solidFill>
          </a:ln>
        </p:spPr>
        <p:txBody>
          <a:bodyPr wrap="square" lIns="68580" tIns="34290" rIns="68580" bIns="34290" rtlCol="0">
            <a:spAutoFit/>
          </a:bodyPr>
          <a:lstStyle/>
          <a:p>
            <a:r>
              <a:rPr lang="en-US" sz="1800" dirty="0" smtClean="0"/>
              <a:t>How does tenant </a:t>
            </a:r>
            <a:r>
              <a:rPr lang="en-US" sz="1800" b="1" i="1" dirty="0" err="1" smtClean="0"/>
              <a:t>i</a:t>
            </a:r>
            <a:r>
              <a:rPr lang="en-US" sz="1800" dirty="0" smtClean="0"/>
              <a:t> bid </a:t>
            </a:r>
            <a:r>
              <a:rPr lang="en-US" sz="1800" b="1" i="1" dirty="0" smtClean="0"/>
              <a:t>b</a:t>
            </a:r>
            <a:r>
              <a:rPr lang="en-US" sz="1800" b="1" i="1" baseline="-25000" dirty="0" smtClean="0"/>
              <a:t>i</a:t>
            </a:r>
            <a:r>
              <a:rPr lang="en-US" sz="1800" dirty="0" smtClean="0"/>
              <a:t>?</a:t>
            </a:r>
          </a:p>
          <a:p>
            <a:pPr marL="285750" indent="-285750">
              <a:buFont typeface="Lucida Grande"/>
              <a:buChar char="-"/>
            </a:pPr>
            <a:r>
              <a:rPr lang="en-US" sz="1800" b="1" dirty="0" smtClean="0">
                <a:solidFill>
                  <a:schemeClr val="accent1"/>
                </a:solidFill>
              </a:rPr>
              <a:t>price-taking</a:t>
            </a:r>
            <a:endParaRPr lang="en-US" sz="1800" b="1" i="1" dirty="0" smtClean="0"/>
          </a:p>
          <a:p>
            <a:pPr marL="285750" indent="-285750">
              <a:buFont typeface="Lucida Grande"/>
              <a:buChar char="-"/>
            </a:pPr>
            <a:r>
              <a:rPr lang="en-US" sz="1800" b="1" dirty="0" smtClean="0">
                <a:solidFill>
                  <a:schemeClr val="accent1"/>
                </a:solidFill>
              </a:rPr>
              <a:t>price-anticipating   </a:t>
            </a:r>
          </a:p>
        </p:txBody>
      </p:sp>
      <p:sp>
        <p:nvSpPr>
          <p:cNvPr id="12" name="Date Placeholder 11"/>
          <p:cNvSpPr>
            <a:spLocks noGrp="1"/>
          </p:cNvSpPr>
          <p:nvPr>
            <p:ph type="dt" sz="half" idx="10"/>
          </p:nvPr>
        </p:nvSpPr>
        <p:spPr/>
        <p:txBody>
          <a:bodyPr/>
          <a:lstStyle/>
          <a:p>
            <a:fld id="{1B93E72D-ECA6-2D49-BC98-C0E9723BFCAE}" type="datetime1">
              <a:rPr lang="en-US" smtClean="0"/>
              <a:t>11/5/15</a:t>
            </a:fld>
            <a:endParaRPr lang="en-US" dirty="0"/>
          </a:p>
        </p:txBody>
      </p:sp>
      <p:pic>
        <p:nvPicPr>
          <p:cNvPr id="26" name="Picture 2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146" y="3921027"/>
            <a:ext cx="3123047" cy="366915"/>
          </a:xfrm>
          <a:prstGeom prst="rect">
            <a:avLst/>
          </a:prstGeom>
        </p:spPr>
      </p:pic>
      <p:pic>
        <p:nvPicPr>
          <p:cNvPr id="27" name="Picture 2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2281" y="4226135"/>
            <a:ext cx="4044611" cy="358594"/>
          </a:xfrm>
          <a:prstGeom prst="rect">
            <a:avLst/>
          </a:prstGeom>
        </p:spPr>
      </p:pic>
      <p:grpSp>
        <p:nvGrpSpPr>
          <p:cNvPr id="28" name="Group 27"/>
          <p:cNvGrpSpPr/>
          <p:nvPr/>
        </p:nvGrpSpPr>
        <p:grpSpPr>
          <a:xfrm>
            <a:off x="1462186" y="1623055"/>
            <a:ext cx="5755763" cy="1839374"/>
            <a:chOff x="1462181" y="2035236"/>
            <a:chExt cx="5755762" cy="2452500"/>
          </a:xfrm>
        </p:grpSpPr>
        <p:sp>
          <p:nvSpPr>
            <p:cNvPr id="29" name="Rectangle 28"/>
            <p:cNvSpPr/>
            <p:nvPr/>
          </p:nvSpPr>
          <p:spPr>
            <a:xfrm>
              <a:off x="1462181" y="3828202"/>
              <a:ext cx="1287532" cy="595035"/>
            </a:xfrm>
            <a:prstGeom prst="rect">
              <a:avLst/>
            </a:prstGeom>
            <a:ln>
              <a:noFill/>
            </a:ln>
          </p:spPr>
          <p:txBody>
            <a:bodyPr wrap="none">
              <a:spAutoFit/>
            </a:bodyPr>
            <a:lstStyle/>
            <a:p>
              <a:r>
                <a:rPr lang="en-US" sz="2300" dirty="0"/>
                <a:t>Operator</a:t>
              </a:r>
            </a:p>
          </p:txBody>
        </p:sp>
        <p:sp>
          <p:nvSpPr>
            <p:cNvPr id="37" name="Rectangle 36"/>
            <p:cNvSpPr/>
            <p:nvPr/>
          </p:nvSpPr>
          <p:spPr>
            <a:xfrm>
              <a:off x="6077418" y="3892701"/>
              <a:ext cx="1140525" cy="595035"/>
            </a:xfrm>
            <a:prstGeom prst="rect">
              <a:avLst/>
            </a:prstGeom>
            <a:ln>
              <a:noFill/>
            </a:ln>
          </p:spPr>
          <p:txBody>
            <a:bodyPr wrap="none">
              <a:spAutoFit/>
            </a:bodyPr>
            <a:lstStyle/>
            <a:p>
              <a:r>
                <a:rPr lang="en-US" sz="2300" dirty="0"/>
                <a:t>Tenants</a:t>
              </a:r>
            </a:p>
          </p:txBody>
        </p:sp>
        <p:sp>
          <p:nvSpPr>
            <p:cNvPr id="51" name="Rectangle 50"/>
            <p:cNvSpPr/>
            <p:nvPr/>
          </p:nvSpPr>
          <p:spPr>
            <a:xfrm>
              <a:off x="3924445" y="2035236"/>
              <a:ext cx="905917" cy="595035"/>
            </a:xfrm>
            <a:prstGeom prst="rect">
              <a:avLst/>
            </a:prstGeom>
            <a:ln>
              <a:noFill/>
            </a:ln>
          </p:spPr>
          <p:txBody>
            <a:bodyPr wrap="none">
              <a:spAutoFit/>
            </a:bodyPr>
            <a:lstStyle/>
            <a:p>
              <a:r>
                <a:rPr lang="en-US" sz="2300" dirty="0"/>
                <a:t>Utility</a:t>
              </a:r>
            </a:p>
          </p:txBody>
        </p:sp>
      </p:grpSp>
      <p:grpSp>
        <p:nvGrpSpPr>
          <p:cNvPr id="52" name="Group 51"/>
          <p:cNvGrpSpPr/>
          <p:nvPr/>
        </p:nvGrpSpPr>
        <p:grpSpPr>
          <a:xfrm>
            <a:off x="2268380" y="952561"/>
            <a:ext cx="1616686" cy="1316928"/>
            <a:chOff x="2268380" y="952561"/>
            <a:chExt cx="1616686" cy="1316928"/>
          </a:xfrm>
        </p:grpSpPr>
        <p:sp>
          <p:nvSpPr>
            <p:cNvPr id="53" name="TextBox 52"/>
            <p:cNvSpPr txBox="1"/>
            <p:nvPr/>
          </p:nvSpPr>
          <p:spPr>
            <a:xfrm>
              <a:off x="2268380" y="952561"/>
              <a:ext cx="1383964" cy="346249"/>
            </a:xfrm>
            <a:prstGeom prst="rect">
              <a:avLst/>
            </a:prstGeom>
            <a:noFill/>
          </p:spPr>
          <p:txBody>
            <a:bodyPr wrap="none" lIns="68580" tIns="34290" rIns="68580" bIns="34290" rtlCol="0">
              <a:spAutoFit/>
            </a:bodyPr>
            <a:lstStyle/>
            <a:p>
              <a:r>
                <a:rPr lang="en-US" sz="1800" b="1" dirty="0">
                  <a:solidFill>
                    <a:srgbClr val="FF0000"/>
                  </a:solidFill>
                </a:rPr>
                <a:t>Cut energy</a:t>
              </a:r>
              <a:r>
                <a:rPr lang="en-US" sz="1500" dirty="0"/>
                <a:t> </a:t>
              </a:r>
              <a:r>
                <a:rPr lang="en-US" sz="1800" b="1" i="1" dirty="0" err="1"/>
                <a:t>δ</a:t>
              </a:r>
              <a:endParaRPr lang="en-US" sz="1500" b="1" i="1" dirty="0"/>
            </a:p>
          </p:txBody>
        </p:sp>
        <p:sp>
          <p:nvSpPr>
            <p:cNvPr id="54" name="Freeform 53"/>
            <p:cNvSpPr/>
            <p:nvPr/>
          </p:nvSpPr>
          <p:spPr>
            <a:xfrm>
              <a:off x="2378048" y="1370627"/>
              <a:ext cx="1507018" cy="898862"/>
            </a:xfrm>
            <a:custGeom>
              <a:avLst/>
              <a:gdLst>
                <a:gd name="connsiteX0" fmla="*/ 1921874 w 1921874"/>
                <a:gd name="connsiteY0" fmla="*/ 10767 h 1130440"/>
                <a:gd name="connsiteX1" fmla="*/ 301008 w 1921874"/>
                <a:gd name="connsiteY1" fmla="*/ 161171 h 1130440"/>
                <a:gd name="connsiteX2" fmla="*/ 229 w 1921874"/>
                <a:gd name="connsiteY2" fmla="*/ 1130440 h 1130440"/>
              </a:gdLst>
              <a:ahLst/>
              <a:cxnLst>
                <a:cxn ang="0">
                  <a:pos x="connsiteX0" y="connsiteY0"/>
                </a:cxn>
                <a:cxn ang="0">
                  <a:pos x="connsiteX1" y="connsiteY1"/>
                </a:cxn>
                <a:cxn ang="0">
                  <a:pos x="connsiteX2" y="connsiteY2"/>
                </a:cxn>
              </a:cxnLst>
              <a:rect l="l" t="t" r="r" b="b"/>
              <a:pathLst>
                <a:path w="1921874" h="1130440">
                  <a:moveTo>
                    <a:pt x="1921874" y="10767"/>
                  </a:moveTo>
                  <a:cubicBezTo>
                    <a:pt x="1271578" y="-7337"/>
                    <a:pt x="621282" y="-25441"/>
                    <a:pt x="301008" y="161171"/>
                  </a:cubicBezTo>
                  <a:cubicBezTo>
                    <a:pt x="-19266" y="347783"/>
                    <a:pt x="229" y="1130440"/>
                    <a:pt x="229" y="1130440"/>
                  </a:cubicBezTo>
                </a:path>
              </a:pathLst>
            </a:custGeom>
            <a:ln w="57150" cmpd="sng">
              <a:solidFill>
                <a:srgbClr val="70AD47"/>
              </a:solidFill>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55" name="Group 54"/>
          <p:cNvGrpSpPr/>
          <p:nvPr/>
        </p:nvGrpSpPr>
        <p:grpSpPr>
          <a:xfrm>
            <a:off x="630760" y="1439271"/>
            <a:ext cx="1643869" cy="914478"/>
            <a:chOff x="841008" y="1919026"/>
            <a:chExt cx="2191824" cy="1219304"/>
          </a:xfrm>
        </p:grpSpPr>
        <p:sp>
          <p:nvSpPr>
            <p:cNvPr id="56" name="TextBox 55"/>
            <p:cNvSpPr txBox="1"/>
            <p:nvPr/>
          </p:nvSpPr>
          <p:spPr>
            <a:xfrm>
              <a:off x="841008" y="1919026"/>
              <a:ext cx="1998861" cy="861775"/>
            </a:xfrm>
            <a:prstGeom prst="rect">
              <a:avLst/>
            </a:prstGeom>
            <a:noFill/>
          </p:spPr>
          <p:txBody>
            <a:bodyPr wrap="none" rtlCol="0">
              <a:spAutoFit/>
            </a:bodyPr>
            <a:lstStyle/>
            <a:p>
              <a:r>
                <a:rPr lang="en-US" sz="1800" b="1" dirty="0">
                  <a:solidFill>
                    <a:srgbClr val="FF0000"/>
                  </a:solidFill>
                </a:rPr>
                <a:t>Diesel energy</a:t>
              </a:r>
              <a:r>
                <a:rPr lang="en-US" sz="1800" b="1" dirty="0"/>
                <a:t> </a:t>
              </a:r>
            </a:p>
            <a:p>
              <a:r>
                <a:rPr lang="en-US" sz="1800" b="1" i="1" dirty="0"/>
                <a:t>y = </a:t>
              </a:r>
              <a:r>
                <a:rPr lang="en-US" sz="1800" b="1" i="1" dirty="0" err="1"/>
                <a:t>δ</a:t>
              </a:r>
              <a:r>
                <a:rPr lang="en-US" sz="1800" b="1" i="1" dirty="0"/>
                <a:t> - </a:t>
              </a:r>
              <a:r>
                <a:rPr lang="en-US" sz="1800" b="1" i="1" dirty="0" err="1"/>
                <a:t>Σ</a:t>
              </a:r>
              <a:r>
                <a:rPr lang="en-US" sz="1800" b="1" i="1" baseline="-25000" dirty="0" err="1"/>
                <a:t>i</a:t>
              </a:r>
              <a:r>
                <a:rPr lang="en-US" sz="1800" b="1" i="1" dirty="0" err="1"/>
                <a:t>s</a:t>
              </a:r>
              <a:r>
                <a:rPr lang="en-US" sz="1800" b="1" i="1" baseline="-25000" dirty="0" err="1"/>
                <a:t>i</a:t>
              </a:r>
              <a:endParaRPr lang="en-US" sz="1800" b="1" i="1" baseline="-25000" dirty="0"/>
            </a:p>
          </p:txBody>
        </p:sp>
        <p:sp>
          <p:nvSpPr>
            <p:cNvPr id="57" name="Freeform 56"/>
            <p:cNvSpPr/>
            <p:nvPr/>
          </p:nvSpPr>
          <p:spPr>
            <a:xfrm rot="21270576">
              <a:off x="2222258" y="2476482"/>
              <a:ext cx="810574" cy="661848"/>
            </a:xfrm>
            <a:custGeom>
              <a:avLst/>
              <a:gdLst>
                <a:gd name="connsiteX0" fmla="*/ 551428 w 580161"/>
                <a:gd name="connsiteY0" fmla="*/ 654249 h 654249"/>
                <a:gd name="connsiteX1" fmla="*/ 518008 w 580161"/>
                <a:gd name="connsiteY1" fmla="*/ 86057 h 654249"/>
                <a:gd name="connsiteX2" fmla="*/ 0 w 580161"/>
                <a:gd name="connsiteY2" fmla="*/ 2499 h 654249"/>
              </a:gdLst>
              <a:ahLst/>
              <a:cxnLst>
                <a:cxn ang="0">
                  <a:pos x="connsiteX0" y="connsiteY0"/>
                </a:cxn>
                <a:cxn ang="0">
                  <a:pos x="connsiteX1" y="connsiteY1"/>
                </a:cxn>
                <a:cxn ang="0">
                  <a:pos x="connsiteX2" y="connsiteY2"/>
                </a:cxn>
              </a:cxnLst>
              <a:rect l="l" t="t" r="r" b="b"/>
              <a:pathLst>
                <a:path w="580161" h="654249">
                  <a:moveTo>
                    <a:pt x="551428" y="654249"/>
                  </a:moveTo>
                  <a:cubicBezTo>
                    <a:pt x="580670" y="424465"/>
                    <a:pt x="609913" y="194682"/>
                    <a:pt x="518008" y="86057"/>
                  </a:cubicBezTo>
                  <a:cubicBezTo>
                    <a:pt x="426103" y="-22568"/>
                    <a:pt x="0" y="2499"/>
                    <a:pt x="0" y="2499"/>
                  </a:cubicBezTo>
                </a:path>
              </a:pathLst>
            </a:custGeom>
            <a:ln w="57150"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8" name="Group 57"/>
          <p:cNvGrpSpPr/>
          <p:nvPr/>
        </p:nvGrpSpPr>
        <p:grpSpPr>
          <a:xfrm>
            <a:off x="6622418" y="1385046"/>
            <a:ext cx="2005556" cy="963308"/>
            <a:chOff x="6622417" y="1385045"/>
            <a:chExt cx="2005556" cy="963308"/>
          </a:xfrm>
        </p:grpSpPr>
        <p:sp>
          <p:nvSpPr>
            <p:cNvPr id="59" name="TextBox 58"/>
            <p:cNvSpPr txBox="1"/>
            <p:nvPr/>
          </p:nvSpPr>
          <p:spPr>
            <a:xfrm>
              <a:off x="7168599" y="1385045"/>
              <a:ext cx="1459374" cy="623248"/>
            </a:xfrm>
            <a:prstGeom prst="rect">
              <a:avLst/>
            </a:prstGeom>
            <a:noFill/>
          </p:spPr>
          <p:txBody>
            <a:bodyPr wrap="none" lIns="68580" tIns="34290" rIns="68580" bIns="34290" rtlCol="0">
              <a:spAutoFit/>
            </a:bodyPr>
            <a:lstStyle/>
            <a:p>
              <a:r>
                <a:rPr lang="en-US" sz="1800" b="1" dirty="0">
                  <a:solidFill>
                    <a:srgbClr val="FF0000"/>
                  </a:solidFill>
                </a:rPr>
                <a:t>Cut energy by</a:t>
              </a:r>
            </a:p>
            <a:p>
              <a:r>
                <a:rPr lang="en-US" sz="1800" b="1" dirty="0"/>
                <a:t> </a:t>
              </a:r>
              <a:r>
                <a:rPr lang="en-US" sz="1800" b="1" i="1" dirty="0" err="1"/>
                <a:t>s</a:t>
              </a:r>
              <a:r>
                <a:rPr lang="en-US" sz="1800" b="1" i="1" baseline="-25000" dirty="0" err="1"/>
                <a:t>i</a:t>
              </a:r>
              <a:r>
                <a:rPr lang="en-US" sz="1800" b="1" i="1" dirty="0"/>
                <a:t>=</a:t>
              </a:r>
              <a:r>
                <a:rPr lang="en-US" sz="1800" b="1" i="1" dirty="0" err="1"/>
                <a:t>δ</a:t>
              </a:r>
              <a:r>
                <a:rPr lang="en-US" sz="1800" b="1" i="1" dirty="0"/>
                <a:t>-b</a:t>
              </a:r>
              <a:r>
                <a:rPr lang="en-US" sz="1800" b="1" i="1" baseline="-25000" dirty="0"/>
                <a:t>i</a:t>
              </a:r>
              <a:r>
                <a:rPr lang="en-US" sz="1800" b="1" i="1" dirty="0"/>
                <a:t>/p</a:t>
              </a:r>
            </a:p>
          </p:txBody>
        </p:sp>
        <p:sp>
          <p:nvSpPr>
            <p:cNvPr id="60" name="Freeform 59"/>
            <p:cNvSpPr/>
            <p:nvPr/>
          </p:nvSpPr>
          <p:spPr>
            <a:xfrm rot="293460">
              <a:off x="6622417" y="1650601"/>
              <a:ext cx="552601" cy="697752"/>
            </a:xfrm>
            <a:custGeom>
              <a:avLst/>
              <a:gdLst>
                <a:gd name="connsiteX0" fmla="*/ 44440 w 762968"/>
                <a:gd name="connsiteY0" fmla="*/ 741204 h 741204"/>
                <a:gd name="connsiteX1" fmla="*/ 77860 w 762968"/>
                <a:gd name="connsiteY1" fmla="*/ 89454 h 741204"/>
                <a:gd name="connsiteX2" fmla="*/ 762968 w 762968"/>
                <a:gd name="connsiteY2" fmla="*/ 5896 h 741204"/>
              </a:gdLst>
              <a:ahLst/>
              <a:cxnLst>
                <a:cxn ang="0">
                  <a:pos x="connsiteX0" y="connsiteY0"/>
                </a:cxn>
                <a:cxn ang="0">
                  <a:pos x="connsiteX1" y="connsiteY1"/>
                </a:cxn>
                <a:cxn ang="0">
                  <a:pos x="connsiteX2" y="connsiteY2"/>
                </a:cxn>
              </a:cxnLst>
              <a:rect l="l" t="t" r="r" b="b"/>
              <a:pathLst>
                <a:path w="762968" h="741204">
                  <a:moveTo>
                    <a:pt x="44440" y="741204"/>
                  </a:moveTo>
                  <a:cubicBezTo>
                    <a:pt x="1272" y="476604"/>
                    <a:pt x="-41895" y="212005"/>
                    <a:pt x="77860" y="89454"/>
                  </a:cubicBezTo>
                  <a:cubicBezTo>
                    <a:pt x="197615" y="-33097"/>
                    <a:pt x="762968" y="5896"/>
                    <a:pt x="762968" y="5896"/>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61" name="Group 60"/>
          <p:cNvGrpSpPr/>
          <p:nvPr/>
        </p:nvGrpSpPr>
        <p:grpSpPr>
          <a:xfrm>
            <a:off x="2662060" y="2971954"/>
            <a:ext cx="3485739" cy="418776"/>
            <a:chOff x="4027098" y="4005042"/>
            <a:chExt cx="4160779" cy="690896"/>
          </a:xfrm>
        </p:grpSpPr>
        <p:sp>
          <p:nvSpPr>
            <p:cNvPr id="62" name="Rectangle 61"/>
            <p:cNvSpPr/>
            <p:nvPr/>
          </p:nvSpPr>
          <p:spPr>
            <a:xfrm>
              <a:off x="5679693" y="4005042"/>
              <a:ext cx="1027321" cy="685488"/>
            </a:xfrm>
            <a:prstGeom prst="rect">
              <a:avLst/>
            </a:prstGeom>
          </p:spPr>
          <p:txBody>
            <a:bodyPr wrap="square">
              <a:spAutoFit/>
            </a:bodyPr>
            <a:lstStyle/>
            <a:p>
              <a:r>
                <a:rPr lang="en-US" sz="1800" b="1" dirty="0">
                  <a:solidFill>
                    <a:srgbClr val="FF0000"/>
                  </a:solidFill>
                </a:rPr>
                <a:t>Price</a:t>
              </a:r>
              <a:r>
                <a:rPr lang="en-US" sz="2100" b="1" dirty="0">
                  <a:solidFill>
                    <a:srgbClr val="FF0000"/>
                  </a:solidFill>
                </a:rPr>
                <a:t> </a:t>
              </a:r>
              <a:r>
                <a:rPr lang="en-US" sz="1800" b="1" i="1" dirty="0" smtClean="0">
                  <a:solidFill>
                    <a:srgbClr val="000000"/>
                  </a:solidFill>
                </a:rPr>
                <a:t>p</a:t>
              </a:r>
              <a:endParaRPr lang="en-US" sz="2100" b="1" i="1" dirty="0">
                <a:solidFill>
                  <a:srgbClr val="000000"/>
                </a:solidFill>
              </a:endParaRPr>
            </a:p>
          </p:txBody>
        </p:sp>
        <p:sp>
          <p:nvSpPr>
            <p:cNvPr id="63" name="U-Turn Arrow 62"/>
            <p:cNvSpPr/>
            <p:nvPr/>
          </p:nvSpPr>
          <p:spPr>
            <a:xfrm rot="10800000" flipH="1">
              <a:off x="4027098" y="4161173"/>
              <a:ext cx="4160779" cy="534765"/>
            </a:xfrm>
            <a:prstGeom prst="uturnArrow">
              <a:avLst>
                <a:gd name="adj1" fmla="val 5853"/>
                <a:gd name="adj2" fmla="val 17554"/>
                <a:gd name="adj3" fmla="val 22872"/>
                <a:gd name="adj4" fmla="val 50000"/>
                <a:gd name="adj5" fmla="val 87766"/>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p:cNvGrpSpPr/>
          <p:nvPr/>
        </p:nvGrpSpPr>
        <p:grpSpPr>
          <a:xfrm>
            <a:off x="2580727" y="2015521"/>
            <a:ext cx="3649419" cy="423122"/>
            <a:chOff x="3440963" y="2687349"/>
            <a:chExt cx="4865892" cy="564161"/>
          </a:xfrm>
        </p:grpSpPr>
        <p:sp>
          <p:nvSpPr>
            <p:cNvPr id="65" name="TextBox 64"/>
            <p:cNvSpPr txBox="1"/>
            <p:nvPr/>
          </p:nvSpPr>
          <p:spPr>
            <a:xfrm>
              <a:off x="5034435" y="2759068"/>
              <a:ext cx="1870597" cy="492442"/>
            </a:xfrm>
            <a:prstGeom prst="rect">
              <a:avLst/>
            </a:prstGeom>
            <a:noFill/>
          </p:spPr>
          <p:txBody>
            <a:bodyPr wrap="none" rtlCol="0">
              <a:spAutoFit/>
            </a:bodyPr>
            <a:lstStyle/>
            <a:p>
              <a:r>
                <a:rPr lang="en-US" sz="1800" b="1" dirty="0">
                  <a:solidFill>
                    <a:srgbClr val="FF0000"/>
                  </a:solidFill>
                </a:rPr>
                <a:t>Supply bid</a:t>
              </a:r>
              <a:r>
                <a:rPr lang="en-US" sz="1800" b="1" dirty="0"/>
                <a:t> </a:t>
              </a:r>
              <a:r>
                <a:rPr lang="en-US" sz="1800" b="1" i="1" dirty="0"/>
                <a:t>b</a:t>
              </a:r>
              <a:r>
                <a:rPr lang="en-US" sz="1800" b="1" i="1" baseline="-25000" dirty="0"/>
                <a:t>i</a:t>
              </a:r>
              <a:r>
                <a:rPr lang="en-US" dirty="0" smtClean="0"/>
                <a:t> </a:t>
              </a:r>
              <a:endParaRPr lang="en-US" dirty="0"/>
            </a:p>
          </p:txBody>
        </p:sp>
        <p:sp>
          <p:nvSpPr>
            <p:cNvPr id="66" name="U-Turn Arrow 65"/>
            <p:cNvSpPr/>
            <p:nvPr/>
          </p:nvSpPr>
          <p:spPr>
            <a:xfrm flipH="1">
              <a:off x="3440963" y="2687349"/>
              <a:ext cx="4865892" cy="446698"/>
            </a:xfrm>
            <a:prstGeom prst="uturnArrow">
              <a:avLst>
                <a:gd name="adj1" fmla="val 5853"/>
                <a:gd name="adj2" fmla="val 21587"/>
                <a:gd name="adj3" fmla="val 25126"/>
                <a:gd name="adj4" fmla="val 72622"/>
                <a:gd name="adj5" fmla="val 67269"/>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67" name="Picture 66"/>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11200"/>
                    </a14:imgEffect>
                  </a14:imgLayer>
                </a14:imgProps>
              </a:ext>
            </a:extLst>
          </a:blip>
          <a:srcRect r="1619" b="18914"/>
          <a:stretch/>
        </p:blipFill>
        <p:spPr>
          <a:xfrm>
            <a:off x="6069735" y="2404582"/>
            <a:ext cx="821199" cy="661933"/>
          </a:xfrm>
          <a:prstGeom prst="rect">
            <a:avLst/>
          </a:prstGeom>
        </p:spPr>
      </p:pic>
      <p:pic>
        <p:nvPicPr>
          <p:cNvPr id="68" name="Picture 67"/>
          <p:cNvPicPr>
            <a:picLocks noChangeAspect="1"/>
          </p:cNvPicPr>
          <p:nvPr/>
        </p:nvPicPr>
        <p:blipFill>
          <a:blip r:embed="rId7"/>
          <a:stretch>
            <a:fillRect/>
          </a:stretch>
        </p:blipFill>
        <p:spPr>
          <a:xfrm>
            <a:off x="3959411" y="1026687"/>
            <a:ext cx="742643" cy="742643"/>
          </a:xfrm>
          <a:prstGeom prst="rect">
            <a:avLst/>
          </a:prstGeom>
        </p:spPr>
      </p:pic>
      <p:pic>
        <p:nvPicPr>
          <p:cNvPr id="69" name="Picture 68"/>
          <p:cNvPicPr>
            <a:picLocks noChangeAspect="1"/>
          </p:cNvPicPr>
          <p:nvPr/>
        </p:nvPicPr>
        <p:blipFill>
          <a:blip r:embed="rId8"/>
          <a:stretch>
            <a:fillRect/>
          </a:stretch>
        </p:blipFill>
        <p:spPr>
          <a:xfrm>
            <a:off x="2032674" y="2255424"/>
            <a:ext cx="824599" cy="824599"/>
          </a:xfrm>
          <a:prstGeom prst="rect">
            <a:avLst/>
          </a:prstGeom>
        </p:spPr>
      </p:pic>
    </p:spTree>
    <p:extLst>
      <p:ext uri="{BB962C8B-B14F-4D97-AF65-F5344CB8AC3E}">
        <p14:creationId xmlns:p14="http://schemas.microsoft.com/office/powerpoint/2010/main" val="4104441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parameterized supply function mechanism</a:t>
            </a: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13</a:t>
            </a:fld>
            <a:endParaRPr lang="en-US"/>
          </a:p>
        </p:txBody>
      </p:sp>
      <p:sp>
        <p:nvSpPr>
          <p:cNvPr id="25" name="TextBox 24"/>
          <p:cNvSpPr txBox="1"/>
          <p:nvPr/>
        </p:nvSpPr>
        <p:spPr>
          <a:xfrm>
            <a:off x="635464" y="3578559"/>
            <a:ext cx="7789334" cy="1177245"/>
          </a:xfrm>
          <a:prstGeom prst="rect">
            <a:avLst/>
          </a:prstGeom>
          <a:solidFill>
            <a:schemeClr val="bg1"/>
          </a:solidFill>
          <a:ln>
            <a:solidFill>
              <a:schemeClr val="bg1"/>
            </a:solidFill>
          </a:ln>
        </p:spPr>
        <p:txBody>
          <a:bodyPr wrap="square" lIns="68580" tIns="34290" rIns="68580" bIns="34290" rtlCol="0">
            <a:spAutoFit/>
          </a:bodyPr>
          <a:lstStyle/>
          <a:p>
            <a:r>
              <a:rPr lang="en-US" sz="1800" b="1" dirty="0">
                <a:solidFill>
                  <a:schemeClr val="accent1"/>
                </a:solidFill>
              </a:rPr>
              <a:t>Simple:</a:t>
            </a:r>
            <a:r>
              <a:rPr lang="en-US" sz="1800" b="1" dirty="0"/>
              <a:t> </a:t>
            </a:r>
            <a:r>
              <a:rPr lang="en-US" sz="1800" dirty="0"/>
              <a:t>tenant only need to communicate one parameter</a:t>
            </a:r>
            <a:endParaRPr lang="en-US" sz="1800" b="1" i="1" dirty="0"/>
          </a:p>
          <a:p>
            <a:r>
              <a:rPr lang="en-US" sz="1800" b="1" dirty="0">
                <a:solidFill>
                  <a:srgbClr val="5B9BD5"/>
                </a:solidFill>
              </a:rPr>
              <a:t>Fair:</a:t>
            </a:r>
            <a:r>
              <a:rPr lang="en-US" sz="1800" dirty="0"/>
              <a:t> no price differentiation</a:t>
            </a:r>
          </a:p>
          <a:p>
            <a:r>
              <a:rPr lang="en-US" sz="1800" b="1" dirty="0">
                <a:solidFill>
                  <a:srgbClr val="5B9BD5"/>
                </a:solidFill>
              </a:rPr>
              <a:t>Cost saving for operator:</a:t>
            </a:r>
            <a:r>
              <a:rPr lang="en-US" sz="1800" b="1" dirty="0"/>
              <a:t> </a:t>
            </a:r>
            <a:r>
              <a:rPr lang="en-US" sz="1800" dirty="0"/>
              <a:t>cost of dispatch decrease compared to diesel only</a:t>
            </a:r>
          </a:p>
          <a:p>
            <a:r>
              <a:rPr lang="en-US" sz="1800" b="1" dirty="0">
                <a:solidFill>
                  <a:schemeClr val="accent1"/>
                </a:solidFill>
              </a:rPr>
              <a:t>Equilibrium:</a:t>
            </a:r>
            <a:r>
              <a:rPr lang="en-US" sz="1800" dirty="0"/>
              <a:t> always exists and unique</a:t>
            </a:r>
          </a:p>
        </p:txBody>
      </p:sp>
      <p:sp>
        <p:nvSpPr>
          <p:cNvPr id="12" name="Date Placeholder 11"/>
          <p:cNvSpPr>
            <a:spLocks noGrp="1"/>
          </p:cNvSpPr>
          <p:nvPr>
            <p:ph type="dt" sz="half" idx="10"/>
          </p:nvPr>
        </p:nvSpPr>
        <p:spPr/>
        <p:txBody>
          <a:bodyPr/>
          <a:lstStyle/>
          <a:p>
            <a:fld id="{1B93E72D-ECA6-2D49-BC98-C0E9723BFCAE}" type="datetime1">
              <a:rPr lang="en-US" smtClean="0"/>
              <a:t>11/5/15</a:t>
            </a:fld>
            <a:endParaRPr lang="en-US" dirty="0"/>
          </a:p>
        </p:txBody>
      </p:sp>
      <p:grpSp>
        <p:nvGrpSpPr>
          <p:cNvPr id="26" name="Group 25"/>
          <p:cNvGrpSpPr/>
          <p:nvPr/>
        </p:nvGrpSpPr>
        <p:grpSpPr>
          <a:xfrm>
            <a:off x="1462186" y="1623055"/>
            <a:ext cx="5755763" cy="1839374"/>
            <a:chOff x="1462181" y="2035236"/>
            <a:chExt cx="5755762" cy="2452500"/>
          </a:xfrm>
        </p:grpSpPr>
        <p:sp>
          <p:nvSpPr>
            <p:cNvPr id="27" name="Rectangle 26"/>
            <p:cNvSpPr/>
            <p:nvPr/>
          </p:nvSpPr>
          <p:spPr>
            <a:xfrm>
              <a:off x="1462181" y="3828202"/>
              <a:ext cx="1287532" cy="595035"/>
            </a:xfrm>
            <a:prstGeom prst="rect">
              <a:avLst/>
            </a:prstGeom>
            <a:ln>
              <a:noFill/>
            </a:ln>
          </p:spPr>
          <p:txBody>
            <a:bodyPr wrap="none">
              <a:spAutoFit/>
            </a:bodyPr>
            <a:lstStyle/>
            <a:p>
              <a:r>
                <a:rPr lang="en-US" sz="2300" dirty="0"/>
                <a:t>Operator</a:t>
              </a:r>
            </a:p>
          </p:txBody>
        </p:sp>
        <p:sp>
          <p:nvSpPr>
            <p:cNvPr id="28" name="Rectangle 27"/>
            <p:cNvSpPr/>
            <p:nvPr/>
          </p:nvSpPr>
          <p:spPr>
            <a:xfrm>
              <a:off x="6077418" y="3892701"/>
              <a:ext cx="1140525" cy="595035"/>
            </a:xfrm>
            <a:prstGeom prst="rect">
              <a:avLst/>
            </a:prstGeom>
            <a:ln>
              <a:noFill/>
            </a:ln>
          </p:spPr>
          <p:txBody>
            <a:bodyPr wrap="none">
              <a:spAutoFit/>
            </a:bodyPr>
            <a:lstStyle/>
            <a:p>
              <a:r>
                <a:rPr lang="en-US" sz="2300" dirty="0"/>
                <a:t>Tenants</a:t>
              </a:r>
            </a:p>
          </p:txBody>
        </p:sp>
        <p:sp>
          <p:nvSpPr>
            <p:cNvPr id="29" name="Rectangle 28"/>
            <p:cNvSpPr/>
            <p:nvPr/>
          </p:nvSpPr>
          <p:spPr>
            <a:xfrm>
              <a:off x="3924445" y="2035236"/>
              <a:ext cx="905917" cy="595035"/>
            </a:xfrm>
            <a:prstGeom prst="rect">
              <a:avLst/>
            </a:prstGeom>
            <a:ln>
              <a:noFill/>
            </a:ln>
          </p:spPr>
          <p:txBody>
            <a:bodyPr wrap="none">
              <a:spAutoFit/>
            </a:bodyPr>
            <a:lstStyle/>
            <a:p>
              <a:r>
                <a:rPr lang="en-US" sz="2300" dirty="0"/>
                <a:t>Utility</a:t>
              </a:r>
            </a:p>
          </p:txBody>
        </p:sp>
      </p:grpSp>
      <p:grpSp>
        <p:nvGrpSpPr>
          <p:cNvPr id="37" name="Group 36"/>
          <p:cNvGrpSpPr/>
          <p:nvPr/>
        </p:nvGrpSpPr>
        <p:grpSpPr>
          <a:xfrm>
            <a:off x="2268380" y="952561"/>
            <a:ext cx="1616686" cy="1316928"/>
            <a:chOff x="2268380" y="952561"/>
            <a:chExt cx="1616686" cy="1316928"/>
          </a:xfrm>
        </p:grpSpPr>
        <p:sp>
          <p:nvSpPr>
            <p:cNvPr id="51" name="TextBox 50"/>
            <p:cNvSpPr txBox="1"/>
            <p:nvPr/>
          </p:nvSpPr>
          <p:spPr>
            <a:xfrm>
              <a:off x="2268380" y="952561"/>
              <a:ext cx="1383964" cy="346249"/>
            </a:xfrm>
            <a:prstGeom prst="rect">
              <a:avLst/>
            </a:prstGeom>
            <a:noFill/>
          </p:spPr>
          <p:txBody>
            <a:bodyPr wrap="none" lIns="68580" tIns="34290" rIns="68580" bIns="34290" rtlCol="0">
              <a:spAutoFit/>
            </a:bodyPr>
            <a:lstStyle/>
            <a:p>
              <a:r>
                <a:rPr lang="en-US" sz="1800" b="1" dirty="0">
                  <a:solidFill>
                    <a:srgbClr val="FF0000"/>
                  </a:solidFill>
                </a:rPr>
                <a:t>Cut energy</a:t>
              </a:r>
              <a:r>
                <a:rPr lang="en-US" sz="1500" dirty="0"/>
                <a:t> </a:t>
              </a:r>
              <a:r>
                <a:rPr lang="en-US" sz="1800" b="1" i="1" dirty="0" err="1"/>
                <a:t>δ</a:t>
              </a:r>
              <a:endParaRPr lang="en-US" sz="1500" b="1" i="1" dirty="0"/>
            </a:p>
          </p:txBody>
        </p:sp>
        <p:sp>
          <p:nvSpPr>
            <p:cNvPr id="52" name="Freeform 51"/>
            <p:cNvSpPr/>
            <p:nvPr/>
          </p:nvSpPr>
          <p:spPr>
            <a:xfrm>
              <a:off x="2378048" y="1370627"/>
              <a:ext cx="1507018" cy="898862"/>
            </a:xfrm>
            <a:custGeom>
              <a:avLst/>
              <a:gdLst>
                <a:gd name="connsiteX0" fmla="*/ 1921874 w 1921874"/>
                <a:gd name="connsiteY0" fmla="*/ 10767 h 1130440"/>
                <a:gd name="connsiteX1" fmla="*/ 301008 w 1921874"/>
                <a:gd name="connsiteY1" fmla="*/ 161171 h 1130440"/>
                <a:gd name="connsiteX2" fmla="*/ 229 w 1921874"/>
                <a:gd name="connsiteY2" fmla="*/ 1130440 h 1130440"/>
              </a:gdLst>
              <a:ahLst/>
              <a:cxnLst>
                <a:cxn ang="0">
                  <a:pos x="connsiteX0" y="connsiteY0"/>
                </a:cxn>
                <a:cxn ang="0">
                  <a:pos x="connsiteX1" y="connsiteY1"/>
                </a:cxn>
                <a:cxn ang="0">
                  <a:pos x="connsiteX2" y="connsiteY2"/>
                </a:cxn>
              </a:cxnLst>
              <a:rect l="l" t="t" r="r" b="b"/>
              <a:pathLst>
                <a:path w="1921874" h="1130440">
                  <a:moveTo>
                    <a:pt x="1921874" y="10767"/>
                  </a:moveTo>
                  <a:cubicBezTo>
                    <a:pt x="1271578" y="-7337"/>
                    <a:pt x="621282" y="-25441"/>
                    <a:pt x="301008" y="161171"/>
                  </a:cubicBezTo>
                  <a:cubicBezTo>
                    <a:pt x="-19266" y="347783"/>
                    <a:pt x="229" y="1130440"/>
                    <a:pt x="229" y="1130440"/>
                  </a:cubicBezTo>
                </a:path>
              </a:pathLst>
            </a:custGeom>
            <a:ln w="57150" cmpd="sng">
              <a:solidFill>
                <a:srgbClr val="70AD47"/>
              </a:solidFill>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53" name="Group 52"/>
          <p:cNvGrpSpPr/>
          <p:nvPr/>
        </p:nvGrpSpPr>
        <p:grpSpPr>
          <a:xfrm>
            <a:off x="630760" y="1439271"/>
            <a:ext cx="1643869" cy="914478"/>
            <a:chOff x="841008" y="1919026"/>
            <a:chExt cx="2191824" cy="1219304"/>
          </a:xfrm>
        </p:grpSpPr>
        <p:sp>
          <p:nvSpPr>
            <p:cNvPr id="54" name="TextBox 53"/>
            <p:cNvSpPr txBox="1"/>
            <p:nvPr/>
          </p:nvSpPr>
          <p:spPr>
            <a:xfrm>
              <a:off x="841008" y="1919026"/>
              <a:ext cx="1998861" cy="861775"/>
            </a:xfrm>
            <a:prstGeom prst="rect">
              <a:avLst/>
            </a:prstGeom>
            <a:noFill/>
          </p:spPr>
          <p:txBody>
            <a:bodyPr wrap="none" rtlCol="0">
              <a:spAutoFit/>
            </a:bodyPr>
            <a:lstStyle/>
            <a:p>
              <a:r>
                <a:rPr lang="en-US" sz="1800" b="1" dirty="0">
                  <a:solidFill>
                    <a:srgbClr val="FF0000"/>
                  </a:solidFill>
                </a:rPr>
                <a:t>Diesel energy</a:t>
              </a:r>
              <a:r>
                <a:rPr lang="en-US" sz="1800" b="1" dirty="0"/>
                <a:t> </a:t>
              </a:r>
            </a:p>
            <a:p>
              <a:r>
                <a:rPr lang="en-US" sz="1800" b="1" i="1" dirty="0"/>
                <a:t>y = </a:t>
              </a:r>
              <a:r>
                <a:rPr lang="en-US" sz="1800" b="1" i="1" dirty="0" err="1"/>
                <a:t>δ</a:t>
              </a:r>
              <a:r>
                <a:rPr lang="en-US" sz="1800" b="1" i="1" dirty="0"/>
                <a:t> - </a:t>
              </a:r>
              <a:r>
                <a:rPr lang="en-US" sz="1800" b="1" i="1" dirty="0" err="1"/>
                <a:t>Σ</a:t>
              </a:r>
              <a:r>
                <a:rPr lang="en-US" sz="1800" b="1" i="1" baseline="-25000" dirty="0" err="1"/>
                <a:t>i</a:t>
              </a:r>
              <a:r>
                <a:rPr lang="en-US" sz="1800" b="1" i="1" dirty="0" err="1"/>
                <a:t>s</a:t>
              </a:r>
              <a:r>
                <a:rPr lang="en-US" sz="1800" b="1" i="1" baseline="-25000" dirty="0" err="1"/>
                <a:t>i</a:t>
              </a:r>
              <a:endParaRPr lang="en-US" sz="1800" b="1" i="1" baseline="-25000" dirty="0"/>
            </a:p>
          </p:txBody>
        </p:sp>
        <p:sp>
          <p:nvSpPr>
            <p:cNvPr id="55" name="Freeform 54"/>
            <p:cNvSpPr/>
            <p:nvPr/>
          </p:nvSpPr>
          <p:spPr>
            <a:xfrm rot="21270576">
              <a:off x="2222258" y="2476482"/>
              <a:ext cx="810574" cy="661848"/>
            </a:xfrm>
            <a:custGeom>
              <a:avLst/>
              <a:gdLst>
                <a:gd name="connsiteX0" fmla="*/ 551428 w 580161"/>
                <a:gd name="connsiteY0" fmla="*/ 654249 h 654249"/>
                <a:gd name="connsiteX1" fmla="*/ 518008 w 580161"/>
                <a:gd name="connsiteY1" fmla="*/ 86057 h 654249"/>
                <a:gd name="connsiteX2" fmla="*/ 0 w 580161"/>
                <a:gd name="connsiteY2" fmla="*/ 2499 h 654249"/>
              </a:gdLst>
              <a:ahLst/>
              <a:cxnLst>
                <a:cxn ang="0">
                  <a:pos x="connsiteX0" y="connsiteY0"/>
                </a:cxn>
                <a:cxn ang="0">
                  <a:pos x="connsiteX1" y="connsiteY1"/>
                </a:cxn>
                <a:cxn ang="0">
                  <a:pos x="connsiteX2" y="connsiteY2"/>
                </a:cxn>
              </a:cxnLst>
              <a:rect l="l" t="t" r="r" b="b"/>
              <a:pathLst>
                <a:path w="580161" h="654249">
                  <a:moveTo>
                    <a:pt x="551428" y="654249"/>
                  </a:moveTo>
                  <a:cubicBezTo>
                    <a:pt x="580670" y="424465"/>
                    <a:pt x="609913" y="194682"/>
                    <a:pt x="518008" y="86057"/>
                  </a:cubicBezTo>
                  <a:cubicBezTo>
                    <a:pt x="426103" y="-22568"/>
                    <a:pt x="0" y="2499"/>
                    <a:pt x="0" y="2499"/>
                  </a:cubicBezTo>
                </a:path>
              </a:pathLst>
            </a:custGeom>
            <a:ln w="57150"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6" name="Group 55"/>
          <p:cNvGrpSpPr/>
          <p:nvPr/>
        </p:nvGrpSpPr>
        <p:grpSpPr>
          <a:xfrm>
            <a:off x="6622418" y="1385046"/>
            <a:ext cx="2005556" cy="963308"/>
            <a:chOff x="6622417" y="1385045"/>
            <a:chExt cx="2005556" cy="963308"/>
          </a:xfrm>
        </p:grpSpPr>
        <p:sp>
          <p:nvSpPr>
            <p:cNvPr id="57" name="TextBox 56"/>
            <p:cNvSpPr txBox="1"/>
            <p:nvPr/>
          </p:nvSpPr>
          <p:spPr>
            <a:xfrm>
              <a:off x="7168599" y="1385045"/>
              <a:ext cx="1459374" cy="623248"/>
            </a:xfrm>
            <a:prstGeom prst="rect">
              <a:avLst/>
            </a:prstGeom>
            <a:noFill/>
          </p:spPr>
          <p:txBody>
            <a:bodyPr wrap="none" lIns="68580" tIns="34290" rIns="68580" bIns="34290" rtlCol="0">
              <a:spAutoFit/>
            </a:bodyPr>
            <a:lstStyle/>
            <a:p>
              <a:r>
                <a:rPr lang="en-US" sz="1800" b="1" dirty="0">
                  <a:solidFill>
                    <a:srgbClr val="FF0000"/>
                  </a:solidFill>
                </a:rPr>
                <a:t>Cut energy by</a:t>
              </a:r>
            </a:p>
            <a:p>
              <a:r>
                <a:rPr lang="en-US" sz="1800" b="1" dirty="0"/>
                <a:t> </a:t>
              </a:r>
              <a:r>
                <a:rPr lang="en-US" sz="1800" b="1" i="1" dirty="0" err="1"/>
                <a:t>s</a:t>
              </a:r>
              <a:r>
                <a:rPr lang="en-US" sz="1800" b="1" i="1" baseline="-25000" dirty="0" err="1"/>
                <a:t>i</a:t>
              </a:r>
              <a:r>
                <a:rPr lang="en-US" sz="1800" b="1" i="1" dirty="0"/>
                <a:t>=</a:t>
              </a:r>
              <a:r>
                <a:rPr lang="en-US" sz="1800" b="1" i="1" dirty="0" err="1"/>
                <a:t>δ</a:t>
              </a:r>
              <a:r>
                <a:rPr lang="en-US" sz="1800" b="1" i="1" dirty="0"/>
                <a:t>-b</a:t>
              </a:r>
              <a:r>
                <a:rPr lang="en-US" sz="1800" b="1" i="1" baseline="-25000" dirty="0"/>
                <a:t>i</a:t>
              </a:r>
              <a:r>
                <a:rPr lang="en-US" sz="1800" b="1" i="1" dirty="0"/>
                <a:t>/p</a:t>
              </a:r>
            </a:p>
          </p:txBody>
        </p:sp>
        <p:sp>
          <p:nvSpPr>
            <p:cNvPr id="58" name="Freeform 57"/>
            <p:cNvSpPr/>
            <p:nvPr/>
          </p:nvSpPr>
          <p:spPr>
            <a:xfrm rot="293460">
              <a:off x="6622417" y="1650601"/>
              <a:ext cx="552601" cy="697752"/>
            </a:xfrm>
            <a:custGeom>
              <a:avLst/>
              <a:gdLst>
                <a:gd name="connsiteX0" fmla="*/ 44440 w 762968"/>
                <a:gd name="connsiteY0" fmla="*/ 741204 h 741204"/>
                <a:gd name="connsiteX1" fmla="*/ 77860 w 762968"/>
                <a:gd name="connsiteY1" fmla="*/ 89454 h 741204"/>
                <a:gd name="connsiteX2" fmla="*/ 762968 w 762968"/>
                <a:gd name="connsiteY2" fmla="*/ 5896 h 741204"/>
              </a:gdLst>
              <a:ahLst/>
              <a:cxnLst>
                <a:cxn ang="0">
                  <a:pos x="connsiteX0" y="connsiteY0"/>
                </a:cxn>
                <a:cxn ang="0">
                  <a:pos x="connsiteX1" y="connsiteY1"/>
                </a:cxn>
                <a:cxn ang="0">
                  <a:pos x="connsiteX2" y="connsiteY2"/>
                </a:cxn>
              </a:cxnLst>
              <a:rect l="l" t="t" r="r" b="b"/>
              <a:pathLst>
                <a:path w="762968" h="741204">
                  <a:moveTo>
                    <a:pt x="44440" y="741204"/>
                  </a:moveTo>
                  <a:cubicBezTo>
                    <a:pt x="1272" y="476604"/>
                    <a:pt x="-41895" y="212005"/>
                    <a:pt x="77860" y="89454"/>
                  </a:cubicBezTo>
                  <a:cubicBezTo>
                    <a:pt x="197615" y="-33097"/>
                    <a:pt x="762968" y="5896"/>
                    <a:pt x="762968" y="5896"/>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59" name="Group 58"/>
          <p:cNvGrpSpPr/>
          <p:nvPr/>
        </p:nvGrpSpPr>
        <p:grpSpPr>
          <a:xfrm>
            <a:off x="2662060" y="2971954"/>
            <a:ext cx="3485739" cy="418776"/>
            <a:chOff x="4027098" y="4005042"/>
            <a:chExt cx="4160779" cy="690896"/>
          </a:xfrm>
        </p:grpSpPr>
        <p:sp>
          <p:nvSpPr>
            <p:cNvPr id="60" name="Rectangle 59"/>
            <p:cNvSpPr/>
            <p:nvPr/>
          </p:nvSpPr>
          <p:spPr>
            <a:xfrm>
              <a:off x="5679693" y="4005042"/>
              <a:ext cx="1027321" cy="685488"/>
            </a:xfrm>
            <a:prstGeom prst="rect">
              <a:avLst/>
            </a:prstGeom>
          </p:spPr>
          <p:txBody>
            <a:bodyPr wrap="square">
              <a:spAutoFit/>
            </a:bodyPr>
            <a:lstStyle/>
            <a:p>
              <a:r>
                <a:rPr lang="en-US" sz="1800" b="1" dirty="0">
                  <a:solidFill>
                    <a:srgbClr val="FF0000"/>
                  </a:solidFill>
                </a:rPr>
                <a:t>Price</a:t>
              </a:r>
              <a:r>
                <a:rPr lang="en-US" sz="2100" b="1" dirty="0">
                  <a:solidFill>
                    <a:srgbClr val="FF0000"/>
                  </a:solidFill>
                </a:rPr>
                <a:t> </a:t>
              </a:r>
              <a:r>
                <a:rPr lang="en-US" sz="1800" b="1" i="1" dirty="0" smtClean="0">
                  <a:solidFill>
                    <a:srgbClr val="000000"/>
                  </a:solidFill>
                </a:rPr>
                <a:t>p</a:t>
              </a:r>
              <a:endParaRPr lang="en-US" sz="2100" b="1" i="1" dirty="0">
                <a:solidFill>
                  <a:srgbClr val="000000"/>
                </a:solidFill>
              </a:endParaRPr>
            </a:p>
          </p:txBody>
        </p:sp>
        <p:sp>
          <p:nvSpPr>
            <p:cNvPr id="61" name="U-Turn Arrow 60"/>
            <p:cNvSpPr/>
            <p:nvPr/>
          </p:nvSpPr>
          <p:spPr>
            <a:xfrm rot="10800000" flipH="1">
              <a:off x="4027098" y="4161173"/>
              <a:ext cx="4160779" cy="534765"/>
            </a:xfrm>
            <a:prstGeom prst="uturnArrow">
              <a:avLst>
                <a:gd name="adj1" fmla="val 5853"/>
                <a:gd name="adj2" fmla="val 17554"/>
                <a:gd name="adj3" fmla="val 22872"/>
                <a:gd name="adj4" fmla="val 50000"/>
                <a:gd name="adj5" fmla="val 87766"/>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62" name="Group 61"/>
          <p:cNvGrpSpPr/>
          <p:nvPr/>
        </p:nvGrpSpPr>
        <p:grpSpPr>
          <a:xfrm>
            <a:off x="2580727" y="2015521"/>
            <a:ext cx="3649419" cy="423122"/>
            <a:chOff x="3440963" y="2687349"/>
            <a:chExt cx="4865892" cy="564161"/>
          </a:xfrm>
        </p:grpSpPr>
        <p:sp>
          <p:nvSpPr>
            <p:cNvPr id="63" name="TextBox 62"/>
            <p:cNvSpPr txBox="1"/>
            <p:nvPr/>
          </p:nvSpPr>
          <p:spPr>
            <a:xfrm>
              <a:off x="5034435" y="2759068"/>
              <a:ext cx="1870597" cy="492442"/>
            </a:xfrm>
            <a:prstGeom prst="rect">
              <a:avLst/>
            </a:prstGeom>
            <a:noFill/>
          </p:spPr>
          <p:txBody>
            <a:bodyPr wrap="none" rtlCol="0">
              <a:spAutoFit/>
            </a:bodyPr>
            <a:lstStyle/>
            <a:p>
              <a:r>
                <a:rPr lang="en-US" sz="1800" b="1" dirty="0">
                  <a:solidFill>
                    <a:srgbClr val="FF0000"/>
                  </a:solidFill>
                </a:rPr>
                <a:t>Supply bid</a:t>
              </a:r>
              <a:r>
                <a:rPr lang="en-US" sz="1800" b="1" dirty="0"/>
                <a:t> </a:t>
              </a:r>
              <a:r>
                <a:rPr lang="en-US" sz="1800" b="1" i="1" dirty="0"/>
                <a:t>b</a:t>
              </a:r>
              <a:r>
                <a:rPr lang="en-US" sz="1800" b="1" i="1" baseline="-25000" dirty="0"/>
                <a:t>i</a:t>
              </a:r>
              <a:r>
                <a:rPr lang="en-US" dirty="0" smtClean="0"/>
                <a:t> </a:t>
              </a:r>
              <a:endParaRPr lang="en-US" dirty="0"/>
            </a:p>
          </p:txBody>
        </p:sp>
        <p:sp>
          <p:nvSpPr>
            <p:cNvPr id="64" name="U-Turn Arrow 63"/>
            <p:cNvSpPr/>
            <p:nvPr/>
          </p:nvSpPr>
          <p:spPr>
            <a:xfrm flipH="1">
              <a:off x="3440963" y="2687349"/>
              <a:ext cx="4865892" cy="446698"/>
            </a:xfrm>
            <a:prstGeom prst="uturnArrow">
              <a:avLst>
                <a:gd name="adj1" fmla="val 5853"/>
                <a:gd name="adj2" fmla="val 21587"/>
                <a:gd name="adj3" fmla="val 25126"/>
                <a:gd name="adj4" fmla="val 72622"/>
                <a:gd name="adj5" fmla="val 67269"/>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65" name="Picture 64"/>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r="1619" b="18914"/>
          <a:stretch/>
        </p:blipFill>
        <p:spPr>
          <a:xfrm>
            <a:off x="6069735" y="2404582"/>
            <a:ext cx="821199" cy="661933"/>
          </a:xfrm>
          <a:prstGeom prst="rect">
            <a:avLst/>
          </a:prstGeom>
        </p:spPr>
      </p:pic>
      <p:pic>
        <p:nvPicPr>
          <p:cNvPr id="66" name="Picture 65"/>
          <p:cNvPicPr>
            <a:picLocks noChangeAspect="1"/>
          </p:cNvPicPr>
          <p:nvPr/>
        </p:nvPicPr>
        <p:blipFill>
          <a:blip r:embed="rId5"/>
          <a:stretch>
            <a:fillRect/>
          </a:stretch>
        </p:blipFill>
        <p:spPr>
          <a:xfrm>
            <a:off x="3959411" y="1026687"/>
            <a:ext cx="742643" cy="742643"/>
          </a:xfrm>
          <a:prstGeom prst="rect">
            <a:avLst/>
          </a:prstGeom>
        </p:spPr>
      </p:pic>
      <p:pic>
        <p:nvPicPr>
          <p:cNvPr id="67" name="Picture 66"/>
          <p:cNvPicPr>
            <a:picLocks noChangeAspect="1"/>
          </p:cNvPicPr>
          <p:nvPr/>
        </p:nvPicPr>
        <p:blipFill>
          <a:blip r:embed="rId6"/>
          <a:stretch>
            <a:fillRect/>
          </a:stretch>
        </p:blipFill>
        <p:spPr>
          <a:xfrm>
            <a:off x="2032674" y="2255424"/>
            <a:ext cx="824599" cy="824599"/>
          </a:xfrm>
          <a:prstGeom prst="rect">
            <a:avLst/>
          </a:prstGeom>
        </p:spPr>
      </p:pic>
    </p:spTree>
    <p:extLst>
      <p:ext uri="{BB962C8B-B14F-4D97-AF65-F5344CB8AC3E}">
        <p14:creationId xmlns:p14="http://schemas.microsoft.com/office/powerpoint/2010/main" val="4039936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parameterized supply function mechanism</a:t>
            </a: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14</a:t>
            </a:fld>
            <a:endParaRPr lang="en-US"/>
          </a:p>
        </p:txBody>
      </p:sp>
      <p:sp>
        <p:nvSpPr>
          <p:cNvPr id="8" name="TextBox 7"/>
          <p:cNvSpPr txBox="1"/>
          <p:nvPr/>
        </p:nvSpPr>
        <p:spPr>
          <a:xfrm>
            <a:off x="832556" y="3725333"/>
            <a:ext cx="7620000" cy="707886"/>
          </a:xfrm>
          <a:prstGeom prst="rect">
            <a:avLst/>
          </a:prstGeom>
          <a:noFill/>
          <a:ln>
            <a:solidFill>
              <a:schemeClr val="tx1"/>
            </a:solidFill>
          </a:ln>
        </p:spPr>
        <p:txBody>
          <a:bodyPr wrap="square" rtlCol="0">
            <a:spAutoFit/>
          </a:bodyPr>
          <a:lstStyle/>
          <a:p>
            <a:r>
              <a:rPr lang="en-US" sz="2000" dirty="0" smtClean="0"/>
              <a:t>Applicable to any problem of satisfying an inelastic demand </a:t>
            </a:r>
            <a:r>
              <a:rPr lang="en-US" sz="2000" b="1" i="1" dirty="0" err="1" smtClean="0"/>
              <a:t>δ</a:t>
            </a:r>
            <a:r>
              <a:rPr lang="en-US" sz="2000" dirty="0" smtClean="0"/>
              <a:t> with </a:t>
            </a:r>
            <a:r>
              <a:rPr lang="en-US" sz="2000" b="1" i="1" dirty="0" smtClean="0"/>
              <a:t>N</a:t>
            </a:r>
            <a:r>
              <a:rPr lang="en-US" sz="2000" dirty="0" smtClean="0"/>
              <a:t> suppliers with an (expensive) backup option</a:t>
            </a:r>
            <a:endParaRPr lang="en-US" sz="2000" dirty="0"/>
          </a:p>
        </p:txBody>
      </p:sp>
      <p:sp>
        <p:nvSpPr>
          <p:cNvPr id="19" name="Date Placeholder 18"/>
          <p:cNvSpPr>
            <a:spLocks noGrp="1"/>
          </p:cNvSpPr>
          <p:nvPr>
            <p:ph type="dt" sz="half" idx="10"/>
          </p:nvPr>
        </p:nvSpPr>
        <p:spPr/>
        <p:txBody>
          <a:bodyPr/>
          <a:lstStyle/>
          <a:p>
            <a:fld id="{319066BD-691A-ED49-91F2-FF4512AE79DE}" type="datetime1">
              <a:rPr lang="en-US" smtClean="0"/>
              <a:t>11/5/15</a:t>
            </a:fld>
            <a:endParaRPr lang="en-US" dirty="0"/>
          </a:p>
        </p:txBody>
      </p:sp>
      <p:grpSp>
        <p:nvGrpSpPr>
          <p:cNvPr id="30" name="Group 29"/>
          <p:cNvGrpSpPr/>
          <p:nvPr/>
        </p:nvGrpSpPr>
        <p:grpSpPr>
          <a:xfrm>
            <a:off x="1462186" y="1623055"/>
            <a:ext cx="5755763" cy="1839374"/>
            <a:chOff x="1462181" y="2035236"/>
            <a:chExt cx="5755762" cy="2452500"/>
          </a:xfrm>
        </p:grpSpPr>
        <p:sp>
          <p:nvSpPr>
            <p:cNvPr id="31" name="Rectangle 30"/>
            <p:cNvSpPr/>
            <p:nvPr/>
          </p:nvSpPr>
          <p:spPr>
            <a:xfrm>
              <a:off x="1462181" y="3828202"/>
              <a:ext cx="1287532" cy="595035"/>
            </a:xfrm>
            <a:prstGeom prst="rect">
              <a:avLst/>
            </a:prstGeom>
            <a:ln>
              <a:noFill/>
            </a:ln>
          </p:spPr>
          <p:txBody>
            <a:bodyPr wrap="none">
              <a:spAutoFit/>
            </a:bodyPr>
            <a:lstStyle/>
            <a:p>
              <a:r>
                <a:rPr lang="en-US" sz="2300" dirty="0"/>
                <a:t>Operator</a:t>
              </a:r>
            </a:p>
          </p:txBody>
        </p:sp>
        <p:sp>
          <p:nvSpPr>
            <p:cNvPr id="32" name="Rectangle 31"/>
            <p:cNvSpPr/>
            <p:nvPr/>
          </p:nvSpPr>
          <p:spPr>
            <a:xfrm>
              <a:off x="6077418" y="3892701"/>
              <a:ext cx="1140525" cy="595035"/>
            </a:xfrm>
            <a:prstGeom prst="rect">
              <a:avLst/>
            </a:prstGeom>
            <a:ln>
              <a:noFill/>
            </a:ln>
          </p:spPr>
          <p:txBody>
            <a:bodyPr wrap="none">
              <a:spAutoFit/>
            </a:bodyPr>
            <a:lstStyle/>
            <a:p>
              <a:r>
                <a:rPr lang="en-US" sz="2300" dirty="0"/>
                <a:t>Tenants</a:t>
              </a:r>
            </a:p>
          </p:txBody>
        </p:sp>
        <p:sp>
          <p:nvSpPr>
            <p:cNvPr id="33" name="Rectangle 32"/>
            <p:cNvSpPr/>
            <p:nvPr/>
          </p:nvSpPr>
          <p:spPr>
            <a:xfrm>
              <a:off x="3924445" y="2035236"/>
              <a:ext cx="905917" cy="595035"/>
            </a:xfrm>
            <a:prstGeom prst="rect">
              <a:avLst/>
            </a:prstGeom>
            <a:ln>
              <a:noFill/>
            </a:ln>
          </p:spPr>
          <p:txBody>
            <a:bodyPr wrap="none">
              <a:spAutoFit/>
            </a:bodyPr>
            <a:lstStyle/>
            <a:p>
              <a:r>
                <a:rPr lang="en-US" sz="2300" dirty="0"/>
                <a:t>Utility</a:t>
              </a:r>
            </a:p>
          </p:txBody>
        </p:sp>
      </p:grpSp>
      <p:grpSp>
        <p:nvGrpSpPr>
          <p:cNvPr id="34" name="Group 33"/>
          <p:cNvGrpSpPr/>
          <p:nvPr/>
        </p:nvGrpSpPr>
        <p:grpSpPr>
          <a:xfrm>
            <a:off x="2268380" y="952561"/>
            <a:ext cx="1616686" cy="1316928"/>
            <a:chOff x="2268380" y="952561"/>
            <a:chExt cx="1616686" cy="1316928"/>
          </a:xfrm>
        </p:grpSpPr>
        <p:sp>
          <p:nvSpPr>
            <p:cNvPr id="35" name="TextBox 34"/>
            <p:cNvSpPr txBox="1"/>
            <p:nvPr/>
          </p:nvSpPr>
          <p:spPr>
            <a:xfrm>
              <a:off x="2268380" y="952561"/>
              <a:ext cx="1383964" cy="346249"/>
            </a:xfrm>
            <a:prstGeom prst="rect">
              <a:avLst/>
            </a:prstGeom>
            <a:noFill/>
          </p:spPr>
          <p:txBody>
            <a:bodyPr wrap="none" lIns="68580" tIns="34290" rIns="68580" bIns="34290" rtlCol="0">
              <a:spAutoFit/>
            </a:bodyPr>
            <a:lstStyle/>
            <a:p>
              <a:r>
                <a:rPr lang="en-US" sz="1800" b="1" dirty="0">
                  <a:solidFill>
                    <a:srgbClr val="FF0000"/>
                  </a:solidFill>
                </a:rPr>
                <a:t>Cut energy</a:t>
              </a:r>
              <a:r>
                <a:rPr lang="en-US" sz="1500" dirty="0"/>
                <a:t> </a:t>
              </a:r>
              <a:r>
                <a:rPr lang="en-US" sz="1800" b="1" i="1" dirty="0" err="1"/>
                <a:t>δ</a:t>
              </a:r>
              <a:endParaRPr lang="en-US" sz="1500" b="1" i="1" dirty="0"/>
            </a:p>
          </p:txBody>
        </p:sp>
        <p:sp>
          <p:nvSpPr>
            <p:cNvPr id="36" name="Freeform 35"/>
            <p:cNvSpPr/>
            <p:nvPr/>
          </p:nvSpPr>
          <p:spPr>
            <a:xfrm>
              <a:off x="2378048" y="1370627"/>
              <a:ext cx="1507018" cy="898862"/>
            </a:xfrm>
            <a:custGeom>
              <a:avLst/>
              <a:gdLst>
                <a:gd name="connsiteX0" fmla="*/ 1921874 w 1921874"/>
                <a:gd name="connsiteY0" fmla="*/ 10767 h 1130440"/>
                <a:gd name="connsiteX1" fmla="*/ 301008 w 1921874"/>
                <a:gd name="connsiteY1" fmla="*/ 161171 h 1130440"/>
                <a:gd name="connsiteX2" fmla="*/ 229 w 1921874"/>
                <a:gd name="connsiteY2" fmla="*/ 1130440 h 1130440"/>
              </a:gdLst>
              <a:ahLst/>
              <a:cxnLst>
                <a:cxn ang="0">
                  <a:pos x="connsiteX0" y="connsiteY0"/>
                </a:cxn>
                <a:cxn ang="0">
                  <a:pos x="connsiteX1" y="connsiteY1"/>
                </a:cxn>
                <a:cxn ang="0">
                  <a:pos x="connsiteX2" y="connsiteY2"/>
                </a:cxn>
              </a:cxnLst>
              <a:rect l="l" t="t" r="r" b="b"/>
              <a:pathLst>
                <a:path w="1921874" h="1130440">
                  <a:moveTo>
                    <a:pt x="1921874" y="10767"/>
                  </a:moveTo>
                  <a:cubicBezTo>
                    <a:pt x="1271578" y="-7337"/>
                    <a:pt x="621282" y="-25441"/>
                    <a:pt x="301008" y="161171"/>
                  </a:cubicBezTo>
                  <a:cubicBezTo>
                    <a:pt x="-19266" y="347783"/>
                    <a:pt x="229" y="1130440"/>
                    <a:pt x="229" y="1130440"/>
                  </a:cubicBezTo>
                </a:path>
              </a:pathLst>
            </a:custGeom>
            <a:ln w="57150" cmpd="sng">
              <a:solidFill>
                <a:srgbClr val="70AD47"/>
              </a:solidFill>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38" name="Group 37"/>
          <p:cNvGrpSpPr/>
          <p:nvPr/>
        </p:nvGrpSpPr>
        <p:grpSpPr>
          <a:xfrm>
            <a:off x="630760" y="1439271"/>
            <a:ext cx="1643869" cy="914478"/>
            <a:chOff x="841008" y="1919026"/>
            <a:chExt cx="2191824" cy="1219304"/>
          </a:xfrm>
        </p:grpSpPr>
        <p:sp>
          <p:nvSpPr>
            <p:cNvPr id="39" name="TextBox 38"/>
            <p:cNvSpPr txBox="1"/>
            <p:nvPr/>
          </p:nvSpPr>
          <p:spPr>
            <a:xfrm>
              <a:off x="841008" y="1919026"/>
              <a:ext cx="1998861" cy="861775"/>
            </a:xfrm>
            <a:prstGeom prst="rect">
              <a:avLst/>
            </a:prstGeom>
            <a:noFill/>
          </p:spPr>
          <p:txBody>
            <a:bodyPr wrap="none" rtlCol="0">
              <a:spAutoFit/>
            </a:bodyPr>
            <a:lstStyle/>
            <a:p>
              <a:r>
                <a:rPr lang="en-US" sz="1800" b="1" dirty="0">
                  <a:solidFill>
                    <a:srgbClr val="FF0000"/>
                  </a:solidFill>
                </a:rPr>
                <a:t>Diesel energy</a:t>
              </a:r>
              <a:r>
                <a:rPr lang="en-US" sz="1800" b="1" dirty="0"/>
                <a:t> </a:t>
              </a:r>
            </a:p>
            <a:p>
              <a:r>
                <a:rPr lang="en-US" sz="1800" b="1" i="1" dirty="0"/>
                <a:t>y = </a:t>
              </a:r>
              <a:r>
                <a:rPr lang="en-US" sz="1800" b="1" i="1" dirty="0" err="1"/>
                <a:t>δ</a:t>
              </a:r>
              <a:r>
                <a:rPr lang="en-US" sz="1800" b="1" i="1" dirty="0"/>
                <a:t> - </a:t>
              </a:r>
              <a:r>
                <a:rPr lang="en-US" sz="1800" b="1" i="1" dirty="0" err="1"/>
                <a:t>Σ</a:t>
              </a:r>
              <a:r>
                <a:rPr lang="en-US" sz="1800" b="1" i="1" baseline="-25000" dirty="0" err="1"/>
                <a:t>i</a:t>
              </a:r>
              <a:r>
                <a:rPr lang="en-US" sz="1800" b="1" i="1" dirty="0" err="1"/>
                <a:t>s</a:t>
              </a:r>
              <a:r>
                <a:rPr lang="en-US" sz="1800" b="1" i="1" baseline="-25000" dirty="0" err="1"/>
                <a:t>i</a:t>
              </a:r>
              <a:endParaRPr lang="en-US" sz="1800" b="1" i="1" baseline="-25000" dirty="0"/>
            </a:p>
          </p:txBody>
        </p:sp>
        <p:sp>
          <p:nvSpPr>
            <p:cNvPr id="40" name="Freeform 39"/>
            <p:cNvSpPr/>
            <p:nvPr/>
          </p:nvSpPr>
          <p:spPr>
            <a:xfrm rot="21270576">
              <a:off x="2222258" y="2476482"/>
              <a:ext cx="810574" cy="661848"/>
            </a:xfrm>
            <a:custGeom>
              <a:avLst/>
              <a:gdLst>
                <a:gd name="connsiteX0" fmla="*/ 551428 w 580161"/>
                <a:gd name="connsiteY0" fmla="*/ 654249 h 654249"/>
                <a:gd name="connsiteX1" fmla="*/ 518008 w 580161"/>
                <a:gd name="connsiteY1" fmla="*/ 86057 h 654249"/>
                <a:gd name="connsiteX2" fmla="*/ 0 w 580161"/>
                <a:gd name="connsiteY2" fmla="*/ 2499 h 654249"/>
              </a:gdLst>
              <a:ahLst/>
              <a:cxnLst>
                <a:cxn ang="0">
                  <a:pos x="connsiteX0" y="connsiteY0"/>
                </a:cxn>
                <a:cxn ang="0">
                  <a:pos x="connsiteX1" y="connsiteY1"/>
                </a:cxn>
                <a:cxn ang="0">
                  <a:pos x="connsiteX2" y="connsiteY2"/>
                </a:cxn>
              </a:cxnLst>
              <a:rect l="l" t="t" r="r" b="b"/>
              <a:pathLst>
                <a:path w="580161" h="654249">
                  <a:moveTo>
                    <a:pt x="551428" y="654249"/>
                  </a:moveTo>
                  <a:cubicBezTo>
                    <a:pt x="580670" y="424465"/>
                    <a:pt x="609913" y="194682"/>
                    <a:pt x="518008" y="86057"/>
                  </a:cubicBezTo>
                  <a:cubicBezTo>
                    <a:pt x="426103" y="-22568"/>
                    <a:pt x="0" y="2499"/>
                    <a:pt x="0" y="2499"/>
                  </a:cubicBezTo>
                </a:path>
              </a:pathLst>
            </a:custGeom>
            <a:ln w="57150"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1" name="Group 40"/>
          <p:cNvGrpSpPr/>
          <p:nvPr/>
        </p:nvGrpSpPr>
        <p:grpSpPr>
          <a:xfrm>
            <a:off x="6622418" y="1385046"/>
            <a:ext cx="2005556" cy="963308"/>
            <a:chOff x="6622417" y="1385045"/>
            <a:chExt cx="2005556" cy="963308"/>
          </a:xfrm>
        </p:grpSpPr>
        <p:sp>
          <p:nvSpPr>
            <p:cNvPr id="42" name="TextBox 41"/>
            <p:cNvSpPr txBox="1"/>
            <p:nvPr/>
          </p:nvSpPr>
          <p:spPr>
            <a:xfrm>
              <a:off x="7168599" y="1385045"/>
              <a:ext cx="1459374" cy="623248"/>
            </a:xfrm>
            <a:prstGeom prst="rect">
              <a:avLst/>
            </a:prstGeom>
            <a:noFill/>
          </p:spPr>
          <p:txBody>
            <a:bodyPr wrap="none" lIns="68580" tIns="34290" rIns="68580" bIns="34290" rtlCol="0">
              <a:spAutoFit/>
            </a:bodyPr>
            <a:lstStyle/>
            <a:p>
              <a:r>
                <a:rPr lang="en-US" sz="1800" b="1" dirty="0">
                  <a:solidFill>
                    <a:srgbClr val="FF0000"/>
                  </a:solidFill>
                </a:rPr>
                <a:t>Cut energy by</a:t>
              </a:r>
            </a:p>
            <a:p>
              <a:r>
                <a:rPr lang="en-US" sz="1800" b="1" dirty="0"/>
                <a:t> </a:t>
              </a:r>
              <a:r>
                <a:rPr lang="en-US" sz="1800" b="1" i="1" dirty="0" err="1"/>
                <a:t>s</a:t>
              </a:r>
              <a:r>
                <a:rPr lang="en-US" sz="1800" b="1" i="1" baseline="-25000" dirty="0" err="1"/>
                <a:t>i</a:t>
              </a:r>
              <a:r>
                <a:rPr lang="en-US" sz="1800" b="1" i="1" dirty="0"/>
                <a:t>=</a:t>
              </a:r>
              <a:r>
                <a:rPr lang="en-US" sz="1800" b="1" i="1" dirty="0" err="1"/>
                <a:t>δ</a:t>
              </a:r>
              <a:r>
                <a:rPr lang="en-US" sz="1800" b="1" i="1" dirty="0"/>
                <a:t>-b</a:t>
              </a:r>
              <a:r>
                <a:rPr lang="en-US" sz="1800" b="1" i="1" baseline="-25000" dirty="0"/>
                <a:t>i</a:t>
              </a:r>
              <a:r>
                <a:rPr lang="en-US" sz="1800" b="1" i="1" dirty="0"/>
                <a:t>/p</a:t>
              </a:r>
            </a:p>
          </p:txBody>
        </p:sp>
        <p:sp>
          <p:nvSpPr>
            <p:cNvPr id="43" name="Freeform 42"/>
            <p:cNvSpPr/>
            <p:nvPr/>
          </p:nvSpPr>
          <p:spPr>
            <a:xfrm rot="293460">
              <a:off x="6622417" y="1650601"/>
              <a:ext cx="552601" cy="697752"/>
            </a:xfrm>
            <a:custGeom>
              <a:avLst/>
              <a:gdLst>
                <a:gd name="connsiteX0" fmla="*/ 44440 w 762968"/>
                <a:gd name="connsiteY0" fmla="*/ 741204 h 741204"/>
                <a:gd name="connsiteX1" fmla="*/ 77860 w 762968"/>
                <a:gd name="connsiteY1" fmla="*/ 89454 h 741204"/>
                <a:gd name="connsiteX2" fmla="*/ 762968 w 762968"/>
                <a:gd name="connsiteY2" fmla="*/ 5896 h 741204"/>
              </a:gdLst>
              <a:ahLst/>
              <a:cxnLst>
                <a:cxn ang="0">
                  <a:pos x="connsiteX0" y="connsiteY0"/>
                </a:cxn>
                <a:cxn ang="0">
                  <a:pos x="connsiteX1" y="connsiteY1"/>
                </a:cxn>
                <a:cxn ang="0">
                  <a:pos x="connsiteX2" y="connsiteY2"/>
                </a:cxn>
              </a:cxnLst>
              <a:rect l="l" t="t" r="r" b="b"/>
              <a:pathLst>
                <a:path w="762968" h="741204">
                  <a:moveTo>
                    <a:pt x="44440" y="741204"/>
                  </a:moveTo>
                  <a:cubicBezTo>
                    <a:pt x="1272" y="476604"/>
                    <a:pt x="-41895" y="212005"/>
                    <a:pt x="77860" y="89454"/>
                  </a:cubicBezTo>
                  <a:cubicBezTo>
                    <a:pt x="197615" y="-33097"/>
                    <a:pt x="762968" y="5896"/>
                    <a:pt x="762968" y="5896"/>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grpSp>
        <p:nvGrpSpPr>
          <p:cNvPr id="44" name="Group 43"/>
          <p:cNvGrpSpPr/>
          <p:nvPr/>
        </p:nvGrpSpPr>
        <p:grpSpPr>
          <a:xfrm>
            <a:off x="2662060" y="2971954"/>
            <a:ext cx="3485739" cy="418776"/>
            <a:chOff x="4027098" y="4005042"/>
            <a:chExt cx="4160779" cy="690896"/>
          </a:xfrm>
        </p:grpSpPr>
        <p:sp>
          <p:nvSpPr>
            <p:cNvPr id="45" name="Rectangle 44"/>
            <p:cNvSpPr/>
            <p:nvPr/>
          </p:nvSpPr>
          <p:spPr>
            <a:xfrm>
              <a:off x="5679693" y="4005042"/>
              <a:ext cx="1027321" cy="685488"/>
            </a:xfrm>
            <a:prstGeom prst="rect">
              <a:avLst/>
            </a:prstGeom>
          </p:spPr>
          <p:txBody>
            <a:bodyPr wrap="square">
              <a:spAutoFit/>
            </a:bodyPr>
            <a:lstStyle/>
            <a:p>
              <a:r>
                <a:rPr lang="en-US" sz="1800" b="1" dirty="0">
                  <a:solidFill>
                    <a:srgbClr val="FF0000"/>
                  </a:solidFill>
                </a:rPr>
                <a:t>Price</a:t>
              </a:r>
              <a:r>
                <a:rPr lang="en-US" sz="2100" b="1" dirty="0">
                  <a:solidFill>
                    <a:srgbClr val="FF0000"/>
                  </a:solidFill>
                </a:rPr>
                <a:t> </a:t>
              </a:r>
              <a:r>
                <a:rPr lang="en-US" sz="1800" b="1" i="1" dirty="0" smtClean="0">
                  <a:solidFill>
                    <a:srgbClr val="000000"/>
                  </a:solidFill>
                </a:rPr>
                <a:t>p</a:t>
              </a:r>
              <a:endParaRPr lang="en-US" sz="2100" b="1" i="1" dirty="0">
                <a:solidFill>
                  <a:srgbClr val="000000"/>
                </a:solidFill>
              </a:endParaRPr>
            </a:p>
          </p:txBody>
        </p:sp>
        <p:sp>
          <p:nvSpPr>
            <p:cNvPr id="46" name="U-Turn Arrow 45"/>
            <p:cNvSpPr/>
            <p:nvPr/>
          </p:nvSpPr>
          <p:spPr>
            <a:xfrm rot="10800000" flipH="1">
              <a:off x="4027098" y="4161173"/>
              <a:ext cx="4160779" cy="534765"/>
            </a:xfrm>
            <a:prstGeom prst="uturnArrow">
              <a:avLst>
                <a:gd name="adj1" fmla="val 5853"/>
                <a:gd name="adj2" fmla="val 17554"/>
                <a:gd name="adj3" fmla="val 22872"/>
                <a:gd name="adj4" fmla="val 50000"/>
                <a:gd name="adj5" fmla="val 87766"/>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7" name="Group 46"/>
          <p:cNvGrpSpPr/>
          <p:nvPr/>
        </p:nvGrpSpPr>
        <p:grpSpPr>
          <a:xfrm>
            <a:off x="2580727" y="2015521"/>
            <a:ext cx="3649419" cy="423122"/>
            <a:chOff x="3440963" y="2687349"/>
            <a:chExt cx="4865892" cy="564161"/>
          </a:xfrm>
        </p:grpSpPr>
        <p:sp>
          <p:nvSpPr>
            <p:cNvPr id="48" name="TextBox 47"/>
            <p:cNvSpPr txBox="1"/>
            <p:nvPr/>
          </p:nvSpPr>
          <p:spPr>
            <a:xfrm>
              <a:off x="5034435" y="2759068"/>
              <a:ext cx="1870597" cy="492442"/>
            </a:xfrm>
            <a:prstGeom prst="rect">
              <a:avLst/>
            </a:prstGeom>
            <a:noFill/>
          </p:spPr>
          <p:txBody>
            <a:bodyPr wrap="none" rtlCol="0">
              <a:spAutoFit/>
            </a:bodyPr>
            <a:lstStyle/>
            <a:p>
              <a:r>
                <a:rPr lang="en-US" sz="1800" b="1" dirty="0">
                  <a:solidFill>
                    <a:srgbClr val="FF0000"/>
                  </a:solidFill>
                </a:rPr>
                <a:t>Supply bid</a:t>
              </a:r>
              <a:r>
                <a:rPr lang="en-US" sz="1800" b="1" dirty="0"/>
                <a:t> </a:t>
              </a:r>
              <a:r>
                <a:rPr lang="en-US" sz="1800" b="1" i="1" dirty="0"/>
                <a:t>b</a:t>
              </a:r>
              <a:r>
                <a:rPr lang="en-US" sz="1800" b="1" i="1" baseline="-25000" dirty="0"/>
                <a:t>i</a:t>
              </a:r>
              <a:r>
                <a:rPr lang="en-US" dirty="0" smtClean="0"/>
                <a:t> </a:t>
              </a:r>
              <a:endParaRPr lang="en-US" dirty="0"/>
            </a:p>
          </p:txBody>
        </p:sp>
        <p:sp>
          <p:nvSpPr>
            <p:cNvPr id="49" name="U-Turn Arrow 48"/>
            <p:cNvSpPr/>
            <p:nvPr/>
          </p:nvSpPr>
          <p:spPr>
            <a:xfrm flipH="1">
              <a:off x="3440963" y="2687349"/>
              <a:ext cx="4865892" cy="446698"/>
            </a:xfrm>
            <a:prstGeom prst="uturnArrow">
              <a:avLst>
                <a:gd name="adj1" fmla="val 5853"/>
                <a:gd name="adj2" fmla="val 21587"/>
                <a:gd name="adj3" fmla="val 25126"/>
                <a:gd name="adj4" fmla="val 72622"/>
                <a:gd name="adj5" fmla="val 67269"/>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50" name="Picture 49"/>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r="1619" b="18914"/>
          <a:stretch/>
        </p:blipFill>
        <p:spPr>
          <a:xfrm>
            <a:off x="6069735" y="2404582"/>
            <a:ext cx="821199" cy="661933"/>
          </a:xfrm>
          <a:prstGeom prst="rect">
            <a:avLst/>
          </a:prstGeom>
        </p:spPr>
      </p:pic>
      <p:pic>
        <p:nvPicPr>
          <p:cNvPr id="51" name="Picture 50"/>
          <p:cNvPicPr>
            <a:picLocks noChangeAspect="1"/>
          </p:cNvPicPr>
          <p:nvPr/>
        </p:nvPicPr>
        <p:blipFill>
          <a:blip r:embed="rId5"/>
          <a:stretch>
            <a:fillRect/>
          </a:stretch>
        </p:blipFill>
        <p:spPr>
          <a:xfrm>
            <a:off x="3959411" y="1026687"/>
            <a:ext cx="742643" cy="742643"/>
          </a:xfrm>
          <a:prstGeom prst="rect">
            <a:avLst/>
          </a:prstGeom>
        </p:spPr>
      </p:pic>
      <p:pic>
        <p:nvPicPr>
          <p:cNvPr id="52" name="Picture 51"/>
          <p:cNvPicPr>
            <a:picLocks noChangeAspect="1"/>
          </p:cNvPicPr>
          <p:nvPr/>
        </p:nvPicPr>
        <p:blipFill>
          <a:blip r:embed="rId6"/>
          <a:stretch>
            <a:fillRect/>
          </a:stretch>
        </p:blipFill>
        <p:spPr>
          <a:xfrm>
            <a:off x="2032674" y="2255424"/>
            <a:ext cx="824599" cy="824599"/>
          </a:xfrm>
          <a:prstGeom prst="rect">
            <a:avLst/>
          </a:prstGeom>
        </p:spPr>
      </p:pic>
    </p:spTree>
    <p:extLst>
      <p:ext uri="{BB962C8B-B14F-4D97-AF65-F5344CB8AC3E}">
        <p14:creationId xmlns:p14="http://schemas.microsoft.com/office/powerpoint/2010/main" val="37858977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942" y="1365907"/>
            <a:ext cx="7428495" cy="1962076"/>
          </a:xfrm>
          <a:prstGeom prst="rect">
            <a:avLst/>
          </a:prstGeom>
          <a:noFill/>
          <a:ln>
            <a:solidFill>
              <a:schemeClr val="accent1"/>
            </a:solidFill>
          </a:ln>
        </p:spPr>
        <p:txBody>
          <a:bodyPr wrap="square" lIns="68580" tIns="34290" rIns="68580" bIns="34290" rtlCol="0">
            <a:spAutoFit/>
          </a:bodyPr>
          <a:lstStyle/>
          <a:p>
            <a:r>
              <a:rPr lang="en-US" sz="2100" b="1" dirty="0" smtClean="0">
                <a:solidFill>
                  <a:schemeClr val="accent6"/>
                </a:solidFill>
              </a:rPr>
              <a:t>Theorem:</a:t>
            </a:r>
            <a:r>
              <a:rPr lang="en-US" sz="2100" dirty="0" smtClean="0"/>
              <a:t> </a:t>
            </a:r>
            <a:r>
              <a:rPr lang="en-US" sz="2100" dirty="0"/>
              <a:t>When tenants are </a:t>
            </a:r>
            <a:r>
              <a:rPr lang="en-US" sz="2100" b="1" dirty="0">
                <a:solidFill>
                  <a:srgbClr val="FF0000"/>
                </a:solidFill>
              </a:rPr>
              <a:t>price-taking</a:t>
            </a:r>
            <a:r>
              <a:rPr lang="en-US" sz="2100" dirty="0"/>
              <a:t>, the market equilibrium is unique and characterized by </a:t>
            </a:r>
          </a:p>
          <a:p>
            <a:endParaRPr lang="en-US" sz="2100" dirty="0"/>
          </a:p>
          <a:p>
            <a:endParaRPr lang="en-US" sz="2100" dirty="0"/>
          </a:p>
          <a:p>
            <a:endParaRPr lang="en-US" sz="2100" dirty="0"/>
          </a:p>
          <a:p>
            <a:endParaRPr lang="en-US" sz="1800" dirty="0"/>
          </a:p>
        </p:txBody>
      </p:sp>
      <p:sp>
        <p:nvSpPr>
          <p:cNvPr id="2" name="Title 1"/>
          <p:cNvSpPr>
            <a:spLocks noGrp="1"/>
          </p:cNvSpPr>
          <p:nvPr>
            <p:ph type="title"/>
          </p:nvPr>
        </p:nvSpPr>
        <p:spPr/>
        <p:txBody>
          <a:bodyPr/>
          <a:lstStyle/>
          <a:p>
            <a:r>
              <a:rPr lang="en-US" dirty="0" smtClean="0"/>
              <a:t>Characterizing the equilibrium</a:t>
            </a:r>
            <a:endParaRPr lang="en-US" b="1" dirty="0"/>
          </a:p>
        </p:txBody>
      </p:sp>
      <p:sp>
        <p:nvSpPr>
          <p:cNvPr id="4" name="Slide Number Placeholder 3"/>
          <p:cNvSpPr>
            <a:spLocks noGrp="1"/>
          </p:cNvSpPr>
          <p:nvPr>
            <p:ph type="sldNum" sz="quarter" idx="12"/>
          </p:nvPr>
        </p:nvSpPr>
        <p:spPr/>
        <p:txBody>
          <a:bodyPr/>
          <a:lstStyle/>
          <a:p>
            <a:fld id="{629637A9-119A-49DA-BD12-AAC58B377D80}" type="slidenum">
              <a:rPr lang="en-US" smtClean="0"/>
              <a:t>15</a:t>
            </a:fld>
            <a:endParaRPr lang="en-US"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352" y="2001721"/>
            <a:ext cx="5305425" cy="1171575"/>
          </a:xfrm>
          <a:prstGeom prst="rect">
            <a:avLst/>
          </a:prstGeom>
        </p:spPr>
      </p:pic>
      <p:grpSp>
        <p:nvGrpSpPr>
          <p:cNvPr id="11" name="Group 10"/>
          <p:cNvGrpSpPr/>
          <p:nvPr/>
        </p:nvGrpSpPr>
        <p:grpSpPr>
          <a:xfrm>
            <a:off x="3602757" y="1990292"/>
            <a:ext cx="3261354" cy="2173106"/>
            <a:chOff x="5330488" y="3669715"/>
            <a:chExt cx="4348472" cy="2897474"/>
          </a:xfrm>
        </p:grpSpPr>
        <p:sp>
          <p:nvSpPr>
            <p:cNvPr id="8" name="Rectangle 7"/>
            <p:cNvSpPr/>
            <p:nvPr/>
          </p:nvSpPr>
          <p:spPr>
            <a:xfrm>
              <a:off x="5330488" y="3669715"/>
              <a:ext cx="4348472" cy="89995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7325784" y="4619546"/>
              <a:ext cx="368130" cy="993846"/>
            </a:xfrm>
            <a:prstGeom prst="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742827" y="5705414"/>
              <a:ext cx="3534047" cy="861775"/>
            </a:xfrm>
            <a:prstGeom prst="rect">
              <a:avLst/>
            </a:prstGeom>
            <a:noFill/>
          </p:spPr>
          <p:txBody>
            <a:bodyPr wrap="square" rtlCol="0">
              <a:spAutoFit/>
            </a:bodyPr>
            <a:lstStyle/>
            <a:p>
              <a:r>
                <a:rPr lang="en-US" sz="1800" dirty="0">
                  <a:solidFill>
                    <a:srgbClr val="FF0000"/>
                  </a:solidFill>
                </a:rPr>
                <a:t>Due to strategic behavior of operator</a:t>
              </a:r>
            </a:p>
          </p:txBody>
        </p:sp>
      </p:grpSp>
      <p:sp>
        <p:nvSpPr>
          <p:cNvPr id="12" name="Date Placeholder 11"/>
          <p:cNvSpPr>
            <a:spLocks noGrp="1"/>
          </p:cNvSpPr>
          <p:nvPr>
            <p:ph type="dt" sz="half" idx="10"/>
          </p:nvPr>
        </p:nvSpPr>
        <p:spPr/>
        <p:txBody>
          <a:bodyPr/>
          <a:lstStyle/>
          <a:p>
            <a:fld id="{47A832A1-3D50-FC49-AFBC-C8FF17441977}" type="datetime1">
              <a:rPr lang="en-US" smtClean="0"/>
              <a:t>11/5/15</a:t>
            </a:fld>
            <a:endParaRPr lang="en-US" dirty="0"/>
          </a:p>
        </p:txBody>
      </p:sp>
    </p:spTree>
    <p:extLst>
      <p:ext uri="{BB962C8B-B14F-4D97-AF65-F5344CB8AC3E}">
        <p14:creationId xmlns:p14="http://schemas.microsoft.com/office/powerpoint/2010/main" val="1523049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35693" y="1351894"/>
            <a:ext cx="7862983" cy="2931572"/>
          </a:xfrm>
          <a:prstGeom prst="rect">
            <a:avLst/>
          </a:prstGeom>
          <a:solidFill>
            <a:schemeClr val="bg1"/>
          </a:solidFill>
          <a:ln>
            <a:solidFill>
              <a:srgbClr val="5B9BD5"/>
            </a:solidFill>
          </a:ln>
        </p:spPr>
        <p:txBody>
          <a:bodyPr wrap="square" lIns="68580" tIns="34290" rIns="68580" bIns="34290" rtlCol="0">
            <a:spAutoFit/>
          </a:bodyPr>
          <a:lstStyle/>
          <a:p>
            <a:r>
              <a:rPr lang="en-US" sz="2100" b="1" dirty="0" smtClean="0">
                <a:solidFill>
                  <a:schemeClr val="accent6"/>
                </a:solidFill>
              </a:rPr>
              <a:t>Theorem:</a:t>
            </a:r>
            <a:r>
              <a:rPr lang="en-US" sz="2100" dirty="0" smtClean="0"/>
              <a:t> </a:t>
            </a:r>
            <a:r>
              <a:rPr lang="en-US" sz="2100" dirty="0"/>
              <a:t>When tenants are </a:t>
            </a:r>
            <a:r>
              <a:rPr lang="en-US" sz="2100" b="1" dirty="0">
                <a:solidFill>
                  <a:srgbClr val="FF0000"/>
                </a:solidFill>
              </a:rPr>
              <a:t>price-anticipating</a:t>
            </a:r>
            <a:r>
              <a:rPr lang="en-US" sz="2100" dirty="0"/>
              <a:t>, the market equilibrium is unique and characterized by</a:t>
            </a:r>
          </a:p>
          <a:p>
            <a:endParaRPr lang="en-US" sz="1800" dirty="0"/>
          </a:p>
          <a:p>
            <a:endParaRPr lang="en-US" sz="1800" dirty="0"/>
          </a:p>
          <a:p>
            <a:endParaRPr lang="en-US" sz="1800" dirty="0"/>
          </a:p>
          <a:p>
            <a:endParaRPr lang="en-US" sz="1800" dirty="0"/>
          </a:p>
          <a:p>
            <a:endParaRPr lang="en-US" sz="1800" dirty="0"/>
          </a:p>
          <a:p>
            <a:r>
              <a:rPr lang="en-US" sz="1800" dirty="0"/>
              <a:t>where </a:t>
            </a:r>
          </a:p>
          <a:p>
            <a:endParaRPr lang="en-US" sz="1800" dirty="0"/>
          </a:p>
          <a:p>
            <a:endParaRPr lang="en-US" sz="1800" dirty="0"/>
          </a:p>
        </p:txBody>
      </p:sp>
      <p:grpSp>
        <p:nvGrpSpPr>
          <p:cNvPr id="5" name="Group 4"/>
          <p:cNvGrpSpPr/>
          <p:nvPr/>
        </p:nvGrpSpPr>
        <p:grpSpPr>
          <a:xfrm>
            <a:off x="1402350" y="2002035"/>
            <a:ext cx="5305425" cy="1928215"/>
            <a:chOff x="2396606" y="3666559"/>
            <a:chExt cx="7073900" cy="2570953"/>
          </a:xfrm>
        </p:grpSpPr>
        <p:pic>
          <p:nvPicPr>
            <p:cNvPr id="12" name="Picture 1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606" y="3666559"/>
              <a:ext cx="7073900" cy="1562100"/>
            </a:xfrm>
            <a:prstGeom prst="rect">
              <a:avLst/>
            </a:prstGeom>
          </p:spPr>
        </p:pic>
        <p:pic>
          <p:nvPicPr>
            <p:cNvPr id="15" name="Picture 1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737" y="5767612"/>
              <a:ext cx="6477000" cy="469900"/>
            </a:xfrm>
            <a:prstGeom prst="rect">
              <a:avLst/>
            </a:prstGeom>
          </p:spPr>
        </p:pic>
      </p:grpSp>
      <p:sp>
        <p:nvSpPr>
          <p:cNvPr id="2" name="Title 1"/>
          <p:cNvSpPr>
            <a:spLocks noGrp="1"/>
          </p:cNvSpPr>
          <p:nvPr>
            <p:ph type="title"/>
          </p:nvPr>
        </p:nvSpPr>
        <p:spPr/>
        <p:txBody>
          <a:bodyPr/>
          <a:lstStyle/>
          <a:p>
            <a:r>
              <a:rPr lang="en-US" dirty="0" smtClean="0"/>
              <a:t>Characterizing the equilibrium</a:t>
            </a:r>
            <a:endParaRPr lang="en-US" b="1" dirty="0"/>
          </a:p>
        </p:txBody>
      </p:sp>
      <p:sp>
        <p:nvSpPr>
          <p:cNvPr id="4" name="Slide Number Placeholder 3"/>
          <p:cNvSpPr>
            <a:spLocks noGrp="1"/>
          </p:cNvSpPr>
          <p:nvPr>
            <p:ph type="sldNum" sz="quarter" idx="12"/>
          </p:nvPr>
        </p:nvSpPr>
        <p:spPr/>
        <p:txBody>
          <a:bodyPr/>
          <a:lstStyle/>
          <a:p>
            <a:fld id="{629637A9-119A-49DA-BD12-AAC58B377D80}" type="slidenum">
              <a:rPr lang="en-US" smtClean="0"/>
              <a:t>16</a:t>
            </a:fld>
            <a:endParaRPr lang="en-US" dirty="0"/>
          </a:p>
        </p:txBody>
      </p:sp>
      <p:grpSp>
        <p:nvGrpSpPr>
          <p:cNvPr id="19" name="Group 18"/>
          <p:cNvGrpSpPr/>
          <p:nvPr/>
        </p:nvGrpSpPr>
        <p:grpSpPr>
          <a:xfrm>
            <a:off x="3644780" y="1997159"/>
            <a:ext cx="3261354" cy="1601409"/>
            <a:chOff x="5816114" y="1923383"/>
            <a:chExt cx="4348472" cy="2135210"/>
          </a:xfrm>
        </p:grpSpPr>
        <p:sp>
          <p:nvSpPr>
            <p:cNvPr id="8" name="Rectangle 7"/>
            <p:cNvSpPr/>
            <p:nvPr/>
          </p:nvSpPr>
          <p:spPr>
            <a:xfrm>
              <a:off x="5816114" y="1923383"/>
              <a:ext cx="4348472" cy="89995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7923477" y="2902351"/>
              <a:ext cx="331317" cy="441710"/>
            </a:xfrm>
            <a:prstGeom prst="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322117" y="3196819"/>
              <a:ext cx="3534047" cy="861774"/>
            </a:xfrm>
            <a:prstGeom prst="rect">
              <a:avLst/>
            </a:prstGeom>
            <a:noFill/>
          </p:spPr>
          <p:txBody>
            <a:bodyPr wrap="square" rtlCol="0">
              <a:spAutoFit/>
            </a:bodyPr>
            <a:lstStyle/>
            <a:p>
              <a:pPr algn="ctr"/>
              <a:r>
                <a:rPr lang="en-US" sz="1800" dirty="0">
                  <a:solidFill>
                    <a:srgbClr val="FF0000"/>
                  </a:solidFill>
                </a:rPr>
                <a:t>Strategic behavior of operator</a:t>
              </a:r>
            </a:p>
          </p:txBody>
        </p:sp>
      </p:grpSp>
      <p:grpSp>
        <p:nvGrpSpPr>
          <p:cNvPr id="20" name="Group 19"/>
          <p:cNvGrpSpPr/>
          <p:nvPr/>
        </p:nvGrpSpPr>
        <p:grpSpPr>
          <a:xfrm>
            <a:off x="1306755" y="2043925"/>
            <a:ext cx="2650535" cy="1612925"/>
            <a:chOff x="2269152" y="3722412"/>
            <a:chExt cx="3534046" cy="2150564"/>
          </a:xfrm>
        </p:grpSpPr>
        <p:sp>
          <p:nvSpPr>
            <p:cNvPr id="13" name="Rectangle 12"/>
            <p:cNvSpPr/>
            <p:nvPr/>
          </p:nvSpPr>
          <p:spPr>
            <a:xfrm>
              <a:off x="3307735" y="3722412"/>
              <a:ext cx="1537191" cy="66040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3870513" y="4380286"/>
              <a:ext cx="307762" cy="557300"/>
            </a:xfrm>
            <a:prstGeom prst="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269152" y="5011202"/>
              <a:ext cx="3534046" cy="861774"/>
            </a:xfrm>
            <a:prstGeom prst="rect">
              <a:avLst/>
            </a:prstGeom>
            <a:noFill/>
          </p:spPr>
          <p:txBody>
            <a:bodyPr wrap="square" rtlCol="0">
              <a:spAutoFit/>
            </a:bodyPr>
            <a:lstStyle/>
            <a:p>
              <a:pPr algn="ctr"/>
              <a:r>
                <a:rPr lang="en-US" sz="1800" dirty="0">
                  <a:solidFill>
                    <a:srgbClr val="FF0000"/>
                  </a:solidFill>
                </a:rPr>
                <a:t>Strategic behavior of tenants</a:t>
              </a:r>
            </a:p>
          </p:txBody>
        </p:sp>
      </p:grpSp>
      <p:sp>
        <p:nvSpPr>
          <p:cNvPr id="7" name="Date Placeholder 6"/>
          <p:cNvSpPr>
            <a:spLocks noGrp="1"/>
          </p:cNvSpPr>
          <p:nvPr>
            <p:ph type="dt" sz="half" idx="10"/>
          </p:nvPr>
        </p:nvSpPr>
        <p:spPr/>
        <p:txBody>
          <a:bodyPr/>
          <a:lstStyle/>
          <a:p>
            <a:fld id="{EAE58928-701E-D543-9B20-0F1E528679D9}" type="datetime1">
              <a:rPr lang="en-US" smtClean="0"/>
              <a:t>11/5/15</a:t>
            </a:fld>
            <a:endParaRPr lang="en-US" dirty="0"/>
          </a:p>
        </p:txBody>
      </p:sp>
    </p:spTree>
    <p:extLst>
      <p:ext uri="{BB962C8B-B14F-4D97-AF65-F5344CB8AC3E}">
        <p14:creationId xmlns:p14="http://schemas.microsoft.com/office/powerpoint/2010/main" val="2439464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good is the equilibrium?</a:t>
            </a:r>
            <a:endParaRPr lang="en-US" b="1" dirty="0"/>
          </a:p>
        </p:txBody>
      </p:sp>
      <p:sp>
        <p:nvSpPr>
          <p:cNvPr id="13" name="Content Placeholder 12"/>
          <p:cNvSpPr>
            <a:spLocks noGrp="1"/>
          </p:cNvSpPr>
          <p:nvPr>
            <p:ph idx="1"/>
          </p:nvPr>
        </p:nvSpPr>
        <p:spPr/>
        <p:txBody>
          <a:bodyPr>
            <a:normAutofit/>
          </a:bodyPr>
          <a:lstStyle/>
          <a:p>
            <a:pPr marL="385763" indent="-385763">
              <a:lnSpc>
                <a:spcPct val="100000"/>
              </a:lnSpc>
              <a:buFont typeface="+mj-lt"/>
              <a:buAutoNum type="arabicPeriod"/>
            </a:pPr>
            <a:r>
              <a:rPr lang="en-US" sz="2400" dirty="0"/>
              <a:t>What is the social cost?</a:t>
            </a:r>
          </a:p>
          <a:p>
            <a:pPr marL="385763" indent="-385763">
              <a:lnSpc>
                <a:spcPct val="100000"/>
              </a:lnSpc>
              <a:buFont typeface="+mj-lt"/>
              <a:buAutoNum type="arabicPeriod"/>
            </a:pPr>
            <a:r>
              <a:rPr lang="en-US" sz="2400" dirty="0"/>
              <a:t>What are tenants’ costs?</a:t>
            </a:r>
          </a:p>
          <a:p>
            <a:pPr marL="385763" indent="-385763">
              <a:lnSpc>
                <a:spcPct val="100000"/>
              </a:lnSpc>
              <a:buFont typeface="+mj-lt"/>
              <a:buAutoNum type="arabicPeriod"/>
            </a:pPr>
            <a:r>
              <a:rPr lang="en-US" sz="2400" dirty="0"/>
              <a:t>What is operator’s cost?</a:t>
            </a:r>
          </a:p>
          <a:p>
            <a:pPr marL="385763" indent="-385763">
              <a:lnSpc>
                <a:spcPct val="100000"/>
              </a:lnSpc>
              <a:buFont typeface="+mj-lt"/>
              <a:buAutoNum type="arabicPeriod"/>
            </a:pPr>
            <a:r>
              <a:rPr lang="en-US" sz="2400" dirty="0"/>
              <a:t>What is the reduction in diesel usage? </a:t>
            </a:r>
          </a:p>
        </p:txBody>
      </p:sp>
      <p:sp>
        <p:nvSpPr>
          <p:cNvPr id="4" name="Slide Number Placeholder 3"/>
          <p:cNvSpPr>
            <a:spLocks noGrp="1"/>
          </p:cNvSpPr>
          <p:nvPr>
            <p:ph type="sldNum" sz="quarter" idx="12"/>
          </p:nvPr>
        </p:nvSpPr>
        <p:spPr/>
        <p:txBody>
          <a:bodyPr/>
          <a:lstStyle/>
          <a:p>
            <a:fld id="{BEF2797F-2695-4387-B238-5AD92FE72A43}" type="slidenum">
              <a:rPr lang="en-US" smtClean="0"/>
              <a:t>17</a:t>
            </a:fld>
            <a:endParaRPr lang="en-US"/>
          </a:p>
        </p:txBody>
      </p:sp>
      <p:sp>
        <p:nvSpPr>
          <p:cNvPr id="21" name="TextBox 20"/>
          <p:cNvSpPr txBox="1"/>
          <p:nvPr/>
        </p:nvSpPr>
        <p:spPr>
          <a:xfrm>
            <a:off x="635467" y="3550957"/>
            <a:ext cx="7789334" cy="807913"/>
          </a:xfrm>
          <a:prstGeom prst="rect">
            <a:avLst/>
          </a:prstGeom>
          <a:noFill/>
        </p:spPr>
        <p:txBody>
          <a:bodyPr wrap="square" lIns="68580" tIns="34290" rIns="68580" bIns="34290" rtlCol="0">
            <a:spAutoFit/>
          </a:bodyPr>
          <a:lstStyle/>
          <a:p>
            <a:r>
              <a:rPr lang="en-US" sz="2400" dirty="0"/>
              <a:t>We answer these questions with both </a:t>
            </a:r>
            <a:r>
              <a:rPr lang="en-US" sz="2400" dirty="0">
                <a:solidFill>
                  <a:schemeClr val="accent1"/>
                </a:solidFill>
              </a:rPr>
              <a:t>theoretical guarantees</a:t>
            </a:r>
            <a:r>
              <a:rPr lang="en-US" sz="2400" dirty="0"/>
              <a:t> and </a:t>
            </a:r>
            <a:r>
              <a:rPr lang="en-US" sz="2400" dirty="0">
                <a:solidFill>
                  <a:srgbClr val="5B9BD5"/>
                </a:solidFill>
              </a:rPr>
              <a:t>trace-based simulations</a:t>
            </a:r>
          </a:p>
        </p:txBody>
      </p:sp>
      <p:sp>
        <p:nvSpPr>
          <p:cNvPr id="5" name="Date Placeholder 4"/>
          <p:cNvSpPr>
            <a:spLocks noGrp="1"/>
          </p:cNvSpPr>
          <p:nvPr>
            <p:ph type="dt" sz="half" idx="10"/>
          </p:nvPr>
        </p:nvSpPr>
        <p:spPr/>
        <p:txBody>
          <a:bodyPr/>
          <a:lstStyle/>
          <a:p>
            <a:fld id="{E8231119-5846-3A4F-B50E-E32E73A03B4F}" type="datetime1">
              <a:rPr lang="en-US" smtClean="0"/>
              <a:t>11/5/15</a:t>
            </a:fld>
            <a:endParaRPr lang="en-US" dirty="0"/>
          </a:p>
        </p:txBody>
      </p:sp>
    </p:spTree>
    <p:extLst>
      <p:ext uri="{BB962C8B-B14F-4D97-AF65-F5344CB8AC3E}">
        <p14:creationId xmlns:p14="http://schemas.microsoft.com/office/powerpoint/2010/main" val="1302432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we comparing to?</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b="1" dirty="0" smtClean="0">
                <a:solidFill>
                  <a:schemeClr val="accent1"/>
                </a:solidFill>
              </a:rPr>
              <a:t>Benchmark:</a:t>
            </a:r>
            <a:r>
              <a:rPr lang="en-US" dirty="0" smtClean="0">
                <a:solidFill>
                  <a:schemeClr val="accent1"/>
                </a:solidFill>
              </a:rPr>
              <a:t> </a:t>
            </a:r>
            <a:r>
              <a:rPr lang="en-US" dirty="0" smtClean="0"/>
              <a:t>Centrally controlled social cost minimization (SCM)</a:t>
            </a:r>
          </a:p>
          <a:p>
            <a:pPr marL="0" indent="0">
              <a:lnSpc>
                <a:spcPct val="100000"/>
              </a:lnSpc>
              <a:buNone/>
            </a:pPr>
            <a:endParaRPr lang="en-US" dirty="0"/>
          </a:p>
          <a:p>
            <a:pPr marL="0" indent="0">
              <a:lnSpc>
                <a:spcPct val="100000"/>
              </a:lnSpc>
              <a:buNone/>
            </a:pPr>
            <a:endParaRPr lang="en-US" dirty="0" smtClean="0"/>
          </a:p>
          <a:p>
            <a:pPr marL="0" indent="0">
              <a:lnSpc>
                <a:spcPct val="100000"/>
              </a:lnSpc>
              <a:buNone/>
            </a:pPr>
            <a:r>
              <a:rPr lang="en-US" b="1" dirty="0">
                <a:solidFill>
                  <a:schemeClr val="accent1"/>
                </a:solidFill>
              </a:rPr>
              <a:t>Case </a:t>
            </a:r>
            <a:r>
              <a:rPr lang="en-US" b="1" dirty="0" smtClean="0">
                <a:solidFill>
                  <a:schemeClr val="accent1"/>
                </a:solidFill>
              </a:rPr>
              <a:t>study: </a:t>
            </a:r>
            <a:r>
              <a:rPr lang="en-US" dirty="0" smtClean="0"/>
              <a:t>DR </a:t>
            </a:r>
            <a:r>
              <a:rPr lang="en-US" dirty="0"/>
              <a:t>signals issued by PJM on January 7, 2014, due to cold weather. </a:t>
            </a:r>
          </a:p>
          <a:p>
            <a:pPr marL="0" indent="0">
              <a:lnSpc>
                <a:spcPct val="100000"/>
              </a:lnSpc>
              <a:buNone/>
            </a:pPr>
            <a:endParaRPr lang="en-US" dirty="0" smtClean="0"/>
          </a:p>
          <a:p>
            <a:pPr>
              <a:lnSpc>
                <a:spcPct val="100000"/>
              </a:lnSpc>
            </a:pPr>
            <a:endParaRPr lang="en-US" dirty="0"/>
          </a:p>
          <a:p>
            <a:pPr marL="0" indent="0">
              <a:lnSpc>
                <a:spcPct val="100000"/>
              </a:lnSpc>
              <a:spcBef>
                <a:spcPts val="1200"/>
              </a:spcBef>
              <a:buNone/>
            </a:pP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18</a:t>
            </a:fld>
            <a:endParaRPr lang="en-US"/>
          </a:p>
        </p:txBody>
      </p:sp>
      <p:pic>
        <p:nvPicPr>
          <p:cNvPr id="6" name="Content Placeholder 22" descr="latex-image-1.pdf"/>
          <p:cNvPicPr>
            <a:picLocks noChangeAspect="1"/>
          </p:cNvPicPr>
          <p:nvPr/>
        </p:nvPicPr>
        <p:blipFill>
          <a:blip r:embed="rId3">
            <a:extLst>
              <a:ext uri="{28A0092B-C50C-407E-A947-70E740481C1C}">
                <a14:useLocalDpi xmlns:a14="http://schemas.microsoft.com/office/drawing/2010/main" val="0"/>
              </a:ext>
            </a:extLst>
          </a:blip>
          <a:srcRect t="-19518" b="-19518"/>
          <a:stretch>
            <a:fillRect/>
          </a:stretch>
        </p:blipFill>
        <p:spPr>
          <a:xfrm>
            <a:off x="2796767" y="1661966"/>
            <a:ext cx="2577340" cy="1066499"/>
          </a:xfrm>
          <a:prstGeom prst="rect">
            <a:avLst/>
          </a:prstGeom>
        </p:spPr>
      </p:pic>
      <p:sp>
        <p:nvSpPr>
          <p:cNvPr id="7" name="Date Placeholder 6"/>
          <p:cNvSpPr>
            <a:spLocks noGrp="1"/>
          </p:cNvSpPr>
          <p:nvPr>
            <p:ph type="dt" sz="half" idx="10"/>
          </p:nvPr>
        </p:nvSpPr>
        <p:spPr/>
        <p:txBody>
          <a:bodyPr/>
          <a:lstStyle/>
          <a:p>
            <a:fld id="{8E516B73-08BB-E341-8F81-EE911E630E5B}" type="datetime1">
              <a:rPr lang="en-US" smtClean="0"/>
              <a:t>11/5/15</a:t>
            </a:fld>
            <a:endParaRPr lang="en-US" dirty="0"/>
          </a:p>
        </p:txBody>
      </p:sp>
      <p:pic>
        <p:nvPicPr>
          <p:cNvPr id="13" name="Picture 12" descr="workload1-eps-converted-t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553" y="3160292"/>
            <a:ext cx="2183350" cy="1405201"/>
          </a:xfrm>
          <a:prstGeom prst="rect">
            <a:avLst/>
          </a:prstGeom>
        </p:spPr>
      </p:pic>
      <p:pic>
        <p:nvPicPr>
          <p:cNvPr id="14" name="Picture 13" descr="energy-eps-converted-t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758" y="3134057"/>
            <a:ext cx="2160019" cy="1406802"/>
          </a:xfrm>
          <a:prstGeom prst="rect">
            <a:avLst/>
          </a:prstGeom>
        </p:spPr>
      </p:pic>
    </p:spTree>
    <p:extLst>
      <p:ext uri="{BB962C8B-B14F-4D97-AF65-F5344CB8AC3E}">
        <p14:creationId xmlns:p14="http://schemas.microsoft.com/office/powerpoint/2010/main" val="454717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3961" y="2524169"/>
            <a:ext cx="3058668" cy="205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descr="SocialCost-eps-converted-t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558" y="2525644"/>
            <a:ext cx="3058212" cy="2052374"/>
          </a:xfrm>
          <a:prstGeom prst="rect">
            <a:avLst/>
          </a:prstGeom>
        </p:spPr>
      </p:pic>
      <p:sp>
        <p:nvSpPr>
          <p:cNvPr id="2" name="Title 1"/>
          <p:cNvSpPr>
            <a:spLocks noGrp="1"/>
          </p:cNvSpPr>
          <p:nvPr>
            <p:ph type="title"/>
          </p:nvPr>
        </p:nvSpPr>
        <p:spPr/>
        <p:txBody>
          <a:bodyPr>
            <a:normAutofit/>
          </a:bodyPr>
          <a:lstStyle/>
          <a:p>
            <a:r>
              <a:rPr lang="en-US" dirty="0" smtClean="0"/>
              <a:t>1. What is the social cost?</a:t>
            </a:r>
            <a:endParaRPr lang="en-US" b="1" dirty="0"/>
          </a:p>
        </p:txBody>
      </p:sp>
      <p:sp>
        <p:nvSpPr>
          <p:cNvPr id="4" name="Slide Number Placeholder 3"/>
          <p:cNvSpPr>
            <a:spLocks noGrp="1"/>
          </p:cNvSpPr>
          <p:nvPr>
            <p:ph type="sldNum" sz="quarter" idx="12"/>
          </p:nvPr>
        </p:nvSpPr>
        <p:spPr/>
        <p:txBody>
          <a:bodyPr/>
          <a:lstStyle/>
          <a:p>
            <a:fld id="{BEF2797F-2695-4387-B238-5AD92FE72A43}" type="slidenum">
              <a:rPr lang="en-US" smtClean="0"/>
              <a:t>19</a:t>
            </a:fld>
            <a:endParaRPr lang="en-US"/>
          </a:p>
        </p:txBody>
      </p:sp>
      <p:sp>
        <p:nvSpPr>
          <p:cNvPr id="6" name="TextBox 5"/>
          <p:cNvSpPr txBox="1"/>
          <p:nvPr/>
        </p:nvSpPr>
        <p:spPr>
          <a:xfrm>
            <a:off x="629937" y="1054745"/>
            <a:ext cx="7428495" cy="715581"/>
          </a:xfrm>
          <a:prstGeom prst="rect">
            <a:avLst/>
          </a:prstGeom>
          <a:noFill/>
          <a:ln>
            <a:solidFill>
              <a:schemeClr val="accent1"/>
            </a:solidFill>
          </a:ln>
        </p:spPr>
        <p:txBody>
          <a:bodyPr wrap="square" lIns="68580" tIns="34290" rIns="68580" bIns="34290" rtlCol="0">
            <a:spAutoFit/>
          </a:bodyPr>
          <a:lstStyle/>
          <a:p>
            <a:r>
              <a:rPr lang="en-US" sz="2100" b="1" dirty="0">
                <a:solidFill>
                  <a:schemeClr val="accent6"/>
                </a:solidFill>
              </a:rPr>
              <a:t>Theorem:</a:t>
            </a:r>
            <a:r>
              <a:rPr lang="en-US" sz="2100" dirty="0"/>
              <a:t> For both </a:t>
            </a:r>
            <a:r>
              <a:rPr lang="en-US" sz="2100" b="1" dirty="0">
                <a:solidFill>
                  <a:srgbClr val="FF0000"/>
                </a:solidFill>
              </a:rPr>
              <a:t>price-taking</a:t>
            </a:r>
            <a:r>
              <a:rPr lang="en-US" sz="2100" dirty="0"/>
              <a:t> and </a:t>
            </a:r>
            <a:r>
              <a:rPr lang="en-US" sz="2100" b="1" dirty="0">
                <a:solidFill>
                  <a:srgbClr val="FF0000"/>
                </a:solidFill>
              </a:rPr>
              <a:t>price-anticipating</a:t>
            </a:r>
            <a:r>
              <a:rPr lang="en-US" sz="2100" dirty="0"/>
              <a:t> tenants, </a:t>
            </a:r>
          </a:p>
          <a:p>
            <a:r>
              <a:rPr lang="en-US" sz="2100" dirty="0"/>
              <a:t>	</a:t>
            </a:r>
          </a:p>
        </p:txBody>
      </p:sp>
      <p:pic>
        <p:nvPicPr>
          <p:cNvPr id="3" name="Picture 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79" y="1439475"/>
            <a:ext cx="5372100" cy="352425"/>
          </a:xfrm>
          <a:prstGeom prst="rect">
            <a:avLst/>
          </a:prstGeom>
        </p:spPr>
      </p:pic>
      <p:grpSp>
        <p:nvGrpSpPr>
          <p:cNvPr id="10" name="Group 9"/>
          <p:cNvGrpSpPr/>
          <p:nvPr/>
        </p:nvGrpSpPr>
        <p:grpSpPr>
          <a:xfrm>
            <a:off x="5413630" y="1383643"/>
            <a:ext cx="2643234" cy="1665894"/>
            <a:chOff x="7218172" y="1844855"/>
            <a:chExt cx="3524312" cy="2221191"/>
          </a:xfrm>
        </p:grpSpPr>
        <p:sp>
          <p:nvSpPr>
            <p:cNvPr id="5" name="Rectangle 4"/>
            <p:cNvSpPr/>
            <p:nvPr/>
          </p:nvSpPr>
          <p:spPr>
            <a:xfrm>
              <a:off x="8095630" y="1844855"/>
              <a:ext cx="1454113" cy="570541"/>
            </a:xfrm>
            <a:prstGeom prst="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a:off x="8581185" y="2539780"/>
              <a:ext cx="404943" cy="846610"/>
            </a:xfrm>
            <a:prstGeom prst="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218172" y="3204271"/>
              <a:ext cx="3524312" cy="861775"/>
            </a:xfrm>
            <a:prstGeom prst="rect">
              <a:avLst/>
            </a:prstGeom>
            <a:noFill/>
          </p:spPr>
          <p:txBody>
            <a:bodyPr wrap="none" rtlCol="0">
              <a:spAutoFit/>
            </a:bodyPr>
            <a:lstStyle/>
            <a:p>
              <a:r>
                <a:rPr lang="en-US" sz="1800" dirty="0">
                  <a:solidFill>
                    <a:srgbClr val="FF0000"/>
                  </a:solidFill>
                </a:rPr>
                <a:t>Vanishing when </a:t>
              </a:r>
              <a:r>
                <a:rPr lang="en-US" sz="1800" i="1" dirty="0">
                  <a:solidFill>
                    <a:srgbClr val="FF0000"/>
                  </a:solidFill>
                </a:rPr>
                <a:t>N</a:t>
              </a:r>
              <a:r>
                <a:rPr lang="en-US" sz="1800" dirty="0">
                  <a:solidFill>
                    <a:srgbClr val="FF0000"/>
                  </a:solidFill>
                </a:rPr>
                <a:t> is large,</a:t>
              </a:r>
            </a:p>
            <a:p>
              <a:r>
                <a:rPr lang="en-US" sz="1800" dirty="0">
                  <a:solidFill>
                    <a:srgbClr val="FF0000"/>
                  </a:solidFill>
                </a:rPr>
                <a:t>what if </a:t>
              </a:r>
              <a:r>
                <a:rPr lang="en-US" sz="1800" i="1" dirty="0">
                  <a:solidFill>
                    <a:srgbClr val="FF0000"/>
                  </a:solidFill>
                </a:rPr>
                <a:t>N</a:t>
              </a:r>
              <a:r>
                <a:rPr lang="en-US" sz="1800" dirty="0">
                  <a:solidFill>
                    <a:srgbClr val="FF0000"/>
                  </a:solidFill>
                </a:rPr>
                <a:t> is small?</a:t>
              </a:r>
            </a:p>
          </p:txBody>
        </p:sp>
      </p:grpSp>
      <p:grpSp>
        <p:nvGrpSpPr>
          <p:cNvPr id="22" name="Group 21"/>
          <p:cNvGrpSpPr/>
          <p:nvPr/>
        </p:nvGrpSpPr>
        <p:grpSpPr>
          <a:xfrm>
            <a:off x="5585096" y="1819050"/>
            <a:ext cx="2425067" cy="2438509"/>
            <a:chOff x="7446788" y="2425395"/>
            <a:chExt cx="3233422" cy="3251345"/>
          </a:xfrm>
        </p:grpSpPr>
        <p:sp>
          <p:nvSpPr>
            <p:cNvPr id="8" name="Oval 7"/>
            <p:cNvSpPr/>
            <p:nvPr/>
          </p:nvSpPr>
          <p:spPr>
            <a:xfrm>
              <a:off x="7446788" y="3618792"/>
              <a:ext cx="547463" cy="2057948"/>
            </a:xfrm>
            <a:prstGeom prst="ellipse">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Curved Connector 19"/>
            <p:cNvCxnSpPr>
              <a:stCxn id="19" idx="1"/>
            </p:cNvCxnSpPr>
            <p:nvPr/>
          </p:nvCxnSpPr>
          <p:spPr>
            <a:xfrm rot="10800000" flipV="1">
              <a:off x="7771728" y="2794727"/>
              <a:ext cx="871921" cy="937576"/>
            </a:xfrm>
            <a:prstGeom prst="curvedConnector2">
              <a:avLst/>
            </a:prstGeom>
            <a:ln w="730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643648" y="2425395"/>
              <a:ext cx="2036562" cy="738664"/>
            </a:xfrm>
            <a:prstGeom prst="rect">
              <a:avLst/>
            </a:prstGeom>
            <a:noFill/>
          </p:spPr>
          <p:txBody>
            <a:bodyPr wrap="square" rtlCol="0">
              <a:spAutoFit/>
            </a:bodyPr>
            <a:lstStyle/>
            <a:p>
              <a:r>
                <a:rPr lang="en-US" sz="1500" b="1" dirty="0">
                  <a:solidFill>
                    <a:srgbClr val="FF0000"/>
                  </a:solidFill>
                </a:rPr>
                <a:t>Near optimal when N is small</a:t>
              </a:r>
            </a:p>
          </p:txBody>
        </p:sp>
      </p:grpSp>
      <p:grpSp>
        <p:nvGrpSpPr>
          <p:cNvPr id="26" name="Group 25"/>
          <p:cNvGrpSpPr/>
          <p:nvPr/>
        </p:nvGrpSpPr>
        <p:grpSpPr>
          <a:xfrm>
            <a:off x="1078057" y="4625367"/>
            <a:ext cx="7043078" cy="307777"/>
            <a:chOff x="1337148" y="6233987"/>
            <a:chExt cx="9390771" cy="410370"/>
          </a:xfrm>
        </p:grpSpPr>
        <p:sp>
          <p:nvSpPr>
            <p:cNvPr id="13" name="TextBox 12"/>
            <p:cNvSpPr txBox="1"/>
            <p:nvPr/>
          </p:nvSpPr>
          <p:spPr>
            <a:xfrm>
              <a:off x="1337148" y="6233987"/>
              <a:ext cx="9390771" cy="410370"/>
            </a:xfrm>
            <a:prstGeom prst="rect">
              <a:avLst/>
            </a:prstGeom>
            <a:noFill/>
            <a:ln>
              <a:solidFill>
                <a:schemeClr val="tx1"/>
              </a:solidFill>
            </a:ln>
          </p:spPr>
          <p:txBody>
            <a:bodyPr wrap="square" rtlCol="0">
              <a:spAutoFit/>
            </a:bodyPr>
            <a:lstStyle/>
            <a:p>
              <a:r>
                <a:rPr lang="en-US" dirty="0" smtClean="0">
                  <a:latin typeface="Wingdings"/>
                  <a:ea typeface="Wingdings"/>
                  <a:cs typeface="Wingdings"/>
                  <a:sym typeface="Wingdings"/>
                </a:rPr>
                <a:t></a:t>
              </a:r>
              <a:r>
                <a:rPr lang="en-US" dirty="0">
                  <a:sym typeface="Wingdings"/>
                </a:rPr>
                <a:t> </a:t>
              </a:r>
              <a:r>
                <a:rPr lang="en-US" dirty="0" smtClean="0">
                  <a:sym typeface="Wingdings"/>
                </a:rPr>
                <a:t>          </a:t>
              </a:r>
              <a:r>
                <a:rPr lang="en-US" dirty="0" err="1" smtClean="0"/>
                <a:t>ColoDR</a:t>
              </a:r>
              <a:r>
                <a:rPr lang="en-US" dirty="0" smtClean="0"/>
                <a:t>(price-taking)          </a:t>
              </a:r>
              <a:r>
                <a:rPr lang="en-US" dirty="0" err="1" smtClean="0"/>
                <a:t>ColoDR</a:t>
              </a:r>
              <a:r>
                <a:rPr lang="en-US" dirty="0" smtClean="0"/>
                <a:t>(price-anticipating)         SCM            Diesel-only</a:t>
              </a:r>
              <a:endParaRPr lang="en-US" dirty="0"/>
            </a:p>
          </p:txBody>
        </p:sp>
        <p:sp>
          <p:nvSpPr>
            <p:cNvPr id="21" name="Rectangle 20"/>
            <p:cNvSpPr/>
            <p:nvPr/>
          </p:nvSpPr>
          <p:spPr>
            <a:xfrm>
              <a:off x="1854805" y="6350387"/>
              <a:ext cx="367619" cy="18382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507632" y="6371198"/>
              <a:ext cx="367619" cy="183827"/>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438600" y="6373194"/>
              <a:ext cx="367619" cy="183827"/>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438007" y="6375188"/>
              <a:ext cx="367619" cy="183827"/>
            </a:xfrm>
            <a:prstGeom prst="rect">
              <a:avLst/>
            </a:prstGeom>
            <a:solidFill>
              <a:schemeClr val="bg2">
                <a:lumMod val="25000"/>
              </a:schemeClr>
            </a:solidFill>
            <a:ln>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8" name="Straight Arrow Connector 27"/>
          <p:cNvCxnSpPr/>
          <p:nvPr/>
        </p:nvCxnSpPr>
        <p:spPr>
          <a:xfrm>
            <a:off x="2506493" y="2970478"/>
            <a:ext cx="0" cy="614150"/>
          </a:xfrm>
          <a:prstGeom prst="straightConnector1">
            <a:avLst/>
          </a:prstGeom>
          <a:ln w="38100" cmpd="sng">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 name="Date Placeholder 11"/>
          <p:cNvSpPr>
            <a:spLocks noGrp="1"/>
          </p:cNvSpPr>
          <p:nvPr>
            <p:ph type="dt" sz="half" idx="10"/>
          </p:nvPr>
        </p:nvSpPr>
        <p:spPr/>
        <p:txBody>
          <a:bodyPr/>
          <a:lstStyle/>
          <a:p>
            <a:fld id="{5C7C20AF-DAD2-1648-A847-FDA092CF329C}" type="datetime1">
              <a:rPr lang="en-US" smtClean="0"/>
              <a:t>11/5/15</a:t>
            </a:fld>
            <a:endParaRPr lang="en-US" dirty="0"/>
          </a:p>
        </p:txBody>
      </p:sp>
    </p:spTree>
    <p:extLst>
      <p:ext uri="{BB962C8B-B14F-4D97-AF65-F5344CB8AC3E}">
        <p14:creationId xmlns:p14="http://schemas.microsoft.com/office/powerpoint/2010/main" val="41229164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smtClean="0"/>
              <a:t>2 stories about energy and data centers</a:t>
            </a: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2</a:t>
            </a:fld>
            <a:endParaRPr lang="en-US" dirty="0"/>
          </a:p>
        </p:txBody>
      </p:sp>
      <p:sp>
        <p:nvSpPr>
          <p:cNvPr id="17" name="TextBox 16"/>
          <p:cNvSpPr txBox="1"/>
          <p:nvPr/>
        </p:nvSpPr>
        <p:spPr>
          <a:xfrm>
            <a:off x="628263" y="2566361"/>
            <a:ext cx="4228727" cy="900247"/>
          </a:xfrm>
          <a:prstGeom prst="rect">
            <a:avLst/>
          </a:prstGeom>
          <a:noFill/>
          <a:ln w="57150" cmpd="sng">
            <a:noFill/>
          </a:ln>
        </p:spPr>
        <p:txBody>
          <a:bodyPr wrap="square" lIns="68580" tIns="34290" rIns="68580" bIns="34290" rtlCol="0">
            <a:spAutoFit/>
          </a:bodyPr>
          <a:lstStyle/>
          <a:p>
            <a:r>
              <a:rPr lang="en-US" sz="2700" dirty="0">
                <a:solidFill>
                  <a:schemeClr val="accent6"/>
                </a:solidFill>
              </a:rPr>
              <a:t>Emerging story</a:t>
            </a:r>
            <a:r>
              <a:rPr lang="en-US" sz="2700" dirty="0"/>
              <a:t>: data centers are valuable resources</a:t>
            </a:r>
          </a:p>
        </p:txBody>
      </p:sp>
      <p:sp>
        <p:nvSpPr>
          <p:cNvPr id="18" name="TextBox 17"/>
          <p:cNvSpPr txBox="1"/>
          <p:nvPr/>
        </p:nvSpPr>
        <p:spPr>
          <a:xfrm>
            <a:off x="630000" y="1260783"/>
            <a:ext cx="3948144" cy="900247"/>
          </a:xfrm>
          <a:prstGeom prst="rect">
            <a:avLst/>
          </a:prstGeom>
          <a:noFill/>
          <a:ln w="57150" cmpd="sng">
            <a:noFill/>
          </a:ln>
        </p:spPr>
        <p:txBody>
          <a:bodyPr wrap="square" lIns="68580" tIns="34290" rIns="68580" bIns="34290" rtlCol="0">
            <a:spAutoFit/>
          </a:bodyPr>
          <a:lstStyle/>
          <a:p>
            <a:r>
              <a:rPr lang="en-US" sz="2700" dirty="0">
                <a:solidFill>
                  <a:srgbClr val="FF0000"/>
                </a:solidFill>
              </a:rPr>
              <a:t>Typical story</a:t>
            </a:r>
            <a:r>
              <a:rPr lang="en-US" sz="2700" dirty="0"/>
              <a:t>: data centers are energy hogs </a:t>
            </a:r>
          </a:p>
        </p:txBody>
      </p:sp>
      <p:pic>
        <p:nvPicPr>
          <p:cNvPr id="8" name="Picture 2" descr="https://encrypted-tbn3.google.com/images?q=tbn:ANd9GcQcYecVODJodaGg2Wfo86R8uuV2P1XhzBC8eJesbYGpwQFXb6YjY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909271" y="1304438"/>
            <a:ext cx="1371600" cy="1028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flipH="1">
            <a:off x="5878444" y="1241093"/>
            <a:ext cx="205934" cy="1084908"/>
          </a:xfrm>
          <a:prstGeom prst="rect">
            <a:avLst/>
          </a:prstGeom>
          <a:noFill/>
        </p:spPr>
        <p:txBody>
          <a:bodyPr wrap="square" lIns="68574" tIns="34288" rIns="68574" bIns="34288" rtlCol="0">
            <a:spAutoFit/>
          </a:bodyPr>
          <a:lstStyle/>
          <a:p>
            <a:endParaRPr lang="en-US" sz="6600" b="1" dirty="0" err="1">
              <a:solidFill>
                <a:srgbClr val="FF0000"/>
              </a:solidFill>
            </a:endParaRPr>
          </a:p>
        </p:txBody>
      </p:sp>
      <p:pic>
        <p:nvPicPr>
          <p:cNvPr id="10" name="Picture 4" descr="http://1.bp.blogspot.com/-HHwR7BBOG0A/TeZJY6ZVkrI/AAAAAAAAG94/nHpGItwT7fs/s640/Smoky+factor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8450" y="1304438"/>
            <a:ext cx="1358918" cy="1028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34711" y="3879339"/>
            <a:ext cx="7777497" cy="530915"/>
          </a:xfrm>
          <a:prstGeom prst="rect">
            <a:avLst/>
          </a:prstGeom>
          <a:noFill/>
        </p:spPr>
        <p:txBody>
          <a:bodyPr wrap="none" lIns="68580" tIns="34290" rIns="68580" bIns="34290" rtlCol="0">
            <a:spAutoFit/>
          </a:bodyPr>
          <a:lstStyle/>
          <a:p>
            <a:r>
              <a:rPr lang="en-US" sz="3000" dirty="0"/>
              <a:t>Idea: use data centers for </a:t>
            </a:r>
            <a:r>
              <a:rPr lang="en-US" sz="3000" dirty="0">
                <a:solidFill>
                  <a:schemeClr val="accent6"/>
                </a:solidFill>
              </a:rPr>
              <a:t>demand response (DR)</a:t>
            </a:r>
          </a:p>
        </p:txBody>
      </p:sp>
      <p:sp>
        <p:nvSpPr>
          <p:cNvPr id="21" name="Equal 20"/>
          <p:cNvSpPr/>
          <p:nvPr/>
        </p:nvSpPr>
        <p:spPr>
          <a:xfrm>
            <a:off x="6261118" y="1564451"/>
            <a:ext cx="572942" cy="508679"/>
          </a:xfrm>
          <a:prstGeom prst="mathEqual">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0000"/>
              </a:solidFill>
            </a:endParaRPr>
          </a:p>
        </p:txBody>
      </p:sp>
      <p:grpSp>
        <p:nvGrpSpPr>
          <p:cNvPr id="2" name="Group 1"/>
          <p:cNvGrpSpPr/>
          <p:nvPr/>
        </p:nvGrpSpPr>
        <p:grpSpPr>
          <a:xfrm>
            <a:off x="4908999" y="2545613"/>
            <a:ext cx="3246184" cy="1029572"/>
            <a:chOff x="6545330" y="3394149"/>
            <a:chExt cx="4328245" cy="1372763"/>
          </a:xfrm>
        </p:grpSpPr>
        <p:pic>
          <p:nvPicPr>
            <p:cNvPr id="14" name="Picture 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5330" y="3395312"/>
              <a:ext cx="1828800" cy="1371600"/>
            </a:xfrm>
            <a:prstGeom prst="rect">
              <a:avLst/>
            </a:prstGeom>
            <a:noFill/>
            <a:ln w="22225" cmpd="thickThin">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70071" y="3394149"/>
              <a:ext cx="60350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Equal 19"/>
            <p:cNvSpPr/>
            <p:nvPr/>
          </p:nvSpPr>
          <p:spPr>
            <a:xfrm>
              <a:off x="8356174" y="3808839"/>
              <a:ext cx="763923" cy="678239"/>
            </a:xfrm>
            <a:prstGeom prst="mathEqual">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3" name="Picture 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84534" y="3394149"/>
              <a:ext cx="60350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98996" y="3394149"/>
              <a:ext cx="60350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Date Placeholder 4"/>
          <p:cNvSpPr>
            <a:spLocks noGrp="1"/>
          </p:cNvSpPr>
          <p:nvPr>
            <p:ph type="dt" sz="half" idx="10"/>
          </p:nvPr>
        </p:nvSpPr>
        <p:spPr/>
        <p:txBody>
          <a:bodyPr/>
          <a:lstStyle/>
          <a:p>
            <a:fld id="{A62AB9AF-4ECA-8B4B-AA76-6B4E29C59C7B}" type="datetime1">
              <a:rPr lang="en-US" smtClean="0"/>
              <a:t>11/5/15</a:t>
            </a:fld>
            <a:endParaRPr lang="en-US" dirty="0"/>
          </a:p>
        </p:txBody>
      </p:sp>
    </p:spTree>
    <p:extLst>
      <p:ext uri="{BB962C8B-B14F-4D97-AF65-F5344CB8AC3E}">
        <p14:creationId xmlns:p14="http://schemas.microsoft.com/office/powerpoint/2010/main" val="2376939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948970" y="2389244"/>
            <a:ext cx="2073975" cy="623248"/>
          </a:xfrm>
          <a:prstGeom prst="rect">
            <a:avLst/>
          </a:prstGeom>
          <a:noFill/>
        </p:spPr>
        <p:txBody>
          <a:bodyPr wrap="none" lIns="68580" tIns="34290" rIns="68580" bIns="34290" rtlCol="0">
            <a:spAutoFit/>
          </a:bodyPr>
          <a:lstStyle/>
          <a:p>
            <a:r>
              <a:rPr lang="en-US" sz="1800" dirty="0">
                <a:solidFill>
                  <a:srgbClr val="FF0000"/>
                </a:solidFill>
              </a:rPr>
              <a:t>Operator have </a:t>
            </a:r>
          </a:p>
          <a:p>
            <a:r>
              <a:rPr lang="en-US" sz="1800" dirty="0">
                <a:solidFill>
                  <a:srgbClr val="FF0000"/>
                </a:solidFill>
              </a:rPr>
              <a:t>lower cost than SCM  </a:t>
            </a:r>
          </a:p>
        </p:txBody>
      </p:sp>
      <p:sp>
        <p:nvSpPr>
          <p:cNvPr id="11" name="Down Arrow 10"/>
          <p:cNvSpPr/>
          <p:nvPr/>
        </p:nvSpPr>
        <p:spPr>
          <a:xfrm>
            <a:off x="6760907" y="2095501"/>
            <a:ext cx="177311" cy="431132"/>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title"/>
          </p:nvPr>
        </p:nvSpPr>
        <p:spPr/>
        <p:txBody>
          <a:bodyPr>
            <a:normAutofit/>
          </a:bodyPr>
          <a:lstStyle/>
          <a:p>
            <a:r>
              <a:rPr lang="en-US" dirty="0" smtClean="0"/>
              <a:t>2&amp;3. What are tenants’ and operator’s costs?</a:t>
            </a:r>
            <a:endParaRPr lang="en-US" b="1" dirty="0"/>
          </a:p>
        </p:txBody>
      </p:sp>
      <p:sp>
        <p:nvSpPr>
          <p:cNvPr id="4" name="Slide Number Placeholder 3"/>
          <p:cNvSpPr>
            <a:spLocks noGrp="1"/>
          </p:cNvSpPr>
          <p:nvPr>
            <p:ph type="sldNum" sz="quarter" idx="12"/>
          </p:nvPr>
        </p:nvSpPr>
        <p:spPr/>
        <p:txBody>
          <a:bodyPr/>
          <a:lstStyle/>
          <a:p>
            <a:fld id="{BEF2797F-2695-4387-B238-5AD92FE72A43}" type="slidenum">
              <a:rPr lang="en-US" smtClean="0"/>
              <a:t>20</a:t>
            </a:fld>
            <a:endParaRPr lang="en-US"/>
          </a:p>
        </p:txBody>
      </p:sp>
      <p:sp>
        <p:nvSpPr>
          <p:cNvPr id="21" name="TextBox 20"/>
          <p:cNvSpPr txBox="1"/>
          <p:nvPr/>
        </p:nvSpPr>
        <p:spPr>
          <a:xfrm>
            <a:off x="635467" y="3550960"/>
            <a:ext cx="7789334" cy="577081"/>
          </a:xfrm>
          <a:prstGeom prst="rect">
            <a:avLst/>
          </a:prstGeom>
          <a:noFill/>
        </p:spPr>
        <p:txBody>
          <a:bodyPr wrap="square" lIns="68580" tIns="34290" rIns="68580" bIns="34290" rtlCol="0">
            <a:spAutoFit/>
          </a:bodyPr>
          <a:lstStyle/>
          <a:p>
            <a:r>
              <a:rPr lang="en-US" sz="1800" dirty="0"/>
              <a:t>	</a:t>
            </a:r>
          </a:p>
          <a:p>
            <a:endParaRPr lang="en-US" sz="1500" dirty="0"/>
          </a:p>
        </p:txBody>
      </p:sp>
      <p:sp>
        <p:nvSpPr>
          <p:cNvPr id="6" name="TextBox 5"/>
          <p:cNvSpPr txBox="1"/>
          <p:nvPr/>
        </p:nvSpPr>
        <p:spPr>
          <a:xfrm>
            <a:off x="617940" y="1048255"/>
            <a:ext cx="7428495" cy="1038746"/>
          </a:xfrm>
          <a:prstGeom prst="rect">
            <a:avLst/>
          </a:prstGeom>
          <a:noFill/>
          <a:ln>
            <a:solidFill>
              <a:schemeClr val="accent1"/>
            </a:solidFill>
          </a:ln>
        </p:spPr>
        <p:txBody>
          <a:bodyPr wrap="square" lIns="68580" tIns="34290" rIns="68580" bIns="34290" rtlCol="0">
            <a:spAutoFit/>
          </a:bodyPr>
          <a:lstStyle/>
          <a:p>
            <a:r>
              <a:rPr lang="en-US" sz="2100" b="1" dirty="0">
                <a:solidFill>
                  <a:schemeClr val="accent6"/>
                </a:solidFill>
              </a:rPr>
              <a:t>Theorem:</a:t>
            </a:r>
            <a:r>
              <a:rPr lang="en-US" sz="2100" dirty="0"/>
              <a:t> For both </a:t>
            </a:r>
            <a:r>
              <a:rPr lang="en-US" sz="2100" b="1" dirty="0">
                <a:solidFill>
                  <a:srgbClr val="FF0000"/>
                </a:solidFill>
              </a:rPr>
              <a:t>price-taking</a:t>
            </a:r>
            <a:r>
              <a:rPr lang="en-US" sz="2100" dirty="0"/>
              <a:t> and </a:t>
            </a:r>
            <a:r>
              <a:rPr lang="en-US" sz="2100" b="1" dirty="0">
                <a:solidFill>
                  <a:srgbClr val="FF0000"/>
                </a:solidFill>
              </a:rPr>
              <a:t>price-anticipating</a:t>
            </a:r>
            <a:r>
              <a:rPr lang="en-US" sz="2100" dirty="0"/>
              <a:t> tenants, </a:t>
            </a:r>
          </a:p>
          <a:p>
            <a:endParaRPr lang="en-US" sz="2100" dirty="0"/>
          </a:p>
          <a:p>
            <a:endParaRPr lang="en-US" sz="2100" dirty="0"/>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185" y="1381578"/>
            <a:ext cx="5710508" cy="348087"/>
          </a:xfrm>
          <a:prstGeom prst="rect">
            <a:avLst/>
          </a:prstGeom>
        </p:spPr>
      </p:pic>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121" y="1747021"/>
            <a:ext cx="5552437" cy="345278"/>
          </a:xfrm>
          <a:prstGeom prst="rect">
            <a:avLst/>
          </a:prstGeom>
        </p:spPr>
      </p:pic>
      <p:sp>
        <p:nvSpPr>
          <p:cNvPr id="3" name="Oval 2"/>
          <p:cNvSpPr/>
          <p:nvPr/>
        </p:nvSpPr>
        <p:spPr>
          <a:xfrm>
            <a:off x="6073884" y="1670910"/>
            <a:ext cx="1280355" cy="359167"/>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grpSp>
        <p:nvGrpSpPr>
          <p:cNvPr id="12" name="Group 11"/>
          <p:cNvGrpSpPr/>
          <p:nvPr/>
        </p:nvGrpSpPr>
        <p:grpSpPr>
          <a:xfrm>
            <a:off x="705563" y="2439149"/>
            <a:ext cx="6914141" cy="2293092"/>
            <a:chOff x="940741" y="3252199"/>
            <a:chExt cx="9218855" cy="3057456"/>
          </a:xfrm>
        </p:grpSpPr>
        <p:pic>
          <p:nvPicPr>
            <p:cNvPr id="14" name="Picture 13" descr="NetUtilityDC-eps-converted-t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7877" y="3306498"/>
              <a:ext cx="4731719" cy="3003157"/>
            </a:xfrm>
            <a:prstGeom prst="rect">
              <a:avLst/>
            </a:prstGeom>
          </p:spPr>
        </p:pic>
        <p:pic>
          <p:nvPicPr>
            <p:cNvPr id="15" name="Picture 14" descr="NetUtilityTenant-eps-converted-to.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741" y="3252199"/>
              <a:ext cx="4543133" cy="2958904"/>
            </a:xfrm>
            <a:prstGeom prst="rect">
              <a:avLst/>
            </a:prstGeom>
          </p:spPr>
        </p:pic>
      </p:grpSp>
      <p:sp>
        <p:nvSpPr>
          <p:cNvPr id="18" name="Oval 17"/>
          <p:cNvSpPr/>
          <p:nvPr/>
        </p:nvSpPr>
        <p:spPr>
          <a:xfrm>
            <a:off x="5969583" y="3003253"/>
            <a:ext cx="359124" cy="1342970"/>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grpSp>
        <p:nvGrpSpPr>
          <p:cNvPr id="24" name="Group 23"/>
          <p:cNvGrpSpPr/>
          <p:nvPr/>
        </p:nvGrpSpPr>
        <p:grpSpPr>
          <a:xfrm>
            <a:off x="2154745" y="2123772"/>
            <a:ext cx="4367602" cy="2233079"/>
            <a:chOff x="2872992" y="2831691"/>
            <a:chExt cx="5823470" cy="2977438"/>
          </a:xfrm>
        </p:grpSpPr>
        <p:sp>
          <p:nvSpPr>
            <p:cNvPr id="16" name="Oval 15"/>
            <p:cNvSpPr/>
            <p:nvPr/>
          </p:nvSpPr>
          <p:spPr>
            <a:xfrm>
              <a:off x="2872992" y="4018502"/>
              <a:ext cx="478832" cy="1790627"/>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60012" y="2831691"/>
              <a:ext cx="5136450" cy="430887"/>
            </a:xfrm>
            <a:prstGeom prst="rect">
              <a:avLst/>
            </a:prstGeom>
            <a:noFill/>
          </p:spPr>
          <p:txBody>
            <a:bodyPr wrap="none" rtlCol="0">
              <a:spAutoFit/>
            </a:bodyPr>
            <a:lstStyle/>
            <a:p>
              <a:r>
                <a:rPr lang="en-US" sz="1500" b="1" dirty="0">
                  <a:solidFill>
                    <a:srgbClr val="FF0000"/>
                  </a:solidFill>
                </a:rPr>
                <a:t>Higher utility for tenants with larger flexibility</a:t>
              </a:r>
            </a:p>
          </p:txBody>
        </p:sp>
        <p:cxnSp>
          <p:nvCxnSpPr>
            <p:cNvPr id="20" name="Curved Connector 19"/>
            <p:cNvCxnSpPr>
              <a:stCxn id="17" idx="1"/>
              <a:endCxn id="16" idx="0"/>
            </p:cNvCxnSpPr>
            <p:nvPr/>
          </p:nvCxnSpPr>
          <p:spPr>
            <a:xfrm rot="10800000" flipV="1">
              <a:off x="3112409" y="3047134"/>
              <a:ext cx="447604" cy="971366"/>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1078057" y="4725630"/>
            <a:ext cx="7043078" cy="284693"/>
          </a:xfrm>
          <a:prstGeom prst="rect">
            <a:avLst/>
          </a:prstGeom>
          <a:noFill/>
          <a:ln>
            <a:solidFill>
              <a:srgbClr val="000000"/>
            </a:solidFill>
          </a:ln>
        </p:spPr>
        <p:txBody>
          <a:bodyPr wrap="square" lIns="68580" tIns="34290" rIns="68580" bIns="34290" rtlCol="0">
            <a:spAutoFit/>
          </a:bodyPr>
          <a:lstStyle/>
          <a:p>
            <a:r>
              <a:rPr lang="en-US" dirty="0" smtClean="0">
                <a:latin typeface="Wingdings"/>
                <a:ea typeface="Wingdings"/>
                <a:cs typeface="Wingdings"/>
                <a:sym typeface="Wingdings"/>
              </a:rPr>
              <a:t></a:t>
            </a:r>
            <a:r>
              <a:rPr lang="en-US" dirty="0">
                <a:sym typeface="Wingdings"/>
              </a:rPr>
              <a:t> </a:t>
            </a:r>
            <a:r>
              <a:rPr lang="en-US" dirty="0" smtClean="0">
                <a:sym typeface="Wingdings"/>
              </a:rPr>
              <a:t>          </a:t>
            </a:r>
            <a:r>
              <a:rPr lang="en-US" dirty="0" err="1" smtClean="0"/>
              <a:t>ColoDR</a:t>
            </a:r>
            <a:r>
              <a:rPr lang="en-US" dirty="0" smtClean="0"/>
              <a:t>(price-taking)          </a:t>
            </a:r>
            <a:r>
              <a:rPr lang="en-US" dirty="0" err="1" smtClean="0"/>
              <a:t>ColoDR</a:t>
            </a:r>
            <a:r>
              <a:rPr lang="en-US" dirty="0" smtClean="0"/>
              <a:t>(price-anticipating)         SCM           Diesel only</a:t>
            </a:r>
            <a:endParaRPr lang="en-US" dirty="0"/>
          </a:p>
        </p:txBody>
      </p:sp>
      <p:sp>
        <p:nvSpPr>
          <p:cNvPr id="8" name="Date Placeholder 7"/>
          <p:cNvSpPr>
            <a:spLocks noGrp="1"/>
          </p:cNvSpPr>
          <p:nvPr>
            <p:ph type="dt" sz="half" idx="10"/>
          </p:nvPr>
        </p:nvSpPr>
        <p:spPr/>
        <p:txBody>
          <a:bodyPr/>
          <a:lstStyle/>
          <a:p>
            <a:fld id="{C7745136-7B2C-1F41-A3DA-2C24B1513F86}" type="datetime1">
              <a:rPr lang="en-US" smtClean="0"/>
              <a:t>11/5/15</a:t>
            </a:fld>
            <a:endParaRPr lang="en-US" dirty="0"/>
          </a:p>
        </p:txBody>
      </p:sp>
    </p:spTree>
    <p:extLst>
      <p:ext uri="{BB962C8B-B14F-4D97-AF65-F5344CB8AC3E}">
        <p14:creationId xmlns:p14="http://schemas.microsoft.com/office/powerpoint/2010/main" val="1264061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animBg="1"/>
      <p:bldP spid="11" grpId="1" animBg="1"/>
      <p:bldP spid="6" grpId="0" animBg="1"/>
      <p:bldP spid="3" grpId="0" animBg="1"/>
      <p:bldP spid="3" grpId="1" animBg="1"/>
      <p:bldP spid="18"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What is the reduction in diesel usage?</a:t>
            </a:r>
            <a:endParaRPr lang="en-US" b="1" dirty="0"/>
          </a:p>
        </p:txBody>
      </p:sp>
      <p:sp>
        <p:nvSpPr>
          <p:cNvPr id="4" name="Slide Number Placeholder 3"/>
          <p:cNvSpPr>
            <a:spLocks noGrp="1"/>
          </p:cNvSpPr>
          <p:nvPr>
            <p:ph type="sldNum" sz="quarter" idx="12"/>
          </p:nvPr>
        </p:nvSpPr>
        <p:spPr/>
        <p:txBody>
          <a:bodyPr/>
          <a:lstStyle/>
          <a:p>
            <a:fld id="{BEF2797F-2695-4387-B238-5AD92FE72A43}" type="slidenum">
              <a:rPr lang="en-US" smtClean="0"/>
              <a:t>21</a:t>
            </a:fld>
            <a:endParaRPr lang="en-US"/>
          </a:p>
        </p:txBody>
      </p:sp>
      <p:sp>
        <p:nvSpPr>
          <p:cNvPr id="6" name="TextBox 5"/>
          <p:cNvSpPr txBox="1"/>
          <p:nvPr/>
        </p:nvSpPr>
        <p:spPr>
          <a:xfrm>
            <a:off x="617940" y="1055893"/>
            <a:ext cx="7428495" cy="715581"/>
          </a:xfrm>
          <a:prstGeom prst="rect">
            <a:avLst/>
          </a:prstGeom>
          <a:noFill/>
          <a:ln>
            <a:solidFill>
              <a:schemeClr val="accent1"/>
            </a:solidFill>
          </a:ln>
        </p:spPr>
        <p:txBody>
          <a:bodyPr wrap="square" lIns="68580" tIns="34290" rIns="68580" bIns="34290" rtlCol="0">
            <a:spAutoFit/>
          </a:bodyPr>
          <a:lstStyle/>
          <a:p>
            <a:r>
              <a:rPr lang="en-US" sz="2100" b="1" dirty="0">
                <a:solidFill>
                  <a:schemeClr val="accent6"/>
                </a:solidFill>
              </a:rPr>
              <a:t>Theorem:</a:t>
            </a:r>
            <a:r>
              <a:rPr lang="en-US" sz="2100" dirty="0"/>
              <a:t> For </a:t>
            </a:r>
            <a:r>
              <a:rPr lang="en-US" sz="2100" dirty="0" smtClean="0"/>
              <a:t> </a:t>
            </a:r>
            <a:r>
              <a:rPr lang="en-US" sz="2100" b="1" dirty="0">
                <a:solidFill>
                  <a:srgbClr val="FF0000"/>
                </a:solidFill>
              </a:rPr>
              <a:t>price-taking</a:t>
            </a:r>
            <a:r>
              <a:rPr lang="en-US" sz="2100" dirty="0"/>
              <a:t> tenants, </a:t>
            </a:r>
          </a:p>
          <a:p>
            <a:r>
              <a:rPr lang="en-US" sz="2100" dirty="0" smtClean="0"/>
              <a:t>                  </a:t>
            </a:r>
            <a:r>
              <a:rPr lang="en-US" sz="2100" dirty="0"/>
              <a:t> </a:t>
            </a:r>
            <a:r>
              <a:rPr lang="en-US" sz="2100" dirty="0" smtClean="0"/>
              <a:t>For </a:t>
            </a:r>
            <a:r>
              <a:rPr lang="en-US" sz="2100" b="1" dirty="0">
                <a:solidFill>
                  <a:srgbClr val="FF0000"/>
                </a:solidFill>
              </a:rPr>
              <a:t>price-anticipating</a:t>
            </a:r>
            <a:r>
              <a:rPr lang="en-US" sz="2100" dirty="0"/>
              <a:t> tenants,</a:t>
            </a:r>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56" y="1048846"/>
            <a:ext cx="1906511" cy="372224"/>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149" y="1388736"/>
            <a:ext cx="1714500" cy="333375"/>
          </a:xfrm>
          <a:prstGeom prst="rect">
            <a:avLst/>
          </a:prstGeom>
        </p:spPr>
      </p:pic>
      <p:pic>
        <p:nvPicPr>
          <p:cNvPr id="9" name="Picture 8" descr="Energy-eps-converted-t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341" y="2613945"/>
            <a:ext cx="2889251" cy="1929721"/>
          </a:xfrm>
          <a:prstGeom prst="rect">
            <a:avLst/>
          </a:prstGeom>
        </p:spPr>
      </p:pic>
      <p:pic>
        <p:nvPicPr>
          <p:cNvPr id="10" name="Picture 9" descr="Energy-eps-converted-to.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341" y="2625177"/>
            <a:ext cx="2797160" cy="1914125"/>
          </a:xfrm>
          <a:prstGeom prst="rect">
            <a:avLst/>
          </a:prstGeom>
        </p:spPr>
      </p:pic>
      <p:grpSp>
        <p:nvGrpSpPr>
          <p:cNvPr id="14" name="Group 13"/>
          <p:cNvGrpSpPr/>
          <p:nvPr/>
        </p:nvGrpSpPr>
        <p:grpSpPr>
          <a:xfrm>
            <a:off x="4152374" y="1369229"/>
            <a:ext cx="3584485" cy="1255355"/>
            <a:chOff x="3893107" y="2311159"/>
            <a:chExt cx="4779312" cy="1673804"/>
          </a:xfrm>
        </p:grpSpPr>
        <p:sp>
          <p:nvSpPr>
            <p:cNvPr id="5" name="Rectangle 4"/>
            <p:cNvSpPr/>
            <p:nvPr/>
          </p:nvSpPr>
          <p:spPr>
            <a:xfrm>
              <a:off x="5204696" y="2311159"/>
              <a:ext cx="2539891" cy="499710"/>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93107" y="3123189"/>
              <a:ext cx="4779312" cy="861774"/>
            </a:xfrm>
            <a:prstGeom prst="rect">
              <a:avLst/>
            </a:prstGeom>
            <a:noFill/>
          </p:spPr>
          <p:txBody>
            <a:bodyPr wrap="none" rtlCol="0">
              <a:spAutoFit/>
            </a:bodyPr>
            <a:lstStyle/>
            <a:p>
              <a:r>
                <a:rPr lang="en-US" sz="1800" b="1" dirty="0">
                  <a:solidFill>
                    <a:srgbClr val="FF0000"/>
                  </a:solidFill>
                </a:rPr>
                <a:t>In worst case, </a:t>
              </a:r>
              <a:r>
                <a:rPr lang="en-US" sz="1800" b="1" dirty="0" err="1">
                  <a:solidFill>
                    <a:srgbClr val="FF0000"/>
                  </a:solidFill>
                </a:rPr>
                <a:t>ColoDR</a:t>
              </a:r>
              <a:r>
                <a:rPr lang="en-US" sz="1800" b="1" dirty="0">
                  <a:solidFill>
                    <a:srgbClr val="FF0000"/>
                  </a:solidFill>
                </a:rPr>
                <a:t> may use a lot </a:t>
              </a:r>
            </a:p>
            <a:p>
              <a:r>
                <a:rPr lang="en-US" sz="1800" b="1" dirty="0">
                  <a:solidFill>
                    <a:srgbClr val="FF0000"/>
                  </a:solidFill>
                </a:rPr>
                <a:t>more diesel than optimal</a:t>
              </a:r>
            </a:p>
          </p:txBody>
        </p:sp>
        <p:sp>
          <p:nvSpPr>
            <p:cNvPr id="11" name="Up Arrow 10"/>
            <p:cNvSpPr/>
            <p:nvPr/>
          </p:nvSpPr>
          <p:spPr>
            <a:xfrm>
              <a:off x="6037447" y="2852511"/>
              <a:ext cx="333100" cy="374782"/>
            </a:xfrm>
            <a:prstGeom prst="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Oval 11"/>
          <p:cNvSpPr/>
          <p:nvPr/>
        </p:nvSpPr>
        <p:spPr>
          <a:xfrm>
            <a:off x="1873691" y="3093426"/>
            <a:ext cx="2107902" cy="609022"/>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5" name="Oval 14"/>
          <p:cNvSpPr/>
          <p:nvPr/>
        </p:nvSpPr>
        <p:spPr>
          <a:xfrm>
            <a:off x="5105813" y="2984112"/>
            <a:ext cx="2545097" cy="56217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4" name="TextBox 23"/>
          <p:cNvSpPr txBox="1"/>
          <p:nvPr/>
        </p:nvSpPr>
        <p:spPr>
          <a:xfrm>
            <a:off x="1078057" y="4625356"/>
            <a:ext cx="7043078" cy="284693"/>
          </a:xfrm>
          <a:prstGeom prst="rect">
            <a:avLst/>
          </a:prstGeom>
          <a:noFill/>
          <a:ln>
            <a:solidFill>
              <a:srgbClr val="000000"/>
            </a:solidFill>
          </a:ln>
        </p:spPr>
        <p:txBody>
          <a:bodyPr wrap="square" lIns="68580" tIns="34290" rIns="68580" bIns="34290" rtlCol="0">
            <a:spAutoFit/>
          </a:bodyPr>
          <a:lstStyle/>
          <a:p>
            <a:r>
              <a:rPr lang="en-US" dirty="0" smtClean="0">
                <a:latin typeface="Wingdings"/>
                <a:ea typeface="Wingdings"/>
                <a:cs typeface="Wingdings"/>
                <a:sym typeface="Wingdings"/>
              </a:rPr>
              <a:t></a:t>
            </a:r>
            <a:r>
              <a:rPr lang="en-US" dirty="0">
                <a:sym typeface="Wingdings"/>
              </a:rPr>
              <a:t> </a:t>
            </a:r>
            <a:r>
              <a:rPr lang="en-US" dirty="0" smtClean="0">
                <a:sym typeface="Wingdings"/>
              </a:rPr>
              <a:t>          </a:t>
            </a:r>
            <a:r>
              <a:rPr lang="en-US" dirty="0" err="1" smtClean="0"/>
              <a:t>ColoDR</a:t>
            </a:r>
            <a:r>
              <a:rPr lang="en-US" dirty="0" smtClean="0"/>
              <a:t>(price-taking)          </a:t>
            </a:r>
            <a:r>
              <a:rPr lang="en-US" dirty="0" err="1" smtClean="0"/>
              <a:t>ColoDR</a:t>
            </a:r>
            <a:r>
              <a:rPr lang="en-US" dirty="0" smtClean="0"/>
              <a:t>(price-anticipating)         SCM</a:t>
            </a:r>
            <a:endParaRPr lang="en-US" dirty="0"/>
          </a:p>
        </p:txBody>
      </p:sp>
      <p:sp>
        <p:nvSpPr>
          <p:cNvPr id="16" name="Date Placeholder 15"/>
          <p:cNvSpPr>
            <a:spLocks noGrp="1"/>
          </p:cNvSpPr>
          <p:nvPr>
            <p:ph type="dt" sz="half" idx="10"/>
          </p:nvPr>
        </p:nvSpPr>
        <p:spPr/>
        <p:txBody>
          <a:bodyPr/>
          <a:lstStyle/>
          <a:p>
            <a:fld id="{F1214CBE-6265-D647-A9A5-206F3E0508EA}" type="datetime1">
              <a:rPr lang="en-US" smtClean="0"/>
              <a:t>11/5/15</a:t>
            </a:fld>
            <a:endParaRPr lang="en-US" dirty="0"/>
          </a:p>
        </p:txBody>
      </p:sp>
    </p:spTree>
    <p:extLst>
      <p:ext uri="{BB962C8B-B14F-4D97-AF65-F5344CB8AC3E}">
        <p14:creationId xmlns:p14="http://schemas.microsoft.com/office/powerpoint/2010/main" val="2079232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good is the equilibrium?</a:t>
            </a:r>
            <a:endParaRPr lang="en-US" dirty="0"/>
          </a:p>
        </p:txBody>
      </p:sp>
      <p:sp>
        <p:nvSpPr>
          <p:cNvPr id="3" name="Content Placeholder 2"/>
          <p:cNvSpPr>
            <a:spLocks noGrp="1"/>
          </p:cNvSpPr>
          <p:nvPr>
            <p:ph idx="1"/>
          </p:nvPr>
        </p:nvSpPr>
        <p:spPr/>
        <p:txBody>
          <a:bodyPr/>
          <a:lstStyle/>
          <a:p>
            <a:pPr marL="385763" indent="-385763">
              <a:buFont typeface="+mj-lt"/>
              <a:buAutoNum type="arabicPeriod"/>
            </a:pPr>
            <a:r>
              <a:rPr lang="en-US" dirty="0" smtClean="0"/>
              <a:t>Social cost</a:t>
            </a:r>
            <a:endParaRPr lang="en-US" dirty="0"/>
          </a:p>
          <a:p>
            <a:pPr marL="385763" indent="-385763">
              <a:buFont typeface="+mj-lt"/>
              <a:buAutoNum type="arabicPeriod"/>
            </a:pPr>
            <a:endParaRPr lang="en-US" dirty="0" smtClean="0"/>
          </a:p>
          <a:p>
            <a:pPr marL="385763" indent="-385763">
              <a:buFont typeface="+mj-lt"/>
              <a:buAutoNum type="arabicPeriod"/>
            </a:pPr>
            <a:r>
              <a:rPr lang="en-US" dirty="0" smtClean="0"/>
              <a:t>Tenants</a:t>
            </a:r>
            <a:r>
              <a:rPr lang="en-US" dirty="0"/>
              <a:t>’ </a:t>
            </a:r>
            <a:r>
              <a:rPr lang="en-US" dirty="0" smtClean="0"/>
              <a:t>cost</a:t>
            </a:r>
          </a:p>
          <a:p>
            <a:pPr marL="385763" indent="-385763">
              <a:buFont typeface="+mj-lt"/>
              <a:buAutoNum type="arabicPeriod"/>
            </a:pPr>
            <a:endParaRPr lang="en-US" dirty="0"/>
          </a:p>
          <a:p>
            <a:pPr marL="385763" indent="-385763">
              <a:buFont typeface="+mj-lt"/>
              <a:buAutoNum type="arabicPeriod"/>
            </a:pPr>
            <a:r>
              <a:rPr lang="en-US" dirty="0" smtClean="0"/>
              <a:t>Operator’s cost</a:t>
            </a:r>
          </a:p>
          <a:p>
            <a:pPr marL="385763" indent="-385763">
              <a:buFont typeface="+mj-lt"/>
              <a:buAutoNum type="arabicPeriod"/>
            </a:pPr>
            <a:endParaRPr lang="en-US" dirty="0"/>
          </a:p>
          <a:p>
            <a:pPr marL="385763" indent="-385763">
              <a:buFont typeface="+mj-lt"/>
              <a:buAutoNum type="arabicPeriod"/>
            </a:pPr>
            <a:r>
              <a:rPr lang="en-US" dirty="0" smtClean="0"/>
              <a:t>Diesel reduction</a:t>
            </a:r>
            <a:endParaRPr lang="en-US" dirty="0"/>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22</a:t>
            </a:fld>
            <a:endParaRPr lang="en-US" dirty="0"/>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658" y="1814258"/>
            <a:ext cx="4191285" cy="274961"/>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651" y="2575136"/>
            <a:ext cx="4748690" cy="289459"/>
          </a:xfrm>
          <a:prstGeom prst="rect">
            <a:avLst/>
          </a:prstGeom>
        </p:spPr>
      </p:pic>
      <p:pic>
        <p:nvPicPr>
          <p:cNvPr id="7"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3651" y="3330975"/>
            <a:ext cx="4521906" cy="281194"/>
          </a:xfrm>
          <a:prstGeom prst="rect">
            <a:avLst/>
          </a:prstGeom>
        </p:spPr>
      </p:pic>
      <p:pic>
        <p:nvPicPr>
          <p:cNvPr id="8" name="Picture 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3658" y="4038577"/>
            <a:ext cx="1563993" cy="305351"/>
          </a:xfrm>
          <a:prstGeom prst="rect">
            <a:avLst/>
          </a:prstGeom>
        </p:spPr>
      </p:pic>
      <p:pic>
        <p:nvPicPr>
          <p:cNvPr id="9" name="Picture 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5650" y="4048424"/>
            <a:ext cx="1406479" cy="273482"/>
          </a:xfrm>
          <a:prstGeom prst="rect">
            <a:avLst/>
          </a:prstGeom>
        </p:spPr>
      </p:pic>
      <p:sp>
        <p:nvSpPr>
          <p:cNvPr id="12" name="Date Placeholder 11"/>
          <p:cNvSpPr>
            <a:spLocks noGrp="1"/>
          </p:cNvSpPr>
          <p:nvPr>
            <p:ph type="dt" sz="half" idx="10"/>
          </p:nvPr>
        </p:nvSpPr>
        <p:spPr/>
        <p:txBody>
          <a:bodyPr/>
          <a:lstStyle/>
          <a:p>
            <a:fld id="{3611C566-1070-8B4B-AC12-4AB3CD5D36CA}" type="datetime1">
              <a:rPr lang="en-US" smtClean="0"/>
              <a:t>11/5/15</a:t>
            </a:fld>
            <a:endParaRPr lang="en-US" dirty="0"/>
          </a:p>
        </p:txBody>
      </p:sp>
    </p:spTree>
    <p:extLst>
      <p:ext uri="{BB962C8B-B14F-4D97-AF65-F5344CB8AC3E}">
        <p14:creationId xmlns:p14="http://schemas.microsoft.com/office/powerpoint/2010/main" val="38628620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Key </a:t>
            </a:r>
            <a:r>
              <a:rPr lang="en-US" b="1" dirty="0" smtClean="0"/>
              <a:t>Message</a:t>
            </a:r>
            <a:endParaRPr lang="en-US" dirty="0"/>
          </a:p>
        </p:txBody>
      </p:sp>
      <p:sp>
        <p:nvSpPr>
          <p:cNvPr id="4" name="Slide Number Placeholder 3"/>
          <p:cNvSpPr>
            <a:spLocks noGrp="1"/>
          </p:cNvSpPr>
          <p:nvPr>
            <p:ph type="sldNum" sz="quarter" idx="12"/>
          </p:nvPr>
        </p:nvSpPr>
        <p:spPr>
          <a:xfrm>
            <a:off x="6457953" y="3916209"/>
            <a:ext cx="1766639" cy="212235"/>
          </a:xfrm>
        </p:spPr>
        <p:txBody>
          <a:bodyPr/>
          <a:lstStyle/>
          <a:p>
            <a:fld id="{BEF2797F-2695-4387-B238-5AD92FE72A43}" type="slidenum">
              <a:rPr lang="en-US" smtClean="0"/>
              <a:t>23</a:t>
            </a:fld>
            <a:endParaRPr lang="en-US" dirty="0"/>
          </a:p>
        </p:txBody>
      </p:sp>
      <p:sp>
        <p:nvSpPr>
          <p:cNvPr id="8" name="Rectangle 7"/>
          <p:cNvSpPr/>
          <p:nvPr/>
        </p:nvSpPr>
        <p:spPr>
          <a:xfrm>
            <a:off x="638044" y="1032627"/>
            <a:ext cx="7852244" cy="1454244"/>
          </a:xfrm>
          <a:prstGeom prst="rect">
            <a:avLst/>
          </a:prstGeom>
          <a:ln>
            <a:noFill/>
          </a:ln>
        </p:spPr>
        <p:txBody>
          <a:bodyPr wrap="square" lIns="68580" tIns="34290" rIns="68580" bIns="34290">
            <a:spAutoFit/>
          </a:bodyPr>
          <a:lstStyle/>
          <a:p>
            <a:r>
              <a:rPr lang="en-US" sz="2400" b="1" smtClean="0"/>
              <a:t>Multi</a:t>
            </a:r>
            <a:r>
              <a:rPr lang="en-US" sz="2400" b="1" dirty="0"/>
              <a:t>-tenant data center demand response can be “green” by incentivizing tenants’ </a:t>
            </a:r>
            <a:r>
              <a:rPr lang="en-US" sz="2400" b="1" dirty="0" smtClean="0"/>
              <a:t>cooperation</a:t>
            </a:r>
          </a:p>
          <a:p>
            <a:pPr marL="685800" lvl="1" indent="-342900">
              <a:buFont typeface="Lucida Grande"/>
              <a:buChar char="-"/>
            </a:pPr>
            <a:r>
              <a:rPr lang="en-US" sz="2100" dirty="0" smtClean="0"/>
              <a:t>Our supply function bidding mechanism achieve this goal with a provably-efficient outcome</a:t>
            </a:r>
            <a:endParaRPr lang="en-US" sz="2100" dirty="0"/>
          </a:p>
        </p:txBody>
      </p:sp>
      <p:grpSp>
        <p:nvGrpSpPr>
          <p:cNvPr id="29" name="Group 28"/>
          <p:cNvGrpSpPr/>
          <p:nvPr/>
        </p:nvGrpSpPr>
        <p:grpSpPr>
          <a:xfrm>
            <a:off x="1292829" y="2674759"/>
            <a:ext cx="6638502" cy="1758579"/>
            <a:chOff x="955039" y="2634231"/>
            <a:chExt cx="6638502" cy="1758579"/>
          </a:xfrm>
        </p:grpSpPr>
        <p:grpSp>
          <p:nvGrpSpPr>
            <p:cNvPr id="9" name="Group 8"/>
            <p:cNvGrpSpPr/>
            <p:nvPr/>
          </p:nvGrpSpPr>
          <p:grpSpPr>
            <a:xfrm>
              <a:off x="1732406" y="3122540"/>
              <a:ext cx="4621406" cy="1270270"/>
              <a:chOff x="1855551" y="1981200"/>
              <a:chExt cx="5382020" cy="2185350"/>
            </a:xfrm>
          </p:grpSpPr>
          <p:sp>
            <p:nvSpPr>
              <p:cNvPr id="10" name="Rectangle 9"/>
              <p:cNvSpPr/>
              <p:nvPr/>
            </p:nvSpPr>
            <p:spPr>
              <a:xfrm>
                <a:off x="1855551" y="3526072"/>
                <a:ext cx="993616" cy="529494"/>
              </a:xfrm>
              <a:prstGeom prst="rect">
                <a:avLst/>
              </a:prstGeom>
              <a:ln>
                <a:noFill/>
              </a:ln>
            </p:spPr>
            <p:txBody>
              <a:bodyPr wrap="none">
                <a:spAutoFit/>
              </a:bodyPr>
              <a:lstStyle/>
              <a:p>
                <a:r>
                  <a:rPr lang="en-US" dirty="0"/>
                  <a:t>Operator</a:t>
                </a:r>
              </a:p>
            </p:txBody>
          </p:sp>
          <p:sp>
            <p:nvSpPr>
              <p:cNvPr id="11" name="Rectangle 10"/>
              <p:cNvSpPr/>
              <p:nvPr/>
            </p:nvSpPr>
            <p:spPr>
              <a:xfrm>
                <a:off x="6344925" y="3637056"/>
                <a:ext cx="892646" cy="529494"/>
              </a:xfrm>
              <a:prstGeom prst="rect">
                <a:avLst/>
              </a:prstGeom>
              <a:ln>
                <a:noFill/>
              </a:ln>
            </p:spPr>
            <p:txBody>
              <a:bodyPr wrap="none">
                <a:spAutoFit/>
              </a:bodyPr>
              <a:lstStyle/>
              <a:p>
                <a:r>
                  <a:rPr lang="en-US" dirty="0"/>
                  <a:t>Tenants</a:t>
                </a:r>
              </a:p>
            </p:txBody>
          </p:sp>
          <p:sp>
            <p:nvSpPr>
              <p:cNvPr id="12" name="Rectangle 11"/>
              <p:cNvSpPr/>
              <p:nvPr/>
            </p:nvSpPr>
            <p:spPr>
              <a:xfrm>
                <a:off x="3978493" y="1981200"/>
                <a:ext cx="726338" cy="529494"/>
              </a:xfrm>
              <a:prstGeom prst="rect">
                <a:avLst/>
              </a:prstGeom>
              <a:ln>
                <a:noFill/>
              </a:ln>
            </p:spPr>
            <p:txBody>
              <a:bodyPr wrap="none">
                <a:spAutoFit/>
              </a:bodyPr>
              <a:lstStyle/>
              <a:p>
                <a:r>
                  <a:rPr lang="en-US" dirty="0"/>
                  <a:t>Utility</a:t>
                </a:r>
              </a:p>
            </p:txBody>
          </p:sp>
        </p:grpSp>
        <p:sp>
          <p:nvSpPr>
            <p:cNvPr id="13" name="TextBox 12"/>
            <p:cNvSpPr txBox="1"/>
            <p:nvPr/>
          </p:nvSpPr>
          <p:spPr>
            <a:xfrm>
              <a:off x="2160286" y="2641171"/>
              <a:ext cx="1188928" cy="284693"/>
            </a:xfrm>
            <a:prstGeom prst="rect">
              <a:avLst/>
            </a:prstGeom>
            <a:noFill/>
          </p:spPr>
          <p:txBody>
            <a:bodyPr wrap="square" lIns="68580" tIns="34290" rIns="68580" bIns="34290" rtlCol="0">
              <a:spAutoFit/>
            </a:bodyPr>
            <a:lstStyle/>
            <a:p>
              <a:r>
                <a:rPr lang="en-US" b="1" dirty="0">
                  <a:solidFill>
                    <a:srgbClr val="FF0000"/>
                  </a:solidFill>
                </a:rPr>
                <a:t>Cut energy</a:t>
              </a:r>
              <a:r>
                <a:rPr lang="en-US" dirty="0"/>
                <a:t> </a:t>
              </a:r>
              <a:r>
                <a:rPr lang="en-US" b="1" i="1" dirty="0" err="1"/>
                <a:t>δ</a:t>
              </a:r>
              <a:endParaRPr lang="en-US" b="1" i="1" dirty="0"/>
            </a:p>
          </p:txBody>
        </p:sp>
        <p:sp>
          <p:nvSpPr>
            <p:cNvPr id="14" name="TextBox 13"/>
            <p:cNvSpPr txBox="1"/>
            <p:nvPr/>
          </p:nvSpPr>
          <p:spPr>
            <a:xfrm>
              <a:off x="6276831" y="3087162"/>
              <a:ext cx="1316710" cy="500137"/>
            </a:xfrm>
            <a:prstGeom prst="rect">
              <a:avLst/>
            </a:prstGeom>
            <a:noFill/>
          </p:spPr>
          <p:txBody>
            <a:bodyPr wrap="square" lIns="68580" tIns="34290" rIns="68580" bIns="34290" rtlCol="0">
              <a:spAutoFit/>
            </a:bodyPr>
            <a:lstStyle/>
            <a:p>
              <a:r>
                <a:rPr lang="en-US" b="1" dirty="0">
                  <a:solidFill>
                    <a:srgbClr val="FF0000"/>
                  </a:solidFill>
                </a:rPr>
                <a:t>Cut energy by</a:t>
              </a:r>
            </a:p>
            <a:p>
              <a:r>
                <a:rPr lang="en-US" b="1" dirty="0"/>
                <a:t> </a:t>
              </a:r>
              <a:r>
                <a:rPr lang="en-US" b="1" i="1" dirty="0" err="1"/>
                <a:t>s</a:t>
              </a:r>
              <a:r>
                <a:rPr lang="en-US" b="1" i="1" baseline="-25000" dirty="0" err="1"/>
                <a:t>i</a:t>
              </a:r>
              <a:r>
                <a:rPr lang="en-US" b="1" i="1" dirty="0"/>
                <a:t>=</a:t>
              </a:r>
              <a:r>
                <a:rPr lang="en-US" b="1" i="1" dirty="0" err="1"/>
                <a:t>δ</a:t>
              </a:r>
              <a:r>
                <a:rPr lang="en-US" b="1" i="1" dirty="0"/>
                <a:t>-b</a:t>
              </a:r>
              <a:r>
                <a:rPr lang="en-US" b="1" i="1" baseline="-25000" dirty="0"/>
                <a:t>i</a:t>
              </a:r>
              <a:r>
                <a:rPr lang="en-US" b="1" i="1" dirty="0"/>
                <a:t>/p</a:t>
              </a:r>
            </a:p>
          </p:txBody>
        </p:sp>
        <p:sp>
          <p:nvSpPr>
            <p:cNvPr id="15" name="Freeform 14"/>
            <p:cNvSpPr/>
            <p:nvPr/>
          </p:nvSpPr>
          <p:spPr>
            <a:xfrm>
              <a:off x="2486140" y="2910637"/>
              <a:ext cx="1118389" cy="790791"/>
            </a:xfrm>
            <a:custGeom>
              <a:avLst/>
              <a:gdLst>
                <a:gd name="connsiteX0" fmla="*/ 1921874 w 1921874"/>
                <a:gd name="connsiteY0" fmla="*/ 10767 h 1130440"/>
                <a:gd name="connsiteX1" fmla="*/ 301008 w 1921874"/>
                <a:gd name="connsiteY1" fmla="*/ 161171 h 1130440"/>
                <a:gd name="connsiteX2" fmla="*/ 229 w 1921874"/>
                <a:gd name="connsiteY2" fmla="*/ 1130440 h 1130440"/>
              </a:gdLst>
              <a:ahLst/>
              <a:cxnLst>
                <a:cxn ang="0">
                  <a:pos x="connsiteX0" y="connsiteY0"/>
                </a:cxn>
                <a:cxn ang="0">
                  <a:pos x="connsiteX1" y="connsiteY1"/>
                </a:cxn>
                <a:cxn ang="0">
                  <a:pos x="connsiteX2" y="connsiteY2"/>
                </a:cxn>
              </a:cxnLst>
              <a:rect l="l" t="t" r="r" b="b"/>
              <a:pathLst>
                <a:path w="1921874" h="1130440">
                  <a:moveTo>
                    <a:pt x="1921874" y="10767"/>
                  </a:moveTo>
                  <a:cubicBezTo>
                    <a:pt x="1271578" y="-7337"/>
                    <a:pt x="621282" y="-25441"/>
                    <a:pt x="301008" y="161171"/>
                  </a:cubicBezTo>
                  <a:cubicBezTo>
                    <a:pt x="-19266" y="347783"/>
                    <a:pt x="229" y="1130440"/>
                    <a:pt x="229" y="1130440"/>
                  </a:cubicBezTo>
                </a:path>
              </a:pathLst>
            </a:custGeom>
            <a:ln w="57150" cmpd="sng">
              <a:solidFill>
                <a:srgbClr val="70AD47"/>
              </a:solidFill>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nvGrpSpPr>
            <p:cNvPr id="16" name="Group 15"/>
            <p:cNvGrpSpPr/>
            <p:nvPr/>
          </p:nvGrpSpPr>
          <p:grpSpPr>
            <a:xfrm>
              <a:off x="955039" y="2938752"/>
              <a:ext cx="1373172" cy="779170"/>
              <a:chOff x="1449447" y="1849304"/>
              <a:chExt cx="2132233" cy="1340470"/>
            </a:xfrm>
          </p:grpSpPr>
          <p:sp>
            <p:nvSpPr>
              <p:cNvPr id="17" name="TextBox 16"/>
              <p:cNvSpPr txBox="1"/>
              <p:nvPr/>
            </p:nvSpPr>
            <p:spPr>
              <a:xfrm>
                <a:off x="1449447" y="1849304"/>
                <a:ext cx="1885774" cy="900138"/>
              </a:xfrm>
              <a:prstGeom prst="rect">
                <a:avLst/>
              </a:prstGeom>
              <a:noFill/>
            </p:spPr>
            <p:txBody>
              <a:bodyPr wrap="none" rtlCol="0">
                <a:spAutoFit/>
              </a:bodyPr>
              <a:lstStyle/>
              <a:p>
                <a:r>
                  <a:rPr lang="en-US" b="1" dirty="0">
                    <a:solidFill>
                      <a:srgbClr val="FF0000"/>
                    </a:solidFill>
                  </a:rPr>
                  <a:t>Diesel energy</a:t>
                </a:r>
                <a:r>
                  <a:rPr lang="en-US" b="1" dirty="0"/>
                  <a:t> </a:t>
                </a:r>
              </a:p>
              <a:p>
                <a:r>
                  <a:rPr lang="en-US" b="1" i="1" dirty="0"/>
                  <a:t>y = </a:t>
                </a:r>
                <a:r>
                  <a:rPr lang="en-US" b="1" i="1" dirty="0" err="1"/>
                  <a:t>δ</a:t>
                </a:r>
                <a:r>
                  <a:rPr lang="en-US" b="1" i="1" dirty="0"/>
                  <a:t> - </a:t>
                </a:r>
                <a:r>
                  <a:rPr lang="en-US" b="1" i="1" dirty="0" err="1"/>
                  <a:t>Σ</a:t>
                </a:r>
                <a:r>
                  <a:rPr lang="en-US" b="1" i="1" baseline="-25000" dirty="0" err="1"/>
                  <a:t>i</a:t>
                </a:r>
                <a:r>
                  <a:rPr lang="en-US" b="1" i="1" dirty="0" err="1"/>
                  <a:t>s</a:t>
                </a:r>
                <a:r>
                  <a:rPr lang="en-US" b="1" i="1" baseline="-25000" dirty="0" err="1"/>
                  <a:t>i</a:t>
                </a:r>
                <a:endParaRPr lang="en-US" b="1" i="1" baseline="-25000" dirty="0"/>
              </a:p>
            </p:txBody>
          </p:sp>
          <p:sp>
            <p:nvSpPr>
              <p:cNvPr id="18" name="Freeform 17"/>
              <p:cNvSpPr/>
              <p:nvPr/>
            </p:nvSpPr>
            <p:spPr>
              <a:xfrm rot="21270576">
                <a:off x="2645463" y="2319605"/>
                <a:ext cx="936217" cy="870169"/>
              </a:xfrm>
              <a:custGeom>
                <a:avLst/>
                <a:gdLst>
                  <a:gd name="connsiteX0" fmla="*/ 551428 w 580161"/>
                  <a:gd name="connsiteY0" fmla="*/ 654249 h 654249"/>
                  <a:gd name="connsiteX1" fmla="*/ 518008 w 580161"/>
                  <a:gd name="connsiteY1" fmla="*/ 86057 h 654249"/>
                  <a:gd name="connsiteX2" fmla="*/ 0 w 580161"/>
                  <a:gd name="connsiteY2" fmla="*/ 2499 h 654249"/>
                </a:gdLst>
                <a:ahLst/>
                <a:cxnLst>
                  <a:cxn ang="0">
                    <a:pos x="connsiteX0" y="connsiteY0"/>
                  </a:cxn>
                  <a:cxn ang="0">
                    <a:pos x="connsiteX1" y="connsiteY1"/>
                  </a:cxn>
                  <a:cxn ang="0">
                    <a:pos x="connsiteX2" y="connsiteY2"/>
                  </a:cxn>
                </a:cxnLst>
                <a:rect l="l" t="t" r="r" b="b"/>
                <a:pathLst>
                  <a:path w="580161" h="654249">
                    <a:moveTo>
                      <a:pt x="551428" y="654249"/>
                    </a:moveTo>
                    <a:cubicBezTo>
                      <a:pt x="580670" y="424465"/>
                      <a:pt x="609913" y="194682"/>
                      <a:pt x="518008" y="86057"/>
                    </a:cubicBezTo>
                    <a:cubicBezTo>
                      <a:pt x="426103" y="-22568"/>
                      <a:pt x="0" y="2499"/>
                      <a:pt x="0" y="2499"/>
                    </a:cubicBezTo>
                  </a:path>
                </a:pathLst>
              </a:custGeom>
              <a:ln w="57150"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9" name="Freeform 18"/>
            <p:cNvSpPr/>
            <p:nvPr/>
          </p:nvSpPr>
          <p:spPr>
            <a:xfrm rot="293460">
              <a:off x="5872599" y="3282131"/>
              <a:ext cx="474505" cy="540774"/>
            </a:xfrm>
            <a:custGeom>
              <a:avLst/>
              <a:gdLst>
                <a:gd name="connsiteX0" fmla="*/ 44440 w 762968"/>
                <a:gd name="connsiteY0" fmla="*/ 741204 h 741204"/>
                <a:gd name="connsiteX1" fmla="*/ 77860 w 762968"/>
                <a:gd name="connsiteY1" fmla="*/ 89454 h 741204"/>
                <a:gd name="connsiteX2" fmla="*/ 762968 w 762968"/>
                <a:gd name="connsiteY2" fmla="*/ 5896 h 741204"/>
              </a:gdLst>
              <a:ahLst/>
              <a:cxnLst>
                <a:cxn ang="0">
                  <a:pos x="connsiteX0" y="connsiteY0"/>
                </a:cxn>
                <a:cxn ang="0">
                  <a:pos x="connsiteX1" y="connsiteY1"/>
                </a:cxn>
                <a:cxn ang="0">
                  <a:pos x="connsiteX2" y="connsiteY2"/>
                </a:cxn>
              </a:cxnLst>
              <a:rect l="l" t="t" r="r" b="b"/>
              <a:pathLst>
                <a:path w="762968" h="741204">
                  <a:moveTo>
                    <a:pt x="44440" y="741204"/>
                  </a:moveTo>
                  <a:cubicBezTo>
                    <a:pt x="1272" y="476604"/>
                    <a:pt x="-41895" y="212005"/>
                    <a:pt x="77860" y="89454"/>
                  </a:cubicBezTo>
                  <a:cubicBezTo>
                    <a:pt x="197615" y="-33097"/>
                    <a:pt x="762968" y="5896"/>
                    <a:pt x="762968" y="5896"/>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a:p>
          </p:txBody>
        </p:sp>
        <p:grpSp>
          <p:nvGrpSpPr>
            <p:cNvPr id="20" name="Group 19"/>
            <p:cNvGrpSpPr/>
            <p:nvPr/>
          </p:nvGrpSpPr>
          <p:grpSpPr>
            <a:xfrm>
              <a:off x="2526676" y="4012110"/>
              <a:ext cx="3134701" cy="307777"/>
              <a:chOff x="3932844" y="3313053"/>
              <a:chExt cx="4356326" cy="481696"/>
            </a:xfrm>
          </p:grpSpPr>
          <p:sp>
            <p:nvSpPr>
              <p:cNvPr id="21" name="Rectangle 20"/>
              <p:cNvSpPr/>
              <p:nvPr/>
            </p:nvSpPr>
            <p:spPr>
              <a:xfrm>
                <a:off x="5698706" y="3313053"/>
                <a:ext cx="1200947" cy="481696"/>
              </a:xfrm>
              <a:prstGeom prst="rect">
                <a:avLst/>
              </a:prstGeom>
            </p:spPr>
            <p:txBody>
              <a:bodyPr wrap="square">
                <a:spAutoFit/>
              </a:bodyPr>
              <a:lstStyle/>
              <a:p>
                <a:r>
                  <a:rPr lang="en-US" b="1" dirty="0">
                    <a:solidFill>
                      <a:srgbClr val="FF0000"/>
                    </a:solidFill>
                  </a:rPr>
                  <a:t>Price </a:t>
                </a:r>
                <a:r>
                  <a:rPr lang="en-US" b="1" i="1" dirty="0" smtClean="0">
                    <a:solidFill>
                      <a:srgbClr val="000000"/>
                    </a:solidFill>
                  </a:rPr>
                  <a:t>p</a:t>
                </a:r>
                <a:endParaRPr lang="en-US" b="1" i="1" dirty="0">
                  <a:solidFill>
                    <a:srgbClr val="000000"/>
                  </a:solidFill>
                </a:endParaRPr>
              </a:p>
            </p:txBody>
          </p:sp>
          <p:sp>
            <p:nvSpPr>
              <p:cNvPr id="22" name="U-Turn Arrow 21"/>
              <p:cNvSpPr/>
              <p:nvPr/>
            </p:nvSpPr>
            <p:spPr>
              <a:xfrm rot="10800000" flipH="1">
                <a:off x="3932844" y="3545652"/>
                <a:ext cx="4356326" cy="232538"/>
              </a:xfrm>
              <a:prstGeom prst="uturnArrow">
                <a:avLst>
                  <a:gd name="adj1" fmla="val 5853"/>
                  <a:gd name="adj2" fmla="val 17554"/>
                  <a:gd name="adj3" fmla="val 22872"/>
                  <a:gd name="adj4" fmla="val 50000"/>
                  <a:gd name="adj5" fmla="val 87766"/>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2526676" y="3485290"/>
              <a:ext cx="3134699" cy="406202"/>
              <a:chOff x="3461940" y="2566499"/>
              <a:chExt cx="4867493" cy="698817"/>
            </a:xfrm>
          </p:grpSpPr>
          <p:sp>
            <p:nvSpPr>
              <p:cNvPr id="24" name="TextBox 23"/>
              <p:cNvSpPr txBox="1"/>
              <p:nvPr/>
            </p:nvSpPr>
            <p:spPr>
              <a:xfrm>
                <a:off x="5034434" y="2735826"/>
                <a:ext cx="1754334" cy="529490"/>
              </a:xfrm>
              <a:prstGeom prst="rect">
                <a:avLst/>
              </a:prstGeom>
              <a:noFill/>
            </p:spPr>
            <p:txBody>
              <a:bodyPr wrap="none" rtlCol="0">
                <a:spAutoFit/>
              </a:bodyPr>
              <a:lstStyle/>
              <a:p>
                <a:r>
                  <a:rPr lang="en-US" b="1" dirty="0">
                    <a:solidFill>
                      <a:srgbClr val="FF0000"/>
                    </a:solidFill>
                  </a:rPr>
                  <a:t>Supply bid</a:t>
                </a:r>
                <a:r>
                  <a:rPr lang="en-US" b="1" dirty="0"/>
                  <a:t> </a:t>
                </a:r>
                <a:r>
                  <a:rPr lang="en-US" b="1" i="1" dirty="0" smtClean="0"/>
                  <a:t>b</a:t>
                </a:r>
                <a:r>
                  <a:rPr lang="en-US" b="1" i="1" baseline="-25000" dirty="0" smtClean="0"/>
                  <a:t>i</a:t>
                </a:r>
                <a:endParaRPr lang="en-US" dirty="0"/>
              </a:p>
            </p:txBody>
          </p:sp>
          <p:sp>
            <p:nvSpPr>
              <p:cNvPr id="25" name="U-Turn Arrow 24"/>
              <p:cNvSpPr/>
              <p:nvPr/>
            </p:nvSpPr>
            <p:spPr>
              <a:xfrm flipH="1">
                <a:off x="3461940" y="2566499"/>
                <a:ext cx="4867493" cy="488037"/>
              </a:xfrm>
              <a:prstGeom prst="uturnArrow">
                <a:avLst>
                  <a:gd name="adj1" fmla="val 5853"/>
                  <a:gd name="adj2" fmla="val 21587"/>
                  <a:gd name="adj3" fmla="val 25126"/>
                  <a:gd name="adj4" fmla="val 72622"/>
                  <a:gd name="adj5" fmla="val 67269"/>
                </a:avLst>
              </a:prstGeom>
              <a:solidFill>
                <a:schemeClr val="accent6"/>
              </a:solidFill>
              <a:ln w="38100" cmpd="sng">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26" name="Picture 25"/>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r="1619" b="18914"/>
            <a:stretch/>
          </p:blipFill>
          <p:spPr>
            <a:xfrm>
              <a:off x="5448196" y="3714940"/>
              <a:ext cx="537459" cy="433223"/>
            </a:xfrm>
            <a:prstGeom prst="rect">
              <a:avLst/>
            </a:prstGeom>
          </p:spPr>
        </p:pic>
        <p:pic>
          <p:nvPicPr>
            <p:cNvPr id="27" name="Picture 26"/>
            <p:cNvPicPr>
              <a:picLocks noChangeAspect="1"/>
            </p:cNvPicPr>
            <p:nvPr/>
          </p:nvPicPr>
          <p:blipFill>
            <a:blip r:embed="rId5"/>
            <a:stretch>
              <a:fillRect/>
            </a:stretch>
          </p:blipFill>
          <p:spPr>
            <a:xfrm>
              <a:off x="3608107" y="2634231"/>
              <a:ext cx="566991" cy="566991"/>
            </a:xfrm>
            <a:prstGeom prst="rect">
              <a:avLst/>
            </a:prstGeom>
          </p:spPr>
        </p:pic>
        <p:pic>
          <p:nvPicPr>
            <p:cNvPr id="28" name="Picture 27"/>
            <p:cNvPicPr>
              <a:picLocks noChangeAspect="1"/>
            </p:cNvPicPr>
            <p:nvPr/>
          </p:nvPicPr>
          <p:blipFill>
            <a:blip r:embed="rId6"/>
            <a:stretch>
              <a:fillRect/>
            </a:stretch>
          </p:blipFill>
          <p:spPr>
            <a:xfrm>
              <a:off x="2221835" y="3701428"/>
              <a:ext cx="439958" cy="439958"/>
            </a:xfrm>
            <a:prstGeom prst="rect">
              <a:avLst/>
            </a:prstGeom>
          </p:spPr>
        </p:pic>
      </p:grpSp>
      <p:sp>
        <p:nvSpPr>
          <p:cNvPr id="30" name="Rectangle 29"/>
          <p:cNvSpPr/>
          <p:nvPr/>
        </p:nvSpPr>
        <p:spPr>
          <a:xfrm>
            <a:off x="702609" y="2634228"/>
            <a:ext cx="7553005" cy="201282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4654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2797F-2695-4387-B238-5AD92FE72A43}" type="slidenum">
              <a:rPr lang="en-US" smtClean="0"/>
              <a:t>24</a:t>
            </a:fld>
            <a:endParaRPr lang="en-US"/>
          </a:p>
        </p:txBody>
      </p:sp>
      <p:sp>
        <p:nvSpPr>
          <p:cNvPr id="5" name="Title 2"/>
          <p:cNvSpPr txBox="1">
            <a:spLocks/>
          </p:cNvSpPr>
          <p:nvPr/>
        </p:nvSpPr>
        <p:spPr>
          <a:xfrm>
            <a:off x="457200" y="2057400"/>
            <a:ext cx="8229600" cy="857250"/>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900" b="1" dirty="0"/>
              <a:t>Backup Slides</a:t>
            </a:r>
          </a:p>
        </p:txBody>
      </p:sp>
      <p:sp>
        <p:nvSpPr>
          <p:cNvPr id="3" name="Date Placeholder 2"/>
          <p:cNvSpPr>
            <a:spLocks noGrp="1"/>
          </p:cNvSpPr>
          <p:nvPr>
            <p:ph type="dt" sz="half" idx="10"/>
          </p:nvPr>
        </p:nvSpPr>
        <p:spPr/>
        <p:txBody>
          <a:bodyPr/>
          <a:lstStyle/>
          <a:p>
            <a:fld id="{38284F3F-7818-694F-8D6F-2910ADC1FBC9}" type="datetime1">
              <a:rPr lang="en-US" smtClean="0"/>
              <a:t>11/5/15</a:t>
            </a:fld>
            <a:endParaRPr lang="en-US" dirty="0"/>
          </a:p>
        </p:txBody>
      </p:sp>
    </p:spTree>
    <p:extLst>
      <p:ext uri="{BB962C8B-B14F-4D97-AF65-F5344CB8AC3E}">
        <p14:creationId xmlns:p14="http://schemas.microsoft.com/office/powerpoint/2010/main" val="3814964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9" name="Group 48"/>
          <p:cNvGrpSpPr/>
          <p:nvPr/>
        </p:nvGrpSpPr>
        <p:grpSpPr>
          <a:xfrm>
            <a:off x="1667515" y="1691863"/>
            <a:ext cx="4800600" cy="1245178"/>
            <a:chOff x="2263674" y="2275969"/>
            <a:chExt cx="6400800" cy="1660237"/>
          </a:xfrm>
        </p:grpSpPr>
        <p:sp>
          <p:nvSpPr>
            <p:cNvPr id="23" name="Right Arrow 22"/>
            <p:cNvSpPr/>
            <p:nvPr/>
          </p:nvSpPr>
          <p:spPr>
            <a:xfrm rot="5400000">
              <a:off x="2597364" y="2745896"/>
              <a:ext cx="390182" cy="161637"/>
            </a:xfrm>
            <a:prstGeom prst="rightArrow">
              <a:avLst/>
            </a:prstGeom>
            <a:solidFill>
              <a:srgbClr val="FF0000"/>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800" dirty="0"/>
            </a:p>
          </p:txBody>
        </p:sp>
        <p:sp>
          <p:nvSpPr>
            <p:cNvPr id="24" name="Right Arrow 23"/>
            <p:cNvSpPr/>
            <p:nvPr/>
          </p:nvSpPr>
          <p:spPr>
            <a:xfrm>
              <a:off x="2263674" y="3774569"/>
              <a:ext cx="390182" cy="161637"/>
            </a:xfrm>
            <a:prstGeom prst="rightArrow">
              <a:avLst/>
            </a:prstGeom>
            <a:solidFill>
              <a:srgbClr val="FF0000"/>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800" dirty="0"/>
            </a:p>
          </p:txBody>
        </p:sp>
        <p:sp>
          <p:nvSpPr>
            <p:cNvPr id="25" name="Right Arrow 24"/>
            <p:cNvSpPr/>
            <p:nvPr/>
          </p:nvSpPr>
          <p:spPr>
            <a:xfrm>
              <a:off x="5073892" y="2564606"/>
              <a:ext cx="390182" cy="161637"/>
            </a:xfrm>
            <a:prstGeom prst="rightArrow">
              <a:avLst/>
            </a:prstGeom>
            <a:solidFill>
              <a:srgbClr val="FF0000"/>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800" dirty="0"/>
            </a:p>
          </p:txBody>
        </p:sp>
        <p:grpSp>
          <p:nvGrpSpPr>
            <p:cNvPr id="26" name="Group 25"/>
            <p:cNvGrpSpPr/>
            <p:nvPr/>
          </p:nvGrpSpPr>
          <p:grpSpPr>
            <a:xfrm>
              <a:off x="7584974" y="2275969"/>
              <a:ext cx="1079500" cy="1596737"/>
              <a:chOff x="6464300" y="1921163"/>
              <a:chExt cx="1079500" cy="1596737"/>
            </a:xfrm>
          </p:grpSpPr>
          <p:sp>
            <p:nvSpPr>
              <p:cNvPr id="27" name="Right Arrow 26"/>
              <p:cNvSpPr/>
              <p:nvPr/>
            </p:nvSpPr>
            <p:spPr>
              <a:xfrm>
                <a:off x="7153618" y="1921163"/>
                <a:ext cx="390182" cy="161637"/>
              </a:xfrm>
              <a:prstGeom prst="rightArrow">
                <a:avLst/>
              </a:prstGeom>
              <a:solidFill>
                <a:srgbClr val="FF0000"/>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800" dirty="0"/>
              </a:p>
            </p:txBody>
          </p:sp>
          <p:sp>
            <p:nvSpPr>
              <p:cNvPr id="28" name="Right Arrow 27"/>
              <p:cNvSpPr/>
              <p:nvPr/>
            </p:nvSpPr>
            <p:spPr>
              <a:xfrm>
                <a:off x="6464300" y="2844800"/>
                <a:ext cx="390182" cy="161637"/>
              </a:xfrm>
              <a:prstGeom prst="rightArrow">
                <a:avLst/>
              </a:prstGeom>
              <a:solidFill>
                <a:srgbClr val="FF0000"/>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800" dirty="0"/>
              </a:p>
            </p:txBody>
          </p:sp>
          <p:sp>
            <p:nvSpPr>
              <p:cNvPr id="29" name="Right Arrow 28"/>
              <p:cNvSpPr/>
              <p:nvPr/>
            </p:nvSpPr>
            <p:spPr>
              <a:xfrm>
                <a:off x="7153618" y="3356263"/>
                <a:ext cx="390182" cy="161637"/>
              </a:xfrm>
              <a:prstGeom prst="rightArrow">
                <a:avLst/>
              </a:prstGeom>
              <a:solidFill>
                <a:srgbClr val="FF0000"/>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800" dirty="0"/>
              </a:p>
            </p:txBody>
          </p:sp>
        </p:grpSp>
      </p:grpSp>
      <p:grpSp>
        <p:nvGrpSpPr>
          <p:cNvPr id="48" name="Group 47"/>
          <p:cNvGrpSpPr/>
          <p:nvPr/>
        </p:nvGrpSpPr>
        <p:grpSpPr>
          <a:xfrm>
            <a:off x="1011956" y="1067348"/>
            <a:ext cx="6172200" cy="2083038"/>
            <a:chOff x="1349274" y="1423130"/>
            <a:chExt cx="8229600" cy="2777384"/>
          </a:xfrm>
        </p:grpSpPr>
        <p:pic>
          <p:nvPicPr>
            <p:cNvPr id="5" name="Picture 4" descr="GettyImages_485522031.jpg"/>
            <p:cNvPicPr>
              <a:picLocks noChangeAspect="1"/>
            </p:cNvPicPr>
            <p:nvPr/>
          </p:nvPicPr>
          <p:blipFill rotWithShape="1">
            <a:blip r:embed="rId3">
              <a:extLst>
                <a:ext uri="{28A0092B-C50C-407E-A947-70E740481C1C}">
                  <a14:useLocalDpi xmlns:a14="http://schemas.microsoft.com/office/drawing/2010/main" val="0"/>
                </a:ext>
              </a:extLst>
            </a:blip>
            <a:srcRect l="5475" t="4831" r="70371" b="70693"/>
            <a:stretch/>
          </p:blipFill>
          <p:spPr>
            <a:xfrm>
              <a:off x="1349274" y="2722086"/>
              <a:ext cx="1047750" cy="1061720"/>
            </a:xfrm>
            <a:prstGeom prst="rect">
              <a:avLst/>
            </a:prstGeom>
          </p:spPr>
        </p:pic>
        <p:pic>
          <p:nvPicPr>
            <p:cNvPr id="6" name="Picture 5" descr="GettyImages_485522031.jpg"/>
            <p:cNvPicPr>
              <a:picLocks noChangeAspect="1"/>
            </p:cNvPicPr>
            <p:nvPr/>
          </p:nvPicPr>
          <p:blipFill rotWithShape="1">
            <a:blip r:embed="rId3">
              <a:extLst>
                <a:ext uri="{28A0092B-C50C-407E-A947-70E740481C1C}">
                  <a14:useLocalDpi xmlns:a14="http://schemas.microsoft.com/office/drawing/2010/main" val="0"/>
                </a:ext>
              </a:extLst>
            </a:blip>
            <a:srcRect l="5152" t="68921" r="70371" b="5958"/>
            <a:stretch/>
          </p:blipFill>
          <p:spPr>
            <a:xfrm>
              <a:off x="2030947" y="1423130"/>
              <a:ext cx="965200" cy="990600"/>
            </a:xfrm>
            <a:prstGeom prst="rect">
              <a:avLst/>
            </a:prstGeom>
          </p:spPr>
        </p:pic>
        <p:pic>
          <p:nvPicPr>
            <p:cNvPr id="7" name="Picture 6" descr="128024591.jpg"/>
            <p:cNvPicPr>
              <a:picLocks noChangeAspect="1"/>
            </p:cNvPicPr>
            <p:nvPr/>
          </p:nvPicPr>
          <p:blipFill rotWithShape="1">
            <a:blip r:embed="rId4" cstate="print">
              <a:extLst>
                <a:ext uri="{28A0092B-C50C-407E-A947-70E740481C1C}">
                  <a14:useLocalDpi xmlns:a14="http://schemas.microsoft.com/office/drawing/2010/main" val="0"/>
                </a:ext>
              </a:extLst>
            </a:blip>
            <a:srcRect l="54100" t="2262" r="28240" b="82202"/>
            <a:stretch/>
          </p:blipFill>
          <p:spPr>
            <a:xfrm>
              <a:off x="2949474" y="3030412"/>
              <a:ext cx="534335" cy="524794"/>
            </a:xfrm>
            <a:prstGeom prst="rect">
              <a:avLst/>
            </a:prstGeom>
          </p:spPr>
        </p:pic>
        <p:grpSp>
          <p:nvGrpSpPr>
            <p:cNvPr id="8" name="Group 7"/>
            <p:cNvGrpSpPr/>
            <p:nvPr/>
          </p:nvGrpSpPr>
          <p:grpSpPr>
            <a:xfrm>
              <a:off x="3406674" y="2329552"/>
              <a:ext cx="3664054" cy="1225654"/>
              <a:chOff x="2743200" y="1961350"/>
              <a:chExt cx="3664054" cy="1225654"/>
            </a:xfrm>
          </p:grpSpPr>
          <p:pic>
            <p:nvPicPr>
              <p:cNvPr id="9" name="Picture 8" descr="34509.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974050"/>
                <a:ext cx="1212954" cy="1212954"/>
              </a:xfrm>
              <a:prstGeom prst="rect">
                <a:avLst/>
              </a:prstGeom>
            </p:spPr>
          </p:pic>
          <p:pic>
            <p:nvPicPr>
              <p:cNvPr id="10" name="Picture 9" descr="34509.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300" y="1961350"/>
                <a:ext cx="1212954" cy="1212954"/>
              </a:xfrm>
              <a:prstGeom prst="rect">
                <a:avLst/>
              </a:prstGeom>
            </p:spPr>
          </p:pic>
          <p:sp>
            <p:nvSpPr>
              <p:cNvPr id="11" name="Freeform 10"/>
              <p:cNvSpPr/>
              <p:nvPr/>
            </p:nvSpPr>
            <p:spPr>
              <a:xfrm>
                <a:off x="3530600" y="2552218"/>
                <a:ext cx="2486660" cy="114782"/>
              </a:xfrm>
              <a:custGeom>
                <a:avLst/>
                <a:gdLst>
                  <a:gd name="connsiteX0" fmla="*/ 0 w 2260600"/>
                  <a:gd name="connsiteY0" fmla="*/ 25400 h 203342"/>
                  <a:gd name="connsiteX1" fmla="*/ 1104900 w 2260600"/>
                  <a:gd name="connsiteY1" fmla="*/ 203200 h 203342"/>
                  <a:gd name="connsiteX2" fmla="*/ 2260600 w 2260600"/>
                  <a:gd name="connsiteY2" fmla="*/ 0 h 203342"/>
                  <a:gd name="connsiteX3" fmla="*/ 2260600 w 2260600"/>
                  <a:gd name="connsiteY3" fmla="*/ 0 h 203342"/>
                </a:gdLst>
                <a:ahLst/>
                <a:cxnLst>
                  <a:cxn ang="0">
                    <a:pos x="connsiteX0" y="connsiteY0"/>
                  </a:cxn>
                  <a:cxn ang="0">
                    <a:pos x="connsiteX1" y="connsiteY1"/>
                  </a:cxn>
                  <a:cxn ang="0">
                    <a:pos x="connsiteX2" y="connsiteY2"/>
                  </a:cxn>
                  <a:cxn ang="0">
                    <a:pos x="connsiteX3" y="connsiteY3"/>
                  </a:cxn>
                </a:cxnLst>
                <a:rect l="l" t="t" r="r" b="b"/>
                <a:pathLst>
                  <a:path w="2260600" h="203342">
                    <a:moveTo>
                      <a:pt x="0" y="25400"/>
                    </a:moveTo>
                    <a:cubicBezTo>
                      <a:pt x="364066" y="116416"/>
                      <a:pt x="728133" y="207433"/>
                      <a:pt x="1104900" y="203200"/>
                    </a:cubicBezTo>
                    <a:cubicBezTo>
                      <a:pt x="1481667" y="198967"/>
                      <a:pt x="2260600" y="0"/>
                      <a:pt x="2260600" y="0"/>
                    </a:cubicBezTo>
                    <a:lnTo>
                      <a:pt x="2260600" y="0"/>
                    </a:lnTo>
                  </a:path>
                </a:pathLst>
              </a:custGeom>
              <a:ln w="28575" cmpd="sng">
                <a:solidFill>
                  <a:srgbClr val="3131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124200" y="2398124"/>
                <a:ext cx="2486660" cy="114782"/>
              </a:xfrm>
              <a:custGeom>
                <a:avLst/>
                <a:gdLst>
                  <a:gd name="connsiteX0" fmla="*/ 0 w 2260600"/>
                  <a:gd name="connsiteY0" fmla="*/ 25400 h 203342"/>
                  <a:gd name="connsiteX1" fmla="*/ 1104900 w 2260600"/>
                  <a:gd name="connsiteY1" fmla="*/ 203200 h 203342"/>
                  <a:gd name="connsiteX2" fmla="*/ 2260600 w 2260600"/>
                  <a:gd name="connsiteY2" fmla="*/ 0 h 203342"/>
                  <a:gd name="connsiteX3" fmla="*/ 2260600 w 2260600"/>
                  <a:gd name="connsiteY3" fmla="*/ 0 h 203342"/>
                </a:gdLst>
                <a:ahLst/>
                <a:cxnLst>
                  <a:cxn ang="0">
                    <a:pos x="connsiteX0" y="connsiteY0"/>
                  </a:cxn>
                  <a:cxn ang="0">
                    <a:pos x="connsiteX1" y="connsiteY1"/>
                  </a:cxn>
                  <a:cxn ang="0">
                    <a:pos x="connsiteX2" y="connsiteY2"/>
                  </a:cxn>
                  <a:cxn ang="0">
                    <a:pos x="connsiteX3" y="connsiteY3"/>
                  </a:cxn>
                </a:cxnLst>
                <a:rect l="l" t="t" r="r" b="b"/>
                <a:pathLst>
                  <a:path w="2260600" h="203342">
                    <a:moveTo>
                      <a:pt x="0" y="25400"/>
                    </a:moveTo>
                    <a:cubicBezTo>
                      <a:pt x="364066" y="116416"/>
                      <a:pt x="728133" y="207433"/>
                      <a:pt x="1104900" y="203200"/>
                    </a:cubicBezTo>
                    <a:cubicBezTo>
                      <a:pt x="1481667" y="198967"/>
                      <a:pt x="2260600" y="0"/>
                      <a:pt x="2260600" y="0"/>
                    </a:cubicBezTo>
                    <a:lnTo>
                      <a:pt x="2260600" y="0"/>
                    </a:lnTo>
                  </a:path>
                </a:pathLst>
              </a:custGeom>
              <a:ln w="28575" cmpd="sng">
                <a:solidFill>
                  <a:srgbClr val="3131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558540" y="2336800"/>
                <a:ext cx="2486660" cy="114782"/>
              </a:xfrm>
              <a:custGeom>
                <a:avLst/>
                <a:gdLst>
                  <a:gd name="connsiteX0" fmla="*/ 0 w 2260600"/>
                  <a:gd name="connsiteY0" fmla="*/ 25400 h 203342"/>
                  <a:gd name="connsiteX1" fmla="*/ 1104900 w 2260600"/>
                  <a:gd name="connsiteY1" fmla="*/ 203200 h 203342"/>
                  <a:gd name="connsiteX2" fmla="*/ 2260600 w 2260600"/>
                  <a:gd name="connsiteY2" fmla="*/ 0 h 203342"/>
                  <a:gd name="connsiteX3" fmla="*/ 2260600 w 2260600"/>
                  <a:gd name="connsiteY3" fmla="*/ 0 h 203342"/>
                </a:gdLst>
                <a:ahLst/>
                <a:cxnLst>
                  <a:cxn ang="0">
                    <a:pos x="connsiteX0" y="connsiteY0"/>
                  </a:cxn>
                  <a:cxn ang="0">
                    <a:pos x="connsiteX1" y="connsiteY1"/>
                  </a:cxn>
                  <a:cxn ang="0">
                    <a:pos x="connsiteX2" y="connsiteY2"/>
                  </a:cxn>
                  <a:cxn ang="0">
                    <a:pos x="connsiteX3" y="connsiteY3"/>
                  </a:cxn>
                </a:cxnLst>
                <a:rect l="l" t="t" r="r" b="b"/>
                <a:pathLst>
                  <a:path w="2260600" h="203342">
                    <a:moveTo>
                      <a:pt x="0" y="25400"/>
                    </a:moveTo>
                    <a:cubicBezTo>
                      <a:pt x="364066" y="116416"/>
                      <a:pt x="728133" y="207433"/>
                      <a:pt x="1104900" y="203200"/>
                    </a:cubicBezTo>
                    <a:cubicBezTo>
                      <a:pt x="1481667" y="198967"/>
                      <a:pt x="2260600" y="0"/>
                      <a:pt x="2260600" y="0"/>
                    </a:cubicBezTo>
                    <a:lnTo>
                      <a:pt x="2260600" y="0"/>
                    </a:lnTo>
                  </a:path>
                </a:pathLst>
              </a:custGeom>
              <a:ln w="28575" cmpd="sng">
                <a:solidFill>
                  <a:srgbClr val="3131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 name="Elbow Connector 16"/>
            <p:cNvCxnSpPr/>
            <p:nvPr/>
          </p:nvCxnSpPr>
          <p:spPr>
            <a:xfrm rot="16200000" flipV="1">
              <a:off x="2318672" y="2666627"/>
              <a:ext cx="1007606" cy="346365"/>
            </a:xfrm>
            <a:prstGeom prst="bentConnector3">
              <a:avLst>
                <a:gd name="adj1" fmla="val -1677"/>
              </a:avLst>
            </a:prstGeom>
            <a:ln w="38100">
              <a:solidFill>
                <a:srgbClr val="31313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2263674" y="3453606"/>
              <a:ext cx="762000" cy="228600"/>
            </a:xfrm>
            <a:prstGeom prst="bentConnector3">
              <a:avLst/>
            </a:prstGeom>
            <a:ln w="38100">
              <a:solidFill>
                <a:srgbClr val="31313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Picture 18" descr="128024591.jpg"/>
            <p:cNvPicPr>
              <a:picLocks noChangeAspect="1"/>
            </p:cNvPicPr>
            <p:nvPr/>
          </p:nvPicPr>
          <p:blipFill rotWithShape="1">
            <a:blip r:embed="rId4" cstate="print">
              <a:extLst>
                <a:ext uri="{28A0092B-C50C-407E-A947-70E740481C1C}">
                  <a14:useLocalDpi xmlns:a14="http://schemas.microsoft.com/office/drawing/2010/main" val="0"/>
                </a:ext>
              </a:extLst>
            </a:blip>
            <a:srcRect l="54100" t="2262" r="28240" b="82202"/>
            <a:stretch/>
          </p:blipFill>
          <p:spPr>
            <a:xfrm>
              <a:off x="6987139" y="3021806"/>
              <a:ext cx="534335" cy="524794"/>
            </a:xfrm>
            <a:prstGeom prst="rect">
              <a:avLst/>
            </a:prstGeom>
          </p:spPr>
        </p:pic>
        <p:pic>
          <p:nvPicPr>
            <p:cNvPr id="30" name="Picture 29" descr="stock-vector-houses-icons-set-real-estate-145339648.jpg"/>
            <p:cNvPicPr>
              <a:picLocks noChangeAspect="1"/>
            </p:cNvPicPr>
            <p:nvPr/>
          </p:nvPicPr>
          <p:blipFill rotWithShape="1">
            <a:blip r:embed="rId6" cstate="print">
              <a:extLst>
                <a:ext uri="{28A0092B-C50C-407E-A947-70E740481C1C}">
                  <a14:useLocalDpi xmlns:a14="http://schemas.microsoft.com/office/drawing/2010/main" val="0"/>
                </a:ext>
              </a:extLst>
            </a:blip>
            <a:srcRect l="3855" t="29163" r="76800" b="51543"/>
            <a:stretch/>
          </p:blipFill>
          <p:spPr>
            <a:xfrm>
              <a:off x="8922951" y="3326606"/>
              <a:ext cx="427323" cy="445127"/>
            </a:xfrm>
            <a:prstGeom prst="rect">
              <a:avLst/>
            </a:prstGeom>
          </p:spPr>
        </p:pic>
        <p:pic>
          <p:nvPicPr>
            <p:cNvPr id="31" name="Picture 30" descr="stock-vector-houses-icons-set-real-estate-145339648.jpg"/>
            <p:cNvPicPr>
              <a:picLocks noChangeAspect="1"/>
            </p:cNvPicPr>
            <p:nvPr/>
          </p:nvPicPr>
          <p:blipFill rotWithShape="1">
            <a:blip r:embed="rId6" cstate="print">
              <a:extLst>
                <a:ext uri="{28A0092B-C50C-407E-A947-70E740481C1C}">
                  <a14:useLocalDpi xmlns:a14="http://schemas.microsoft.com/office/drawing/2010/main" val="0"/>
                </a:ext>
              </a:extLst>
            </a:blip>
            <a:srcRect l="3855" t="29163" r="76800" b="51543"/>
            <a:stretch/>
          </p:blipFill>
          <p:spPr>
            <a:xfrm>
              <a:off x="8679413" y="3755387"/>
              <a:ext cx="427323" cy="445127"/>
            </a:xfrm>
            <a:prstGeom prst="rect">
              <a:avLst/>
            </a:prstGeom>
          </p:spPr>
        </p:pic>
        <p:pic>
          <p:nvPicPr>
            <p:cNvPr id="32" name="Picture 31" descr="stock-vector-houses-icons-set-real-estate-145339648.jpg"/>
            <p:cNvPicPr>
              <a:picLocks noChangeAspect="1"/>
            </p:cNvPicPr>
            <p:nvPr/>
          </p:nvPicPr>
          <p:blipFill rotWithShape="1">
            <a:blip r:embed="rId6" cstate="print">
              <a:extLst>
                <a:ext uri="{28A0092B-C50C-407E-A947-70E740481C1C}">
                  <a14:useLocalDpi xmlns:a14="http://schemas.microsoft.com/office/drawing/2010/main" val="0"/>
                </a:ext>
              </a:extLst>
            </a:blip>
            <a:srcRect l="3855" t="29163" r="76800" b="51543"/>
            <a:stretch/>
          </p:blipFill>
          <p:spPr>
            <a:xfrm>
              <a:off x="9151551" y="3755387"/>
              <a:ext cx="427323" cy="445127"/>
            </a:xfrm>
            <a:prstGeom prst="rect">
              <a:avLst/>
            </a:prstGeom>
          </p:spPr>
        </p:pic>
        <p:pic>
          <p:nvPicPr>
            <p:cNvPr id="33" name="Picture 32" descr="stock-vector-houses-icons-set-real-estate-145339648.jpg"/>
            <p:cNvPicPr>
              <a:picLocks noChangeAspect="1"/>
            </p:cNvPicPr>
            <p:nvPr/>
          </p:nvPicPr>
          <p:blipFill rotWithShape="1">
            <a:blip r:embed="rId6" cstate="print">
              <a:extLst>
                <a:ext uri="{28A0092B-C50C-407E-A947-70E740481C1C}">
                  <a14:useLocalDpi xmlns:a14="http://schemas.microsoft.com/office/drawing/2010/main" val="0"/>
                </a:ext>
              </a:extLst>
            </a:blip>
            <a:srcRect l="3855" t="29163" r="76800" b="51543"/>
            <a:stretch/>
          </p:blipFill>
          <p:spPr>
            <a:xfrm>
              <a:off x="8922951" y="2031206"/>
              <a:ext cx="427323" cy="445127"/>
            </a:xfrm>
            <a:prstGeom prst="rect">
              <a:avLst/>
            </a:prstGeom>
          </p:spPr>
        </p:pic>
        <p:pic>
          <p:nvPicPr>
            <p:cNvPr id="34" name="Picture 33" descr="stock-vector-houses-icons-set-real-estate-145339648.jpg"/>
            <p:cNvPicPr>
              <a:picLocks noChangeAspect="1"/>
            </p:cNvPicPr>
            <p:nvPr/>
          </p:nvPicPr>
          <p:blipFill rotWithShape="1">
            <a:blip r:embed="rId6" cstate="print">
              <a:extLst>
                <a:ext uri="{28A0092B-C50C-407E-A947-70E740481C1C}">
                  <a14:useLocalDpi xmlns:a14="http://schemas.microsoft.com/office/drawing/2010/main" val="0"/>
                </a:ext>
              </a:extLst>
            </a:blip>
            <a:srcRect l="3855" t="29163" r="76800" b="51543"/>
            <a:stretch/>
          </p:blipFill>
          <p:spPr>
            <a:xfrm>
              <a:off x="8679413" y="2459987"/>
              <a:ext cx="427323" cy="445127"/>
            </a:xfrm>
            <a:prstGeom prst="rect">
              <a:avLst/>
            </a:prstGeom>
          </p:spPr>
        </p:pic>
        <p:pic>
          <p:nvPicPr>
            <p:cNvPr id="35" name="Picture 34" descr="stock-vector-houses-icons-set-real-estate-145339648.jpg"/>
            <p:cNvPicPr>
              <a:picLocks noChangeAspect="1"/>
            </p:cNvPicPr>
            <p:nvPr/>
          </p:nvPicPr>
          <p:blipFill rotWithShape="1">
            <a:blip r:embed="rId6" cstate="print">
              <a:extLst>
                <a:ext uri="{28A0092B-C50C-407E-A947-70E740481C1C}">
                  <a14:useLocalDpi xmlns:a14="http://schemas.microsoft.com/office/drawing/2010/main" val="0"/>
                </a:ext>
              </a:extLst>
            </a:blip>
            <a:srcRect l="3855" t="29163" r="76800" b="51543"/>
            <a:stretch/>
          </p:blipFill>
          <p:spPr>
            <a:xfrm>
              <a:off x="9151551" y="2459987"/>
              <a:ext cx="427323" cy="445127"/>
            </a:xfrm>
            <a:prstGeom prst="rect">
              <a:avLst/>
            </a:prstGeom>
          </p:spPr>
        </p:pic>
        <p:cxnSp>
          <p:nvCxnSpPr>
            <p:cNvPr id="36" name="Elbow Connector 35"/>
            <p:cNvCxnSpPr/>
            <p:nvPr/>
          </p:nvCxnSpPr>
          <p:spPr>
            <a:xfrm rot="10800000" flipV="1">
              <a:off x="8108358" y="2546543"/>
              <a:ext cx="583725" cy="856263"/>
            </a:xfrm>
            <a:prstGeom prst="bentConnector2">
              <a:avLst/>
            </a:prstGeom>
            <a:ln w="38100">
              <a:solidFill>
                <a:srgbClr val="31313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a:off x="7445274" y="3402806"/>
              <a:ext cx="1295400" cy="222564"/>
            </a:xfrm>
            <a:prstGeom prst="bentConnector3">
              <a:avLst>
                <a:gd name="adj1" fmla="val 49020"/>
              </a:avLst>
            </a:prstGeom>
            <a:ln w="38100">
              <a:solidFill>
                <a:srgbClr val="31313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629637A9-119A-49DA-BD12-AAC58B377D80}" type="slidenum">
              <a:rPr lang="en-US" smtClean="0"/>
              <a:t>25</a:t>
            </a:fld>
            <a:endParaRPr lang="en-US" dirty="0"/>
          </a:p>
        </p:txBody>
      </p:sp>
      <p:sp>
        <p:nvSpPr>
          <p:cNvPr id="14" name="Freeform 13"/>
          <p:cNvSpPr/>
          <p:nvPr/>
        </p:nvSpPr>
        <p:spPr>
          <a:xfrm>
            <a:off x="2535955" y="2190155"/>
            <a:ext cx="610214" cy="143424"/>
          </a:xfrm>
          <a:custGeom>
            <a:avLst/>
            <a:gdLst>
              <a:gd name="connsiteX0" fmla="*/ 0 w 813618"/>
              <a:gd name="connsiteY0" fmla="*/ 165100 h 191232"/>
              <a:gd name="connsiteX1" fmla="*/ 444500 w 813618"/>
              <a:gd name="connsiteY1" fmla="*/ 177800 h 191232"/>
              <a:gd name="connsiteX2" fmla="*/ 812800 w 813618"/>
              <a:gd name="connsiteY2" fmla="*/ 0 h 191232"/>
            </a:gdLst>
            <a:ahLst/>
            <a:cxnLst>
              <a:cxn ang="0">
                <a:pos x="connsiteX0" y="connsiteY0"/>
              </a:cxn>
              <a:cxn ang="0">
                <a:pos x="connsiteX1" y="connsiteY1"/>
              </a:cxn>
              <a:cxn ang="0">
                <a:pos x="connsiteX2" y="connsiteY2"/>
              </a:cxn>
            </a:cxnLst>
            <a:rect l="l" t="t" r="r" b="b"/>
            <a:pathLst>
              <a:path w="813618" h="191232">
                <a:moveTo>
                  <a:pt x="0" y="165100"/>
                </a:moveTo>
                <a:cubicBezTo>
                  <a:pt x="154516" y="185208"/>
                  <a:pt x="309033" y="205317"/>
                  <a:pt x="444500" y="177800"/>
                </a:cubicBezTo>
                <a:cubicBezTo>
                  <a:pt x="579967" y="150283"/>
                  <a:pt x="829733" y="19050"/>
                  <a:pt x="812800" y="0"/>
                </a:cubicBezTo>
              </a:path>
            </a:pathLst>
          </a:custGeom>
          <a:ln w="28575" cmpd="sng">
            <a:solidFill>
              <a:srgbClr val="313131"/>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15" name="Freeform 14"/>
          <p:cNvSpPr/>
          <p:nvPr/>
        </p:nvSpPr>
        <p:spPr>
          <a:xfrm>
            <a:off x="2402613" y="2018706"/>
            <a:ext cx="733425" cy="295275"/>
          </a:xfrm>
          <a:custGeom>
            <a:avLst/>
            <a:gdLst>
              <a:gd name="connsiteX0" fmla="*/ 0 w 977900"/>
              <a:gd name="connsiteY0" fmla="*/ 393700 h 393700"/>
              <a:gd name="connsiteX1" fmla="*/ 622300 w 977900"/>
              <a:gd name="connsiteY1" fmla="*/ 292100 h 393700"/>
              <a:gd name="connsiteX2" fmla="*/ 977900 w 977900"/>
              <a:gd name="connsiteY2" fmla="*/ 0 h 393700"/>
            </a:gdLst>
            <a:ahLst/>
            <a:cxnLst>
              <a:cxn ang="0">
                <a:pos x="connsiteX0" y="connsiteY0"/>
              </a:cxn>
              <a:cxn ang="0">
                <a:pos x="connsiteX1" y="connsiteY1"/>
              </a:cxn>
              <a:cxn ang="0">
                <a:pos x="connsiteX2" y="connsiteY2"/>
              </a:cxn>
            </a:cxnLst>
            <a:rect l="l" t="t" r="r" b="b"/>
            <a:pathLst>
              <a:path w="977900" h="393700">
                <a:moveTo>
                  <a:pt x="0" y="393700"/>
                </a:moveTo>
                <a:cubicBezTo>
                  <a:pt x="229658" y="375708"/>
                  <a:pt x="459317" y="357717"/>
                  <a:pt x="622300" y="292100"/>
                </a:cubicBezTo>
                <a:cubicBezTo>
                  <a:pt x="785283" y="226483"/>
                  <a:pt x="977900" y="0"/>
                  <a:pt x="977900" y="0"/>
                </a:cubicBezTo>
              </a:path>
            </a:pathLst>
          </a:custGeom>
          <a:ln w="28575" cmpd="sng">
            <a:solidFill>
              <a:srgbClr val="313131"/>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16" name="Freeform 15"/>
          <p:cNvSpPr/>
          <p:nvPr/>
        </p:nvSpPr>
        <p:spPr>
          <a:xfrm>
            <a:off x="2288313" y="2075855"/>
            <a:ext cx="581025" cy="228600"/>
          </a:xfrm>
          <a:custGeom>
            <a:avLst/>
            <a:gdLst>
              <a:gd name="connsiteX0" fmla="*/ 0 w 774700"/>
              <a:gd name="connsiteY0" fmla="*/ 304800 h 304800"/>
              <a:gd name="connsiteX1" fmla="*/ 520700 w 774700"/>
              <a:gd name="connsiteY1" fmla="*/ 241300 h 304800"/>
              <a:gd name="connsiteX2" fmla="*/ 774700 w 774700"/>
              <a:gd name="connsiteY2" fmla="*/ 0 h 304800"/>
            </a:gdLst>
            <a:ahLst/>
            <a:cxnLst>
              <a:cxn ang="0">
                <a:pos x="connsiteX0" y="connsiteY0"/>
              </a:cxn>
              <a:cxn ang="0">
                <a:pos x="connsiteX1" y="connsiteY1"/>
              </a:cxn>
              <a:cxn ang="0">
                <a:pos x="connsiteX2" y="connsiteY2"/>
              </a:cxn>
            </a:cxnLst>
            <a:rect l="l" t="t" r="r" b="b"/>
            <a:pathLst>
              <a:path w="774700" h="304800">
                <a:moveTo>
                  <a:pt x="0" y="304800"/>
                </a:moveTo>
                <a:cubicBezTo>
                  <a:pt x="195791" y="298450"/>
                  <a:pt x="391583" y="292100"/>
                  <a:pt x="520700" y="241300"/>
                </a:cubicBezTo>
                <a:cubicBezTo>
                  <a:pt x="649817" y="190500"/>
                  <a:pt x="774700" y="0"/>
                  <a:pt x="774700" y="0"/>
                </a:cubicBezTo>
              </a:path>
            </a:pathLst>
          </a:custGeom>
          <a:ln w="28575" cmpd="sng">
            <a:solidFill>
              <a:srgbClr val="313131"/>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20" name="Freeform 19"/>
          <p:cNvSpPr/>
          <p:nvPr/>
        </p:nvSpPr>
        <p:spPr>
          <a:xfrm>
            <a:off x="4993413" y="2203020"/>
            <a:ext cx="460203" cy="96469"/>
          </a:xfrm>
          <a:custGeom>
            <a:avLst/>
            <a:gdLst>
              <a:gd name="connsiteX0" fmla="*/ 419100 w 419100"/>
              <a:gd name="connsiteY0" fmla="*/ 152400 h 188321"/>
              <a:gd name="connsiteX1" fmla="*/ 215900 w 419100"/>
              <a:gd name="connsiteY1" fmla="*/ 177800 h 188321"/>
              <a:gd name="connsiteX2" fmla="*/ 0 w 419100"/>
              <a:gd name="connsiteY2" fmla="*/ 0 h 188321"/>
            </a:gdLst>
            <a:ahLst/>
            <a:cxnLst>
              <a:cxn ang="0">
                <a:pos x="connsiteX0" y="connsiteY0"/>
              </a:cxn>
              <a:cxn ang="0">
                <a:pos x="connsiteX1" y="connsiteY1"/>
              </a:cxn>
              <a:cxn ang="0">
                <a:pos x="connsiteX2" y="connsiteY2"/>
              </a:cxn>
            </a:cxnLst>
            <a:rect l="l" t="t" r="r" b="b"/>
            <a:pathLst>
              <a:path w="419100" h="188321">
                <a:moveTo>
                  <a:pt x="419100" y="152400"/>
                </a:moveTo>
                <a:cubicBezTo>
                  <a:pt x="352425" y="177800"/>
                  <a:pt x="285750" y="203200"/>
                  <a:pt x="215900" y="177800"/>
                </a:cubicBezTo>
                <a:cubicBezTo>
                  <a:pt x="146050" y="152400"/>
                  <a:pt x="33867" y="10583"/>
                  <a:pt x="0" y="0"/>
                </a:cubicBezTo>
              </a:path>
            </a:pathLst>
          </a:custGeom>
          <a:ln w="28575" cmpd="sng">
            <a:solidFill>
              <a:schemeClr val="tx2"/>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r>
              <a:rPr lang="en-US" dirty="0" smtClean="0"/>
              <a:t>     </a:t>
            </a:r>
            <a:endParaRPr lang="en-US" dirty="0"/>
          </a:p>
        </p:txBody>
      </p:sp>
      <p:sp>
        <p:nvSpPr>
          <p:cNvPr id="21" name="Freeform 20"/>
          <p:cNvSpPr/>
          <p:nvPr/>
        </p:nvSpPr>
        <p:spPr>
          <a:xfrm>
            <a:off x="4703333" y="2067065"/>
            <a:ext cx="623455" cy="258672"/>
          </a:xfrm>
          <a:custGeom>
            <a:avLst/>
            <a:gdLst>
              <a:gd name="connsiteX0" fmla="*/ 0 w 914400"/>
              <a:gd name="connsiteY0" fmla="*/ 0 h 285037"/>
              <a:gd name="connsiteX1" fmla="*/ 558800 w 914400"/>
              <a:gd name="connsiteY1" fmla="*/ 254000 h 285037"/>
              <a:gd name="connsiteX2" fmla="*/ 914400 w 914400"/>
              <a:gd name="connsiteY2" fmla="*/ 279400 h 285037"/>
            </a:gdLst>
            <a:ahLst/>
            <a:cxnLst>
              <a:cxn ang="0">
                <a:pos x="connsiteX0" y="connsiteY0"/>
              </a:cxn>
              <a:cxn ang="0">
                <a:pos x="connsiteX1" y="connsiteY1"/>
              </a:cxn>
              <a:cxn ang="0">
                <a:pos x="connsiteX2" y="connsiteY2"/>
              </a:cxn>
            </a:cxnLst>
            <a:rect l="l" t="t" r="r" b="b"/>
            <a:pathLst>
              <a:path w="914400" h="285037">
                <a:moveTo>
                  <a:pt x="0" y="0"/>
                </a:moveTo>
                <a:cubicBezTo>
                  <a:pt x="203200" y="103716"/>
                  <a:pt x="406400" y="207433"/>
                  <a:pt x="558800" y="254000"/>
                </a:cubicBezTo>
                <a:cubicBezTo>
                  <a:pt x="711200" y="300567"/>
                  <a:pt x="844550" y="281517"/>
                  <a:pt x="914400" y="279400"/>
                </a:cubicBezTo>
              </a:path>
            </a:pathLst>
          </a:custGeom>
          <a:ln w="28575" cmpd="sng">
            <a:solidFill>
              <a:schemeClr val="tx2"/>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22" name="Freeform 21"/>
          <p:cNvSpPr/>
          <p:nvPr/>
        </p:nvSpPr>
        <p:spPr>
          <a:xfrm>
            <a:off x="4993406" y="2028233"/>
            <a:ext cx="571500" cy="267040"/>
          </a:xfrm>
          <a:custGeom>
            <a:avLst/>
            <a:gdLst>
              <a:gd name="connsiteX0" fmla="*/ 0 w 762000"/>
              <a:gd name="connsiteY0" fmla="*/ 0 h 356053"/>
              <a:gd name="connsiteX1" fmla="*/ 368300 w 762000"/>
              <a:gd name="connsiteY1" fmla="*/ 241300 h 356053"/>
              <a:gd name="connsiteX2" fmla="*/ 762000 w 762000"/>
              <a:gd name="connsiteY2" fmla="*/ 355600 h 356053"/>
            </a:gdLst>
            <a:ahLst/>
            <a:cxnLst>
              <a:cxn ang="0">
                <a:pos x="connsiteX0" y="connsiteY0"/>
              </a:cxn>
              <a:cxn ang="0">
                <a:pos x="connsiteX1" y="connsiteY1"/>
              </a:cxn>
              <a:cxn ang="0">
                <a:pos x="connsiteX2" y="connsiteY2"/>
              </a:cxn>
            </a:cxnLst>
            <a:rect l="l" t="t" r="r" b="b"/>
            <a:pathLst>
              <a:path w="762000" h="356053">
                <a:moveTo>
                  <a:pt x="0" y="0"/>
                </a:moveTo>
                <a:cubicBezTo>
                  <a:pt x="120650" y="91016"/>
                  <a:pt x="241300" y="182033"/>
                  <a:pt x="368300" y="241300"/>
                </a:cubicBezTo>
                <a:cubicBezTo>
                  <a:pt x="495300" y="300567"/>
                  <a:pt x="717550" y="361950"/>
                  <a:pt x="762000" y="355600"/>
                </a:cubicBezTo>
              </a:path>
            </a:pathLst>
          </a:custGeom>
          <a:ln w="28575" cmpd="sng">
            <a:solidFill>
              <a:schemeClr val="tx2"/>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43" name="Title 1"/>
          <p:cNvSpPr>
            <a:spLocks noGrp="1"/>
          </p:cNvSpPr>
          <p:nvPr>
            <p:ph type="title"/>
          </p:nvPr>
        </p:nvSpPr>
        <p:spPr>
          <a:xfrm>
            <a:off x="628650" y="273847"/>
            <a:ext cx="7886700" cy="994172"/>
          </a:xfrm>
        </p:spPr>
        <p:txBody>
          <a:bodyPr>
            <a:normAutofit/>
          </a:bodyPr>
          <a:lstStyle/>
          <a:p>
            <a:r>
              <a:rPr lang="en-US" dirty="0" smtClean="0"/>
              <a:t>DR is crucial for renewable integration</a:t>
            </a:r>
            <a:endParaRPr lang="en-US" b="1" dirty="0">
              <a:solidFill>
                <a:srgbClr val="00B0F0"/>
              </a:solidFill>
            </a:endParaRPr>
          </a:p>
        </p:txBody>
      </p:sp>
      <p:grpSp>
        <p:nvGrpSpPr>
          <p:cNvPr id="116" name="Group 115"/>
          <p:cNvGrpSpPr/>
          <p:nvPr/>
        </p:nvGrpSpPr>
        <p:grpSpPr>
          <a:xfrm>
            <a:off x="468424" y="1347673"/>
            <a:ext cx="1769609" cy="2549263"/>
            <a:chOff x="624555" y="1796892"/>
            <a:chExt cx="2359479" cy="3399017"/>
          </a:xfrm>
        </p:grpSpPr>
        <p:grpSp>
          <p:nvGrpSpPr>
            <p:cNvPr id="55" name="Group 54"/>
            <p:cNvGrpSpPr/>
            <p:nvPr/>
          </p:nvGrpSpPr>
          <p:grpSpPr>
            <a:xfrm>
              <a:off x="1658904" y="4146963"/>
              <a:ext cx="1198354" cy="1048946"/>
              <a:chOff x="1621912" y="4368885"/>
              <a:chExt cx="1198354" cy="1048946"/>
            </a:xfrm>
          </p:grpSpPr>
          <p:pic>
            <p:nvPicPr>
              <p:cNvPr id="52" name="Picture 51" descr="GettyImages_455456437.jpg"/>
              <p:cNvPicPr>
                <a:picLocks noChangeAspect="1"/>
              </p:cNvPicPr>
              <p:nvPr/>
            </p:nvPicPr>
            <p:blipFill rotWithShape="1">
              <a:blip r:embed="rId7" cstate="print">
                <a:extLst>
                  <a:ext uri="{28A0092B-C50C-407E-A947-70E740481C1C}">
                    <a14:useLocalDpi xmlns:a14="http://schemas.microsoft.com/office/drawing/2010/main" val="0"/>
                  </a:ext>
                </a:extLst>
              </a:blip>
              <a:srcRect t="4721" r="83560" b="84099"/>
              <a:stretch/>
            </p:blipFill>
            <p:spPr>
              <a:xfrm>
                <a:off x="1945978" y="4368885"/>
                <a:ext cx="623241" cy="559211"/>
              </a:xfrm>
              <a:prstGeom prst="rect">
                <a:avLst/>
              </a:prstGeom>
            </p:spPr>
          </p:pic>
          <p:pic>
            <p:nvPicPr>
              <p:cNvPr id="53" name="Picture 52" descr="GettyImages_455456437.jpg"/>
              <p:cNvPicPr>
                <a:picLocks noChangeAspect="1"/>
              </p:cNvPicPr>
              <p:nvPr/>
            </p:nvPicPr>
            <p:blipFill rotWithShape="1">
              <a:blip r:embed="rId7" cstate="print">
                <a:extLst>
                  <a:ext uri="{28A0092B-C50C-407E-A947-70E740481C1C}">
                    <a14:useLocalDpi xmlns:a14="http://schemas.microsoft.com/office/drawing/2010/main" val="0"/>
                  </a:ext>
                </a:extLst>
              </a:blip>
              <a:srcRect t="4721" r="83560" b="84099"/>
              <a:stretch/>
            </p:blipFill>
            <p:spPr>
              <a:xfrm>
                <a:off x="2197025" y="4906938"/>
                <a:ext cx="623241" cy="481783"/>
              </a:xfrm>
              <a:prstGeom prst="rect">
                <a:avLst/>
              </a:prstGeom>
            </p:spPr>
          </p:pic>
          <p:pic>
            <p:nvPicPr>
              <p:cNvPr id="54" name="Picture 53" descr="GettyImages_455456437.jpg"/>
              <p:cNvPicPr>
                <a:picLocks noChangeAspect="1"/>
              </p:cNvPicPr>
              <p:nvPr/>
            </p:nvPicPr>
            <p:blipFill rotWithShape="1">
              <a:blip r:embed="rId7" cstate="print">
                <a:extLst>
                  <a:ext uri="{28A0092B-C50C-407E-A947-70E740481C1C}">
                    <a14:useLocalDpi xmlns:a14="http://schemas.microsoft.com/office/drawing/2010/main" val="0"/>
                  </a:ext>
                </a:extLst>
              </a:blip>
              <a:srcRect t="4721" r="83560" b="84099"/>
              <a:stretch/>
            </p:blipFill>
            <p:spPr>
              <a:xfrm>
                <a:off x="1621912" y="4858620"/>
                <a:ext cx="623241" cy="559211"/>
              </a:xfrm>
              <a:prstGeom prst="rect">
                <a:avLst/>
              </a:prstGeom>
            </p:spPr>
          </p:pic>
        </p:grpSp>
        <p:cxnSp>
          <p:nvCxnSpPr>
            <p:cNvPr id="57" name="Elbow Connector 56"/>
            <p:cNvCxnSpPr>
              <a:stCxn id="52" idx="0"/>
            </p:cNvCxnSpPr>
            <p:nvPr/>
          </p:nvCxnSpPr>
          <p:spPr>
            <a:xfrm rot="5400000" flipH="1" flipV="1">
              <a:off x="2236409" y="3411669"/>
              <a:ext cx="793477" cy="677112"/>
            </a:xfrm>
            <a:prstGeom prst="bentConnector3">
              <a:avLst>
                <a:gd name="adj1" fmla="val 34462"/>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624555" y="1796892"/>
              <a:ext cx="969854" cy="1232368"/>
              <a:chOff x="673875" y="1661273"/>
              <a:chExt cx="969854" cy="1232368"/>
            </a:xfrm>
          </p:grpSpPr>
          <p:pic>
            <p:nvPicPr>
              <p:cNvPr id="64" name="Picture 63" descr="stock-photo-16933320-power-and-electricity-industry-icons.jpg"/>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rcRect l="81218" t="45908" r="-1245" b="32096"/>
              <a:stretch/>
            </p:blipFill>
            <p:spPr>
              <a:xfrm>
                <a:off x="903727" y="2232859"/>
                <a:ext cx="522478" cy="660782"/>
              </a:xfrm>
              <a:prstGeom prst="rect">
                <a:avLst/>
              </a:prstGeom>
              <a:noFill/>
            </p:spPr>
          </p:pic>
          <p:grpSp>
            <p:nvGrpSpPr>
              <p:cNvPr id="66" name="Group 65"/>
              <p:cNvGrpSpPr/>
              <p:nvPr/>
            </p:nvGrpSpPr>
            <p:grpSpPr>
              <a:xfrm>
                <a:off x="673875" y="1661273"/>
                <a:ext cx="969854" cy="660782"/>
                <a:chOff x="673875" y="1661273"/>
                <a:chExt cx="969854" cy="660782"/>
              </a:xfrm>
            </p:grpSpPr>
            <p:pic>
              <p:nvPicPr>
                <p:cNvPr id="50" name="Picture 49" descr="stock-photo-16933320-power-and-electricity-industry-icons.jpg"/>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rcRect l="81218" t="45908" r="-1245" b="32096"/>
                <a:stretch/>
              </p:blipFill>
              <p:spPr>
                <a:xfrm>
                  <a:off x="1121251" y="1661273"/>
                  <a:ext cx="522478" cy="660782"/>
                </a:xfrm>
                <a:prstGeom prst="rect">
                  <a:avLst/>
                </a:prstGeom>
              </p:spPr>
            </p:pic>
            <p:pic>
              <p:nvPicPr>
                <p:cNvPr id="65" name="Picture 64" descr="stock-photo-16933320-power-and-electricity-industry-icons.jpg"/>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rcRect l="81218" t="45908" r="-1245" b="32096"/>
                <a:stretch/>
              </p:blipFill>
              <p:spPr>
                <a:xfrm>
                  <a:off x="673875" y="1661273"/>
                  <a:ext cx="522478" cy="660782"/>
                </a:xfrm>
                <a:prstGeom prst="rect">
                  <a:avLst/>
                </a:prstGeom>
              </p:spPr>
            </p:pic>
          </p:grpSp>
        </p:grpSp>
        <p:cxnSp>
          <p:nvCxnSpPr>
            <p:cNvPr id="69" name="Elbow Connector 68"/>
            <p:cNvCxnSpPr/>
            <p:nvPr/>
          </p:nvCxnSpPr>
          <p:spPr>
            <a:xfrm>
              <a:off x="1430364" y="2490456"/>
              <a:ext cx="1553670" cy="937003"/>
            </a:xfrm>
            <a:prstGeom prst="bentConnector3">
              <a:avLst>
                <a:gd name="adj1" fmla="val 60317"/>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4" name="Freeform 83"/>
          <p:cNvSpPr/>
          <p:nvPr/>
        </p:nvSpPr>
        <p:spPr>
          <a:xfrm>
            <a:off x="4807238" y="3828192"/>
            <a:ext cx="1975631" cy="777908"/>
          </a:xfrm>
          <a:custGeom>
            <a:avLst/>
            <a:gdLst>
              <a:gd name="connsiteX0" fmla="*/ 0 w 5979695"/>
              <a:gd name="connsiteY0" fmla="*/ 747498 h 1409573"/>
              <a:gd name="connsiteX1" fmla="*/ 649706 w 5979695"/>
              <a:gd name="connsiteY1" fmla="*/ 61698 h 1409573"/>
              <a:gd name="connsiteX2" fmla="*/ 1600200 w 5979695"/>
              <a:gd name="connsiteY2" fmla="*/ 85761 h 1409573"/>
              <a:gd name="connsiteX3" fmla="*/ 2298032 w 5979695"/>
              <a:gd name="connsiteY3" fmla="*/ 530930 h 1409573"/>
              <a:gd name="connsiteX4" fmla="*/ 3248527 w 5979695"/>
              <a:gd name="connsiteY4" fmla="*/ 1156572 h 1409573"/>
              <a:gd name="connsiteX5" fmla="*/ 4499811 w 5979695"/>
              <a:gd name="connsiteY5" fmla="*/ 1409235 h 1409573"/>
              <a:gd name="connsiteX6" fmla="*/ 5209674 w 5979695"/>
              <a:gd name="connsiteY6" fmla="*/ 1204698 h 1409573"/>
              <a:gd name="connsiteX7" fmla="*/ 5979695 w 5979695"/>
              <a:gd name="connsiteY7" fmla="*/ 952035 h 140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9695" h="1409573">
                <a:moveTo>
                  <a:pt x="0" y="747498"/>
                </a:moveTo>
                <a:cubicBezTo>
                  <a:pt x="191503" y="459742"/>
                  <a:pt x="383006" y="171987"/>
                  <a:pt x="649706" y="61698"/>
                </a:cubicBezTo>
                <a:cubicBezTo>
                  <a:pt x="916406" y="-48591"/>
                  <a:pt x="1325479" y="7556"/>
                  <a:pt x="1600200" y="85761"/>
                </a:cubicBezTo>
                <a:cubicBezTo>
                  <a:pt x="1874921" y="163966"/>
                  <a:pt x="2298032" y="530930"/>
                  <a:pt x="2298032" y="530930"/>
                </a:cubicBezTo>
                <a:cubicBezTo>
                  <a:pt x="2572753" y="709398"/>
                  <a:pt x="2881564" y="1010188"/>
                  <a:pt x="3248527" y="1156572"/>
                </a:cubicBezTo>
                <a:cubicBezTo>
                  <a:pt x="3615490" y="1302956"/>
                  <a:pt x="4172953" y="1401214"/>
                  <a:pt x="4499811" y="1409235"/>
                </a:cubicBezTo>
                <a:cubicBezTo>
                  <a:pt x="4826669" y="1417256"/>
                  <a:pt x="4963027" y="1280898"/>
                  <a:pt x="5209674" y="1204698"/>
                </a:cubicBezTo>
                <a:cubicBezTo>
                  <a:pt x="5456321" y="1128498"/>
                  <a:pt x="5718008" y="1040266"/>
                  <a:pt x="5979695" y="952035"/>
                </a:cubicBezTo>
              </a:path>
            </a:pathLst>
          </a:custGeom>
          <a:ln w="25400">
            <a:solidFill>
              <a:srgbClr val="00B0F0"/>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grpSp>
        <p:nvGrpSpPr>
          <p:cNvPr id="85" name="Group 84"/>
          <p:cNvGrpSpPr/>
          <p:nvPr/>
        </p:nvGrpSpPr>
        <p:grpSpPr>
          <a:xfrm>
            <a:off x="4807230" y="3415112"/>
            <a:ext cx="1975632" cy="1474928"/>
            <a:chOff x="1328224" y="1919629"/>
            <a:chExt cx="2634176" cy="1966571"/>
          </a:xfrm>
        </p:grpSpPr>
        <p:cxnSp>
          <p:nvCxnSpPr>
            <p:cNvPr id="86" name="Straight Arrow Connector 85"/>
            <p:cNvCxnSpPr/>
            <p:nvPr/>
          </p:nvCxnSpPr>
          <p:spPr>
            <a:xfrm>
              <a:off x="1341474" y="3881928"/>
              <a:ext cx="2620926" cy="4272"/>
            </a:xfrm>
            <a:prstGeom prst="straightConnector1">
              <a:avLst/>
            </a:prstGeom>
            <a:ln w="25400">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328224" y="2228894"/>
              <a:ext cx="8833" cy="1653034"/>
            </a:xfrm>
            <a:prstGeom prst="straightConnector1">
              <a:avLst/>
            </a:prstGeom>
            <a:ln w="25400">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036812" y="1919629"/>
              <a:ext cx="1277753" cy="492443"/>
            </a:xfrm>
            <a:prstGeom prst="rect">
              <a:avLst/>
            </a:prstGeom>
            <a:noFill/>
          </p:spPr>
          <p:txBody>
            <a:bodyPr wrap="none" rtlCol="0">
              <a:spAutoFit/>
            </a:bodyPr>
            <a:lstStyle/>
            <a:p>
              <a:r>
                <a:rPr lang="en-US" sz="1800" dirty="0"/>
                <a:t>demand</a:t>
              </a:r>
            </a:p>
          </p:txBody>
        </p:sp>
      </p:grpSp>
      <p:sp>
        <p:nvSpPr>
          <p:cNvPr id="113" name="Right Arrow 112"/>
          <p:cNvSpPr/>
          <p:nvPr/>
        </p:nvSpPr>
        <p:spPr>
          <a:xfrm>
            <a:off x="4294171" y="4323413"/>
            <a:ext cx="347767" cy="226752"/>
          </a:xfrm>
          <a:prstGeom prst="rightArrow">
            <a:avLst/>
          </a:prstGeom>
          <a:solidFill>
            <a:schemeClr val="accent1"/>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68580" tIns="34290" rIns="68580" bIns="34290" rtlCol="0" anchor="t" anchorCtr="0"/>
          <a:lstStyle/>
          <a:p>
            <a:pPr algn="ctr"/>
            <a:endParaRPr lang="en-US" sz="1800" dirty="0"/>
          </a:p>
        </p:txBody>
      </p:sp>
      <p:sp>
        <p:nvSpPr>
          <p:cNvPr id="89" name="Freeform 88"/>
          <p:cNvSpPr/>
          <p:nvPr/>
        </p:nvSpPr>
        <p:spPr>
          <a:xfrm>
            <a:off x="2260016" y="3817095"/>
            <a:ext cx="1975632" cy="777908"/>
          </a:xfrm>
          <a:custGeom>
            <a:avLst/>
            <a:gdLst>
              <a:gd name="connsiteX0" fmla="*/ 0 w 5979695"/>
              <a:gd name="connsiteY0" fmla="*/ 747498 h 1409573"/>
              <a:gd name="connsiteX1" fmla="*/ 649706 w 5979695"/>
              <a:gd name="connsiteY1" fmla="*/ 61698 h 1409573"/>
              <a:gd name="connsiteX2" fmla="*/ 1600200 w 5979695"/>
              <a:gd name="connsiteY2" fmla="*/ 85761 h 1409573"/>
              <a:gd name="connsiteX3" fmla="*/ 2298032 w 5979695"/>
              <a:gd name="connsiteY3" fmla="*/ 530930 h 1409573"/>
              <a:gd name="connsiteX4" fmla="*/ 3248527 w 5979695"/>
              <a:gd name="connsiteY4" fmla="*/ 1156572 h 1409573"/>
              <a:gd name="connsiteX5" fmla="*/ 4499811 w 5979695"/>
              <a:gd name="connsiteY5" fmla="*/ 1409235 h 1409573"/>
              <a:gd name="connsiteX6" fmla="*/ 5209674 w 5979695"/>
              <a:gd name="connsiteY6" fmla="*/ 1204698 h 1409573"/>
              <a:gd name="connsiteX7" fmla="*/ 5979695 w 5979695"/>
              <a:gd name="connsiteY7" fmla="*/ 952035 h 140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9695" h="1409573">
                <a:moveTo>
                  <a:pt x="0" y="747498"/>
                </a:moveTo>
                <a:cubicBezTo>
                  <a:pt x="191503" y="459742"/>
                  <a:pt x="383006" y="171987"/>
                  <a:pt x="649706" y="61698"/>
                </a:cubicBezTo>
                <a:cubicBezTo>
                  <a:pt x="916406" y="-48591"/>
                  <a:pt x="1325479" y="7556"/>
                  <a:pt x="1600200" y="85761"/>
                </a:cubicBezTo>
                <a:cubicBezTo>
                  <a:pt x="1874921" y="163966"/>
                  <a:pt x="2298032" y="530930"/>
                  <a:pt x="2298032" y="530930"/>
                </a:cubicBezTo>
                <a:cubicBezTo>
                  <a:pt x="2572753" y="709398"/>
                  <a:pt x="2881564" y="1010188"/>
                  <a:pt x="3248527" y="1156572"/>
                </a:cubicBezTo>
                <a:cubicBezTo>
                  <a:pt x="3615490" y="1302956"/>
                  <a:pt x="4172953" y="1401214"/>
                  <a:pt x="4499811" y="1409235"/>
                </a:cubicBezTo>
                <a:cubicBezTo>
                  <a:pt x="4826669" y="1417256"/>
                  <a:pt x="4963027" y="1280898"/>
                  <a:pt x="5209674" y="1204698"/>
                </a:cubicBezTo>
                <a:cubicBezTo>
                  <a:pt x="5456321" y="1128498"/>
                  <a:pt x="5718008" y="1040266"/>
                  <a:pt x="5979695" y="952035"/>
                </a:cubicBezTo>
              </a:path>
            </a:pathLst>
          </a:custGeom>
          <a:ln w="25400">
            <a:solidFill>
              <a:srgbClr val="7030A0"/>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grpSp>
        <p:nvGrpSpPr>
          <p:cNvPr id="90" name="Group 89"/>
          <p:cNvGrpSpPr/>
          <p:nvPr/>
        </p:nvGrpSpPr>
        <p:grpSpPr>
          <a:xfrm>
            <a:off x="2214656" y="3407219"/>
            <a:ext cx="1975632" cy="1471724"/>
            <a:chOff x="5257800" y="1919629"/>
            <a:chExt cx="2634176" cy="1962299"/>
          </a:xfrm>
        </p:grpSpPr>
        <p:cxnSp>
          <p:nvCxnSpPr>
            <p:cNvPr id="91" name="Straight Arrow Connector 90"/>
            <p:cNvCxnSpPr/>
            <p:nvPr/>
          </p:nvCxnSpPr>
          <p:spPr>
            <a:xfrm>
              <a:off x="5271050" y="3877656"/>
              <a:ext cx="2620926" cy="4272"/>
            </a:xfrm>
            <a:prstGeom prst="straightConnector1">
              <a:avLst/>
            </a:prstGeom>
            <a:ln w="25400">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5257800" y="2224622"/>
              <a:ext cx="8833" cy="1653034"/>
            </a:xfrm>
            <a:prstGeom prst="straightConnector1">
              <a:avLst/>
            </a:prstGeom>
            <a:ln w="25400">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694417" y="1919629"/>
              <a:ext cx="1609275" cy="492443"/>
            </a:xfrm>
            <a:prstGeom prst="rect">
              <a:avLst/>
            </a:prstGeom>
            <a:noFill/>
          </p:spPr>
          <p:txBody>
            <a:bodyPr wrap="none" rtlCol="0">
              <a:spAutoFit/>
            </a:bodyPr>
            <a:lstStyle/>
            <a:p>
              <a:r>
                <a:rPr lang="en-US" sz="1800" dirty="0"/>
                <a:t>generation</a:t>
              </a:r>
            </a:p>
          </p:txBody>
        </p:sp>
      </p:grpSp>
      <p:sp>
        <p:nvSpPr>
          <p:cNvPr id="94" name="Freeform 93"/>
          <p:cNvSpPr/>
          <p:nvPr/>
        </p:nvSpPr>
        <p:spPr>
          <a:xfrm>
            <a:off x="2199542" y="3940828"/>
            <a:ext cx="1965695" cy="800100"/>
          </a:xfrm>
          <a:custGeom>
            <a:avLst/>
            <a:gdLst>
              <a:gd name="connsiteX0" fmla="*/ 0 w 4343400"/>
              <a:gd name="connsiteY0" fmla="*/ 789550 h 2025395"/>
              <a:gd name="connsiteX1" fmla="*/ 88900 w 4343400"/>
              <a:gd name="connsiteY1" fmla="*/ 1183250 h 2025395"/>
              <a:gd name="connsiteX2" fmla="*/ 165100 w 4343400"/>
              <a:gd name="connsiteY2" fmla="*/ 967350 h 2025395"/>
              <a:gd name="connsiteX3" fmla="*/ 203200 w 4343400"/>
              <a:gd name="connsiteY3" fmla="*/ 522850 h 2025395"/>
              <a:gd name="connsiteX4" fmla="*/ 203200 w 4343400"/>
              <a:gd name="connsiteY4" fmla="*/ 522850 h 2025395"/>
              <a:gd name="connsiteX5" fmla="*/ 292100 w 4343400"/>
              <a:gd name="connsiteY5" fmla="*/ 141850 h 2025395"/>
              <a:gd name="connsiteX6" fmla="*/ 381000 w 4343400"/>
              <a:gd name="connsiteY6" fmla="*/ 827650 h 2025395"/>
              <a:gd name="connsiteX7" fmla="*/ 457200 w 4343400"/>
              <a:gd name="connsiteY7" fmla="*/ 1056250 h 2025395"/>
              <a:gd name="connsiteX8" fmla="*/ 698500 w 4343400"/>
              <a:gd name="connsiteY8" fmla="*/ 332350 h 2025395"/>
              <a:gd name="connsiteX9" fmla="*/ 825500 w 4343400"/>
              <a:gd name="connsiteY9" fmla="*/ 599050 h 2025395"/>
              <a:gd name="connsiteX10" fmla="*/ 825500 w 4343400"/>
              <a:gd name="connsiteY10" fmla="*/ 599050 h 2025395"/>
              <a:gd name="connsiteX11" fmla="*/ 1371600 w 4343400"/>
              <a:gd name="connsiteY11" fmla="*/ 14850 h 2025395"/>
              <a:gd name="connsiteX12" fmla="*/ 1485900 w 4343400"/>
              <a:gd name="connsiteY12" fmla="*/ 1297550 h 2025395"/>
              <a:gd name="connsiteX13" fmla="*/ 1625600 w 4343400"/>
              <a:gd name="connsiteY13" fmla="*/ 1284850 h 2025395"/>
              <a:gd name="connsiteX14" fmla="*/ 1625600 w 4343400"/>
              <a:gd name="connsiteY14" fmla="*/ 1284850 h 2025395"/>
              <a:gd name="connsiteX15" fmla="*/ 1676400 w 4343400"/>
              <a:gd name="connsiteY15" fmla="*/ 814950 h 2025395"/>
              <a:gd name="connsiteX16" fmla="*/ 1752600 w 4343400"/>
              <a:gd name="connsiteY16" fmla="*/ 599050 h 2025395"/>
              <a:gd name="connsiteX17" fmla="*/ 1765300 w 4343400"/>
              <a:gd name="connsiteY17" fmla="*/ 433950 h 2025395"/>
              <a:gd name="connsiteX18" fmla="*/ 1841500 w 4343400"/>
              <a:gd name="connsiteY18" fmla="*/ 1208650 h 2025395"/>
              <a:gd name="connsiteX19" fmla="*/ 1841500 w 4343400"/>
              <a:gd name="connsiteY19" fmla="*/ 1195950 h 2025395"/>
              <a:gd name="connsiteX20" fmla="*/ 2006600 w 4343400"/>
              <a:gd name="connsiteY20" fmla="*/ 967350 h 2025395"/>
              <a:gd name="connsiteX21" fmla="*/ 2070100 w 4343400"/>
              <a:gd name="connsiteY21" fmla="*/ 1526150 h 2025395"/>
              <a:gd name="connsiteX22" fmla="*/ 2184400 w 4343400"/>
              <a:gd name="connsiteY22" fmla="*/ 1627750 h 2025395"/>
              <a:gd name="connsiteX23" fmla="*/ 2273300 w 4343400"/>
              <a:gd name="connsiteY23" fmla="*/ 1805550 h 2025395"/>
              <a:gd name="connsiteX24" fmla="*/ 2413000 w 4343400"/>
              <a:gd name="connsiteY24" fmla="*/ 497450 h 2025395"/>
              <a:gd name="connsiteX25" fmla="*/ 2552700 w 4343400"/>
              <a:gd name="connsiteY25" fmla="*/ 586350 h 2025395"/>
              <a:gd name="connsiteX26" fmla="*/ 2616200 w 4343400"/>
              <a:gd name="connsiteY26" fmla="*/ 1107050 h 2025395"/>
              <a:gd name="connsiteX27" fmla="*/ 2692400 w 4343400"/>
              <a:gd name="connsiteY27" fmla="*/ 1729350 h 2025395"/>
              <a:gd name="connsiteX28" fmla="*/ 2692400 w 4343400"/>
              <a:gd name="connsiteY28" fmla="*/ 1729350 h 2025395"/>
              <a:gd name="connsiteX29" fmla="*/ 2895600 w 4343400"/>
              <a:gd name="connsiteY29" fmla="*/ 2008750 h 2025395"/>
              <a:gd name="connsiteX30" fmla="*/ 2984500 w 4343400"/>
              <a:gd name="connsiteY30" fmla="*/ 1170550 h 2025395"/>
              <a:gd name="connsiteX31" fmla="*/ 3086100 w 4343400"/>
              <a:gd name="connsiteY31" fmla="*/ 675250 h 2025395"/>
              <a:gd name="connsiteX32" fmla="*/ 3162300 w 4343400"/>
              <a:gd name="connsiteY32" fmla="*/ 1018150 h 2025395"/>
              <a:gd name="connsiteX33" fmla="*/ 3352800 w 4343400"/>
              <a:gd name="connsiteY33" fmla="*/ 764150 h 2025395"/>
              <a:gd name="connsiteX34" fmla="*/ 3467100 w 4343400"/>
              <a:gd name="connsiteY34" fmla="*/ 1640450 h 2025395"/>
              <a:gd name="connsiteX35" fmla="*/ 3733800 w 4343400"/>
              <a:gd name="connsiteY35" fmla="*/ 903850 h 2025395"/>
              <a:gd name="connsiteX36" fmla="*/ 3911600 w 4343400"/>
              <a:gd name="connsiteY36" fmla="*/ 1754750 h 2025395"/>
              <a:gd name="connsiteX37" fmla="*/ 4140200 w 4343400"/>
              <a:gd name="connsiteY37" fmla="*/ 1932550 h 2025395"/>
              <a:gd name="connsiteX38" fmla="*/ 4343400 w 4343400"/>
              <a:gd name="connsiteY38" fmla="*/ 1107050 h 202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43400" h="2025395">
                <a:moveTo>
                  <a:pt x="0" y="789550"/>
                </a:moveTo>
                <a:cubicBezTo>
                  <a:pt x="30691" y="971583"/>
                  <a:pt x="61383" y="1153617"/>
                  <a:pt x="88900" y="1183250"/>
                </a:cubicBezTo>
                <a:cubicBezTo>
                  <a:pt x="116417" y="1212883"/>
                  <a:pt x="146050" y="1077416"/>
                  <a:pt x="165100" y="967350"/>
                </a:cubicBezTo>
                <a:cubicBezTo>
                  <a:pt x="184150" y="857284"/>
                  <a:pt x="203200" y="522850"/>
                  <a:pt x="203200" y="522850"/>
                </a:cubicBezTo>
                <a:lnTo>
                  <a:pt x="203200" y="522850"/>
                </a:lnTo>
                <a:cubicBezTo>
                  <a:pt x="218017" y="459350"/>
                  <a:pt x="262467" y="91050"/>
                  <a:pt x="292100" y="141850"/>
                </a:cubicBezTo>
                <a:cubicBezTo>
                  <a:pt x="321733" y="192650"/>
                  <a:pt x="353483" y="675250"/>
                  <a:pt x="381000" y="827650"/>
                </a:cubicBezTo>
                <a:cubicBezTo>
                  <a:pt x="408517" y="980050"/>
                  <a:pt x="404283" y="1138800"/>
                  <a:pt x="457200" y="1056250"/>
                </a:cubicBezTo>
                <a:cubicBezTo>
                  <a:pt x="510117" y="973700"/>
                  <a:pt x="637117" y="408550"/>
                  <a:pt x="698500" y="332350"/>
                </a:cubicBezTo>
                <a:cubicBezTo>
                  <a:pt x="759883" y="256150"/>
                  <a:pt x="825500" y="599050"/>
                  <a:pt x="825500" y="599050"/>
                </a:cubicBezTo>
                <a:lnTo>
                  <a:pt x="825500" y="599050"/>
                </a:lnTo>
                <a:cubicBezTo>
                  <a:pt x="916517" y="501683"/>
                  <a:pt x="1261533" y="-101567"/>
                  <a:pt x="1371600" y="14850"/>
                </a:cubicBezTo>
                <a:cubicBezTo>
                  <a:pt x="1481667" y="131267"/>
                  <a:pt x="1443567" y="1085883"/>
                  <a:pt x="1485900" y="1297550"/>
                </a:cubicBezTo>
                <a:cubicBezTo>
                  <a:pt x="1528233" y="1509217"/>
                  <a:pt x="1625600" y="1284850"/>
                  <a:pt x="1625600" y="1284850"/>
                </a:cubicBezTo>
                <a:lnTo>
                  <a:pt x="1625600" y="1284850"/>
                </a:lnTo>
                <a:cubicBezTo>
                  <a:pt x="1634067" y="1206533"/>
                  <a:pt x="1655233" y="929250"/>
                  <a:pt x="1676400" y="814950"/>
                </a:cubicBezTo>
                <a:cubicBezTo>
                  <a:pt x="1697567" y="700650"/>
                  <a:pt x="1737783" y="662550"/>
                  <a:pt x="1752600" y="599050"/>
                </a:cubicBezTo>
                <a:cubicBezTo>
                  <a:pt x="1767417" y="535550"/>
                  <a:pt x="1750483" y="332350"/>
                  <a:pt x="1765300" y="433950"/>
                </a:cubicBezTo>
                <a:cubicBezTo>
                  <a:pt x="1780117" y="535550"/>
                  <a:pt x="1828800" y="1081650"/>
                  <a:pt x="1841500" y="1208650"/>
                </a:cubicBezTo>
                <a:cubicBezTo>
                  <a:pt x="1854200" y="1335650"/>
                  <a:pt x="1813983" y="1236167"/>
                  <a:pt x="1841500" y="1195950"/>
                </a:cubicBezTo>
                <a:cubicBezTo>
                  <a:pt x="1869017" y="1155733"/>
                  <a:pt x="1968500" y="912317"/>
                  <a:pt x="2006600" y="967350"/>
                </a:cubicBezTo>
                <a:cubicBezTo>
                  <a:pt x="2044700" y="1022383"/>
                  <a:pt x="2040467" y="1416083"/>
                  <a:pt x="2070100" y="1526150"/>
                </a:cubicBezTo>
                <a:cubicBezTo>
                  <a:pt x="2099733" y="1636217"/>
                  <a:pt x="2150533" y="1581184"/>
                  <a:pt x="2184400" y="1627750"/>
                </a:cubicBezTo>
                <a:cubicBezTo>
                  <a:pt x="2218267" y="1674316"/>
                  <a:pt x="2235200" y="1993933"/>
                  <a:pt x="2273300" y="1805550"/>
                </a:cubicBezTo>
                <a:cubicBezTo>
                  <a:pt x="2311400" y="1617167"/>
                  <a:pt x="2366433" y="700650"/>
                  <a:pt x="2413000" y="497450"/>
                </a:cubicBezTo>
                <a:cubicBezTo>
                  <a:pt x="2459567" y="294250"/>
                  <a:pt x="2518833" y="484750"/>
                  <a:pt x="2552700" y="586350"/>
                </a:cubicBezTo>
                <a:cubicBezTo>
                  <a:pt x="2586567" y="687950"/>
                  <a:pt x="2592917" y="916550"/>
                  <a:pt x="2616200" y="1107050"/>
                </a:cubicBezTo>
                <a:cubicBezTo>
                  <a:pt x="2639483" y="1297550"/>
                  <a:pt x="2692400" y="1729350"/>
                  <a:pt x="2692400" y="1729350"/>
                </a:cubicBezTo>
                <a:lnTo>
                  <a:pt x="2692400" y="1729350"/>
                </a:lnTo>
                <a:cubicBezTo>
                  <a:pt x="2726267" y="1775916"/>
                  <a:pt x="2846917" y="2101883"/>
                  <a:pt x="2895600" y="2008750"/>
                </a:cubicBezTo>
                <a:cubicBezTo>
                  <a:pt x="2944283" y="1915617"/>
                  <a:pt x="2952750" y="1392800"/>
                  <a:pt x="2984500" y="1170550"/>
                </a:cubicBezTo>
                <a:cubicBezTo>
                  <a:pt x="3016250" y="948300"/>
                  <a:pt x="3056467" y="700650"/>
                  <a:pt x="3086100" y="675250"/>
                </a:cubicBezTo>
                <a:cubicBezTo>
                  <a:pt x="3115733" y="649850"/>
                  <a:pt x="3117850" y="1003333"/>
                  <a:pt x="3162300" y="1018150"/>
                </a:cubicBezTo>
                <a:cubicBezTo>
                  <a:pt x="3206750" y="1032967"/>
                  <a:pt x="3302000" y="660433"/>
                  <a:pt x="3352800" y="764150"/>
                </a:cubicBezTo>
                <a:cubicBezTo>
                  <a:pt x="3403600" y="867867"/>
                  <a:pt x="3403600" y="1617167"/>
                  <a:pt x="3467100" y="1640450"/>
                </a:cubicBezTo>
                <a:cubicBezTo>
                  <a:pt x="3530600" y="1663733"/>
                  <a:pt x="3659717" y="884800"/>
                  <a:pt x="3733800" y="903850"/>
                </a:cubicBezTo>
                <a:cubicBezTo>
                  <a:pt x="3807883" y="922900"/>
                  <a:pt x="3843867" y="1583300"/>
                  <a:pt x="3911600" y="1754750"/>
                </a:cubicBezTo>
                <a:cubicBezTo>
                  <a:pt x="3979333" y="1926200"/>
                  <a:pt x="4068233" y="2040500"/>
                  <a:pt x="4140200" y="1932550"/>
                </a:cubicBezTo>
                <a:cubicBezTo>
                  <a:pt x="4212167" y="1824600"/>
                  <a:pt x="4277783" y="1465825"/>
                  <a:pt x="4343400" y="1107050"/>
                </a:cubicBezTo>
              </a:path>
            </a:pathLst>
          </a:custGeom>
          <a:ln w="25400">
            <a:solidFill>
              <a:srgbClr val="7030A0"/>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sp>
        <p:nvSpPr>
          <p:cNvPr id="95" name="Freeform 94"/>
          <p:cNvSpPr/>
          <p:nvPr/>
        </p:nvSpPr>
        <p:spPr>
          <a:xfrm>
            <a:off x="4844201" y="3978954"/>
            <a:ext cx="1965695" cy="800100"/>
          </a:xfrm>
          <a:custGeom>
            <a:avLst/>
            <a:gdLst>
              <a:gd name="connsiteX0" fmla="*/ 0 w 4343400"/>
              <a:gd name="connsiteY0" fmla="*/ 789550 h 2025395"/>
              <a:gd name="connsiteX1" fmla="*/ 88900 w 4343400"/>
              <a:gd name="connsiteY1" fmla="*/ 1183250 h 2025395"/>
              <a:gd name="connsiteX2" fmla="*/ 165100 w 4343400"/>
              <a:gd name="connsiteY2" fmla="*/ 967350 h 2025395"/>
              <a:gd name="connsiteX3" fmla="*/ 203200 w 4343400"/>
              <a:gd name="connsiteY3" fmla="*/ 522850 h 2025395"/>
              <a:gd name="connsiteX4" fmla="*/ 203200 w 4343400"/>
              <a:gd name="connsiteY4" fmla="*/ 522850 h 2025395"/>
              <a:gd name="connsiteX5" fmla="*/ 292100 w 4343400"/>
              <a:gd name="connsiteY5" fmla="*/ 141850 h 2025395"/>
              <a:gd name="connsiteX6" fmla="*/ 381000 w 4343400"/>
              <a:gd name="connsiteY6" fmla="*/ 827650 h 2025395"/>
              <a:gd name="connsiteX7" fmla="*/ 457200 w 4343400"/>
              <a:gd name="connsiteY7" fmla="*/ 1056250 h 2025395"/>
              <a:gd name="connsiteX8" fmla="*/ 698500 w 4343400"/>
              <a:gd name="connsiteY8" fmla="*/ 332350 h 2025395"/>
              <a:gd name="connsiteX9" fmla="*/ 825500 w 4343400"/>
              <a:gd name="connsiteY9" fmla="*/ 599050 h 2025395"/>
              <a:gd name="connsiteX10" fmla="*/ 825500 w 4343400"/>
              <a:gd name="connsiteY10" fmla="*/ 599050 h 2025395"/>
              <a:gd name="connsiteX11" fmla="*/ 1371600 w 4343400"/>
              <a:gd name="connsiteY11" fmla="*/ 14850 h 2025395"/>
              <a:gd name="connsiteX12" fmla="*/ 1485900 w 4343400"/>
              <a:gd name="connsiteY12" fmla="*/ 1297550 h 2025395"/>
              <a:gd name="connsiteX13" fmla="*/ 1625600 w 4343400"/>
              <a:gd name="connsiteY13" fmla="*/ 1284850 h 2025395"/>
              <a:gd name="connsiteX14" fmla="*/ 1625600 w 4343400"/>
              <a:gd name="connsiteY14" fmla="*/ 1284850 h 2025395"/>
              <a:gd name="connsiteX15" fmla="*/ 1676400 w 4343400"/>
              <a:gd name="connsiteY15" fmla="*/ 814950 h 2025395"/>
              <a:gd name="connsiteX16" fmla="*/ 1752600 w 4343400"/>
              <a:gd name="connsiteY16" fmla="*/ 599050 h 2025395"/>
              <a:gd name="connsiteX17" fmla="*/ 1765300 w 4343400"/>
              <a:gd name="connsiteY17" fmla="*/ 433950 h 2025395"/>
              <a:gd name="connsiteX18" fmla="*/ 1841500 w 4343400"/>
              <a:gd name="connsiteY18" fmla="*/ 1208650 h 2025395"/>
              <a:gd name="connsiteX19" fmla="*/ 1841500 w 4343400"/>
              <a:gd name="connsiteY19" fmla="*/ 1195950 h 2025395"/>
              <a:gd name="connsiteX20" fmla="*/ 2006600 w 4343400"/>
              <a:gd name="connsiteY20" fmla="*/ 967350 h 2025395"/>
              <a:gd name="connsiteX21" fmla="*/ 2070100 w 4343400"/>
              <a:gd name="connsiteY21" fmla="*/ 1526150 h 2025395"/>
              <a:gd name="connsiteX22" fmla="*/ 2184400 w 4343400"/>
              <a:gd name="connsiteY22" fmla="*/ 1627750 h 2025395"/>
              <a:gd name="connsiteX23" fmla="*/ 2273300 w 4343400"/>
              <a:gd name="connsiteY23" fmla="*/ 1805550 h 2025395"/>
              <a:gd name="connsiteX24" fmla="*/ 2413000 w 4343400"/>
              <a:gd name="connsiteY24" fmla="*/ 497450 h 2025395"/>
              <a:gd name="connsiteX25" fmla="*/ 2552700 w 4343400"/>
              <a:gd name="connsiteY25" fmla="*/ 586350 h 2025395"/>
              <a:gd name="connsiteX26" fmla="*/ 2616200 w 4343400"/>
              <a:gd name="connsiteY26" fmla="*/ 1107050 h 2025395"/>
              <a:gd name="connsiteX27" fmla="*/ 2692400 w 4343400"/>
              <a:gd name="connsiteY27" fmla="*/ 1729350 h 2025395"/>
              <a:gd name="connsiteX28" fmla="*/ 2692400 w 4343400"/>
              <a:gd name="connsiteY28" fmla="*/ 1729350 h 2025395"/>
              <a:gd name="connsiteX29" fmla="*/ 2895600 w 4343400"/>
              <a:gd name="connsiteY29" fmla="*/ 2008750 h 2025395"/>
              <a:gd name="connsiteX30" fmla="*/ 2984500 w 4343400"/>
              <a:gd name="connsiteY30" fmla="*/ 1170550 h 2025395"/>
              <a:gd name="connsiteX31" fmla="*/ 3086100 w 4343400"/>
              <a:gd name="connsiteY31" fmla="*/ 675250 h 2025395"/>
              <a:gd name="connsiteX32" fmla="*/ 3162300 w 4343400"/>
              <a:gd name="connsiteY32" fmla="*/ 1018150 h 2025395"/>
              <a:gd name="connsiteX33" fmla="*/ 3352800 w 4343400"/>
              <a:gd name="connsiteY33" fmla="*/ 764150 h 2025395"/>
              <a:gd name="connsiteX34" fmla="*/ 3467100 w 4343400"/>
              <a:gd name="connsiteY34" fmla="*/ 1640450 h 2025395"/>
              <a:gd name="connsiteX35" fmla="*/ 3733800 w 4343400"/>
              <a:gd name="connsiteY35" fmla="*/ 903850 h 2025395"/>
              <a:gd name="connsiteX36" fmla="*/ 3911600 w 4343400"/>
              <a:gd name="connsiteY36" fmla="*/ 1754750 h 2025395"/>
              <a:gd name="connsiteX37" fmla="*/ 4140200 w 4343400"/>
              <a:gd name="connsiteY37" fmla="*/ 1932550 h 2025395"/>
              <a:gd name="connsiteX38" fmla="*/ 4343400 w 4343400"/>
              <a:gd name="connsiteY38" fmla="*/ 1107050 h 202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43400" h="2025395">
                <a:moveTo>
                  <a:pt x="0" y="789550"/>
                </a:moveTo>
                <a:cubicBezTo>
                  <a:pt x="30691" y="971583"/>
                  <a:pt x="61383" y="1153617"/>
                  <a:pt x="88900" y="1183250"/>
                </a:cubicBezTo>
                <a:cubicBezTo>
                  <a:pt x="116417" y="1212883"/>
                  <a:pt x="146050" y="1077416"/>
                  <a:pt x="165100" y="967350"/>
                </a:cubicBezTo>
                <a:cubicBezTo>
                  <a:pt x="184150" y="857284"/>
                  <a:pt x="203200" y="522850"/>
                  <a:pt x="203200" y="522850"/>
                </a:cubicBezTo>
                <a:lnTo>
                  <a:pt x="203200" y="522850"/>
                </a:lnTo>
                <a:cubicBezTo>
                  <a:pt x="218017" y="459350"/>
                  <a:pt x="262467" y="91050"/>
                  <a:pt x="292100" y="141850"/>
                </a:cubicBezTo>
                <a:cubicBezTo>
                  <a:pt x="321733" y="192650"/>
                  <a:pt x="353483" y="675250"/>
                  <a:pt x="381000" y="827650"/>
                </a:cubicBezTo>
                <a:cubicBezTo>
                  <a:pt x="408517" y="980050"/>
                  <a:pt x="404283" y="1138800"/>
                  <a:pt x="457200" y="1056250"/>
                </a:cubicBezTo>
                <a:cubicBezTo>
                  <a:pt x="510117" y="973700"/>
                  <a:pt x="637117" y="408550"/>
                  <a:pt x="698500" y="332350"/>
                </a:cubicBezTo>
                <a:cubicBezTo>
                  <a:pt x="759883" y="256150"/>
                  <a:pt x="825500" y="599050"/>
                  <a:pt x="825500" y="599050"/>
                </a:cubicBezTo>
                <a:lnTo>
                  <a:pt x="825500" y="599050"/>
                </a:lnTo>
                <a:cubicBezTo>
                  <a:pt x="916517" y="501683"/>
                  <a:pt x="1261533" y="-101567"/>
                  <a:pt x="1371600" y="14850"/>
                </a:cubicBezTo>
                <a:cubicBezTo>
                  <a:pt x="1481667" y="131267"/>
                  <a:pt x="1443567" y="1085883"/>
                  <a:pt x="1485900" y="1297550"/>
                </a:cubicBezTo>
                <a:cubicBezTo>
                  <a:pt x="1528233" y="1509217"/>
                  <a:pt x="1625600" y="1284850"/>
                  <a:pt x="1625600" y="1284850"/>
                </a:cubicBezTo>
                <a:lnTo>
                  <a:pt x="1625600" y="1284850"/>
                </a:lnTo>
                <a:cubicBezTo>
                  <a:pt x="1634067" y="1206533"/>
                  <a:pt x="1655233" y="929250"/>
                  <a:pt x="1676400" y="814950"/>
                </a:cubicBezTo>
                <a:cubicBezTo>
                  <a:pt x="1697567" y="700650"/>
                  <a:pt x="1737783" y="662550"/>
                  <a:pt x="1752600" y="599050"/>
                </a:cubicBezTo>
                <a:cubicBezTo>
                  <a:pt x="1767417" y="535550"/>
                  <a:pt x="1750483" y="332350"/>
                  <a:pt x="1765300" y="433950"/>
                </a:cubicBezTo>
                <a:cubicBezTo>
                  <a:pt x="1780117" y="535550"/>
                  <a:pt x="1828800" y="1081650"/>
                  <a:pt x="1841500" y="1208650"/>
                </a:cubicBezTo>
                <a:cubicBezTo>
                  <a:pt x="1854200" y="1335650"/>
                  <a:pt x="1813983" y="1236167"/>
                  <a:pt x="1841500" y="1195950"/>
                </a:cubicBezTo>
                <a:cubicBezTo>
                  <a:pt x="1869017" y="1155733"/>
                  <a:pt x="1968500" y="912317"/>
                  <a:pt x="2006600" y="967350"/>
                </a:cubicBezTo>
                <a:cubicBezTo>
                  <a:pt x="2044700" y="1022383"/>
                  <a:pt x="2040467" y="1416083"/>
                  <a:pt x="2070100" y="1526150"/>
                </a:cubicBezTo>
                <a:cubicBezTo>
                  <a:pt x="2099733" y="1636217"/>
                  <a:pt x="2150533" y="1581184"/>
                  <a:pt x="2184400" y="1627750"/>
                </a:cubicBezTo>
                <a:cubicBezTo>
                  <a:pt x="2218267" y="1674316"/>
                  <a:pt x="2235200" y="1993933"/>
                  <a:pt x="2273300" y="1805550"/>
                </a:cubicBezTo>
                <a:cubicBezTo>
                  <a:pt x="2311400" y="1617167"/>
                  <a:pt x="2366433" y="700650"/>
                  <a:pt x="2413000" y="497450"/>
                </a:cubicBezTo>
                <a:cubicBezTo>
                  <a:pt x="2459567" y="294250"/>
                  <a:pt x="2518833" y="484750"/>
                  <a:pt x="2552700" y="586350"/>
                </a:cubicBezTo>
                <a:cubicBezTo>
                  <a:pt x="2586567" y="687950"/>
                  <a:pt x="2592917" y="916550"/>
                  <a:pt x="2616200" y="1107050"/>
                </a:cubicBezTo>
                <a:cubicBezTo>
                  <a:pt x="2639483" y="1297550"/>
                  <a:pt x="2692400" y="1729350"/>
                  <a:pt x="2692400" y="1729350"/>
                </a:cubicBezTo>
                <a:lnTo>
                  <a:pt x="2692400" y="1729350"/>
                </a:lnTo>
                <a:cubicBezTo>
                  <a:pt x="2726267" y="1775916"/>
                  <a:pt x="2846917" y="2101883"/>
                  <a:pt x="2895600" y="2008750"/>
                </a:cubicBezTo>
                <a:cubicBezTo>
                  <a:pt x="2944283" y="1915617"/>
                  <a:pt x="2952750" y="1392800"/>
                  <a:pt x="2984500" y="1170550"/>
                </a:cubicBezTo>
                <a:cubicBezTo>
                  <a:pt x="3016250" y="948300"/>
                  <a:pt x="3056467" y="700650"/>
                  <a:pt x="3086100" y="675250"/>
                </a:cubicBezTo>
                <a:cubicBezTo>
                  <a:pt x="3115733" y="649850"/>
                  <a:pt x="3117850" y="1003333"/>
                  <a:pt x="3162300" y="1018150"/>
                </a:cubicBezTo>
                <a:cubicBezTo>
                  <a:pt x="3206750" y="1032967"/>
                  <a:pt x="3302000" y="660433"/>
                  <a:pt x="3352800" y="764150"/>
                </a:cubicBezTo>
                <a:cubicBezTo>
                  <a:pt x="3403600" y="867867"/>
                  <a:pt x="3403600" y="1617167"/>
                  <a:pt x="3467100" y="1640450"/>
                </a:cubicBezTo>
                <a:cubicBezTo>
                  <a:pt x="3530600" y="1663733"/>
                  <a:pt x="3659717" y="884800"/>
                  <a:pt x="3733800" y="903850"/>
                </a:cubicBezTo>
                <a:cubicBezTo>
                  <a:pt x="3807883" y="922900"/>
                  <a:pt x="3843867" y="1583300"/>
                  <a:pt x="3911600" y="1754750"/>
                </a:cubicBezTo>
                <a:cubicBezTo>
                  <a:pt x="3979333" y="1926200"/>
                  <a:pt x="4068233" y="2040500"/>
                  <a:pt x="4140200" y="1932550"/>
                </a:cubicBezTo>
                <a:cubicBezTo>
                  <a:pt x="4212167" y="1824600"/>
                  <a:pt x="4277783" y="1465825"/>
                  <a:pt x="4343400" y="1107050"/>
                </a:cubicBezTo>
              </a:path>
            </a:pathLst>
          </a:custGeom>
          <a:ln w="25400">
            <a:solidFill>
              <a:srgbClr val="00B0F0"/>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grpSp>
        <p:nvGrpSpPr>
          <p:cNvPr id="114" name="Group 113"/>
          <p:cNvGrpSpPr/>
          <p:nvPr/>
        </p:nvGrpSpPr>
        <p:grpSpPr>
          <a:xfrm>
            <a:off x="6078366" y="967479"/>
            <a:ext cx="1619283" cy="2040772"/>
            <a:chOff x="8104480" y="1289969"/>
            <a:chExt cx="2159044" cy="2721029"/>
          </a:xfrm>
        </p:grpSpPr>
        <p:pic>
          <p:nvPicPr>
            <p:cNvPr id="96" name="Picture 95"/>
            <p:cNvPicPr>
              <a:picLocks noChangeAspect="1"/>
            </p:cNvPicPr>
            <p:nvPr/>
          </p:nvPicPr>
          <p:blipFill>
            <a:blip r:embed="rId10"/>
            <a:stretch>
              <a:fillRect/>
            </a:stretch>
          </p:blipFill>
          <p:spPr>
            <a:xfrm>
              <a:off x="9710883" y="2033165"/>
              <a:ext cx="509708" cy="445994"/>
            </a:xfrm>
            <a:prstGeom prst="rect">
              <a:avLst/>
            </a:prstGeom>
          </p:spPr>
        </p:pic>
        <p:pic>
          <p:nvPicPr>
            <p:cNvPr id="97" name="Picture 96"/>
            <p:cNvPicPr>
              <a:picLocks noChangeAspect="1"/>
            </p:cNvPicPr>
            <p:nvPr/>
          </p:nvPicPr>
          <p:blipFill>
            <a:blip r:embed="rId11"/>
            <a:stretch>
              <a:fillRect/>
            </a:stretch>
          </p:blipFill>
          <p:spPr>
            <a:xfrm>
              <a:off x="9726409" y="2788588"/>
              <a:ext cx="537115" cy="537115"/>
            </a:xfrm>
            <a:prstGeom prst="rect">
              <a:avLst/>
            </a:prstGeom>
          </p:spPr>
        </p:pic>
        <p:pic>
          <p:nvPicPr>
            <p:cNvPr id="98" name="Picture 97"/>
            <p:cNvPicPr>
              <a:picLocks noChangeAspect="1"/>
            </p:cNvPicPr>
            <p:nvPr/>
          </p:nvPicPr>
          <p:blipFill>
            <a:blip r:embed="rId12"/>
            <a:stretch>
              <a:fillRect/>
            </a:stretch>
          </p:blipFill>
          <p:spPr>
            <a:xfrm>
              <a:off x="8514653" y="1289969"/>
              <a:ext cx="687187" cy="687187"/>
            </a:xfrm>
            <a:prstGeom prst="rect">
              <a:avLst/>
            </a:prstGeom>
          </p:spPr>
        </p:pic>
        <p:pic>
          <p:nvPicPr>
            <p:cNvPr id="99" name="Picture 98"/>
            <p:cNvPicPr>
              <a:picLocks noChangeAspect="1"/>
            </p:cNvPicPr>
            <p:nvPr/>
          </p:nvPicPr>
          <p:blipFill>
            <a:blip r:embed="rId13"/>
            <a:stretch>
              <a:fillRect/>
            </a:stretch>
          </p:blipFill>
          <p:spPr>
            <a:xfrm>
              <a:off x="9676990" y="3443056"/>
              <a:ext cx="567942" cy="567942"/>
            </a:xfrm>
            <a:prstGeom prst="rect">
              <a:avLst/>
            </a:prstGeom>
          </p:spPr>
        </p:pic>
        <p:cxnSp>
          <p:nvCxnSpPr>
            <p:cNvPr id="101" name="Elbow Connector 100"/>
            <p:cNvCxnSpPr/>
            <p:nvPr/>
          </p:nvCxnSpPr>
          <p:spPr>
            <a:xfrm rot="10800000" flipV="1">
              <a:off x="8104480" y="1667943"/>
              <a:ext cx="390014" cy="1738382"/>
            </a:xfrm>
            <a:prstGeom prst="bentConnector2">
              <a:avLst/>
            </a:prstGeom>
            <a:ln w="38100" cmpd="sng">
              <a:solidFill>
                <a:srgbClr val="70AD47"/>
              </a:solidFill>
            </a:ln>
          </p:spPr>
          <p:style>
            <a:lnRef idx="2">
              <a:schemeClr val="accent1"/>
            </a:lnRef>
            <a:fillRef idx="0">
              <a:schemeClr val="accent1"/>
            </a:fillRef>
            <a:effectRef idx="1">
              <a:schemeClr val="accent1"/>
            </a:effectRef>
            <a:fontRef idx="minor">
              <a:schemeClr val="tx1"/>
            </a:fontRef>
          </p:style>
        </p:cxnSp>
        <p:cxnSp>
          <p:nvCxnSpPr>
            <p:cNvPr id="106" name="Elbow Connector 105"/>
            <p:cNvCxnSpPr>
              <a:stCxn id="96" idx="1"/>
              <a:endCxn id="33" idx="3"/>
            </p:cNvCxnSpPr>
            <p:nvPr/>
          </p:nvCxnSpPr>
          <p:spPr>
            <a:xfrm rot="10800000">
              <a:off x="9350275" y="2253770"/>
              <a:ext cx="360609" cy="2392"/>
            </a:xfrm>
            <a:prstGeom prst="bentConnector3">
              <a:avLst/>
            </a:prstGeom>
            <a:ln w="3810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97" idx="1"/>
              <a:endCxn id="35" idx="3"/>
            </p:cNvCxnSpPr>
            <p:nvPr/>
          </p:nvCxnSpPr>
          <p:spPr>
            <a:xfrm rot="10800000">
              <a:off x="9578875" y="2682552"/>
              <a:ext cx="147535" cy="374595"/>
            </a:xfrm>
            <a:prstGeom prst="bentConnector3">
              <a:avLst/>
            </a:prstGeom>
            <a:ln w="3810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10" name="Elbow Connector 109"/>
            <p:cNvCxnSpPr>
              <a:endCxn id="30" idx="3"/>
            </p:cNvCxnSpPr>
            <p:nvPr/>
          </p:nvCxnSpPr>
          <p:spPr>
            <a:xfrm rot="10800000">
              <a:off x="9350274" y="3549171"/>
              <a:ext cx="306556" cy="159491"/>
            </a:xfrm>
            <a:prstGeom prst="bentConnector3">
              <a:avLst/>
            </a:prstGeom>
            <a:ln w="38100" cmpd="sng">
              <a:solidFill>
                <a:srgbClr val="70AD47"/>
              </a:solidFill>
            </a:ln>
          </p:spPr>
          <p:style>
            <a:lnRef idx="2">
              <a:schemeClr val="accent1"/>
            </a:lnRef>
            <a:fillRef idx="0">
              <a:schemeClr val="accent1"/>
            </a:fillRef>
            <a:effectRef idx="1">
              <a:schemeClr val="accent1"/>
            </a:effectRef>
            <a:fontRef idx="minor">
              <a:schemeClr val="tx1"/>
            </a:fontRef>
          </p:style>
        </p:cxnSp>
      </p:grpSp>
      <p:sp>
        <p:nvSpPr>
          <p:cNvPr id="111" name="Multiply 110"/>
          <p:cNvSpPr/>
          <p:nvPr/>
        </p:nvSpPr>
        <p:spPr>
          <a:xfrm>
            <a:off x="4082489" y="4293182"/>
            <a:ext cx="786255" cy="256987"/>
          </a:xfrm>
          <a:prstGeom prst="mathMultiply">
            <a:avLst/>
          </a:prstGeom>
          <a:solidFill>
            <a:srgbClr val="FF0000"/>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68580" tIns="34290" rIns="68580" bIns="34290" rtlCol="0" anchor="t" anchorCtr="0"/>
          <a:lstStyle/>
          <a:p>
            <a:pPr algn="ctr"/>
            <a:endParaRPr lang="en-US" sz="1800" dirty="0"/>
          </a:p>
        </p:txBody>
      </p:sp>
      <p:sp>
        <p:nvSpPr>
          <p:cNvPr id="112" name="Right Arrow 111"/>
          <p:cNvSpPr/>
          <p:nvPr/>
        </p:nvSpPr>
        <p:spPr>
          <a:xfrm flipH="1">
            <a:off x="4248804" y="3960610"/>
            <a:ext cx="381568" cy="166286"/>
          </a:xfrm>
          <a:prstGeom prst="rightArrow">
            <a:avLst/>
          </a:prstGeom>
          <a:solidFill>
            <a:schemeClr val="accent6"/>
          </a:solidFill>
          <a:ln w="762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68580" tIns="34290" rIns="68580" bIns="34290" rtlCol="0" anchor="t" anchorCtr="0"/>
          <a:lstStyle/>
          <a:p>
            <a:pPr algn="ctr"/>
            <a:endParaRPr lang="en-US" sz="1800" dirty="0"/>
          </a:p>
        </p:txBody>
      </p:sp>
      <p:sp>
        <p:nvSpPr>
          <p:cNvPr id="117" name="TextBox 116"/>
          <p:cNvSpPr txBox="1"/>
          <p:nvPr/>
        </p:nvSpPr>
        <p:spPr>
          <a:xfrm>
            <a:off x="4279045" y="3597809"/>
            <a:ext cx="423368" cy="346249"/>
          </a:xfrm>
          <a:prstGeom prst="rect">
            <a:avLst/>
          </a:prstGeom>
          <a:noFill/>
        </p:spPr>
        <p:txBody>
          <a:bodyPr wrap="square" lIns="68580" tIns="34290" rIns="68580" bIns="34290" rtlCol="0">
            <a:spAutoFit/>
          </a:bodyPr>
          <a:lstStyle/>
          <a:p>
            <a:r>
              <a:rPr lang="en-US" sz="1800" b="1" dirty="0">
                <a:solidFill>
                  <a:schemeClr val="accent6"/>
                </a:solidFill>
              </a:rPr>
              <a:t>DR</a:t>
            </a:r>
          </a:p>
        </p:txBody>
      </p:sp>
      <p:sp>
        <p:nvSpPr>
          <p:cNvPr id="3" name="Date Placeholder 2"/>
          <p:cNvSpPr>
            <a:spLocks noGrp="1"/>
          </p:cNvSpPr>
          <p:nvPr>
            <p:ph type="dt" sz="half" idx="10"/>
          </p:nvPr>
        </p:nvSpPr>
        <p:spPr/>
        <p:txBody>
          <a:bodyPr/>
          <a:lstStyle/>
          <a:p>
            <a:fld id="{323DB030-E940-FE4C-AFEB-508992CFC5BD}" type="datetime1">
              <a:rPr lang="en-US" smtClean="0"/>
              <a:t>11/5/15</a:t>
            </a:fld>
            <a:endParaRPr lang="en-US" dirty="0"/>
          </a:p>
        </p:txBody>
      </p:sp>
    </p:spTree>
    <p:extLst>
      <p:ext uri="{BB962C8B-B14F-4D97-AF65-F5344CB8AC3E}">
        <p14:creationId xmlns:p14="http://schemas.microsoft.com/office/powerpoint/2010/main" val="3018630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3"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2" nodeType="clickEffect">
                                  <p:stCondLst>
                                    <p:cond delay="0"/>
                                  </p:stCondLst>
                                  <p:childTnLst>
                                    <p:set>
                                      <p:cBhvr>
                                        <p:cTn id="36" dur="1" fill="hold">
                                          <p:stCondLst>
                                            <p:cond delay="0"/>
                                          </p:stCondLst>
                                        </p:cTn>
                                        <p:tgtEl>
                                          <p:spTgt spid="84"/>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2" animBg="1"/>
      <p:bldP spid="84" grpId="3" animBg="1"/>
      <p:bldP spid="113" grpId="0" animBg="1"/>
      <p:bldP spid="89" grpId="0" animBg="1"/>
      <p:bldP spid="89" grpId="1" animBg="1"/>
      <p:bldP spid="94" grpId="1" animBg="1"/>
      <p:bldP spid="95" grpId="1" animBg="1"/>
      <p:bldP spid="111" grpId="0" animBg="1"/>
      <p:bldP spid="111" grpId="1" animBg="1"/>
      <p:bldP spid="111" grpId="2" animBg="1"/>
      <p:bldP spid="112" grpId="0" animBg="1"/>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srcRect l="-80" t="1272" r="128" b="7157"/>
          <a:stretch/>
        </p:blipFill>
        <p:spPr>
          <a:xfrm>
            <a:off x="672406" y="994389"/>
            <a:ext cx="6289784" cy="3757412"/>
          </a:xfrm>
        </p:spPr>
      </p:pic>
      <p:sp>
        <p:nvSpPr>
          <p:cNvPr id="4" name="Slide Number Placeholder 3"/>
          <p:cNvSpPr>
            <a:spLocks noGrp="1"/>
          </p:cNvSpPr>
          <p:nvPr>
            <p:ph type="sldNum" sz="quarter" idx="12"/>
          </p:nvPr>
        </p:nvSpPr>
        <p:spPr/>
        <p:txBody>
          <a:bodyPr/>
          <a:lstStyle/>
          <a:p>
            <a:fld id="{629637A9-119A-49DA-BD12-AAC58B377D80}" type="slidenum">
              <a:rPr lang="en-US" smtClean="0"/>
              <a:t>26</a:t>
            </a:fld>
            <a:endParaRPr lang="en-US" dirty="0"/>
          </a:p>
        </p:txBody>
      </p:sp>
      <p:sp>
        <p:nvSpPr>
          <p:cNvPr id="5" name="Title 1"/>
          <p:cNvSpPr>
            <a:spLocks noGrp="1"/>
          </p:cNvSpPr>
          <p:nvPr>
            <p:ph type="title"/>
          </p:nvPr>
        </p:nvSpPr>
        <p:spPr/>
        <p:txBody>
          <a:bodyPr>
            <a:normAutofit/>
          </a:bodyPr>
          <a:lstStyle/>
          <a:p>
            <a:r>
              <a:rPr lang="en-US" dirty="0" smtClean="0"/>
              <a:t>Finding DR resources is challenging</a:t>
            </a:r>
            <a:endParaRPr lang="en-US" b="1" dirty="0">
              <a:solidFill>
                <a:srgbClr val="00B0F0"/>
              </a:solidFill>
            </a:endParaRPr>
          </a:p>
        </p:txBody>
      </p:sp>
      <p:sp>
        <p:nvSpPr>
          <p:cNvPr id="7" name="TextBox 6"/>
          <p:cNvSpPr txBox="1"/>
          <p:nvPr/>
        </p:nvSpPr>
        <p:spPr>
          <a:xfrm>
            <a:off x="294177" y="4866506"/>
            <a:ext cx="2703304" cy="207749"/>
          </a:xfrm>
          <a:prstGeom prst="rect">
            <a:avLst/>
          </a:prstGeom>
          <a:noFill/>
        </p:spPr>
        <p:txBody>
          <a:bodyPr wrap="none" lIns="68580" tIns="34290" rIns="68580" bIns="34290" rtlCol="0">
            <a:spAutoFit/>
          </a:bodyPr>
          <a:lstStyle/>
          <a:p>
            <a:r>
              <a:rPr lang="en-US" sz="900" dirty="0"/>
              <a:t>GTM research, “U.S. Demand Response Outlook 2014”</a:t>
            </a:r>
          </a:p>
        </p:txBody>
      </p:sp>
      <p:pic>
        <p:nvPicPr>
          <p:cNvPr id="3" name="Picture 2"/>
          <p:cNvPicPr>
            <a:picLocks/>
          </p:cNvPicPr>
          <p:nvPr/>
        </p:nvPicPr>
        <p:blipFill>
          <a:blip r:embed="rId4"/>
          <a:stretch>
            <a:fillRect/>
          </a:stretch>
        </p:blipFill>
        <p:spPr>
          <a:xfrm>
            <a:off x="1552369" y="1086998"/>
            <a:ext cx="1312817" cy="960120"/>
          </a:xfrm>
          <a:prstGeom prst="rect">
            <a:avLst/>
          </a:prstGeom>
        </p:spPr>
      </p:pic>
      <p:pic>
        <p:nvPicPr>
          <p:cNvPr id="9" name="Picture 8"/>
          <p:cNvPicPr>
            <a:picLocks/>
          </p:cNvPicPr>
          <p:nvPr/>
        </p:nvPicPr>
        <p:blipFill>
          <a:blip r:embed="rId5"/>
          <a:stretch>
            <a:fillRect/>
          </a:stretch>
        </p:blipFill>
        <p:spPr>
          <a:xfrm>
            <a:off x="2874694" y="1087917"/>
            <a:ext cx="1442804" cy="960120"/>
          </a:xfrm>
          <a:prstGeom prst="rect">
            <a:avLst/>
          </a:prstGeom>
        </p:spPr>
      </p:pic>
      <p:pic>
        <p:nvPicPr>
          <p:cNvPr id="10" name="Picture 9"/>
          <p:cNvPicPr>
            <a:picLocks/>
          </p:cNvPicPr>
          <p:nvPr/>
        </p:nvPicPr>
        <p:blipFill>
          <a:blip r:embed="rId6"/>
          <a:stretch>
            <a:fillRect/>
          </a:stretch>
        </p:blipFill>
        <p:spPr>
          <a:xfrm>
            <a:off x="4327012" y="1087919"/>
            <a:ext cx="1442804" cy="960120"/>
          </a:xfrm>
          <a:prstGeom prst="rect">
            <a:avLst/>
          </a:prstGeom>
        </p:spPr>
      </p:pic>
      <p:grpSp>
        <p:nvGrpSpPr>
          <p:cNvPr id="14" name="Group 13"/>
          <p:cNvGrpSpPr/>
          <p:nvPr/>
        </p:nvGrpSpPr>
        <p:grpSpPr>
          <a:xfrm>
            <a:off x="6831157" y="2024679"/>
            <a:ext cx="1492568" cy="2471072"/>
            <a:chOff x="9108200" y="2699568"/>
            <a:chExt cx="1990089" cy="3294763"/>
          </a:xfrm>
        </p:grpSpPr>
        <p:sp>
          <p:nvSpPr>
            <p:cNvPr id="2" name="Right Brace 1"/>
            <p:cNvSpPr/>
            <p:nvPr/>
          </p:nvSpPr>
          <p:spPr>
            <a:xfrm>
              <a:off x="9108200" y="2699568"/>
              <a:ext cx="544286" cy="3294763"/>
            </a:xfrm>
            <a:prstGeom prst="rightBrace">
              <a:avLst/>
            </a:pr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9561769" y="4023784"/>
              <a:ext cx="1536520" cy="697627"/>
            </a:xfrm>
            <a:prstGeom prst="rect">
              <a:avLst/>
            </a:prstGeom>
            <a:noFill/>
          </p:spPr>
          <p:txBody>
            <a:bodyPr wrap="none" rtlCol="0">
              <a:spAutoFit/>
            </a:bodyPr>
            <a:lstStyle/>
            <a:p>
              <a:r>
                <a:rPr lang="en-US" b="1" dirty="0" smtClean="0"/>
                <a:t>Conservative</a:t>
              </a:r>
            </a:p>
            <a:p>
              <a:r>
                <a:rPr lang="en-US" b="1" dirty="0" smtClean="0"/>
                <a:t>estimate</a:t>
              </a:r>
              <a:endParaRPr lang="en-US" b="1" dirty="0"/>
            </a:p>
          </p:txBody>
        </p:sp>
      </p:grpSp>
      <p:grpSp>
        <p:nvGrpSpPr>
          <p:cNvPr id="15" name="Group 14"/>
          <p:cNvGrpSpPr/>
          <p:nvPr/>
        </p:nvGrpSpPr>
        <p:grpSpPr>
          <a:xfrm>
            <a:off x="6830753" y="1211038"/>
            <a:ext cx="1328963" cy="3298718"/>
            <a:chOff x="9331799" y="1652062"/>
            <a:chExt cx="1771949" cy="4398291"/>
          </a:xfrm>
        </p:grpSpPr>
        <p:sp>
          <p:nvSpPr>
            <p:cNvPr id="13" name="TextBox 12"/>
            <p:cNvSpPr txBox="1"/>
            <p:nvPr/>
          </p:nvSpPr>
          <p:spPr>
            <a:xfrm>
              <a:off x="9779225" y="3528041"/>
              <a:ext cx="1324523" cy="697627"/>
            </a:xfrm>
            <a:prstGeom prst="rect">
              <a:avLst/>
            </a:prstGeom>
            <a:noFill/>
          </p:spPr>
          <p:txBody>
            <a:bodyPr wrap="none" rtlCol="0">
              <a:spAutoFit/>
            </a:bodyPr>
            <a:lstStyle/>
            <a:p>
              <a:r>
                <a:rPr lang="en-US" b="1" dirty="0" smtClean="0"/>
                <a:t>Aggressive </a:t>
              </a:r>
            </a:p>
            <a:p>
              <a:r>
                <a:rPr lang="en-US" b="1" dirty="0" smtClean="0"/>
                <a:t>estimate</a:t>
              </a:r>
              <a:endParaRPr lang="en-US" b="1" dirty="0"/>
            </a:p>
          </p:txBody>
        </p:sp>
        <p:sp>
          <p:nvSpPr>
            <p:cNvPr id="12" name="Right Brace 11"/>
            <p:cNvSpPr/>
            <p:nvPr/>
          </p:nvSpPr>
          <p:spPr>
            <a:xfrm>
              <a:off x="9331799" y="1652062"/>
              <a:ext cx="471715" cy="4398291"/>
            </a:xfrm>
            <a:prstGeom prst="rightBrace">
              <a:avLst/>
            </a:pr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8" name="TextBox 7"/>
          <p:cNvSpPr txBox="1"/>
          <p:nvPr/>
        </p:nvSpPr>
        <p:spPr>
          <a:xfrm>
            <a:off x="814125" y="2622523"/>
            <a:ext cx="6259690" cy="530915"/>
          </a:xfrm>
          <a:prstGeom prst="rect">
            <a:avLst/>
          </a:prstGeom>
          <a:solidFill>
            <a:schemeClr val="bg1"/>
          </a:solidFill>
          <a:ln w="76200" cmpd="sng">
            <a:solidFill>
              <a:srgbClr val="FF0000"/>
            </a:solidFill>
          </a:ln>
        </p:spPr>
        <p:txBody>
          <a:bodyPr wrap="square" lIns="68580" tIns="34290" rIns="68580" bIns="34290" rtlCol="0">
            <a:spAutoFit/>
          </a:bodyPr>
          <a:lstStyle/>
          <a:p>
            <a:r>
              <a:rPr lang="en-US" sz="3000" dirty="0"/>
              <a:t>How much can data center contribute?</a:t>
            </a:r>
          </a:p>
        </p:txBody>
      </p:sp>
      <p:sp>
        <p:nvSpPr>
          <p:cNvPr id="17" name="Date Placeholder 16"/>
          <p:cNvSpPr>
            <a:spLocks noGrp="1"/>
          </p:cNvSpPr>
          <p:nvPr>
            <p:ph type="dt" sz="half" idx="10"/>
          </p:nvPr>
        </p:nvSpPr>
        <p:spPr/>
        <p:txBody>
          <a:bodyPr/>
          <a:lstStyle/>
          <a:p>
            <a:fld id="{4F35975F-6BB3-A043-9B7B-BBCD117DF713}" type="datetime1">
              <a:rPr lang="en-US" smtClean="0"/>
              <a:t>11/5/15</a:t>
            </a:fld>
            <a:endParaRPr lang="en-US" dirty="0"/>
          </a:p>
        </p:txBody>
      </p:sp>
    </p:spTree>
    <p:extLst>
      <p:ext uri="{BB962C8B-B14F-4D97-AF65-F5344CB8AC3E}">
        <p14:creationId xmlns:p14="http://schemas.microsoft.com/office/powerpoint/2010/main" val="1430002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Multi-tenant </a:t>
            </a:r>
            <a:r>
              <a:rPr lang="en-US" dirty="0" smtClean="0"/>
              <a:t>(colocation) </a:t>
            </a:r>
            <a:r>
              <a:rPr lang="en-US" dirty="0"/>
              <a:t>data </a:t>
            </a:r>
            <a:r>
              <a:rPr lang="en-US" dirty="0" smtClean="0"/>
              <a:t>centers</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400" dirty="0"/>
              <a:t>Multiple tenants house and manage their own servers independently in </a:t>
            </a:r>
            <a:r>
              <a:rPr lang="en-US" sz="2400" b="1" dirty="0">
                <a:solidFill>
                  <a:srgbClr val="00B050"/>
                </a:solidFill>
              </a:rPr>
              <a:t>shared</a:t>
            </a:r>
            <a:r>
              <a:rPr lang="en-US" sz="2400" dirty="0"/>
              <a:t> space</a:t>
            </a:r>
          </a:p>
          <a:p>
            <a:pPr marL="0" indent="0">
              <a:lnSpc>
                <a:spcPct val="100000"/>
              </a:lnSpc>
              <a:buNone/>
            </a:pPr>
            <a:r>
              <a:rPr lang="en-US" sz="2400" dirty="0"/>
              <a:t>Data center operator is mainly responsible for facility support (e.g., power supply, cooling)</a:t>
            </a:r>
          </a:p>
          <a:p>
            <a:pPr>
              <a:lnSpc>
                <a:spcPct val="100000"/>
              </a:lnSpc>
            </a:pP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27</a:t>
            </a:fld>
            <a:endParaRPr lang="en-US"/>
          </a:p>
        </p:txBody>
      </p:sp>
      <p:grpSp>
        <p:nvGrpSpPr>
          <p:cNvPr id="5" name="Group 4"/>
          <p:cNvGrpSpPr/>
          <p:nvPr/>
        </p:nvGrpSpPr>
        <p:grpSpPr>
          <a:xfrm>
            <a:off x="4192402" y="2607201"/>
            <a:ext cx="3778400" cy="2308713"/>
            <a:chOff x="5678036" y="3569634"/>
            <a:chExt cx="5326231" cy="3587149"/>
          </a:xfrm>
        </p:grpSpPr>
        <p:grpSp>
          <p:nvGrpSpPr>
            <p:cNvPr id="78" name="Group 77"/>
            <p:cNvGrpSpPr/>
            <p:nvPr/>
          </p:nvGrpSpPr>
          <p:grpSpPr>
            <a:xfrm>
              <a:off x="5678036" y="3586152"/>
              <a:ext cx="5326231" cy="3009252"/>
              <a:chOff x="1658207" y="1813233"/>
              <a:chExt cx="5609816" cy="4067538"/>
            </a:xfrm>
          </p:grpSpPr>
          <p:sp>
            <p:nvSpPr>
              <p:cNvPr id="79" name="Oval 78"/>
              <p:cNvSpPr/>
              <p:nvPr/>
            </p:nvSpPr>
            <p:spPr>
              <a:xfrm>
                <a:off x="3505200" y="1828800"/>
                <a:ext cx="1454972" cy="762000"/>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8210" y="1828800"/>
                <a:ext cx="914400" cy="914400"/>
              </a:xfrm>
              <a:prstGeom prst="rect">
                <a:avLst/>
              </a:prstGeom>
            </p:spPr>
          </p:pic>
          <p:cxnSp>
            <p:nvCxnSpPr>
              <p:cNvPr id="81" name="Straight Connector 80"/>
              <p:cNvCxnSpPr/>
              <p:nvPr/>
            </p:nvCxnSpPr>
            <p:spPr>
              <a:xfrm>
                <a:off x="2841565" y="2247900"/>
                <a:ext cx="820070"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flipH="1">
                <a:off x="4813360" y="1884680"/>
                <a:ext cx="1071335" cy="726440"/>
                <a:chOff x="2665454" y="1711960"/>
                <a:chExt cx="1071335" cy="726440"/>
              </a:xfrm>
            </p:grpSpPr>
            <p:pic>
              <p:nvPicPr>
                <p:cNvPr id="142" name="Picture 141"/>
                <p:cNvPicPr>
                  <a:picLocks noChangeAspect="1"/>
                </p:cNvPicPr>
                <p:nvPr/>
              </p:nvPicPr>
              <p:blipFill rotWithShape="1">
                <a:blip r:embed="rId4" cstate="print">
                  <a:extLst>
                    <a:ext uri="{28A0092B-C50C-407E-A947-70E740481C1C}">
                      <a14:useLocalDpi xmlns:a14="http://schemas.microsoft.com/office/drawing/2010/main" val="0"/>
                    </a:ext>
                  </a:extLst>
                </a:blip>
                <a:srcRect l="14285" t="19048" r="14286" b="19048"/>
                <a:stretch/>
              </p:blipFill>
              <p:spPr>
                <a:xfrm>
                  <a:off x="2665454" y="1711960"/>
                  <a:ext cx="838200" cy="726440"/>
                </a:xfrm>
                <a:prstGeom prst="rect">
                  <a:avLst/>
                </a:prstGeom>
              </p:spPr>
            </p:pic>
            <p:cxnSp>
              <p:nvCxnSpPr>
                <p:cNvPr id="143" name="Straight Connector 142"/>
                <p:cNvCxnSpPr/>
                <p:nvPr/>
              </p:nvCxnSpPr>
              <p:spPr>
                <a:xfrm>
                  <a:off x="3435523" y="2075180"/>
                  <a:ext cx="30126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cxnSp>
            <p:nvCxnSpPr>
              <p:cNvPr id="83" name="Straight Connector 82"/>
              <p:cNvCxnSpPr/>
              <p:nvPr/>
            </p:nvCxnSpPr>
            <p:spPr>
              <a:xfrm>
                <a:off x="3735772" y="2133600"/>
                <a:ext cx="527552" cy="30480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264123" y="2508306"/>
                <a:ext cx="3077" cy="234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2209800" y="3956682"/>
                <a:ext cx="4249290" cy="57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58207" y="2661715"/>
                <a:ext cx="1720506" cy="1098846"/>
              </a:xfrm>
              <a:prstGeom prst="rect">
                <a:avLst/>
              </a:prstGeom>
              <a:noFill/>
            </p:spPr>
            <p:txBody>
              <a:bodyPr wrap="square" rtlCol="0">
                <a:spAutoFit/>
              </a:bodyPr>
              <a:lstStyle/>
              <a:p>
                <a:pPr algn="ctr"/>
                <a:r>
                  <a:rPr lang="en-US" b="1" dirty="0" smtClean="0">
                    <a:latin typeface="Arial" pitchFamily="34" charset="0"/>
                    <a:cs typeface="Arial" pitchFamily="34" charset="0"/>
                  </a:rPr>
                  <a:t>Utility Substation</a:t>
                </a:r>
                <a:endParaRPr lang="en-US" b="1" dirty="0">
                  <a:latin typeface="Arial" pitchFamily="34" charset="0"/>
                  <a:cs typeface="Arial" pitchFamily="34" charset="0"/>
                </a:endParaRPr>
              </a:p>
            </p:txBody>
          </p:sp>
          <p:sp>
            <p:nvSpPr>
              <p:cNvPr id="87" name="TextBox 86"/>
              <p:cNvSpPr txBox="1"/>
              <p:nvPr/>
            </p:nvSpPr>
            <p:spPr>
              <a:xfrm>
                <a:off x="5787816" y="2007248"/>
                <a:ext cx="1480207" cy="1551313"/>
              </a:xfrm>
              <a:prstGeom prst="rect">
                <a:avLst/>
              </a:prstGeom>
              <a:noFill/>
            </p:spPr>
            <p:txBody>
              <a:bodyPr wrap="square" rtlCol="0">
                <a:spAutoFit/>
              </a:bodyPr>
              <a:lstStyle/>
              <a:p>
                <a:pPr algn="ctr"/>
                <a:r>
                  <a:rPr lang="en-US" b="1" dirty="0" smtClean="0">
                    <a:latin typeface="Arial" pitchFamily="34" charset="0"/>
                    <a:cs typeface="Arial" pitchFamily="34" charset="0"/>
                  </a:rPr>
                  <a:t>Diesel Generator</a:t>
                </a:r>
                <a:endParaRPr lang="en-US" b="1" dirty="0">
                  <a:latin typeface="Arial" pitchFamily="34" charset="0"/>
                  <a:cs typeface="Arial" pitchFamily="34" charset="0"/>
                </a:endParaRPr>
              </a:p>
            </p:txBody>
          </p:sp>
          <p:sp>
            <p:nvSpPr>
              <p:cNvPr id="88" name="TextBox 87"/>
              <p:cNvSpPr txBox="1"/>
              <p:nvPr/>
            </p:nvSpPr>
            <p:spPr>
              <a:xfrm>
                <a:off x="6410168" y="4206777"/>
                <a:ext cx="779165" cy="1098846"/>
              </a:xfrm>
              <a:prstGeom prst="rect">
                <a:avLst/>
              </a:prstGeom>
              <a:noFill/>
            </p:spPr>
            <p:txBody>
              <a:bodyPr wrap="square" rtlCol="0">
                <a:spAutoFit/>
              </a:bodyPr>
              <a:lstStyle/>
              <a:p>
                <a:pPr algn="ctr"/>
                <a:r>
                  <a:rPr lang="en-US" b="1" dirty="0" smtClean="0">
                    <a:latin typeface="Arial" pitchFamily="34" charset="0"/>
                    <a:cs typeface="Arial" pitchFamily="34" charset="0"/>
                  </a:rPr>
                  <a:t>PDU</a:t>
                </a:r>
                <a:endParaRPr lang="en-US" b="1" dirty="0">
                  <a:latin typeface="Arial" pitchFamily="34" charset="0"/>
                  <a:cs typeface="Arial" pitchFamily="34" charset="0"/>
                </a:endParaRPr>
              </a:p>
            </p:txBody>
          </p:sp>
          <p:cxnSp>
            <p:nvCxnSpPr>
              <p:cNvPr id="89" name="Straight Connector 88"/>
              <p:cNvCxnSpPr/>
              <p:nvPr/>
            </p:nvCxnSpPr>
            <p:spPr>
              <a:xfrm>
                <a:off x="4156848" y="4359180"/>
                <a:ext cx="509831" cy="5716"/>
              </a:xfrm>
              <a:prstGeom prst="line">
                <a:avLst/>
              </a:prstGeom>
              <a:ln w="1270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2314235" y="3962400"/>
                <a:ext cx="1571965" cy="722535"/>
                <a:chOff x="2209800" y="2940781"/>
                <a:chExt cx="1066800" cy="722535"/>
              </a:xfrm>
            </p:grpSpPr>
            <p:sp>
              <p:nvSpPr>
                <p:cNvPr id="127" name="Rectangle 126"/>
                <p:cNvSpPr/>
                <p:nvPr/>
              </p:nvSpPr>
              <p:spPr>
                <a:xfrm>
                  <a:off x="2209800" y="3048000"/>
                  <a:ext cx="1066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cxnSp>
              <p:nvCxnSpPr>
                <p:cNvPr id="128" name="Straight Connector 127"/>
                <p:cNvCxnSpPr/>
                <p:nvPr/>
              </p:nvCxnSpPr>
              <p:spPr>
                <a:xfrm>
                  <a:off x="2286000" y="3200400"/>
                  <a:ext cx="914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761106" y="3429000"/>
                  <a:ext cx="210694" cy="0"/>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2286000" y="3185161"/>
                  <a:ext cx="152400" cy="472439"/>
                  <a:chOff x="2286000" y="3185161"/>
                  <a:chExt cx="152400" cy="472439"/>
                </a:xfrm>
              </p:grpSpPr>
              <p:cxnSp>
                <p:nvCxnSpPr>
                  <p:cNvPr id="139" name="Straight Connector 138"/>
                  <p:cNvCxnSpPr/>
                  <p:nvPr/>
                </p:nvCxnSpPr>
                <p:spPr>
                  <a:xfrm>
                    <a:off x="2438400" y="3185161"/>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2286000" y="3329941"/>
                    <a:ext cx="1524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438400" y="3505200"/>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a:off x="2687954" y="3185160"/>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535554" y="3329940"/>
                  <a:ext cx="1524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87954" y="3505199"/>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2971801" y="3190877"/>
                  <a:ext cx="152400" cy="472439"/>
                  <a:chOff x="2286000" y="3185161"/>
                  <a:chExt cx="152400" cy="472439"/>
                </a:xfrm>
              </p:grpSpPr>
              <p:cxnSp>
                <p:nvCxnSpPr>
                  <p:cNvPr id="136" name="Straight Connector 135"/>
                  <p:cNvCxnSpPr/>
                  <p:nvPr/>
                </p:nvCxnSpPr>
                <p:spPr>
                  <a:xfrm>
                    <a:off x="2438400" y="3185161"/>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286000" y="3329941"/>
                    <a:ext cx="1524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38400" y="3505200"/>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5" name="Straight Connector 134"/>
                <p:cNvCxnSpPr/>
                <p:nvPr/>
              </p:nvCxnSpPr>
              <p:spPr>
                <a:xfrm>
                  <a:off x="2761106" y="2940781"/>
                  <a:ext cx="0" cy="2443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876800" y="3956683"/>
                <a:ext cx="1572768" cy="731142"/>
                <a:chOff x="2209800" y="2956255"/>
                <a:chExt cx="1066800" cy="707061"/>
              </a:xfrm>
            </p:grpSpPr>
            <p:sp>
              <p:nvSpPr>
                <p:cNvPr id="112" name="Rectangle 111"/>
                <p:cNvSpPr/>
                <p:nvPr/>
              </p:nvSpPr>
              <p:spPr>
                <a:xfrm>
                  <a:off x="2209800" y="3048000"/>
                  <a:ext cx="1066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cxnSp>
              <p:nvCxnSpPr>
                <p:cNvPr id="113" name="Straight Connector 112"/>
                <p:cNvCxnSpPr/>
                <p:nvPr/>
              </p:nvCxnSpPr>
              <p:spPr>
                <a:xfrm>
                  <a:off x="2286000" y="3200400"/>
                  <a:ext cx="914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61106" y="3429000"/>
                  <a:ext cx="210694" cy="0"/>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2286000" y="3185161"/>
                  <a:ext cx="152400" cy="472439"/>
                  <a:chOff x="2286000" y="3185161"/>
                  <a:chExt cx="152400" cy="472439"/>
                </a:xfrm>
              </p:grpSpPr>
              <p:cxnSp>
                <p:nvCxnSpPr>
                  <p:cNvPr id="124" name="Straight Connector 123"/>
                  <p:cNvCxnSpPr/>
                  <p:nvPr/>
                </p:nvCxnSpPr>
                <p:spPr>
                  <a:xfrm>
                    <a:off x="2438400" y="3185161"/>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2286000" y="3329941"/>
                    <a:ext cx="1524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438400" y="3505200"/>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Straight Connector 115"/>
                <p:cNvCxnSpPr/>
                <p:nvPr/>
              </p:nvCxnSpPr>
              <p:spPr>
                <a:xfrm>
                  <a:off x="2687954" y="3185160"/>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2535554" y="3329940"/>
                  <a:ext cx="1524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687954" y="3505199"/>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2971801" y="3190877"/>
                  <a:ext cx="152400" cy="472439"/>
                  <a:chOff x="2286000" y="3185161"/>
                  <a:chExt cx="152400" cy="472439"/>
                </a:xfrm>
              </p:grpSpPr>
              <p:cxnSp>
                <p:nvCxnSpPr>
                  <p:cNvPr id="121" name="Straight Connector 120"/>
                  <p:cNvCxnSpPr/>
                  <p:nvPr/>
                </p:nvCxnSpPr>
                <p:spPr>
                  <a:xfrm>
                    <a:off x="2438400" y="3185161"/>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2286000" y="3329941"/>
                    <a:ext cx="1524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438400" y="3505200"/>
                    <a:ext cx="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a:off x="2761106" y="2956255"/>
                  <a:ext cx="0" cy="2289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2" name="Picture 91"/>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70759" y="2866941"/>
                <a:ext cx="606145" cy="606145"/>
              </a:xfrm>
              <a:prstGeom prst="rect">
                <a:avLst/>
              </a:prstGeom>
            </p:spPr>
          </p:pic>
          <p:sp>
            <p:nvSpPr>
              <p:cNvPr id="93" name="TextBox 92"/>
              <p:cNvSpPr txBox="1"/>
              <p:nvPr/>
            </p:nvSpPr>
            <p:spPr>
              <a:xfrm>
                <a:off x="5604219" y="3069223"/>
                <a:ext cx="944242" cy="646381"/>
              </a:xfrm>
              <a:prstGeom prst="rect">
                <a:avLst/>
              </a:prstGeom>
              <a:noFill/>
            </p:spPr>
            <p:txBody>
              <a:bodyPr wrap="square" rtlCol="0">
                <a:spAutoFit/>
              </a:bodyPr>
              <a:lstStyle/>
              <a:p>
                <a:pPr algn="ctr"/>
                <a:r>
                  <a:rPr lang="en-US" b="1" dirty="0" smtClean="0">
                    <a:latin typeface="Arial" pitchFamily="34" charset="0"/>
                    <a:cs typeface="Arial" pitchFamily="34" charset="0"/>
                  </a:rPr>
                  <a:t>UPS</a:t>
                </a:r>
                <a:endParaRPr lang="en-US" b="1" dirty="0">
                  <a:latin typeface="Arial" pitchFamily="34" charset="0"/>
                  <a:cs typeface="Arial" pitchFamily="34" charset="0"/>
                </a:endParaRPr>
              </a:p>
            </p:txBody>
          </p:sp>
          <p:sp>
            <p:nvSpPr>
              <p:cNvPr id="94" name="Rectangle 93"/>
              <p:cNvSpPr/>
              <p:nvPr/>
            </p:nvSpPr>
            <p:spPr>
              <a:xfrm>
                <a:off x="3781776" y="2810030"/>
                <a:ext cx="1208361" cy="314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AC/DC</a:t>
                </a:r>
                <a:endParaRPr lang="en-US" b="1" dirty="0">
                  <a:solidFill>
                    <a:schemeClr val="tx1"/>
                  </a:solidFill>
                  <a:latin typeface="Arial" pitchFamily="34" charset="0"/>
                  <a:cs typeface="Arial" pitchFamily="34" charset="0"/>
                </a:endParaRPr>
              </a:p>
            </p:txBody>
          </p:sp>
          <p:cxnSp>
            <p:nvCxnSpPr>
              <p:cNvPr id="95" name="Straight Connector 94"/>
              <p:cNvCxnSpPr>
                <a:stCxn id="94" idx="2"/>
                <a:endCxn id="96" idx="0"/>
              </p:cNvCxnSpPr>
              <p:nvPr/>
            </p:nvCxnSpPr>
            <p:spPr>
              <a:xfrm>
                <a:off x="4385956" y="3124199"/>
                <a:ext cx="9013" cy="2277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781776" y="3351928"/>
                <a:ext cx="1226387" cy="3818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DC/AC</a:t>
                </a:r>
                <a:endParaRPr lang="en-US" b="1" dirty="0">
                  <a:solidFill>
                    <a:schemeClr val="tx1"/>
                  </a:solidFill>
                  <a:latin typeface="Arial" pitchFamily="34" charset="0"/>
                  <a:cs typeface="Arial" pitchFamily="34" charset="0"/>
                </a:endParaRPr>
              </a:p>
            </p:txBody>
          </p:sp>
          <p:cxnSp>
            <p:nvCxnSpPr>
              <p:cNvPr id="97" name="Straight Connector 96"/>
              <p:cNvCxnSpPr/>
              <p:nvPr/>
            </p:nvCxnSpPr>
            <p:spPr>
              <a:xfrm>
                <a:off x="4264123" y="3240901"/>
                <a:ext cx="8066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6" idx="2"/>
              </p:cNvCxnSpPr>
              <p:nvPr/>
            </p:nvCxnSpPr>
            <p:spPr>
              <a:xfrm flipH="1">
                <a:off x="4247698" y="3733800"/>
                <a:ext cx="147272" cy="222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2000873" y="4687825"/>
                <a:ext cx="1008552" cy="1192946"/>
                <a:chOff x="2054026" y="5131654"/>
                <a:chExt cx="1008552" cy="1192946"/>
              </a:xfrm>
            </p:grpSpPr>
            <p:pic>
              <p:nvPicPr>
                <p:cNvPr id="110" name="Picture 109"/>
                <p:cNvPicPr>
                  <a:picLocks noChangeAspect="1"/>
                </p:cNvPicPr>
                <p:nvPr/>
              </p:nvPicPr>
              <p:blipFill rotWithShape="1">
                <a:blip r:embed="rId6" cstate="print">
                  <a:extLst>
                    <a:ext uri="{28A0092B-C50C-407E-A947-70E740481C1C}">
                      <a14:useLocalDpi xmlns:a14="http://schemas.microsoft.com/office/drawing/2010/main" val="0"/>
                    </a:ext>
                  </a:extLst>
                </a:blip>
                <a:srcRect t="6280" b="5808"/>
                <a:stretch/>
              </p:blipFill>
              <p:spPr>
                <a:xfrm>
                  <a:off x="2054026" y="5257801"/>
                  <a:ext cx="1008552" cy="1066799"/>
                </a:xfrm>
                <a:prstGeom prst="rect">
                  <a:avLst/>
                </a:prstGeom>
              </p:spPr>
            </p:pic>
            <p:cxnSp>
              <p:nvCxnSpPr>
                <p:cNvPr id="111" name="Straight Connector 110"/>
                <p:cNvCxnSpPr/>
                <p:nvPr/>
              </p:nvCxnSpPr>
              <p:spPr>
                <a:xfrm flipH="1">
                  <a:off x="2547543" y="5131654"/>
                  <a:ext cx="2414" cy="185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3195987" y="4681913"/>
                <a:ext cx="1008552" cy="1196955"/>
                <a:chOff x="2034353" y="5127645"/>
                <a:chExt cx="1008552" cy="1196955"/>
              </a:xfrm>
            </p:grpSpPr>
            <p:pic>
              <p:nvPicPr>
                <p:cNvPr id="108" name="Picture 107"/>
                <p:cNvPicPr>
                  <a:picLocks noChangeAspect="1"/>
                </p:cNvPicPr>
                <p:nvPr/>
              </p:nvPicPr>
              <p:blipFill rotWithShape="1">
                <a:blip r:embed="rId6" cstate="print">
                  <a:extLst>
                    <a:ext uri="{28A0092B-C50C-407E-A947-70E740481C1C}">
                      <a14:useLocalDpi xmlns:a14="http://schemas.microsoft.com/office/drawing/2010/main" val="0"/>
                    </a:ext>
                  </a:extLst>
                </a:blip>
                <a:srcRect t="6280" b="5808"/>
                <a:stretch/>
              </p:blipFill>
              <p:spPr>
                <a:xfrm>
                  <a:off x="2034353" y="5257800"/>
                  <a:ext cx="1008552" cy="1066800"/>
                </a:xfrm>
                <a:prstGeom prst="rect">
                  <a:avLst/>
                </a:prstGeom>
              </p:spPr>
            </p:pic>
            <p:cxnSp>
              <p:nvCxnSpPr>
                <p:cNvPr id="109" name="Straight Connector 108"/>
                <p:cNvCxnSpPr/>
                <p:nvPr/>
              </p:nvCxnSpPr>
              <p:spPr>
                <a:xfrm flipH="1">
                  <a:off x="2547543" y="5127645"/>
                  <a:ext cx="2414" cy="1897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4554048" y="4679218"/>
                <a:ext cx="1008552" cy="1201553"/>
                <a:chOff x="2034353" y="5123047"/>
                <a:chExt cx="1008552" cy="1201553"/>
              </a:xfrm>
            </p:grpSpPr>
            <p:pic>
              <p:nvPicPr>
                <p:cNvPr id="106" name="Picture 105"/>
                <p:cNvPicPr>
                  <a:picLocks noChangeAspect="1"/>
                </p:cNvPicPr>
                <p:nvPr/>
              </p:nvPicPr>
              <p:blipFill rotWithShape="1">
                <a:blip r:embed="rId6" cstate="print">
                  <a:extLst>
                    <a:ext uri="{28A0092B-C50C-407E-A947-70E740481C1C}">
                      <a14:useLocalDpi xmlns:a14="http://schemas.microsoft.com/office/drawing/2010/main" val="0"/>
                    </a:ext>
                  </a:extLst>
                </a:blip>
                <a:srcRect t="6280" b="5808"/>
                <a:stretch/>
              </p:blipFill>
              <p:spPr>
                <a:xfrm>
                  <a:off x="2034353" y="5257800"/>
                  <a:ext cx="1008552" cy="1066800"/>
                </a:xfrm>
                <a:prstGeom prst="rect">
                  <a:avLst/>
                </a:prstGeom>
              </p:spPr>
            </p:pic>
            <p:cxnSp>
              <p:nvCxnSpPr>
                <p:cNvPr id="107" name="Straight Connector 106"/>
                <p:cNvCxnSpPr/>
                <p:nvPr/>
              </p:nvCxnSpPr>
              <p:spPr>
                <a:xfrm>
                  <a:off x="2547543" y="5123047"/>
                  <a:ext cx="0" cy="1943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5791200" y="4681913"/>
                <a:ext cx="1008552" cy="1198858"/>
                <a:chOff x="2034353" y="5125742"/>
                <a:chExt cx="1008552" cy="1198858"/>
              </a:xfrm>
            </p:grpSpPr>
            <p:pic>
              <p:nvPicPr>
                <p:cNvPr id="104" name="Picture 103"/>
                <p:cNvPicPr>
                  <a:picLocks noChangeAspect="1"/>
                </p:cNvPicPr>
                <p:nvPr/>
              </p:nvPicPr>
              <p:blipFill rotWithShape="1">
                <a:blip r:embed="rId6" cstate="print">
                  <a:extLst>
                    <a:ext uri="{28A0092B-C50C-407E-A947-70E740481C1C}">
                      <a14:useLocalDpi xmlns:a14="http://schemas.microsoft.com/office/drawing/2010/main" val="0"/>
                    </a:ext>
                  </a:extLst>
                </a:blip>
                <a:srcRect t="6280" b="5808"/>
                <a:stretch/>
              </p:blipFill>
              <p:spPr>
                <a:xfrm>
                  <a:off x="2034353" y="5257800"/>
                  <a:ext cx="1008552" cy="1066800"/>
                </a:xfrm>
                <a:prstGeom prst="rect">
                  <a:avLst/>
                </a:prstGeom>
              </p:spPr>
            </p:pic>
            <p:cxnSp>
              <p:nvCxnSpPr>
                <p:cNvPr id="105" name="Straight Connector 104"/>
                <p:cNvCxnSpPr/>
                <p:nvPr/>
              </p:nvCxnSpPr>
              <p:spPr>
                <a:xfrm flipH="1">
                  <a:off x="2547543" y="5125742"/>
                  <a:ext cx="2414" cy="191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3895556" y="1813233"/>
                <a:ext cx="704280" cy="1098846"/>
              </a:xfrm>
              <a:prstGeom prst="rect">
                <a:avLst/>
              </a:prstGeom>
              <a:noFill/>
            </p:spPr>
            <p:txBody>
              <a:bodyPr wrap="square" rtlCol="0">
                <a:spAutoFit/>
              </a:bodyPr>
              <a:lstStyle/>
              <a:p>
                <a:pPr algn="ctr"/>
                <a:r>
                  <a:rPr lang="en-US" b="1" dirty="0" smtClean="0">
                    <a:latin typeface="Arial" pitchFamily="34" charset="0"/>
                    <a:cs typeface="Arial" pitchFamily="34" charset="0"/>
                  </a:rPr>
                  <a:t>ATS</a:t>
                </a:r>
                <a:endParaRPr lang="en-US" b="1" dirty="0">
                  <a:latin typeface="Arial" pitchFamily="34" charset="0"/>
                  <a:cs typeface="Arial" pitchFamily="34" charset="0"/>
                </a:endParaRPr>
              </a:p>
            </p:txBody>
          </p:sp>
        </p:grpSp>
        <p:sp>
          <p:nvSpPr>
            <p:cNvPr id="144" name="Rounded Rectangle 143"/>
            <p:cNvSpPr/>
            <p:nvPr/>
          </p:nvSpPr>
          <p:spPr>
            <a:xfrm>
              <a:off x="5774447" y="3569634"/>
              <a:ext cx="5173778" cy="22041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6249644" y="6632750"/>
              <a:ext cx="4661224" cy="524033"/>
              <a:chOff x="1390413" y="5864724"/>
              <a:chExt cx="5884739" cy="653640"/>
            </a:xfrm>
          </p:grpSpPr>
          <p:pic>
            <p:nvPicPr>
              <p:cNvPr id="146"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492296" y="5984439"/>
                <a:ext cx="1122984" cy="407163"/>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46"/>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90413" y="5864724"/>
                <a:ext cx="561387" cy="65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16763" y="5967680"/>
                <a:ext cx="1958389" cy="44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6907" y="5958207"/>
                <a:ext cx="9334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51" name="Rounded Rectangle 150"/>
          <p:cNvSpPr/>
          <p:nvPr/>
        </p:nvSpPr>
        <p:spPr>
          <a:xfrm>
            <a:off x="4291051" y="4066025"/>
            <a:ext cx="3665743" cy="8638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52" name="Rectangle 151"/>
          <p:cNvSpPr/>
          <p:nvPr/>
        </p:nvSpPr>
        <p:spPr>
          <a:xfrm>
            <a:off x="7916462" y="4276546"/>
            <a:ext cx="1171511" cy="392415"/>
          </a:xfrm>
          <a:prstGeom prst="rect">
            <a:avLst/>
          </a:prstGeom>
        </p:spPr>
        <p:txBody>
          <a:bodyPr wrap="square" lIns="68580" tIns="34290" rIns="68580" bIns="34290">
            <a:spAutoFit/>
          </a:bodyPr>
          <a:lstStyle/>
          <a:p>
            <a:r>
              <a:rPr lang="en-US" sz="2100" b="1" dirty="0">
                <a:solidFill>
                  <a:srgbClr val="00B0F0"/>
                </a:solidFill>
              </a:rPr>
              <a:t>Tenants</a:t>
            </a:r>
          </a:p>
        </p:txBody>
      </p:sp>
      <p:sp>
        <p:nvSpPr>
          <p:cNvPr id="153" name="Rectangle 152"/>
          <p:cNvSpPr/>
          <p:nvPr/>
        </p:nvSpPr>
        <p:spPr>
          <a:xfrm>
            <a:off x="7874437" y="3214388"/>
            <a:ext cx="1171511" cy="392415"/>
          </a:xfrm>
          <a:prstGeom prst="rect">
            <a:avLst/>
          </a:prstGeom>
        </p:spPr>
        <p:txBody>
          <a:bodyPr wrap="square" lIns="68580" tIns="34290" rIns="68580" bIns="34290">
            <a:spAutoFit/>
          </a:bodyPr>
          <a:lstStyle/>
          <a:p>
            <a:r>
              <a:rPr lang="en-US" sz="2100" b="1" dirty="0">
                <a:solidFill>
                  <a:srgbClr val="00B0F0"/>
                </a:solidFill>
              </a:rPr>
              <a:t>Operator</a:t>
            </a:r>
          </a:p>
        </p:txBody>
      </p:sp>
      <p:sp>
        <p:nvSpPr>
          <p:cNvPr id="7" name="Date Placeholder 6"/>
          <p:cNvSpPr>
            <a:spLocks noGrp="1"/>
          </p:cNvSpPr>
          <p:nvPr>
            <p:ph type="dt" sz="half" idx="10"/>
          </p:nvPr>
        </p:nvSpPr>
        <p:spPr/>
        <p:txBody>
          <a:bodyPr/>
          <a:lstStyle/>
          <a:p>
            <a:fld id="{D92C0448-A603-5B4C-BAE4-F5BB50D06DA5}" type="datetime1">
              <a:rPr lang="en-US" smtClean="0"/>
              <a:t>11/5/15</a:t>
            </a:fld>
            <a:endParaRPr lang="en-US" dirty="0"/>
          </a:p>
        </p:txBody>
      </p:sp>
    </p:spTree>
    <p:extLst>
      <p:ext uri="{BB962C8B-B14F-4D97-AF65-F5344CB8AC3E}">
        <p14:creationId xmlns:p14="http://schemas.microsoft.com/office/powerpoint/2010/main" val="3051344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2"/>
          <p:cNvSpPr txBox="1">
            <a:spLocks/>
          </p:cNvSpPr>
          <p:nvPr/>
        </p:nvSpPr>
        <p:spPr>
          <a:xfrm>
            <a:off x="609600" y="1104140"/>
            <a:ext cx="8534400" cy="339447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Lucida Grande"/>
              <a:buChar char="-"/>
            </a:pPr>
            <a:r>
              <a:rPr lang="en-US" sz="2400" dirty="0"/>
              <a:t>Turn on </a:t>
            </a:r>
            <a:r>
              <a:rPr lang="en-US" sz="2400" b="1" dirty="0">
                <a:solidFill>
                  <a:srgbClr val="FF0000"/>
                </a:solidFill>
              </a:rPr>
              <a:t>diesel generator </a:t>
            </a:r>
            <a:r>
              <a:rPr lang="en-US" sz="2400" dirty="0"/>
              <a:t>upon utility’s request</a:t>
            </a:r>
          </a:p>
          <a:p>
            <a:pPr lvl="2">
              <a:buFont typeface="Arial"/>
              <a:buChar char="•"/>
            </a:pPr>
            <a:r>
              <a:rPr lang="en-US" sz="1800" dirty="0"/>
              <a:t>Costly and environmentally unfriendly</a:t>
            </a:r>
            <a:endParaRPr lang="en-US" sz="1800" dirty="0">
              <a:solidFill>
                <a:srgbClr val="00B050"/>
              </a:solidFill>
            </a:endParaRPr>
          </a:p>
          <a:p>
            <a:pPr marL="0" indent="0">
              <a:buNone/>
            </a:pPr>
            <a:r>
              <a:rPr lang="en-US" sz="2700" b="1" dirty="0">
                <a:solidFill>
                  <a:schemeClr val="accent1"/>
                </a:solidFill>
              </a:rPr>
              <a:t>Opportunity:</a:t>
            </a:r>
          </a:p>
          <a:p>
            <a:pPr marL="0" indent="0">
              <a:buNone/>
            </a:pPr>
            <a:r>
              <a:rPr lang="en-US" dirty="0" smtClean="0"/>
              <a:t>Tenants </a:t>
            </a:r>
            <a:r>
              <a:rPr lang="en-US" dirty="0"/>
              <a:t>typically have great </a:t>
            </a:r>
            <a:r>
              <a:rPr lang="en-US" dirty="0" smtClean="0"/>
              <a:t>flexibility </a:t>
            </a:r>
            <a:r>
              <a:rPr lang="en-US" dirty="0"/>
              <a:t>in </a:t>
            </a:r>
            <a:r>
              <a:rPr lang="en-US" dirty="0" smtClean="0"/>
              <a:t>energy usage</a:t>
            </a:r>
          </a:p>
          <a:p>
            <a:pPr lvl="2"/>
            <a:endParaRPr lang="en-US" dirty="0"/>
          </a:p>
          <a:p>
            <a:pPr marL="0" indent="0">
              <a:buNone/>
            </a:pPr>
            <a:endParaRPr lang="en-US" dirty="0" smtClean="0"/>
          </a:p>
        </p:txBody>
      </p:sp>
      <p:sp>
        <p:nvSpPr>
          <p:cNvPr id="2" name="Title 1"/>
          <p:cNvSpPr>
            <a:spLocks noGrp="1"/>
          </p:cNvSpPr>
          <p:nvPr>
            <p:ph type="title"/>
          </p:nvPr>
        </p:nvSpPr>
        <p:spPr/>
        <p:txBody>
          <a:bodyPr>
            <a:noAutofit/>
          </a:bodyPr>
          <a:lstStyle/>
          <a:p>
            <a:r>
              <a:rPr lang="en-US" dirty="0" smtClean="0"/>
              <a:t>How do multi-tenant data center provide DR?</a:t>
            </a: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28</a:t>
            </a:fld>
            <a:endParaRPr lang="en-US"/>
          </a:p>
        </p:txBody>
      </p:sp>
      <p:sp>
        <p:nvSpPr>
          <p:cNvPr id="10" name="Rectangle 9"/>
          <p:cNvSpPr/>
          <p:nvPr/>
        </p:nvSpPr>
        <p:spPr>
          <a:xfrm>
            <a:off x="632395" y="4469032"/>
            <a:ext cx="6246763" cy="438582"/>
          </a:xfrm>
          <a:prstGeom prst="rect">
            <a:avLst/>
          </a:prstGeom>
        </p:spPr>
        <p:txBody>
          <a:bodyPr wrap="square" lIns="68580" tIns="34290" rIns="68580" bIns="34290">
            <a:spAutoFit/>
          </a:bodyPr>
          <a:lstStyle/>
          <a:p>
            <a:r>
              <a:rPr lang="en-US" sz="2400" b="1" dirty="0">
                <a:solidFill>
                  <a:srgbClr val="000000"/>
                </a:solidFill>
              </a:rPr>
              <a:t>We should </a:t>
            </a:r>
            <a:r>
              <a:rPr lang="en-US" sz="2400" b="1" dirty="0">
                <a:solidFill>
                  <a:schemeClr val="accent6"/>
                </a:solidFill>
              </a:rPr>
              <a:t>buy</a:t>
            </a:r>
            <a:r>
              <a:rPr lang="en-US" sz="2400" b="1" dirty="0">
                <a:solidFill>
                  <a:srgbClr val="000000"/>
                </a:solidFill>
              </a:rPr>
              <a:t> </a:t>
            </a:r>
            <a:r>
              <a:rPr lang="en-US" sz="2400" b="1" dirty="0">
                <a:solidFill>
                  <a:srgbClr val="70AD47"/>
                </a:solidFill>
              </a:rPr>
              <a:t>energy reduction </a:t>
            </a:r>
            <a:r>
              <a:rPr lang="en-US" sz="2400" b="1" dirty="0">
                <a:solidFill>
                  <a:srgbClr val="000000"/>
                </a:solidFill>
              </a:rPr>
              <a:t>from </a:t>
            </a:r>
            <a:r>
              <a:rPr lang="en-US" sz="2400" b="1" dirty="0">
                <a:solidFill>
                  <a:srgbClr val="FF3300"/>
                </a:solidFill>
              </a:rPr>
              <a:t>tenants</a:t>
            </a:r>
            <a:r>
              <a:rPr lang="en-US" sz="2400" b="1" dirty="0">
                <a:solidFill>
                  <a:srgbClr val="000000"/>
                </a:solidFill>
              </a:rPr>
              <a:t>!</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r="29681"/>
          <a:stretch/>
        </p:blipFill>
        <p:spPr>
          <a:xfrm>
            <a:off x="1889070" y="2792802"/>
            <a:ext cx="1700365" cy="1724907"/>
          </a:xfrm>
          <a:prstGeom prst="rect">
            <a:avLst/>
          </a:prstGeom>
        </p:spPr>
      </p:pic>
      <p:sp>
        <p:nvSpPr>
          <p:cNvPr id="3" name="Rectangle 2"/>
          <p:cNvSpPr/>
          <p:nvPr/>
        </p:nvSpPr>
        <p:spPr>
          <a:xfrm>
            <a:off x="3974280" y="3274387"/>
            <a:ext cx="3235948" cy="761747"/>
          </a:xfrm>
          <a:prstGeom prst="rect">
            <a:avLst/>
          </a:prstGeom>
        </p:spPr>
        <p:txBody>
          <a:bodyPr wrap="square" lIns="68580" tIns="34290" rIns="68580" bIns="34290">
            <a:spAutoFit/>
          </a:bodyPr>
          <a:lstStyle/>
          <a:p>
            <a:r>
              <a:rPr lang="en-US" sz="1500" dirty="0"/>
              <a:t>[LBNL,HP] workload management can save 10-30+% in server energy 10-60min</a:t>
            </a:r>
          </a:p>
        </p:txBody>
      </p:sp>
      <p:sp>
        <p:nvSpPr>
          <p:cNvPr id="8" name="Date Placeholder 7"/>
          <p:cNvSpPr>
            <a:spLocks noGrp="1"/>
          </p:cNvSpPr>
          <p:nvPr>
            <p:ph type="dt" sz="half" idx="10"/>
          </p:nvPr>
        </p:nvSpPr>
        <p:spPr/>
        <p:txBody>
          <a:bodyPr/>
          <a:lstStyle/>
          <a:p>
            <a:fld id="{39394FD2-2766-E741-810E-9F20F4ADC143}" type="datetime1">
              <a:rPr lang="en-US" smtClean="0"/>
              <a:t>11/5/15</a:t>
            </a:fld>
            <a:endParaRPr lang="en-US" dirty="0"/>
          </a:p>
        </p:txBody>
      </p:sp>
    </p:spTree>
    <p:extLst>
      <p:ext uri="{BB962C8B-B14F-4D97-AF65-F5344CB8AC3E}">
        <p14:creationId xmlns:p14="http://schemas.microsoft.com/office/powerpoint/2010/main" val="3219950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652" y="2457450"/>
            <a:ext cx="7226909"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Who are using colocations?</a:t>
            </a:r>
            <a:endParaRPr lang="en-US" dirty="0"/>
          </a:p>
        </p:txBody>
      </p:sp>
      <p:sp>
        <p:nvSpPr>
          <p:cNvPr id="3" name="Content Placeholder 2"/>
          <p:cNvSpPr>
            <a:spLocks noGrp="1"/>
          </p:cNvSpPr>
          <p:nvPr>
            <p:ph idx="1"/>
          </p:nvPr>
        </p:nvSpPr>
        <p:spPr/>
        <p:txBody>
          <a:bodyPr>
            <a:normAutofit/>
          </a:bodyPr>
          <a:lstStyle/>
          <a:p>
            <a:r>
              <a:rPr lang="en-US" dirty="0" smtClean="0"/>
              <a:t>Almost all industry sectors</a:t>
            </a:r>
          </a:p>
          <a:p>
            <a:pPr lvl="1"/>
            <a:r>
              <a:rPr lang="en-US" sz="1700" dirty="0"/>
              <a:t>Including top-brand websites, e.g., Wikipedia, Twitter</a:t>
            </a:r>
          </a:p>
          <a:p>
            <a:endParaRPr lang="en-US" dirty="0" smtClean="0"/>
          </a:p>
          <a:p>
            <a:r>
              <a:rPr lang="en-US" dirty="0" smtClean="0"/>
              <a:t>Many clouds</a:t>
            </a:r>
          </a:p>
          <a:p>
            <a:pPr lvl="1"/>
            <a:endParaRPr lang="en-US" dirty="0" smtClean="0"/>
          </a:p>
          <a:p>
            <a:r>
              <a:rPr lang="en-US" dirty="0" smtClean="0"/>
              <a:t>Our Internet</a:t>
            </a:r>
            <a:endParaRPr lang="en-US" dirty="0"/>
          </a:p>
          <a:p>
            <a:pPr lvl="1"/>
            <a:r>
              <a:rPr lang="en-US" dirty="0" smtClean="0"/>
              <a:t>According to Cisco, </a:t>
            </a:r>
            <a:r>
              <a:rPr lang="en-US" b="1" dirty="0" smtClean="0">
                <a:solidFill>
                  <a:srgbClr val="00B050"/>
                </a:solidFill>
              </a:rPr>
              <a:t>55% </a:t>
            </a:r>
            <a:r>
              <a:rPr lang="en-US" dirty="0" smtClean="0"/>
              <a:t>Internet traffic will be processed through CDN providers, e.g., Akamai, by 2018 (up from 33% in 2013)</a:t>
            </a:r>
          </a:p>
          <a:p>
            <a:pPr marL="0" indent="0">
              <a:buNone/>
            </a:pPr>
            <a:endParaRPr lang="en-US" dirty="0" smtClean="0"/>
          </a:p>
        </p:txBody>
      </p:sp>
      <p:sp>
        <p:nvSpPr>
          <p:cNvPr id="4" name="Slide Number Placeholder 3"/>
          <p:cNvSpPr>
            <a:spLocks noGrp="1"/>
          </p:cNvSpPr>
          <p:nvPr>
            <p:ph type="sldNum" sz="quarter" idx="12"/>
          </p:nvPr>
        </p:nvSpPr>
        <p:spPr/>
        <p:txBody>
          <a:bodyPr/>
          <a:lstStyle/>
          <a:p>
            <a:fld id="{BEF2797F-2695-4387-B238-5AD92FE72A43}" type="slidenum">
              <a:rPr lang="en-US" smtClean="0"/>
              <a:t>29</a:t>
            </a:fld>
            <a:endParaRPr lang="en-US"/>
          </a:p>
        </p:txBody>
      </p:sp>
      <p:grpSp>
        <p:nvGrpSpPr>
          <p:cNvPr id="5" name="Group 4"/>
          <p:cNvGrpSpPr/>
          <p:nvPr/>
        </p:nvGrpSpPr>
        <p:grpSpPr>
          <a:xfrm>
            <a:off x="1371601" y="1891809"/>
            <a:ext cx="5133170" cy="450910"/>
            <a:chOff x="2980581" y="2049871"/>
            <a:chExt cx="5573813" cy="710628"/>
          </a:xfrm>
        </p:grpSpPr>
        <p:pic>
          <p:nvPicPr>
            <p:cNvPr id="6" name="Picture 11" descr="Goog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0581" y="2263259"/>
              <a:ext cx="1241760" cy="4531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t1.gstatic.com/images?q=tbn:ANd9GcQDJY6z3_7SRqeLUuu0IcTkzXRXTmWf8lxwoZvj-wSGzeeLpFQr_Q"/>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35027" y="2263259"/>
              <a:ext cx="1108609" cy="3873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423693" y="2049871"/>
              <a:ext cx="633289" cy="71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5962" y="2210992"/>
              <a:ext cx="2038432" cy="44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686056"/>
            <a:ext cx="3581400" cy="4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Date Placeholder 12"/>
          <p:cNvSpPr>
            <a:spLocks noGrp="1"/>
          </p:cNvSpPr>
          <p:nvPr>
            <p:ph type="dt" sz="half" idx="10"/>
          </p:nvPr>
        </p:nvSpPr>
        <p:spPr/>
        <p:txBody>
          <a:bodyPr/>
          <a:lstStyle/>
          <a:p>
            <a:fld id="{E3F1D454-A13F-4045-8397-FF2E4361C546}" type="datetime1">
              <a:rPr lang="en-US" smtClean="0"/>
              <a:t>11/5/15</a:t>
            </a:fld>
            <a:endParaRPr lang="en-US" dirty="0"/>
          </a:p>
        </p:txBody>
      </p:sp>
    </p:spTree>
    <p:extLst>
      <p:ext uri="{BB962C8B-B14F-4D97-AF65-F5344CB8AC3E}">
        <p14:creationId xmlns:p14="http://schemas.microsoft.com/office/powerpoint/2010/main" val="594934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2"/>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centers have great potential for DR</a:t>
            </a:r>
            <a:endParaRPr lang="en-US" dirty="0"/>
          </a:p>
        </p:txBody>
      </p:sp>
      <p:sp>
        <p:nvSpPr>
          <p:cNvPr id="6" name="Date Placeholder 5"/>
          <p:cNvSpPr>
            <a:spLocks noGrp="1"/>
          </p:cNvSpPr>
          <p:nvPr>
            <p:ph type="dt" sz="half" idx="10"/>
          </p:nvPr>
        </p:nvSpPr>
        <p:spPr/>
        <p:txBody>
          <a:bodyPr/>
          <a:lstStyle/>
          <a:p>
            <a:fld id="{314CDF5C-C66F-0A49-97C9-D13C5E1BAA00}" type="datetime1">
              <a:rPr lang="en-US" smtClean="0"/>
              <a:t>11/5/15</a:t>
            </a:fld>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3</a:t>
            </a:fld>
            <a:endParaRPr lang="en-US"/>
          </a:p>
        </p:txBody>
      </p:sp>
      <p:grpSp>
        <p:nvGrpSpPr>
          <p:cNvPr id="12" name="Group 11"/>
          <p:cNvGrpSpPr/>
          <p:nvPr/>
        </p:nvGrpSpPr>
        <p:grpSpPr>
          <a:xfrm>
            <a:off x="1416511" y="1582337"/>
            <a:ext cx="5847521" cy="906275"/>
            <a:chOff x="184954" y="5261497"/>
            <a:chExt cx="7796693" cy="1208365"/>
          </a:xfrm>
        </p:grpSpPr>
        <p:sp>
          <p:nvSpPr>
            <p:cNvPr id="13" name="Equal 12"/>
            <p:cNvSpPr/>
            <p:nvPr/>
          </p:nvSpPr>
          <p:spPr>
            <a:xfrm>
              <a:off x="3467448" y="5446107"/>
              <a:ext cx="457200" cy="491185"/>
            </a:xfrm>
            <a:prstGeom prst="mathEqual">
              <a:avLst/>
            </a:prstGeom>
            <a:solidFill>
              <a:schemeClr val="tx2"/>
            </a:solidFill>
            <a:ln w="7620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dirty="0" smtClean="0">
                <a:solidFill>
                  <a:schemeClr val="tx1"/>
                </a:solidFill>
              </a:endParaRPr>
            </a:p>
          </p:txBody>
        </p:sp>
        <p:sp>
          <p:nvSpPr>
            <p:cNvPr id="14" name="TextBox 13"/>
            <p:cNvSpPr txBox="1"/>
            <p:nvPr/>
          </p:nvSpPr>
          <p:spPr>
            <a:xfrm>
              <a:off x="644241" y="5276201"/>
              <a:ext cx="2698514" cy="861774"/>
            </a:xfrm>
            <a:prstGeom prst="rect">
              <a:avLst/>
            </a:prstGeom>
            <a:noFill/>
          </p:spPr>
          <p:txBody>
            <a:bodyPr wrap="none" rtlCol="0">
              <a:spAutoFit/>
            </a:bodyPr>
            <a:lstStyle/>
            <a:p>
              <a:r>
                <a:rPr lang="en-US" sz="1800" dirty="0">
                  <a:solidFill>
                    <a:srgbClr val="000000"/>
                  </a:solidFill>
                  <a:latin typeface="+mj-lt"/>
                </a:rPr>
                <a:t>20 MW Data Center</a:t>
              </a:r>
              <a:br>
                <a:rPr lang="en-US" sz="1800" dirty="0">
                  <a:solidFill>
                    <a:srgbClr val="000000"/>
                  </a:solidFill>
                  <a:latin typeface="+mj-lt"/>
                </a:rPr>
              </a:br>
              <a:r>
                <a:rPr lang="en-US" sz="1800" dirty="0">
                  <a:solidFill>
                    <a:srgbClr val="000000"/>
                  </a:solidFill>
                  <a:latin typeface="+mj-lt"/>
                </a:rPr>
                <a:t>with 20% flexibility</a:t>
              </a:r>
            </a:p>
          </p:txBody>
        </p:sp>
        <p:sp>
          <p:nvSpPr>
            <p:cNvPr id="15" name="TextBox 14"/>
            <p:cNvSpPr txBox="1"/>
            <p:nvPr/>
          </p:nvSpPr>
          <p:spPr>
            <a:xfrm>
              <a:off x="4105684" y="5276201"/>
              <a:ext cx="3261319" cy="861774"/>
            </a:xfrm>
            <a:prstGeom prst="rect">
              <a:avLst/>
            </a:prstGeom>
            <a:noFill/>
          </p:spPr>
          <p:txBody>
            <a:bodyPr wrap="none" rtlCol="0">
              <a:spAutoFit/>
            </a:bodyPr>
            <a:lstStyle/>
            <a:p>
              <a:r>
                <a:rPr lang="en-US" sz="1800" dirty="0">
                  <a:solidFill>
                    <a:srgbClr val="000000"/>
                  </a:solidFill>
                  <a:latin typeface="+mj-lt"/>
                </a:rPr>
                <a:t>700 kWh fast charging, </a:t>
              </a:r>
              <a:br>
                <a:rPr lang="en-US" sz="1800" dirty="0">
                  <a:solidFill>
                    <a:srgbClr val="000000"/>
                  </a:solidFill>
                  <a:latin typeface="+mj-lt"/>
                </a:rPr>
              </a:br>
              <a:r>
                <a:rPr lang="en-US" sz="1800" dirty="0">
                  <a:solidFill>
                    <a:srgbClr val="000000"/>
                  </a:solidFill>
                  <a:latin typeface="+mj-lt"/>
                </a:rPr>
                <a:t>optimally placed storage </a:t>
              </a:r>
            </a:p>
          </p:txBody>
        </p:sp>
        <p:sp>
          <p:nvSpPr>
            <p:cNvPr id="16" name="TextBox 15"/>
            <p:cNvSpPr txBox="1"/>
            <p:nvPr/>
          </p:nvSpPr>
          <p:spPr>
            <a:xfrm>
              <a:off x="4170414" y="6100530"/>
              <a:ext cx="246221" cy="369332"/>
            </a:xfrm>
            <a:prstGeom prst="rect">
              <a:avLst/>
            </a:prstGeom>
            <a:noFill/>
          </p:spPr>
          <p:txBody>
            <a:bodyPr wrap="none" rtlCol="0">
              <a:spAutoFit/>
            </a:bodyPr>
            <a:lstStyle/>
            <a:p>
              <a:endParaRPr lang="en-US" sz="1200" dirty="0"/>
            </a:p>
          </p:txBody>
        </p:sp>
        <p:sp>
          <p:nvSpPr>
            <p:cNvPr id="17" name="Rectangle 16"/>
            <p:cNvSpPr/>
            <p:nvPr/>
          </p:nvSpPr>
          <p:spPr>
            <a:xfrm>
              <a:off x="184954" y="5261497"/>
              <a:ext cx="7796693" cy="1094101"/>
            </a:xfrm>
            <a:prstGeom prst="rect">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en-US" sz="1800" dirty="0"/>
            </a:p>
          </p:txBody>
        </p:sp>
      </p:grpSp>
      <p:sp>
        <p:nvSpPr>
          <p:cNvPr id="35" name="Rectangle 34"/>
          <p:cNvSpPr/>
          <p:nvPr/>
        </p:nvSpPr>
        <p:spPr>
          <a:xfrm>
            <a:off x="4359713" y="2110153"/>
            <a:ext cx="1337190" cy="300082"/>
          </a:xfrm>
          <a:prstGeom prst="rect">
            <a:avLst/>
          </a:prstGeom>
        </p:spPr>
        <p:txBody>
          <a:bodyPr wrap="square" lIns="68580" tIns="34290" rIns="68580" bIns="34290">
            <a:spAutoFit/>
          </a:bodyPr>
          <a:lstStyle/>
          <a:p>
            <a:r>
              <a:rPr lang="en-US" sz="1500" dirty="0"/>
              <a:t>[Liu et al 2014]</a:t>
            </a:r>
          </a:p>
        </p:txBody>
      </p:sp>
      <p:sp>
        <p:nvSpPr>
          <p:cNvPr id="10" name="TextBox 9"/>
          <p:cNvSpPr txBox="1"/>
          <p:nvPr/>
        </p:nvSpPr>
        <p:spPr>
          <a:xfrm>
            <a:off x="649669" y="3684427"/>
            <a:ext cx="7204643" cy="484748"/>
          </a:xfrm>
          <a:prstGeom prst="rect">
            <a:avLst/>
          </a:prstGeom>
          <a:noFill/>
        </p:spPr>
        <p:txBody>
          <a:bodyPr wrap="none" lIns="68580" tIns="34290" rIns="68580" bIns="34290" rtlCol="0">
            <a:spAutoFit/>
          </a:bodyPr>
          <a:lstStyle/>
          <a:p>
            <a:r>
              <a:rPr lang="en-US" sz="2700" dirty="0"/>
              <a:t>This talk: Efficient DR in </a:t>
            </a:r>
            <a:r>
              <a:rPr lang="en-US" sz="2700" dirty="0">
                <a:solidFill>
                  <a:schemeClr val="accent1"/>
                </a:solidFill>
              </a:rPr>
              <a:t>Multi-tenant Data Centers</a:t>
            </a:r>
          </a:p>
        </p:txBody>
      </p:sp>
      <p:sp>
        <p:nvSpPr>
          <p:cNvPr id="25" name="TextBox 24"/>
          <p:cNvSpPr txBox="1"/>
          <p:nvPr/>
        </p:nvSpPr>
        <p:spPr>
          <a:xfrm>
            <a:off x="631441" y="2646491"/>
            <a:ext cx="8086739" cy="807913"/>
          </a:xfrm>
          <a:prstGeom prst="rect">
            <a:avLst/>
          </a:prstGeom>
          <a:noFill/>
        </p:spPr>
        <p:txBody>
          <a:bodyPr wrap="none" lIns="68580" tIns="34290" rIns="68580" bIns="34290" rtlCol="0">
            <a:spAutoFit/>
          </a:bodyPr>
          <a:lstStyle/>
          <a:p>
            <a:r>
              <a:rPr lang="en-US" sz="2400" dirty="0" smtClean="0"/>
              <a:t>Current practice: turn on diesel generator upon utility’s request</a:t>
            </a:r>
          </a:p>
          <a:p>
            <a:pPr marL="342900" indent="-342900">
              <a:buFont typeface="Lucida Grande"/>
              <a:buChar char="-"/>
            </a:pPr>
            <a:r>
              <a:rPr lang="en-US" sz="2400" dirty="0" smtClean="0">
                <a:solidFill>
                  <a:srgbClr val="FF0000"/>
                </a:solidFill>
              </a:rPr>
              <a:t>costly and inefficient!</a:t>
            </a:r>
            <a:endParaRPr lang="en-US" sz="2400" dirty="0">
              <a:solidFill>
                <a:srgbClr val="FF0000"/>
              </a:solidFill>
            </a:endParaRPr>
          </a:p>
        </p:txBody>
      </p:sp>
      <p:grpSp>
        <p:nvGrpSpPr>
          <p:cNvPr id="3" name="Group 2"/>
          <p:cNvGrpSpPr/>
          <p:nvPr/>
        </p:nvGrpSpPr>
        <p:grpSpPr>
          <a:xfrm>
            <a:off x="4608979" y="1048278"/>
            <a:ext cx="2228278" cy="518202"/>
            <a:chOff x="6126352" y="1587283"/>
            <a:chExt cx="2971039" cy="690936"/>
          </a:xfrm>
        </p:grpSpPr>
        <p:sp>
          <p:nvSpPr>
            <p:cNvPr id="8" name="TextBox 7"/>
            <p:cNvSpPr txBox="1"/>
            <p:nvPr/>
          </p:nvSpPr>
          <p:spPr>
            <a:xfrm>
              <a:off x="6817434" y="1587283"/>
              <a:ext cx="2279957" cy="492443"/>
            </a:xfrm>
            <a:prstGeom prst="rect">
              <a:avLst/>
            </a:prstGeom>
            <a:noFill/>
          </p:spPr>
          <p:txBody>
            <a:bodyPr wrap="none" rtlCol="0">
              <a:spAutoFit/>
            </a:bodyPr>
            <a:lstStyle/>
            <a:p>
              <a:r>
                <a:rPr lang="en-US" sz="1800" dirty="0">
                  <a:solidFill>
                    <a:srgbClr val="FF0000"/>
                  </a:solidFill>
                  <a:latin typeface="+mj-lt"/>
                </a:rPr>
                <a:t>~$5 million</a:t>
              </a:r>
              <a:r>
                <a:rPr lang="en-US" sz="1500" dirty="0">
                  <a:solidFill>
                    <a:srgbClr val="FF0000"/>
                  </a:solidFill>
                </a:rPr>
                <a:t> </a:t>
              </a:r>
              <a:r>
                <a:rPr lang="en-US" sz="1800" dirty="0">
                  <a:solidFill>
                    <a:srgbClr val="FF0000"/>
                  </a:solidFill>
                  <a:latin typeface="+mj-lt"/>
                </a:rPr>
                <a:t>cost!</a:t>
              </a:r>
              <a:r>
                <a:rPr lang="en-US" sz="1200" dirty="0">
                  <a:solidFill>
                    <a:srgbClr val="FF0000"/>
                  </a:solidFill>
                </a:rPr>
                <a:t> </a:t>
              </a:r>
            </a:p>
          </p:txBody>
        </p:sp>
        <p:sp>
          <p:nvSpPr>
            <p:cNvPr id="11" name="Bent Arrow 10"/>
            <p:cNvSpPr/>
            <p:nvPr/>
          </p:nvSpPr>
          <p:spPr>
            <a:xfrm>
              <a:off x="6126352" y="1680654"/>
              <a:ext cx="691082" cy="597565"/>
            </a:xfrm>
            <a:prstGeom prst="ben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972229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capacity constrained tenant bid </a:t>
            </a:r>
            <a:r>
              <a:rPr lang="en-US" b="1" i="1" dirty="0" smtClean="0"/>
              <a:t>b</a:t>
            </a:r>
            <a:r>
              <a:rPr lang="en-US" b="1" i="1" baseline="-25000" dirty="0" smtClean="0"/>
              <a:t>i</a:t>
            </a:r>
            <a:r>
              <a:rPr lang="en-US" dirty="0" smtClean="0"/>
              <a:t>?</a:t>
            </a:r>
            <a:endParaRPr lang="en-US" baseline="-25000" dirty="0"/>
          </a:p>
        </p:txBody>
      </p:sp>
      <p:sp>
        <p:nvSpPr>
          <p:cNvPr id="3" name="Content Placeholder 2"/>
          <p:cNvSpPr>
            <a:spLocks noGrp="1"/>
          </p:cNvSpPr>
          <p:nvPr>
            <p:ph idx="1"/>
          </p:nvPr>
        </p:nvSpPr>
        <p:spPr/>
        <p:txBody>
          <a:bodyPr/>
          <a:lstStyle/>
          <a:p>
            <a:r>
              <a:rPr lang="en-US" dirty="0"/>
              <a:t>W</a:t>
            </a:r>
            <a:r>
              <a:rPr lang="en-US" dirty="0" smtClean="0"/>
              <a:t>e know that operator will not offer a price higher than α</a:t>
            </a:r>
          </a:p>
          <a:p>
            <a:r>
              <a:rPr lang="en-US" dirty="0" smtClean="0"/>
              <a:t>Suppose tenant </a:t>
            </a:r>
            <a:r>
              <a:rPr lang="en-US" b="1" i="1" dirty="0" err="1" smtClean="0"/>
              <a:t>i</a:t>
            </a:r>
            <a:r>
              <a:rPr lang="en-US" b="1" i="1" dirty="0" smtClean="0"/>
              <a:t> </a:t>
            </a:r>
            <a:r>
              <a:rPr lang="en-US" dirty="0" smtClean="0"/>
              <a:t>cannot reduce load by more than K</a:t>
            </a:r>
          </a:p>
          <a:p>
            <a:r>
              <a:rPr lang="en-US" dirty="0" smtClean="0"/>
              <a:t>With no information about how other tenants behave</a:t>
            </a:r>
          </a:p>
          <a:p>
            <a:pPr lvl="1"/>
            <a:r>
              <a:rPr lang="en-US" dirty="0" smtClean="0"/>
              <a:t>start bidding </a:t>
            </a:r>
            <a:r>
              <a:rPr lang="en-US" b="1" i="1" dirty="0" smtClean="0"/>
              <a:t>b</a:t>
            </a:r>
            <a:r>
              <a:rPr lang="en-US" b="1" i="1" baseline="-25000" dirty="0" smtClean="0"/>
              <a:t>i</a:t>
            </a:r>
            <a:r>
              <a:rPr lang="en-US" b="1" i="1" dirty="0" smtClean="0"/>
              <a:t> ≥ α(</a:t>
            </a:r>
            <a:r>
              <a:rPr lang="en-US" b="1" i="1" dirty="0" err="1" smtClean="0"/>
              <a:t>δ</a:t>
            </a:r>
            <a:r>
              <a:rPr lang="en-US" b="1" i="1" dirty="0" smtClean="0"/>
              <a:t>-K)</a:t>
            </a:r>
          </a:p>
          <a:p>
            <a:pPr lvl="1"/>
            <a:r>
              <a:rPr lang="en-US" dirty="0" smtClean="0"/>
              <a:t>load reduction </a:t>
            </a:r>
            <a:r>
              <a:rPr lang="en-US" b="1" i="1" dirty="0" err="1" smtClean="0"/>
              <a:t>s</a:t>
            </a:r>
            <a:r>
              <a:rPr lang="en-US" b="1" i="1" baseline="-25000" dirty="0" err="1" smtClean="0"/>
              <a:t>i</a:t>
            </a:r>
            <a:r>
              <a:rPr lang="en-US" b="1" i="1" dirty="0" smtClean="0"/>
              <a:t> = </a:t>
            </a:r>
            <a:r>
              <a:rPr lang="en-US" b="1" i="1" dirty="0" err="1" smtClean="0"/>
              <a:t>δ</a:t>
            </a:r>
            <a:r>
              <a:rPr lang="en-US" b="1" i="1" dirty="0" smtClean="0"/>
              <a:t>– b</a:t>
            </a:r>
            <a:r>
              <a:rPr lang="en-US" b="1" i="1" baseline="-25000" dirty="0" smtClean="0"/>
              <a:t>i</a:t>
            </a:r>
            <a:r>
              <a:rPr lang="en-US" b="1" i="1" dirty="0" smtClean="0"/>
              <a:t>/p ≤ </a:t>
            </a:r>
            <a:r>
              <a:rPr lang="en-US" b="1" i="1" dirty="0" err="1" smtClean="0"/>
              <a:t>δ</a:t>
            </a:r>
            <a:r>
              <a:rPr lang="en-US" b="1" i="1" dirty="0" smtClean="0"/>
              <a:t>-b</a:t>
            </a:r>
            <a:r>
              <a:rPr lang="en-US" b="1" i="1" baseline="-25000" dirty="0" smtClean="0"/>
              <a:t>i</a:t>
            </a:r>
            <a:r>
              <a:rPr lang="en-US" b="1" i="1" dirty="0" smtClean="0"/>
              <a:t>/α ≤K</a:t>
            </a:r>
          </a:p>
          <a:p>
            <a:pPr lvl="1"/>
            <a:r>
              <a:rPr lang="en-US" dirty="0" smtClean="0"/>
              <a:t>adjust bid according to result of interaction in the </a:t>
            </a:r>
            <a:r>
              <a:rPr lang="en-US" dirty="0" err="1" smtClean="0"/>
              <a:t>mechansim</a:t>
            </a: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30</a:t>
            </a:fld>
            <a:endParaRPr lang="en-US" dirty="0"/>
          </a:p>
        </p:txBody>
      </p:sp>
      <p:sp>
        <p:nvSpPr>
          <p:cNvPr id="6" name="Date Placeholder 5"/>
          <p:cNvSpPr>
            <a:spLocks noGrp="1"/>
          </p:cNvSpPr>
          <p:nvPr>
            <p:ph type="dt" sz="half" idx="10"/>
          </p:nvPr>
        </p:nvSpPr>
        <p:spPr/>
        <p:txBody>
          <a:bodyPr/>
          <a:lstStyle/>
          <a:p>
            <a:fld id="{5A51A3F5-E934-1B40-AFA0-F8FDCC2BA297}" type="datetime1">
              <a:rPr lang="en-US" smtClean="0"/>
              <a:t>11/5/15</a:t>
            </a:fld>
            <a:endParaRPr lang="en-US" dirty="0"/>
          </a:p>
        </p:txBody>
      </p:sp>
    </p:spTree>
    <p:extLst>
      <p:ext uri="{BB962C8B-B14F-4D97-AF65-F5344CB8AC3E}">
        <p14:creationId xmlns:p14="http://schemas.microsoft.com/office/powerpoint/2010/main" val="230658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operator decides price </a:t>
            </a:r>
            <a:r>
              <a:rPr lang="en-US" b="1" i="1" dirty="0" smtClean="0"/>
              <a:t>p</a:t>
            </a:r>
            <a:r>
              <a:rPr lang="en-US" dirty="0" smtClean="0"/>
              <a:t>?</a:t>
            </a:r>
            <a:endParaRPr lang="en-US" dirty="0"/>
          </a:p>
        </p:txBody>
      </p:sp>
      <p:sp>
        <p:nvSpPr>
          <p:cNvPr id="3" name="Content Placeholder 2"/>
          <p:cNvSpPr>
            <a:spLocks noGrp="1"/>
          </p:cNvSpPr>
          <p:nvPr>
            <p:ph idx="1"/>
          </p:nvPr>
        </p:nvSpPr>
        <p:spPr/>
        <p:txBody>
          <a:bodyPr/>
          <a:lstStyle/>
          <a:p>
            <a:r>
              <a:rPr lang="en-US" dirty="0"/>
              <a:t>minimize cost of DR</a:t>
            </a:r>
          </a:p>
          <a:p>
            <a:pPr marL="342900" lvl="1" indent="0">
              <a:buNone/>
            </a:pPr>
            <a:r>
              <a:rPr lang="en-US" sz="2100" dirty="0"/>
              <a:t>min p(</a:t>
            </a:r>
            <a:r>
              <a:rPr lang="en-US" sz="2100" dirty="0" err="1"/>
              <a:t>δ</a:t>
            </a:r>
            <a:r>
              <a:rPr lang="en-US" sz="2100" dirty="0"/>
              <a:t>-y) + αy</a:t>
            </a:r>
          </a:p>
          <a:p>
            <a:endParaRPr lang="en-US" dirty="0" smtClean="0"/>
          </a:p>
          <a:p>
            <a:r>
              <a:rPr lang="en-US" dirty="0" smtClean="0"/>
              <a:t>Given bi and y, </a:t>
            </a:r>
          </a:p>
          <a:p>
            <a:r>
              <a:rPr lang="en-US" dirty="0" err="1" smtClean="0"/>
              <a:t>Σ</a:t>
            </a:r>
            <a:r>
              <a:rPr lang="en-US" baseline="-25000" dirty="0" err="1" smtClean="0"/>
              <a:t>i</a:t>
            </a:r>
            <a:r>
              <a:rPr lang="en-US" dirty="0" smtClean="0"/>
              <a:t> </a:t>
            </a:r>
            <a:r>
              <a:rPr lang="en-US" dirty="0" err="1" smtClean="0"/>
              <a:t>s</a:t>
            </a:r>
            <a:r>
              <a:rPr lang="en-US" baseline="-25000" dirty="0" err="1" smtClean="0"/>
              <a:t>i</a:t>
            </a:r>
            <a:r>
              <a:rPr lang="en-US" baseline="-25000" dirty="0" smtClean="0"/>
              <a:t> </a:t>
            </a:r>
            <a:r>
              <a:rPr lang="en-US" dirty="0" smtClean="0"/>
              <a:t>+ y</a:t>
            </a:r>
            <a:r>
              <a:rPr lang="en-US" baseline="-25000" dirty="0" smtClean="0"/>
              <a:t> </a:t>
            </a:r>
            <a:r>
              <a:rPr lang="en-US" dirty="0" smtClean="0"/>
              <a:t>= </a:t>
            </a:r>
            <a:r>
              <a:rPr lang="en-US" dirty="0" err="1" smtClean="0"/>
              <a:t>Σi</a:t>
            </a:r>
            <a:r>
              <a:rPr lang="en-US" dirty="0" smtClean="0"/>
              <a:t> (</a:t>
            </a:r>
            <a:r>
              <a:rPr lang="en-US" dirty="0" err="1" smtClean="0"/>
              <a:t>δ</a:t>
            </a:r>
            <a:r>
              <a:rPr lang="en-US" dirty="0" smtClean="0"/>
              <a:t>-b</a:t>
            </a:r>
            <a:r>
              <a:rPr lang="en-US" baseline="-25000" dirty="0" smtClean="0"/>
              <a:t>i</a:t>
            </a:r>
            <a:r>
              <a:rPr lang="en-US" dirty="0" smtClean="0"/>
              <a:t>/p) + y = </a:t>
            </a:r>
            <a:r>
              <a:rPr lang="en-US" dirty="0" err="1" smtClean="0"/>
              <a:t>δ</a:t>
            </a:r>
            <a:r>
              <a:rPr lang="en-US" dirty="0" smtClean="0"/>
              <a:t>, p = </a:t>
            </a:r>
            <a:r>
              <a:rPr lang="en-US" dirty="0" err="1" smtClean="0"/>
              <a:t>Σ</a:t>
            </a:r>
            <a:r>
              <a:rPr lang="en-US" baseline="-25000" dirty="0" err="1" smtClean="0"/>
              <a:t>i</a:t>
            </a:r>
            <a:r>
              <a:rPr lang="en-US" dirty="0" smtClean="0"/>
              <a:t> b</a:t>
            </a:r>
            <a:r>
              <a:rPr lang="en-US" baseline="-25000" dirty="0" smtClean="0"/>
              <a:t>i</a:t>
            </a:r>
            <a:r>
              <a:rPr lang="en-US" dirty="0" smtClean="0"/>
              <a:t> / ((N-1)</a:t>
            </a:r>
            <a:r>
              <a:rPr lang="en-US" dirty="0" err="1" smtClean="0"/>
              <a:t>δ+y</a:t>
            </a:r>
            <a:r>
              <a:rPr lang="en-US" dirty="0" smtClean="0"/>
              <a:t>)</a:t>
            </a:r>
          </a:p>
          <a:p>
            <a:r>
              <a:rPr lang="en-US" dirty="0" smtClean="0"/>
              <a:t>Operator solves the following problem</a:t>
            </a:r>
          </a:p>
          <a:p>
            <a:pPr marL="0" lvl="1" indent="0">
              <a:spcBef>
                <a:spcPts val="750"/>
              </a:spcBef>
              <a:buNone/>
            </a:pPr>
            <a:endParaRPr lang="en-US" sz="2100" dirty="0"/>
          </a:p>
          <a:p>
            <a:pPr marL="0" indent="0">
              <a:buNone/>
            </a:pPr>
            <a:endParaRPr lang="en-US" dirty="0" smtClean="0"/>
          </a:p>
          <a:p>
            <a:endParaRPr lang="en-US" dirty="0" smtClean="0"/>
          </a:p>
          <a:p>
            <a:endParaRPr lang="en-US" baseline="-25000" dirty="0"/>
          </a:p>
        </p:txBody>
      </p:sp>
      <p:sp>
        <p:nvSpPr>
          <p:cNvPr id="4" name="Slide Number Placeholder 3"/>
          <p:cNvSpPr>
            <a:spLocks noGrp="1"/>
          </p:cNvSpPr>
          <p:nvPr>
            <p:ph type="sldNum" sz="quarter" idx="12"/>
          </p:nvPr>
        </p:nvSpPr>
        <p:spPr/>
        <p:txBody>
          <a:bodyPr/>
          <a:lstStyle/>
          <a:p>
            <a:fld id="{629637A9-119A-49DA-BD12-AAC58B377D80}" type="slidenum">
              <a:rPr lang="en-US" smtClean="0"/>
              <a:t>31</a:t>
            </a:fld>
            <a:endParaRPr lang="en-US"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32" y="3748591"/>
            <a:ext cx="4581525" cy="800100"/>
          </a:xfrm>
          <a:prstGeom prst="rect">
            <a:avLst/>
          </a:prstGeom>
        </p:spPr>
      </p:pic>
      <p:sp>
        <p:nvSpPr>
          <p:cNvPr id="7" name="Date Placeholder 6"/>
          <p:cNvSpPr>
            <a:spLocks noGrp="1"/>
          </p:cNvSpPr>
          <p:nvPr>
            <p:ph type="dt" sz="half" idx="10"/>
          </p:nvPr>
        </p:nvSpPr>
        <p:spPr/>
        <p:txBody>
          <a:bodyPr/>
          <a:lstStyle/>
          <a:p>
            <a:fld id="{90FA82D4-B39A-9D46-B370-4DB5505A9884}" type="datetime1">
              <a:rPr lang="en-US" smtClean="0"/>
              <a:t>11/5/15</a:t>
            </a:fld>
            <a:endParaRPr lang="en-US" dirty="0"/>
          </a:p>
        </p:txBody>
      </p:sp>
    </p:spTree>
    <p:extLst>
      <p:ext uri="{BB962C8B-B14F-4D97-AF65-F5344CB8AC3E}">
        <p14:creationId xmlns:p14="http://schemas.microsoft.com/office/powerpoint/2010/main" val="16477613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does colocation matter?</a:t>
            </a:r>
            <a:endParaRPr lang="en-US" dirty="0"/>
          </a:p>
        </p:txBody>
      </p:sp>
      <p:sp>
        <p:nvSpPr>
          <p:cNvPr id="3" name="Content Placeholder 2"/>
          <p:cNvSpPr>
            <a:spLocks noGrp="1"/>
          </p:cNvSpPr>
          <p:nvPr>
            <p:ph idx="1"/>
          </p:nvPr>
        </p:nvSpPr>
        <p:spPr/>
        <p:txBody>
          <a:bodyPr>
            <a:normAutofit/>
          </a:bodyPr>
          <a:lstStyle/>
          <a:p>
            <a:r>
              <a:rPr lang="en-US" sz="2000" dirty="0"/>
              <a:t>There’re over </a:t>
            </a:r>
            <a:r>
              <a:rPr lang="en-US" sz="2000" b="1" dirty="0">
                <a:solidFill>
                  <a:srgbClr val="00B050"/>
                </a:solidFill>
              </a:rPr>
              <a:t>1,400</a:t>
            </a:r>
            <a:r>
              <a:rPr lang="en-US" sz="2000" dirty="0"/>
              <a:t> colocation data centers in the U.S.</a:t>
            </a:r>
          </a:p>
          <a:p>
            <a:r>
              <a:rPr lang="en-US" sz="2000" dirty="0"/>
              <a:t>Projected to grow to </a:t>
            </a:r>
            <a:r>
              <a:rPr lang="en-US" sz="2000" b="1" dirty="0">
                <a:solidFill>
                  <a:srgbClr val="00B050"/>
                </a:solidFill>
              </a:rPr>
              <a:t>US$ 43 billion</a:t>
            </a:r>
            <a:r>
              <a:rPr lang="en-US" sz="2000" dirty="0"/>
              <a:t> by 2018*</a:t>
            </a:r>
          </a:p>
          <a:p>
            <a:pPr lvl="1"/>
            <a:r>
              <a:rPr lang="en-US" dirty="0"/>
              <a:t>Annual compound growth rate of 11%</a:t>
            </a:r>
          </a:p>
        </p:txBody>
      </p:sp>
      <p:sp>
        <p:nvSpPr>
          <p:cNvPr id="4" name="Slide Number Placeholder 3"/>
          <p:cNvSpPr>
            <a:spLocks noGrp="1"/>
          </p:cNvSpPr>
          <p:nvPr>
            <p:ph type="sldNum" sz="quarter" idx="12"/>
          </p:nvPr>
        </p:nvSpPr>
        <p:spPr/>
        <p:txBody>
          <a:bodyPr/>
          <a:lstStyle/>
          <a:p>
            <a:fld id="{BEF2797F-2695-4387-B238-5AD92FE72A43}" type="slidenum">
              <a:rPr lang="en-US" smtClean="0"/>
              <a:t>32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2286003"/>
            <a:ext cx="6350000"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1349734" y="4856303"/>
            <a:ext cx="2895600" cy="228600"/>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800" dirty="0"/>
              <a:t>www.datacentermap.com</a:t>
            </a:r>
          </a:p>
        </p:txBody>
      </p:sp>
      <p:sp>
        <p:nvSpPr>
          <p:cNvPr id="7" name="Rectangle 6"/>
          <p:cNvSpPr/>
          <p:nvPr/>
        </p:nvSpPr>
        <p:spPr>
          <a:xfrm>
            <a:off x="0" y="4979940"/>
            <a:ext cx="7369534" cy="192360"/>
          </a:xfrm>
          <a:prstGeom prst="rect">
            <a:avLst/>
          </a:prstGeom>
        </p:spPr>
        <p:txBody>
          <a:bodyPr wrap="square" lIns="68580" tIns="34290" rIns="68580" bIns="34290">
            <a:spAutoFit/>
          </a:bodyPr>
          <a:lstStyle/>
          <a:p>
            <a:r>
              <a:rPr lang="en-US" sz="800" dirty="0"/>
              <a:t>* Source: http://www.marketsandmarkets.com/Market-Reports/colocation-market-1252.html</a:t>
            </a:r>
          </a:p>
        </p:txBody>
      </p:sp>
      <p:sp>
        <p:nvSpPr>
          <p:cNvPr id="8" name="Date Placeholder 7"/>
          <p:cNvSpPr>
            <a:spLocks noGrp="1"/>
          </p:cNvSpPr>
          <p:nvPr>
            <p:ph type="dt" sz="half" idx="10"/>
          </p:nvPr>
        </p:nvSpPr>
        <p:spPr/>
        <p:txBody>
          <a:bodyPr/>
          <a:lstStyle/>
          <a:p>
            <a:fld id="{C461A774-41EE-5F49-93E9-8696EC3B43C3}" type="datetime1">
              <a:rPr lang="en-US" smtClean="0"/>
              <a:t>11/5/15</a:t>
            </a:fld>
            <a:endParaRPr lang="en-US" dirty="0"/>
          </a:p>
        </p:txBody>
      </p:sp>
    </p:spTree>
    <p:extLst>
      <p:ext uri="{BB962C8B-B14F-4D97-AF65-F5344CB8AC3E}">
        <p14:creationId xmlns:p14="http://schemas.microsoft.com/office/powerpoint/2010/main" val="318809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fact…</a:t>
            </a:r>
            <a:endParaRPr lang="en-US" dirty="0"/>
          </a:p>
        </p:txBody>
      </p:sp>
      <p:sp>
        <p:nvSpPr>
          <p:cNvPr id="4" name="Slide Number Placeholder 3"/>
          <p:cNvSpPr>
            <a:spLocks noGrp="1"/>
          </p:cNvSpPr>
          <p:nvPr>
            <p:ph type="sldNum" sz="quarter" idx="12"/>
          </p:nvPr>
        </p:nvSpPr>
        <p:spPr/>
        <p:txBody>
          <a:bodyPr/>
          <a:lstStyle/>
          <a:p>
            <a:fld id="{BEF2797F-2695-4387-B238-5AD92FE72A43}" type="slidenum">
              <a:rPr lang="en-US" smtClean="0"/>
              <a:t>33</a:t>
            </a:fld>
            <a:endParaRPr lang="en-US"/>
          </a:p>
        </p:txBody>
      </p:sp>
      <p:sp>
        <p:nvSpPr>
          <p:cNvPr id="5" name="TextBox 4"/>
          <p:cNvSpPr txBox="1"/>
          <p:nvPr/>
        </p:nvSpPr>
        <p:spPr>
          <a:xfrm>
            <a:off x="228600" y="1657352"/>
            <a:ext cx="8763000" cy="1131079"/>
          </a:xfrm>
          <a:prstGeom prst="rect">
            <a:avLst/>
          </a:prstGeom>
          <a:noFill/>
        </p:spPr>
        <p:txBody>
          <a:bodyPr wrap="square" lIns="68580" tIns="34290" rIns="68580" bIns="34290" rtlCol="0">
            <a:spAutoFit/>
          </a:bodyPr>
          <a:lstStyle/>
          <a:p>
            <a:r>
              <a:rPr lang="en-US" sz="2300" dirty="0"/>
              <a:t>“</a:t>
            </a:r>
            <a:r>
              <a:rPr lang="en-US" sz="2300" b="1" dirty="0">
                <a:solidFill>
                  <a:srgbClr val="00B050"/>
                </a:solidFill>
              </a:rPr>
              <a:t>Most</a:t>
            </a:r>
            <a:r>
              <a:rPr lang="en-US" sz="2300" dirty="0"/>
              <a:t> large data centers are built to host servers from multiple companies (often called </a:t>
            </a:r>
            <a:r>
              <a:rPr lang="en-US" sz="2300" b="1" dirty="0">
                <a:solidFill>
                  <a:srgbClr val="00B0F0"/>
                </a:solidFill>
              </a:rPr>
              <a:t>colocation</a:t>
            </a:r>
            <a:r>
              <a:rPr lang="en-US" sz="2300" dirty="0"/>
              <a:t> data centers, or ‘</a:t>
            </a:r>
            <a:r>
              <a:rPr lang="en-US" sz="2300" dirty="0" err="1"/>
              <a:t>colos</a:t>
            </a:r>
            <a:r>
              <a:rPr lang="en-US" sz="2300" dirty="0"/>
              <a:t>’).”</a:t>
            </a:r>
          </a:p>
          <a:p>
            <a:pPr lvl="2"/>
            <a:r>
              <a:rPr lang="en-US" sz="2300" dirty="0"/>
              <a:t>   --- </a:t>
            </a:r>
            <a:r>
              <a:rPr lang="en-US" sz="1500" i="1" dirty="0"/>
              <a:t>The Datacenter as a Computer</a:t>
            </a:r>
            <a:r>
              <a:rPr lang="en-US" sz="1500" dirty="0"/>
              <a:t>, a study by </a:t>
            </a:r>
            <a:r>
              <a:rPr lang="en-US" sz="1500" b="1" dirty="0"/>
              <a:t>Google Research</a:t>
            </a:r>
            <a:r>
              <a:rPr lang="en-US" sz="1500" dirty="0"/>
              <a:t> in 2013</a:t>
            </a:r>
          </a:p>
        </p:txBody>
      </p:sp>
      <p:sp>
        <p:nvSpPr>
          <p:cNvPr id="6" name="Date Placeholder 5"/>
          <p:cNvSpPr>
            <a:spLocks noGrp="1"/>
          </p:cNvSpPr>
          <p:nvPr>
            <p:ph type="dt" sz="half" idx="10"/>
          </p:nvPr>
        </p:nvSpPr>
        <p:spPr/>
        <p:txBody>
          <a:bodyPr/>
          <a:lstStyle/>
          <a:p>
            <a:fld id="{5BD5E768-F084-AC45-A690-27280284F088}" type="datetime1">
              <a:rPr lang="en-US" smtClean="0"/>
              <a:t>11/5/15</a:t>
            </a:fld>
            <a:endParaRPr lang="en-US" dirty="0"/>
          </a:p>
        </p:txBody>
      </p:sp>
    </p:spTree>
    <p:extLst>
      <p:ext uri="{BB962C8B-B14F-4D97-AF65-F5344CB8AC3E}">
        <p14:creationId xmlns:p14="http://schemas.microsoft.com/office/powerpoint/2010/main" val="20549621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Multi-tenant </a:t>
            </a:r>
            <a:r>
              <a:rPr lang="en-US" dirty="0" smtClean="0"/>
              <a:t>(colocation) </a:t>
            </a:r>
            <a:r>
              <a:rPr lang="en-US" dirty="0"/>
              <a:t>data </a:t>
            </a:r>
            <a:r>
              <a:rPr lang="en-US" dirty="0" smtClean="0"/>
              <a:t>centers</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400" dirty="0"/>
              <a:t>Multiple tenants house and manage their own servers independently in </a:t>
            </a:r>
            <a:r>
              <a:rPr lang="en-US" sz="2400" b="1" dirty="0">
                <a:solidFill>
                  <a:srgbClr val="00B050"/>
                </a:solidFill>
              </a:rPr>
              <a:t>shared</a:t>
            </a:r>
            <a:r>
              <a:rPr lang="en-US" sz="2400" dirty="0"/>
              <a:t> </a:t>
            </a:r>
            <a:r>
              <a:rPr lang="en-US" sz="2400" dirty="0" smtClean="0"/>
              <a:t>space</a:t>
            </a:r>
          </a:p>
          <a:p>
            <a:pPr marL="0" indent="0">
              <a:lnSpc>
                <a:spcPct val="100000"/>
              </a:lnSpc>
              <a:buNone/>
            </a:pPr>
            <a:r>
              <a:rPr lang="en-US" sz="2400" dirty="0"/>
              <a:t>Data center operator is mainly responsible for facility support (e.g., power supply, cooling)</a:t>
            </a:r>
          </a:p>
          <a:p>
            <a:pPr marL="0" indent="0">
              <a:lnSpc>
                <a:spcPct val="100000"/>
              </a:lnSpc>
              <a:buNone/>
            </a:pPr>
            <a:endParaRPr lang="en-US" sz="2400" dirty="0"/>
          </a:p>
        </p:txBody>
      </p:sp>
      <p:sp>
        <p:nvSpPr>
          <p:cNvPr id="4" name="Slide Number Placeholder 3"/>
          <p:cNvSpPr>
            <a:spLocks noGrp="1"/>
          </p:cNvSpPr>
          <p:nvPr>
            <p:ph type="sldNum" sz="quarter" idx="12"/>
          </p:nvPr>
        </p:nvSpPr>
        <p:spPr/>
        <p:txBody>
          <a:bodyPr/>
          <a:lstStyle/>
          <a:p>
            <a:fld id="{BEF2797F-2695-4387-B238-5AD92FE72A43}" type="slidenum">
              <a:rPr lang="en-US" smtClean="0"/>
              <a:t>4</a:t>
            </a:fld>
            <a:endParaRPr lang="en-US"/>
          </a:p>
        </p:txBody>
      </p:sp>
      <p:pic>
        <p:nvPicPr>
          <p:cNvPr id="8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696" y="2652892"/>
            <a:ext cx="2815779" cy="164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Oval 83"/>
          <p:cNvSpPr/>
          <p:nvPr/>
        </p:nvSpPr>
        <p:spPr>
          <a:xfrm>
            <a:off x="4964179" y="2719700"/>
            <a:ext cx="2472381" cy="1457190"/>
          </a:xfrm>
          <a:prstGeom prst="ellipse">
            <a:avLst/>
          </a:prstGeom>
          <a:noFill/>
          <a:ln w="57150" cmpd="sng"/>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6" name="Date Placeholder 5"/>
          <p:cNvSpPr>
            <a:spLocks noGrp="1"/>
          </p:cNvSpPr>
          <p:nvPr>
            <p:ph type="dt" sz="half" idx="10"/>
          </p:nvPr>
        </p:nvSpPr>
        <p:spPr/>
        <p:txBody>
          <a:bodyPr/>
          <a:lstStyle/>
          <a:p>
            <a:fld id="{02FDA017-41B8-CF43-8C14-3DF7401AC751}" type="datetime1">
              <a:rPr lang="en-US" smtClean="0"/>
              <a:t>11/5/15</a:t>
            </a:fld>
            <a:endParaRPr lang="en-US" dirty="0"/>
          </a:p>
        </p:txBody>
      </p:sp>
    </p:spTree>
    <p:extLst>
      <p:ext uri="{BB962C8B-B14F-4D97-AF65-F5344CB8AC3E}">
        <p14:creationId xmlns:p14="http://schemas.microsoft.com/office/powerpoint/2010/main" val="28183526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00000"/>
              </a:lnSpc>
              <a:buNone/>
            </a:pPr>
            <a:r>
              <a:rPr lang="en-US" sz="2400" dirty="0"/>
              <a:t>Multiple tenants house and manage their own servers independently in </a:t>
            </a:r>
            <a:r>
              <a:rPr lang="en-US" sz="2400" b="1" dirty="0">
                <a:solidFill>
                  <a:srgbClr val="00B050"/>
                </a:solidFill>
              </a:rPr>
              <a:t>shared</a:t>
            </a:r>
            <a:r>
              <a:rPr lang="en-US" sz="2400" dirty="0"/>
              <a:t> space</a:t>
            </a:r>
          </a:p>
          <a:p>
            <a:pPr marL="0" indent="0">
              <a:lnSpc>
                <a:spcPct val="100000"/>
              </a:lnSpc>
              <a:buNone/>
            </a:pPr>
            <a:r>
              <a:rPr lang="en-US" sz="2400" dirty="0"/>
              <a:t>Data center operator is mainly responsible for facility support (e.g., power supply, cooling)</a:t>
            </a:r>
          </a:p>
          <a:p>
            <a:pPr>
              <a:lnSpc>
                <a:spcPct val="100000"/>
              </a:lnSpc>
            </a:pP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2108763416"/>
              </p:ext>
            </p:extLst>
          </p:nvPr>
        </p:nvGraphicFramePr>
        <p:xfrm>
          <a:off x="2194532" y="1534752"/>
          <a:ext cx="4856496" cy="351399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dirty="0"/>
              <a:t>Multi-tenant </a:t>
            </a:r>
            <a:r>
              <a:rPr lang="en-US" dirty="0" smtClean="0"/>
              <a:t>(colocation) </a:t>
            </a:r>
            <a:r>
              <a:rPr lang="en-US" dirty="0"/>
              <a:t>data </a:t>
            </a:r>
            <a:r>
              <a:rPr lang="en-US" dirty="0" smtClean="0"/>
              <a:t>centers</a:t>
            </a:r>
            <a:endParaRPr lang="en-US" dirty="0"/>
          </a:p>
        </p:txBody>
      </p:sp>
      <p:sp>
        <p:nvSpPr>
          <p:cNvPr id="4" name="Slide Number Placeholder 3"/>
          <p:cNvSpPr>
            <a:spLocks noGrp="1"/>
          </p:cNvSpPr>
          <p:nvPr>
            <p:ph type="sldNum" sz="quarter" idx="12"/>
          </p:nvPr>
        </p:nvSpPr>
        <p:spPr>
          <a:xfrm>
            <a:off x="6457950" y="4777292"/>
            <a:ext cx="2057400" cy="273844"/>
          </a:xfrm>
        </p:spPr>
        <p:txBody>
          <a:bodyPr/>
          <a:lstStyle/>
          <a:p>
            <a:fld id="{BEF2797F-2695-4387-B238-5AD92FE72A43}" type="slidenum">
              <a:rPr lang="en-US" smtClean="0"/>
              <a:t>5</a:t>
            </a:fld>
            <a:endParaRPr lang="en-US"/>
          </a:p>
        </p:txBody>
      </p:sp>
      <p:sp>
        <p:nvSpPr>
          <p:cNvPr id="12" name="Rectangle 11"/>
          <p:cNvSpPr/>
          <p:nvPr/>
        </p:nvSpPr>
        <p:spPr>
          <a:xfrm>
            <a:off x="4255021" y="2959696"/>
            <a:ext cx="3337385" cy="346249"/>
          </a:xfrm>
          <a:prstGeom prst="rect">
            <a:avLst/>
          </a:prstGeom>
        </p:spPr>
        <p:txBody>
          <a:bodyPr wrap="square" lIns="68580" tIns="34290" rIns="68580" bIns="34290">
            <a:spAutoFit/>
          </a:bodyPr>
          <a:lstStyle/>
          <a:p>
            <a:pPr algn="ctr">
              <a:defRPr sz="3000" b="1" i="0" u="none" strike="noStrike" kern="1200" baseline="0">
                <a:solidFill>
                  <a:srgbClr val="57A707"/>
                </a:solidFill>
                <a:latin typeface="+mn-lt"/>
                <a:ea typeface="+mn-ea"/>
                <a:cs typeface="+mn-cs"/>
              </a:defRPr>
            </a:pPr>
            <a:r>
              <a:rPr lang="en-US" sz="1800" dirty="0"/>
              <a:t>Hyper-scale (e.g. google): 7.8%</a:t>
            </a:r>
          </a:p>
        </p:txBody>
      </p:sp>
      <p:sp>
        <p:nvSpPr>
          <p:cNvPr id="13" name="Rectangle 12"/>
          <p:cNvSpPr/>
          <p:nvPr/>
        </p:nvSpPr>
        <p:spPr>
          <a:xfrm>
            <a:off x="5278318" y="3714944"/>
            <a:ext cx="1642292" cy="346249"/>
          </a:xfrm>
          <a:prstGeom prst="rect">
            <a:avLst/>
          </a:prstGeom>
        </p:spPr>
        <p:txBody>
          <a:bodyPr wrap="none" lIns="68580" tIns="34290" rIns="68580" bIns="34290">
            <a:spAutoFit/>
          </a:bodyPr>
          <a:lstStyle/>
          <a:p>
            <a:pPr algn="ctr">
              <a:defRPr sz="1500" b="1" i="0" u="none" strike="noStrike" kern="1200" baseline="0">
                <a:solidFill>
                  <a:srgbClr val="767678"/>
                </a:solidFill>
                <a:latin typeface="+mn-lt"/>
                <a:ea typeface="+mn-ea"/>
                <a:cs typeface="+mn-cs"/>
              </a:defRPr>
            </a:pPr>
            <a:r>
              <a:rPr lang="en-US" sz="1800" dirty="0"/>
              <a:t>Enterprise: 53%</a:t>
            </a:r>
          </a:p>
        </p:txBody>
      </p:sp>
      <p:sp>
        <p:nvSpPr>
          <p:cNvPr id="14" name="Rectangle 13"/>
          <p:cNvSpPr/>
          <p:nvPr/>
        </p:nvSpPr>
        <p:spPr>
          <a:xfrm>
            <a:off x="1679200" y="3745898"/>
            <a:ext cx="1677345" cy="346249"/>
          </a:xfrm>
          <a:prstGeom prst="rect">
            <a:avLst/>
          </a:prstGeom>
        </p:spPr>
        <p:txBody>
          <a:bodyPr wrap="none" lIns="68580" tIns="34290" rIns="68580" bIns="34290">
            <a:spAutoFit/>
          </a:bodyPr>
          <a:lstStyle/>
          <a:p>
            <a:pPr algn="ctr">
              <a:defRPr sz="3000" b="1" i="0" u="none" strike="noStrike" kern="1200" baseline="0">
                <a:solidFill>
                  <a:srgbClr val="12A6CE"/>
                </a:solidFill>
                <a:latin typeface="+mn-lt"/>
                <a:ea typeface="+mn-ea"/>
                <a:cs typeface="+mn-cs"/>
              </a:defRPr>
            </a:pPr>
            <a:r>
              <a:rPr lang="en-US" sz="1800" dirty="0">
                <a:solidFill>
                  <a:schemeClr val="accent2"/>
                </a:solidFill>
              </a:rPr>
              <a:t>Colocation: 37%</a:t>
            </a:r>
          </a:p>
        </p:txBody>
      </p:sp>
      <p:sp>
        <p:nvSpPr>
          <p:cNvPr id="15" name="TextBox 14"/>
          <p:cNvSpPr txBox="1"/>
          <p:nvPr/>
        </p:nvSpPr>
        <p:spPr>
          <a:xfrm>
            <a:off x="4572430" y="4807282"/>
            <a:ext cx="4507634" cy="346249"/>
          </a:xfrm>
          <a:prstGeom prst="rect">
            <a:avLst/>
          </a:prstGeom>
          <a:noFill/>
        </p:spPr>
        <p:txBody>
          <a:bodyPr wrap="none" lIns="68580" tIns="34290" rIns="68580" bIns="34290" rtlCol="0">
            <a:spAutoFit/>
          </a:bodyPr>
          <a:lstStyle/>
          <a:p>
            <a:r>
              <a:rPr lang="en-US" sz="1800" dirty="0">
                <a:solidFill>
                  <a:schemeClr val="tx2"/>
                </a:solidFill>
              </a:rPr>
              <a:t>…of total data center industry electricity usage</a:t>
            </a:r>
          </a:p>
        </p:txBody>
      </p:sp>
      <p:sp>
        <p:nvSpPr>
          <p:cNvPr id="6" name="Date Placeholder 5"/>
          <p:cNvSpPr>
            <a:spLocks noGrp="1"/>
          </p:cNvSpPr>
          <p:nvPr>
            <p:ph type="dt" sz="half" idx="10"/>
          </p:nvPr>
        </p:nvSpPr>
        <p:spPr/>
        <p:txBody>
          <a:bodyPr/>
          <a:lstStyle/>
          <a:p>
            <a:fld id="{A008FD71-CA96-2F4E-AC50-54487501F0D0}" type="datetime1">
              <a:rPr lang="en-US" smtClean="0"/>
              <a:t>11/5/15</a:t>
            </a:fld>
            <a:endParaRPr lang="en-US" dirty="0"/>
          </a:p>
        </p:txBody>
      </p:sp>
    </p:spTree>
    <p:extLst>
      <p:ext uri="{BB962C8B-B14F-4D97-AF65-F5344CB8AC3E}">
        <p14:creationId xmlns:p14="http://schemas.microsoft.com/office/powerpoint/2010/main" val="14876644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target </a:t>
            </a:r>
            <a:r>
              <a:rPr lang="en-US" b="1" dirty="0" smtClean="0">
                <a:solidFill>
                  <a:srgbClr val="00B0F0"/>
                </a:solidFill>
              </a:rPr>
              <a:t>multi-tenant</a:t>
            </a:r>
            <a:r>
              <a:rPr lang="en-US" dirty="0" smtClean="0"/>
              <a:t> data center for DR?</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400" dirty="0"/>
              <a:t>Most multi-tenant data centers are in metropolitan areas</a:t>
            </a:r>
          </a:p>
          <a:p>
            <a:pPr>
              <a:lnSpc>
                <a:spcPct val="100000"/>
              </a:lnSpc>
              <a:buFont typeface="Lucida Grande"/>
              <a:buChar char="-"/>
            </a:pPr>
            <a:r>
              <a:rPr lang="en-US" dirty="0"/>
              <a:t>Downtown Los Angeles, New York, Silicon Valley, etc.</a:t>
            </a:r>
          </a:p>
          <a:p>
            <a:pPr marL="0" indent="0">
              <a:lnSpc>
                <a:spcPct val="100000"/>
              </a:lnSpc>
              <a:buNone/>
            </a:pPr>
            <a:r>
              <a:rPr lang="en-US" sz="2400" dirty="0"/>
              <a:t>This is where demand response is </a:t>
            </a:r>
            <a:r>
              <a:rPr lang="en-US" sz="2400" b="1" dirty="0">
                <a:solidFill>
                  <a:srgbClr val="FF0000"/>
                </a:solidFill>
              </a:rPr>
              <a:t>most</a:t>
            </a:r>
            <a:r>
              <a:rPr lang="en-US" sz="2400" dirty="0"/>
              <a:t> needed!</a:t>
            </a:r>
          </a:p>
        </p:txBody>
      </p:sp>
      <p:sp>
        <p:nvSpPr>
          <p:cNvPr id="4" name="Slide Number Placeholder 3"/>
          <p:cNvSpPr>
            <a:spLocks noGrp="1"/>
          </p:cNvSpPr>
          <p:nvPr>
            <p:ph type="sldNum" sz="quarter" idx="12"/>
          </p:nvPr>
        </p:nvSpPr>
        <p:spPr/>
        <p:txBody>
          <a:bodyPr/>
          <a:lstStyle/>
          <a:p>
            <a:fld id="{BEF2797F-2695-4387-B238-5AD92FE72A43}" type="slidenum">
              <a:rPr lang="en-US" smtClean="0"/>
              <a:t>6</a:t>
            </a:fld>
            <a:endParaRPr lang="en-US"/>
          </a:p>
        </p:txBody>
      </p:sp>
      <p:sp>
        <p:nvSpPr>
          <p:cNvPr id="7" name="Content Placeholder 2"/>
          <p:cNvSpPr txBox="1">
            <a:spLocks/>
          </p:cNvSpPr>
          <p:nvPr/>
        </p:nvSpPr>
        <p:spPr>
          <a:xfrm>
            <a:off x="1313447" y="4820338"/>
            <a:ext cx="2895600" cy="228600"/>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800" dirty="0" err="1"/>
              <a:t>CoreSite’s</a:t>
            </a:r>
            <a:r>
              <a:rPr lang="en-US" sz="800" dirty="0"/>
              <a:t> “One Wilshire” (Photo: </a:t>
            </a:r>
            <a:r>
              <a:rPr lang="en-US" sz="800" dirty="0" err="1"/>
              <a:t>CoreSite</a:t>
            </a:r>
            <a:r>
              <a:rPr lang="en-US" sz="800" dirty="0"/>
              <a:t>) </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99" y="2736514"/>
            <a:ext cx="3900777" cy="209566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rot="21431660">
            <a:off x="3174764" y="2858880"/>
            <a:ext cx="5428828" cy="1894243"/>
          </a:xfrm>
          <a:prstGeom prst="rect">
            <a:avLst/>
          </a:prstGeom>
          <a:solidFill>
            <a:schemeClr val="bg1">
              <a:lumMod val="95000"/>
            </a:schemeClr>
          </a:solidFill>
          <a:ln>
            <a:solidFill>
              <a:schemeClr val="bg1">
                <a:lumMod val="65000"/>
              </a:schemeClr>
            </a:solidFill>
          </a:ln>
        </p:spPr>
        <p:txBody>
          <a:bodyPr vert="horz" lIns="68580" tIns="34290" rIns="68580" bIns="3429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b="1" dirty="0" smtClean="0"/>
              <a:t>Example:</a:t>
            </a:r>
            <a:r>
              <a:rPr lang="en-US" dirty="0" smtClean="0"/>
              <a:t> On July 22, 2011, </a:t>
            </a:r>
            <a:r>
              <a:rPr lang="en-US" b="1" dirty="0" smtClean="0">
                <a:solidFill>
                  <a:srgbClr val="00B050"/>
                </a:solidFill>
              </a:rPr>
              <a:t>hundreds of multi-tenant colocation data centers</a:t>
            </a:r>
            <a:r>
              <a:rPr lang="en-US" dirty="0" smtClean="0"/>
              <a:t> participated in </a:t>
            </a:r>
            <a:r>
              <a:rPr lang="en-US" i="1" dirty="0" smtClean="0">
                <a:solidFill>
                  <a:schemeClr val="tx2">
                    <a:lumMod val="75000"/>
                  </a:schemeClr>
                </a:solidFill>
              </a:rPr>
              <a:t>emergency</a:t>
            </a:r>
            <a:r>
              <a:rPr lang="en-US" dirty="0" smtClean="0"/>
              <a:t> demand response and contributed by cutting their electricity usage before a nation-wide blackout occurred in the U.S. and Canada.</a:t>
            </a:r>
          </a:p>
          <a:p>
            <a:pPr marL="0" indent="0" algn="just">
              <a:lnSpc>
                <a:spcPct val="120000"/>
              </a:lnSpc>
              <a:buNone/>
            </a:pPr>
            <a:r>
              <a:rPr lang="en-US" dirty="0" smtClean="0"/>
              <a:t>                      --- </a:t>
            </a:r>
            <a:r>
              <a:rPr lang="en-US" sz="1400" dirty="0"/>
              <a:t>A. </a:t>
            </a:r>
            <a:r>
              <a:rPr lang="en-US" sz="1400" dirty="0" err="1"/>
              <a:t>Misra</a:t>
            </a:r>
            <a:r>
              <a:rPr lang="en-US" sz="1400" dirty="0"/>
              <a:t>, “Responding Before Electric Emergencies.”</a:t>
            </a:r>
          </a:p>
        </p:txBody>
      </p:sp>
      <p:sp>
        <p:nvSpPr>
          <p:cNvPr id="6" name="Date Placeholder 5"/>
          <p:cNvSpPr>
            <a:spLocks noGrp="1"/>
          </p:cNvSpPr>
          <p:nvPr>
            <p:ph type="dt" sz="half" idx="10"/>
          </p:nvPr>
        </p:nvSpPr>
        <p:spPr/>
        <p:txBody>
          <a:bodyPr/>
          <a:lstStyle/>
          <a:p>
            <a:fld id="{14D89D87-8CE9-A749-884B-F628530199EE}" type="datetime1">
              <a:rPr lang="en-US" smtClean="0"/>
              <a:t>11/5/15</a:t>
            </a:fld>
            <a:endParaRPr lang="en-US" dirty="0"/>
          </a:p>
        </p:txBody>
      </p:sp>
    </p:spTree>
    <p:extLst>
      <p:ext uri="{BB962C8B-B14F-4D97-AF65-F5344CB8AC3E}">
        <p14:creationId xmlns:p14="http://schemas.microsoft.com/office/powerpoint/2010/main" val="2403439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76200" cmpd="sng">
            <a:solidFill>
              <a:schemeClr val="accent1"/>
            </a:solidFill>
          </a:ln>
        </p:spPr>
        <p:txBody>
          <a:bodyPr>
            <a:normAutofit fontScale="90000"/>
          </a:bodyPr>
          <a:lstStyle/>
          <a:p>
            <a:r>
              <a:rPr lang="en-US" dirty="0" smtClean="0"/>
              <a:t>Our contribution: a </a:t>
            </a:r>
            <a:r>
              <a:rPr lang="en-US" dirty="0" smtClean="0">
                <a:solidFill>
                  <a:schemeClr val="accent6"/>
                </a:solidFill>
              </a:rPr>
              <a:t>simple </a:t>
            </a:r>
            <a:r>
              <a:rPr lang="en-US" dirty="0" smtClean="0">
                <a:solidFill>
                  <a:srgbClr val="000000"/>
                </a:solidFill>
              </a:rPr>
              <a:t>and</a:t>
            </a:r>
            <a:r>
              <a:rPr lang="en-US" dirty="0" smtClean="0">
                <a:solidFill>
                  <a:schemeClr val="accent6"/>
                </a:solidFill>
              </a:rPr>
              <a:t> provably efficient</a:t>
            </a:r>
            <a:r>
              <a:rPr lang="en-US" dirty="0" smtClean="0"/>
              <a:t> mechanism to incentivize tenants’ reduction </a:t>
            </a: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7</a:t>
            </a:fld>
            <a:endParaRPr lang="en-US" dirty="0"/>
          </a:p>
        </p:txBody>
      </p:sp>
      <p:sp>
        <p:nvSpPr>
          <p:cNvPr id="6" name="Rectangle 5"/>
          <p:cNvSpPr/>
          <p:nvPr/>
        </p:nvSpPr>
        <p:spPr>
          <a:xfrm>
            <a:off x="2676633" y="1577046"/>
            <a:ext cx="957733" cy="446715"/>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Rectangle 6"/>
          <p:cNvSpPr/>
          <p:nvPr/>
        </p:nvSpPr>
        <p:spPr>
          <a:xfrm>
            <a:off x="4210282" y="1489310"/>
            <a:ext cx="1692461" cy="546984"/>
          </a:xfrm>
          <a:prstGeom prst="rect">
            <a:avLst/>
          </a:prstGeom>
          <a:noFill/>
          <a:ln w="635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8" name="Rectangle 7"/>
          <p:cNvSpPr/>
          <p:nvPr/>
        </p:nvSpPr>
        <p:spPr>
          <a:xfrm>
            <a:off x="2655618" y="2256822"/>
            <a:ext cx="2833553" cy="493895"/>
          </a:xfrm>
          <a:prstGeom prst="rect">
            <a:avLst/>
          </a:prstGeom>
          <a:noFill/>
          <a:ln w="635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grpSp>
        <p:nvGrpSpPr>
          <p:cNvPr id="9" name="Group 8"/>
          <p:cNvGrpSpPr/>
          <p:nvPr/>
        </p:nvGrpSpPr>
        <p:grpSpPr>
          <a:xfrm>
            <a:off x="1792094" y="2048834"/>
            <a:ext cx="2744111" cy="1443257"/>
            <a:chOff x="3024501" y="2339618"/>
            <a:chExt cx="3658816" cy="1924342"/>
          </a:xfrm>
        </p:grpSpPr>
        <p:sp>
          <p:nvSpPr>
            <p:cNvPr id="10" name="Up Arrow 9"/>
            <p:cNvSpPr/>
            <p:nvPr/>
          </p:nvSpPr>
          <p:spPr>
            <a:xfrm>
              <a:off x="4712208" y="2339618"/>
              <a:ext cx="284069" cy="1353636"/>
            </a:xfrm>
            <a:prstGeom prst="upArrow">
              <a:avLst/>
            </a:prstGeom>
            <a:solidFill>
              <a:schemeClr val="accent1"/>
            </a:solidFill>
            <a:ln>
              <a:solidFill>
                <a:srgbClr val="5B9BD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024501" y="3709963"/>
              <a:ext cx="3658816" cy="553997"/>
            </a:xfrm>
            <a:prstGeom prst="rect">
              <a:avLst/>
            </a:prstGeom>
            <a:noFill/>
          </p:spPr>
          <p:txBody>
            <a:bodyPr wrap="none" rtlCol="0">
              <a:spAutoFit/>
            </a:bodyPr>
            <a:lstStyle/>
            <a:p>
              <a:r>
                <a:rPr lang="en-US" sz="2100" dirty="0">
                  <a:solidFill>
                    <a:schemeClr val="accent1"/>
                  </a:solidFill>
                </a:rPr>
                <a:t>cost of local generation</a:t>
              </a:r>
            </a:p>
          </p:txBody>
        </p:sp>
      </p:grpSp>
      <p:grpSp>
        <p:nvGrpSpPr>
          <p:cNvPr id="12" name="Group 11"/>
          <p:cNvGrpSpPr/>
          <p:nvPr/>
        </p:nvGrpSpPr>
        <p:grpSpPr>
          <a:xfrm>
            <a:off x="4625932" y="2050326"/>
            <a:ext cx="2575532" cy="1443255"/>
            <a:chOff x="6802961" y="2341614"/>
            <a:chExt cx="3434043" cy="1924339"/>
          </a:xfrm>
        </p:grpSpPr>
        <p:sp>
          <p:nvSpPr>
            <p:cNvPr id="13" name="Up Arrow 12"/>
            <p:cNvSpPr/>
            <p:nvPr/>
          </p:nvSpPr>
          <p:spPr>
            <a:xfrm>
              <a:off x="7521491" y="2341614"/>
              <a:ext cx="284069" cy="1353636"/>
            </a:xfrm>
            <a:prstGeom prst="upArrow">
              <a:avLst/>
            </a:prstGeom>
            <a:solidFill>
              <a:srgbClr val="5B9BD5"/>
            </a:solidFill>
            <a:ln>
              <a:solidFill>
                <a:srgbClr val="5B9BD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802961" y="3711956"/>
              <a:ext cx="3434043" cy="553997"/>
            </a:xfrm>
            <a:prstGeom prst="rect">
              <a:avLst/>
            </a:prstGeom>
            <a:noFill/>
          </p:spPr>
          <p:txBody>
            <a:bodyPr wrap="none" rtlCol="0">
              <a:spAutoFit/>
            </a:bodyPr>
            <a:lstStyle/>
            <a:p>
              <a:r>
                <a:rPr lang="en-US" sz="2100" dirty="0">
                  <a:solidFill>
                    <a:srgbClr val="5B9BD5"/>
                  </a:solidFill>
                </a:rPr>
                <a:t>cost of load reduction</a:t>
              </a:r>
            </a:p>
          </p:txBody>
        </p:sp>
      </p:grpSp>
      <p:grpSp>
        <p:nvGrpSpPr>
          <p:cNvPr id="15" name="Group 14"/>
          <p:cNvGrpSpPr/>
          <p:nvPr/>
        </p:nvGrpSpPr>
        <p:grpSpPr>
          <a:xfrm>
            <a:off x="2597183" y="2791312"/>
            <a:ext cx="3520334" cy="1430717"/>
            <a:chOff x="4097958" y="3329591"/>
            <a:chExt cx="4693780" cy="1907622"/>
          </a:xfrm>
        </p:grpSpPr>
        <p:sp>
          <p:nvSpPr>
            <p:cNvPr id="16" name="Up Arrow 15"/>
            <p:cNvSpPr/>
            <p:nvPr/>
          </p:nvSpPr>
          <p:spPr>
            <a:xfrm>
              <a:off x="6270255" y="3329591"/>
              <a:ext cx="284069" cy="1353636"/>
            </a:xfrm>
            <a:prstGeom prst="upArrow">
              <a:avLst/>
            </a:prstGeom>
            <a:solidFill>
              <a:srgbClr val="5B9BD5"/>
            </a:solidFill>
            <a:ln>
              <a:solidFill>
                <a:srgbClr val="5B9BD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097958" y="4683216"/>
              <a:ext cx="4693780" cy="553997"/>
            </a:xfrm>
            <a:prstGeom prst="rect">
              <a:avLst/>
            </a:prstGeom>
            <a:noFill/>
          </p:spPr>
          <p:txBody>
            <a:bodyPr wrap="none" rtlCol="0">
              <a:spAutoFit/>
            </a:bodyPr>
            <a:lstStyle/>
            <a:p>
              <a:r>
                <a:rPr lang="en-US" sz="2100" dirty="0">
                  <a:solidFill>
                    <a:srgbClr val="5B9BD5"/>
                  </a:solidFill>
                </a:rPr>
                <a:t>meets energy reduction target</a:t>
              </a:r>
            </a:p>
          </p:txBody>
        </p:sp>
      </p:grpSp>
      <p:sp>
        <p:nvSpPr>
          <p:cNvPr id="18" name="TextBox 17"/>
          <p:cNvSpPr txBox="1"/>
          <p:nvPr/>
        </p:nvSpPr>
        <p:spPr>
          <a:xfrm>
            <a:off x="630384" y="3039187"/>
            <a:ext cx="6178614" cy="1315745"/>
          </a:xfrm>
          <a:prstGeom prst="rect">
            <a:avLst/>
          </a:prstGeom>
          <a:noFill/>
        </p:spPr>
        <p:txBody>
          <a:bodyPr wrap="none" lIns="68580" tIns="34290" rIns="68580" bIns="34290" rtlCol="0">
            <a:spAutoFit/>
          </a:bodyPr>
          <a:lstStyle/>
          <a:p>
            <a:r>
              <a:rPr lang="en-US" sz="2700" dirty="0">
                <a:solidFill>
                  <a:schemeClr val="accent1"/>
                </a:solidFill>
              </a:rPr>
              <a:t>Operator’s challenge:</a:t>
            </a:r>
            <a:r>
              <a:rPr lang="en-US" sz="2700" dirty="0"/>
              <a:t> </a:t>
            </a:r>
          </a:p>
          <a:p>
            <a:pPr marL="257175" indent="-257175">
              <a:buFontTx/>
              <a:buAutoNum type="arabicPeriod"/>
            </a:pPr>
            <a:r>
              <a:rPr lang="en-US" sz="2700" dirty="0"/>
              <a:t> No direct control of tenants’ reduction </a:t>
            </a:r>
            <a:r>
              <a:rPr lang="en-US" sz="2700" b="1" i="1" dirty="0" err="1" smtClean="0"/>
              <a:t>s</a:t>
            </a:r>
            <a:r>
              <a:rPr lang="en-US" sz="2700" b="1" i="1" baseline="-25000" dirty="0" err="1" smtClean="0"/>
              <a:t>i</a:t>
            </a:r>
            <a:r>
              <a:rPr lang="en-US" sz="2700" dirty="0" smtClean="0"/>
              <a:t> </a:t>
            </a:r>
            <a:endParaRPr lang="en-US" sz="2700" dirty="0"/>
          </a:p>
          <a:p>
            <a:pPr marL="257175" indent="-257175">
              <a:buAutoNum type="arabicPeriod"/>
            </a:pPr>
            <a:r>
              <a:rPr lang="en-US" sz="2700" dirty="0"/>
              <a:t> Tenants’ private cost </a:t>
            </a:r>
            <a:r>
              <a:rPr lang="en-US" sz="2700" b="1" i="1" dirty="0"/>
              <a:t>c</a:t>
            </a:r>
            <a:r>
              <a:rPr lang="en-US" sz="2700" b="1" i="1" baseline="-25000" dirty="0"/>
              <a:t>i </a:t>
            </a:r>
            <a:r>
              <a:rPr lang="en-US" sz="2700" dirty="0"/>
              <a:t>unknown</a:t>
            </a:r>
            <a:endParaRPr lang="en-US" sz="2700" i="1" baseline="-25000" dirty="0"/>
          </a:p>
        </p:txBody>
      </p:sp>
      <p:grpSp>
        <p:nvGrpSpPr>
          <p:cNvPr id="21" name="Group 20"/>
          <p:cNvGrpSpPr/>
          <p:nvPr/>
        </p:nvGrpSpPr>
        <p:grpSpPr>
          <a:xfrm>
            <a:off x="634219" y="1237197"/>
            <a:ext cx="5218388" cy="1726071"/>
            <a:chOff x="845625" y="1444181"/>
            <a:chExt cx="6957850" cy="2301428"/>
          </a:xfrm>
        </p:grpSpPr>
        <p:pic>
          <p:nvPicPr>
            <p:cNvPr id="5" name="Content Placeholder 22" descr="latex-image-1.pdf"/>
            <p:cNvPicPr>
              <a:picLocks noChangeAspect="1"/>
            </p:cNvPicPr>
            <p:nvPr/>
          </p:nvPicPr>
          <p:blipFill>
            <a:blip r:embed="rId3">
              <a:extLst>
                <a:ext uri="{28A0092B-C50C-407E-A947-70E740481C1C}">
                  <a14:useLocalDpi xmlns:a14="http://schemas.microsoft.com/office/drawing/2010/main" val="0"/>
                </a:ext>
              </a:extLst>
            </a:blip>
            <a:srcRect t="-19518" b="-19518"/>
            <a:stretch>
              <a:fillRect/>
            </a:stretch>
          </p:blipFill>
          <p:spPr>
            <a:xfrm>
              <a:off x="2241762" y="1444181"/>
              <a:ext cx="5561713" cy="2301428"/>
            </a:xfrm>
            <a:prstGeom prst="rect">
              <a:avLst/>
            </a:prstGeom>
          </p:spPr>
        </p:pic>
        <p:sp>
          <p:nvSpPr>
            <p:cNvPr id="20" name="TextBox 19"/>
            <p:cNvSpPr txBox="1"/>
            <p:nvPr/>
          </p:nvSpPr>
          <p:spPr>
            <a:xfrm>
              <a:off x="845625" y="1728612"/>
              <a:ext cx="1344809" cy="738664"/>
            </a:xfrm>
            <a:prstGeom prst="rect">
              <a:avLst/>
            </a:prstGeom>
            <a:noFill/>
          </p:spPr>
          <p:txBody>
            <a:bodyPr wrap="square" rtlCol="0">
              <a:spAutoFit/>
            </a:bodyPr>
            <a:lstStyle/>
            <a:p>
              <a:r>
                <a:rPr lang="en-US" sz="3000" dirty="0">
                  <a:solidFill>
                    <a:srgbClr val="5B9BD5"/>
                  </a:solidFill>
                </a:rPr>
                <a:t>Goal:</a:t>
              </a:r>
            </a:p>
          </p:txBody>
        </p:sp>
      </p:grpSp>
      <p:sp>
        <p:nvSpPr>
          <p:cNvPr id="3" name="TextBox 2"/>
          <p:cNvSpPr txBox="1"/>
          <p:nvPr/>
        </p:nvSpPr>
        <p:spPr>
          <a:xfrm>
            <a:off x="1516429" y="4518997"/>
            <a:ext cx="7022927" cy="530915"/>
          </a:xfrm>
          <a:prstGeom prst="rect">
            <a:avLst/>
          </a:prstGeom>
          <a:noFill/>
        </p:spPr>
        <p:txBody>
          <a:bodyPr wrap="square" lIns="68580" tIns="34290" rIns="68580" bIns="34290" rtlCol="0">
            <a:spAutoFit/>
          </a:bodyPr>
          <a:lstStyle/>
          <a:p>
            <a:r>
              <a:rPr lang="en-US" sz="1500" b="1" i="1" dirty="0"/>
              <a:t>y</a:t>
            </a:r>
            <a:r>
              <a:rPr lang="en-US" sz="1500" dirty="0"/>
              <a:t>: amount of local generation       </a:t>
            </a:r>
            <a:r>
              <a:rPr lang="en-US" sz="1500" b="1" dirty="0"/>
              <a:t>α</a:t>
            </a:r>
            <a:r>
              <a:rPr lang="en-US" sz="1500" dirty="0"/>
              <a:t>: unit price of </a:t>
            </a:r>
            <a:r>
              <a:rPr lang="en-US" sz="1500" dirty="0" smtClean="0"/>
              <a:t>diesel                   </a:t>
            </a:r>
            <a:r>
              <a:rPr lang="en-US" sz="1500" b="1" i="1" dirty="0" err="1" smtClean="0"/>
              <a:t>δ</a:t>
            </a:r>
            <a:r>
              <a:rPr lang="en-US" sz="1500" b="1" i="1" dirty="0" smtClean="0"/>
              <a:t>:</a:t>
            </a:r>
            <a:r>
              <a:rPr lang="en-US" sz="1500" dirty="0" smtClean="0"/>
              <a:t> reduction target</a:t>
            </a:r>
            <a:endParaRPr lang="en-US" sz="1500" dirty="0"/>
          </a:p>
          <a:p>
            <a:r>
              <a:rPr lang="en-US" sz="1500" b="1" i="1" dirty="0" err="1"/>
              <a:t>s</a:t>
            </a:r>
            <a:r>
              <a:rPr lang="en-US" sz="1500" b="1" i="1" baseline="-25000" dirty="0" err="1"/>
              <a:t>i</a:t>
            </a:r>
            <a:r>
              <a:rPr lang="en-US" sz="1500" dirty="0"/>
              <a:t>: load reduction of tenant </a:t>
            </a:r>
            <a:r>
              <a:rPr lang="en-US" sz="1500" b="1" i="1" dirty="0" err="1"/>
              <a:t>i</a:t>
            </a:r>
            <a:r>
              <a:rPr lang="en-US" sz="1500" dirty="0"/>
              <a:t>         </a:t>
            </a:r>
            <a:r>
              <a:rPr lang="en-US" sz="1500" b="1" i="1" dirty="0"/>
              <a:t>c</a:t>
            </a:r>
            <a:r>
              <a:rPr lang="en-US" sz="1500" b="1" i="1" baseline="-25000" dirty="0"/>
              <a:t>i</a:t>
            </a:r>
            <a:r>
              <a:rPr lang="en-US" sz="1500" dirty="0"/>
              <a:t>: cost of reduction of tenant </a:t>
            </a:r>
            <a:r>
              <a:rPr lang="en-US" sz="1500" b="1" i="1" dirty="0" err="1"/>
              <a:t>i</a:t>
            </a:r>
            <a:endParaRPr lang="en-US" sz="1500" b="1" i="1" baseline="-25000" dirty="0"/>
          </a:p>
        </p:txBody>
      </p:sp>
      <p:sp>
        <p:nvSpPr>
          <p:cNvPr id="19" name="TextBox 18"/>
          <p:cNvSpPr txBox="1"/>
          <p:nvPr/>
        </p:nvSpPr>
        <p:spPr>
          <a:xfrm>
            <a:off x="666220" y="4490345"/>
            <a:ext cx="7832600" cy="523220"/>
          </a:xfrm>
          <a:prstGeom prst="rect">
            <a:avLst/>
          </a:prstGeom>
          <a:solidFill>
            <a:schemeClr val="bg1"/>
          </a:solidFill>
          <a:ln w="57150" cmpd="sng">
            <a:solidFill>
              <a:srgbClr val="5B9BD5"/>
            </a:solidFill>
          </a:ln>
        </p:spPr>
        <p:txBody>
          <a:bodyPr wrap="square" rtlCol="0">
            <a:spAutoFit/>
          </a:bodyPr>
          <a:lstStyle/>
          <a:p>
            <a:r>
              <a:rPr lang="en-US" sz="2800" dirty="0" smtClean="0"/>
              <a:t>Our proposal: use</a:t>
            </a:r>
            <a:r>
              <a:rPr lang="en-US" sz="2800" dirty="0" smtClean="0">
                <a:solidFill>
                  <a:schemeClr val="accent6"/>
                </a:solidFill>
              </a:rPr>
              <a:t> supply function bidding</a:t>
            </a:r>
            <a:endParaRPr lang="en-US" sz="2800" dirty="0">
              <a:solidFill>
                <a:schemeClr val="accent6"/>
              </a:solidFill>
            </a:endParaRPr>
          </a:p>
        </p:txBody>
      </p:sp>
      <p:sp>
        <p:nvSpPr>
          <p:cNvPr id="23" name="Date Placeholder 22"/>
          <p:cNvSpPr>
            <a:spLocks noGrp="1"/>
          </p:cNvSpPr>
          <p:nvPr>
            <p:ph type="dt" sz="half" idx="10"/>
          </p:nvPr>
        </p:nvSpPr>
        <p:spPr/>
        <p:txBody>
          <a:bodyPr/>
          <a:lstStyle/>
          <a:p>
            <a:fld id="{738493C7-BA99-4943-9341-EA976BE45FFB}" type="datetime1">
              <a:rPr lang="en-US" smtClean="0"/>
              <a:t>11/5/15</a:t>
            </a:fld>
            <a:endParaRPr lang="en-US" dirty="0"/>
          </a:p>
        </p:txBody>
      </p:sp>
    </p:spTree>
    <p:extLst>
      <p:ext uri="{BB962C8B-B14F-4D97-AF65-F5344CB8AC3E}">
        <p14:creationId xmlns:p14="http://schemas.microsoft.com/office/powerpoint/2010/main" val="3080701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8" grpId="0" build="p"/>
      <p:bldP spid="3"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385763" indent="-385763">
              <a:lnSpc>
                <a:spcPct val="100000"/>
              </a:lnSpc>
              <a:buFont typeface="+mj-lt"/>
              <a:buAutoNum type="arabicPeriod"/>
            </a:pPr>
            <a:r>
              <a:rPr lang="en-US" sz="2400" dirty="0"/>
              <a:t>VCG type mechanisms are problematic in </a:t>
            </a:r>
            <a:r>
              <a:rPr lang="en-US" sz="2400" dirty="0" smtClean="0"/>
              <a:t>energy settings</a:t>
            </a:r>
            <a:endParaRPr lang="en-US" sz="2400" dirty="0"/>
          </a:p>
          <a:p>
            <a:pPr marL="342900" lvl="1" indent="0">
              <a:lnSpc>
                <a:spcPct val="100000"/>
              </a:lnSpc>
              <a:buNone/>
            </a:pPr>
            <a:r>
              <a:rPr lang="en-US" sz="2100" dirty="0">
                <a:solidFill>
                  <a:srgbClr val="5B9BD5"/>
                </a:solidFill>
              </a:rPr>
              <a:t>[Zhang et al 2015] [</a:t>
            </a:r>
            <a:r>
              <a:rPr lang="en-US" sz="2100" dirty="0" err="1">
                <a:solidFill>
                  <a:srgbClr val="5B9BD5"/>
                </a:solidFill>
              </a:rPr>
              <a:t>Rothkopf</a:t>
            </a:r>
            <a:r>
              <a:rPr lang="en-US" sz="2100" dirty="0">
                <a:solidFill>
                  <a:srgbClr val="5B9BD5"/>
                </a:solidFill>
              </a:rPr>
              <a:t> 2007]</a:t>
            </a:r>
            <a:endParaRPr lang="en-US" dirty="0">
              <a:solidFill>
                <a:srgbClr val="5B9BD5"/>
              </a:solidFill>
            </a:endParaRPr>
          </a:p>
          <a:p>
            <a:pPr marL="685800" lvl="2" indent="0">
              <a:buNone/>
            </a:pPr>
            <a:endParaRPr lang="en-US" sz="1800" dirty="0"/>
          </a:p>
          <a:p>
            <a:pPr marL="685800" lvl="2" indent="0">
              <a:buNone/>
            </a:pPr>
            <a:endParaRPr lang="en-US" sz="1800" dirty="0"/>
          </a:p>
          <a:p>
            <a:pPr marL="685800" lvl="2" indent="0">
              <a:buNone/>
            </a:pPr>
            <a:endParaRPr lang="en-US" sz="1800" dirty="0"/>
          </a:p>
          <a:p>
            <a:pPr marL="685800" lvl="2" indent="0">
              <a:buNone/>
            </a:pPr>
            <a:endParaRPr lang="en-US" sz="1800" dirty="0"/>
          </a:p>
          <a:p>
            <a:pPr marL="685800" lvl="2" indent="0">
              <a:buNone/>
            </a:pPr>
            <a:r>
              <a:rPr lang="en-US" sz="1800" dirty="0"/>
              <a:t>among them:</a:t>
            </a:r>
          </a:p>
          <a:p>
            <a:pPr lvl="2">
              <a:buFont typeface="Lucida Grande"/>
              <a:buChar char="-"/>
            </a:pPr>
            <a:r>
              <a:rPr lang="en-US" sz="1800" dirty="0"/>
              <a:t>tenants required to submit complex bid</a:t>
            </a:r>
          </a:p>
          <a:p>
            <a:pPr lvl="2">
              <a:buFont typeface="Lucida Grande"/>
              <a:buChar char="-"/>
            </a:pPr>
            <a:r>
              <a:rPr lang="en-US" sz="1800" dirty="0"/>
              <a:t>allocation problem for operator is NP hard</a:t>
            </a:r>
          </a:p>
          <a:p>
            <a:pPr lvl="2">
              <a:buFont typeface="Lucida Grande"/>
              <a:buChar char="-"/>
            </a:pPr>
            <a:r>
              <a:rPr lang="en-US" sz="1800" dirty="0"/>
              <a:t>price differentiation …</a:t>
            </a:r>
          </a:p>
          <a:p>
            <a:pPr marL="685800" lvl="2" indent="0">
              <a:buNone/>
            </a:pPr>
            <a:endParaRPr lang="en-US" sz="1800" dirty="0">
              <a:solidFill>
                <a:srgbClr val="5B9BD5"/>
              </a:solidFill>
            </a:endParaRPr>
          </a:p>
          <a:p>
            <a:pPr marL="0" indent="0">
              <a:buNone/>
            </a:pPr>
            <a:endParaRPr lang="en-US" sz="2400" dirty="0"/>
          </a:p>
        </p:txBody>
      </p:sp>
      <p:pic>
        <p:nvPicPr>
          <p:cNvPr id="2" name="Picture 1" descr="clip_VCG_not_working.png"/>
          <p:cNvPicPr>
            <a:picLocks noChangeAspect="1"/>
          </p:cNvPicPr>
          <p:nvPr/>
        </p:nvPicPr>
        <p:blipFill rotWithShape="1">
          <a:blip r:embed="rId3">
            <a:extLst>
              <a:ext uri="{28A0092B-C50C-407E-A947-70E740481C1C}">
                <a14:useLocalDpi xmlns:a14="http://schemas.microsoft.com/office/drawing/2010/main" val="0"/>
              </a:ext>
            </a:extLst>
          </a:blip>
          <a:srcRect t="25805" b="32155"/>
          <a:stretch/>
        </p:blipFill>
        <p:spPr>
          <a:xfrm rot="188905">
            <a:off x="1454981" y="2270520"/>
            <a:ext cx="5236751" cy="963164"/>
          </a:xfrm>
          <a:prstGeom prst="rect">
            <a:avLst/>
          </a:prstGeom>
          <a:ln>
            <a:solidFill>
              <a:schemeClr val="tx1"/>
            </a:solidFill>
          </a:ln>
        </p:spPr>
      </p:pic>
      <p:sp>
        <p:nvSpPr>
          <p:cNvPr id="9" name="Title 8"/>
          <p:cNvSpPr>
            <a:spLocks noGrp="1"/>
          </p:cNvSpPr>
          <p:nvPr>
            <p:ph type="title"/>
          </p:nvPr>
        </p:nvSpPr>
        <p:spPr/>
        <p:txBody>
          <a:bodyPr/>
          <a:lstStyle/>
          <a:p>
            <a:pPr marL="385763" indent="-385763">
              <a:lnSpc>
                <a:spcPct val="100000"/>
              </a:lnSpc>
            </a:pPr>
            <a:r>
              <a:rPr lang="en-US" dirty="0" smtClean="0"/>
              <a:t>Why supply function bidding? </a:t>
            </a: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8</a:t>
            </a:fld>
            <a:endParaRPr lang="en-US" dirty="0"/>
          </a:p>
        </p:txBody>
      </p:sp>
      <p:sp>
        <p:nvSpPr>
          <p:cNvPr id="5" name="Date Placeholder 4"/>
          <p:cNvSpPr>
            <a:spLocks noGrp="1"/>
          </p:cNvSpPr>
          <p:nvPr>
            <p:ph type="dt" sz="half" idx="10"/>
          </p:nvPr>
        </p:nvSpPr>
        <p:spPr/>
        <p:txBody>
          <a:bodyPr/>
          <a:lstStyle/>
          <a:p>
            <a:fld id="{D32083AD-3661-C144-89A1-549E09258907}" type="datetime1">
              <a:rPr lang="en-US" smtClean="0"/>
              <a:t>11/5/15</a:t>
            </a:fld>
            <a:endParaRPr lang="en-US" dirty="0"/>
          </a:p>
        </p:txBody>
      </p:sp>
    </p:spTree>
    <p:extLst>
      <p:ext uri="{BB962C8B-B14F-4D97-AF65-F5344CB8AC3E}">
        <p14:creationId xmlns:p14="http://schemas.microsoft.com/office/powerpoint/2010/main" val="229754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marL="385763" indent="-385763">
              <a:lnSpc>
                <a:spcPct val="100000"/>
              </a:lnSpc>
            </a:pPr>
            <a:r>
              <a:rPr lang="en-US" dirty="0" smtClean="0"/>
              <a:t>Why supply function bidding? </a:t>
            </a:r>
            <a:endParaRPr lang="en-US" dirty="0"/>
          </a:p>
        </p:txBody>
      </p:sp>
      <p:sp>
        <p:nvSpPr>
          <p:cNvPr id="7" name="Content Placeholder 6"/>
          <p:cNvSpPr>
            <a:spLocks noGrp="1"/>
          </p:cNvSpPr>
          <p:nvPr>
            <p:ph idx="1"/>
          </p:nvPr>
        </p:nvSpPr>
        <p:spPr/>
        <p:txBody>
          <a:bodyPr>
            <a:noAutofit/>
          </a:bodyPr>
          <a:lstStyle/>
          <a:p>
            <a:pPr marL="385763" indent="-385763">
              <a:lnSpc>
                <a:spcPct val="100000"/>
              </a:lnSpc>
              <a:buFont typeface="+mj-lt"/>
              <a:buAutoNum type="arabicPeriod"/>
            </a:pPr>
            <a:r>
              <a:rPr lang="en-US" sz="2400" dirty="0"/>
              <a:t>VCG type mechanisms are </a:t>
            </a:r>
            <a:r>
              <a:rPr lang="en-US" sz="2400" dirty="0" smtClean="0"/>
              <a:t>problematic in energy settings</a:t>
            </a:r>
            <a:endParaRPr lang="en-US" sz="2400" dirty="0"/>
          </a:p>
          <a:p>
            <a:pPr marL="342900" lvl="1" indent="0">
              <a:lnSpc>
                <a:spcPct val="100000"/>
              </a:lnSpc>
              <a:buNone/>
            </a:pPr>
            <a:r>
              <a:rPr lang="en-US" sz="2100" dirty="0">
                <a:solidFill>
                  <a:srgbClr val="5B9BD5"/>
                </a:solidFill>
              </a:rPr>
              <a:t>[Zhang et al 2015] [</a:t>
            </a:r>
            <a:r>
              <a:rPr lang="en-US" sz="2100" dirty="0" err="1">
                <a:solidFill>
                  <a:srgbClr val="5B9BD5"/>
                </a:solidFill>
              </a:rPr>
              <a:t>Rothkopf</a:t>
            </a:r>
            <a:r>
              <a:rPr lang="en-US" sz="2100" dirty="0">
                <a:solidFill>
                  <a:srgbClr val="5B9BD5"/>
                </a:solidFill>
              </a:rPr>
              <a:t> 2007]</a:t>
            </a:r>
            <a:endParaRPr lang="en-US" dirty="0">
              <a:solidFill>
                <a:srgbClr val="5B9BD5"/>
              </a:solidFill>
            </a:endParaRPr>
          </a:p>
          <a:p>
            <a:pPr marL="385763" indent="-385763">
              <a:lnSpc>
                <a:spcPct val="100000"/>
              </a:lnSpc>
              <a:buFont typeface="+mj-lt"/>
              <a:buAutoNum type="arabicPeriod"/>
            </a:pPr>
            <a:r>
              <a:rPr lang="en-US" sz="2400" dirty="0"/>
              <a:t>Supply function bidding is widely used in electricity market</a:t>
            </a:r>
          </a:p>
          <a:p>
            <a:pPr marL="342900" lvl="1" indent="0">
              <a:lnSpc>
                <a:spcPct val="100000"/>
              </a:lnSpc>
              <a:buNone/>
            </a:pPr>
            <a:r>
              <a:rPr lang="en-US" sz="2100" dirty="0">
                <a:solidFill>
                  <a:srgbClr val="5B9BD5"/>
                </a:solidFill>
              </a:rPr>
              <a:t>[</a:t>
            </a:r>
            <a:r>
              <a:rPr lang="en-US" sz="2100" dirty="0" err="1">
                <a:solidFill>
                  <a:srgbClr val="5B9BD5"/>
                </a:solidFill>
              </a:rPr>
              <a:t>Baldick</a:t>
            </a:r>
            <a:r>
              <a:rPr lang="en-US" sz="2100" dirty="0">
                <a:solidFill>
                  <a:srgbClr val="5B9BD5"/>
                </a:solidFill>
              </a:rPr>
              <a:t> et al 2004] [Day et al 2002] [David and Wen 2000]</a:t>
            </a:r>
            <a:r>
              <a:rPr lang="en-US" sz="2100" dirty="0"/>
              <a:t> </a:t>
            </a:r>
          </a:p>
          <a:p>
            <a:pPr marL="385763" indent="-385763">
              <a:lnSpc>
                <a:spcPct val="100000"/>
              </a:lnSpc>
              <a:buFont typeface="+mj-lt"/>
              <a:buAutoNum type="arabicPeriod"/>
            </a:pPr>
            <a:r>
              <a:rPr lang="en-US" sz="2400" dirty="0">
                <a:solidFill>
                  <a:srgbClr val="000000"/>
                </a:solidFill>
              </a:rPr>
              <a:t>Prior work on supply function bidding</a:t>
            </a:r>
          </a:p>
          <a:p>
            <a:pPr marL="342900" lvl="1" indent="0">
              <a:lnSpc>
                <a:spcPct val="100000"/>
              </a:lnSpc>
              <a:buNone/>
            </a:pPr>
            <a:r>
              <a:rPr lang="en-US" sz="2100" dirty="0">
                <a:solidFill>
                  <a:schemeClr val="accent1"/>
                </a:solidFill>
              </a:rPr>
              <a:t>[Klemperer and Meyer 1989] [</a:t>
            </a:r>
            <a:r>
              <a:rPr lang="en-US" sz="2100" dirty="0" err="1">
                <a:solidFill>
                  <a:schemeClr val="accent1"/>
                </a:solidFill>
              </a:rPr>
              <a:t>Niu</a:t>
            </a:r>
            <a:r>
              <a:rPr lang="en-US" sz="2100" dirty="0">
                <a:solidFill>
                  <a:schemeClr val="accent1"/>
                </a:solidFill>
              </a:rPr>
              <a:t> et al 2005] </a:t>
            </a:r>
            <a:endParaRPr lang="en-US" sz="2100" dirty="0" smtClean="0">
              <a:solidFill>
                <a:schemeClr val="accent1"/>
              </a:solidFill>
            </a:endParaRPr>
          </a:p>
          <a:p>
            <a:pPr marL="342900" lvl="1" indent="0">
              <a:lnSpc>
                <a:spcPct val="100000"/>
              </a:lnSpc>
              <a:buNone/>
            </a:pPr>
            <a:r>
              <a:rPr lang="en-US" sz="2100" dirty="0" smtClean="0">
                <a:solidFill>
                  <a:schemeClr val="accent1"/>
                </a:solidFill>
              </a:rPr>
              <a:t>[</a:t>
            </a:r>
            <a:r>
              <a:rPr lang="en-US" sz="2100" dirty="0" err="1">
                <a:solidFill>
                  <a:schemeClr val="accent1"/>
                </a:solidFill>
              </a:rPr>
              <a:t>Johari</a:t>
            </a:r>
            <a:r>
              <a:rPr lang="en-US" sz="2100" dirty="0">
                <a:solidFill>
                  <a:schemeClr val="accent1"/>
                </a:solidFill>
              </a:rPr>
              <a:t> and </a:t>
            </a:r>
            <a:r>
              <a:rPr lang="en-US" sz="2100" dirty="0" err="1">
                <a:solidFill>
                  <a:schemeClr val="accent1"/>
                </a:solidFill>
              </a:rPr>
              <a:t>Tsitsiklis</a:t>
            </a:r>
            <a:r>
              <a:rPr lang="en-US" sz="2100" dirty="0">
                <a:solidFill>
                  <a:schemeClr val="accent1"/>
                </a:solidFill>
              </a:rPr>
              <a:t>  2011] [</a:t>
            </a:r>
            <a:r>
              <a:rPr lang="en-US" sz="2100" dirty="0" err="1">
                <a:solidFill>
                  <a:schemeClr val="accent1"/>
                </a:solidFill>
              </a:rPr>
              <a:t>Xu</a:t>
            </a:r>
            <a:r>
              <a:rPr lang="en-US" sz="2100" dirty="0">
                <a:solidFill>
                  <a:schemeClr val="accent1"/>
                </a:solidFill>
              </a:rPr>
              <a:t> et al 2015</a:t>
            </a:r>
            <a:r>
              <a:rPr lang="en-US" sz="2100" dirty="0" smtClean="0">
                <a:solidFill>
                  <a:schemeClr val="accent1"/>
                </a:solidFill>
              </a:rPr>
              <a:t>]</a:t>
            </a:r>
          </a:p>
          <a:p>
            <a:pPr marL="342900" lvl="1" indent="0">
              <a:lnSpc>
                <a:spcPct val="100000"/>
              </a:lnSpc>
              <a:buNone/>
            </a:pPr>
            <a:endParaRPr lang="en-US" sz="2100" dirty="0">
              <a:solidFill>
                <a:schemeClr val="accent1"/>
              </a:solidFill>
            </a:endParaRPr>
          </a:p>
          <a:p>
            <a:pPr marL="685800" lvl="2" indent="0">
              <a:buNone/>
            </a:pPr>
            <a:endParaRPr lang="en-US" sz="1800" dirty="0">
              <a:solidFill>
                <a:srgbClr val="5B9BD5"/>
              </a:solidFill>
            </a:endParaRPr>
          </a:p>
          <a:p>
            <a:pPr marL="0" indent="0">
              <a:buNone/>
            </a:pPr>
            <a:endParaRPr lang="en-US" sz="2400" dirty="0"/>
          </a:p>
        </p:txBody>
      </p:sp>
      <p:sp>
        <p:nvSpPr>
          <p:cNvPr id="4" name="Slide Number Placeholder 3"/>
          <p:cNvSpPr>
            <a:spLocks noGrp="1"/>
          </p:cNvSpPr>
          <p:nvPr>
            <p:ph type="sldNum" sz="quarter" idx="12"/>
          </p:nvPr>
        </p:nvSpPr>
        <p:spPr/>
        <p:txBody>
          <a:bodyPr/>
          <a:lstStyle/>
          <a:p>
            <a:fld id="{629637A9-119A-49DA-BD12-AAC58B377D80}" type="slidenum">
              <a:rPr lang="en-US" smtClean="0"/>
              <a:t>9</a:t>
            </a:fld>
            <a:endParaRPr lang="en-US" dirty="0"/>
          </a:p>
        </p:txBody>
      </p:sp>
      <p:sp>
        <p:nvSpPr>
          <p:cNvPr id="3" name="Date Placeholder 2"/>
          <p:cNvSpPr>
            <a:spLocks noGrp="1"/>
          </p:cNvSpPr>
          <p:nvPr>
            <p:ph type="dt" sz="half" idx="10"/>
          </p:nvPr>
        </p:nvSpPr>
        <p:spPr/>
        <p:txBody>
          <a:bodyPr/>
          <a:lstStyle/>
          <a:p>
            <a:fld id="{3F202C46-1A79-7C4A-A679-79E1194D63BC}" type="datetime1">
              <a:rPr lang="en-US" smtClean="0"/>
              <a:t>11/5/15</a:t>
            </a:fld>
            <a:endParaRPr lang="en-US" dirty="0"/>
          </a:p>
        </p:txBody>
      </p:sp>
      <p:grpSp>
        <p:nvGrpSpPr>
          <p:cNvPr id="13" name="Group 12"/>
          <p:cNvGrpSpPr/>
          <p:nvPr/>
        </p:nvGrpSpPr>
        <p:grpSpPr>
          <a:xfrm>
            <a:off x="5891073" y="3404230"/>
            <a:ext cx="2891492" cy="523220"/>
            <a:chOff x="5891073" y="3404234"/>
            <a:chExt cx="2891492" cy="523220"/>
          </a:xfrm>
        </p:grpSpPr>
        <p:sp>
          <p:nvSpPr>
            <p:cNvPr id="8" name="TextBox 7"/>
            <p:cNvSpPr txBox="1"/>
            <p:nvPr/>
          </p:nvSpPr>
          <p:spPr>
            <a:xfrm>
              <a:off x="6120772" y="3404234"/>
              <a:ext cx="2661793" cy="523220"/>
            </a:xfrm>
            <a:prstGeom prst="rect">
              <a:avLst/>
            </a:prstGeom>
            <a:noFill/>
            <a:ln>
              <a:solidFill>
                <a:srgbClr val="FF0000"/>
              </a:solidFill>
            </a:ln>
          </p:spPr>
          <p:txBody>
            <a:bodyPr wrap="square" rtlCol="0">
              <a:spAutoFit/>
            </a:bodyPr>
            <a:lstStyle/>
            <a:p>
              <a:r>
                <a:rPr lang="en-US" dirty="0">
                  <a:solidFill>
                    <a:srgbClr val="FF0000"/>
                  </a:solidFill>
                </a:rPr>
                <a:t>U</a:t>
              </a:r>
              <a:r>
                <a:rPr lang="en-US" dirty="0" smtClean="0">
                  <a:solidFill>
                    <a:srgbClr val="FF0000"/>
                  </a:solidFill>
                </a:rPr>
                <a:t>nconstrained supply function, no performance guarantee</a:t>
              </a:r>
              <a:endParaRPr lang="en-US" dirty="0">
                <a:solidFill>
                  <a:srgbClr val="FF0000"/>
                </a:solidFill>
              </a:endParaRPr>
            </a:p>
          </p:txBody>
        </p:sp>
        <p:sp>
          <p:nvSpPr>
            <p:cNvPr id="11" name="Left Arrow 10"/>
            <p:cNvSpPr/>
            <p:nvPr/>
          </p:nvSpPr>
          <p:spPr>
            <a:xfrm>
              <a:off x="5891073" y="3539322"/>
              <a:ext cx="229697" cy="243159"/>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674887" y="3745751"/>
            <a:ext cx="3043900" cy="523220"/>
            <a:chOff x="5674887" y="3745756"/>
            <a:chExt cx="3043900" cy="523220"/>
          </a:xfrm>
        </p:grpSpPr>
        <p:sp>
          <p:nvSpPr>
            <p:cNvPr id="10" name="TextBox 9"/>
            <p:cNvSpPr txBox="1"/>
            <p:nvPr/>
          </p:nvSpPr>
          <p:spPr>
            <a:xfrm>
              <a:off x="6056994" y="3745756"/>
              <a:ext cx="2661793" cy="523220"/>
            </a:xfrm>
            <a:prstGeom prst="rect">
              <a:avLst/>
            </a:prstGeom>
            <a:noFill/>
            <a:ln>
              <a:solidFill>
                <a:srgbClr val="FF0000"/>
              </a:solidFill>
            </a:ln>
          </p:spPr>
          <p:txBody>
            <a:bodyPr wrap="square" rtlCol="0">
              <a:spAutoFit/>
            </a:bodyPr>
            <a:lstStyle/>
            <a:p>
              <a:r>
                <a:rPr lang="en-US" dirty="0" smtClean="0">
                  <a:solidFill>
                    <a:srgbClr val="FF0000"/>
                  </a:solidFill>
                </a:rPr>
                <a:t>parameterized supply function, good performance guarantee</a:t>
              </a:r>
              <a:endParaRPr lang="en-US" dirty="0">
                <a:solidFill>
                  <a:srgbClr val="FF0000"/>
                </a:solidFill>
              </a:endParaRPr>
            </a:p>
          </p:txBody>
        </p:sp>
        <p:sp>
          <p:nvSpPr>
            <p:cNvPr id="12" name="Left Arrow 11"/>
            <p:cNvSpPr/>
            <p:nvPr/>
          </p:nvSpPr>
          <p:spPr>
            <a:xfrm flipV="1">
              <a:off x="5674887" y="3894354"/>
              <a:ext cx="382098" cy="239357"/>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999861" y="3863535"/>
            <a:ext cx="7242236" cy="878909"/>
            <a:chOff x="999861" y="3863535"/>
            <a:chExt cx="7242236" cy="878909"/>
          </a:xfrm>
        </p:grpSpPr>
        <p:sp>
          <p:nvSpPr>
            <p:cNvPr id="6" name="TextBox 5"/>
            <p:cNvSpPr txBox="1"/>
            <p:nvPr/>
          </p:nvSpPr>
          <p:spPr>
            <a:xfrm>
              <a:off x="1053906" y="4403890"/>
              <a:ext cx="7188191" cy="338554"/>
            </a:xfrm>
            <a:prstGeom prst="rect">
              <a:avLst/>
            </a:prstGeom>
            <a:noFill/>
            <a:ln>
              <a:solidFill>
                <a:srgbClr val="FF0000"/>
              </a:solidFill>
            </a:ln>
          </p:spPr>
          <p:txBody>
            <a:bodyPr wrap="square" rtlCol="0">
              <a:spAutoFit/>
            </a:bodyPr>
            <a:lstStyle/>
            <a:p>
              <a:r>
                <a:rPr lang="en-US" sz="1600" dirty="0" smtClean="0">
                  <a:solidFill>
                    <a:srgbClr val="FF0000"/>
                  </a:solidFill>
                </a:rPr>
                <a:t>Key difference with our work: we consider operator has a backup supply option</a:t>
              </a:r>
              <a:endParaRPr lang="en-US" sz="1600" dirty="0">
                <a:solidFill>
                  <a:srgbClr val="FF0000"/>
                </a:solidFill>
              </a:endParaRPr>
            </a:p>
          </p:txBody>
        </p:sp>
        <p:sp>
          <p:nvSpPr>
            <p:cNvPr id="15" name="Up Arrow 14"/>
            <p:cNvSpPr/>
            <p:nvPr/>
          </p:nvSpPr>
          <p:spPr>
            <a:xfrm flipH="1">
              <a:off x="2364536" y="4228273"/>
              <a:ext cx="229698" cy="175617"/>
            </a:xfrm>
            <a:prstGeom prst="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99861" y="3863535"/>
              <a:ext cx="2999583" cy="35123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6851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st 2">
    <a:dk1>
      <a:srgbClr val="767678"/>
    </a:dk1>
    <a:lt1>
      <a:srgbClr val="FFFFFF"/>
    </a:lt1>
    <a:dk2>
      <a:srgbClr val="313131"/>
    </a:dk2>
    <a:lt2>
      <a:srgbClr val="FFFF00"/>
    </a:lt2>
    <a:accent1>
      <a:srgbClr val="25728C"/>
    </a:accent1>
    <a:accent2>
      <a:srgbClr val="12A6CE"/>
    </a:accent2>
    <a:accent3>
      <a:srgbClr val="57A707"/>
    </a:accent3>
    <a:accent4>
      <a:srgbClr val="953734"/>
    </a:accent4>
    <a:accent5>
      <a:srgbClr val="FC433E"/>
    </a:accent5>
    <a:accent6>
      <a:srgbClr val="EF7C02"/>
    </a:accent6>
    <a:hlink>
      <a:srgbClr val="E9E9E9"/>
    </a:hlink>
    <a:folHlink>
      <a:srgbClr val="E9E9E9"/>
    </a:folHlink>
  </a:clrScheme>
  <a:fontScheme name="Yanone">
    <a:majorFont>
      <a:latin typeface="Yanone Kaffeesatz Bold"/>
      <a:ea typeface=""/>
      <a:cs typeface=""/>
    </a:majorFont>
    <a:minorFont>
      <a:latin typeface="Yanone Kaffeesatz Regular"/>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21543</TotalTime>
  <Words>3537</Words>
  <Application>Microsoft Macintosh PowerPoint</Application>
  <PresentationFormat>On-screen Show (16:9)</PresentationFormat>
  <Paragraphs>518</Paragraphs>
  <Slides>33</Slides>
  <Notes>26</Notes>
  <HiddenSlides>4</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Greening multi-tenant data center demand response  with parameterized supply function bidding</vt:lpstr>
      <vt:lpstr>2 stories about energy and data centers</vt:lpstr>
      <vt:lpstr>Data centers have great potential for DR</vt:lpstr>
      <vt:lpstr>Multi-tenant (colocation) data centers</vt:lpstr>
      <vt:lpstr>Multi-tenant (colocation) data centers</vt:lpstr>
      <vt:lpstr>Why target multi-tenant data center for DR?</vt:lpstr>
      <vt:lpstr>Our contribution: a simple and provably efficient mechanism to incentivize tenants’ reduction </vt:lpstr>
      <vt:lpstr>Why supply function bidding? </vt:lpstr>
      <vt:lpstr>Why supply function bidding? </vt:lpstr>
      <vt:lpstr>A parameterized supply function mechanism</vt:lpstr>
      <vt:lpstr>A parameterized supply function mechanism</vt:lpstr>
      <vt:lpstr>A parameterized supply function mechanism</vt:lpstr>
      <vt:lpstr>A parameterized supply function mechanism</vt:lpstr>
      <vt:lpstr>A parameterized supply function mechanism</vt:lpstr>
      <vt:lpstr>Characterizing the equilibrium</vt:lpstr>
      <vt:lpstr>Characterizing the equilibrium</vt:lpstr>
      <vt:lpstr>How good is the equilibrium?</vt:lpstr>
      <vt:lpstr>What are we comparing to?</vt:lpstr>
      <vt:lpstr>1. What is the social cost?</vt:lpstr>
      <vt:lpstr>2&amp;3. What are tenants’ and operator’s costs?</vt:lpstr>
      <vt:lpstr>4. What is the reduction in diesel usage?</vt:lpstr>
      <vt:lpstr>How good is the equilibrium?</vt:lpstr>
      <vt:lpstr>Key Message</vt:lpstr>
      <vt:lpstr>PowerPoint Presentation</vt:lpstr>
      <vt:lpstr>DR is crucial for renewable integration</vt:lpstr>
      <vt:lpstr>Finding DR resources is challenging</vt:lpstr>
      <vt:lpstr>Multi-tenant (colocation) data centers</vt:lpstr>
      <vt:lpstr>How do multi-tenant data center provide DR?</vt:lpstr>
      <vt:lpstr>Who are using colocations?</vt:lpstr>
      <vt:lpstr>How do capacity constrained tenant bid bi?</vt:lpstr>
      <vt:lpstr>How do operator decides price p?</vt:lpstr>
      <vt:lpstr>Why does colocation matter?</vt:lpstr>
      <vt:lpstr>In fact…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Convex Optimization Using Predictions</dc:title>
  <dc:creator>niangjun chen</dc:creator>
  <cp:lastModifiedBy>Niangjun Chen</cp:lastModifiedBy>
  <cp:revision>367</cp:revision>
  <cp:lastPrinted>2015-10-23T20:27:08Z</cp:lastPrinted>
  <dcterms:created xsi:type="dcterms:W3CDTF">2015-06-06T19:23:38Z</dcterms:created>
  <dcterms:modified xsi:type="dcterms:W3CDTF">2015-11-06T04:44:39Z</dcterms:modified>
</cp:coreProperties>
</file>