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54"/>
  </p:notesMasterIdLst>
  <p:handoutMasterIdLst>
    <p:handoutMasterId r:id="rId55"/>
  </p:handoutMasterIdLst>
  <p:sldIdLst>
    <p:sldId id="257" r:id="rId2"/>
    <p:sldId id="258" r:id="rId3"/>
    <p:sldId id="259" r:id="rId4"/>
    <p:sldId id="260" r:id="rId5"/>
    <p:sldId id="262" r:id="rId6"/>
    <p:sldId id="263" r:id="rId7"/>
    <p:sldId id="313" r:id="rId8"/>
    <p:sldId id="292" r:id="rId9"/>
    <p:sldId id="293" r:id="rId10"/>
    <p:sldId id="294" r:id="rId11"/>
    <p:sldId id="264" r:id="rId12"/>
    <p:sldId id="265" r:id="rId13"/>
    <p:sldId id="295" r:id="rId14"/>
    <p:sldId id="296" r:id="rId15"/>
    <p:sldId id="268" r:id="rId16"/>
    <p:sldId id="269" r:id="rId17"/>
    <p:sldId id="270" r:id="rId18"/>
    <p:sldId id="271" r:id="rId19"/>
    <p:sldId id="310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312" r:id="rId28"/>
    <p:sldId id="297" r:id="rId29"/>
    <p:sldId id="298" r:id="rId30"/>
    <p:sldId id="299" r:id="rId31"/>
    <p:sldId id="304" r:id="rId32"/>
    <p:sldId id="305" r:id="rId33"/>
    <p:sldId id="306" r:id="rId34"/>
    <p:sldId id="314" r:id="rId35"/>
    <p:sldId id="280" r:id="rId36"/>
    <p:sldId id="286" r:id="rId37"/>
    <p:sldId id="309" r:id="rId38"/>
    <p:sldId id="291" r:id="rId39"/>
    <p:sldId id="307" r:id="rId40"/>
    <p:sldId id="311" r:id="rId41"/>
    <p:sldId id="301" r:id="rId42"/>
    <p:sldId id="302" r:id="rId43"/>
    <p:sldId id="303" r:id="rId44"/>
    <p:sldId id="287" r:id="rId45"/>
    <p:sldId id="288" r:id="rId46"/>
    <p:sldId id="289" r:id="rId47"/>
    <p:sldId id="290" r:id="rId48"/>
    <p:sldId id="281" r:id="rId49"/>
    <p:sldId id="267" r:id="rId50"/>
    <p:sldId id="282" r:id="rId51"/>
    <p:sldId id="279" r:id="rId52"/>
    <p:sldId id="283" r:id="rId53"/>
  </p:sldIdLst>
  <p:sldSz cx="12192000" cy="6858000"/>
  <p:notesSz cx="9296400" cy="688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3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513" cy="34550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4744" y="0"/>
            <a:ext cx="4029511" cy="34550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A4224-DF3E-4090-A54D-168F9CB1FE3A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36312"/>
            <a:ext cx="4029513" cy="3455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4744" y="6536312"/>
            <a:ext cx="4029511" cy="3455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67FA1-ECCC-4598-9CC4-7A804AE99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30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521471F3-092E-4695-9896-FEA120755BB3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86038" y="860425"/>
            <a:ext cx="4127500" cy="2322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311872"/>
            <a:ext cx="7437119" cy="2709714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9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9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C9C390F7-E384-44A8-84C7-75A4E0EFB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9BEBD-B7C7-4D28-BC54-A2CD3A765DBD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00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bottom </a:t>
            </a:r>
            <a:r>
              <a:rPr lang="en-US" dirty="0" err="1" smtClean="0"/>
              <a:t>eqn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390F7-E384-44A8-84C7-75A4E0EFB84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6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position of first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thm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390F7-E384-44A8-84C7-75A4E0EFB84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30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9BEBD-B7C7-4D28-BC54-A2CD3A765DBD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91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Parameterized family , available information at time</a:t>
            </a:r>
            <a:r>
              <a:rPr lang="en-US" baseline="0" dirty="0" smtClean="0"/>
              <a:t> 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390F7-E384-44A8-84C7-75A4E0EFB84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08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 the following sequential</a:t>
            </a:r>
            <a:r>
              <a:rPr lang="en-US" baseline="0" dirty="0" smtClean="0"/>
              <a:t> decision problem, at each time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390F7-E384-44A8-84C7-75A4E0EFB8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49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cost is the total of your action x applied to the function c, and also the distance moved away from your previous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390F7-E384-44A8-84C7-75A4E0EFB8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0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lot of online decision problem can be modeled as an OCO, for example, </a:t>
            </a:r>
            <a:r>
              <a:rPr lang="en-US" dirty="0" smtClean="0"/>
              <a:t>capacity management of data centers -&gt; number of servers</a:t>
            </a:r>
            <a:r>
              <a:rPr lang="en-US" baseline="0" dirty="0" smtClean="0"/>
              <a:t> or virtual resource,  </a:t>
            </a:r>
            <a:r>
              <a:rPr lang="en-US" baseline="0" dirty="0" smtClean="0"/>
              <a:t>-&gt; adjust encoding bitrate to network condition, many </a:t>
            </a:r>
            <a:r>
              <a:rPr lang="en-US" baseline="0" dirty="0" err="1" smtClean="0"/>
              <a:t>Sigmetrics</a:t>
            </a:r>
            <a:r>
              <a:rPr lang="en-US" baseline="0" dirty="0" smtClean="0"/>
              <a:t> papers!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9BEBD-B7C7-4D28-BC54-A2CD3A765D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9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accent1"/>
                </a:solidFill>
              </a:rPr>
              <a:t>Very often, we need to decide using external </a:t>
            </a:r>
            <a:r>
              <a:rPr lang="en-US" sz="1200" dirty="0" smtClean="0">
                <a:solidFill>
                  <a:schemeClr val="accent1"/>
                </a:solidFill>
              </a:rPr>
              <a:t>prediction (remember to tie to the previous applications)</a:t>
            </a:r>
            <a:r>
              <a:rPr lang="en-US" sz="1200" baseline="0" dirty="0" smtClean="0">
                <a:solidFill>
                  <a:schemeClr val="accent1"/>
                </a:solidFill>
              </a:rPr>
              <a:t>  x label y label delete</a:t>
            </a:r>
            <a:endParaRPr lang="en-US" sz="1200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9BEBD-B7C7-4D28-BC54-A2CD3A765DBD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390F7-E384-44A8-84C7-75A4E0EFB8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43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Parameterized family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390F7-E384-44A8-84C7-75A4E0EFB8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7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Roughly</a:t>
            </a:r>
            <a:r>
              <a:rPr lang="en-US" baseline="0" dirty="0" smtClean="0"/>
              <a:t> break down into three communities , we need better model to have the best out of both worlds…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390F7-E384-44A8-84C7-75A4E0EFB8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02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</a:t>
            </a:r>
            <a:r>
              <a:rPr lang="en-US" baseline="0" dirty="0" smtClean="0"/>
              <a:t> against algorithm with hindsight of </a:t>
            </a:r>
            <a:r>
              <a:rPr lang="en-US" baseline="0" dirty="0" err="1" smtClean="0"/>
              <a:t>y_t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9BEBD-B7C7-4D28-BC54-A2CD3A765DBD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6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9B94-585E-40B2-964D-B678A51EDEC2}" type="datetime1">
              <a:rPr lang="en-US" smtClean="0"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31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E46E-3924-41D2-8FCB-7FCB985A9A27}" type="datetime1">
              <a:rPr lang="en-US" smtClean="0"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DF42-DAAD-4659-96A2-C37082349456}" type="datetime1">
              <a:rPr lang="en-US" smtClean="0"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35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3B95-948A-48BA-AA27-88AF9E86E41A}" type="datetime1">
              <a:rPr lang="en-US" smtClean="0"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05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4B8B-9C86-4C70-A784-7F279A8AFA90}" type="datetime1">
              <a:rPr lang="en-US" smtClean="0"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97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98DE-453E-44C1-A0AA-8874FE13ACA8}" type="datetime1">
              <a:rPr lang="en-US" smtClean="0"/>
              <a:t>6/15/2015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0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52B7-984E-42C1-96B4-AEC5A9BBC661}" type="datetime1">
              <a:rPr lang="en-US" smtClean="0"/>
              <a:t>6/15/2015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42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E2A2-BCFF-4337-920E-23DF047E4C50}" type="datetime1">
              <a:rPr lang="en-US" smtClean="0"/>
              <a:t>6/15/2015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0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90F0F-10FF-496A-BB20-8E8E1A1F6C02}" type="datetime1">
              <a:rPr lang="en-US" smtClean="0"/>
              <a:t>6/15/2015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3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FECF-ED24-43B5-94B7-3CAA92B9C2DA}" type="datetime1">
              <a:rPr lang="en-US" smtClean="0"/>
              <a:t>6/15/2015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1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A2E2-DC5C-49A8-BF78-3488B839F02E}" type="datetime1">
              <a:rPr lang="en-US" smtClean="0"/>
              <a:t>6/15/2015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9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C41C8-4F43-4441-A570-09A573C75756}" type="datetime1">
              <a:rPr lang="en-US" smtClean="0"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0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1.png"/><Relationship Id="rId3" Type="http://schemas.openxmlformats.org/officeDocument/2006/relationships/image" Target="../media/image250.png"/><Relationship Id="rId7" Type="http://schemas.openxmlformats.org/officeDocument/2006/relationships/image" Target="../media/image28.png"/><Relationship Id="rId12" Type="http://schemas.openxmlformats.org/officeDocument/2006/relationships/image" Target="../media/image3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0.png"/><Relationship Id="rId15" Type="http://schemas.openxmlformats.org/officeDocument/2006/relationships/image" Target="../media/image29.png"/><Relationship Id="rId4" Type="http://schemas.openxmlformats.org/officeDocument/2006/relationships/image" Target="../media/image26.png"/><Relationship Id="rId14" Type="http://schemas.openxmlformats.org/officeDocument/2006/relationships/image" Target="../media/image28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2.png"/><Relationship Id="rId2" Type="http://schemas.openxmlformats.org/officeDocument/2006/relationships/image" Target="../media/image36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2.png"/><Relationship Id="rId5" Type="http://schemas.openxmlformats.org/officeDocument/2006/relationships/image" Target="../media/image310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9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1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2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10.png"/><Relationship Id="rId9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1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13" Type="http://schemas.openxmlformats.org/officeDocument/2006/relationships/image" Target="../media/image88.png"/><Relationship Id="rId7" Type="http://schemas.openxmlformats.org/officeDocument/2006/relationships/image" Target="../media/image61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91.png"/><Relationship Id="rId14" Type="http://schemas.openxmlformats.org/officeDocument/2006/relationships/image" Target="../media/image8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97.png"/><Relationship Id="rId4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12" Type="http://schemas.openxmlformats.org/officeDocument/2006/relationships/image" Target="../media/image312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10" Type="http://schemas.openxmlformats.org/officeDocument/2006/relationships/image" Target="../media/image220.png"/><Relationship Id="rId4" Type="http://schemas.openxmlformats.org/officeDocument/2006/relationships/image" Target="../media/image390.png"/><Relationship Id="rId9" Type="http://schemas.openxmlformats.org/officeDocument/2006/relationships/image" Target="../media/image27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png"/><Relationship Id="rId4" Type="http://schemas.openxmlformats.org/officeDocument/2006/relationships/image" Target="../media/image28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3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590.png"/><Relationship Id="rId9" Type="http://schemas.openxmlformats.org/officeDocument/2006/relationships/image" Target="../media/image58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1.png"/><Relationship Id="rId5" Type="http://schemas.openxmlformats.org/officeDocument/2006/relationships/image" Target="../media/image381.png"/><Relationship Id="rId4" Type="http://schemas.openxmlformats.org/officeDocument/2006/relationships/image" Target="../media/image37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0.png"/><Relationship Id="rId10" Type="http://schemas.openxmlformats.org/officeDocument/2006/relationships/image" Target="../media/image64.png"/><Relationship Id="rId9" Type="http://schemas.openxmlformats.org/officeDocument/2006/relationships/image" Target="../media/image41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480.png"/><Relationship Id="rId7" Type="http://schemas.openxmlformats.org/officeDocument/2006/relationships/image" Target="../media/image85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0.png"/><Relationship Id="rId7" Type="http://schemas.openxmlformats.org/officeDocument/2006/relationships/image" Target="../media/image6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11" Type="http://schemas.openxmlformats.org/officeDocument/2006/relationships/image" Target="../media/image66.png"/><Relationship Id="rId10" Type="http://schemas.openxmlformats.org/officeDocument/2006/relationships/image" Target="../media/image65.png"/><Relationship Id="rId9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2.png"/><Relationship Id="rId5" Type="http://schemas.openxmlformats.org/officeDocument/2006/relationships/image" Target="../media/image310.png"/><Relationship Id="rId4" Type="http://schemas.openxmlformats.org/officeDocument/2006/relationships/image" Target="../media/image161.png"/><Relationship Id="rId9" Type="http://schemas.openxmlformats.org/officeDocument/2006/relationships/image" Target="../media/image19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2.png"/><Relationship Id="rId3" Type="http://schemas.openxmlformats.org/officeDocument/2006/relationships/image" Target="../media/image3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Convex Optimization Using Predictions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22213"/>
          </a:xfrm>
        </p:spPr>
        <p:txBody>
          <a:bodyPr>
            <a:normAutofit fontScale="92500"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Niangjun Chen </a:t>
            </a:r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/>
              <a:t>Joint work with Anish Agarwal, Lachlan Andrew, </a:t>
            </a:r>
            <a:r>
              <a:rPr lang="en-US" sz="2000" dirty="0" err="1" smtClean="0"/>
              <a:t>Siddharth</a:t>
            </a:r>
            <a:r>
              <a:rPr lang="en-US" sz="2000" dirty="0" smtClean="0"/>
              <a:t> Barman, and Adam Wierman</a:t>
            </a:r>
            <a:endParaRPr lang="en-US" sz="2000" dirty="0"/>
          </a:p>
        </p:txBody>
      </p:sp>
      <p:pic>
        <p:nvPicPr>
          <p:cNvPr id="1026" name="Picture 2" descr="https://encrypted-tbn3.gstatic.com/images?q=tbn:ANd9GcRs4KTU8d1MNiuoNdJ9glH-q8QM7tg2mU-s0IZ8xi8lvKS4_PYU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661" y="4624251"/>
            <a:ext cx="1895475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ntelligentpartners.com/wp-content/uploads/2014/05/monas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934" y="4688676"/>
            <a:ext cx="2117725" cy="160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15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2151530" y="5350400"/>
            <a:ext cx="8014447" cy="150081"/>
            <a:chOff x="627529" y="5350399"/>
            <a:chExt cx="8014447" cy="150081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627529" y="5425440"/>
              <a:ext cx="8014447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Double Bracket 34"/>
            <p:cNvSpPr/>
            <p:nvPr/>
          </p:nvSpPr>
          <p:spPr>
            <a:xfrm>
              <a:off x="627529" y="5350399"/>
              <a:ext cx="8014447" cy="150081"/>
            </a:xfrm>
            <a:prstGeom prst="bracketPair">
              <a:avLst>
                <a:gd name="adj" fmla="val 0"/>
              </a:avLst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643505" y="5027363"/>
            <a:ext cx="588710" cy="475436"/>
            <a:chOff x="2675612" y="5390804"/>
            <a:chExt cx="588710" cy="4754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707631" y="5390804"/>
                  <a:ext cx="5566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 err="1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31" y="5390804"/>
                  <a:ext cx="556691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Oval 41"/>
            <p:cNvSpPr/>
            <p:nvPr/>
          </p:nvSpPr>
          <p:spPr>
            <a:xfrm>
              <a:off x="2675612" y="5716159"/>
              <a:ext cx="135175" cy="150081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097024" y="393366"/>
            <a:ext cx="5340096" cy="3133772"/>
            <a:chOff x="573024" y="393366"/>
            <a:chExt cx="5340096" cy="3133772"/>
          </a:xfrm>
        </p:grpSpPr>
        <p:sp>
          <p:nvSpPr>
            <p:cNvPr id="3" name="Freeform 2"/>
            <p:cNvSpPr/>
            <p:nvPr/>
          </p:nvSpPr>
          <p:spPr>
            <a:xfrm>
              <a:off x="573024" y="393366"/>
              <a:ext cx="5340096" cy="3133772"/>
            </a:xfrm>
            <a:custGeom>
              <a:avLst/>
              <a:gdLst>
                <a:gd name="connsiteX0" fmla="*/ 0 w 5340096"/>
                <a:gd name="connsiteY0" fmla="*/ 2535936 h 3636866"/>
                <a:gd name="connsiteX1" fmla="*/ 914400 w 5340096"/>
                <a:gd name="connsiteY1" fmla="*/ 3267456 h 3636866"/>
                <a:gd name="connsiteX2" fmla="*/ 2377440 w 5340096"/>
                <a:gd name="connsiteY2" fmla="*/ 3633216 h 3636866"/>
                <a:gd name="connsiteX3" fmla="*/ 3925824 w 5340096"/>
                <a:gd name="connsiteY3" fmla="*/ 3060192 h 3636866"/>
                <a:gd name="connsiteX4" fmla="*/ 5340096 w 5340096"/>
                <a:gd name="connsiteY4" fmla="*/ 0 h 3636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40096" h="3636866">
                  <a:moveTo>
                    <a:pt x="0" y="2535936"/>
                  </a:moveTo>
                  <a:cubicBezTo>
                    <a:pt x="259080" y="2810256"/>
                    <a:pt x="518160" y="3084576"/>
                    <a:pt x="914400" y="3267456"/>
                  </a:cubicBezTo>
                  <a:cubicBezTo>
                    <a:pt x="1310640" y="3450336"/>
                    <a:pt x="1875536" y="3667760"/>
                    <a:pt x="2377440" y="3633216"/>
                  </a:cubicBezTo>
                  <a:cubicBezTo>
                    <a:pt x="2879344" y="3598672"/>
                    <a:pt x="3432048" y="3665728"/>
                    <a:pt x="3925824" y="3060192"/>
                  </a:cubicBezTo>
                  <a:cubicBezTo>
                    <a:pt x="4419600" y="2454656"/>
                    <a:pt x="4879848" y="1227328"/>
                    <a:pt x="5340096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08028" y="2431530"/>
                  <a:ext cx="529760" cy="461665"/>
                </a:xfrm>
                <a:prstGeom prst="rect">
                  <a:avLst/>
                </a:prstGeom>
                <a:noFill/>
                <a:ln w="571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 err="1">
                    <a:ln>
                      <a:noFill/>
                    </a:ln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028" y="2431530"/>
                  <a:ext cx="529760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/>
          <p:cNvGrpSpPr/>
          <p:nvPr/>
        </p:nvGrpSpPr>
        <p:grpSpPr>
          <a:xfrm>
            <a:off x="4313873" y="2955460"/>
            <a:ext cx="1089337" cy="2397258"/>
            <a:chOff x="3443722" y="3291410"/>
            <a:chExt cx="1089337" cy="2397258"/>
          </a:xfrm>
        </p:grpSpPr>
        <p:grpSp>
          <p:nvGrpSpPr>
            <p:cNvPr id="62" name="Group 61"/>
            <p:cNvGrpSpPr/>
            <p:nvPr/>
          </p:nvGrpSpPr>
          <p:grpSpPr>
            <a:xfrm>
              <a:off x="3443722" y="3291410"/>
              <a:ext cx="1089337" cy="2397258"/>
              <a:chOff x="2346114" y="2096636"/>
              <a:chExt cx="1089337" cy="3617386"/>
            </a:xfrm>
          </p:grpSpPr>
          <p:cxnSp>
            <p:nvCxnSpPr>
              <p:cNvPr id="64" name="Straight Connector 63"/>
              <p:cNvCxnSpPr>
                <a:stCxn id="42" idx="0"/>
                <a:endCxn id="63" idx="4"/>
              </p:cNvCxnSpPr>
              <p:nvPr/>
            </p:nvCxnSpPr>
            <p:spPr>
              <a:xfrm flipV="1">
                <a:off x="2743335" y="3049534"/>
                <a:ext cx="13053" cy="2664488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2346114" y="2096636"/>
                    <a:ext cx="1089337" cy="69663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 err="1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6114" y="2096636"/>
                    <a:ext cx="1089337" cy="696638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1685"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3" name="Oval 62"/>
            <p:cNvSpPr/>
            <p:nvPr/>
          </p:nvSpPr>
          <p:spPr>
            <a:xfrm>
              <a:off x="3786408" y="3772819"/>
              <a:ext cx="135175" cy="150081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449886" y="5476064"/>
            <a:ext cx="1748106" cy="740016"/>
            <a:chOff x="2367291" y="5476064"/>
            <a:chExt cx="2483955" cy="74001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2367291" y="5754415"/>
                  <a:ext cx="24839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400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‖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‖</m:t>
                        </m:r>
                      </m:oMath>
                    </m:oMathPara>
                  </a14:m>
                  <a:endParaRPr lang="en-US" sz="2400" dirty="0" err="1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7291" y="5754415"/>
                  <a:ext cx="2483955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97" r="-348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Right Bracket 70"/>
            <p:cNvSpPr/>
            <p:nvPr/>
          </p:nvSpPr>
          <p:spPr>
            <a:xfrm rot="5400000">
              <a:off x="3329206" y="4890057"/>
              <a:ext cx="302103" cy="1474117"/>
            </a:xfrm>
            <a:prstGeom prst="rightBracket">
              <a:avLst>
                <a:gd name="adj" fmla="val 0"/>
              </a:avLst>
            </a:prstGeom>
            <a:ln w="38100">
              <a:solidFill>
                <a:schemeClr val="tx2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99612" y="5011940"/>
            <a:ext cx="566298" cy="488541"/>
            <a:chOff x="2675612" y="5377699"/>
            <a:chExt cx="566298" cy="4885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692336" y="5377699"/>
                  <a:ext cx="5495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 err="1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2336" y="5377699"/>
                  <a:ext cx="549574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Oval 30"/>
            <p:cNvSpPr/>
            <p:nvPr/>
          </p:nvSpPr>
          <p:spPr>
            <a:xfrm>
              <a:off x="2675612" y="5716159"/>
              <a:ext cx="135175" cy="150081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673729" y="5025044"/>
            <a:ext cx="588710" cy="475436"/>
            <a:chOff x="2675612" y="5390804"/>
            <a:chExt cx="588710" cy="4754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707631" y="5390804"/>
                  <a:ext cx="5566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 err="1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31" y="5390804"/>
                  <a:ext cx="556691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/>
            <p:cNvSpPr/>
            <p:nvPr/>
          </p:nvSpPr>
          <p:spPr>
            <a:xfrm>
              <a:off x="2675612" y="5716159"/>
              <a:ext cx="135175" cy="150081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046515" y="5378604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2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4" y="5378603"/>
                <a:ext cx="432362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2525150" y="1475969"/>
            <a:ext cx="5533522" cy="1811002"/>
            <a:chOff x="2525150" y="1475969"/>
            <a:chExt cx="5533522" cy="1811002"/>
          </a:xfrm>
        </p:grpSpPr>
        <p:sp>
          <p:nvSpPr>
            <p:cNvPr id="5" name="Freeform 4"/>
            <p:cNvSpPr/>
            <p:nvPr/>
          </p:nvSpPr>
          <p:spPr>
            <a:xfrm rot="20414201">
              <a:off x="2525150" y="1475969"/>
              <a:ext cx="5533522" cy="1811002"/>
            </a:xfrm>
            <a:custGeom>
              <a:avLst/>
              <a:gdLst>
                <a:gd name="connsiteX0" fmla="*/ 0 w 6559296"/>
                <a:gd name="connsiteY0" fmla="*/ 792480 h 2803100"/>
                <a:gd name="connsiteX1" fmla="*/ 2548128 w 6559296"/>
                <a:gd name="connsiteY1" fmla="*/ 2791968 h 2803100"/>
                <a:gd name="connsiteX2" fmla="*/ 6559296 w 6559296"/>
                <a:gd name="connsiteY2" fmla="*/ 0 h 280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59296" h="2803100">
                  <a:moveTo>
                    <a:pt x="0" y="792480"/>
                  </a:moveTo>
                  <a:cubicBezTo>
                    <a:pt x="727456" y="1858264"/>
                    <a:pt x="1454912" y="2924048"/>
                    <a:pt x="2548128" y="2791968"/>
                  </a:cubicBezTo>
                  <a:cubicBezTo>
                    <a:pt x="3641344" y="2659888"/>
                    <a:pt x="5100320" y="1329944"/>
                    <a:pt x="6559296" y="0"/>
                  </a:cubicBezTo>
                </a:path>
              </a:pathLst>
            </a:custGeom>
            <a:noFill/>
            <a:ln w="38100">
              <a:prstDash val="sysDot"/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667760" y="2624883"/>
                  <a:ext cx="730136" cy="4948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3|2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760" y="2624883"/>
                  <a:ext cx="730136" cy="49481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23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2441018" y="768096"/>
            <a:ext cx="3959782" cy="3212049"/>
            <a:chOff x="2441018" y="768096"/>
            <a:chExt cx="3959782" cy="3212049"/>
          </a:xfrm>
        </p:grpSpPr>
        <p:sp>
          <p:nvSpPr>
            <p:cNvPr id="40" name="Freeform 39"/>
            <p:cNvSpPr/>
            <p:nvPr/>
          </p:nvSpPr>
          <p:spPr>
            <a:xfrm>
              <a:off x="2496908" y="768096"/>
              <a:ext cx="3903892" cy="3212049"/>
            </a:xfrm>
            <a:custGeom>
              <a:avLst/>
              <a:gdLst>
                <a:gd name="connsiteX0" fmla="*/ 0 w 6559296"/>
                <a:gd name="connsiteY0" fmla="*/ 792480 h 2803100"/>
                <a:gd name="connsiteX1" fmla="*/ 2548128 w 6559296"/>
                <a:gd name="connsiteY1" fmla="*/ 2791968 h 2803100"/>
                <a:gd name="connsiteX2" fmla="*/ 6559296 w 6559296"/>
                <a:gd name="connsiteY2" fmla="*/ 0 h 280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59296" h="2803100">
                  <a:moveTo>
                    <a:pt x="0" y="792480"/>
                  </a:moveTo>
                  <a:cubicBezTo>
                    <a:pt x="727456" y="1858264"/>
                    <a:pt x="1454912" y="2924048"/>
                    <a:pt x="2548128" y="2791968"/>
                  </a:cubicBezTo>
                  <a:cubicBezTo>
                    <a:pt x="3641344" y="2659888"/>
                    <a:pt x="5100320" y="1329944"/>
                    <a:pt x="6559296" y="0"/>
                  </a:cubicBezTo>
                </a:path>
              </a:pathLst>
            </a:custGeom>
            <a:noFill/>
            <a:ln w="28575">
              <a:solidFill>
                <a:schemeClr val="accent6"/>
              </a:solidFill>
              <a:prstDash val="sysDot"/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441018" y="1620291"/>
                  <a:ext cx="730136" cy="49481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4|2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1018" y="1620291"/>
                  <a:ext cx="730136" cy="49481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2346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2649308" y="139432"/>
            <a:ext cx="6732008" cy="3993113"/>
            <a:chOff x="2649308" y="139432"/>
            <a:chExt cx="6732008" cy="3993113"/>
          </a:xfrm>
        </p:grpSpPr>
        <p:sp>
          <p:nvSpPr>
            <p:cNvPr id="43" name="Freeform 42"/>
            <p:cNvSpPr/>
            <p:nvPr/>
          </p:nvSpPr>
          <p:spPr>
            <a:xfrm>
              <a:off x="2649308" y="139432"/>
              <a:ext cx="6732008" cy="3993113"/>
            </a:xfrm>
            <a:custGeom>
              <a:avLst/>
              <a:gdLst>
                <a:gd name="connsiteX0" fmla="*/ 0 w 6559296"/>
                <a:gd name="connsiteY0" fmla="*/ 792480 h 2803100"/>
                <a:gd name="connsiteX1" fmla="*/ 2548128 w 6559296"/>
                <a:gd name="connsiteY1" fmla="*/ 2791968 h 2803100"/>
                <a:gd name="connsiteX2" fmla="*/ 6559296 w 6559296"/>
                <a:gd name="connsiteY2" fmla="*/ 0 h 280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59296" h="2803100">
                  <a:moveTo>
                    <a:pt x="0" y="792480"/>
                  </a:moveTo>
                  <a:cubicBezTo>
                    <a:pt x="727456" y="1858264"/>
                    <a:pt x="1454912" y="2924048"/>
                    <a:pt x="2548128" y="2791968"/>
                  </a:cubicBezTo>
                  <a:cubicBezTo>
                    <a:pt x="3641344" y="2659888"/>
                    <a:pt x="5100320" y="1329944"/>
                    <a:pt x="6559296" y="0"/>
                  </a:cubicBezTo>
                </a:path>
              </a:pathLst>
            </a:custGeom>
            <a:noFill/>
            <a:ln w="19050">
              <a:solidFill>
                <a:schemeClr val="accent4"/>
              </a:solidFill>
              <a:prstDash val="sysDot"/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692234" y="1322261"/>
                  <a:ext cx="730136" cy="4948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5|2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2234" y="1322261"/>
                  <a:ext cx="730136" cy="49481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23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8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104041" y="2232110"/>
                <a:ext cx="4534446" cy="988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𝐹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i="1">
                              <a:latin typeface="Cambria Math"/>
                            </a:rPr>
                            <m:t>‖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‖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041" y="2232110"/>
                <a:ext cx="4534446" cy="9884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3748408" y="2855534"/>
            <a:ext cx="1651606" cy="601106"/>
            <a:chOff x="4498848" y="3456604"/>
            <a:chExt cx="1651606" cy="601106"/>
          </a:xfrm>
        </p:grpSpPr>
        <p:sp>
          <p:nvSpPr>
            <p:cNvPr id="34" name="Left Brace 33"/>
            <p:cNvSpPr/>
            <p:nvPr/>
          </p:nvSpPr>
          <p:spPr>
            <a:xfrm rot="16200000">
              <a:off x="5126236" y="2840236"/>
              <a:ext cx="277196" cy="1509931"/>
            </a:xfrm>
            <a:prstGeom prst="leftBrace">
              <a:avLst>
                <a:gd name="adj1" fmla="val 87837"/>
                <a:gd name="adj2" fmla="val 50000"/>
              </a:avLst>
            </a:prstGeom>
            <a:ln w="3810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98848" y="3657600"/>
              <a:ext cx="16516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switching cost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052117" y="1678679"/>
            <a:ext cx="1414271" cy="461665"/>
            <a:chOff x="326132" y="2066756"/>
            <a:chExt cx="1414271" cy="461665"/>
          </a:xfrm>
        </p:grpSpPr>
        <p:sp>
          <p:nvSpPr>
            <p:cNvPr id="37" name="TextBox 36"/>
            <p:cNvSpPr txBox="1"/>
            <p:nvPr/>
          </p:nvSpPr>
          <p:spPr>
            <a:xfrm>
              <a:off x="775074" y="2066756"/>
              <a:ext cx="9653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online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 flipV="1">
              <a:off x="326132" y="2289260"/>
              <a:ext cx="522094" cy="2234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1104041" y="1602639"/>
                <a:ext cx="29143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2400" dirty="0" err="1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041" y="1602639"/>
                <a:ext cx="2914323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/>
          <p:cNvGrpSpPr/>
          <p:nvPr/>
        </p:nvGrpSpPr>
        <p:grpSpPr>
          <a:xfrm>
            <a:off x="1546160" y="2917825"/>
            <a:ext cx="1372020" cy="684668"/>
            <a:chOff x="1440554" y="1786721"/>
            <a:chExt cx="1372020" cy="684668"/>
          </a:xfrm>
        </p:grpSpPr>
        <p:grpSp>
          <p:nvGrpSpPr>
            <p:cNvPr id="42" name="Group 41"/>
            <p:cNvGrpSpPr/>
            <p:nvPr/>
          </p:nvGrpSpPr>
          <p:grpSpPr>
            <a:xfrm>
              <a:off x="1908096" y="1786721"/>
              <a:ext cx="904478" cy="684668"/>
              <a:chOff x="2955372" y="3368577"/>
              <a:chExt cx="904478" cy="684668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 flipH="1" flipV="1">
                <a:off x="3166701" y="3368577"/>
                <a:ext cx="108015" cy="432627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955372" y="3653135"/>
                <a:ext cx="9044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convex</a:t>
                </a:r>
              </a:p>
            </p:txBody>
          </p:sp>
        </p:grpSp>
        <p:cxnSp>
          <p:nvCxnSpPr>
            <p:cNvPr id="43" name="Straight Arrow Connector 42"/>
            <p:cNvCxnSpPr>
              <a:stCxn id="45" idx="1"/>
            </p:cNvCxnSpPr>
            <p:nvPr/>
          </p:nvCxnSpPr>
          <p:spPr>
            <a:xfrm flipH="1" flipV="1">
              <a:off x="1440554" y="1939122"/>
              <a:ext cx="467542" cy="332212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</a:t>
            </a:r>
            <a:r>
              <a:rPr lang="en-US" dirty="0" smtClean="0"/>
              <a:t>convex optimization </a:t>
            </a:r>
            <a:r>
              <a:rPr lang="en-US" dirty="0" smtClean="0">
                <a:solidFill>
                  <a:schemeClr val="accent1"/>
                </a:solidFill>
              </a:rPr>
              <a:t>using predictions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270440" y="2374857"/>
            <a:ext cx="4613981" cy="2058949"/>
            <a:chOff x="2270440" y="2374857"/>
            <a:chExt cx="4613981" cy="2058949"/>
          </a:xfrm>
        </p:grpSpPr>
        <p:sp>
          <p:nvSpPr>
            <p:cNvPr id="22" name="Rectangle 21"/>
            <p:cNvSpPr/>
            <p:nvPr/>
          </p:nvSpPr>
          <p:spPr>
            <a:xfrm>
              <a:off x="2270440" y="2374857"/>
              <a:ext cx="1100824" cy="557667"/>
            </a:xfrm>
            <a:prstGeom prst="rect">
              <a:avLst/>
            </a:prstGeom>
            <a:ln w="762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 algn="ctr"/>
              <a:endParaRPr 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/>
                <p:cNvSpPr txBox="1"/>
                <p:nvPr/>
              </p:nvSpPr>
              <p:spPr>
                <a:xfrm>
                  <a:off x="3601406" y="3457513"/>
                  <a:ext cx="3283015" cy="976293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2"/>
                      </a:solidFill>
                    </a:rPr>
                    <a:t>e.g. </a:t>
                  </a:r>
                  <a:r>
                    <a:rPr lang="en-US" sz="2000" dirty="0" smtClean="0">
                      <a:solidFill>
                        <a:schemeClr val="accent2"/>
                      </a:solidFill>
                    </a:rPr>
                    <a:t>online tracking cost</a:t>
                  </a: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 dirty="0" err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err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dirty="0" err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 dirty="0" err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 err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err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 dirty="0" err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sz="20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20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 dirty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 dirty="0" err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 dirty="0" err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000" i="1" dirty="0" err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sz="2000" i="1" dirty="0" err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 dirty="0" err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sSub>
                                      <m:sSubPr>
                                        <m:ctrlPr>
                                          <a:rPr lang="en-US" sz="2000" i="1" dirty="0" err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 dirty="0" err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 dirty="0" err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1406" y="3457513"/>
                  <a:ext cx="3283015" cy="97629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57" t="-1818"/>
                  </a:stretch>
                </a:blipFill>
                <a:ln w="28575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 flipV="1">
              <a:off x="3159548" y="2942283"/>
              <a:ext cx="403758" cy="100337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5675302"/>
                  </p:ext>
                </p:extLst>
              </p:nvPr>
            </p:nvGraphicFramePr>
            <p:xfrm>
              <a:off x="5638487" y="4445259"/>
              <a:ext cx="5544006" cy="190271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31829"/>
                    <a:gridCol w="834875"/>
                    <a:gridCol w="953685"/>
                    <a:gridCol w="914400"/>
                    <a:gridCol w="487680"/>
                    <a:gridCol w="1621537"/>
                  </a:tblGrid>
                  <a:tr h="305578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Time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Information Available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Decision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21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1|0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2|0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3|0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 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21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2|1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3|1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055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3|2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055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+mn-lt"/>
                            </a:rPr>
                            <a:t>4</a:t>
                          </a:r>
                          <a:endParaRPr lang="en-US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 smtClean="0"/>
                            <a:t>  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5675302"/>
                  </p:ext>
                </p:extLst>
              </p:nvPr>
            </p:nvGraphicFramePr>
            <p:xfrm>
              <a:off x="5638487" y="4445259"/>
              <a:ext cx="5544006" cy="190271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31829"/>
                    <a:gridCol w="834875"/>
                    <a:gridCol w="953685"/>
                    <a:gridCol w="914400"/>
                    <a:gridCol w="487680"/>
                    <a:gridCol w="1621537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Time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Information Available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Decision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903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87591" t="-101563" r="-478102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163694" t="-101563" r="-317197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276000" t="-101563" r="-232000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 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242481" t="-101563" r="-376" b="-318750"/>
                          </a:stretch>
                        </a:blipFill>
                      </a:tcPr>
                    </a:tc>
                  </a:tr>
                  <a:tr h="3903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87591" t="-198462" r="-478102" b="-2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163694" t="-198462" r="-317197" b="-2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276000" t="-198462" r="-232000" b="-2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242481" t="-198462" r="-376" b="-213846"/>
                          </a:stretch>
                        </a:blipFill>
                      </a:tcPr>
                    </a:tc>
                  </a:tr>
                  <a:tr h="3903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87591" t="-303125" r="-478102" b="-1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163694" t="-303125" r="-317197" b="-1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276000" t="-303125" r="-232000" b="-1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242481" t="-303125" r="-376" b="-117188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+mn-lt"/>
                            </a:rPr>
                            <a:t>4</a:t>
                          </a:r>
                          <a:endParaRPr lang="en-US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87591" t="-430000" r="-478102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163694" t="-430000" r="-31719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276000" t="-430000" r="-232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242481" t="-430000" r="-376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1" name="Group 20"/>
          <p:cNvGrpSpPr/>
          <p:nvPr/>
        </p:nvGrpSpPr>
        <p:grpSpPr>
          <a:xfrm>
            <a:off x="1243584" y="2942283"/>
            <a:ext cx="4222804" cy="2008567"/>
            <a:chOff x="1243584" y="2942283"/>
            <a:chExt cx="4222804" cy="2008567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2840204" y="2942283"/>
              <a:ext cx="325663" cy="1567468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243584" y="4523232"/>
                  <a:ext cx="4222804" cy="427618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chemeClr val="accent2"/>
                      </a:solidFill>
                    </a:rPr>
                    <a:t>Given </a:t>
                  </a:r>
                  <a14:m>
                    <m:oMath xmlns:m="http://schemas.openxmlformats.org/officeDocument/2006/math">
                      <m:r>
                        <a:rPr lang="en-US" sz="20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000" dirty="0" smtClean="0">
                      <a:solidFill>
                        <a:schemeClr val="accent2"/>
                      </a:solidFill>
                    </a:rPr>
                    <a:t>prediction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000" dirty="0" smtClean="0">
                      <a:solidFill>
                        <a:schemeClr val="accent2"/>
                      </a:solidFill>
                    </a:rPr>
                    <a:t>at time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</m:oMath>
                  </a14:m>
                  <a:endParaRPr lang="en-US" sz="20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3584" y="4523232"/>
                  <a:ext cx="4222804" cy="42761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146" t="-2667" b="-14667"/>
                  </a:stretch>
                </a:blipFill>
                <a:ln w="28575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Rectangle 6"/>
          <p:cNvSpPr/>
          <p:nvPr/>
        </p:nvSpPr>
        <p:spPr>
          <a:xfrm>
            <a:off x="5638487" y="5232400"/>
            <a:ext cx="5562913" cy="40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638487" y="5654675"/>
            <a:ext cx="5562913" cy="40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790887" y="5927725"/>
            <a:ext cx="5562913" cy="40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95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algorithms model prediction noise?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/>
              <p:cNvSpPr>
                <a:spLocks noGrp="1"/>
              </p:cNvSpPr>
              <p:nvPr>
                <p:ph idx="1"/>
              </p:nvPr>
            </p:nvSpPr>
            <p:spPr>
              <a:xfrm>
                <a:off x="416460" y="1676918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b="1" dirty="0" smtClean="0">
                    <a:solidFill>
                      <a:schemeClr val="accent1"/>
                    </a:solidFill>
                  </a:rPr>
                  <a:t>Learning and Algorithms:</a:t>
                </a:r>
                <a:r>
                  <a:rPr lang="en-US" b="1" dirty="0" smtClean="0"/>
                  <a:t> </a:t>
                </a:r>
                <a:r>
                  <a:rPr lang="en-US" b="1" dirty="0" smtClean="0">
                    <a:solidFill>
                      <a:schemeClr val="accent1"/>
                    </a:solidFill>
                  </a:rPr>
                  <a:t>Perfect </a:t>
                </a:r>
                <a:r>
                  <a:rPr lang="en-US" b="1" dirty="0" err="1">
                    <a:solidFill>
                      <a:schemeClr val="accent1"/>
                    </a:solidFill>
                  </a:rPr>
                  <a:t>lookahead</a:t>
                </a:r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accent1"/>
                    </a:solidFill>
                  </a:rPr>
                  <a:t>model </a:t>
                </a:r>
              </a:p>
              <a:p>
                <a:pPr marL="457200" lvl="1" indent="0">
                  <a:buNone/>
                </a:pPr>
                <a:r>
                  <a:rPr lang="en-US" dirty="0" smtClean="0">
                    <a:sym typeface="Wingdings" panose="05000000000000000000" pitchFamily="2" charset="2"/>
                  </a:rPr>
                  <a:t>(Near</a:t>
                </a:r>
                <a:r>
                  <a:rPr lang="en-US" dirty="0">
                    <a:sym typeface="Wingdings" panose="05000000000000000000" pitchFamily="2" charset="2"/>
                  </a:rPr>
                  <a:t>) perfect </a:t>
                </a:r>
                <a:r>
                  <a:rPr lang="en-US" dirty="0" err="1">
                    <a:sym typeface="Wingdings" panose="05000000000000000000" pitchFamily="2" charset="2"/>
                  </a:rPr>
                  <a:t>lookahead</a:t>
                </a:r>
                <a:r>
                  <a:rPr lang="en-US" dirty="0">
                    <a:sym typeface="Wingdings" panose="05000000000000000000" pitchFamily="2" charset="2"/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sym typeface="Wingdings" panose="05000000000000000000" pitchFamily="2" charset="2"/>
                      </a:rPr>
                      <m:t>𝑤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time </a:t>
                </a:r>
                <a:r>
                  <a:rPr lang="en-US" dirty="0">
                    <a:sym typeface="Wingdings" panose="05000000000000000000" pitchFamily="2" charset="2"/>
                  </a:rPr>
                  <a:t>steps and then </a:t>
                </a:r>
                <a:r>
                  <a:rPr lang="en-US" dirty="0" smtClean="0">
                    <a:sym typeface="Wingdings" panose="05000000000000000000" pitchFamily="2" charset="2"/>
                  </a:rPr>
                  <a:t>adversarial</a:t>
                </a:r>
              </a:p>
              <a:p>
                <a:pPr marL="457200" lvl="1" indent="0">
                  <a:buNone/>
                </a:pPr>
                <a:r>
                  <a:rPr lang="en-US" sz="2800" dirty="0">
                    <a:solidFill>
                      <a:schemeClr val="accent2"/>
                    </a:solidFill>
                  </a:rPr>
                  <a:t>Both too optimistic and </a:t>
                </a:r>
                <a:r>
                  <a:rPr lang="en-US" sz="2800" dirty="0" smtClean="0">
                    <a:solidFill>
                      <a:schemeClr val="accent2"/>
                    </a:solidFill>
                  </a:rPr>
                  <a:t>pessimistic</a:t>
                </a:r>
                <a:endParaRPr lang="en-US" sz="28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b="1" dirty="0" smtClean="0">
                    <a:solidFill>
                      <a:schemeClr val="accent1"/>
                    </a:solidFill>
                  </a:rPr>
                  <a:t>Control and Signal Processing:</a:t>
                </a:r>
                <a:r>
                  <a:rPr lang="en-US" b="1" dirty="0" smtClean="0"/>
                  <a:t> </a:t>
                </a:r>
                <a:r>
                  <a:rPr lang="en-US" b="1" dirty="0" smtClean="0">
                    <a:solidFill>
                      <a:schemeClr val="accent1"/>
                    </a:solidFill>
                  </a:rPr>
                  <a:t>Stochastic </a:t>
                </a:r>
                <a:r>
                  <a:rPr lang="en-US" b="1" dirty="0">
                    <a:solidFill>
                      <a:schemeClr val="accent1"/>
                    </a:solidFill>
                  </a:rPr>
                  <a:t>model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endParaRPr lang="en-US" dirty="0" smtClean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 smtClean="0"/>
                  <a:t>A</a:t>
                </a:r>
                <a:r>
                  <a:rPr lang="en-US" dirty="0" smtClean="0">
                    <a:sym typeface="Wingdings" panose="05000000000000000000" pitchFamily="2" charset="2"/>
                  </a:rPr>
                  <a:t>ssume </a:t>
                </a:r>
                <a:r>
                  <a:rPr lang="en-US" dirty="0">
                    <a:sym typeface="Wingdings" panose="05000000000000000000" pitchFamily="2" charset="2"/>
                  </a:rPr>
                  <a:t>a stochastic process and derive </a:t>
                </a:r>
                <a:r>
                  <a:rPr lang="en-US" dirty="0" smtClean="0">
                    <a:sym typeface="Wingdings" panose="05000000000000000000" pitchFamily="2" charset="2"/>
                  </a:rPr>
                  <a:t>optimal predictor</a:t>
                </a: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sz="2800" dirty="0" smtClean="0">
                    <a:solidFill>
                      <a:schemeClr val="accent2"/>
                    </a:solidFill>
                  </a:rPr>
                  <a:t>Too </a:t>
                </a:r>
                <a:r>
                  <a:rPr lang="en-US" sz="2800" dirty="0" smtClean="0">
                    <a:solidFill>
                      <a:schemeClr val="accent2"/>
                    </a:solidFill>
                  </a:rPr>
                  <a:t>sensitive to assumptions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b="1" dirty="0" smtClean="0">
                    <a:solidFill>
                      <a:schemeClr val="accent1"/>
                    </a:solidFill>
                  </a:rPr>
                  <a:t>Systems Design: Numeric </a:t>
                </a:r>
                <a:r>
                  <a:rPr lang="en-US" b="1" dirty="0">
                    <a:solidFill>
                      <a:schemeClr val="accent1"/>
                    </a:solidFill>
                  </a:rPr>
                  <a:t>evaluation </a:t>
                </a:r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 smtClean="0"/>
                  <a:t>T</a:t>
                </a:r>
                <a:r>
                  <a:rPr lang="en-US" dirty="0" smtClean="0">
                    <a:sym typeface="Wingdings" panose="05000000000000000000" pitchFamily="2" charset="2"/>
                  </a:rPr>
                  <a:t>est </a:t>
                </a:r>
                <a:r>
                  <a:rPr lang="en-US" dirty="0">
                    <a:sym typeface="Wingdings" panose="05000000000000000000" pitchFamily="2" charset="2"/>
                  </a:rPr>
                  <a:t>predictor given historic </a:t>
                </a:r>
                <a:r>
                  <a:rPr lang="en-US" dirty="0" smtClean="0">
                    <a:sym typeface="Wingdings" panose="05000000000000000000" pitchFamily="2" charset="2"/>
                  </a:rPr>
                  <a:t>traces</a:t>
                </a: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sz="2800" dirty="0" smtClean="0">
                    <a:solidFill>
                      <a:schemeClr val="accent2"/>
                    </a:solidFill>
                  </a:rPr>
                  <a:t>No 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guarantee </a:t>
                </a:r>
                <a:r>
                  <a:rPr lang="en-US" sz="2800" dirty="0" smtClean="0">
                    <a:solidFill>
                      <a:schemeClr val="accent2"/>
                    </a:solidFill>
                  </a:rPr>
                  <a:t>for 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performance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6460" y="1676918"/>
                <a:ext cx="10515600" cy="4351338"/>
              </a:xfrm>
              <a:blipFill rotWithShape="0">
                <a:blip r:embed="rId3"/>
                <a:stretch>
                  <a:fillRect l="-870" t="-280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8389249" y="1783248"/>
            <a:ext cx="3615540" cy="902208"/>
            <a:chOff x="8436864" y="1487424"/>
            <a:chExt cx="3615540" cy="902208"/>
          </a:xfrm>
        </p:grpSpPr>
        <p:sp>
          <p:nvSpPr>
            <p:cNvPr id="13" name="Right Brace 12"/>
            <p:cNvSpPr/>
            <p:nvPr/>
          </p:nvSpPr>
          <p:spPr>
            <a:xfrm>
              <a:off x="8436864" y="1487424"/>
              <a:ext cx="292608" cy="902208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058764" y="1676918"/>
              <a:ext cx="29936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Worst case analysis</a:t>
              </a:r>
              <a:endParaRPr lang="en-US" sz="28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351149" y="3341586"/>
            <a:ext cx="3916841" cy="2548128"/>
            <a:chOff x="8436864" y="3023626"/>
            <a:chExt cx="3916841" cy="2548128"/>
          </a:xfrm>
        </p:grpSpPr>
        <p:sp>
          <p:nvSpPr>
            <p:cNvPr id="12" name="Right Brace 11"/>
            <p:cNvSpPr/>
            <p:nvPr/>
          </p:nvSpPr>
          <p:spPr>
            <a:xfrm>
              <a:off x="8436864" y="3023626"/>
              <a:ext cx="512064" cy="2548128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058764" y="3969268"/>
              <a:ext cx="329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Average case analysis</a:t>
              </a:r>
              <a:endParaRPr lang="en-US" sz="28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23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Our contribution</a:t>
            </a:r>
            <a:r>
              <a:rPr lang="en-US" dirty="0" smtClean="0"/>
              <a:t>:  </a:t>
            </a:r>
            <a:r>
              <a:rPr lang="en-US" b="1" dirty="0" smtClean="0"/>
              <a:t>a general and tractable model for prediction 	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Key message: prediction allows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Overcoming </a:t>
            </a:r>
            <a:r>
              <a:rPr lang="en-US" dirty="0">
                <a:solidFill>
                  <a:schemeClr val="accent2"/>
                </a:solidFill>
              </a:rPr>
              <a:t>“impossibility” results for OCO with </a:t>
            </a:r>
            <a:r>
              <a:rPr lang="en-US" dirty="0" smtClean="0">
                <a:solidFill>
                  <a:schemeClr val="accent2"/>
                </a:solidFill>
              </a:rPr>
              <a:t>minimal </a:t>
            </a:r>
            <a:r>
              <a:rPr lang="en-US" dirty="0">
                <a:solidFill>
                  <a:schemeClr val="accent2"/>
                </a:solidFill>
              </a:rPr>
              <a:t>structural </a:t>
            </a:r>
            <a:r>
              <a:rPr lang="en-US" dirty="0" smtClean="0">
                <a:solidFill>
                  <a:schemeClr val="accent2"/>
                </a:solidFill>
              </a:rPr>
              <a:t>assumption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Mixture of average case and worst case analysis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7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Background : regret and competitive </a:t>
            </a:r>
            <a:r>
              <a:rPr lang="en-US" b="1" dirty="0" smtClean="0"/>
              <a:t>ratio</a:t>
            </a:r>
            <a:endParaRPr lang="en-US" b="1" dirty="0"/>
          </a:p>
          <a:p>
            <a:pPr marL="457200" lvl="1" indent="0">
              <a:buNone/>
            </a:pPr>
            <a:r>
              <a:rPr lang="en-US" dirty="0" smtClean="0"/>
              <a:t> OCO </a:t>
            </a:r>
            <a:r>
              <a:rPr lang="en-US" dirty="0" smtClean="0"/>
              <a:t>without </a:t>
            </a:r>
            <a:r>
              <a:rPr lang="en-US" dirty="0" smtClean="0"/>
              <a:t>prediction</a:t>
            </a:r>
          </a:p>
          <a:p>
            <a:pPr marL="457200" lvl="1" indent="0">
              <a:buNone/>
            </a:pPr>
            <a:r>
              <a:rPr lang="en-US" dirty="0" smtClean="0"/>
              <a:t> OCO </a:t>
            </a:r>
            <a:r>
              <a:rPr lang="en-US" dirty="0" smtClean="0"/>
              <a:t>with worst case prediction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Our prediction noise model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Algorithm design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OCO with stochastic prediction noise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85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communities, two metrics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chemeClr val="accent1"/>
                    </a:solidFill>
                  </a:rPr>
                  <a:t>Online Learning</a:t>
                </a:r>
                <a:endParaRPr lang="en-US" b="1" dirty="0"/>
              </a:p>
              <a:p>
                <a:pPr marL="457200" lvl="1" indent="0">
                  <a:buNone/>
                </a:pPr>
                <a:r>
                  <a:rPr lang="en-US" b="1" dirty="0" smtClean="0"/>
                  <a:t>Regret(</a:t>
                </a:r>
                <a:r>
                  <a:rPr lang="en-US" b="1" dirty="0" err="1" smtClean="0"/>
                  <a:t>Alg</a:t>
                </a:r>
                <a:r>
                  <a:rPr lang="en-US" b="1" dirty="0" smtClean="0"/>
                  <a:t>)</a:t>
                </a:r>
                <a:r>
                  <a:rPr lang="en-US" dirty="0" smtClean="0"/>
                  <a:t> = </a:t>
                </a:r>
                <a:r>
                  <a:rPr lang="en-US" dirty="0"/>
                  <a:t> </a:t>
                </a:r>
                <a:r>
                  <a:rPr lang="en-US" dirty="0" err="1" smtClean="0"/>
                  <a:t>sup</a:t>
                </a:r>
                <a:r>
                  <a:rPr lang="en-US" baseline="-25000" dirty="0" err="1" smtClean="0"/>
                  <a:t>y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Alg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) –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STA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]</a:t>
                </a:r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Goal</a:t>
                </a:r>
                <a:r>
                  <a:rPr lang="en-US" dirty="0" smtClean="0"/>
                  <a:t>: sublinear regret</a:t>
                </a:r>
                <a:endParaRPr lang="en-US" b="1" dirty="0"/>
              </a:p>
              <a:p>
                <a:pPr marL="57150" indent="0">
                  <a:buNone/>
                </a:pPr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pPr marL="57150" indent="0">
                  <a:buNone/>
                </a:pPr>
                <a:r>
                  <a:rPr lang="en-US" b="1" dirty="0" smtClean="0">
                    <a:solidFill>
                      <a:schemeClr val="accent1"/>
                    </a:solidFill>
                  </a:rPr>
                  <a:t>Online Algorithm</a:t>
                </a:r>
                <a:endParaRPr lang="en-US" b="1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b="1" dirty="0" smtClean="0"/>
                  <a:t>Competitive ratio(</a:t>
                </a:r>
                <a:r>
                  <a:rPr lang="en-US" b="1" dirty="0" err="1" smtClean="0"/>
                  <a:t>Alg</a:t>
                </a:r>
                <a:r>
                  <a:rPr lang="en-US" b="1" dirty="0" smtClean="0"/>
                  <a:t>)</a:t>
                </a:r>
                <a:r>
                  <a:rPr lang="en-US" dirty="0" smtClean="0"/>
                  <a:t> = </a:t>
                </a:r>
                <a:r>
                  <a:rPr lang="en-US" dirty="0" err="1" smtClean="0"/>
                  <a:t>sup</a:t>
                </a:r>
                <a:r>
                  <a:rPr lang="en-US" baseline="-25000" dirty="0" err="1" smtClean="0"/>
                  <a:t>y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Cost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/>
                                  </a:rPr>
                                  <m:t>Alg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Cost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/>
                                  </a:rPr>
                                  <m:t>O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/>
                                  </a:rPr>
                                  <m:t>PT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Goal: </a:t>
                </a:r>
                <a:r>
                  <a:rPr lang="en-US" dirty="0"/>
                  <a:t>constant competitive ratio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9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2080656" y="3083549"/>
            <a:ext cx="9904273" cy="2889255"/>
            <a:chOff x="2042556" y="2423149"/>
            <a:chExt cx="9904273" cy="2889255"/>
          </a:xfrm>
        </p:grpSpPr>
        <p:sp>
          <p:nvSpPr>
            <p:cNvPr id="5" name="TextBox 4"/>
            <p:cNvSpPr txBox="1"/>
            <p:nvPr/>
          </p:nvSpPr>
          <p:spPr>
            <a:xfrm>
              <a:off x="7469578" y="3142387"/>
              <a:ext cx="4477251" cy="52322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2"/>
                  </a:solidFill>
                </a:rPr>
                <a:t>Real applications want both</a:t>
              </a:r>
              <a:endParaRPr lang="en-US" sz="2800" b="1" dirty="0">
                <a:solidFill>
                  <a:schemeClr val="accent2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42556" y="2423149"/>
              <a:ext cx="2042556" cy="47043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2556" y="4841965"/>
              <a:ext cx="3372592" cy="47043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5401056" y="3538934"/>
              <a:ext cx="2023872" cy="1448557"/>
            </a:xfrm>
            <a:custGeom>
              <a:avLst/>
              <a:gdLst>
                <a:gd name="connsiteX0" fmla="*/ 0 w 2023872"/>
                <a:gd name="connsiteY0" fmla="*/ 1552098 h 1589637"/>
                <a:gd name="connsiteX1" fmla="*/ 1267968 w 2023872"/>
                <a:gd name="connsiteY1" fmla="*/ 1417986 h 1589637"/>
                <a:gd name="connsiteX2" fmla="*/ 1706880 w 2023872"/>
                <a:gd name="connsiteY2" fmla="*/ 198786 h 1589637"/>
                <a:gd name="connsiteX3" fmla="*/ 2023872 w 2023872"/>
                <a:gd name="connsiteY3" fmla="*/ 15906 h 1589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3872" h="1589637">
                  <a:moveTo>
                    <a:pt x="0" y="1552098"/>
                  </a:moveTo>
                  <a:cubicBezTo>
                    <a:pt x="491744" y="1597818"/>
                    <a:pt x="983488" y="1643538"/>
                    <a:pt x="1267968" y="1417986"/>
                  </a:cubicBezTo>
                  <a:cubicBezTo>
                    <a:pt x="1552448" y="1192434"/>
                    <a:pt x="1580896" y="432466"/>
                    <a:pt x="1706880" y="198786"/>
                  </a:cubicBezTo>
                  <a:cubicBezTo>
                    <a:pt x="1832864" y="-34894"/>
                    <a:pt x="1928368" y="-9494"/>
                    <a:pt x="2023872" y="15906"/>
                  </a:cubicBezTo>
                </a:path>
              </a:pathLst>
            </a:cu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4085112" y="2578101"/>
              <a:ext cx="3388584" cy="852154"/>
            </a:xfrm>
            <a:custGeom>
              <a:avLst/>
              <a:gdLst>
                <a:gd name="connsiteX0" fmla="*/ 0 w 3401568"/>
                <a:gd name="connsiteY0" fmla="*/ 54139 h 582697"/>
                <a:gd name="connsiteX1" fmla="*/ 2292096 w 3401568"/>
                <a:gd name="connsiteY1" fmla="*/ 41947 h 582697"/>
                <a:gd name="connsiteX2" fmla="*/ 3048000 w 3401568"/>
                <a:gd name="connsiteY2" fmla="*/ 517435 h 582697"/>
                <a:gd name="connsiteX3" fmla="*/ 3401568 w 3401568"/>
                <a:gd name="connsiteY3" fmla="*/ 578395 h 582697"/>
                <a:gd name="connsiteX4" fmla="*/ 3401568 w 3401568"/>
                <a:gd name="connsiteY4" fmla="*/ 578395 h 582697"/>
                <a:gd name="connsiteX5" fmla="*/ 3401568 w 3401568"/>
                <a:gd name="connsiteY5" fmla="*/ 578395 h 582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01568" h="582697">
                  <a:moveTo>
                    <a:pt x="0" y="54139"/>
                  </a:moveTo>
                  <a:cubicBezTo>
                    <a:pt x="892048" y="9435"/>
                    <a:pt x="1784096" y="-35269"/>
                    <a:pt x="2292096" y="41947"/>
                  </a:cubicBezTo>
                  <a:cubicBezTo>
                    <a:pt x="2800096" y="119163"/>
                    <a:pt x="2863088" y="428027"/>
                    <a:pt x="3048000" y="517435"/>
                  </a:cubicBezTo>
                  <a:cubicBezTo>
                    <a:pt x="3232912" y="606843"/>
                    <a:pt x="3401568" y="578395"/>
                    <a:pt x="3401568" y="578395"/>
                  </a:cubicBezTo>
                  <a:lnTo>
                    <a:pt x="3401568" y="578395"/>
                  </a:lnTo>
                  <a:lnTo>
                    <a:pt x="3401568" y="578395"/>
                  </a:lnTo>
                </a:path>
              </a:pathLst>
            </a:cu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4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828" y="150677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Sublinear</a:t>
            </a:r>
            <a:r>
              <a:rPr lang="en-US" dirty="0" smtClean="0"/>
              <a:t> regret?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Constant CR?</a:t>
            </a:r>
          </a:p>
          <a:p>
            <a:endParaRPr lang="en-US" dirty="0"/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Sublinear</a:t>
            </a:r>
            <a:r>
              <a:rPr lang="en-US" dirty="0" smtClean="0"/>
              <a:t> regret </a:t>
            </a:r>
            <a:r>
              <a:rPr lang="en-US" i="1" dirty="0" smtClean="0"/>
              <a:t>and </a:t>
            </a:r>
            <a:r>
              <a:rPr lang="en-US" dirty="0" smtClean="0"/>
              <a:t>constant CR?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494943" y="1874981"/>
            <a:ext cx="81621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Yes, [</a:t>
            </a:r>
            <a:r>
              <a:rPr lang="en-US" sz="2800" dirty="0" err="1" smtClean="0">
                <a:solidFill>
                  <a:schemeClr val="accent1"/>
                </a:solidFill>
              </a:rPr>
              <a:t>Kivinen</a:t>
            </a:r>
            <a:r>
              <a:rPr lang="en-US" sz="2800" dirty="0" smtClean="0">
                <a:solidFill>
                  <a:schemeClr val="accent1"/>
                </a:solidFill>
              </a:rPr>
              <a:t> &amp; </a:t>
            </a:r>
            <a:r>
              <a:rPr lang="en-US" sz="2800" dirty="0" err="1" smtClean="0">
                <a:solidFill>
                  <a:schemeClr val="accent1"/>
                </a:solidFill>
              </a:rPr>
              <a:t>Vempala</a:t>
            </a:r>
            <a:r>
              <a:rPr lang="en-US" sz="2800" dirty="0" smtClean="0">
                <a:solidFill>
                  <a:schemeClr val="accent1"/>
                </a:solidFill>
              </a:rPr>
              <a:t> 2002</a:t>
            </a:r>
            <a:r>
              <a:rPr lang="en-US" sz="2800" dirty="0">
                <a:solidFill>
                  <a:schemeClr val="accent1"/>
                </a:solidFill>
              </a:rPr>
              <a:t>] [</a:t>
            </a:r>
            <a:r>
              <a:rPr lang="en-US" sz="2800" dirty="0" smtClean="0">
                <a:solidFill>
                  <a:schemeClr val="accent1"/>
                </a:solidFill>
              </a:rPr>
              <a:t>Bansal et al. 2003]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>
                <a:solidFill>
                  <a:schemeClr val="accent1"/>
                </a:solidFill>
              </a:rPr>
              <a:t>[</a:t>
            </a:r>
            <a:r>
              <a:rPr lang="en-US" sz="2800" dirty="0" err="1" smtClean="0">
                <a:solidFill>
                  <a:schemeClr val="accent1"/>
                </a:solidFill>
              </a:rPr>
              <a:t>Zinkevich</a:t>
            </a:r>
            <a:r>
              <a:rPr lang="en-US" sz="2800" dirty="0" smtClean="0">
                <a:solidFill>
                  <a:schemeClr val="accent1"/>
                </a:solidFill>
              </a:rPr>
              <a:t> 2003</a:t>
            </a:r>
            <a:r>
              <a:rPr lang="en-US" sz="2800" dirty="0">
                <a:solidFill>
                  <a:schemeClr val="accent1"/>
                </a:solidFill>
              </a:rPr>
              <a:t>] </a:t>
            </a:r>
            <a:r>
              <a:rPr lang="en-US" sz="2800" dirty="0" smtClean="0">
                <a:solidFill>
                  <a:schemeClr val="accent1"/>
                </a:solidFill>
              </a:rPr>
              <a:t>[</a:t>
            </a:r>
            <a:r>
              <a:rPr lang="en-US" sz="2800" dirty="0" err="1" smtClean="0">
                <a:solidFill>
                  <a:schemeClr val="accent1"/>
                </a:solidFill>
              </a:rPr>
              <a:t>Hazan</a:t>
            </a:r>
            <a:r>
              <a:rPr lang="en-US" sz="2800" dirty="0" smtClean="0">
                <a:solidFill>
                  <a:schemeClr val="accent1"/>
                </a:solidFill>
              </a:rPr>
              <a:t> et </a:t>
            </a:r>
            <a:r>
              <a:rPr lang="en-US" sz="2800" dirty="0">
                <a:solidFill>
                  <a:schemeClr val="accent1"/>
                </a:solidFill>
              </a:rPr>
              <a:t>a</a:t>
            </a:r>
            <a:r>
              <a:rPr lang="en-US" sz="2800" dirty="0" smtClean="0">
                <a:solidFill>
                  <a:schemeClr val="accent1"/>
                </a:solidFill>
              </a:rPr>
              <a:t>l. 2007] </a:t>
            </a:r>
            <a:r>
              <a:rPr lang="en-US" sz="2800" dirty="0">
                <a:solidFill>
                  <a:schemeClr val="accent1"/>
                </a:solidFill>
              </a:rPr>
              <a:t>[</a:t>
            </a:r>
            <a:r>
              <a:rPr lang="en-US" sz="2800" dirty="0" smtClean="0">
                <a:solidFill>
                  <a:schemeClr val="accent1"/>
                </a:solidFill>
              </a:rPr>
              <a:t>Lin et al. 2012] …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4942" y="3416892"/>
            <a:ext cx="88917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Yes, but only for scalar case 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[</a:t>
            </a:r>
            <a:r>
              <a:rPr lang="en-US" sz="2800" dirty="0" smtClean="0">
                <a:solidFill>
                  <a:schemeClr val="accent1"/>
                </a:solidFill>
              </a:rPr>
              <a:t>Blum et al. 1992</a:t>
            </a:r>
            <a:r>
              <a:rPr lang="en-US" sz="2800" dirty="0">
                <a:solidFill>
                  <a:schemeClr val="accent1"/>
                </a:solidFill>
              </a:rPr>
              <a:t>] [</a:t>
            </a:r>
            <a:r>
              <a:rPr lang="en-US" sz="2800" dirty="0" smtClean="0">
                <a:solidFill>
                  <a:schemeClr val="accent1"/>
                </a:solidFill>
              </a:rPr>
              <a:t>Borodin et al. 1992</a:t>
            </a:r>
            <a:r>
              <a:rPr lang="en-US" sz="2800" dirty="0">
                <a:solidFill>
                  <a:schemeClr val="accent1"/>
                </a:solidFill>
              </a:rPr>
              <a:t>][</a:t>
            </a:r>
            <a:r>
              <a:rPr lang="en-US" sz="2800" dirty="0" smtClean="0">
                <a:solidFill>
                  <a:schemeClr val="accent1"/>
                </a:solidFill>
              </a:rPr>
              <a:t>Blum &amp; Burch 2000]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[Lin et al. 2011</a:t>
            </a:r>
            <a:r>
              <a:rPr lang="en-US" sz="2800" dirty="0">
                <a:solidFill>
                  <a:schemeClr val="accent1"/>
                </a:solidFill>
              </a:rPr>
              <a:t>][</a:t>
            </a:r>
            <a:r>
              <a:rPr lang="en-US" sz="2800" dirty="0" smtClean="0">
                <a:solidFill>
                  <a:schemeClr val="accent1"/>
                </a:solidFill>
              </a:rPr>
              <a:t>Lin et al. 2012] …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1815" y="5334893"/>
            <a:ext cx="6682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Not even in scalar case! [</a:t>
            </a:r>
            <a:r>
              <a:rPr lang="en-US" sz="2800" dirty="0" smtClean="0">
                <a:solidFill>
                  <a:schemeClr val="accent1"/>
                </a:solidFill>
              </a:rPr>
              <a:t>Andrew et al. 2013</a:t>
            </a:r>
            <a:r>
              <a:rPr lang="en-US" sz="2800" dirty="0">
                <a:solidFill>
                  <a:schemeClr val="accent1"/>
                </a:solidFill>
              </a:rPr>
              <a:t>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968828" y="357376"/>
            <a:ext cx="10515600" cy="1325563"/>
          </a:xfrm>
        </p:spPr>
        <p:txBody>
          <a:bodyPr/>
          <a:lstStyle/>
          <a:p>
            <a:r>
              <a:rPr lang="en-US" dirty="0"/>
              <a:t>Guarantees </a:t>
            </a:r>
            <a:r>
              <a:rPr lang="en-US" dirty="0" smtClean="0"/>
              <a:t>without </a:t>
            </a:r>
            <a:r>
              <a:rPr lang="en-US" dirty="0" smtClean="0"/>
              <a:t>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0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68828" y="1586503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cut, perfect </a:t>
                </a:r>
                <a:r>
                  <a:rPr lang="en-US" dirty="0" err="1" smtClean="0"/>
                  <a:t>lookahead</a:t>
                </a:r>
                <a:r>
                  <a:rPr lang="en-US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for any </a:t>
                </a:r>
                <a:r>
                  <a:rPr lang="en-US" dirty="0"/>
                  <a:t>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Sublinear regret</a:t>
                </a:r>
                <a:r>
                  <a:rPr lang="en-US" dirty="0" smtClean="0"/>
                  <a:t>?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Constant CR?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err="1" smtClean="0"/>
                  <a:t>Sublinear</a:t>
                </a:r>
                <a:r>
                  <a:rPr lang="en-US" dirty="0" smtClean="0"/>
                  <a:t> regret </a:t>
                </a:r>
                <a:r>
                  <a:rPr lang="en-US" i="1" dirty="0" smtClean="0"/>
                  <a:t>and </a:t>
                </a:r>
                <a:r>
                  <a:rPr lang="en-US" dirty="0" smtClean="0"/>
                  <a:t>constant CR?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8828" y="1586503"/>
                <a:ext cx="10515600" cy="4351338"/>
              </a:xfrm>
              <a:blipFill rotWithShape="0"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804488" y="3104937"/>
            <a:ext cx="80547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Yes, [</a:t>
            </a:r>
            <a:r>
              <a:rPr lang="en-US" sz="2800" dirty="0" err="1">
                <a:solidFill>
                  <a:schemeClr val="accent1"/>
                </a:solidFill>
              </a:rPr>
              <a:t>Kivinen</a:t>
            </a:r>
            <a:r>
              <a:rPr lang="en-US" sz="2800" dirty="0">
                <a:solidFill>
                  <a:schemeClr val="accent1"/>
                </a:solidFill>
              </a:rPr>
              <a:t> &amp; </a:t>
            </a:r>
            <a:r>
              <a:rPr lang="en-US" sz="2800" dirty="0" err="1">
                <a:solidFill>
                  <a:schemeClr val="accent1"/>
                </a:solidFill>
              </a:rPr>
              <a:t>Vempala</a:t>
            </a:r>
            <a:r>
              <a:rPr lang="en-US" sz="2800" dirty="0">
                <a:solidFill>
                  <a:schemeClr val="accent1"/>
                </a:solidFill>
              </a:rPr>
              <a:t> 2002] [Bansal et al. 2003</a:t>
            </a:r>
            <a:r>
              <a:rPr lang="en-US" sz="2800" dirty="0" smtClean="0">
                <a:solidFill>
                  <a:schemeClr val="accent1"/>
                </a:solidFill>
              </a:rPr>
              <a:t>] 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[</a:t>
            </a:r>
            <a:r>
              <a:rPr lang="en-US" sz="2800" dirty="0" err="1">
                <a:solidFill>
                  <a:schemeClr val="accent1"/>
                </a:solidFill>
              </a:rPr>
              <a:t>Zinkevich</a:t>
            </a:r>
            <a:r>
              <a:rPr lang="en-US" sz="2800" dirty="0">
                <a:solidFill>
                  <a:schemeClr val="accent1"/>
                </a:solidFill>
              </a:rPr>
              <a:t> 2003] [</a:t>
            </a:r>
            <a:r>
              <a:rPr lang="en-US" sz="2800" dirty="0" err="1">
                <a:solidFill>
                  <a:schemeClr val="accent1"/>
                </a:solidFill>
              </a:rPr>
              <a:t>Hazan</a:t>
            </a:r>
            <a:r>
              <a:rPr lang="en-US" sz="2800" dirty="0">
                <a:solidFill>
                  <a:schemeClr val="accent1"/>
                </a:solidFill>
              </a:rPr>
              <a:t> et al. 2007] [Lin et al. 2012]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4488" y="4313494"/>
            <a:ext cx="4510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Yes </a:t>
            </a:r>
            <a:r>
              <a:rPr lang="en-US" sz="2800" u="sng" dirty="0">
                <a:solidFill>
                  <a:schemeClr val="accent1"/>
                </a:solidFill>
              </a:rPr>
              <a:t>in general</a:t>
            </a:r>
            <a:r>
              <a:rPr lang="en-US" sz="2800" dirty="0">
                <a:solidFill>
                  <a:schemeClr val="accent1"/>
                </a:solidFill>
              </a:rPr>
              <a:t> [</a:t>
            </a:r>
            <a:r>
              <a:rPr lang="en-US" sz="2800" dirty="0" smtClean="0">
                <a:solidFill>
                  <a:schemeClr val="accent1"/>
                </a:solidFill>
              </a:rPr>
              <a:t>Lin et al. 2013</a:t>
            </a:r>
            <a:r>
              <a:rPr lang="en-US" sz="2800" dirty="0">
                <a:solidFill>
                  <a:schemeClr val="accent1"/>
                </a:solidFill>
              </a:rPr>
              <a:t>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488" y="5577478"/>
            <a:ext cx="7391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Not without a lot of prediction [Chen et al. 2015]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968828" y="357376"/>
            <a:ext cx="10515600" cy="1325563"/>
          </a:xfrm>
        </p:spPr>
        <p:txBody>
          <a:bodyPr/>
          <a:lstStyle/>
          <a:p>
            <a:r>
              <a:rPr lang="en-US" dirty="0"/>
              <a:t>Guarantees </a:t>
            </a:r>
            <a:r>
              <a:rPr lang="en-US" dirty="0" smtClean="0"/>
              <a:t>with </a:t>
            </a:r>
            <a:r>
              <a:rPr lang="en-US" dirty="0" smtClean="0"/>
              <a:t>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67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82064" y="1511413"/>
                <a:ext cx="7065845" cy="22467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800" u="sng" dirty="0" smtClean="0">
                    <a:solidFill>
                      <a:schemeClr val="accent1"/>
                    </a:solidFill>
                  </a:rPr>
                  <a:t>Theorem: </a:t>
                </a:r>
              </a:p>
              <a:p>
                <a:r>
                  <a:rPr lang="en-US" sz="2800" dirty="0"/>
                  <a:t>An online algorithm with perfect </a:t>
                </a:r>
                <a:r>
                  <a:rPr lang="en-US" sz="2800" dirty="0" err="1"/>
                  <a:t>lookahead</a:t>
                </a:r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requires </a:t>
                </a:r>
                <a:r>
                  <a:rPr lang="en-US" sz="2800" dirty="0" smtClean="0"/>
                  <a:t>unbounded </a:t>
                </a:r>
                <a:r>
                  <a:rPr lang="en-US" sz="2800" dirty="0" err="1" smtClean="0"/>
                  <a:t>lookahead</a:t>
                </a:r>
                <a:r>
                  <a:rPr lang="en-US" sz="2800" dirty="0" smtClean="0"/>
                  <a:t> window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 </a:t>
                </a:r>
                <a:r>
                  <a:rPr lang="en-US" sz="2800" dirty="0"/>
                  <a:t>to simultaneously </a:t>
                </a:r>
                <a:r>
                  <a:rPr lang="en-US" sz="2800" dirty="0" smtClean="0"/>
                  <a:t>achieve </a:t>
                </a:r>
                <a:r>
                  <a:rPr lang="en-US" sz="2800" dirty="0"/>
                  <a:t>sublinear regret </a:t>
                </a:r>
                <a:r>
                  <a:rPr lang="en-US" sz="2800" dirty="0" smtClean="0"/>
                  <a:t>and</a:t>
                </a:r>
              </a:p>
              <a:p>
                <a:r>
                  <a:rPr lang="en-US" sz="2800" dirty="0" smtClean="0"/>
                  <a:t> </a:t>
                </a:r>
                <a:r>
                  <a:rPr lang="en-US" sz="2800" dirty="0"/>
                  <a:t>a constant competitive ratio.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064" y="1511413"/>
                <a:ext cx="7065845" cy="2246769"/>
              </a:xfrm>
              <a:prstGeom prst="rect">
                <a:avLst/>
              </a:prstGeom>
              <a:blipFill rotWithShape="0">
                <a:blip r:embed="rId2"/>
                <a:stretch>
                  <a:fillRect l="-1723" t="-2432" r="-603"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545305" y="2814258"/>
            <a:ext cx="4812632" cy="1769347"/>
            <a:chOff x="2256630" y="1845540"/>
            <a:chExt cx="4812632" cy="1769347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2256630" y="1845540"/>
              <a:ext cx="4812632" cy="9153"/>
            </a:xfrm>
            <a:prstGeom prst="line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2842260" y="1963879"/>
              <a:ext cx="3341556" cy="1651008"/>
              <a:chOff x="2842260" y="1963879"/>
              <a:chExt cx="3341556" cy="1651008"/>
            </a:xfrm>
          </p:grpSpPr>
          <p:sp>
            <p:nvSpPr>
              <p:cNvPr id="17" name="Freeform 16"/>
              <p:cNvSpPr/>
              <p:nvPr/>
            </p:nvSpPr>
            <p:spPr>
              <a:xfrm>
                <a:off x="2842260" y="1963879"/>
                <a:ext cx="1055745" cy="1172280"/>
              </a:xfrm>
              <a:custGeom>
                <a:avLst/>
                <a:gdLst>
                  <a:gd name="connsiteX0" fmla="*/ 1508760 w 1508760"/>
                  <a:gd name="connsiteY0" fmla="*/ 1645920 h 1645920"/>
                  <a:gd name="connsiteX1" fmla="*/ 1234440 w 1508760"/>
                  <a:gd name="connsiteY1" fmla="*/ 822960 h 1645920"/>
                  <a:gd name="connsiteX2" fmla="*/ 365760 w 1508760"/>
                  <a:gd name="connsiteY2" fmla="*/ 762000 h 1645920"/>
                  <a:gd name="connsiteX3" fmla="*/ 0 w 1508760"/>
                  <a:gd name="connsiteY3" fmla="*/ 0 h 1645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8760" h="1645920">
                    <a:moveTo>
                      <a:pt x="1508760" y="1645920"/>
                    </a:moveTo>
                    <a:cubicBezTo>
                      <a:pt x="1466850" y="1308100"/>
                      <a:pt x="1424940" y="970280"/>
                      <a:pt x="1234440" y="822960"/>
                    </a:cubicBezTo>
                    <a:cubicBezTo>
                      <a:pt x="1043940" y="675640"/>
                      <a:pt x="571500" y="899160"/>
                      <a:pt x="365760" y="762000"/>
                    </a:cubicBezTo>
                    <a:cubicBezTo>
                      <a:pt x="160020" y="624840"/>
                      <a:pt x="80010" y="312420"/>
                      <a:pt x="0" y="0"/>
                    </a:cubicBezTo>
                  </a:path>
                </a:pathLst>
              </a:custGeom>
              <a:noFill/>
              <a:ln w="76200">
                <a:solidFill>
                  <a:schemeClr val="accent5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842260" y="3091667"/>
                    <a:ext cx="3341556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r>
                      <a:rPr lang="en-US" sz="2800" dirty="0" smtClean="0">
                        <a:solidFill>
                          <a:schemeClr val="accent5"/>
                        </a:solidFill>
                      </a:rPr>
                      <a:t> as </a:t>
                    </a:r>
                    <a14:m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a14:m>
                    <a:r>
                      <a:rPr lang="en-US" sz="2800" dirty="0" smtClean="0">
                        <a:solidFill>
                          <a:schemeClr val="accent5"/>
                        </a:solidFill>
                      </a:rPr>
                      <a:t> grows</a:t>
                    </a:r>
                    <a:endParaRPr lang="en-US" sz="2800" dirty="0">
                      <a:solidFill>
                        <a:schemeClr val="accent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2260" y="3091667"/>
                    <a:ext cx="3341556" cy="5232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10465" r="-2555" b="-325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" name="TextBox 3"/>
          <p:cNvSpPr txBox="1"/>
          <p:nvPr/>
        </p:nvSpPr>
        <p:spPr>
          <a:xfrm>
            <a:off x="2349995" y="5232058"/>
            <a:ext cx="6897914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We may be using the wrong prediction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8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Background : regret and competitive ratio</a:t>
            </a:r>
          </a:p>
          <a:p>
            <a:pPr marL="457200" lvl="1" indent="0">
              <a:buNone/>
            </a:pPr>
            <a:r>
              <a:rPr lang="en-US" dirty="0" smtClean="0"/>
              <a:t> OCO </a:t>
            </a:r>
            <a:r>
              <a:rPr lang="en-US" dirty="0" smtClean="0"/>
              <a:t>without prediction</a:t>
            </a:r>
          </a:p>
          <a:p>
            <a:pPr marL="457200" lvl="1" indent="0">
              <a:buNone/>
            </a:pPr>
            <a:r>
              <a:rPr lang="en-US" dirty="0" smtClean="0"/>
              <a:t> OCO </a:t>
            </a:r>
            <a:r>
              <a:rPr lang="en-US" dirty="0" smtClean="0"/>
              <a:t>with worst case prediction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Our prediction noise model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Algorithm design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OCO with stochastic prediction noise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0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151530" y="5350821"/>
            <a:ext cx="8014447" cy="150081"/>
            <a:chOff x="627529" y="5350399"/>
            <a:chExt cx="8014447" cy="15008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27529" y="5425440"/>
              <a:ext cx="8014447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Double Bracket 1"/>
            <p:cNvSpPr/>
            <p:nvPr/>
          </p:nvSpPr>
          <p:spPr>
            <a:xfrm>
              <a:off x="627529" y="5350399"/>
              <a:ext cx="8014447" cy="150081"/>
            </a:xfrm>
            <a:prstGeom prst="bracketPair">
              <a:avLst>
                <a:gd name="adj" fmla="val 0"/>
              </a:avLst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773252" y="638792"/>
            <a:ext cx="6800045" cy="3018316"/>
            <a:chOff x="1249251" y="1004552"/>
            <a:chExt cx="6800045" cy="3018316"/>
          </a:xfrm>
        </p:grpSpPr>
        <p:sp>
          <p:nvSpPr>
            <p:cNvPr id="15" name="Freeform 14"/>
            <p:cNvSpPr/>
            <p:nvPr/>
          </p:nvSpPr>
          <p:spPr>
            <a:xfrm>
              <a:off x="1249251" y="1004552"/>
              <a:ext cx="6800045" cy="3018316"/>
            </a:xfrm>
            <a:custGeom>
              <a:avLst/>
              <a:gdLst>
                <a:gd name="connsiteX0" fmla="*/ 0 w 6800045"/>
                <a:gd name="connsiteY0" fmla="*/ 1313645 h 3018316"/>
                <a:gd name="connsiteX1" fmla="*/ 1120462 w 6800045"/>
                <a:gd name="connsiteY1" fmla="*/ 2485623 h 3018316"/>
                <a:gd name="connsiteX2" fmla="*/ 2781836 w 6800045"/>
                <a:gd name="connsiteY2" fmla="*/ 3013656 h 3018316"/>
                <a:gd name="connsiteX3" fmla="*/ 4881093 w 6800045"/>
                <a:gd name="connsiteY3" fmla="*/ 2215166 h 3018316"/>
                <a:gd name="connsiteX4" fmla="*/ 6800045 w 6800045"/>
                <a:gd name="connsiteY4" fmla="*/ 0 h 301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0045" h="3018316">
                  <a:moveTo>
                    <a:pt x="0" y="1313645"/>
                  </a:moveTo>
                  <a:cubicBezTo>
                    <a:pt x="328411" y="1757966"/>
                    <a:pt x="656823" y="2202288"/>
                    <a:pt x="1120462" y="2485623"/>
                  </a:cubicBezTo>
                  <a:cubicBezTo>
                    <a:pt x="1584101" y="2768958"/>
                    <a:pt x="2155064" y="3058732"/>
                    <a:pt x="2781836" y="3013656"/>
                  </a:cubicBezTo>
                  <a:cubicBezTo>
                    <a:pt x="3408608" y="2968580"/>
                    <a:pt x="4211391" y="2717442"/>
                    <a:pt x="4881093" y="2215166"/>
                  </a:cubicBezTo>
                  <a:cubicBezTo>
                    <a:pt x="5550795" y="1712890"/>
                    <a:pt x="6175420" y="856445"/>
                    <a:pt x="6800045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369306" y="2191094"/>
                  <a:ext cx="522643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9306" y="2191094"/>
                  <a:ext cx="522643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4188721" y="3015115"/>
            <a:ext cx="1168282" cy="2335284"/>
            <a:chOff x="2664721" y="3380875"/>
            <a:chExt cx="1168282" cy="2335284"/>
          </a:xfrm>
        </p:grpSpPr>
        <p:cxnSp>
          <p:nvCxnSpPr>
            <p:cNvPr id="17" name="Straight Connector 16"/>
            <p:cNvCxnSpPr>
              <a:stCxn id="25" idx="0"/>
              <a:endCxn id="24" idx="4"/>
            </p:cNvCxnSpPr>
            <p:nvPr/>
          </p:nvCxnSpPr>
          <p:spPr>
            <a:xfrm flipH="1" flipV="1">
              <a:off x="2732309" y="3779950"/>
              <a:ext cx="10891" cy="1936209"/>
            </a:xfrm>
            <a:prstGeom prst="line">
              <a:avLst/>
            </a:prstGeom>
            <a:ln w="38100">
              <a:solidFill>
                <a:schemeClr val="tx2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725584" y="3380875"/>
                  <a:ext cx="110741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 err="1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584" y="3380875"/>
                  <a:ext cx="1107419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549"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Oval 23"/>
            <p:cNvSpPr/>
            <p:nvPr/>
          </p:nvSpPr>
          <p:spPr>
            <a:xfrm>
              <a:off x="2664721" y="3629869"/>
              <a:ext cx="135175" cy="150081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99612" y="5011940"/>
            <a:ext cx="566298" cy="488541"/>
            <a:chOff x="2675612" y="5377699"/>
            <a:chExt cx="566298" cy="4885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692336" y="5377699"/>
                  <a:ext cx="5495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 err="1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2336" y="5377699"/>
                  <a:ext cx="549574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Oval 24"/>
            <p:cNvSpPr/>
            <p:nvPr/>
          </p:nvSpPr>
          <p:spPr>
            <a:xfrm>
              <a:off x="2675612" y="5716159"/>
              <a:ext cx="135175" cy="150081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46515" y="5378604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2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4" y="5378603"/>
                <a:ext cx="432362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05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84910" y="1417639"/>
            <a:ext cx="835119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5760" indent="-457200"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 marL="36576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Predictions </a:t>
            </a:r>
            <a:r>
              <a:rPr lang="en-US" sz="3200" dirty="0"/>
              <a:t>are “refined” as time goes forward</a:t>
            </a:r>
          </a:p>
          <a:p>
            <a:pPr marL="91440" indent="-18288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65760" indent="-457200">
              <a:buFont typeface="Wingdings" panose="05000000000000000000" pitchFamily="2" charset="2"/>
              <a:buChar char="Ø"/>
            </a:pPr>
            <a:r>
              <a:rPr lang="en-US" sz="3200" dirty="0"/>
              <a:t>Predictions are more noisy as you look </a:t>
            </a:r>
          </a:p>
          <a:p>
            <a:r>
              <a:rPr lang="en-US" sz="3200" dirty="0"/>
              <a:t> 	further ahead</a:t>
            </a:r>
          </a:p>
          <a:p>
            <a:endParaRPr lang="en-US" sz="3200" dirty="0"/>
          </a:p>
          <a:p>
            <a:pPr marL="365760" indent="-457200">
              <a:buFont typeface="Wingdings" panose="05000000000000000000" pitchFamily="2" charset="2"/>
              <a:buChar char="Ø"/>
            </a:pPr>
            <a:r>
              <a:rPr lang="en-US" sz="3200" dirty="0"/>
              <a:t>Prediction errors can be correlated</a:t>
            </a:r>
          </a:p>
          <a:p>
            <a:pPr marL="91440" indent="-18288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65760" indent="-457200">
              <a:buFont typeface="Wingdings" panose="05000000000000000000" pitchFamily="2" charset="2"/>
              <a:buChar char="Ø"/>
            </a:pPr>
            <a:r>
              <a:rPr lang="en-US" sz="3200" dirty="0"/>
              <a:t>Should be general enough to incorporate</a:t>
            </a:r>
          </a:p>
          <a:p>
            <a:r>
              <a:rPr lang="en-US" sz="3200" dirty="0"/>
              <a:t>   </a:t>
            </a:r>
            <a:r>
              <a:rPr lang="en-US" sz="3200" dirty="0" smtClean="0"/>
              <a:t>detailed </a:t>
            </a:r>
            <a:r>
              <a:rPr lang="en-US" sz="3200" dirty="0"/>
              <a:t>models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365125"/>
            <a:ext cx="10896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do we want in a prediction noise model?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08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realistic prediction noise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168706" y="2571050"/>
            <a:ext cx="2879774" cy="1070909"/>
            <a:chOff x="3793590" y="2370548"/>
            <a:chExt cx="2443116" cy="877654"/>
          </a:xfrm>
        </p:grpSpPr>
        <p:sp>
          <p:nvSpPr>
            <p:cNvPr id="5" name="Right Brace 4"/>
            <p:cNvSpPr/>
            <p:nvPr/>
          </p:nvSpPr>
          <p:spPr>
            <a:xfrm rot="5400000">
              <a:off x="4812399" y="1351739"/>
              <a:ext cx="405498" cy="2443116"/>
            </a:xfrm>
            <a:prstGeom prst="rightBrace">
              <a:avLst>
                <a:gd name="adj1" fmla="val 88798"/>
                <a:gd name="adj2" fmla="val 50000"/>
              </a:avLst>
            </a:prstGeom>
            <a:ln w="3810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901" y="2819401"/>
              <a:ext cx="2115578" cy="4288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</a:rPr>
                <a:t>prediction error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80638" y="2447481"/>
            <a:ext cx="4476546" cy="2092329"/>
            <a:chOff x="2273093" y="2162691"/>
            <a:chExt cx="4476546" cy="2092329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3032760" y="2162691"/>
              <a:ext cx="0" cy="1179335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273093" y="3300913"/>
                  <a:ext cx="4476546" cy="9541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chemeClr val="tx2"/>
                      </a:solidFill>
                    </a:rPr>
                    <a:t>Prediction for </a:t>
                  </a:r>
                  <a:r>
                    <a:rPr lang="en-US" sz="2800" dirty="0">
                      <a:solidFill>
                        <a:schemeClr val="tx2"/>
                      </a:solidFill>
                    </a:rPr>
                    <a:t>time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2"/>
                          </a:solidFill>
                          <a:latin typeface="Cambria Math"/>
                        </a:rPr>
                        <m:t>𝑡</m:t>
                      </m:r>
                    </m:oMath>
                  </a14:m>
                  <a:r>
                    <a:rPr lang="en-US" sz="2800" dirty="0" smtClean="0">
                      <a:solidFill>
                        <a:schemeClr val="tx2"/>
                      </a:solidFill>
                    </a:rPr>
                    <a:t> given </a:t>
                  </a:r>
                  <a:r>
                    <a:rPr lang="en-US" sz="2800" dirty="0" smtClean="0">
                      <a:solidFill>
                        <a:schemeClr val="tx2"/>
                      </a:solidFill>
                    </a:rPr>
                    <a:t>to </a:t>
                  </a:r>
                </a:p>
                <a:p>
                  <a:r>
                    <a:rPr lang="en-US" sz="2800" dirty="0" smtClean="0">
                      <a:solidFill>
                        <a:schemeClr val="tx2"/>
                      </a:solidFill>
                    </a:rPr>
                    <a:t>algorithm </a:t>
                  </a:r>
                  <a:r>
                    <a:rPr lang="en-US" sz="2800" dirty="0" smtClean="0">
                      <a:solidFill>
                        <a:schemeClr val="tx2"/>
                      </a:solidFill>
                    </a:rPr>
                    <a:t>at time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a14:m>
                  <a:endParaRPr lang="en-US" sz="2800" dirty="0" err="1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3093" y="3300913"/>
                  <a:ext cx="4476546" cy="95410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861" t="-5732" r="-1771" b="-17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20440" y="1727484"/>
                <a:ext cx="4649606" cy="843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𝜏</m:t>
                          </m:r>
                        </m:sub>
                      </m:sSub>
                      <m:r>
                        <a:rPr lang="en-US" sz="2400">
                          <a:solidFill>
                            <a:schemeClr val="tx2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440" y="1727484"/>
                <a:ext cx="4649606" cy="8435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2660600" y="2328672"/>
            <a:ext cx="6372194" cy="900533"/>
            <a:chOff x="2660600" y="2328672"/>
            <a:chExt cx="6372194" cy="900533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3816096" y="2328672"/>
              <a:ext cx="0" cy="489771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660600" y="2705985"/>
              <a:ext cx="63721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tx2"/>
                  </a:solidFill>
                </a:rPr>
                <a:t>Realization that algorithm is trying to track</a:t>
              </a:r>
              <a:endParaRPr lang="en-US" sz="2800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32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20440" y="1727484"/>
                <a:ext cx="4649606" cy="843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𝜏</m:t>
                          </m:r>
                        </m:sub>
                      </m:sSub>
                      <m:r>
                        <a:rPr lang="en-US" sz="2400">
                          <a:solidFill>
                            <a:schemeClr val="tx2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440" y="1727484"/>
                <a:ext cx="4649606" cy="8435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6731892" y="1455230"/>
            <a:ext cx="1962268" cy="936422"/>
            <a:chOff x="5329812" y="2102320"/>
            <a:chExt cx="1962268" cy="936422"/>
          </a:xfrm>
        </p:grpSpPr>
        <p:sp>
          <p:nvSpPr>
            <p:cNvPr id="10" name="Rectangle 9"/>
            <p:cNvSpPr/>
            <p:nvPr/>
          </p:nvSpPr>
          <p:spPr>
            <a:xfrm>
              <a:off x="5960660" y="2575560"/>
              <a:ext cx="677422" cy="463182"/>
            </a:xfrm>
            <a:prstGeom prst="rect">
              <a:avLst/>
            </a:prstGeom>
            <a:ln w="762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 algn="ctr"/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29812" y="2102320"/>
              <a:ext cx="19622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Per-step noise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 rot="21586380">
            <a:off x="5039170" y="3228098"/>
            <a:ext cx="5215815" cy="1543769"/>
            <a:chOff x="1991284" y="3135249"/>
            <a:chExt cx="5215815" cy="1543769"/>
          </a:xfrm>
        </p:grpSpPr>
        <p:sp>
          <p:nvSpPr>
            <p:cNvPr id="5" name="Rectangle 4"/>
            <p:cNvSpPr/>
            <p:nvPr/>
          </p:nvSpPr>
          <p:spPr>
            <a:xfrm>
              <a:off x="1991284" y="3209280"/>
              <a:ext cx="521581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How much uncertainty is there one step ahead?</a:t>
              </a:r>
              <a:endParaRPr lang="en-US" sz="2000" u="sng" dirty="0">
                <a:solidFill>
                  <a:srgbClr val="C0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/>
                <p:cNvSpPr/>
                <p:nvPr/>
              </p:nvSpPr>
              <p:spPr>
                <a:xfrm>
                  <a:off x="2362366" y="3468772"/>
                  <a:ext cx="4572000" cy="430118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|</m:t>
                            </m:r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(0)</m:t>
                        </m:r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𝑒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000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366" y="3468772"/>
                  <a:ext cx="4572000" cy="43011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178514" y="3835714"/>
                  <a:ext cx="4835170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chemeClr val="tx2"/>
                      </a:solidFill>
                    </a:rPr>
                    <a:t>where </a:t>
                  </a:r>
                  <a14:m>
                    <m:oMath xmlns:m="http://schemas.openxmlformats.org/officeDocument/2006/math"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/>
                        </a:rPr>
                        <m:t>𝑒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US" sz="2000" dirty="0">
                      <a:solidFill>
                        <a:schemeClr val="tx2"/>
                      </a:solidFill>
                    </a:rPr>
                    <a:t> are white, mean zero (</a:t>
                  </a:r>
                  <a:r>
                    <a:rPr lang="en-US" sz="2000" dirty="0" smtClean="0">
                      <a:solidFill>
                        <a:schemeClr val="tx2"/>
                      </a:solidFill>
                    </a:rPr>
                    <a:t>unbiased) </a:t>
                  </a:r>
                </a:p>
                <a:p>
                  <a:r>
                    <a:rPr lang="en-US" sz="2000" dirty="0" smtClean="0">
                      <a:solidFill>
                        <a:schemeClr val="tx2"/>
                      </a:solidFill>
                    </a:rPr>
                    <a:t>and</a:t>
                  </a:r>
                  <a:r>
                    <a:rPr lang="en-US" sz="2000" dirty="0" smtClean="0">
                      <a:solidFill>
                        <a:schemeClr val="tx2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0</m:t>
                          </m:r>
                        </m:e>
                      </m:d>
                    </m:oMath>
                  </a14:m>
                  <a:r>
                    <a:rPr lang="en-US" sz="2000" dirty="0">
                      <a:solidFill>
                        <a:schemeClr val="tx2"/>
                      </a:solidFill>
                    </a:rPr>
                    <a:t>= I,  </a:t>
                  </a:r>
                  <a14:m>
                    <m:oMath xmlns:m="http://schemas.openxmlformats.org/officeDocument/2006/math"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a14:m>
                  <a:endParaRPr lang="en-US" sz="2000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8514" y="3835714"/>
                  <a:ext cx="4835170" cy="70788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259" t="-4132" r="-378" b="-132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2105103" y="3135249"/>
              <a:ext cx="5096923" cy="1543769"/>
            </a:xfrm>
            <a:prstGeom prst="rect">
              <a:avLst/>
            </a:prstGeom>
            <a:ln w="1270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 algn="ctr"/>
              <a:endParaRPr lang="en-US" sz="2400" dirty="0"/>
            </a:p>
          </p:txBody>
        </p:sp>
      </p:grpSp>
      <p:cxnSp>
        <p:nvCxnSpPr>
          <p:cNvPr id="16" name="Straight Arrow Connector 15"/>
          <p:cNvCxnSpPr>
            <a:stCxn id="10" idx="2"/>
            <a:endCxn id="8" idx="0"/>
          </p:cNvCxnSpPr>
          <p:nvPr/>
        </p:nvCxnSpPr>
        <p:spPr>
          <a:xfrm flipH="1">
            <a:off x="7698393" y="2391652"/>
            <a:ext cx="3058" cy="836237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A more realistic prediction noise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2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520440" y="1727484"/>
                <a:ext cx="4649606" cy="843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𝜏</m:t>
                          </m:r>
                        </m:sub>
                      </m:sSub>
                      <m:r>
                        <a:rPr lang="en-US" sz="2400">
                          <a:solidFill>
                            <a:schemeClr val="tx2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440" y="1727484"/>
                <a:ext cx="4649606" cy="8435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5618710" y="1478374"/>
            <a:ext cx="2464970" cy="905049"/>
            <a:chOff x="4189624" y="2118453"/>
            <a:chExt cx="2464970" cy="905049"/>
          </a:xfrm>
        </p:grpSpPr>
        <p:sp>
          <p:nvSpPr>
            <p:cNvPr id="10" name="Rectangle 9"/>
            <p:cNvSpPr/>
            <p:nvPr/>
          </p:nvSpPr>
          <p:spPr>
            <a:xfrm>
              <a:off x="4861208" y="2560320"/>
              <a:ext cx="1160411" cy="463182"/>
            </a:xfrm>
            <a:prstGeom prst="rect">
              <a:avLst/>
            </a:prstGeom>
            <a:ln w="762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 algn="ctr"/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89624" y="2118453"/>
              <a:ext cx="246497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   Weighting factor</a:t>
              </a:r>
              <a:br>
                <a:rPr lang="en-US" sz="2400" dirty="0">
                  <a:solidFill>
                    <a:srgbClr val="C00000"/>
                  </a:solidFill>
                </a:rPr>
              </a:b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32908" y="2383423"/>
            <a:ext cx="4572000" cy="1664831"/>
            <a:chOff x="4732908" y="2383423"/>
            <a:chExt cx="4572000" cy="166483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Rectangle 1"/>
                <p:cNvSpPr/>
                <p:nvPr/>
              </p:nvSpPr>
              <p:spPr>
                <a:xfrm>
                  <a:off x="4732908" y="3340368"/>
                  <a:ext cx="4572000" cy="707886"/>
                </a:xfrm>
                <a:prstGeom prst="rect">
                  <a:avLst/>
                </a:prstGeom>
                <a:ln>
                  <a:solidFill>
                    <a:schemeClr val="tx2"/>
                  </a:solidFill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2000" dirty="0">
                      <a:solidFill>
                        <a:srgbClr val="C00000"/>
                      </a:solidFill>
                    </a:rPr>
                    <a:t>How important is the noise at time  </a:t>
                  </a:r>
                  <a14:m>
                    <m:oMath xmlns:m="http://schemas.openxmlformats.org/officeDocument/2006/math"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/>
                        </a:rPr>
                        <m:t>𝑠</m:t>
                      </m:r>
                    </m:oMath>
                  </a14:m>
                  <a:r>
                    <a:rPr lang="en-US" sz="2000" dirty="0">
                      <a:solidFill>
                        <a:srgbClr val="C00000"/>
                      </a:solidFill>
                    </a:rPr>
                    <a:t> </a:t>
                  </a:r>
                  <a:br>
                    <a:rPr lang="en-US" sz="2000" dirty="0">
                      <a:solidFill>
                        <a:srgbClr val="C00000"/>
                      </a:solidFill>
                    </a:rPr>
                  </a:br>
                  <a:r>
                    <a:rPr lang="en-US" sz="2000" dirty="0">
                      <a:solidFill>
                        <a:srgbClr val="C00000"/>
                      </a:solidFill>
                    </a:rPr>
                    <a:t>for the prediction of </a:t>
                  </a:r>
                  <a14:m>
                    <m:oMath xmlns:m="http://schemas.openxmlformats.org/officeDocument/2006/math"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/>
                        </a:rPr>
                        <m:t>𝑡</m:t>
                      </m:r>
                    </m:oMath>
                  </a14:m>
                  <a:r>
                    <a:rPr lang="en-US" sz="2000" dirty="0" smtClean="0">
                      <a:solidFill>
                        <a:srgbClr val="C00000"/>
                      </a:solidFill>
                    </a:rPr>
                    <a:t>?</a:t>
                  </a:r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2908" y="3340368"/>
                  <a:ext cx="4572000" cy="70788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97" t="-4237" b="-13559"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>
              <a:stCxn id="10" idx="2"/>
            </p:cNvCxnSpPr>
            <p:nvPr/>
          </p:nvCxnSpPr>
          <p:spPr>
            <a:xfrm flipH="1">
              <a:off x="6864096" y="2383423"/>
              <a:ext cx="6404" cy="956945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A more realistic prediction noise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20440" y="1727484"/>
                <a:ext cx="4649606" cy="843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𝜏</m:t>
                          </m:r>
                        </m:sub>
                      </m:sSub>
                      <m:r>
                        <a:rPr lang="en-US" sz="2400">
                          <a:solidFill>
                            <a:schemeClr val="tx2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 err="1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440" y="1727484"/>
                <a:ext cx="4649606" cy="8435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/>
          <p:cNvSpPr/>
          <p:nvPr/>
        </p:nvSpPr>
        <p:spPr>
          <a:xfrm rot="5400000">
            <a:off x="6406282" y="1282951"/>
            <a:ext cx="405498" cy="2789323"/>
          </a:xfrm>
          <a:prstGeom prst="rightBrace">
            <a:avLst>
              <a:gd name="adj1" fmla="val 88798"/>
              <a:gd name="adj2" fmla="val 50000"/>
            </a:avLst>
          </a:prstGeom>
          <a:ln w="381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60935" y="2883570"/>
            <a:ext cx="2165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prediction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92250" y="3271923"/>
                <a:ext cx="5869043" cy="2188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91440" indent="-18288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2"/>
                    </a:solidFill>
                  </a:rPr>
                  <a:t>Predictions are “refined” as time goes forward</a:t>
                </a:r>
              </a:p>
              <a:p>
                <a:pPr marL="91440" indent="-18288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2"/>
                    </a:solidFill>
                  </a:rPr>
                  <a:t>Predictions are more noisy as you look further ahead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𝔼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marL="91440" indent="-18288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2"/>
                    </a:solidFill>
                  </a:rPr>
                  <a:t>Prediction errors can be correlated</a:t>
                </a:r>
              </a:p>
              <a:p>
                <a:pPr marL="91440" indent="-182880">
                  <a:buFont typeface="Arial" panose="020B0604020202020204" pitchFamily="34" charset="0"/>
                  <a:buChar char="•"/>
                </a:pPr>
                <a:r>
                  <a:rPr lang="en-US" sz="2000" b="1" u="sng" dirty="0">
                    <a:solidFill>
                      <a:schemeClr val="tx2"/>
                    </a:solidFill>
                  </a:rPr>
                  <a:t>Form of errors matches many classic models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250" y="3271923"/>
                <a:ext cx="5869043" cy="2188356"/>
              </a:xfrm>
              <a:prstGeom prst="rect">
                <a:avLst/>
              </a:prstGeom>
              <a:blipFill rotWithShape="0">
                <a:blip r:embed="rId3"/>
                <a:stretch>
                  <a:fillRect l="-935" t="-1671" r="-208" b="-4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A more realistic prediction noise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15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20440" y="1727484"/>
                <a:ext cx="4649606" cy="843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𝜏</m:t>
                          </m:r>
                        </m:sub>
                      </m:sSub>
                      <m:r>
                        <a:rPr lang="en-US" sz="2400">
                          <a:solidFill>
                            <a:schemeClr val="tx2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 err="1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440" y="1727484"/>
                <a:ext cx="4649606" cy="8435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736981" y="4183289"/>
            <a:ext cx="7795095" cy="101566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This form of prediction error matches what occurs 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Prediction of a wide-sense stationary  process using a </a:t>
            </a:r>
            <a:r>
              <a:rPr lang="en-US" sz="2000" u="sng" dirty="0">
                <a:solidFill>
                  <a:schemeClr val="accent2"/>
                </a:solidFill>
              </a:rPr>
              <a:t>Weiner filter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Prediction of a linear dynamical system using a </a:t>
            </a:r>
            <a:r>
              <a:rPr lang="en-US" sz="2000" u="sng" dirty="0" err="1">
                <a:solidFill>
                  <a:schemeClr val="accent2"/>
                </a:solidFill>
              </a:rPr>
              <a:t>Kalman</a:t>
            </a:r>
            <a:r>
              <a:rPr lang="en-US" sz="2000" u="sng" dirty="0">
                <a:solidFill>
                  <a:schemeClr val="accent2"/>
                </a:solidFill>
              </a:rPr>
              <a:t> filter</a:t>
            </a:r>
          </a:p>
        </p:txBody>
      </p:sp>
      <p:sp>
        <p:nvSpPr>
          <p:cNvPr id="4" name="Freeform 3"/>
          <p:cNvSpPr/>
          <p:nvPr/>
        </p:nvSpPr>
        <p:spPr>
          <a:xfrm rot="21236343">
            <a:off x="4081725" y="3406504"/>
            <a:ext cx="2545080" cy="737535"/>
          </a:xfrm>
          <a:custGeom>
            <a:avLst/>
            <a:gdLst>
              <a:gd name="connsiteX0" fmla="*/ 2545080 w 2545080"/>
              <a:gd name="connsiteY0" fmla="*/ 0 h 960120"/>
              <a:gd name="connsiteX1" fmla="*/ 2118360 w 2545080"/>
              <a:gd name="connsiteY1" fmla="*/ 518160 h 960120"/>
              <a:gd name="connsiteX2" fmla="*/ 441960 w 2545080"/>
              <a:gd name="connsiteY2" fmla="*/ 45720 h 960120"/>
              <a:gd name="connsiteX3" fmla="*/ 0 w 2545080"/>
              <a:gd name="connsiteY3" fmla="*/ 960120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5080" h="960120">
                <a:moveTo>
                  <a:pt x="2545080" y="0"/>
                </a:moveTo>
                <a:cubicBezTo>
                  <a:pt x="2506980" y="255270"/>
                  <a:pt x="2468880" y="510540"/>
                  <a:pt x="2118360" y="518160"/>
                </a:cubicBezTo>
                <a:cubicBezTo>
                  <a:pt x="1767840" y="525780"/>
                  <a:pt x="795020" y="-27940"/>
                  <a:pt x="441960" y="45720"/>
                </a:cubicBezTo>
                <a:cubicBezTo>
                  <a:pt x="88900" y="119380"/>
                  <a:pt x="44450" y="539750"/>
                  <a:pt x="0" y="960120"/>
                </a:cubicBezTo>
              </a:path>
            </a:pathLst>
          </a:custGeom>
          <a:noFill/>
          <a:ln w="762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6406282" y="1282951"/>
            <a:ext cx="405498" cy="2789323"/>
          </a:xfrm>
          <a:prstGeom prst="rightBrace">
            <a:avLst>
              <a:gd name="adj1" fmla="val 88798"/>
              <a:gd name="adj2" fmla="val 50000"/>
            </a:avLst>
          </a:prstGeom>
          <a:ln w="381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7351" y="2892554"/>
            <a:ext cx="2165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prediction error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A more realistic prediction noise model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56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20440" y="1727484"/>
                <a:ext cx="4649606" cy="843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𝜏</m:t>
                          </m:r>
                        </m:sub>
                      </m:sSub>
                      <m:r>
                        <a:rPr lang="en-US" sz="2400">
                          <a:solidFill>
                            <a:schemeClr val="tx2"/>
                          </a:solidFill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440" y="1727484"/>
                <a:ext cx="4649606" cy="8435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520440" y="2991372"/>
                <a:ext cx="4814151" cy="707886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Key observation: </a:t>
                </a:r>
                <a:r>
                  <a:rPr lang="en-US" sz="2000" dirty="0"/>
                  <a:t>No assumption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or </a:t>
                </a:r>
              </a:p>
              <a:p>
                <a:r>
                  <a:rPr lang="en-US" sz="2000" dirty="0" smtClean="0"/>
                  <a:t>how </a:t>
                </a:r>
                <a:r>
                  <a:rPr lang="en-US" sz="2000" dirty="0"/>
                  <a:t>predictions are made</a:t>
                </a:r>
                <a:endParaRPr lang="en-US" sz="2000" u="sng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440" y="2991372"/>
                <a:ext cx="4814151" cy="707886"/>
              </a:xfrm>
              <a:prstGeom prst="rect">
                <a:avLst/>
              </a:prstGeom>
              <a:blipFill rotWithShape="0">
                <a:blip r:embed="rId4"/>
                <a:stretch>
                  <a:fillRect l="-1264" t="-4237" r="-1011" b="-13559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Arrow 1"/>
          <p:cNvSpPr/>
          <p:nvPr/>
        </p:nvSpPr>
        <p:spPr>
          <a:xfrm>
            <a:off x="2115312" y="4412390"/>
            <a:ext cx="743712" cy="3291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3954" y="4346150"/>
            <a:ext cx="7598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Allows </a:t>
            </a:r>
            <a:r>
              <a:rPr lang="en-US" sz="2400" u="sng" dirty="0"/>
              <a:t>adversarial analysis</a:t>
            </a:r>
            <a:r>
              <a:rPr lang="en-US" sz="2400" dirty="0"/>
              <a:t> using </a:t>
            </a:r>
            <a:r>
              <a:rPr lang="en-US" sz="2400" u="sng" dirty="0"/>
              <a:t>stochastic prediction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98293" y="5056167"/>
                <a:ext cx="4795415" cy="1404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dirty="0">
                          <a:latin typeface="Cambria Math" panose="02040503050406030204" pitchFamily="18" charset="0"/>
                        </a:rPr>
                        <m:t>𝐑𝐞𝐠𝐫𝐞𝐭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dirty="0" err="1">
                              <a:latin typeface="Cambria Math" panose="02040503050406030204" pitchFamily="18" charset="0"/>
                            </a:rPr>
                            <m:t>𝐀𝐥𝐠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 err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 err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 err="1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dirty="0" err="1">
                              <a:latin typeface="Cambria Math" panose="02040503050406030204" pitchFamily="18" charset="0"/>
                            </a:rPr>
                            <m:t>Alg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STA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dirty="0">
                          <a:latin typeface="Cambria Math" panose="02040503050406030204" pitchFamily="18" charset="0"/>
                        </a:rPr>
                        <m:t>𝐂𝐨𝐦𝐩𝐞𝐭𝐢𝐭𝐢𝐯𝐞</m:t>
                      </m:r>
                      <m:r>
                        <a:rPr lang="en-US" b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dirty="0">
                          <a:latin typeface="Cambria Math" panose="02040503050406030204" pitchFamily="18" charset="0"/>
                        </a:rPr>
                        <m:t>𝐑𝐚𝐭𝐢𝐨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dirty="0" err="1">
                              <a:latin typeface="Cambria Math" panose="02040503050406030204" pitchFamily="18" charset="0"/>
                            </a:rPr>
                            <m:t>𝐀𝐥𝐠</m:t>
                          </m:r>
                        </m:e>
                      </m:d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sup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y</m:t>
                          </m:r>
                        </m:lim>
                      </m:limLow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Alg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Opt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292" y="5056167"/>
                <a:ext cx="4795415" cy="14049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A more realistic prediction noise 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Background : regret and competitive ratio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OCO without prediction</a:t>
            </a:r>
          </a:p>
          <a:p>
            <a:pPr marL="457200" lvl="1" indent="0">
              <a:buNone/>
            </a:pPr>
            <a:r>
              <a:rPr lang="en-US" dirty="0" smtClean="0"/>
              <a:t>OCO with worst case prediction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Our prediction noise model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Algorithm design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OCO with stochastic prediction noise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natural suggestion: </a:t>
            </a:r>
            <a:br>
              <a:rPr lang="en-US" dirty="0" smtClean="0"/>
            </a:br>
            <a:r>
              <a:rPr lang="en-US" dirty="0" smtClean="0"/>
              <a:t>Model Predictive Control (MPC)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82282" y="2357368"/>
                <a:ext cx="5009448" cy="427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+1|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+2|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latin typeface="Cambria Math"/>
                        </a:rPr>
                        <m:t>…,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  <m:r>
                            <a:rPr lang="en-US" sz="2000" i="1">
                              <a:latin typeface="Cambria Math"/>
                            </a:rPr>
                            <m:t>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  <m:r>
                            <a:rPr lang="en-US" sz="2000" i="1">
                              <a:latin typeface="Cambria Math"/>
                            </a:rPr>
                            <m:t>+1|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  <m:r>
                            <a:rPr lang="en-US" sz="2000" i="1">
                              <a:latin typeface="Cambria Math"/>
                            </a:rPr>
                            <m:t>+2|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,…</m:t>
                      </m:r>
                    </m:oMath>
                  </m:oMathPara>
                </a14:m>
                <a:endParaRPr lang="en-US" sz="2000" dirty="0" err="1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282" y="2357368"/>
                <a:ext cx="5009448" cy="427618"/>
              </a:xfrm>
              <a:prstGeom prst="rect">
                <a:avLst/>
              </a:prstGeom>
              <a:blipFill rotWithShape="0">
                <a:blip r:embed="rId2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480537" y="2469425"/>
            <a:ext cx="8873263" cy="1338993"/>
            <a:chOff x="2383001" y="3133547"/>
            <a:chExt cx="8873263" cy="1338993"/>
          </a:xfrm>
        </p:grpSpPr>
        <p:cxnSp>
          <p:nvCxnSpPr>
            <p:cNvPr id="6" name="Straight Arrow Connector 5"/>
            <p:cNvCxnSpPr>
              <a:stCxn id="8" idx="2"/>
            </p:cNvCxnSpPr>
            <p:nvPr/>
          </p:nvCxnSpPr>
          <p:spPr>
            <a:xfrm>
              <a:off x="3645532" y="3414475"/>
              <a:ext cx="0" cy="436493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272925" y="3397630"/>
                  <a:ext cx="7983339" cy="10749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2000" i="1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+2</m:t>
                            </m:r>
                          </m:sub>
                        </m:sSub>
                        <m:r>
                          <a:rPr lang="en-US" sz="2000">
                            <a:solidFill>
                              <a:schemeClr val="accent3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…,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2000" i="1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i="1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𝑤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argmin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  <m:r>
                                                  <a:rPr lang="en-US" sz="2000" i="1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|</m:t>
                                                </m:r>
                                                <m:r>
                                                  <a:rPr lang="en-US" sz="2000" i="1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2925" y="3397630"/>
                  <a:ext cx="7983339" cy="10749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ket 7"/>
            <p:cNvSpPr/>
            <p:nvPr/>
          </p:nvSpPr>
          <p:spPr>
            <a:xfrm rot="5400000">
              <a:off x="3505068" y="2011480"/>
              <a:ext cx="280927" cy="2525062"/>
            </a:xfrm>
            <a:prstGeom prst="rightBracket">
              <a:avLst>
                <a:gd name="adj" fmla="val 0"/>
              </a:avLst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54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natural suggestion: </a:t>
            </a:r>
            <a:br>
              <a:rPr lang="en-US" dirty="0" smtClean="0"/>
            </a:br>
            <a:r>
              <a:rPr lang="en-US" dirty="0" smtClean="0"/>
              <a:t>Model Predictive Control (MPC)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82282" y="2357368"/>
                <a:ext cx="5009448" cy="427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+1|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+2|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latin typeface="Cambria Math"/>
                        </a:rPr>
                        <m:t>…,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  <m:r>
                            <a:rPr lang="en-US" sz="2000" i="1">
                              <a:latin typeface="Cambria Math"/>
                            </a:rPr>
                            <m:t>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  <m:r>
                            <a:rPr lang="en-US" sz="2000" i="1">
                              <a:latin typeface="Cambria Math"/>
                            </a:rPr>
                            <m:t>+1|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  <m:r>
                            <a:rPr lang="en-US" sz="2000" i="1">
                              <a:latin typeface="Cambria Math"/>
                            </a:rPr>
                            <m:t>+2|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,…</m:t>
                      </m:r>
                    </m:oMath>
                  </m:oMathPara>
                </a14:m>
                <a:endParaRPr lang="en-US" sz="2000" dirty="0" err="1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282" y="2357368"/>
                <a:ext cx="5009448" cy="427618"/>
              </a:xfrm>
              <a:prstGeom prst="rect">
                <a:avLst/>
              </a:prstGeom>
              <a:blipFill rotWithShape="0">
                <a:blip r:embed="rId2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83322" y="2703374"/>
                <a:ext cx="6481005" cy="427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+2|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+3|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latin typeface="Cambria Math"/>
                        </a:rPr>
                        <m:t>…,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sz="2000" i="1">
                              <a:latin typeface="Cambria Math"/>
                            </a:rPr>
                            <m:t>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  <m:r>
                            <a:rPr lang="en-US" sz="2000" i="1">
                              <a:latin typeface="Cambria Math"/>
                            </a:rPr>
                            <m:t>+2|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  <m:r>
                            <a:rPr lang="en-US" sz="2000" i="1">
                              <a:latin typeface="Cambria Math"/>
                            </a:rPr>
                            <m:t>+3|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,…</m:t>
                      </m:r>
                    </m:oMath>
                  </m:oMathPara>
                </a14:m>
                <a:endParaRPr lang="en-US" sz="2000" dirty="0" err="1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322" y="2703374"/>
                <a:ext cx="6481005" cy="427618"/>
              </a:xfrm>
              <a:prstGeom prst="rect">
                <a:avLst/>
              </a:prstGeom>
              <a:blipFill rotWithShape="0">
                <a:blip r:embed="rId3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3199864" y="2827148"/>
            <a:ext cx="3396007" cy="970524"/>
            <a:chOff x="3199864" y="2827148"/>
            <a:chExt cx="3396007" cy="9705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557840" y="3397562"/>
                  <a:ext cx="163791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+2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+3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, …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0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7840" y="3397562"/>
                  <a:ext cx="1637911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395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ight Bracket 10"/>
            <p:cNvSpPr/>
            <p:nvPr/>
          </p:nvSpPr>
          <p:spPr>
            <a:xfrm rot="5400000">
              <a:off x="4757404" y="1269608"/>
              <a:ext cx="280928" cy="3396007"/>
            </a:xfrm>
            <a:prstGeom prst="rightBracket">
              <a:avLst>
                <a:gd name="adj" fmla="val 0"/>
              </a:avLst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913500" y="3108074"/>
              <a:ext cx="0" cy="436493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44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151530" y="5350400"/>
            <a:ext cx="8014447" cy="150081"/>
            <a:chOff x="627529" y="5350399"/>
            <a:chExt cx="8014447" cy="150081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627529" y="5425440"/>
              <a:ext cx="8014447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Double Bracket 26"/>
            <p:cNvSpPr/>
            <p:nvPr/>
          </p:nvSpPr>
          <p:spPr>
            <a:xfrm>
              <a:off x="627529" y="5350399"/>
              <a:ext cx="8014447" cy="150081"/>
            </a:xfrm>
            <a:prstGeom prst="bracketPair">
              <a:avLst>
                <a:gd name="adj" fmla="val 0"/>
              </a:avLst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11898" y="5476065"/>
            <a:ext cx="1740989" cy="751891"/>
            <a:chOff x="2687897" y="5476064"/>
            <a:chExt cx="1740989" cy="75189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687897" y="5766290"/>
                  <a:ext cx="174098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400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‖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‖</m:t>
                        </m:r>
                      </m:oMath>
                    </m:oMathPara>
                  </a14:m>
                  <a:endParaRPr lang="en-US" sz="2400" dirty="0" err="1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7897" y="5766290"/>
                  <a:ext cx="1740989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99" r="-350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ight Bracket 1"/>
            <p:cNvSpPr/>
            <p:nvPr/>
          </p:nvSpPr>
          <p:spPr>
            <a:xfrm rot="5400000">
              <a:off x="3329206" y="4890057"/>
              <a:ext cx="302103" cy="1474117"/>
            </a:xfrm>
            <a:prstGeom prst="rightBracket">
              <a:avLst>
                <a:gd name="adj" fmla="val 0"/>
              </a:avLst>
            </a:prstGeom>
            <a:ln w="38100">
              <a:solidFill>
                <a:schemeClr val="tx2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/>
                </a:solidFill>
              </a:endParaRPr>
            </a:p>
          </p:txBody>
        </p:sp>
      </p:grpSp>
      <p:sp>
        <p:nvSpPr>
          <p:cNvPr id="15" name="Freeform 14"/>
          <p:cNvSpPr/>
          <p:nvPr/>
        </p:nvSpPr>
        <p:spPr>
          <a:xfrm>
            <a:off x="2773252" y="638792"/>
            <a:ext cx="6800045" cy="3018316"/>
          </a:xfrm>
          <a:custGeom>
            <a:avLst/>
            <a:gdLst>
              <a:gd name="connsiteX0" fmla="*/ 0 w 6800045"/>
              <a:gd name="connsiteY0" fmla="*/ 1313645 h 3018316"/>
              <a:gd name="connsiteX1" fmla="*/ 1120462 w 6800045"/>
              <a:gd name="connsiteY1" fmla="*/ 2485623 h 3018316"/>
              <a:gd name="connsiteX2" fmla="*/ 2781836 w 6800045"/>
              <a:gd name="connsiteY2" fmla="*/ 3013656 h 3018316"/>
              <a:gd name="connsiteX3" fmla="*/ 4881093 w 6800045"/>
              <a:gd name="connsiteY3" fmla="*/ 2215166 h 3018316"/>
              <a:gd name="connsiteX4" fmla="*/ 6800045 w 6800045"/>
              <a:gd name="connsiteY4" fmla="*/ 0 h 301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0045" h="3018316">
                <a:moveTo>
                  <a:pt x="0" y="1313645"/>
                </a:moveTo>
                <a:cubicBezTo>
                  <a:pt x="328411" y="1757966"/>
                  <a:pt x="656823" y="2202288"/>
                  <a:pt x="1120462" y="2485623"/>
                </a:cubicBezTo>
                <a:cubicBezTo>
                  <a:pt x="1584101" y="2768958"/>
                  <a:pt x="2155064" y="3058732"/>
                  <a:pt x="2781836" y="3013656"/>
                </a:cubicBezTo>
                <a:cubicBezTo>
                  <a:pt x="3408608" y="2968580"/>
                  <a:pt x="4211391" y="2717442"/>
                  <a:pt x="4881093" y="2215166"/>
                </a:cubicBezTo>
                <a:cubicBezTo>
                  <a:pt x="5550795" y="1712890"/>
                  <a:pt x="6175420" y="856445"/>
                  <a:pt x="6800045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199612" y="5011940"/>
            <a:ext cx="566298" cy="488541"/>
            <a:chOff x="2675612" y="5377699"/>
            <a:chExt cx="566298" cy="4885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692336" y="5377699"/>
                  <a:ext cx="5495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 err="1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2336" y="5377699"/>
                  <a:ext cx="549574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Oval 24"/>
            <p:cNvSpPr/>
            <p:nvPr/>
          </p:nvSpPr>
          <p:spPr>
            <a:xfrm>
              <a:off x="2675612" y="5716159"/>
              <a:ext cx="135175" cy="150081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673729" y="5037744"/>
            <a:ext cx="588710" cy="475436"/>
            <a:chOff x="2675612" y="5390804"/>
            <a:chExt cx="588710" cy="4754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707631" y="5390804"/>
                  <a:ext cx="5566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 err="1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31" y="5390804"/>
                  <a:ext cx="55669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Oval 34"/>
            <p:cNvSpPr/>
            <p:nvPr/>
          </p:nvSpPr>
          <p:spPr>
            <a:xfrm>
              <a:off x="2675612" y="5716159"/>
              <a:ext cx="135175" cy="150081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chemeClr val="tx2"/>
                </a:solidFill>
              </a:endParaRPr>
            </a:p>
          </p:txBody>
        </p:sp>
      </p:grpSp>
      <p:sp>
        <p:nvSpPr>
          <p:cNvPr id="36" name="Freeform 35"/>
          <p:cNvSpPr/>
          <p:nvPr/>
        </p:nvSpPr>
        <p:spPr>
          <a:xfrm>
            <a:off x="3278796" y="1179279"/>
            <a:ext cx="5037826" cy="3030193"/>
          </a:xfrm>
          <a:custGeom>
            <a:avLst/>
            <a:gdLst>
              <a:gd name="connsiteX0" fmla="*/ 0 w 4399472"/>
              <a:gd name="connsiteY0" fmla="*/ 189781 h 3088447"/>
              <a:gd name="connsiteX1" fmla="*/ 552091 w 4399472"/>
              <a:gd name="connsiteY1" fmla="*/ 2104846 h 3088447"/>
              <a:gd name="connsiteX2" fmla="*/ 1173192 w 4399472"/>
              <a:gd name="connsiteY2" fmla="*/ 3088257 h 3088447"/>
              <a:gd name="connsiteX3" fmla="*/ 3209026 w 4399472"/>
              <a:gd name="connsiteY3" fmla="*/ 2035834 h 3088447"/>
              <a:gd name="connsiteX4" fmla="*/ 4399472 w 4399472"/>
              <a:gd name="connsiteY4" fmla="*/ 0 h 3088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9472" h="3088447">
                <a:moveTo>
                  <a:pt x="0" y="189781"/>
                </a:moveTo>
                <a:cubicBezTo>
                  <a:pt x="178279" y="905774"/>
                  <a:pt x="356559" y="1621767"/>
                  <a:pt x="552091" y="2104846"/>
                </a:cubicBezTo>
                <a:cubicBezTo>
                  <a:pt x="747623" y="2587925"/>
                  <a:pt x="730370" y="3099759"/>
                  <a:pt x="1173192" y="3088257"/>
                </a:cubicBezTo>
                <a:cubicBezTo>
                  <a:pt x="1616014" y="3076755"/>
                  <a:pt x="2671313" y="2550543"/>
                  <a:pt x="3209026" y="2035834"/>
                </a:cubicBezTo>
                <a:cubicBezTo>
                  <a:pt x="3746739" y="1521125"/>
                  <a:pt x="4183812" y="480204"/>
                  <a:pt x="4399472" y="0"/>
                </a:cubicBezTo>
              </a:path>
            </a:pathLst>
          </a:custGeom>
          <a:noFill/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687822" y="3694241"/>
            <a:ext cx="1104189" cy="1668858"/>
            <a:chOff x="3787312" y="4060001"/>
            <a:chExt cx="1104189" cy="1668858"/>
          </a:xfrm>
        </p:grpSpPr>
        <p:grpSp>
          <p:nvGrpSpPr>
            <p:cNvPr id="29" name="Group 28"/>
            <p:cNvGrpSpPr/>
            <p:nvPr/>
          </p:nvGrpSpPr>
          <p:grpSpPr>
            <a:xfrm>
              <a:off x="3803190" y="4060001"/>
              <a:ext cx="1088311" cy="1668858"/>
              <a:chOff x="2705582" y="3256426"/>
              <a:chExt cx="1088311" cy="2518265"/>
            </a:xfrm>
          </p:grpSpPr>
          <p:cxnSp>
            <p:nvCxnSpPr>
              <p:cNvPr id="30" name="Straight Connector 29"/>
              <p:cNvCxnSpPr>
                <a:stCxn id="35" idx="0"/>
                <a:endCxn id="37" idx="4"/>
              </p:cNvCxnSpPr>
              <p:nvPr/>
            </p:nvCxnSpPr>
            <p:spPr>
              <a:xfrm flipV="1">
                <a:off x="2743199" y="3635794"/>
                <a:ext cx="14093" cy="2138897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705582" y="3256426"/>
                    <a:ext cx="1088311" cy="69664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 err="1">
                      <a:solidFill>
                        <a:schemeClr val="accent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5582" y="3256426"/>
                    <a:ext cx="1088311" cy="69664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7" name="Oval 36"/>
            <p:cNvSpPr/>
            <p:nvPr/>
          </p:nvSpPr>
          <p:spPr>
            <a:xfrm>
              <a:off x="3787312" y="4161328"/>
              <a:ext cx="135175" cy="150081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046515" y="5378604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2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4" y="5378603"/>
                <a:ext cx="432362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390900" y="1686285"/>
                <a:ext cx="5297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900" y="1686285"/>
                <a:ext cx="529760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1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natural suggestion: </a:t>
            </a:r>
            <a:br>
              <a:rPr lang="en-US" dirty="0" smtClean="0"/>
            </a:br>
            <a:r>
              <a:rPr lang="en-US" dirty="0" smtClean="0"/>
              <a:t>Model Predictive Control (MPC)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82282" y="2357368"/>
                <a:ext cx="5009448" cy="427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+1|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+2|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latin typeface="Cambria Math"/>
                        </a:rPr>
                        <m:t>…,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  <m:r>
                            <a:rPr lang="en-US" sz="2000" i="1">
                              <a:latin typeface="Cambria Math"/>
                            </a:rPr>
                            <m:t>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  <m:r>
                            <a:rPr lang="en-US" sz="2000" i="1">
                              <a:latin typeface="Cambria Math"/>
                            </a:rPr>
                            <m:t>+1|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  <m:r>
                            <a:rPr lang="en-US" sz="2000" i="1">
                              <a:latin typeface="Cambria Math"/>
                            </a:rPr>
                            <m:t>+2|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,…</m:t>
                      </m:r>
                    </m:oMath>
                  </m:oMathPara>
                </a14:m>
                <a:endParaRPr lang="en-US" sz="2000" dirty="0" err="1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282" y="2357368"/>
                <a:ext cx="5009448" cy="427618"/>
              </a:xfrm>
              <a:prstGeom prst="rect">
                <a:avLst/>
              </a:prstGeom>
              <a:blipFill rotWithShape="0">
                <a:blip r:embed="rId2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83322" y="2703374"/>
                <a:ext cx="6481005" cy="427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+2|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+3|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latin typeface="Cambria Math"/>
                        </a:rPr>
                        <m:t>…,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sz="2000" i="1">
                              <a:latin typeface="Cambria Math"/>
                            </a:rPr>
                            <m:t>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  <m:r>
                            <a:rPr lang="en-US" sz="2000" i="1">
                              <a:latin typeface="Cambria Math"/>
                            </a:rPr>
                            <m:t>+2|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  <m:r>
                            <a:rPr lang="en-US" sz="2000" i="1">
                              <a:latin typeface="Cambria Math"/>
                            </a:rPr>
                            <m:t>+3|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,…</m:t>
                      </m:r>
                    </m:oMath>
                  </m:oMathPara>
                </a14:m>
                <a:endParaRPr lang="en-US" sz="2000" dirty="0" err="1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322" y="2703374"/>
                <a:ext cx="6481005" cy="427618"/>
              </a:xfrm>
              <a:prstGeom prst="rect">
                <a:avLst/>
              </a:prstGeom>
              <a:blipFill rotWithShape="0">
                <a:blip r:embed="rId3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4187416" y="3170740"/>
            <a:ext cx="3396007" cy="1001710"/>
            <a:chOff x="3199864" y="2827148"/>
            <a:chExt cx="3396007" cy="10017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517316" y="3428748"/>
                  <a:ext cx="163791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+3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+4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, …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0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7316" y="3428748"/>
                  <a:ext cx="1637911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39405"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ight Bracket 10"/>
            <p:cNvSpPr/>
            <p:nvPr/>
          </p:nvSpPr>
          <p:spPr>
            <a:xfrm rot="5400000">
              <a:off x="4757404" y="1269608"/>
              <a:ext cx="280928" cy="3396007"/>
            </a:xfrm>
            <a:prstGeom prst="rightBracket">
              <a:avLst>
                <a:gd name="adj" fmla="val 0"/>
              </a:avLst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913500" y="3108074"/>
              <a:ext cx="0" cy="436493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040394" y="3024048"/>
                <a:ext cx="6481005" cy="427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+3|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+4|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2000"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latin typeface="Cambria Math"/>
                        </a:rPr>
                        <m:t>…,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000" i="1">
                              <a:latin typeface="Cambria Math"/>
                            </a:rPr>
                            <m:t>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  <m:r>
                            <a:rPr lang="en-US" sz="2000" i="1">
                              <a:latin typeface="Cambria Math"/>
                            </a:rPr>
                            <m:t>+3|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  <m:r>
                            <a:rPr lang="en-US" sz="2000" i="1">
                              <a:latin typeface="Cambria Math"/>
                            </a:rPr>
                            <m:t>+4|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,…</m:t>
                      </m:r>
                    </m:oMath>
                  </m:oMathPara>
                </a14:m>
                <a:endParaRPr lang="en-US" sz="2000" dirty="0" err="1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394" y="3024048"/>
                <a:ext cx="6481005" cy="427618"/>
              </a:xfrm>
              <a:prstGeom prst="rect">
                <a:avLst/>
              </a:prstGeom>
              <a:blipFill rotWithShape="0">
                <a:blip r:embed="rId5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352323" y="4554193"/>
            <a:ext cx="5597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But MPC doesn’t work well in this setting … 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35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stable alternative: </a:t>
            </a:r>
            <a:br>
              <a:rPr lang="en-US" dirty="0" smtClean="0"/>
            </a:br>
            <a:r>
              <a:rPr lang="en-US" dirty="0" smtClean="0"/>
              <a:t>Averaging Fixed Horizon Control (AFHC)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804896" y="3024586"/>
                <a:ext cx="5581592" cy="427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+1|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+2|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latin typeface="Cambria Math"/>
                        </a:rPr>
                        <m:t>…,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  <m:r>
                            <a:rPr lang="en-US" sz="2000" i="1">
                              <a:latin typeface="Cambria Math"/>
                            </a:rPr>
                            <m:t>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  <m:r>
                            <a:rPr lang="en-US" sz="2000" i="1">
                              <a:latin typeface="Cambria Math"/>
                            </a:rPr>
                            <m:t>+1|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  <m:r>
                            <a:rPr lang="en-US" sz="2000" i="1">
                              <a:latin typeface="Cambria Math"/>
                            </a:rPr>
                            <m:t>+2|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,…</m:t>
                      </m:r>
                    </m:oMath>
                  </m:oMathPara>
                </a14:m>
                <a:endParaRPr lang="en-US" sz="2000" dirty="0" err="1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896" y="3024586"/>
                <a:ext cx="5581592" cy="427618"/>
              </a:xfrm>
              <a:prstGeom prst="rect">
                <a:avLst/>
              </a:prstGeom>
              <a:blipFill rotWithShape="0">
                <a:blip r:embed="rId2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560678" y="2669131"/>
            <a:ext cx="361964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Fixed Horizon </a:t>
            </a:r>
            <a:r>
              <a:rPr lang="en-US" sz="2400" dirty="0" smtClean="0">
                <a:solidFill>
                  <a:schemeClr val="accent2"/>
                </a:solidFill>
              </a:rPr>
              <a:t>Control (FHC)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32063" y="3068999"/>
            <a:ext cx="3278506" cy="499174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3890959" y="3120848"/>
            <a:ext cx="2525062" cy="946381"/>
            <a:chOff x="2383001" y="3133547"/>
            <a:chExt cx="2525062" cy="946381"/>
          </a:xfrm>
        </p:grpSpPr>
        <p:cxnSp>
          <p:nvCxnSpPr>
            <p:cNvPr id="8" name="Straight Arrow Connector 7"/>
            <p:cNvCxnSpPr>
              <a:stCxn id="10" idx="2"/>
            </p:cNvCxnSpPr>
            <p:nvPr/>
          </p:nvCxnSpPr>
          <p:spPr>
            <a:xfrm>
              <a:off x="3645532" y="3414475"/>
              <a:ext cx="0" cy="436493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594787" y="3679818"/>
                  <a:ext cx="22433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+2</m:t>
                            </m:r>
                          </m:sub>
                        </m:sSub>
                        <m:r>
                          <a:rPr lang="en-US" sz="2000">
                            <a:solidFill>
                              <a:schemeClr val="accent2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…,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US" sz="2000" dirty="0" err="1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787" y="3679818"/>
                  <a:ext cx="2243371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ight Bracket 9"/>
            <p:cNvSpPr/>
            <p:nvPr/>
          </p:nvSpPr>
          <p:spPr>
            <a:xfrm rot="5400000">
              <a:off x="3505068" y="2011480"/>
              <a:ext cx="280927" cy="2525062"/>
            </a:xfrm>
            <a:prstGeom prst="rightBracket">
              <a:avLst>
                <a:gd name="adj" fmla="val 0"/>
              </a:avLst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035664" y="3455546"/>
                <a:ext cx="5388848" cy="1170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argmin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i="1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|</m:t>
                                              </m:r>
                                              <m:r>
                                                <a:rPr lang="en-US" i="1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664" y="3455546"/>
                <a:ext cx="5388848" cy="11702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0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stable alternative: </a:t>
            </a:r>
            <a:br>
              <a:rPr lang="en-US" dirty="0" smtClean="0"/>
            </a:br>
            <a:r>
              <a:rPr lang="en-US" dirty="0" smtClean="0"/>
              <a:t>Averaging Fixed Horizon Control (AFHC)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809780" y="3025161"/>
                <a:ext cx="5581592" cy="427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+1|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+2|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latin typeface="Cambria Math"/>
                        </a:rPr>
                        <m:t>…,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  <m:r>
                            <a:rPr lang="en-US" sz="2000" i="1">
                              <a:latin typeface="Cambria Math"/>
                            </a:rPr>
                            <m:t>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  <m:r>
                            <a:rPr lang="en-US" sz="2000" i="1">
                              <a:latin typeface="Cambria Math"/>
                            </a:rPr>
                            <m:t>+1|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  <m:r>
                            <a:rPr lang="en-US" sz="2000" i="1">
                              <a:latin typeface="Cambria Math"/>
                            </a:rPr>
                            <m:t>+2|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,…</m:t>
                      </m:r>
                    </m:oMath>
                  </m:oMathPara>
                </a14:m>
                <a:endParaRPr lang="en-US" sz="2000" dirty="0" err="1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780" y="3025161"/>
                <a:ext cx="5581592" cy="427618"/>
              </a:xfrm>
              <a:prstGeom prst="rect">
                <a:avLst/>
              </a:prstGeom>
              <a:blipFill rotWithShape="0">
                <a:blip r:embed="rId2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ket 20"/>
          <p:cNvSpPr/>
          <p:nvPr/>
        </p:nvSpPr>
        <p:spPr>
          <a:xfrm rot="5400000">
            <a:off x="5025986" y="2017122"/>
            <a:ext cx="280927" cy="2525062"/>
          </a:xfrm>
          <a:prstGeom prst="rightBracket">
            <a:avLst>
              <a:gd name="adj" fmla="val 0"/>
            </a:avLst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ket 21"/>
          <p:cNvSpPr/>
          <p:nvPr/>
        </p:nvSpPr>
        <p:spPr>
          <a:xfrm rot="5400000">
            <a:off x="7789330" y="1770379"/>
            <a:ext cx="280927" cy="3018549"/>
          </a:xfrm>
          <a:prstGeom prst="rightBracket">
            <a:avLst>
              <a:gd name="adj" fmla="val 0"/>
            </a:avLst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564123" y="2677750"/>
            <a:ext cx="361964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Fixed Horizon </a:t>
            </a:r>
            <a:r>
              <a:rPr lang="en-US" sz="2400" dirty="0" smtClean="0">
                <a:solidFill>
                  <a:schemeClr val="accent2"/>
                </a:solidFill>
              </a:rPr>
              <a:t>Control (FHC)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154573" y="3396473"/>
            <a:ext cx="0" cy="436493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09848" y="3662308"/>
                <a:ext cx="22257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2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en-US" sz="2000">
                          <a:solidFill>
                            <a:schemeClr val="accent2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solidFill>
                            <a:schemeClr val="accent2"/>
                          </a:solidFill>
                          <a:latin typeface="Cambria Math"/>
                        </a:rPr>
                        <m:t>…,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2000" dirty="0" err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848" y="3662308"/>
                <a:ext cx="2225738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7842189" y="3420117"/>
            <a:ext cx="1" cy="443746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393356" y="3663677"/>
                <a:ext cx="29245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𝑤</m:t>
                          </m:r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2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𝑤</m:t>
                          </m:r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en-US" sz="2000">
                          <a:solidFill>
                            <a:schemeClr val="accent2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solidFill>
                            <a:schemeClr val="accent2"/>
                          </a:solidFill>
                          <a:latin typeface="Cambria Math"/>
                        </a:rPr>
                        <m:t>…,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+2</m:t>
                          </m:r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2000" dirty="0" err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356" y="3663677"/>
                <a:ext cx="2924519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92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stable alternative: </a:t>
            </a:r>
            <a:br>
              <a:rPr lang="en-US" dirty="0" smtClean="0"/>
            </a:br>
            <a:r>
              <a:rPr lang="en-US" dirty="0" smtClean="0"/>
              <a:t>Averaging Fixed Horizon Control (AFHC)</a:t>
            </a:r>
            <a:endParaRPr lang="en-US" dirty="0"/>
          </a:p>
        </p:txBody>
      </p:sp>
      <p:sp>
        <p:nvSpPr>
          <p:cNvPr id="39" name="Right Bracket 38"/>
          <p:cNvSpPr/>
          <p:nvPr/>
        </p:nvSpPr>
        <p:spPr>
          <a:xfrm rot="5400000">
            <a:off x="4993006" y="2041073"/>
            <a:ext cx="280927" cy="2525062"/>
          </a:xfrm>
          <a:prstGeom prst="rightBracket">
            <a:avLst>
              <a:gd name="adj" fmla="val 0"/>
            </a:avLst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ket 39"/>
          <p:cNvSpPr/>
          <p:nvPr/>
        </p:nvSpPr>
        <p:spPr>
          <a:xfrm rot="5400000">
            <a:off x="7764812" y="1795510"/>
            <a:ext cx="280927" cy="3018549"/>
          </a:xfrm>
          <a:prstGeom prst="rightBracket">
            <a:avLst>
              <a:gd name="adj" fmla="val 0"/>
            </a:avLst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Bracket 40"/>
          <p:cNvSpPr/>
          <p:nvPr/>
        </p:nvSpPr>
        <p:spPr>
          <a:xfrm rot="5400000">
            <a:off x="5648558" y="2116459"/>
            <a:ext cx="271270" cy="3093351"/>
          </a:xfrm>
          <a:prstGeom prst="rightBracket">
            <a:avLst>
              <a:gd name="adj" fmla="val 0"/>
            </a:avLst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Bracket 41"/>
          <p:cNvSpPr/>
          <p:nvPr/>
        </p:nvSpPr>
        <p:spPr>
          <a:xfrm rot="5400000">
            <a:off x="8699679" y="2158275"/>
            <a:ext cx="280927" cy="3018549"/>
          </a:xfrm>
          <a:prstGeom prst="rightBracket">
            <a:avLst>
              <a:gd name="adj" fmla="val 0"/>
            </a:avLst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Bracket 42"/>
          <p:cNvSpPr/>
          <p:nvPr/>
        </p:nvSpPr>
        <p:spPr>
          <a:xfrm rot="5400000">
            <a:off x="6417851" y="2472363"/>
            <a:ext cx="259411" cy="3130781"/>
          </a:xfrm>
          <a:prstGeom prst="rightBracket">
            <a:avLst>
              <a:gd name="adj" fmla="val 0"/>
            </a:avLst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Bracket 43"/>
          <p:cNvSpPr/>
          <p:nvPr/>
        </p:nvSpPr>
        <p:spPr>
          <a:xfrm rot="5400000">
            <a:off x="9481759" y="2521040"/>
            <a:ext cx="280927" cy="3018549"/>
          </a:xfrm>
          <a:prstGeom prst="rightBracket">
            <a:avLst>
              <a:gd name="adj" fmla="val 0"/>
            </a:avLst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Bracket 44"/>
          <p:cNvSpPr/>
          <p:nvPr/>
        </p:nvSpPr>
        <p:spPr>
          <a:xfrm rot="5400000">
            <a:off x="7266786" y="2873865"/>
            <a:ext cx="304958" cy="3110702"/>
          </a:xfrm>
          <a:prstGeom prst="rightBracket">
            <a:avLst>
              <a:gd name="adj" fmla="val 0"/>
            </a:avLst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ket 45"/>
          <p:cNvSpPr/>
          <p:nvPr/>
        </p:nvSpPr>
        <p:spPr>
          <a:xfrm rot="5400000">
            <a:off x="10221931" y="3028995"/>
            <a:ext cx="281357" cy="2775986"/>
          </a:xfrm>
          <a:prstGeom prst="rightBracket">
            <a:avLst>
              <a:gd name="adj" fmla="val 0"/>
            </a:avLst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rot="5400000">
            <a:off x="6181937" y="4607215"/>
            <a:ext cx="731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…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162834" y="2211656"/>
            <a:ext cx="4022566" cy="2758480"/>
            <a:chOff x="4771719" y="2182063"/>
            <a:chExt cx="4022566" cy="2758480"/>
          </a:xfrm>
        </p:grpSpPr>
        <p:sp>
          <p:nvSpPr>
            <p:cNvPr id="49" name="Rectangle 48"/>
            <p:cNvSpPr/>
            <p:nvPr/>
          </p:nvSpPr>
          <p:spPr>
            <a:xfrm>
              <a:off x="5495441" y="3022225"/>
              <a:ext cx="45719" cy="1918318"/>
            </a:xfrm>
            <a:prstGeom prst="rect">
              <a:avLst/>
            </a:prstGeom>
            <a:solidFill>
              <a:schemeClr val="accent6"/>
            </a:solidFill>
            <a:ln w="762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 algn="ctr"/>
              <a:endParaRPr 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4771719" y="2182063"/>
                  <a:ext cx="4022566" cy="8350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chemeClr val="accent1"/>
                      </a:solidFill>
                    </a:rPr>
                    <a:t>Average choices of FHC algorithms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𝐴𝐹𝐻𝐶</m:t>
                          </m:r>
                        </m:sub>
                      </m:sSub>
                      <m:r>
                        <a:rPr lang="en-US" sz="20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𝐹𝐻𝐶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a14:m>
                  <a:endParaRPr lang="en-US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1719" y="2182063"/>
                  <a:ext cx="4022566" cy="83503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667" t="-14599" b="-802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1036696" y="2991012"/>
            <a:ext cx="2764773" cy="2287277"/>
            <a:chOff x="-451241" y="2961418"/>
            <a:chExt cx="2764773" cy="2287277"/>
          </a:xfrm>
        </p:grpSpPr>
        <p:sp>
          <p:nvSpPr>
            <p:cNvPr id="52" name="Left Brace 51"/>
            <p:cNvSpPr/>
            <p:nvPr/>
          </p:nvSpPr>
          <p:spPr>
            <a:xfrm>
              <a:off x="2063808" y="2961418"/>
              <a:ext cx="249724" cy="2287277"/>
            </a:xfrm>
            <a:prstGeom prst="leftBrace">
              <a:avLst>
                <a:gd name="adj1" fmla="val 160539"/>
                <a:gd name="adj2" fmla="val 50000"/>
              </a:avLst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-451241" y="3814619"/>
                  <a:ext cx="238610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/>
                        </a:rPr>
                        <m:t>𝑤</m:t>
                      </m:r>
                    </m:oMath>
                  </a14:m>
                  <a:r>
                    <a:rPr lang="en-US" sz="2400" dirty="0">
                      <a:solidFill>
                        <a:schemeClr val="accent2"/>
                      </a:solidFill>
                    </a:rPr>
                    <a:t> FHC algorithms</a:t>
                  </a: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51241" y="3814619"/>
                  <a:ext cx="2386102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10526" r="-281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3815325" y="3045166"/>
                <a:ext cx="5599225" cy="4276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+1|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+2|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latin typeface="Cambria Math"/>
                        </a:rPr>
                        <m:t>…,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  <m:r>
                            <a:rPr lang="en-US" sz="2000" i="1">
                              <a:latin typeface="Cambria Math"/>
                            </a:rPr>
                            <m:t>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  <m:r>
                            <a:rPr lang="en-US" sz="2000" i="1">
                              <a:latin typeface="Cambria Math"/>
                            </a:rPr>
                            <m:t>+1|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  <m:r>
                            <a:rPr lang="en-US" sz="2000" i="1">
                              <a:latin typeface="Cambria Math"/>
                            </a:rPr>
                            <m:t>+2|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,…</m:t>
                      </m:r>
                    </m:oMath>
                  </m:oMathPara>
                </a14:m>
                <a:endParaRPr lang="en-US" sz="2000" dirty="0" err="1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325" y="3045166"/>
                <a:ext cx="5599225" cy="427618"/>
              </a:xfrm>
              <a:prstGeom prst="rect">
                <a:avLst/>
              </a:prstGeom>
              <a:blipFill rotWithShape="0">
                <a:blip r:embed="rId8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4086504" y="3422012"/>
                <a:ext cx="6366486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+2|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+3|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,</m:t>
                      </m:r>
                      <m:r>
                        <a:rPr lang="en-US" i="1">
                          <a:latin typeface="Cambria Math"/>
                        </a:rPr>
                        <m:t>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r>
                            <a:rPr lang="en-US" i="1">
                              <a:latin typeface="Cambria Math"/>
                            </a:rPr>
                            <m:t>+2|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r>
                            <a:rPr lang="en-US" i="1">
                              <a:latin typeface="Cambria Math"/>
                            </a:rPr>
                            <m:t>+3|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,…</m:t>
                      </m:r>
                    </m:oMath>
                  </m:oMathPara>
                </a14:m>
                <a:endParaRPr lang="en-US" dirty="0" err="1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504" y="3422012"/>
                <a:ext cx="6366486" cy="394210"/>
              </a:xfrm>
              <a:prstGeom prst="rect">
                <a:avLst/>
              </a:prstGeom>
              <a:blipFill rotWithShape="0">
                <a:blip r:embed="rId1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902350" y="3813872"/>
                <a:ext cx="6366486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+3|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+4|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,</m:t>
                      </m:r>
                      <m:r>
                        <a:rPr lang="en-US" i="1">
                          <a:latin typeface="Cambria Math"/>
                        </a:rPr>
                        <m:t>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r>
                            <a:rPr lang="en-US" i="1">
                              <a:latin typeface="Cambria Math"/>
                            </a:rPr>
                            <m:t>+3|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r>
                            <a:rPr lang="en-US" i="1">
                              <a:latin typeface="Cambria Math"/>
                            </a:rPr>
                            <m:t>+4|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,…</m:t>
                      </m:r>
                    </m:oMath>
                  </m:oMathPara>
                </a14:m>
                <a:endParaRPr lang="en-US" dirty="0" err="1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350" y="3813872"/>
                <a:ext cx="6366486" cy="394210"/>
              </a:xfrm>
              <a:prstGeom prst="rect">
                <a:avLst/>
              </a:prstGeom>
              <a:blipFill rotWithShape="0">
                <a:blip r:embed="rId1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5718196" y="4208082"/>
                <a:ext cx="6366486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+4|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+5|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,</m:t>
                      </m:r>
                      <m:r>
                        <a:rPr lang="en-US" i="1">
                          <a:latin typeface="Cambria Math"/>
                        </a:rPr>
                        <m:t>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3|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r>
                            <a:rPr lang="en-US" i="1">
                              <a:latin typeface="Cambria Math"/>
                            </a:rPr>
                            <m:t>+4|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r>
                            <a:rPr lang="en-US" i="1">
                              <a:latin typeface="Cambria Math"/>
                            </a:rPr>
                            <m:t>+5|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,…</m:t>
                      </m:r>
                    </m:oMath>
                  </m:oMathPara>
                </a14:m>
                <a:endParaRPr lang="en-US" dirty="0" err="1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196" y="4208082"/>
                <a:ext cx="6366486" cy="394210"/>
              </a:xfrm>
              <a:prstGeom prst="rect">
                <a:avLst/>
              </a:prstGeom>
              <a:blipFill rotWithShape="0">
                <a:blip r:embed="rId1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06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Background : regret and competitive ratio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OCO </a:t>
            </a:r>
            <a:r>
              <a:rPr lang="en-US" dirty="0" smtClean="0"/>
              <a:t>without prediction</a:t>
            </a:r>
          </a:p>
          <a:p>
            <a:pPr marL="457200" lvl="1" indent="0">
              <a:buNone/>
            </a:pPr>
            <a:r>
              <a:rPr lang="en-US" dirty="0" smtClean="0"/>
              <a:t> OCO </a:t>
            </a:r>
            <a:r>
              <a:rPr lang="en-US" dirty="0" smtClean="0"/>
              <a:t>with worst case prediction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Our prediction noise model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Algorithm design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OCO with stochastic prediction noise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6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966496" y="1015437"/>
                <a:ext cx="6012404" cy="1015663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 smtClean="0">
                    <a:solidFill>
                      <a:schemeClr val="tx2"/>
                    </a:solidFill>
                  </a:rPr>
                  <a:t>Theorem</a:t>
                </a:r>
                <a:r>
                  <a:rPr lang="en-US" sz="2000" dirty="0" smtClean="0">
                    <a:solidFill>
                      <a:schemeClr val="tx2"/>
                    </a:solidFill>
                  </a:rPr>
                  <a:t>:</a:t>
                </a:r>
                <a:r>
                  <a:rPr lang="en-US" sz="2000" dirty="0">
                    <a:solidFill>
                      <a:schemeClr val="tx2"/>
                    </a:solidFill>
                  </a:rPr>
                  <a:t>  AFHC(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) with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/>
                        </a:solidFill>
                        <a:latin typeface="Cambria Math"/>
                      </a:rPr>
                      <m:t>𝑤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/>
                      </a:rPr>
                      <m:t>𝑂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/>
                      </a:rPr>
                      <m:t>(1)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has sublinear regret and is constant competitive (in expectation) </a:t>
                </a:r>
                <a:r>
                  <a:rPr lang="en-US" sz="2000" dirty="0" smtClean="0">
                    <a:solidFill>
                      <a:schemeClr val="tx2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tx2"/>
                        </a:solidFill>
                        <a:latin typeface="Cambria Math"/>
                      </a:rPr>
                      <m:t>𝑐𝑜𝑠𝑡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𝑂𝑃𝑇</m:t>
                        </m:r>
                      </m:e>
                    </m:d>
                    <m:r>
                      <a:rPr lang="en-US" sz="2000" b="0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/>
                      </a:rPr>
                      <m:t>𝛺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𝑆𝑇𝐴</m:t>
                        </m:r>
                      </m:e>
                    </m:d>
                    <m:r>
                      <a:rPr lang="en-US" sz="2000" b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496" y="1015437"/>
                <a:ext cx="6012404" cy="1015663"/>
              </a:xfrm>
              <a:prstGeom prst="rect">
                <a:avLst/>
              </a:prstGeom>
              <a:blipFill rotWithShape="0">
                <a:blip r:embed="rId2"/>
                <a:stretch>
                  <a:fillRect l="-1012" t="-2976" r="-810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66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759774" y="4925126"/>
                <a:ext cx="7222426" cy="1291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2"/>
                    </a:solidFill>
                  </a:rPr>
                  <a:t>No online algorithm can do well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chemeClr val="accent2"/>
                        </a:solidFill>
                        <a:latin typeface="Cambria Math"/>
                      </a:rPr>
                      <m:t>cost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𝑂𝑃𝑇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</a:rPr>
                  <a:t> or 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olidFill>
                          <a:schemeClr val="accent2"/>
                        </a:solidFill>
                      </a:rPr>
                      <m:t>cost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2"/>
                        </a:solidFill>
                      </a:rPr>
                      <m:t>(</m:t>
                    </m:r>
                    <m:r>
                      <a:rPr lang="en-US" sz="24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𝑆𝑇𝐴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2"/>
                        </a:solidFill>
                      </a:rPr>
                      <m:t>)</m:t>
                    </m:r>
                    <m:r>
                      <a:rPr lang="en-US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4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𝑒</m:t>
                                        </m:r>
                                      </m:sub>
                                      <m:sup>
                                        <m:r>
                                          <a:rPr lang="en-US" sz="24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1/2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</m:d>
                    <m:r>
                      <a:rPr lang="en-US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400" dirty="0" smtClean="0">
                    <a:solidFill>
                      <a:schemeClr val="accent2"/>
                    </a:solidFill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&gt;0.</m:t>
                    </m:r>
                  </m:oMath>
                </a14:m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774" y="4925126"/>
                <a:ext cx="7222426" cy="1291507"/>
              </a:xfrm>
              <a:prstGeom prst="rect">
                <a:avLst/>
              </a:prstGeom>
              <a:blipFill rotWithShape="0">
                <a:blip r:embed="rId2"/>
                <a:stretch>
                  <a:fillRect l="-1350" t="-3774" r="-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290158" y="3383054"/>
                <a:ext cx="7692042" cy="1008674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u="sng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Theorem</a:t>
                </a:r>
                <a:r>
                  <a:rPr lang="en-US" sz="20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: Any online algorithm that chooses action independent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20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                  has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at</m:t>
                    </m:r>
                    <m:r>
                      <a:rPr lang="en-US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least</m:t>
                    </m:r>
                    <m:r>
                      <a:rPr lang="en-US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0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1/2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158" y="3383054"/>
                <a:ext cx="7692042" cy="1008674"/>
              </a:xfrm>
              <a:prstGeom prst="rect">
                <a:avLst/>
              </a:prstGeom>
              <a:blipFill rotWithShape="0">
                <a:blip r:embed="rId3"/>
                <a:stretch>
                  <a:fillRect l="-791" t="-2994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966496" y="1015437"/>
                <a:ext cx="6016752" cy="1014984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 smtClean="0">
                    <a:solidFill>
                      <a:schemeClr val="tx2"/>
                    </a:solidFill>
                  </a:rPr>
                  <a:t>Theorem</a:t>
                </a:r>
                <a:r>
                  <a:rPr lang="en-US" sz="2000" dirty="0" smtClean="0">
                    <a:solidFill>
                      <a:schemeClr val="tx2"/>
                    </a:solidFill>
                  </a:rPr>
                  <a:t>:</a:t>
                </a:r>
                <a:r>
                  <a:rPr lang="en-US" sz="2000" dirty="0">
                    <a:solidFill>
                      <a:schemeClr val="tx2"/>
                    </a:solidFill>
                  </a:rPr>
                  <a:t>  AFHC(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) with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/>
                        </a:solidFill>
                        <a:latin typeface="Cambria Math"/>
                      </a:rPr>
                      <m:t>𝑤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/>
                      </a:rPr>
                      <m:t>𝑂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/>
                      </a:rPr>
                      <m:t>(1)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has sublinear regret and is constant competitive (in expectation) </a:t>
                </a:r>
                <a:r>
                  <a:rPr lang="en-US" sz="2000" dirty="0" smtClean="0">
                    <a:solidFill>
                      <a:schemeClr val="tx2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2"/>
                        </a:solidFill>
                        <a:latin typeface="Cambria Math"/>
                      </a:rPr>
                      <m:t>𝐜𝐨𝐬𝐭</m:t>
                    </m:r>
                    <m:d>
                      <m:dPr>
                        <m:ctrlPr>
                          <a:rPr lang="en-U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𝑶𝑷𝑻</m:t>
                        </m:r>
                      </m:e>
                    </m:d>
                    <m:r>
                      <a:rPr lang="en-US" sz="2000" b="1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chemeClr val="tx2"/>
                        </a:solidFill>
                        <a:latin typeface="Cambria Math"/>
                      </a:rPr>
                      <m:t>𝛀</m:t>
                    </m:r>
                    <m:d>
                      <m:dPr>
                        <m:ctrlPr>
                          <a:rPr lang="en-U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𝑻</m:t>
                        </m:r>
                      </m:e>
                    </m:d>
                    <m:r>
                      <a:rPr lang="en-US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𝐚𝐧𝐝</m:t>
                    </m:r>
                    <m:r>
                      <a:rPr lang="en-US" sz="2000" b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𝐜𝐨𝐬𝐭</m:t>
                    </m:r>
                    <m:d>
                      <m:dPr>
                        <m:ctrlPr>
                          <a:rPr lang="en-U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𝑺𝑻𝑨</m:t>
                        </m:r>
                      </m:e>
                    </m:d>
                    <m:r>
                      <a:rPr lang="en-US" sz="2000" b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𝒐</m:t>
                    </m:r>
                    <m:d>
                      <m:dPr>
                        <m:ctrlPr>
                          <a:rPr lang="en-U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d>
                    <m:r>
                      <a:rPr lang="en-US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496" y="1015437"/>
                <a:ext cx="6016752" cy="1014984"/>
              </a:xfrm>
              <a:prstGeom prst="rect">
                <a:avLst/>
              </a:prstGeom>
              <a:blipFill rotWithShape="0">
                <a:blip r:embed="rId4"/>
                <a:stretch>
                  <a:fillRect l="-1011" t="-2976" r="-708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3215150" y="2033322"/>
            <a:ext cx="4465584" cy="876615"/>
            <a:chOff x="3113550" y="2325189"/>
            <a:chExt cx="4465584" cy="876615"/>
          </a:xfrm>
        </p:grpSpPr>
        <p:sp>
          <p:nvSpPr>
            <p:cNvPr id="2" name="TextBox 1"/>
            <p:cNvSpPr txBox="1"/>
            <p:nvPr/>
          </p:nvSpPr>
          <p:spPr>
            <a:xfrm>
              <a:off x="3997961" y="2740139"/>
              <a:ext cx="35811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How tight is this condition?</a:t>
              </a:r>
              <a:endParaRPr lang="en-US" sz="24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3113550" y="2325189"/>
              <a:ext cx="883684" cy="656748"/>
            </a:xfrm>
            <a:custGeom>
              <a:avLst/>
              <a:gdLst>
                <a:gd name="connsiteX0" fmla="*/ 86850 w 883684"/>
                <a:gd name="connsiteY0" fmla="*/ 0 h 656748"/>
                <a:gd name="connsiteX1" fmla="*/ 73787 w 883684"/>
                <a:gd name="connsiteY1" fmla="*/ 574765 h 656748"/>
                <a:gd name="connsiteX2" fmla="*/ 883684 w 883684"/>
                <a:gd name="connsiteY2" fmla="*/ 640080 h 65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3684" h="656748">
                  <a:moveTo>
                    <a:pt x="86850" y="0"/>
                  </a:moveTo>
                  <a:cubicBezTo>
                    <a:pt x="13915" y="234042"/>
                    <a:pt x="-59019" y="468085"/>
                    <a:pt x="73787" y="574765"/>
                  </a:cubicBezTo>
                  <a:cubicBezTo>
                    <a:pt x="206593" y="681445"/>
                    <a:pt x="545138" y="660762"/>
                    <a:pt x="883684" y="640080"/>
                  </a:cubicBezTo>
                </a:path>
              </a:pathLst>
            </a:custGeom>
            <a:noFill/>
            <a:ln w="57150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85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124188" y="5443402"/>
                <a:ext cx="63649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tx1"/>
                    </a:solidFill>
                  </a:rPr>
                  <a:t>We can compute the optimal </a:t>
                </a:r>
                <a:r>
                  <a:rPr lang="en-US" sz="2800" dirty="0" err="1" smtClean="0">
                    <a:solidFill>
                      <a:schemeClr val="tx1"/>
                    </a:solidFill>
                  </a:rPr>
                  <a:t>lookahead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188" y="5443402"/>
                <a:ext cx="6364948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914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320120" y="3390139"/>
                <a:ext cx="7420301" cy="643894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u="sng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Lemma</a:t>
                </a:r>
                <a:r>
                  <a:rPr lang="en-US" sz="2000" dirty="0" smtClean="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US" sz="2000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sup</m:t>
                            </m:r>
                          </m:e>
                          <m:lim>
                            <m: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𝑐𝑜𝑠𝑡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𝐴𝐹𝐻𝐶</m:t>
                                </m:r>
                              </m:e>
                            </m:d>
                            <m: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𝑐𝑜𝑠𝑡</m:t>
                            </m:r>
                            <m: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𝑂𝑃𝑇</m:t>
                            </m:r>
                            <m: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  <m: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  <m: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120" y="3390139"/>
                <a:ext cx="7420301" cy="643894"/>
              </a:xfrm>
              <a:prstGeom prst="rect">
                <a:avLst/>
              </a:prstGeom>
              <a:blipFill rotWithShape="0">
                <a:blip r:embed="rId3"/>
                <a:stretch>
                  <a:fillRect l="-820" b="-1852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966496" y="1015437"/>
                <a:ext cx="6016752" cy="1014984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 smtClean="0">
                    <a:solidFill>
                      <a:schemeClr val="tx2"/>
                    </a:solidFill>
                  </a:rPr>
                  <a:t>Theorem</a:t>
                </a:r>
                <a:r>
                  <a:rPr lang="en-US" sz="2000" dirty="0" smtClean="0">
                    <a:solidFill>
                      <a:schemeClr val="tx2"/>
                    </a:solidFill>
                  </a:rPr>
                  <a:t>:</a:t>
                </a:r>
                <a:r>
                  <a:rPr lang="en-US" sz="2000" dirty="0">
                    <a:solidFill>
                      <a:schemeClr val="tx2"/>
                    </a:solidFill>
                  </a:rPr>
                  <a:t>  </a:t>
                </a:r>
                <a:r>
                  <a:rPr lang="en-US" sz="2000" b="1" dirty="0">
                    <a:solidFill>
                      <a:schemeClr val="tx2"/>
                    </a:solidFill>
                  </a:rPr>
                  <a:t>AFHC(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sz="2000" b="1" dirty="0">
                    <a:solidFill>
                      <a:schemeClr val="tx2"/>
                    </a:solidFill>
                  </a:rPr>
                  <a:t>) </a:t>
                </a:r>
                <a:r>
                  <a:rPr lang="en-US" sz="2000" dirty="0">
                    <a:solidFill>
                      <a:schemeClr val="tx2"/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/>
                        </a:solidFill>
                        <a:latin typeface="Cambria Math"/>
                      </a:rPr>
                      <m:t>𝑤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/>
                      </a:rPr>
                      <m:t>𝑂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/>
                      </a:rPr>
                      <m:t>(1)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has sublinear regret and is constant competitive (in expectation) </a:t>
                </a:r>
                <a:r>
                  <a:rPr lang="en-US" sz="2000" dirty="0" smtClean="0">
                    <a:solidFill>
                      <a:schemeClr val="tx2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tx2"/>
                        </a:solidFill>
                        <a:latin typeface="Cambria Math"/>
                      </a:rPr>
                      <m:t>𝑐𝑜𝑠𝑡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𝑂𝑃𝑇</m:t>
                        </m:r>
                      </m:e>
                    </m:d>
                    <m:r>
                      <a:rPr lang="en-US" sz="2000" b="0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/>
                      </a:rPr>
                      <m:t>𝛺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𝑆𝑇𝐴</m:t>
                        </m:r>
                      </m:e>
                    </m:d>
                    <m:r>
                      <a:rPr lang="en-US" sz="2000" b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496" y="1015437"/>
                <a:ext cx="6016752" cy="1014984"/>
              </a:xfrm>
              <a:prstGeom prst="rect">
                <a:avLst/>
              </a:prstGeom>
              <a:blipFill rotWithShape="0">
                <a:blip r:embed="rId4"/>
                <a:stretch>
                  <a:fillRect l="-1011" t="-2976" r="-1011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633392" y="2538746"/>
            <a:ext cx="2477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 to choose w?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486145" y="3481251"/>
            <a:ext cx="3131435" cy="1572424"/>
            <a:chOff x="6486145" y="3481251"/>
            <a:chExt cx="3131435" cy="1572424"/>
          </a:xfrm>
        </p:grpSpPr>
        <p:sp>
          <p:nvSpPr>
            <p:cNvPr id="11" name="Rectangle 10"/>
            <p:cNvSpPr/>
            <p:nvPr/>
          </p:nvSpPr>
          <p:spPr>
            <a:xfrm>
              <a:off x="7475522" y="3481251"/>
              <a:ext cx="587828" cy="413187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</p:cNvCxnSpPr>
            <p:nvPr/>
          </p:nvCxnSpPr>
          <p:spPr>
            <a:xfrm>
              <a:off x="7769436" y="3894438"/>
              <a:ext cx="6531" cy="468211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486145" y="4345789"/>
              <a:ext cx="3131435" cy="707886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2"/>
                  </a:solidFill>
                </a:rPr>
                <a:t>Cumulative prediction error </a:t>
              </a:r>
            </a:p>
            <a:p>
              <a:r>
                <a:rPr lang="en-US" sz="2000" dirty="0" smtClean="0">
                  <a:solidFill>
                    <a:schemeClr val="accent2"/>
                  </a:solidFill>
                </a:rPr>
                <a:t>over w </a:t>
              </a:r>
              <a:r>
                <a:rPr lang="en-US" sz="2000" dirty="0" err="1" smtClean="0">
                  <a:solidFill>
                    <a:schemeClr val="accent2"/>
                  </a:solidFill>
                </a:rPr>
                <a:t>timesteps</a:t>
              </a:r>
              <a:endParaRPr lang="en-US" sz="2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067102" y="3487858"/>
            <a:ext cx="2458815" cy="1244806"/>
            <a:chOff x="8067102" y="3487858"/>
            <a:chExt cx="2458815" cy="1244806"/>
          </a:xfrm>
        </p:grpSpPr>
        <p:sp>
          <p:nvSpPr>
            <p:cNvPr id="17" name="Rectangle 16"/>
            <p:cNvSpPr/>
            <p:nvPr/>
          </p:nvSpPr>
          <p:spPr>
            <a:xfrm>
              <a:off x="8333509" y="3487858"/>
              <a:ext cx="1155627" cy="413187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9101326" y="3887839"/>
              <a:ext cx="6531" cy="468211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067102" y="4332554"/>
              <a:ext cx="2458815" cy="400110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2"/>
                  </a:solidFill>
                </a:rPr>
                <a:t> Loss due to switching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4011053" y="1295400"/>
            <a:ext cx="916547" cy="1493692"/>
          </a:xfrm>
          <a:custGeom>
            <a:avLst/>
            <a:gdLst>
              <a:gd name="connsiteX0" fmla="*/ 916547 w 916547"/>
              <a:gd name="connsiteY0" fmla="*/ 0 h 1493692"/>
              <a:gd name="connsiteX1" fmla="*/ 2147 w 916547"/>
              <a:gd name="connsiteY1" fmla="*/ 1270000 h 1493692"/>
              <a:gd name="connsiteX2" fmla="*/ 713347 w 916547"/>
              <a:gd name="connsiteY2" fmla="*/ 1485900 h 149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547" h="1493692">
                <a:moveTo>
                  <a:pt x="916547" y="0"/>
                </a:moveTo>
                <a:cubicBezTo>
                  <a:pt x="476280" y="511175"/>
                  <a:pt x="36014" y="1022350"/>
                  <a:pt x="2147" y="1270000"/>
                </a:cubicBezTo>
                <a:cubicBezTo>
                  <a:pt x="-31720" y="1517650"/>
                  <a:pt x="340813" y="1501775"/>
                  <a:pt x="713347" y="1485900"/>
                </a:cubicBezTo>
              </a:path>
            </a:pathLst>
          </a:custGeom>
          <a:noFill/>
          <a:ln w="571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4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31168" y="956342"/>
                <a:ext cx="5644104" cy="1323439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 smtClean="0">
                    <a:solidFill>
                      <a:schemeClr val="tx2"/>
                    </a:solidFill>
                  </a:rPr>
                  <a:t>Theorem:</a:t>
                </a:r>
                <a:r>
                  <a:rPr lang="en-US" sz="2000" dirty="0">
                    <a:solidFill>
                      <a:schemeClr val="tx2"/>
                    </a:solidFill>
                  </a:rPr>
                  <a:t>  AFHC(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/>
                        </a:solidFill>
                        <a:latin typeface="Cambria Math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) with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/>
                        </a:solidFill>
                        <a:latin typeface="Cambria Math"/>
                      </a:rPr>
                      <m:t>𝑤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/>
                      </a:rPr>
                      <m:t>𝑂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/>
                      </a:rPr>
                      <m:t>(1)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has </a:t>
                </a:r>
                <a:r>
                  <a:rPr lang="en-US" sz="2000" dirty="0" err="1">
                    <a:solidFill>
                      <a:schemeClr val="tx2"/>
                    </a:solidFill>
                  </a:rPr>
                  <a:t>sublinear</a:t>
                </a:r>
                <a:r>
                  <a:rPr lang="en-US" sz="2000" dirty="0">
                    <a:solidFill>
                      <a:schemeClr val="tx2"/>
                    </a:solidFill>
                  </a:rPr>
                  <a:t> regret and is constant competitive (</a:t>
                </a:r>
                <a:r>
                  <a:rPr lang="en-US" sz="2000" dirty="0">
                    <a:solidFill>
                      <a:schemeClr val="accent5"/>
                    </a:solidFill>
                  </a:rPr>
                  <a:t>in expectation</a:t>
                </a:r>
                <a:r>
                  <a:rPr lang="en-US" sz="2000" dirty="0">
                    <a:solidFill>
                      <a:schemeClr val="tx2"/>
                    </a:solidFill>
                  </a:rPr>
                  <a:t>)</a:t>
                </a:r>
              </a:p>
              <a:p>
                <a:r>
                  <a:rPr lang="en-US" sz="2000" dirty="0">
                    <a:solidFill>
                      <a:schemeClr val="tx2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tx2"/>
                        </a:solidFill>
                        <a:latin typeface="Cambria Math"/>
                      </a:rPr>
                      <m:t>cost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𝑂𝑃𝑇</m:t>
                        </m:r>
                      </m:e>
                    </m:d>
                    <m:r>
                      <a:rPr lang="en-US" sz="2000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tx2"/>
                        </a:solidFill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STA</m:t>
                        </m:r>
                      </m:e>
                    </m:d>
                    <m:r>
                      <a:rPr lang="en-US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168" y="956342"/>
                <a:ext cx="5644104" cy="1323439"/>
              </a:xfrm>
              <a:prstGeom prst="rect">
                <a:avLst/>
              </a:prstGeom>
              <a:blipFill rotWithShape="0">
                <a:blip r:embed="rId3"/>
                <a:stretch>
                  <a:fillRect l="-970" t="-2283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665234" y="495928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err="1"/>
          </a:p>
        </p:txBody>
      </p:sp>
      <p:grpSp>
        <p:nvGrpSpPr>
          <p:cNvPr id="8" name="Group 7"/>
          <p:cNvGrpSpPr/>
          <p:nvPr/>
        </p:nvGrpSpPr>
        <p:grpSpPr>
          <a:xfrm>
            <a:off x="1845153" y="3568495"/>
            <a:ext cx="8740085" cy="1852457"/>
            <a:chOff x="-1244844" y="3450435"/>
            <a:chExt cx="8740085" cy="185245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-1244844" y="3897314"/>
                  <a:ext cx="8740085" cy="1405578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lvl="0" algn="ctr"/>
                  <a:r>
                    <a:rPr lang="en-US" sz="2000" u="sng" dirty="0" smtClean="0">
                      <a:solidFill>
                        <a:schemeClr val="tx2"/>
                      </a:solidFill>
                      <a:cs typeface="Times New Roman" panose="02020603050405020304" pitchFamily="18" charset="0"/>
                    </a:rPr>
                    <a:t>Theorem</a:t>
                  </a:r>
                  <a:r>
                    <a:rPr lang="en-US" sz="2000" dirty="0">
                      <a:solidFill>
                        <a:schemeClr val="tx2"/>
                      </a:solidFill>
                      <a:cs typeface="Times New Roman" panose="02020603050405020304" pitchFamily="18" charset="0"/>
                    </a:rPr>
                    <a:t>: When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20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en-US" sz="2000" dirty="0">
                      <a:solidFill>
                        <a:schemeClr val="tx2"/>
                      </a:solidFill>
                      <a:cs typeface="Times New Roman" panose="02020603050405020304" pitchFamily="18" charset="0"/>
                    </a:rPr>
                    <a:t> is independent, sub-Gaussian for all t, for sufficiently large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oMath>
                  </a14:m>
                  <a:r>
                    <a:rPr lang="en-US" sz="2000" dirty="0">
                      <a:solidFill>
                        <a:schemeClr val="tx2"/>
                      </a:solidFill>
                      <a:cs typeface="Times New Roman" panose="02020603050405020304" pitchFamily="18" charset="0"/>
                    </a:rPr>
                    <a:t>, </a:t>
                  </a:r>
                  <a:endParaRPr lang="en-US" sz="2000" dirty="0">
                    <a:solidFill>
                      <a:schemeClr val="tx2"/>
                    </a:solidFill>
                    <a:latin typeface="Cambria Math" panose="02040503050406030204" pitchFamily="18" charset="0"/>
                  </a:endParaRPr>
                </a:p>
                <a:p>
                  <a:pPr lvl="0" algn="ctr"/>
                  <a14:m>
                    <m:oMath xmlns:m="http://schemas.openxmlformats.org/officeDocument/2006/math">
                      <m:r>
                        <a:rPr lang="en-US" sz="2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2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2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r>
                    <a:rPr lang="en-US" sz="2000" dirty="0">
                      <a:solidFill>
                        <a:schemeClr val="tx2"/>
                      </a:solidFill>
                      <a:cs typeface="Times New Roman" panose="02020603050405020304" pitchFamily="18" charset="0"/>
                    </a:rPr>
                    <a:t> such that</a:t>
                  </a:r>
                </a:p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ℙ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cost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AFHC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cost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chemeClr val="tx2"/>
                                        </a:solidFill>
                                        <a:latin typeface="Cambria Math"/>
                                      </a:rPr>
                                      <m:t>Opt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&gt;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</m:func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𝑐</m:t>
                        </m:r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2"/>
                            </a:solidFill>
                            <a:latin typeface="Cambria Math"/>
                          </a:rPr>
                          <m:t>exp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0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𝑏𝑡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2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44844" y="3897314"/>
                  <a:ext cx="8740085" cy="140557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97" t="-2155" r="-627"/>
                  </a:stretch>
                </a:blipFill>
                <a:ln>
                  <a:solidFill>
                    <a:schemeClr val="tx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Down Arrow 9"/>
            <p:cNvSpPr/>
            <p:nvPr/>
          </p:nvSpPr>
          <p:spPr>
            <a:xfrm>
              <a:off x="2640567" y="3450435"/>
              <a:ext cx="484632" cy="389592"/>
            </a:xfrm>
            <a:prstGeom prst="downArrow">
              <a:avLst/>
            </a:prstGeom>
            <a:solidFill>
              <a:schemeClr val="tx2"/>
            </a:solidFill>
            <a:ln w="76200"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 algn="ctr"/>
              <a:endParaRPr 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54508" y="6077247"/>
                <a:ext cx="95830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2"/>
                    </a:solidFill>
                  </a:rPr>
                  <a:t>Intuition: the competitive difference of AFHC is a “smooth” function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508" y="6077247"/>
                <a:ext cx="9583008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101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1845153" y="1615044"/>
            <a:ext cx="8526565" cy="1910018"/>
            <a:chOff x="1845153" y="1615044"/>
            <a:chExt cx="8526565" cy="1910018"/>
          </a:xfrm>
        </p:grpSpPr>
        <p:sp>
          <p:nvSpPr>
            <p:cNvPr id="3" name="TextBox 2"/>
            <p:cNvSpPr txBox="1"/>
            <p:nvPr/>
          </p:nvSpPr>
          <p:spPr>
            <a:xfrm>
              <a:off x="1845153" y="3063397"/>
              <a:ext cx="8526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How likely is large deviation from expected performance for AFHC?</a:t>
              </a:r>
              <a:endParaRPr lang="en-US" sz="240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6215196" y="1615044"/>
              <a:ext cx="1517099" cy="520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3508958" y="1620253"/>
              <a:ext cx="4098122" cy="1556084"/>
            </a:xfrm>
            <a:custGeom>
              <a:avLst/>
              <a:gdLst>
                <a:gd name="connsiteX0" fmla="*/ 3389147 w 4098122"/>
                <a:gd name="connsiteY0" fmla="*/ 0 h 1556084"/>
                <a:gd name="connsiteX1" fmla="*/ 3886453 w 4098122"/>
                <a:gd name="connsiteY1" fmla="*/ 641684 h 1556084"/>
                <a:gd name="connsiteX2" fmla="*/ 341147 w 4098122"/>
                <a:gd name="connsiteY2" fmla="*/ 1010652 h 1556084"/>
                <a:gd name="connsiteX3" fmla="*/ 341147 w 4098122"/>
                <a:gd name="connsiteY3" fmla="*/ 1556084 h 1556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98122" h="1556084">
                  <a:moveTo>
                    <a:pt x="3389147" y="0"/>
                  </a:moveTo>
                  <a:cubicBezTo>
                    <a:pt x="3891800" y="236621"/>
                    <a:pt x="4394453" y="473242"/>
                    <a:pt x="3886453" y="641684"/>
                  </a:cubicBezTo>
                  <a:cubicBezTo>
                    <a:pt x="3378453" y="810126"/>
                    <a:pt x="932031" y="858252"/>
                    <a:pt x="341147" y="1010652"/>
                  </a:cubicBezTo>
                  <a:cubicBezTo>
                    <a:pt x="-249737" y="1163052"/>
                    <a:pt x="45705" y="1359568"/>
                    <a:pt x="341147" y="1556084"/>
                  </a:cubicBezTo>
                </a:path>
              </a:pathLst>
            </a:custGeom>
            <a:noFill/>
            <a:ln w="5715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0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Our contribution</a:t>
            </a:r>
            <a:r>
              <a:rPr lang="en-US" dirty="0" smtClean="0"/>
              <a:t>:  </a:t>
            </a:r>
            <a:r>
              <a:rPr lang="en-US" b="1" dirty="0" smtClean="0"/>
              <a:t>a general and tractable model for prediction 	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Key message: prediction allows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</a:t>
            </a:r>
            <a:r>
              <a:rPr lang="en-US" dirty="0" smtClean="0"/>
              <a:t>vercoming </a:t>
            </a:r>
            <a:r>
              <a:rPr lang="en-US" dirty="0"/>
              <a:t>“impossibility” results for OCO with </a:t>
            </a:r>
            <a:r>
              <a:rPr lang="en-US" dirty="0" smtClean="0"/>
              <a:t>minimal </a:t>
            </a:r>
            <a:r>
              <a:rPr lang="en-US" dirty="0"/>
              <a:t>structural </a:t>
            </a:r>
            <a:r>
              <a:rPr lang="en-US" dirty="0" smtClean="0"/>
              <a:t>assumption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	</a:t>
            </a:r>
            <a:r>
              <a:rPr lang="en-US" sz="2800" dirty="0" smtClean="0">
                <a:solidFill>
                  <a:schemeClr val="accent2"/>
                </a:solidFill>
              </a:rPr>
              <a:t>AFHC can achieve </a:t>
            </a:r>
            <a:r>
              <a:rPr lang="en-US" sz="2800" u="sng" dirty="0" err="1" smtClean="0">
                <a:solidFill>
                  <a:schemeClr val="accent2"/>
                </a:solidFill>
              </a:rPr>
              <a:t>sublinear</a:t>
            </a:r>
            <a:r>
              <a:rPr lang="en-US" sz="2800" u="sng" dirty="0" smtClean="0">
                <a:solidFill>
                  <a:schemeClr val="accent2"/>
                </a:solidFill>
              </a:rPr>
              <a:t> regret</a:t>
            </a:r>
            <a:r>
              <a:rPr lang="en-US" sz="2800" dirty="0" smtClean="0">
                <a:solidFill>
                  <a:schemeClr val="accent2"/>
                </a:solidFill>
              </a:rPr>
              <a:t> and </a:t>
            </a:r>
            <a:r>
              <a:rPr lang="en-US" sz="2800" u="sng" dirty="0" smtClean="0">
                <a:solidFill>
                  <a:schemeClr val="accent2"/>
                </a:solidFill>
              </a:rPr>
              <a:t>constant CR</a:t>
            </a:r>
            <a:endParaRPr lang="en-US" sz="3200" u="sng" dirty="0" smtClean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Balance between average case and worst case analysis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	</a:t>
            </a:r>
            <a:r>
              <a:rPr lang="en-US" sz="2800" dirty="0" smtClean="0">
                <a:solidFill>
                  <a:schemeClr val="accent2"/>
                </a:solidFill>
              </a:rPr>
              <a:t>Concentration of AFHC around its mean performance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4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2151530" y="5350400"/>
            <a:ext cx="8014447" cy="150081"/>
            <a:chOff x="627529" y="5350399"/>
            <a:chExt cx="8014447" cy="150081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627529" y="5425440"/>
              <a:ext cx="8014447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Double Bracket 34"/>
            <p:cNvSpPr/>
            <p:nvPr/>
          </p:nvSpPr>
          <p:spPr>
            <a:xfrm>
              <a:off x="627529" y="5350399"/>
              <a:ext cx="8014447" cy="150081"/>
            </a:xfrm>
            <a:prstGeom prst="bracketPair">
              <a:avLst>
                <a:gd name="adj" fmla="val 0"/>
              </a:avLst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643505" y="5027363"/>
            <a:ext cx="588710" cy="475436"/>
            <a:chOff x="2675612" y="5390804"/>
            <a:chExt cx="588710" cy="4754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707631" y="5390804"/>
                  <a:ext cx="5566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 err="1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31" y="5390804"/>
                  <a:ext cx="556691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Oval 41"/>
            <p:cNvSpPr/>
            <p:nvPr/>
          </p:nvSpPr>
          <p:spPr>
            <a:xfrm>
              <a:off x="2675612" y="5716159"/>
              <a:ext cx="135175" cy="150081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chemeClr val="tx2"/>
                </a:solidFill>
              </a:endParaRPr>
            </a:p>
          </p:txBody>
        </p:sp>
      </p:grpSp>
      <p:sp>
        <p:nvSpPr>
          <p:cNvPr id="53" name="Freeform 52"/>
          <p:cNvSpPr/>
          <p:nvPr/>
        </p:nvSpPr>
        <p:spPr>
          <a:xfrm>
            <a:off x="2773252" y="638792"/>
            <a:ext cx="6800045" cy="3018316"/>
          </a:xfrm>
          <a:custGeom>
            <a:avLst/>
            <a:gdLst>
              <a:gd name="connsiteX0" fmla="*/ 0 w 6800045"/>
              <a:gd name="connsiteY0" fmla="*/ 1313645 h 3018316"/>
              <a:gd name="connsiteX1" fmla="*/ 1120462 w 6800045"/>
              <a:gd name="connsiteY1" fmla="*/ 2485623 h 3018316"/>
              <a:gd name="connsiteX2" fmla="*/ 2781836 w 6800045"/>
              <a:gd name="connsiteY2" fmla="*/ 3013656 h 3018316"/>
              <a:gd name="connsiteX3" fmla="*/ 4881093 w 6800045"/>
              <a:gd name="connsiteY3" fmla="*/ 2215166 h 3018316"/>
              <a:gd name="connsiteX4" fmla="*/ 6800045 w 6800045"/>
              <a:gd name="connsiteY4" fmla="*/ 0 h 301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0045" h="3018316">
                <a:moveTo>
                  <a:pt x="0" y="1313645"/>
                </a:moveTo>
                <a:cubicBezTo>
                  <a:pt x="328411" y="1757966"/>
                  <a:pt x="656823" y="2202288"/>
                  <a:pt x="1120462" y="2485623"/>
                </a:cubicBezTo>
                <a:cubicBezTo>
                  <a:pt x="1584101" y="2768958"/>
                  <a:pt x="2155064" y="3058732"/>
                  <a:pt x="2781836" y="3013656"/>
                </a:cubicBezTo>
                <a:cubicBezTo>
                  <a:pt x="3408608" y="2968580"/>
                  <a:pt x="4211391" y="2717442"/>
                  <a:pt x="4881093" y="2215166"/>
                </a:cubicBezTo>
                <a:cubicBezTo>
                  <a:pt x="5550795" y="1712890"/>
                  <a:pt x="6175420" y="856445"/>
                  <a:pt x="6800045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097024" y="1531917"/>
            <a:ext cx="4954377" cy="1995220"/>
            <a:chOff x="573024" y="393366"/>
            <a:chExt cx="5340096" cy="3133772"/>
          </a:xfrm>
        </p:grpSpPr>
        <p:sp>
          <p:nvSpPr>
            <p:cNvPr id="3" name="Freeform 2"/>
            <p:cNvSpPr/>
            <p:nvPr/>
          </p:nvSpPr>
          <p:spPr>
            <a:xfrm>
              <a:off x="573024" y="393366"/>
              <a:ext cx="5340096" cy="3133772"/>
            </a:xfrm>
            <a:custGeom>
              <a:avLst/>
              <a:gdLst>
                <a:gd name="connsiteX0" fmla="*/ 0 w 5340096"/>
                <a:gd name="connsiteY0" fmla="*/ 2535936 h 3636866"/>
                <a:gd name="connsiteX1" fmla="*/ 914400 w 5340096"/>
                <a:gd name="connsiteY1" fmla="*/ 3267456 h 3636866"/>
                <a:gd name="connsiteX2" fmla="*/ 2377440 w 5340096"/>
                <a:gd name="connsiteY2" fmla="*/ 3633216 h 3636866"/>
                <a:gd name="connsiteX3" fmla="*/ 3925824 w 5340096"/>
                <a:gd name="connsiteY3" fmla="*/ 3060192 h 3636866"/>
                <a:gd name="connsiteX4" fmla="*/ 5340096 w 5340096"/>
                <a:gd name="connsiteY4" fmla="*/ 0 h 3636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40096" h="3636866">
                  <a:moveTo>
                    <a:pt x="0" y="2535936"/>
                  </a:moveTo>
                  <a:cubicBezTo>
                    <a:pt x="259080" y="2810256"/>
                    <a:pt x="518160" y="3084576"/>
                    <a:pt x="914400" y="3267456"/>
                  </a:cubicBezTo>
                  <a:cubicBezTo>
                    <a:pt x="1310640" y="3450336"/>
                    <a:pt x="1875536" y="3667760"/>
                    <a:pt x="2377440" y="3633216"/>
                  </a:cubicBezTo>
                  <a:cubicBezTo>
                    <a:pt x="2879344" y="3598672"/>
                    <a:pt x="3432048" y="3665728"/>
                    <a:pt x="3925824" y="3060192"/>
                  </a:cubicBezTo>
                  <a:cubicBezTo>
                    <a:pt x="4419600" y="2454656"/>
                    <a:pt x="4879848" y="1227328"/>
                    <a:pt x="5340096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885165" y="2398407"/>
                  <a:ext cx="571004" cy="725109"/>
                </a:xfrm>
                <a:prstGeom prst="rect">
                  <a:avLst/>
                </a:prstGeom>
                <a:noFill/>
                <a:ln w="571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 err="1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165" y="2398407"/>
                  <a:ext cx="571004" cy="72510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33"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/>
          <p:cNvGrpSpPr/>
          <p:nvPr/>
        </p:nvGrpSpPr>
        <p:grpSpPr>
          <a:xfrm>
            <a:off x="4313873" y="2955460"/>
            <a:ext cx="1089337" cy="2397258"/>
            <a:chOff x="3443722" y="3291410"/>
            <a:chExt cx="1089337" cy="2397258"/>
          </a:xfrm>
        </p:grpSpPr>
        <p:grpSp>
          <p:nvGrpSpPr>
            <p:cNvPr id="62" name="Group 61"/>
            <p:cNvGrpSpPr/>
            <p:nvPr/>
          </p:nvGrpSpPr>
          <p:grpSpPr>
            <a:xfrm>
              <a:off x="3443722" y="3291410"/>
              <a:ext cx="1089337" cy="2397258"/>
              <a:chOff x="2346114" y="2096636"/>
              <a:chExt cx="1089337" cy="3617386"/>
            </a:xfrm>
          </p:grpSpPr>
          <p:cxnSp>
            <p:nvCxnSpPr>
              <p:cNvPr id="64" name="Straight Connector 63"/>
              <p:cNvCxnSpPr>
                <a:stCxn id="42" idx="0"/>
                <a:endCxn id="63" idx="4"/>
              </p:cNvCxnSpPr>
              <p:nvPr/>
            </p:nvCxnSpPr>
            <p:spPr>
              <a:xfrm flipV="1">
                <a:off x="2743335" y="3049534"/>
                <a:ext cx="13053" cy="2664488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2346114" y="2096636"/>
                    <a:ext cx="1089337" cy="69663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 err="1">
                      <a:solidFill>
                        <a:schemeClr val="accent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6114" y="2096636"/>
                    <a:ext cx="1089337" cy="696638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1685"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3" name="Oval 62"/>
            <p:cNvSpPr/>
            <p:nvPr/>
          </p:nvSpPr>
          <p:spPr>
            <a:xfrm>
              <a:off x="3786408" y="3772819"/>
              <a:ext cx="135175" cy="150081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449886" y="5476064"/>
            <a:ext cx="1748106" cy="740016"/>
            <a:chOff x="2367291" y="5476064"/>
            <a:chExt cx="2483955" cy="74001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2367291" y="5754415"/>
                  <a:ext cx="248395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400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‖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‖</m:t>
                        </m:r>
                      </m:oMath>
                    </m:oMathPara>
                  </a14:m>
                  <a:endParaRPr lang="en-US" sz="2400" dirty="0" err="1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7291" y="5754415"/>
                  <a:ext cx="2483955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97" r="-348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Right Bracket 70"/>
            <p:cNvSpPr/>
            <p:nvPr/>
          </p:nvSpPr>
          <p:spPr>
            <a:xfrm rot="5400000">
              <a:off x="3329206" y="4890057"/>
              <a:ext cx="302103" cy="1474117"/>
            </a:xfrm>
            <a:prstGeom prst="rightBracket">
              <a:avLst>
                <a:gd name="adj" fmla="val 0"/>
              </a:avLst>
            </a:prstGeom>
            <a:ln w="38100">
              <a:solidFill>
                <a:schemeClr val="tx2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99612" y="5011940"/>
            <a:ext cx="566298" cy="488541"/>
            <a:chOff x="2675612" y="5377699"/>
            <a:chExt cx="566298" cy="4885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692336" y="5377699"/>
                  <a:ext cx="5495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 err="1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2336" y="5377699"/>
                  <a:ext cx="549574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Oval 30"/>
            <p:cNvSpPr/>
            <p:nvPr/>
          </p:nvSpPr>
          <p:spPr>
            <a:xfrm>
              <a:off x="2675612" y="5716159"/>
              <a:ext cx="135175" cy="150081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673729" y="5025044"/>
            <a:ext cx="588710" cy="475436"/>
            <a:chOff x="2675612" y="5390804"/>
            <a:chExt cx="588710" cy="4754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707631" y="5390804"/>
                  <a:ext cx="5566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 err="1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31" y="5390804"/>
                  <a:ext cx="556691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/>
            <p:cNvSpPr/>
            <p:nvPr/>
          </p:nvSpPr>
          <p:spPr>
            <a:xfrm>
              <a:off x="2675612" y="5716159"/>
              <a:ext cx="135175" cy="150081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046515" y="5378604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2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4" y="5378603"/>
                <a:ext cx="432362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7590086" y="3183902"/>
            <a:ext cx="4701477" cy="1341799"/>
            <a:chOff x="7740907" y="2969036"/>
            <a:chExt cx="4701477" cy="13417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8066571" y="3322359"/>
                  <a:ext cx="4375813" cy="9884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∈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𝐹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𝑡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‖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‖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</m:e>
                        </m:func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6571" y="3322359"/>
                  <a:ext cx="4375813" cy="98847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Group 42"/>
            <p:cNvGrpSpPr/>
            <p:nvPr/>
          </p:nvGrpSpPr>
          <p:grpSpPr>
            <a:xfrm>
              <a:off x="10781433" y="3017599"/>
              <a:ext cx="1436684" cy="461665"/>
              <a:chOff x="449534" y="2174934"/>
              <a:chExt cx="1436684" cy="461665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920889" y="2174934"/>
                <a:ext cx="9653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online</a:t>
                </a: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H="1">
                <a:off x="449534" y="2423976"/>
                <a:ext cx="510948" cy="0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7740907" y="2969036"/>
                  <a:ext cx="346841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sz="2400" dirty="0" err="1"/>
                </a:p>
              </p:txBody>
            </p:sp>
          </mc:Choice>
          <mc:Fallback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0907" y="2969036"/>
                  <a:ext cx="3468411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Freeform 46"/>
          <p:cNvSpPr/>
          <p:nvPr/>
        </p:nvSpPr>
        <p:spPr>
          <a:xfrm>
            <a:off x="3278796" y="1179279"/>
            <a:ext cx="5037826" cy="3030193"/>
          </a:xfrm>
          <a:custGeom>
            <a:avLst/>
            <a:gdLst>
              <a:gd name="connsiteX0" fmla="*/ 0 w 4399472"/>
              <a:gd name="connsiteY0" fmla="*/ 189781 h 3088447"/>
              <a:gd name="connsiteX1" fmla="*/ 552091 w 4399472"/>
              <a:gd name="connsiteY1" fmla="*/ 2104846 h 3088447"/>
              <a:gd name="connsiteX2" fmla="*/ 1173192 w 4399472"/>
              <a:gd name="connsiteY2" fmla="*/ 3088257 h 3088447"/>
              <a:gd name="connsiteX3" fmla="*/ 3209026 w 4399472"/>
              <a:gd name="connsiteY3" fmla="*/ 2035834 h 3088447"/>
              <a:gd name="connsiteX4" fmla="*/ 4399472 w 4399472"/>
              <a:gd name="connsiteY4" fmla="*/ 0 h 3088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99472" h="3088447">
                <a:moveTo>
                  <a:pt x="0" y="189781"/>
                </a:moveTo>
                <a:cubicBezTo>
                  <a:pt x="178279" y="905774"/>
                  <a:pt x="356559" y="1621767"/>
                  <a:pt x="552091" y="2104846"/>
                </a:cubicBezTo>
                <a:cubicBezTo>
                  <a:pt x="747623" y="2587925"/>
                  <a:pt x="730370" y="3099759"/>
                  <a:pt x="1173192" y="3088257"/>
                </a:cubicBezTo>
                <a:cubicBezTo>
                  <a:pt x="1616014" y="3076755"/>
                  <a:pt x="2671313" y="2550543"/>
                  <a:pt x="3209026" y="2035834"/>
                </a:cubicBezTo>
                <a:cubicBezTo>
                  <a:pt x="3746739" y="1521125"/>
                  <a:pt x="4183812" y="480204"/>
                  <a:pt x="4399472" y="0"/>
                </a:cubicBezTo>
              </a:path>
            </a:pathLst>
          </a:custGeom>
          <a:noFill/>
          <a:ln w="31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0338836" y="4163484"/>
            <a:ext cx="1651606" cy="707703"/>
            <a:chOff x="4488755" y="3521555"/>
            <a:chExt cx="1651606" cy="707703"/>
          </a:xfrm>
        </p:grpSpPr>
        <p:sp>
          <p:nvSpPr>
            <p:cNvPr id="49" name="Left Brace 48"/>
            <p:cNvSpPr/>
            <p:nvPr/>
          </p:nvSpPr>
          <p:spPr>
            <a:xfrm rot="16200000">
              <a:off x="5212329" y="2912652"/>
              <a:ext cx="292125" cy="1509931"/>
            </a:xfrm>
            <a:prstGeom prst="leftBrace">
              <a:avLst>
                <a:gd name="adj1" fmla="val 87837"/>
                <a:gd name="adj2" fmla="val 50000"/>
              </a:avLst>
            </a:prstGeom>
            <a:ln w="3810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488755" y="3829148"/>
              <a:ext cx="16516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switching cost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758097" y="4794782"/>
            <a:ext cx="444820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Goal:  Algorithms to minimize cost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8461577" y="4209472"/>
            <a:ext cx="1372020" cy="646248"/>
            <a:chOff x="1440554" y="1825141"/>
            <a:chExt cx="1372020" cy="646248"/>
          </a:xfrm>
        </p:grpSpPr>
        <p:grpSp>
          <p:nvGrpSpPr>
            <p:cNvPr id="54" name="Group 53"/>
            <p:cNvGrpSpPr/>
            <p:nvPr/>
          </p:nvGrpSpPr>
          <p:grpSpPr>
            <a:xfrm>
              <a:off x="1908096" y="1825141"/>
              <a:ext cx="904478" cy="646248"/>
              <a:chOff x="2955372" y="3406997"/>
              <a:chExt cx="904478" cy="646248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 flipV="1">
                <a:off x="3274717" y="3406997"/>
                <a:ext cx="47936" cy="394208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2955372" y="3653135"/>
                <a:ext cx="9044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convex</a:t>
                </a:r>
              </a:p>
            </p:txBody>
          </p:sp>
        </p:grpSp>
        <p:cxnSp>
          <p:nvCxnSpPr>
            <p:cNvPr id="55" name="Straight Arrow Connector 54"/>
            <p:cNvCxnSpPr>
              <a:stCxn id="58" idx="1"/>
            </p:cNvCxnSpPr>
            <p:nvPr/>
          </p:nvCxnSpPr>
          <p:spPr>
            <a:xfrm flipH="1" flipV="1">
              <a:off x="1440554" y="1939122"/>
              <a:ext cx="467542" cy="332212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7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Convex Optimization Using Predictions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2221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Niangjun Chen </a:t>
            </a:r>
          </a:p>
          <a:p>
            <a:r>
              <a:rPr lang="en-US" sz="2000" dirty="0"/>
              <a:t>Joint work with Anish Agarwal, Lachlan Andrew, Sid Barman, </a:t>
            </a:r>
            <a:r>
              <a:rPr lang="en-US" sz="2000" dirty="0" smtClean="0"/>
              <a:t>and </a:t>
            </a:r>
            <a:r>
              <a:rPr lang="en-US" sz="2000" dirty="0"/>
              <a:t>Adam </a:t>
            </a:r>
            <a:r>
              <a:rPr lang="en-US" sz="2000" dirty="0" err="1"/>
              <a:t>Wierman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43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8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Predicting stationary process with </a:t>
            </a:r>
            <a:br>
              <a:rPr lang="en-US" dirty="0" smtClean="0"/>
            </a:br>
            <a:r>
              <a:rPr lang="en-US" dirty="0" smtClean="0"/>
              <a:t>Wiener Filter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wide sense stationary,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Optimal prediction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5827860" y="4936299"/>
            <a:ext cx="1764791" cy="1420051"/>
            <a:chOff x="4120896" y="4706112"/>
            <a:chExt cx="2036064" cy="1420051"/>
          </a:xfrm>
        </p:grpSpPr>
        <p:sp>
          <p:nvSpPr>
            <p:cNvPr id="4" name="Rectangle 3"/>
            <p:cNvSpPr/>
            <p:nvPr/>
          </p:nvSpPr>
          <p:spPr>
            <a:xfrm>
              <a:off x="4120896" y="4706112"/>
              <a:ext cx="2036064" cy="48768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285488" y="5664498"/>
                  <a:ext cx="1706880" cy="461665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5488" y="5664498"/>
                  <a:ext cx="1706880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5385"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Up Arrow 7"/>
            <p:cNvSpPr/>
            <p:nvPr/>
          </p:nvSpPr>
          <p:spPr>
            <a:xfrm>
              <a:off x="4995672" y="5193792"/>
              <a:ext cx="286512" cy="470706"/>
            </a:xfrm>
            <a:prstGeom prst="up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792346" y="3473171"/>
            <a:ext cx="3351854" cy="923330"/>
            <a:chOff x="7792346" y="3473171"/>
            <a:chExt cx="3351854" cy="923330"/>
          </a:xfrm>
        </p:grpSpPr>
        <p:sp>
          <p:nvSpPr>
            <p:cNvPr id="12" name="Rectangle 11"/>
            <p:cNvSpPr/>
            <p:nvPr/>
          </p:nvSpPr>
          <p:spPr>
            <a:xfrm>
              <a:off x="7792346" y="3702624"/>
              <a:ext cx="694944" cy="36576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078250" y="3473171"/>
                  <a:ext cx="2065950" cy="923330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accent2"/>
                      </a:solidFill>
                    </a:rPr>
                    <a:t>Innovation process, </a:t>
                  </a:r>
                </a:p>
                <a:p>
                  <a:r>
                    <a:rPr lang="en-US" dirty="0" smtClean="0">
                      <a:solidFill>
                        <a:schemeClr val="accent2"/>
                      </a:solidFill>
                    </a:rPr>
                    <a:t>white, mean 0</a:t>
                  </a:r>
                </a:p>
                <a:p>
                  <a:r>
                    <a:rPr lang="en-US" dirty="0" smtClean="0">
                      <a:solidFill>
                        <a:schemeClr val="accent2"/>
                      </a:solidFill>
                    </a:rPr>
                    <a:t>Variance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8250" y="3473171"/>
                  <a:ext cx="2065950" cy="92333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53" t="-3268" r="-1466" b="-9150"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Left Arrow 6"/>
            <p:cNvSpPr/>
            <p:nvPr/>
          </p:nvSpPr>
          <p:spPr>
            <a:xfrm>
              <a:off x="8487290" y="3765019"/>
              <a:ext cx="590960" cy="339634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98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Predicting Linear Dynamical System Using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b="0" dirty="0" smtClean="0"/>
                  <a:t>, stationary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, 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0  0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0  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0       0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0 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𝐴𝑃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𝐵𝑆</m:t>
                            </m:r>
                          </m:e>
                        </m:d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187338" y="3840480"/>
            <a:ext cx="3735976" cy="5225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/>
          <p:cNvSpPr/>
          <p:nvPr/>
        </p:nvSpPr>
        <p:spPr>
          <a:xfrm>
            <a:off x="4748784" y="4362994"/>
            <a:ext cx="512064" cy="524256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67200" y="4885508"/>
                <a:ext cx="1482852" cy="461665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885508"/>
                <a:ext cx="1482852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538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072084" y="3701792"/>
            <a:ext cx="3351854" cy="923330"/>
            <a:chOff x="7792346" y="3473171"/>
            <a:chExt cx="3351854" cy="923330"/>
          </a:xfrm>
        </p:grpSpPr>
        <p:sp>
          <p:nvSpPr>
            <p:cNvPr id="9" name="Rectangle 8"/>
            <p:cNvSpPr/>
            <p:nvPr/>
          </p:nvSpPr>
          <p:spPr>
            <a:xfrm>
              <a:off x="7792346" y="3702624"/>
              <a:ext cx="694944" cy="36576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9078250" y="3473171"/>
                  <a:ext cx="2065950" cy="923330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accent2"/>
                      </a:solidFill>
                    </a:rPr>
                    <a:t>Innovation process, </a:t>
                  </a:r>
                </a:p>
                <a:p>
                  <a:r>
                    <a:rPr lang="en-US" dirty="0" smtClean="0">
                      <a:solidFill>
                        <a:schemeClr val="accent2"/>
                      </a:solidFill>
                    </a:rPr>
                    <a:t>white, mean 0</a:t>
                  </a:r>
                </a:p>
                <a:p>
                  <a:r>
                    <a:rPr lang="en-US" dirty="0" smtClean="0">
                      <a:solidFill>
                        <a:schemeClr val="accent2"/>
                      </a:solidFill>
                    </a:rPr>
                    <a:t>Variance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8250" y="3473171"/>
                  <a:ext cx="2065950" cy="92333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053" t="-3268" r="-1466" b="-9150"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Left Arrow 10"/>
            <p:cNvSpPr/>
            <p:nvPr/>
          </p:nvSpPr>
          <p:spPr>
            <a:xfrm>
              <a:off x="8487290" y="3765019"/>
              <a:ext cx="590960" cy="339634"/>
            </a:xfrm>
            <a:prstGeom prst="left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0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19130" y="503583"/>
            <a:ext cx="2268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Proof 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326622" y="1409808"/>
                <a:ext cx="2611125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+1|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+2|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latin typeface="Cambria Math"/>
                        </a:rPr>
                        <m:t>…,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  <m:r>
                            <a:rPr lang="en-US" sz="2000" i="1">
                              <a:latin typeface="Cambria Math"/>
                            </a:rPr>
                            <m:t>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2000" dirty="0" err="1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621" y="1409808"/>
                <a:ext cx="2611125" cy="427618"/>
              </a:xfrm>
              <a:prstGeom prst="rect">
                <a:avLst/>
              </a:prstGeom>
              <a:blipFill rotWithShape="0">
                <a:blip r:embed="rId2"/>
                <a:stretch>
                  <a:fillRect r="-6308"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5864982" y="1488917"/>
            <a:ext cx="3278506" cy="499174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endParaRPr lang="en-US" sz="24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3356442" y="1533863"/>
            <a:ext cx="2525062" cy="1017203"/>
            <a:chOff x="2383001" y="3133547"/>
            <a:chExt cx="2525062" cy="1017203"/>
          </a:xfrm>
        </p:grpSpPr>
        <p:cxnSp>
          <p:nvCxnSpPr>
            <p:cNvPr id="27" name="Straight Arrow Connector 26"/>
            <p:cNvCxnSpPr>
              <a:stCxn id="29" idx="2"/>
            </p:cNvCxnSpPr>
            <p:nvPr/>
          </p:nvCxnSpPr>
          <p:spPr>
            <a:xfrm>
              <a:off x="3645532" y="3414475"/>
              <a:ext cx="0" cy="436493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536165" y="3750640"/>
                  <a:ext cx="222573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+2</m:t>
                            </m:r>
                          </m:sub>
                        </m:sSub>
                        <m:r>
                          <a:rPr lang="en-US" sz="2000">
                            <a:solidFill>
                              <a:schemeClr val="accent2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…,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US" sz="2000" dirty="0" err="1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165" y="3750640"/>
                  <a:ext cx="2225738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ight Bracket 28"/>
            <p:cNvSpPr/>
            <p:nvPr/>
          </p:nvSpPr>
          <p:spPr>
            <a:xfrm rot="5400000">
              <a:off x="3505068" y="2011480"/>
              <a:ext cx="280927" cy="2525062"/>
            </a:xfrm>
            <a:prstGeom prst="rightBracket">
              <a:avLst>
                <a:gd name="adj" fmla="val 0"/>
              </a:avLst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130731" y="1088357"/>
            <a:ext cx="303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Within a </a:t>
            </a:r>
            <a:r>
              <a:rPr lang="en-US" dirty="0" err="1"/>
              <a:t>lookahead</a:t>
            </a:r>
            <a:r>
              <a:rPr lang="en-US" dirty="0"/>
              <a:t> window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6367565" y="1542896"/>
            <a:ext cx="2525062" cy="1017203"/>
            <a:chOff x="2383001" y="3133547"/>
            <a:chExt cx="2525062" cy="1017203"/>
          </a:xfrm>
        </p:grpSpPr>
        <p:cxnSp>
          <p:nvCxnSpPr>
            <p:cNvPr id="31" name="Straight Arrow Connector 30"/>
            <p:cNvCxnSpPr>
              <a:stCxn id="33" idx="2"/>
            </p:cNvCxnSpPr>
            <p:nvPr/>
          </p:nvCxnSpPr>
          <p:spPr>
            <a:xfrm>
              <a:off x="3645532" y="3414475"/>
              <a:ext cx="0" cy="436493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536165" y="3750640"/>
                  <a:ext cx="22433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+2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2000">
                            <a:solidFill>
                              <a:schemeClr val="accent2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…,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 err="1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165" y="3750640"/>
                  <a:ext cx="2243371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ight Bracket 32"/>
            <p:cNvSpPr/>
            <p:nvPr/>
          </p:nvSpPr>
          <p:spPr>
            <a:xfrm rot="5400000">
              <a:off x="3505068" y="2011480"/>
              <a:ext cx="280927" cy="2525062"/>
            </a:xfrm>
            <a:prstGeom prst="rightBracket">
              <a:avLst>
                <a:gd name="adj" fmla="val 0"/>
              </a:avLst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351044" y="1457689"/>
                <a:ext cx="2611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,</m:t>
                      </m:r>
                      <m:r>
                        <a:rPr lang="en-US" i="1">
                          <a:latin typeface="Cambria Math"/>
                        </a:rPr>
                        <m:t>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 err="1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043" y="1457689"/>
                <a:ext cx="2611125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264753" y="4803323"/>
                <a:ext cx="6896786" cy="611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≤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sSup>
                                      <m:sSupPr>
                                        <m:ctrlPr>
                                          <a:rPr lang="en-US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 dirty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†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•|</m:t>
                                            </m:r>
                                            <m: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 dirty="0">
                                            <a:latin typeface="Cambria Math" panose="02040503050406030204" pitchFamily="18" charset="0"/>
                                          </a:rPr>
                                          <m:t> 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753" y="4803323"/>
                <a:ext cx="6896786" cy="61151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835840" y="5375331"/>
            <a:ext cx="1721625" cy="710039"/>
            <a:chOff x="5311839" y="5375330"/>
            <a:chExt cx="1721625" cy="710039"/>
          </a:xfrm>
        </p:grpSpPr>
        <p:sp>
          <p:nvSpPr>
            <p:cNvPr id="38" name="Right Brace 37"/>
            <p:cNvSpPr/>
            <p:nvPr/>
          </p:nvSpPr>
          <p:spPr>
            <a:xfrm rot="5400000">
              <a:off x="5853639" y="4959390"/>
              <a:ext cx="360945" cy="1192826"/>
            </a:xfrm>
            <a:prstGeom prst="rightBrace">
              <a:avLst>
                <a:gd name="adj1" fmla="val 48334"/>
                <a:gd name="adj2" fmla="val 48648"/>
              </a:avLst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11839" y="5716037"/>
              <a:ext cx="1721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Prediction error 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323581" y="4394053"/>
            <a:ext cx="556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perturbation analysis using </a:t>
            </a:r>
            <a:r>
              <a:rPr lang="en-US" dirty="0" err="1"/>
              <a:t>Fenchel-Rockafellar</a:t>
            </a:r>
            <a:r>
              <a:rPr lang="en-US" dirty="0"/>
              <a:t> duality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77022" y="2615149"/>
            <a:ext cx="5413149" cy="1355672"/>
            <a:chOff x="1753021" y="2615149"/>
            <a:chExt cx="5413149" cy="13556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753021" y="2615149"/>
                  <a:ext cx="5413149" cy="7645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   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3021" y="2615149"/>
                  <a:ext cx="5413149" cy="76450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1832441" y="3556862"/>
                  <a:ext cx="5284332" cy="4139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𝑎𝑟𝑔𝑚𝑖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•|</m:t>
                                </m:r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             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𝑎𝑟𝑔𝑚𝑖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2441" y="3556862"/>
                  <a:ext cx="5284332" cy="41395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30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5" grpId="0"/>
      <p:bldP spid="36" grpId="0"/>
      <p:bldP spid="4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9130" y="503583"/>
            <a:ext cx="2268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Proof Sketch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71538" y="1088357"/>
            <a:ext cx="3162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Between </a:t>
            </a:r>
            <a:r>
              <a:rPr lang="en-US" dirty="0" err="1"/>
              <a:t>lookahead</a:t>
            </a:r>
            <a:r>
              <a:rPr lang="en-US" dirty="0"/>
              <a:t> windows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43210" y="1614846"/>
                <a:ext cx="5581592" cy="427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+1|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+2|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latin typeface="Cambria Math"/>
                        </a:rPr>
                        <m:t>…,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  <m:r>
                            <a:rPr lang="en-US" sz="2000" i="1">
                              <a:latin typeface="Cambria Math"/>
                            </a:rPr>
                            <m:t>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  <m:r>
                            <a:rPr lang="en-US" sz="2000" i="1">
                              <a:latin typeface="Cambria Math"/>
                            </a:rPr>
                            <m:t>+1|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  <m:r>
                            <a:rPr lang="en-US" sz="2000" i="1">
                              <a:latin typeface="Cambria Math"/>
                            </a:rPr>
                            <m:t>+2|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,…</m:t>
                      </m:r>
                    </m:oMath>
                  </m:oMathPara>
                </a14:m>
                <a:endParaRPr lang="en-US" sz="2000" dirty="0" err="1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210" y="1614846"/>
                <a:ext cx="5581592" cy="427618"/>
              </a:xfrm>
              <a:prstGeom prst="rect">
                <a:avLst/>
              </a:prstGeom>
              <a:blipFill rotWithShape="0">
                <a:blip r:embed="rId2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ket 6"/>
          <p:cNvSpPr/>
          <p:nvPr/>
        </p:nvSpPr>
        <p:spPr>
          <a:xfrm rot="5400000">
            <a:off x="4471291" y="559307"/>
            <a:ext cx="280927" cy="2525062"/>
          </a:xfrm>
          <a:prstGeom prst="rightBracket">
            <a:avLst>
              <a:gd name="adj" fmla="val 0"/>
            </a:avLst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 rot="5400000">
            <a:off x="7258385" y="312564"/>
            <a:ext cx="280927" cy="3018549"/>
          </a:xfrm>
          <a:prstGeom prst="rightBracket">
            <a:avLst>
              <a:gd name="adj" fmla="val 0"/>
            </a:avLst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11753" y="1938658"/>
            <a:ext cx="0" cy="436493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31403" y="2263868"/>
                <a:ext cx="22257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2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en-US" sz="2000">
                          <a:solidFill>
                            <a:schemeClr val="accent2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solidFill>
                            <a:schemeClr val="accent2"/>
                          </a:solidFill>
                          <a:latin typeface="Cambria Math"/>
                        </a:rPr>
                        <m:t>…,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2000" dirty="0" err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03" y="2263868"/>
                <a:ext cx="222573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7323119" y="1962302"/>
            <a:ext cx="1" cy="443746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874286" y="2241487"/>
                <a:ext cx="29245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𝑤</m:t>
                          </m:r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2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𝑤</m:t>
                          </m:r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en-US" sz="2000">
                          <a:solidFill>
                            <a:schemeClr val="accent2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solidFill>
                            <a:schemeClr val="accent2"/>
                          </a:solidFill>
                          <a:latin typeface="Cambria Math"/>
                        </a:rPr>
                        <m:t>…,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+2</m:t>
                          </m:r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2000" dirty="0" err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285" y="2241487"/>
                <a:ext cx="2924519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4452771" y="2641599"/>
            <a:ext cx="3278654" cy="651973"/>
            <a:chOff x="2928771" y="2641598"/>
            <a:chExt cx="3278654" cy="651973"/>
          </a:xfrm>
        </p:grpSpPr>
        <p:sp>
          <p:nvSpPr>
            <p:cNvPr id="2" name="Right Brace 1"/>
            <p:cNvSpPr/>
            <p:nvPr/>
          </p:nvSpPr>
          <p:spPr>
            <a:xfrm rot="5400000">
              <a:off x="4228133" y="2327153"/>
              <a:ext cx="274878" cy="903767"/>
            </a:xfrm>
            <a:prstGeom prst="rightBrace">
              <a:avLst>
                <a:gd name="adj1" fmla="val 23805"/>
                <a:gd name="adj2" fmla="val 51177"/>
              </a:avLst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928771" y="2924239"/>
              <a:ext cx="327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cost between </a:t>
              </a:r>
              <a:r>
                <a:rPr lang="en-US" dirty="0" err="1">
                  <a:solidFill>
                    <a:schemeClr val="accent2"/>
                  </a:solidFill>
                </a:rPr>
                <a:t>lookahead</a:t>
              </a:r>
              <a:r>
                <a:rPr lang="en-US" dirty="0">
                  <a:solidFill>
                    <a:schemeClr val="accent2"/>
                  </a:solidFill>
                </a:rPr>
                <a:t> window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865683" y="3625917"/>
                <a:ext cx="8047781" cy="80791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𝐹𝐻𝐶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𝑂𝑃𝑇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||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†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−1 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82" y="3625916"/>
                <a:ext cx="8047781" cy="80791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/>
          <p:cNvSpPr/>
          <p:nvPr/>
        </p:nvSpPr>
        <p:spPr>
          <a:xfrm rot="16200000">
            <a:off x="5752134" y="2778967"/>
            <a:ext cx="274878" cy="1457888"/>
          </a:xfrm>
          <a:prstGeom prst="rightBrace">
            <a:avLst>
              <a:gd name="adj1" fmla="val 23805"/>
              <a:gd name="adj2" fmla="val 5267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16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19130" y="503583"/>
            <a:ext cx="2268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Proof 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58053" y="3920326"/>
                <a:ext cx="6104492" cy="1741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3. By Jensen’s inequality and taking expectation</a:t>
                </a:r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sup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  <m:lim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lim>
                    </m:limLow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𝐴𝐹𝐻𝐶</m:t>
                        </m:r>
                      </m:e>
                    </m:d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𝑂𝑃𝑇</m:t>
                        </m:r>
                      </m:e>
                    </m:d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𝑉𝑇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where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†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000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sz="20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)/2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053" y="3920325"/>
                <a:ext cx="6104492" cy="1741887"/>
              </a:xfrm>
              <a:prstGeom prst="rect">
                <a:avLst/>
              </a:prstGeom>
              <a:blipFill rotWithShape="0">
                <a:blip r:embed="rId2"/>
                <a:stretch>
                  <a:fillRect l="-1497" t="-2797" r="-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ket 6"/>
          <p:cNvSpPr/>
          <p:nvPr/>
        </p:nvSpPr>
        <p:spPr>
          <a:xfrm rot="5400000">
            <a:off x="4820853" y="801297"/>
            <a:ext cx="259784" cy="1161092"/>
          </a:xfrm>
          <a:prstGeom prst="rightBracket">
            <a:avLst>
              <a:gd name="adj" fmla="val 0"/>
            </a:avLst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 rot="5400000">
            <a:off x="6095403" y="690845"/>
            <a:ext cx="259786" cy="1388011"/>
          </a:xfrm>
          <a:prstGeom prst="rightBracket">
            <a:avLst>
              <a:gd name="adj" fmla="val 0"/>
            </a:avLst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/>
          <p:cNvSpPr/>
          <p:nvPr/>
        </p:nvSpPr>
        <p:spPr>
          <a:xfrm rot="5400000">
            <a:off x="5310882" y="1175761"/>
            <a:ext cx="259784" cy="1161092"/>
          </a:xfrm>
          <a:prstGeom prst="rightBracket">
            <a:avLst>
              <a:gd name="adj" fmla="val 0"/>
            </a:avLst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ket 9"/>
          <p:cNvSpPr/>
          <p:nvPr/>
        </p:nvSpPr>
        <p:spPr>
          <a:xfrm rot="5400000">
            <a:off x="6581666" y="1064152"/>
            <a:ext cx="259786" cy="1388011"/>
          </a:xfrm>
          <a:prstGeom prst="rightBracket">
            <a:avLst>
              <a:gd name="adj" fmla="val 0"/>
            </a:avLst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/>
          <p:cNvSpPr/>
          <p:nvPr/>
        </p:nvSpPr>
        <p:spPr>
          <a:xfrm rot="5400000">
            <a:off x="5932081" y="1546204"/>
            <a:ext cx="259784" cy="1161092"/>
          </a:xfrm>
          <a:prstGeom prst="rightBracket">
            <a:avLst>
              <a:gd name="adj" fmla="val 0"/>
            </a:avLst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 rot="5400000">
            <a:off x="7206631" y="1433924"/>
            <a:ext cx="259786" cy="1388011"/>
          </a:xfrm>
          <a:prstGeom prst="rightBracket">
            <a:avLst>
              <a:gd name="adj" fmla="val 0"/>
            </a:avLst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301713" y="1744881"/>
            <a:ext cx="666974" cy="752257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endParaRPr lang="en-US" sz="2400" dirty="0"/>
          </a:p>
        </p:txBody>
      </p:sp>
      <p:sp>
        <p:nvSpPr>
          <p:cNvPr id="14" name="Right Bracket 13"/>
          <p:cNvSpPr/>
          <p:nvPr/>
        </p:nvSpPr>
        <p:spPr>
          <a:xfrm rot="5400000">
            <a:off x="6928426" y="2344915"/>
            <a:ext cx="259784" cy="1161092"/>
          </a:xfrm>
          <a:prstGeom prst="rightBracket">
            <a:avLst>
              <a:gd name="adj" fmla="val 0"/>
            </a:avLst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/>
          <p:cNvSpPr/>
          <p:nvPr/>
        </p:nvSpPr>
        <p:spPr>
          <a:xfrm rot="5400000">
            <a:off x="8202976" y="2239990"/>
            <a:ext cx="259786" cy="1388011"/>
          </a:xfrm>
          <a:prstGeom prst="rightBracket">
            <a:avLst>
              <a:gd name="adj" fmla="val 0"/>
            </a:avLst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301713" y="2543592"/>
            <a:ext cx="1265273" cy="752257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 rot="5400000">
            <a:off x="5369206" y="2164694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…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883965" y="1230808"/>
            <a:ext cx="2400064" cy="2496807"/>
            <a:chOff x="4820172" y="3477657"/>
            <a:chExt cx="5037177" cy="2582478"/>
          </a:xfrm>
        </p:grpSpPr>
        <p:sp>
          <p:nvSpPr>
            <p:cNvPr id="19" name="Rectangle 18"/>
            <p:cNvSpPr/>
            <p:nvPr/>
          </p:nvSpPr>
          <p:spPr>
            <a:xfrm>
              <a:off x="5235780" y="3477657"/>
              <a:ext cx="95954" cy="1871820"/>
            </a:xfrm>
            <a:prstGeom prst="rect">
              <a:avLst/>
            </a:prstGeom>
            <a:solidFill>
              <a:schemeClr val="accent6"/>
            </a:solidFill>
            <a:ln w="76200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 algn="ctr"/>
              <a:endParaRPr 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20172" y="5327960"/>
              <a:ext cx="5037177" cy="732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6"/>
                  </a:solidFill>
                </a:rPr>
                <a:t>Average choices of FHC algorithms 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404258" y="1230806"/>
            <a:ext cx="3041824" cy="2115148"/>
            <a:chOff x="-3953381" y="2961418"/>
            <a:chExt cx="6615145" cy="2287277"/>
          </a:xfrm>
        </p:grpSpPr>
        <p:sp>
          <p:nvSpPr>
            <p:cNvPr id="22" name="Left Brace 21"/>
            <p:cNvSpPr/>
            <p:nvPr/>
          </p:nvSpPr>
          <p:spPr>
            <a:xfrm>
              <a:off x="2063808" y="2961418"/>
              <a:ext cx="249724" cy="2287277"/>
            </a:xfrm>
            <a:prstGeom prst="leftBrace">
              <a:avLst>
                <a:gd name="adj1" fmla="val 160539"/>
                <a:gd name="adj2" fmla="val 50000"/>
              </a:avLst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-3953381" y="3854619"/>
                  <a:ext cx="6615145" cy="4992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/>
                        </a:rPr>
                        <m:t>𝑤</m:t>
                      </m:r>
                    </m:oMath>
                  </a14:m>
                  <a:r>
                    <a:rPr lang="en-US" sz="2400" dirty="0">
                      <a:solidFill>
                        <a:schemeClr val="accent2"/>
                      </a:solidFill>
                    </a:rPr>
                    <a:t> FHC algorithms</a:t>
                  </a: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953381" y="3854619"/>
                  <a:ext cx="6615145" cy="49923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Right Brace 26"/>
          <p:cNvSpPr/>
          <p:nvPr/>
        </p:nvSpPr>
        <p:spPr>
          <a:xfrm rot="5400000">
            <a:off x="8473533" y="5449713"/>
            <a:ext cx="283029" cy="674914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/>
          <p:cNvSpPr/>
          <p:nvPr/>
        </p:nvSpPr>
        <p:spPr>
          <a:xfrm rot="5400000">
            <a:off x="6091319" y="4289651"/>
            <a:ext cx="283029" cy="2983712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48115" y="5901183"/>
            <a:ext cx="177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Switching cost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41218" y="5923022"/>
            <a:ext cx="177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Prediction error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840995" y="6242972"/>
            <a:ext cx="6683329" cy="369332"/>
            <a:chOff x="248254" y="6000720"/>
            <a:chExt cx="6683329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48254" y="6000720"/>
                  <a:ext cx="23988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accent1">
                          <a:lumMod val="75000"/>
                        </a:schemeClr>
                      </a:solidFill>
                    </a:rPr>
                    <a:t>Lookahead</a:t>
                  </a:r>
                  <a:r>
                    <a:rPr lang="en-US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 window </a:t>
                  </a:r>
                  <a14:m>
                    <m:oMath xmlns:m="http://schemas.openxmlformats.org/officeDocument/2006/math">
                      <m:r>
                        <a:rPr lang="en-US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endParaRPr lang="en-US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254" y="6000720"/>
                  <a:ext cx="239887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30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Down Arrow 31"/>
            <p:cNvSpPr/>
            <p:nvPr/>
          </p:nvSpPr>
          <p:spPr>
            <a:xfrm rot="10800000">
              <a:off x="4420002" y="6090830"/>
              <a:ext cx="276784" cy="270769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Up Arrow 32"/>
            <p:cNvSpPr/>
            <p:nvPr/>
          </p:nvSpPr>
          <p:spPr>
            <a:xfrm rot="10800000">
              <a:off x="6662862" y="6057962"/>
              <a:ext cx="268721" cy="299293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2693218" y="6072224"/>
              <a:ext cx="276784" cy="270769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80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7" grpId="0" animBg="1"/>
      <p:bldP spid="28" grpId="0" animBg="1"/>
      <p:bldP spid="29" grpId="0"/>
      <p:bldP spid="3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19130" y="503583"/>
            <a:ext cx="2268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Proof 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19131" y="1191146"/>
                <a:ext cx="57559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𝔼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𝐴𝐹𝐻𝐶</m:t>
                        </m:r>
                      </m:e>
                    </m:d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𝑂𝑃𝑇</m:t>
                        </m:r>
                      </m:e>
                    </m:d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𝑉𝑇</m:t>
                    </m:r>
                  </m:oMath>
                </a14:m>
                <a:r>
                  <a:rPr lang="en-US" sz="2400" dirty="0"/>
                  <a:t>   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implies</a:t>
                </a:r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30" y="1191146"/>
                <a:ext cx="5755999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0465" r="-95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61644" y="1685822"/>
                <a:ext cx="62416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Constant competitive ratio 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𝑂𝑃𝑇</m:t>
                        </m:r>
                      </m:e>
                    </m:d>
                    <m:r>
                      <a:rPr lang="en-US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643" y="1685821"/>
                <a:ext cx="6241645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465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319131" y="2543990"/>
            <a:ext cx="280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4. Similarly for regret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88903" y="3210772"/>
                <a:ext cx="6166365" cy="1015663"/>
              </a:xfrm>
              <a:prstGeom prst="rect">
                <a:avLst/>
              </a:prstGeom>
              <a:noFill/>
              <a:ln>
                <a:solidFill>
                  <a:schemeClr val="tx2">
                    <a:alpha val="93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>
                    <a:solidFill>
                      <a:schemeClr val="tx2"/>
                    </a:solidFill>
                  </a:rPr>
                  <a:t>Theorem:</a:t>
                </a:r>
                <a:r>
                  <a:rPr lang="en-US" sz="2000" dirty="0">
                    <a:solidFill>
                      <a:schemeClr val="tx2"/>
                    </a:solidFill>
                  </a:rPr>
                  <a:t>  AFHC(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/>
                        </a:solidFill>
                        <a:latin typeface="Cambria Math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) with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/>
                        </a:solidFill>
                        <a:latin typeface="Cambria Math"/>
                      </a:rPr>
                      <m:t>𝑤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/>
                      </a:rPr>
                      <m:t>𝑂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/>
                      </a:rPr>
                      <m:t>(1)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has </a:t>
                </a:r>
                <a:r>
                  <a:rPr lang="en-US" sz="2000" dirty="0" err="1">
                    <a:solidFill>
                      <a:schemeClr val="tx2"/>
                    </a:solidFill>
                  </a:rPr>
                  <a:t>sublinear</a:t>
                </a:r>
                <a:r>
                  <a:rPr lang="en-US" sz="2000" dirty="0">
                    <a:solidFill>
                      <a:schemeClr val="tx2"/>
                    </a:solidFill>
                  </a:rPr>
                  <a:t> regret and is constant competitive (in expectation)</a:t>
                </a:r>
              </a:p>
              <a:p>
                <a:r>
                  <a:rPr lang="en-US" sz="2000" dirty="0">
                    <a:solidFill>
                      <a:schemeClr val="tx2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𝑂𝑝𝑡</m:t>
                        </m:r>
                      </m:e>
                    </m:d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STA</m:t>
                        </m:r>
                      </m:e>
                    </m:d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902" y="3210771"/>
                <a:ext cx="6166365" cy="1015663"/>
              </a:xfrm>
              <a:prstGeom prst="rect">
                <a:avLst/>
              </a:prstGeom>
              <a:blipFill rotWithShape="0">
                <a:blip r:embed="rId4"/>
                <a:stretch>
                  <a:fillRect l="-987" t="-2976" b="-9524"/>
                </a:stretch>
              </a:blipFill>
              <a:ln>
                <a:solidFill>
                  <a:schemeClr val="tx2">
                    <a:alpha val="93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4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02379" y="956342"/>
                <a:ext cx="5644104" cy="1323439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>
                    <a:solidFill>
                      <a:schemeClr val="tx2"/>
                    </a:solidFill>
                  </a:rPr>
                  <a:t>Theorem:</a:t>
                </a:r>
                <a:r>
                  <a:rPr lang="en-US" sz="2000" dirty="0">
                    <a:solidFill>
                      <a:schemeClr val="tx2"/>
                    </a:solidFill>
                  </a:rPr>
                  <a:t>  </a:t>
                </a:r>
                <a:r>
                  <a:rPr lang="en-US" sz="2000" dirty="0">
                    <a:solidFill>
                      <a:schemeClr val="accent6"/>
                    </a:solidFill>
                  </a:rPr>
                  <a:t>AFHC(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6"/>
                        </a:solidFill>
                        <a:latin typeface="Cambria Math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accent6"/>
                    </a:solidFill>
                  </a:rPr>
                  <a:t>) </a:t>
                </a:r>
                <a:r>
                  <a:rPr lang="en-US" sz="2000" dirty="0">
                    <a:solidFill>
                      <a:schemeClr val="tx2"/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/>
                        </a:solidFill>
                        <a:latin typeface="Cambria Math"/>
                      </a:rPr>
                      <m:t>𝑤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/>
                      </a:rPr>
                      <m:t>𝑂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/>
                      </a:rPr>
                      <m:t>(1)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has </a:t>
                </a:r>
                <a:r>
                  <a:rPr lang="en-US" sz="2000" dirty="0" err="1">
                    <a:solidFill>
                      <a:schemeClr val="tx2"/>
                    </a:solidFill>
                  </a:rPr>
                  <a:t>sublinear</a:t>
                </a:r>
                <a:r>
                  <a:rPr lang="en-US" sz="2000" dirty="0">
                    <a:solidFill>
                      <a:schemeClr val="tx2"/>
                    </a:solidFill>
                  </a:rPr>
                  <a:t> regret and is constant competitive (in expectation)</a:t>
                </a:r>
              </a:p>
              <a:p>
                <a:r>
                  <a:rPr lang="en-US" sz="2000" dirty="0">
                    <a:solidFill>
                      <a:schemeClr val="tx2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tx2"/>
                        </a:solidFill>
                        <a:latin typeface="Cambria Math"/>
                      </a:rPr>
                      <m:t>cost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𝑂𝑝𝑡</m:t>
                        </m:r>
                      </m:e>
                    </m:d>
                    <m:r>
                      <a:rPr lang="en-US" sz="2000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tx2"/>
                        </a:solidFill>
                        <a:latin typeface="Cambria Math"/>
                      </a:rPr>
                      <m:t>Ω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/>
                      </a:rPr>
                      <m:t>𝑇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STA</m:t>
                        </m:r>
                      </m:e>
                    </m:d>
                    <m:r>
                      <a:rPr lang="en-US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79" y="956341"/>
                <a:ext cx="5644104" cy="1323439"/>
              </a:xfrm>
              <a:prstGeom prst="rect">
                <a:avLst/>
              </a:prstGeom>
              <a:blipFill rotWithShape="0">
                <a:blip r:embed="rId8"/>
                <a:stretch>
                  <a:fillRect l="-970" t="-2283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/>
          <p:cNvSpPr/>
          <p:nvPr/>
        </p:nvSpPr>
        <p:spPr>
          <a:xfrm>
            <a:off x="3605090" y="1387735"/>
            <a:ext cx="1146954" cy="1134226"/>
          </a:xfrm>
          <a:custGeom>
            <a:avLst/>
            <a:gdLst>
              <a:gd name="connsiteX0" fmla="*/ 1124692 w 1146954"/>
              <a:gd name="connsiteY0" fmla="*/ 1118795 h 1134226"/>
              <a:gd name="connsiteX1" fmla="*/ 1092419 w 1146954"/>
              <a:gd name="connsiteY1" fmla="*/ 1075765 h 1134226"/>
              <a:gd name="connsiteX2" fmla="*/ 651356 w 1146954"/>
              <a:gd name="connsiteY2" fmla="*/ 645459 h 1134226"/>
              <a:gd name="connsiteX3" fmla="*/ 81201 w 1146954"/>
              <a:gd name="connsiteY3" fmla="*/ 882127 h 1134226"/>
              <a:gd name="connsiteX4" fmla="*/ 16655 w 1146954"/>
              <a:gd name="connsiteY4" fmla="*/ 0 h 113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6954" h="1134226">
                <a:moveTo>
                  <a:pt x="1124692" y="1118795"/>
                </a:moveTo>
                <a:cubicBezTo>
                  <a:pt x="1148000" y="1136724"/>
                  <a:pt x="1171308" y="1154654"/>
                  <a:pt x="1092419" y="1075765"/>
                </a:cubicBezTo>
                <a:cubicBezTo>
                  <a:pt x="1013530" y="996876"/>
                  <a:pt x="819892" y="677732"/>
                  <a:pt x="651356" y="645459"/>
                </a:cubicBezTo>
                <a:cubicBezTo>
                  <a:pt x="482820" y="613186"/>
                  <a:pt x="186984" y="989703"/>
                  <a:pt x="81201" y="882127"/>
                </a:cubicBezTo>
                <a:cubicBezTo>
                  <a:pt x="-24582" y="774551"/>
                  <a:pt x="-3964" y="387275"/>
                  <a:pt x="16655" y="0"/>
                </a:cubicBezTo>
              </a:path>
            </a:pathLst>
          </a:custGeom>
          <a:noFill/>
          <a:ln w="762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41287" y="2366681"/>
            <a:ext cx="411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+mj-lt"/>
              </a:rPr>
              <a:t>Averaging Fixed Horizon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20938" y="3027928"/>
                <a:ext cx="5581592" cy="427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+1|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+2|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latin typeface="Cambria Math"/>
                        </a:rPr>
                        <m:t>…,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  <m:r>
                            <a:rPr lang="en-US" sz="2000" i="1">
                              <a:latin typeface="Cambria Math"/>
                            </a:rPr>
                            <m:t>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  <m:r>
                            <a:rPr lang="en-US" sz="2000" i="1">
                              <a:latin typeface="Cambria Math"/>
                            </a:rPr>
                            <m:t>+1|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  <m:r>
                            <a:rPr lang="en-US" sz="2000" i="1">
                              <a:latin typeface="Cambria Math"/>
                            </a:rPr>
                            <m:t>+2|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,…</m:t>
                      </m:r>
                    </m:oMath>
                  </m:oMathPara>
                </a14:m>
                <a:endParaRPr lang="en-US" sz="2000" dirty="0" err="1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938" y="3027928"/>
                <a:ext cx="5581592" cy="427618"/>
              </a:xfrm>
              <a:prstGeom prst="rect">
                <a:avLst/>
              </a:prstGeom>
              <a:blipFill rotWithShape="1">
                <a:blip r:embed="rId3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560678" y="2669131"/>
            <a:ext cx="286783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Fixed Horizon Control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2063" y="3068999"/>
            <a:ext cx="3278506" cy="499174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3907001" y="3133548"/>
            <a:ext cx="2525062" cy="946381"/>
            <a:chOff x="2383001" y="3133547"/>
            <a:chExt cx="2525062" cy="946381"/>
          </a:xfrm>
        </p:grpSpPr>
        <p:cxnSp>
          <p:nvCxnSpPr>
            <p:cNvPr id="27" name="Straight Arrow Connector 26"/>
            <p:cNvCxnSpPr>
              <a:stCxn id="11" idx="2"/>
            </p:cNvCxnSpPr>
            <p:nvPr/>
          </p:nvCxnSpPr>
          <p:spPr>
            <a:xfrm>
              <a:off x="3645532" y="3414475"/>
              <a:ext cx="0" cy="436493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578745" y="3679818"/>
                  <a:ext cx="22433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+2</m:t>
                            </m:r>
                          </m:sub>
                        </m:sSub>
                        <m:r>
                          <a:rPr lang="en-US" sz="2000">
                            <a:solidFill>
                              <a:schemeClr val="accent2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…,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US" sz="2000" dirty="0" err="1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8745" y="3679818"/>
                  <a:ext cx="2243371" cy="40011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ight Bracket 10"/>
            <p:cNvSpPr/>
            <p:nvPr/>
          </p:nvSpPr>
          <p:spPr>
            <a:xfrm rot="5400000">
              <a:off x="3505068" y="2011480"/>
              <a:ext cx="280927" cy="2525062"/>
            </a:xfrm>
            <a:prstGeom prst="rightBracket">
              <a:avLst>
                <a:gd name="adj" fmla="val 0"/>
              </a:avLst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35664" y="3455546"/>
                <a:ext cx="5334345" cy="1170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argmin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i="1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|</m:t>
                                              </m:r>
                                              <m:r>
                                                <a:rPr lang="en-US" i="1">
                                                  <a:solidFill>
                                                    <a:schemeClr val="accent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664" y="3455546"/>
                <a:ext cx="5334345" cy="117025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8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425942" y="2438975"/>
                <a:ext cx="4534446" cy="988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𝐹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i="1">
                              <a:latin typeface="Cambria Math"/>
                            </a:rPr>
                            <m:t>‖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‖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942" y="2438975"/>
                <a:ext cx="4534446" cy="9884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/>
          <p:cNvGrpSpPr/>
          <p:nvPr/>
        </p:nvGrpSpPr>
        <p:grpSpPr>
          <a:xfrm>
            <a:off x="4113179" y="2963868"/>
            <a:ext cx="1651606" cy="601106"/>
            <a:chOff x="4498848" y="3456604"/>
            <a:chExt cx="1651606" cy="601106"/>
          </a:xfrm>
        </p:grpSpPr>
        <p:sp>
          <p:nvSpPr>
            <p:cNvPr id="48" name="Left Brace 47"/>
            <p:cNvSpPr/>
            <p:nvPr/>
          </p:nvSpPr>
          <p:spPr>
            <a:xfrm rot="16200000">
              <a:off x="5126236" y="2840236"/>
              <a:ext cx="277196" cy="1509931"/>
            </a:xfrm>
            <a:prstGeom prst="leftBrace">
              <a:avLst>
                <a:gd name="adj1" fmla="val 87837"/>
                <a:gd name="adj2" fmla="val 50000"/>
              </a:avLst>
            </a:prstGeom>
            <a:ln w="3810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98848" y="3657600"/>
              <a:ext cx="16516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switching cost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510189" y="1848355"/>
            <a:ext cx="1414271" cy="461665"/>
            <a:chOff x="326132" y="2066756"/>
            <a:chExt cx="1414271" cy="461665"/>
          </a:xfrm>
        </p:grpSpPr>
        <p:sp>
          <p:nvSpPr>
            <p:cNvPr id="51" name="TextBox 50"/>
            <p:cNvSpPr txBox="1"/>
            <p:nvPr/>
          </p:nvSpPr>
          <p:spPr>
            <a:xfrm>
              <a:off x="775074" y="2066756"/>
              <a:ext cx="9653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online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H="1" flipV="1">
              <a:off x="326132" y="2289260"/>
              <a:ext cx="522094" cy="2234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1843678" y="4247147"/>
            <a:ext cx="444820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Goal:  Algorithms to minimize cost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560484" y="1848355"/>
                <a:ext cx="29768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,…</m:t>
                      </m:r>
                    </m:oMath>
                  </m:oMathPara>
                </a14:m>
                <a:endParaRPr lang="en-US" sz="2400" dirty="0" err="1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484" y="1848355"/>
                <a:ext cx="2976841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/>
          <p:cNvGrpSpPr/>
          <p:nvPr/>
        </p:nvGrpSpPr>
        <p:grpSpPr>
          <a:xfrm>
            <a:off x="2004232" y="3075492"/>
            <a:ext cx="1372020" cy="684668"/>
            <a:chOff x="1440554" y="1786721"/>
            <a:chExt cx="1372020" cy="684668"/>
          </a:xfrm>
        </p:grpSpPr>
        <p:grpSp>
          <p:nvGrpSpPr>
            <p:cNvPr id="56" name="Group 55"/>
            <p:cNvGrpSpPr/>
            <p:nvPr/>
          </p:nvGrpSpPr>
          <p:grpSpPr>
            <a:xfrm>
              <a:off x="1908096" y="1786721"/>
              <a:ext cx="904478" cy="684668"/>
              <a:chOff x="2955372" y="3368577"/>
              <a:chExt cx="904478" cy="684668"/>
            </a:xfrm>
          </p:grpSpPr>
          <p:cxnSp>
            <p:nvCxnSpPr>
              <p:cNvPr id="58" name="Straight Arrow Connector 57"/>
              <p:cNvCxnSpPr/>
              <p:nvPr/>
            </p:nvCxnSpPr>
            <p:spPr>
              <a:xfrm flipH="1" flipV="1">
                <a:off x="3166701" y="3368577"/>
                <a:ext cx="108015" cy="432627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headEnd type="none" w="med" len="me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2955372" y="3653135"/>
                <a:ext cx="9044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convex</a:t>
                </a:r>
              </a:p>
            </p:txBody>
          </p:sp>
        </p:grpSp>
        <p:cxnSp>
          <p:nvCxnSpPr>
            <p:cNvPr id="57" name="Straight Arrow Connector 56"/>
            <p:cNvCxnSpPr>
              <a:stCxn id="59" idx="1"/>
            </p:cNvCxnSpPr>
            <p:nvPr/>
          </p:nvCxnSpPr>
          <p:spPr>
            <a:xfrm flipH="1" flipV="1">
              <a:off x="1440554" y="1939122"/>
              <a:ext cx="467542" cy="332212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4401211" y="1140469"/>
            <a:ext cx="3118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accent5"/>
                </a:solidFill>
              </a:rPr>
              <a:t>Using</a:t>
            </a:r>
            <a:r>
              <a:rPr lang="en-US" sz="2800" b="1" u="sng" dirty="0">
                <a:solidFill>
                  <a:schemeClr val="accent5"/>
                </a:solidFill>
              </a:rPr>
              <a:t> </a:t>
            </a:r>
            <a:r>
              <a:rPr lang="en-US" sz="3200" b="1" u="sng" dirty="0">
                <a:solidFill>
                  <a:schemeClr val="accent5"/>
                </a:solidFill>
              </a:rPr>
              <a:t>Predictions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889163" y="590585"/>
            <a:ext cx="601681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Online Convex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9579309"/>
                  </p:ext>
                </p:extLst>
              </p:nvPr>
            </p:nvGraphicFramePr>
            <p:xfrm>
              <a:off x="6455351" y="4247147"/>
              <a:ext cx="5544006" cy="190271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31829"/>
                    <a:gridCol w="834875"/>
                    <a:gridCol w="953685"/>
                    <a:gridCol w="914400"/>
                    <a:gridCol w="487680"/>
                    <a:gridCol w="1621537"/>
                  </a:tblGrid>
                  <a:tr h="305578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Time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Information Available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Decision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21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1|0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2|0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3|0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 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216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2|1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3|1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055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3|2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055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+mn-lt"/>
                            </a:rPr>
                            <a:t>4</a:t>
                          </a:r>
                          <a:endParaRPr lang="en-US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 smtClean="0"/>
                            <a:t>  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9579309"/>
                  </p:ext>
                </p:extLst>
              </p:nvPr>
            </p:nvGraphicFramePr>
            <p:xfrm>
              <a:off x="6455351" y="4247147"/>
              <a:ext cx="5544006" cy="190271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31829"/>
                    <a:gridCol w="834875"/>
                    <a:gridCol w="953685"/>
                    <a:gridCol w="914400"/>
                    <a:gridCol w="487680"/>
                    <a:gridCol w="1621537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Time</a:t>
                          </a:r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Information Available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Decision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903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87591" t="-101563" r="-478102" b="-3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163694" t="-101563" r="-317197" b="-3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276000" t="-101563" r="-232000" b="-3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 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242481" t="-101563" r="-376" b="-320313"/>
                          </a:stretch>
                        </a:blipFill>
                      </a:tcPr>
                    </a:tc>
                  </a:tr>
                  <a:tr h="3903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87591" t="-198462" r="-478102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163694" t="-198462" r="-317197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276000" t="-198462" r="-232000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242481" t="-198462" r="-376" b="-215385"/>
                          </a:stretch>
                        </a:blipFill>
                      </a:tcPr>
                    </a:tc>
                  </a:tr>
                  <a:tr h="3903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87591" t="-303125" r="-478102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163694" t="-303125" r="-317197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276000" t="-303125" r="-232000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242481" t="-303125" r="-376" b="-11875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+mn-lt"/>
                            </a:rPr>
                            <a:t>4</a:t>
                          </a:r>
                          <a:endParaRPr lang="en-US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87591" t="-430000" r="-478102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163694" t="-430000" r="-31719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276000" t="-430000" r="-232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242481" t="-430000" r="-376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4" name="Group 23"/>
          <p:cNvGrpSpPr/>
          <p:nvPr/>
        </p:nvGrpSpPr>
        <p:grpSpPr>
          <a:xfrm>
            <a:off x="2568192" y="2578717"/>
            <a:ext cx="4741580" cy="1630563"/>
            <a:chOff x="2270440" y="2374857"/>
            <a:chExt cx="4741580" cy="1630563"/>
          </a:xfrm>
        </p:grpSpPr>
        <p:sp>
          <p:nvSpPr>
            <p:cNvPr id="25" name="Rectangle 24"/>
            <p:cNvSpPr/>
            <p:nvPr/>
          </p:nvSpPr>
          <p:spPr>
            <a:xfrm>
              <a:off x="2270440" y="2374857"/>
              <a:ext cx="1100824" cy="557667"/>
            </a:xfrm>
            <a:prstGeom prst="rect">
              <a:avLst/>
            </a:prstGeom>
            <a:ln w="762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 algn="ctr"/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601406" y="3457513"/>
                  <a:ext cx="3410614" cy="547907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accent2"/>
                      </a:solidFill>
                    </a:rPr>
                    <a:t>e.g. </a:t>
                  </a:r>
                  <a14:m>
                    <m:oMath xmlns:m="http://schemas.openxmlformats.org/officeDocument/2006/math">
                      <m:r>
                        <a:rPr lang="en-US" sz="2000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dirty="0" err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err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dirty="0" err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 dirty="0" err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 dirty="0" err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err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 dirty="0" err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0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 dirty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dirty="0" err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 err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 dirty="0" err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000" i="1" dirty="0" err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 dirty="0" err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sSub>
                                    <m:sSubPr>
                                      <m:ctrlPr>
                                        <a:rPr lang="en-US" sz="2000" i="1" dirty="0" err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 err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 dirty="0" err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1406" y="3457513"/>
                  <a:ext cx="3410614" cy="54790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596" b="-5319"/>
                  </a:stretch>
                </a:blipFill>
                <a:ln w="28575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>
              <a:stCxn id="26" idx="1"/>
            </p:cNvCxnSpPr>
            <p:nvPr/>
          </p:nvCxnSpPr>
          <p:spPr>
            <a:xfrm flipH="1" flipV="1">
              <a:off x="3292508" y="2930689"/>
              <a:ext cx="308898" cy="80077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3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25613" y="2026652"/>
            <a:ext cx="847924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Dynamic </a:t>
            </a:r>
            <a:r>
              <a:rPr lang="en-US" sz="2400" dirty="0" smtClean="0"/>
              <a:t>capacity management in data centers </a:t>
            </a:r>
            <a:r>
              <a:rPr lang="en-US" sz="2400" dirty="0" smtClean="0">
                <a:solidFill>
                  <a:schemeClr val="accent1"/>
                </a:solidFill>
              </a:rPr>
              <a:t>[</a:t>
            </a:r>
            <a:r>
              <a:rPr lang="en-US" sz="2400" dirty="0" err="1" smtClean="0">
                <a:solidFill>
                  <a:schemeClr val="accent1"/>
                </a:solidFill>
              </a:rPr>
              <a:t>Tu</a:t>
            </a:r>
            <a:r>
              <a:rPr lang="en-US" sz="2400" dirty="0" smtClean="0">
                <a:solidFill>
                  <a:schemeClr val="accent1"/>
                </a:solidFill>
              </a:rPr>
              <a:t> et al. 2013]</a:t>
            </a:r>
          </a:p>
          <a:p>
            <a:r>
              <a:rPr lang="en-US" sz="2400" dirty="0" smtClean="0"/>
              <a:t>Power </a:t>
            </a:r>
            <a:r>
              <a:rPr lang="en-US" sz="2400" dirty="0"/>
              <a:t>system generation/load </a:t>
            </a:r>
            <a:r>
              <a:rPr lang="en-US" sz="2400" dirty="0" smtClean="0"/>
              <a:t>scheduling</a:t>
            </a:r>
            <a:r>
              <a:rPr lang="en-US" sz="2400" dirty="0" smtClean="0">
                <a:solidFill>
                  <a:schemeClr val="accent1"/>
                </a:solidFill>
              </a:rPr>
              <a:t>[Lu et al.  2013] 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 smtClean="0"/>
              <a:t>Portfolio </a:t>
            </a:r>
            <a:r>
              <a:rPr lang="en-US" sz="2400" dirty="0"/>
              <a:t>management </a:t>
            </a:r>
            <a:r>
              <a:rPr lang="en-US" sz="2400" dirty="0" smtClean="0">
                <a:solidFill>
                  <a:schemeClr val="accent1"/>
                </a:solidFill>
              </a:rPr>
              <a:t>[Cover 1991][Boyd et al. 2012</a:t>
            </a:r>
            <a:r>
              <a:rPr lang="en-US" sz="2400" dirty="0" smtClean="0">
                <a:solidFill>
                  <a:schemeClr val="accent1"/>
                </a:solidFill>
              </a:rPr>
              <a:t>]</a:t>
            </a:r>
          </a:p>
          <a:p>
            <a:r>
              <a:rPr lang="en-US" sz="2400" dirty="0"/>
              <a:t>Video streaming </a:t>
            </a:r>
            <a:r>
              <a:rPr lang="en-US" sz="2400" dirty="0">
                <a:solidFill>
                  <a:schemeClr val="accent1"/>
                </a:solidFill>
              </a:rPr>
              <a:t>[Sen et al. 2000][Liu et al. 2008</a:t>
            </a:r>
            <a:r>
              <a:rPr lang="en-US" sz="2400" dirty="0" smtClean="0">
                <a:solidFill>
                  <a:schemeClr val="accent1"/>
                </a:solidFill>
              </a:rPr>
              <a:t>]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 smtClean="0"/>
              <a:t>Network routing </a:t>
            </a:r>
            <a:r>
              <a:rPr lang="en-US" sz="2400" dirty="0" smtClean="0">
                <a:solidFill>
                  <a:schemeClr val="accent1"/>
                </a:solidFill>
              </a:rPr>
              <a:t>[Bansal et al. </a:t>
            </a:r>
            <a:r>
              <a:rPr lang="en-US" sz="2400" dirty="0">
                <a:solidFill>
                  <a:schemeClr val="accent1"/>
                </a:solidFill>
              </a:rPr>
              <a:t>2003][</a:t>
            </a:r>
            <a:r>
              <a:rPr lang="en-US" sz="2400" dirty="0" err="1" smtClean="0">
                <a:solidFill>
                  <a:schemeClr val="accent1"/>
                </a:solidFill>
              </a:rPr>
              <a:t>Kodialam</a:t>
            </a:r>
            <a:r>
              <a:rPr lang="en-US" sz="2400" dirty="0" smtClean="0">
                <a:solidFill>
                  <a:schemeClr val="accent1"/>
                </a:solidFill>
              </a:rPr>
              <a:t> et al. 2003</a:t>
            </a:r>
            <a:r>
              <a:rPr lang="en-US" sz="2400" dirty="0" smtClean="0">
                <a:solidFill>
                  <a:schemeClr val="accent1"/>
                </a:solidFill>
              </a:rPr>
              <a:t>]</a:t>
            </a:r>
          </a:p>
          <a:p>
            <a:r>
              <a:rPr lang="en-US" sz="2400" dirty="0"/>
              <a:t>Geographical load balancing </a:t>
            </a:r>
            <a:r>
              <a:rPr lang="en-US" sz="2400" dirty="0">
                <a:solidFill>
                  <a:schemeClr val="accent1"/>
                </a:solidFill>
              </a:rPr>
              <a:t>[</a:t>
            </a:r>
            <a:r>
              <a:rPr lang="en-US" sz="2400" dirty="0" err="1">
                <a:solidFill>
                  <a:schemeClr val="accent1"/>
                </a:solidFill>
              </a:rPr>
              <a:t>Hindman</a:t>
            </a:r>
            <a:r>
              <a:rPr lang="en-US" sz="2400" dirty="0">
                <a:solidFill>
                  <a:schemeClr val="accent1"/>
                </a:solidFill>
              </a:rPr>
              <a:t> et al. 2011] [Lin et al. 2012</a:t>
            </a:r>
            <a:r>
              <a:rPr lang="en-US" sz="2400" dirty="0" smtClean="0">
                <a:solidFill>
                  <a:schemeClr val="accent1"/>
                </a:solidFill>
              </a:rPr>
              <a:t>]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 smtClean="0"/>
              <a:t>…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Lots of applications </a:t>
            </a:r>
            <a:r>
              <a:rPr lang="en-US" dirty="0" smtClean="0">
                <a:solidFill>
                  <a:schemeClr val="accent2"/>
                </a:solidFill>
              </a:rPr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08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02379" y="956341"/>
                <a:ext cx="5644104" cy="1631216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>
                    <a:solidFill>
                      <a:schemeClr val="tx2"/>
                    </a:solidFill>
                  </a:rPr>
                  <a:t>Theorem:</a:t>
                </a:r>
                <a:r>
                  <a:rPr lang="en-US" sz="2000" dirty="0">
                    <a:solidFill>
                      <a:schemeClr val="tx2"/>
                    </a:solidFill>
                  </a:rPr>
                  <a:t>  </a:t>
                </a:r>
                <a:r>
                  <a:rPr lang="en-US" sz="2000" dirty="0">
                    <a:solidFill>
                      <a:schemeClr val="accent6"/>
                    </a:solidFill>
                  </a:rPr>
                  <a:t>AFHC(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6"/>
                        </a:solidFill>
                        <a:latin typeface="Cambria Math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accent6"/>
                    </a:solidFill>
                  </a:rPr>
                  <a:t>) </a:t>
                </a:r>
                <a:r>
                  <a:rPr lang="en-US" sz="2000" dirty="0">
                    <a:solidFill>
                      <a:schemeClr val="tx2"/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/>
                        </a:solidFill>
                        <a:latin typeface="Cambria Math"/>
                      </a:rPr>
                      <m:t>𝑤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/>
                      </a:rPr>
                      <m:t>𝑂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/>
                      </a:rPr>
                      <m:t>(1)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has </a:t>
                </a:r>
                <a:r>
                  <a:rPr lang="en-US" sz="2000" dirty="0" err="1">
                    <a:solidFill>
                      <a:schemeClr val="tx2"/>
                    </a:solidFill>
                  </a:rPr>
                  <a:t>sublinear</a:t>
                </a:r>
                <a:r>
                  <a:rPr lang="en-US" sz="2000" dirty="0">
                    <a:solidFill>
                      <a:schemeClr val="tx2"/>
                    </a:solidFill>
                  </a:rPr>
                  <a:t> regret and is constant competitive (in expectation)</a:t>
                </a:r>
              </a:p>
              <a:p>
                <a:r>
                  <a:rPr lang="en-US" sz="2000" dirty="0">
                    <a:solidFill>
                      <a:schemeClr val="tx2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tx2"/>
                        </a:solidFill>
                        <a:latin typeface="Cambria Math"/>
                      </a:rPr>
                      <m:t>cost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𝑂𝑝𝑡</m:t>
                        </m:r>
                      </m:e>
                    </m:d>
                    <m:r>
                      <a:rPr lang="en-US" sz="2000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tx2"/>
                        </a:solidFill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STA</m:t>
                        </m:r>
                      </m:e>
                    </m:d>
                    <m:r>
                      <a:rPr lang="en-US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 </a:t>
                </a:r>
              </a:p>
              <a:p>
                <a:r>
                  <a:rPr lang="en-US" sz="2000" dirty="0">
                    <a:solidFill>
                      <a:schemeClr val="tx2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79" y="956341"/>
                <a:ext cx="5644104" cy="1631216"/>
              </a:xfrm>
              <a:prstGeom prst="rect">
                <a:avLst/>
              </a:prstGeom>
              <a:blipFill rotWithShape="0">
                <a:blip r:embed="rId8"/>
                <a:stretch>
                  <a:fillRect l="-970" t="-1859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/>
          <p:cNvSpPr/>
          <p:nvPr/>
        </p:nvSpPr>
        <p:spPr>
          <a:xfrm>
            <a:off x="3820938" y="1232454"/>
            <a:ext cx="1146954" cy="1134226"/>
          </a:xfrm>
          <a:custGeom>
            <a:avLst/>
            <a:gdLst>
              <a:gd name="connsiteX0" fmla="*/ 1124692 w 1146954"/>
              <a:gd name="connsiteY0" fmla="*/ 1118795 h 1134226"/>
              <a:gd name="connsiteX1" fmla="*/ 1092419 w 1146954"/>
              <a:gd name="connsiteY1" fmla="*/ 1075765 h 1134226"/>
              <a:gd name="connsiteX2" fmla="*/ 651356 w 1146954"/>
              <a:gd name="connsiteY2" fmla="*/ 645459 h 1134226"/>
              <a:gd name="connsiteX3" fmla="*/ 81201 w 1146954"/>
              <a:gd name="connsiteY3" fmla="*/ 882127 h 1134226"/>
              <a:gd name="connsiteX4" fmla="*/ 16655 w 1146954"/>
              <a:gd name="connsiteY4" fmla="*/ 0 h 113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6954" h="1134226">
                <a:moveTo>
                  <a:pt x="1124692" y="1118795"/>
                </a:moveTo>
                <a:cubicBezTo>
                  <a:pt x="1148000" y="1136724"/>
                  <a:pt x="1171308" y="1154654"/>
                  <a:pt x="1092419" y="1075765"/>
                </a:cubicBezTo>
                <a:cubicBezTo>
                  <a:pt x="1013530" y="996876"/>
                  <a:pt x="819892" y="677732"/>
                  <a:pt x="651356" y="645459"/>
                </a:cubicBezTo>
                <a:cubicBezTo>
                  <a:pt x="482820" y="613186"/>
                  <a:pt x="186984" y="989703"/>
                  <a:pt x="81201" y="882127"/>
                </a:cubicBezTo>
                <a:cubicBezTo>
                  <a:pt x="-24582" y="774551"/>
                  <a:pt x="-3964" y="387275"/>
                  <a:pt x="16655" y="0"/>
                </a:cubicBezTo>
              </a:path>
            </a:pathLst>
          </a:custGeom>
          <a:noFill/>
          <a:ln w="762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41287" y="2563938"/>
            <a:ext cx="411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+mj-lt"/>
              </a:rPr>
              <a:t>Averaging Fixed Horizon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23369" y="3234794"/>
                <a:ext cx="5581592" cy="427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+1|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+2|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latin typeface="Cambria Math"/>
                        </a:rPr>
                        <m:t>…,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  <m:r>
                            <a:rPr lang="en-US" sz="2000" i="1">
                              <a:latin typeface="Cambria Math"/>
                            </a:rPr>
                            <m:t>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  <m:r>
                            <a:rPr lang="en-US" sz="2000" i="1">
                              <a:latin typeface="Cambria Math"/>
                            </a:rPr>
                            <m:t>+1|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  <m:r>
                            <a:rPr lang="en-US" sz="2000" i="1">
                              <a:latin typeface="Cambria Math"/>
                            </a:rPr>
                            <m:t>+2|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,…</m:t>
                      </m:r>
                    </m:oMath>
                  </m:oMathPara>
                </a14:m>
                <a:endParaRPr lang="en-US" sz="2000" dirty="0" err="1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369" y="3234794"/>
                <a:ext cx="5581592" cy="427618"/>
              </a:xfrm>
              <a:prstGeom prst="rect">
                <a:avLst/>
              </a:prstGeom>
              <a:blipFill rotWithShape="0">
                <a:blip r:embed="rId9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ket 10"/>
          <p:cNvSpPr/>
          <p:nvPr/>
        </p:nvSpPr>
        <p:spPr>
          <a:xfrm rot="5400000">
            <a:off x="5051450" y="2179255"/>
            <a:ext cx="280927" cy="2525062"/>
          </a:xfrm>
          <a:prstGeom prst="rightBracket">
            <a:avLst>
              <a:gd name="adj" fmla="val 0"/>
            </a:avLst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 rot="5400000">
            <a:off x="7838544" y="1932512"/>
            <a:ext cx="280927" cy="3018549"/>
          </a:xfrm>
          <a:prstGeom prst="rightBracket">
            <a:avLst>
              <a:gd name="adj" fmla="val 0"/>
            </a:avLst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25212" y="2839883"/>
            <a:ext cx="286783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Fixed Horizon Control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191912" y="3558606"/>
            <a:ext cx="0" cy="436493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11562" y="3883816"/>
                <a:ext cx="22257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2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en-US" sz="2000">
                          <a:solidFill>
                            <a:schemeClr val="accent2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solidFill>
                            <a:schemeClr val="accent2"/>
                          </a:solidFill>
                          <a:latin typeface="Cambria Math"/>
                        </a:rPr>
                        <m:t>…,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2000" dirty="0" err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562" y="3883816"/>
                <a:ext cx="2225738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H="1">
            <a:off x="7903278" y="3582250"/>
            <a:ext cx="1" cy="443746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454445" y="3861435"/>
                <a:ext cx="29245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𝑤</m:t>
                          </m:r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2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𝑤</m:t>
                          </m:r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+2</m:t>
                          </m:r>
                        </m:sub>
                      </m:sSub>
                      <m:r>
                        <a:rPr lang="en-US" sz="2000">
                          <a:solidFill>
                            <a:schemeClr val="accent2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i="1">
                          <a:solidFill>
                            <a:schemeClr val="accent2"/>
                          </a:solidFill>
                          <a:latin typeface="Cambria Math"/>
                        </a:rPr>
                        <m:t>…,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+2</m:t>
                          </m:r>
                          <m:r>
                            <a:rPr lang="en-US" sz="2000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2000" dirty="0" err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444" y="3861435"/>
                <a:ext cx="2924519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29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099386" y="2302124"/>
                <a:ext cx="5637504" cy="988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386" y="2302124"/>
                <a:ext cx="5637504" cy="98847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4595533" y="1725244"/>
            <a:ext cx="1414271" cy="461665"/>
            <a:chOff x="326132" y="2066756"/>
            <a:chExt cx="1414271" cy="461665"/>
          </a:xfrm>
        </p:grpSpPr>
        <p:sp>
          <p:nvSpPr>
            <p:cNvPr id="51" name="TextBox 50"/>
            <p:cNvSpPr txBox="1"/>
            <p:nvPr/>
          </p:nvSpPr>
          <p:spPr>
            <a:xfrm>
              <a:off x="775074" y="2066756"/>
              <a:ext cx="9653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online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H="1" flipV="1">
              <a:off x="326132" y="2289260"/>
              <a:ext cx="522094" cy="2234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645828" y="1725244"/>
                <a:ext cx="29768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,…</m:t>
                      </m:r>
                    </m:oMath>
                  </m:oMathPara>
                </a14:m>
                <a:endParaRPr lang="en-US" sz="2400" dirty="0" err="1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828" y="1725244"/>
                <a:ext cx="2976841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4401211" y="1140469"/>
            <a:ext cx="3118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accent5"/>
                </a:solidFill>
              </a:rPr>
              <a:t>Using</a:t>
            </a:r>
            <a:r>
              <a:rPr lang="en-US" sz="2800" b="1" u="sng" dirty="0">
                <a:solidFill>
                  <a:schemeClr val="accent5"/>
                </a:solidFill>
              </a:rPr>
              <a:t> </a:t>
            </a:r>
            <a:r>
              <a:rPr lang="en-US" sz="3200" b="1" u="sng" dirty="0">
                <a:solidFill>
                  <a:schemeClr val="accent5"/>
                </a:solidFill>
              </a:rPr>
              <a:t>Predictions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889163" y="590585"/>
            <a:ext cx="601681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Online Convex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46772" y="3418184"/>
                <a:ext cx="5231753" cy="494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Using </a:t>
                </a:r>
                <a:r>
                  <a:rPr lang="en-US" sz="2400" dirty="0" smtClean="0"/>
                  <a:t>given prediction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satisfies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772" y="3418184"/>
                <a:ext cx="5231753" cy="494815"/>
              </a:xfrm>
              <a:prstGeom prst="rect">
                <a:avLst/>
              </a:prstGeom>
              <a:blipFill rotWithShape="0">
                <a:blip r:embed="rId7"/>
                <a:stretch>
                  <a:fillRect l="-1865" t="-864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691640" y="4100093"/>
                <a:ext cx="4649606" cy="843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  <m:r>
                            <a:rPr lang="en-US" sz="2400" i="1">
                              <a:latin typeface="Cambria Math"/>
                            </a:rPr>
                            <m:t>|</m:t>
                          </m:r>
                          <m:r>
                            <a:rPr lang="en-US" sz="2400" i="1">
                              <a:latin typeface="Cambria Math"/>
                            </a:rPr>
                            <m:t>𝜏</m:t>
                          </m:r>
                        </m:sub>
                      </m:sSub>
                      <m:r>
                        <a:rPr lang="en-US" sz="240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i="1">
                              <a:latin typeface="Cambria Math"/>
                            </a:rPr>
                            <m:t>𝑠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i="1">
                              <a:latin typeface="Cambria Math"/>
                            </a:rPr>
                            <m:t>𝜏</m:t>
                          </m:r>
                          <m:r>
                            <a:rPr lang="en-US" sz="2400" i="1">
                              <a:latin typeface="Cambria Math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sup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𝑠</m:t>
                          </m:r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 err="1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40" y="4100093"/>
                <a:ext cx="4649606" cy="8435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99386" y="5291485"/>
            <a:ext cx="9136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Is there online algorithm that achieve </a:t>
            </a:r>
            <a:r>
              <a:rPr lang="en-US" sz="2400" dirty="0" err="1" smtClean="0"/>
              <a:t>sublinear</a:t>
            </a:r>
            <a:r>
              <a:rPr lang="en-US" sz="2400" dirty="0" smtClean="0"/>
              <a:t> regret and constant CR?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4930232"/>
                  </p:ext>
                </p:extLst>
              </p:nvPr>
            </p:nvGraphicFramePr>
            <p:xfrm>
              <a:off x="6683672" y="1725244"/>
              <a:ext cx="3552446" cy="19859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83"/>
                    <a:gridCol w="401917"/>
                    <a:gridCol w="611095"/>
                    <a:gridCol w="585922"/>
                    <a:gridCol w="312492"/>
                    <a:gridCol w="1039037"/>
                  </a:tblGrid>
                  <a:tr h="332695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Time</a:t>
                          </a:r>
                          <a:endParaRPr 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Information Available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Decision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54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1|0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2|0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3|0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… 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54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2|1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3|1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544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3|2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326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n-lt"/>
                            </a:rPr>
                            <a:t>4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dirty="0" smtClean="0"/>
                            <a:t>  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4930232"/>
                  </p:ext>
                </p:extLst>
              </p:nvPr>
            </p:nvGraphicFramePr>
            <p:xfrm>
              <a:off x="6683672" y="1725244"/>
              <a:ext cx="3552446" cy="19859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83"/>
                    <a:gridCol w="401917"/>
                    <a:gridCol w="611095"/>
                    <a:gridCol w="585922"/>
                    <a:gridCol w="312492"/>
                    <a:gridCol w="1039037"/>
                  </a:tblGrid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Time</a:t>
                          </a:r>
                          <a:endParaRPr 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Information Available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Decision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571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150000" t="-166102" r="-636364" b="-3135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165000" t="-166102" r="-320000" b="-3135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273196" t="-166102" r="-229897" b="-3135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… 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241520" t="-166102" r="-585" b="-313559"/>
                          </a:stretch>
                        </a:blipFill>
                      </a:tcPr>
                    </a:tc>
                  </a:tr>
                  <a:tr h="3571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2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150000" t="-270690" r="-636364" b="-218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165000" t="-270690" r="-320000" b="-218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273196" t="-270690" r="-229897" b="-218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241520" t="-270690" r="-585" b="-218966"/>
                          </a:stretch>
                        </a:blipFill>
                      </a:tcPr>
                    </a:tc>
                  </a:tr>
                  <a:tr h="3571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3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150000" t="-364407" r="-636364" b="-115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165000" t="-364407" r="-320000" b="-115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273196" t="-364407" r="-229897" b="-115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241520" t="-364407" r="-585" b="-115254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+mn-lt"/>
                            </a:rPr>
                            <a:t>4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150000" t="-498182" r="-636364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165000" t="-498182" r="-320000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273196" t="-498182" r="-229897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…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241520" t="-498182" r="-585" b="-2363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1130781" y="5870084"/>
            <a:ext cx="688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Yes!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78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02379" y="956342"/>
                <a:ext cx="5644104" cy="1323439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>
                    <a:solidFill>
                      <a:schemeClr val="tx2"/>
                    </a:solidFill>
                  </a:rPr>
                  <a:t>Theorem:</a:t>
                </a:r>
                <a:r>
                  <a:rPr lang="en-US" sz="2000" dirty="0">
                    <a:solidFill>
                      <a:schemeClr val="tx2"/>
                    </a:solidFill>
                  </a:rPr>
                  <a:t>  </a:t>
                </a:r>
                <a:r>
                  <a:rPr lang="en-US" sz="2000" dirty="0">
                    <a:solidFill>
                      <a:schemeClr val="accent6"/>
                    </a:solidFill>
                  </a:rPr>
                  <a:t>AFHC(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6"/>
                        </a:solidFill>
                        <a:latin typeface="Cambria Math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accent6"/>
                    </a:solidFill>
                  </a:rPr>
                  <a:t>) </a:t>
                </a:r>
                <a:r>
                  <a:rPr lang="en-US" sz="2000" dirty="0">
                    <a:solidFill>
                      <a:schemeClr val="tx2"/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/>
                        </a:solidFill>
                        <a:latin typeface="Cambria Math"/>
                      </a:rPr>
                      <m:t>𝑤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/>
                      </a:rPr>
                      <m:t>𝑂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/>
                      </a:rPr>
                      <m:t>(1)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has </a:t>
                </a:r>
                <a:r>
                  <a:rPr lang="en-US" sz="2000" dirty="0" err="1">
                    <a:solidFill>
                      <a:schemeClr val="tx2"/>
                    </a:solidFill>
                  </a:rPr>
                  <a:t>sublinear</a:t>
                </a:r>
                <a:r>
                  <a:rPr lang="en-US" sz="2000" dirty="0">
                    <a:solidFill>
                      <a:schemeClr val="tx2"/>
                    </a:solidFill>
                  </a:rPr>
                  <a:t> regret and is constant competitive (in expectation) </a:t>
                </a:r>
              </a:p>
              <a:p>
                <a:r>
                  <a:rPr lang="en-US" sz="2000" dirty="0">
                    <a:solidFill>
                      <a:schemeClr val="tx2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tx2"/>
                        </a:solidFill>
                        <a:latin typeface="Cambria Math"/>
                      </a:rPr>
                      <m:t>cost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𝑂𝑝𝑡</m:t>
                        </m:r>
                      </m:e>
                    </m:d>
                    <m:r>
                      <a:rPr lang="en-US" sz="2000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tx2"/>
                        </a:solidFill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STA</m:t>
                        </m:r>
                      </m:e>
                    </m:d>
                    <m:r>
                      <a:rPr lang="en-US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79" y="956341"/>
                <a:ext cx="5644104" cy="1323439"/>
              </a:xfrm>
              <a:prstGeom prst="rect">
                <a:avLst/>
              </a:prstGeom>
              <a:blipFill rotWithShape="0">
                <a:blip r:embed="rId6"/>
                <a:stretch>
                  <a:fillRect l="-970" t="-2283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/>
          <p:cNvSpPr/>
          <p:nvPr/>
        </p:nvSpPr>
        <p:spPr>
          <a:xfrm>
            <a:off x="3605090" y="1387735"/>
            <a:ext cx="1146954" cy="1134226"/>
          </a:xfrm>
          <a:custGeom>
            <a:avLst/>
            <a:gdLst>
              <a:gd name="connsiteX0" fmla="*/ 1124692 w 1146954"/>
              <a:gd name="connsiteY0" fmla="*/ 1118795 h 1134226"/>
              <a:gd name="connsiteX1" fmla="*/ 1092419 w 1146954"/>
              <a:gd name="connsiteY1" fmla="*/ 1075765 h 1134226"/>
              <a:gd name="connsiteX2" fmla="*/ 651356 w 1146954"/>
              <a:gd name="connsiteY2" fmla="*/ 645459 h 1134226"/>
              <a:gd name="connsiteX3" fmla="*/ 81201 w 1146954"/>
              <a:gd name="connsiteY3" fmla="*/ 882127 h 1134226"/>
              <a:gd name="connsiteX4" fmla="*/ 16655 w 1146954"/>
              <a:gd name="connsiteY4" fmla="*/ 0 h 113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6954" h="1134226">
                <a:moveTo>
                  <a:pt x="1124692" y="1118795"/>
                </a:moveTo>
                <a:cubicBezTo>
                  <a:pt x="1148000" y="1136724"/>
                  <a:pt x="1171308" y="1154654"/>
                  <a:pt x="1092419" y="1075765"/>
                </a:cubicBezTo>
                <a:cubicBezTo>
                  <a:pt x="1013530" y="996876"/>
                  <a:pt x="819892" y="677732"/>
                  <a:pt x="651356" y="645459"/>
                </a:cubicBezTo>
                <a:cubicBezTo>
                  <a:pt x="482820" y="613186"/>
                  <a:pt x="186984" y="989703"/>
                  <a:pt x="81201" y="882127"/>
                </a:cubicBezTo>
                <a:cubicBezTo>
                  <a:pt x="-24582" y="774551"/>
                  <a:pt x="-3964" y="387275"/>
                  <a:pt x="16655" y="0"/>
                </a:cubicBezTo>
              </a:path>
            </a:pathLst>
          </a:custGeom>
          <a:noFill/>
          <a:ln w="762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41287" y="2366681"/>
            <a:ext cx="411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+mj-lt"/>
              </a:rPr>
              <a:t>Averaging Fixed Horizon Control</a:t>
            </a:r>
          </a:p>
        </p:txBody>
      </p:sp>
      <p:sp>
        <p:nvSpPr>
          <p:cNvPr id="11" name="Right Bracket 10"/>
          <p:cNvSpPr/>
          <p:nvPr/>
        </p:nvSpPr>
        <p:spPr>
          <a:xfrm rot="5400000">
            <a:off x="5289389" y="2222707"/>
            <a:ext cx="280927" cy="2525062"/>
          </a:xfrm>
          <a:prstGeom prst="rightBracket">
            <a:avLst>
              <a:gd name="adj" fmla="val 0"/>
            </a:avLst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 rot="5400000">
            <a:off x="8061195" y="1977144"/>
            <a:ext cx="280927" cy="3018549"/>
          </a:xfrm>
          <a:prstGeom prst="rightBracket">
            <a:avLst>
              <a:gd name="adj" fmla="val 0"/>
            </a:avLst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ket 17"/>
          <p:cNvSpPr/>
          <p:nvPr/>
        </p:nvSpPr>
        <p:spPr>
          <a:xfrm rot="5400000">
            <a:off x="5944941" y="2298093"/>
            <a:ext cx="271270" cy="3093351"/>
          </a:xfrm>
          <a:prstGeom prst="rightBracket">
            <a:avLst>
              <a:gd name="adj" fmla="val 0"/>
            </a:avLst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ket 18"/>
          <p:cNvSpPr/>
          <p:nvPr/>
        </p:nvSpPr>
        <p:spPr>
          <a:xfrm rot="5400000">
            <a:off x="8996062" y="2339909"/>
            <a:ext cx="280927" cy="3018549"/>
          </a:xfrm>
          <a:prstGeom prst="rightBracket">
            <a:avLst>
              <a:gd name="adj" fmla="val 0"/>
            </a:avLst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ket 19"/>
          <p:cNvSpPr/>
          <p:nvPr/>
        </p:nvSpPr>
        <p:spPr>
          <a:xfrm rot="5400000">
            <a:off x="6714234" y="2653997"/>
            <a:ext cx="259411" cy="3130781"/>
          </a:xfrm>
          <a:prstGeom prst="rightBracket">
            <a:avLst>
              <a:gd name="adj" fmla="val 0"/>
            </a:avLst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ket 20"/>
          <p:cNvSpPr/>
          <p:nvPr/>
        </p:nvSpPr>
        <p:spPr>
          <a:xfrm rot="5400000">
            <a:off x="9778142" y="2702674"/>
            <a:ext cx="280927" cy="3018549"/>
          </a:xfrm>
          <a:prstGeom prst="rightBracket">
            <a:avLst>
              <a:gd name="adj" fmla="val 0"/>
            </a:avLst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301713" y="3858849"/>
            <a:ext cx="666974" cy="752257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endParaRPr lang="en-US" sz="2400" dirty="0"/>
          </a:p>
        </p:txBody>
      </p:sp>
      <p:sp>
        <p:nvSpPr>
          <p:cNvPr id="22" name="Right Bracket 21"/>
          <p:cNvSpPr/>
          <p:nvPr/>
        </p:nvSpPr>
        <p:spPr>
          <a:xfrm rot="5400000">
            <a:off x="7563169" y="3055499"/>
            <a:ext cx="304958" cy="3110702"/>
          </a:xfrm>
          <a:prstGeom prst="rightBracket">
            <a:avLst>
              <a:gd name="adj" fmla="val 0"/>
            </a:avLst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ket 22"/>
          <p:cNvSpPr/>
          <p:nvPr/>
        </p:nvSpPr>
        <p:spPr>
          <a:xfrm rot="5400000">
            <a:off x="10518314" y="3210629"/>
            <a:ext cx="281357" cy="2775986"/>
          </a:xfrm>
          <a:prstGeom prst="rightBracket">
            <a:avLst>
              <a:gd name="adj" fmla="val 0"/>
            </a:avLst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301713" y="4657560"/>
            <a:ext cx="1265273" cy="752257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 anchorCtr="0"/>
          <a:lstStyle/>
          <a:p>
            <a:pPr algn="ctr"/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6478320" y="4788849"/>
            <a:ext cx="731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507670" y="3345955"/>
            <a:ext cx="2914576" cy="2901118"/>
            <a:chOff x="4820172" y="3134728"/>
            <a:chExt cx="2914576" cy="2901118"/>
          </a:xfrm>
        </p:grpSpPr>
        <p:sp>
          <p:nvSpPr>
            <p:cNvPr id="26" name="Rectangle 25"/>
            <p:cNvSpPr/>
            <p:nvPr/>
          </p:nvSpPr>
          <p:spPr>
            <a:xfrm>
              <a:off x="5240715" y="3134728"/>
              <a:ext cx="45719" cy="2063862"/>
            </a:xfrm>
            <a:prstGeom prst="rect">
              <a:avLst/>
            </a:prstGeom>
            <a:solidFill>
              <a:schemeClr val="accent6"/>
            </a:solidFill>
            <a:ln w="76200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 anchorCtr="0"/>
            <a:lstStyle/>
            <a:p>
              <a:pPr algn="ctr"/>
              <a:endParaRPr lang="en-US" sz="2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20172" y="5327960"/>
              <a:ext cx="29145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6"/>
                  </a:solidFill>
                </a:rPr>
                <a:t>Average choices of FHC algorithms 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333079" y="3172646"/>
            <a:ext cx="2764773" cy="2287277"/>
            <a:chOff x="-451241" y="2961418"/>
            <a:chExt cx="2764773" cy="2287277"/>
          </a:xfrm>
        </p:grpSpPr>
        <p:sp>
          <p:nvSpPr>
            <p:cNvPr id="5" name="Left Brace 4"/>
            <p:cNvSpPr/>
            <p:nvPr/>
          </p:nvSpPr>
          <p:spPr>
            <a:xfrm>
              <a:off x="2063808" y="2961418"/>
              <a:ext cx="249724" cy="2287277"/>
            </a:xfrm>
            <a:prstGeom prst="leftBrace">
              <a:avLst>
                <a:gd name="adj1" fmla="val 160539"/>
                <a:gd name="adj2" fmla="val 50000"/>
              </a:avLst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-451241" y="3814619"/>
                  <a:ext cx="238610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accent2"/>
                          </a:solidFill>
                          <a:latin typeface="Cambria Math"/>
                        </a:rPr>
                        <m:t>𝑤</m:t>
                      </m:r>
                    </m:oMath>
                  </a14:m>
                  <a:r>
                    <a:rPr lang="en-US" sz="2400" dirty="0">
                      <a:solidFill>
                        <a:schemeClr val="accent2"/>
                      </a:solidFill>
                    </a:rPr>
                    <a:t> FHC algorithms</a:t>
                  </a: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51241" y="3814619"/>
                  <a:ext cx="2386102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10526" r="-281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336422" y="3286292"/>
                <a:ext cx="5048818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+1|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+2|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,</m:t>
                      </m:r>
                      <m:r>
                        <a:rPr lang="en-US" i="1">
                          <a:latin typeface="Cambria Math"/>
                        </a:rPr>
                        <m:t>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r>
                            <a:rPr lang="en-US" i="1">
                              <a:latin typeface="Cambria Math"/>
                            </a:rPr>
                            <m:t>+1|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r>
                            <a:rPr lang="en-US" i="1">
                              <a:latin typeface="Cambria Math"/>
                            </a:rPr>
                            <m:t>+2|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,…</m:t>
                      </m:r>
                    </m:oMath>
                  </m:oMathPara>
                </a14:m>
                <a:endParaRPr lang="en-US" dirty="0" err="1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422" y="3286292"/>
                <a:ext cx="5048818" cy="394210"/>
              </a:xfrm>
              <a:prstGeom prst="rect">
                <a:avLst/>
              </a:prstGeom>
              <a:blipFill rotWithShape="0">
                <a:blip r:embed="rId8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382887" y="3603646"/>
                <a:ext cx="6366486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+2|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+3|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,</m:t>
                      </m:r>
                      <m:r>
                        <a:rPr lang="en-US" i="1">
                          <a:latin typeface="Cambria Math"/>
                        </a:rPr>
                        <m:t>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r>
                            <a:rPr lang="en-US" i="1">
                              <a:latin typeface="Cambria Math"/>
                            </a:rPr>
                            <m:t>+2|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r>
                            <a:rPr lang="en-US" i="1">
                              <a:latin typeface="Cambria Math"/>
                            </a:rPr>
                            <m:t>+3|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,…</m:t>
                      </m:r>
                    </m:oMath>
                  </m:oMathPara>
                </a14:m>
                <a:endParaRPr lang="en-US" dirty="0" err="1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887" y="3603646"/>
                <a:ext cx="6366486" cy="394210"/>
              </a:xfrm>
              <a:prstGeom prst="rect">
                <a:avLst/>
              </a:prstGeom>
              <a:blipFill rotWithShape="0">
                <a:blip r:embed="rId9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5198733" y="3995506"/>
                <a:ext cx="6366486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+3|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+4|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,</m:t>
                      </m:r>
                      <m:r>
                        <a:rPr lang="en-US" i="1">
                          <a:latin typeface="Cambria Math"/>
                        </a:rPr>
                        <m:t>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r>
                            <a:rPr lang="en-US" i="1">
                              <a:latin typeface="Cambria Math"/>
                            </a:rPr>
                            <m:t>+3|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r>
                            <a:rPr lang="en-US" i="1">
                              <a:latin typeface="Cambria Math"/>
                            </a:rPr>
                            <m:t>+4|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,…</m:t>
                      </m:r>
                    </m:oMath>
                  </m:oMathPara>
                </a14:m>
                <a:endParaRPr lang="en-US" dirty="0" err="1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733" y="3995506"/>
                <a:ext cx="6366486" cy="394210"/>
              </a:xfrm>
              <a:prstGeom prst="rect">
                <a:avLst/>
              </a:prstGeom>
              <a:blipFill rotWithShape="0">
                <a:blip r:embed="rId10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6014579" y="4389716"/>
                <a:ext cx="6366486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+4|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+5|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,</m:t>
                      </m:r>
                      <m:r>
                        <a:rPr lang="en-US" i="1">
                          <a:latin typeface="Cambria Math"/>
                        </a:rPr>
                        <m:t>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3|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r>
                            <a:rPr lang="en-US" i="1">
                              <a:latin typeface="Cambria Math"/>
                            </a:rPr>
                            <m:t>+4|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r>
                            <a:rPr lang="en-US" i="1">
                              <a:latin typeface="Cambria Math"/>
                            </a:rPr>
                            <m:t>+5|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,…</m:t>
                      </m:r>
                    </m:oMath>
                  </m:oMathPara>
                </a14:m>
                <a:endParaRPr lang="en-US" dirty="0" err="1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579" y="4389716"/>
                <a:ext cx="6366486" cy="394210"/>
              </a:xfrm>
              <a:prstGeom prst="rect">
                <a:avLst/>
              </a:prstGeom>
              <a:blipFill rotWithShape="0"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27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62" y="1539311"/>
            <a:ext cx="10301676" cy="3782647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643219" y="2828862"/>
            <a:ext cx="5080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most applications, predictions are crucial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62" y="1685075"/>
            <a:ext cx="6096000" cy="3333750"/>
          </a:xfrm>
          <a:noFill/>
        </p:spPr>
      </p:pic>
      <p:sp>
        <p:nvSpPr>
          <p:cNvPr id="8" name="Rectangle 7"/>
          <p:cNvSpPr/>
          <p:nvPr/>
        </p:nvSpPr>
        <p:spPr>
          <a:xfrm>
            <a:off x="5643219" y="1579491"/>
            <a:ext cx="5421058" cy="37424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88167" y="5537527"/>
            <a:ext cx="9676110" cy="83099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But we do not have a good understanding about how </a:t>
            </a:r>
            <a:r>
              <a:rPr lang="en-US" sz="2400" dirty="0" smtClean="0">
                <a:solidFill>
                  <a:schemeClr val="accent2"/>
                </a:solidFill>
              </a:rPr>
              <a:t>(imperfect) </a:t>
            </a:r>
            <a:r>
              <a:rPr lang="en-US" sz="2400" dirty="0" smtClean="0">
                <a:solidFill>
                  <a:schemeClr val="accent2"/>
                </a:solidFill>
              </a:rPr>
              <a:t>predictions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impact online algorithm design</a:t>
            </a:r>
            <a:endParaRPr lang="en-US" sz="2400" dirty="0">
              <a:solidFill>
                <a:schemeClr val="accent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219" y="1685075"/>
            <a:ext cx="5568509" cy="3310488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42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884" y="2165684"/>
            <a:ext cx="11649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This talk: Online Convex Optimization </a:t>
            </a:r>
            <a:r>
              <a:rPr lang="en-US" sz="4000" dirty="0" smtClean="0">
                <a:solidFill>
                  <a:schemeClr val="accent1"/>
                </a:solidFill>
              </a:rPr>
              <a:t>Using Predictions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04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151530" y="5351489"/>
            <a:ext cx="8014447" cy="150081"/>
            <a:chOff x="627529" y="5350399"/>
            <a:chExt cx="8014447" cy="15008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27529" y="5425440"/>
              <a:ext cx="8014447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Double Bracket 1"/>
            <p:cNvSpPr/>
            <p:nvPr/>
          </p:nvSpPr>
          <p:spPr>
            <a:xfrm>
              <a:off x="627529" y="5350399"/>
              <a:ext cx="8014447" cy="150081"/>
            </a:xfrm>
            <a:prstGeom prst="bracketPair">
              <a:avLst>
                <a:gd name="adj" fmla="val 0"/>
              </a:avLst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151530" y="510392"/>
            <a:ext cx="6800045" cy="3018316"/>
            <a:chOff x="1249251" y="1004552"/>
            <a:chExt cx="6800045" cy="3018316"/>
          </a:xfrm>
        </p:grpSpPr>
        <p:sp>
          <p:nvSpPr>
            <p:cNvPr id="15" name="Freeform 14"/>
            <p:cNvSpPr/>
            <p:nvPr/>
          </p:nvSpPr>
          <p:spPr>
            <a:xfrm rot="168809">
              <a:off x="1249251" y="1004552"/>
              <a:ext cx="6800045" cy="3018316"/>
            </a:xfrm>
            <a:custGeom>
              <a:avLst/>
              <a:gdLst>
                <a:gd name="connsiteX0" fmla="*/ 0 w 6800045"/>
                <a:gd name="connsiteY0" fmla="*/ 1313645 h 3018316"/>
                <a:gd name="connsiteX1" fmla="*/ 1120462 w 6800045"/>
                <a:gd name="connsiteY1" fmla="*/ 2485623 h 3018316"/>
                <a:gd name="connsiteX2" fmla="*/ 2781836 w 6800045"/>
                <a:gd name="connsiteY2" fmla="*/ 3013656 h 3018316"/>
                <a:gd name="connsiteX3" fmla="*/ 4881093 w 6800045"/>
                <a:gd name="connsiteY3" fmla="*/ 2215166 h 3018316"/>
                <a:gd name="connsiteX4" fmla="*/ 6800045 w 6800045"/>
                <a:gd name="connsiteY4" fmla="*/ 0 h 301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0045" h="3018316">
                  <a:moveTo>
                    <a:pt x="0" y="1313645"/>
                  </a:moveTo>
                  <a:cubicBezTo>
                    <a:pt x="328411" y="1757966"/>
                    <a:pt x="656823" y="2202288"/>
                    <a:pt x="1120462" y="2485623"/>
                  </a:cubicBezTo>
                  <a:cubicBezTo>
                    <a:pt x="1584101" y="2768958"/>
                    <a:pt x="2155064" y="3058732"/>
                    <a:pt x="2781836" y="3013656"/>
                  </a:cubicBezTo>
                  <a:cubicBezTo>
                    <a:pt x="3408608" y="2968580"/>
                    <a:pt x="4211391" y="2717442"/>
                    <a:pt x="4881093" y="2215166"/>
                  </a:cubicBezTo>
                  <a:cubicBezTo>
                    <a:pt x="5550795" y="1712890"/>
                    <a:pt x="6175420" y="856445"/>
                    <a:pt x="6800045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458206" y="2203794"/>
                  <a:ext cx="522643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8206" y="2203794"/>
                  <a:ext cx="522643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4188721" y="3015115"/>
            <a:ext cx="1168282" cy="2322585"/>
            <a:chOff x="2664721" y="3380875"/>
            <a:chExt cx="1168282" cy="2322585"/>
          </a:xfrm>
        </p:grpSpPr>
        <p:cxnSp>
          <p:nvCxnSpPr>
            <p:cNvPr id="17" name="Straight Connector 16"/>
            <p:cNvCxnSpPr>
              <a:stCxn id="25" idx="0"/>
              <a:endCxn id="24" idx="4"/>
            </p:cNvCxnSpPr>
            <p:nvPr/>
          </p:nvCxnSpPr>
          <p:spPr>
            <a:xfrm flipH="1" flipV="1">
              <a:off x="2732309" y="3779950"/>
              <a:ext cx="10891" cy="1923510"/>
            </a:xfrm>
            <a:prstGeom prst="line">
              <a:avLst/>
            </a:prstGeom>
            <a:ln w="38100">
              <a:solidFill>
                <a:schemeClr val="tx2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725584" y="3380875"/>
                  <a:ext cx="110741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 err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584" y="3380875"/>
                  <a:ext cx="1107419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549"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Oval 23"/>
            <p:cNvSpPr/>
            <p:nvPr/>
          </p:nvSpPr>
          <p:spPr>
            <a:xfrm>
              <a:off x="2664721" y="3629869"/>
              <a:ext cx="135175" cy="150081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99612" y="4999240"/>
            <a:ext cx="566298" cy="488541"/>
            <a:chOff x="2675612" y="5377699"/>
            <a:chExt cx="566298" cy="4885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692336" y="5377699"/>
                  <a:ext cx="5495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 err="1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2336" y="5377699"/>
                  <a:ext cx="549574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Oval 24"/>
            <p:cNvSpPr/>
            <p:nvPr/>
          </p:nvSpPr>
          <p:spPr>
            <a:xfrm>
              <a:off x="2675612" y="5716159"/>
              <a:ext cx="135175" cy="150081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46515" y="5378604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2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4" y="5378603"/>
                <a:ext cx="432362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1995653" y="819905"/>
            <a:ext cx="7853612" cy="2642867"/>
            <a:chOff x="2096515" y="819905"/>
            <a:chExt cx="6189748" cy="2642867"/>
          </a:xfrm>
        </p:grpSpPr>
        <p:sp>
          <p:nvSpPr>
            <p:cNvPr id="11" name="Freeform 10"/>
            <p:cNvSpPr/>
            <p:nvPr/>
          </p:nvSpPr>
          <p:spPr>
            <a:xfrm>
              <a:off x="2522363" y="819905"/>
              <a:ext cx="5763900" cy="2642867"/>
            </a:xfrm>
            <a:custGeom>
              <a:avLst/>
              <a:gdLst>
                <a:gd name="connsiteX0" fmla="*/ 0 w 5669280"/>
                <a:gd name="connsiteY0" fmla="*/ 243840 h 3170736"/>
                <a:gd name="connsiteX1" fmla="*/ 1691640 w 5669280"/>
                <a:gd name="connsiteY1" fmla="*/ 3169920 h 3170736"/>
                <a:gd name="connsiteX2" fmla="*/ 5669280 w 5669280"/>
                <a:gd name="connsiteY2" fmla="*/ 0 h 3170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69280" h="3170736">
                  <a:moveTo>
                    <a:pt x="0" y="243840"/>
                  </a:moveTo>
                  <a:cubicBezTo>
                    <a:pt x="373380" y="1727200"/>
                    <a:pt x="746760" y="3210560"/>
                    <a:pt x="1691640" y="3169920"/>
                  </a:cubicBezTo>
                  <a:cubicBezTo>
                    <a:pt x="2636520" y="3129280"/>
                    <a:pt x="4152900" y="1564640"/>
                    <a:pt x="5669280" y="0"/>
                  </a:cubicBezTo>
                </a:path>
              </a:pathLst>
            </a:custGeom>
            <a:noFill/>
            <a:ln w="57150">
              <a:prstDash val="sysDot"/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096515" y="1055045"/>
                  <a:ext cx="612857" cy="4948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1|0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6515" y="1055045"/>
                  <a:ext cx="612857" cy="49481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23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2773252" y="1206568"/>
            <a:ext cx="7076018" cy="3011442"/>
            <a:chOff x="2773252" y="1206568"/>
            <a:chExt cx="4779264" cy="3011442"/>
          </a:xfrm>
        </p:grpSpPr>
        <p:sp>
          <p:nvSpPr>
            <p:cNvPr id="19" name="Freeform 18"/>
            <p:cNvSpPr/>
            <p:nvPr/>
          </p:nvSpPr>
          <p:spPr>
            <a:xfrm>
              <a:off x="2773252" y="1206568"/>
              <a:ext cx="4779264" cy="3011442"/>
            </a:xfrm>
            <a:custGeom>
              <a:avLst/>
              <a:gdLst>
                <a:gd name="connsiteX0" fmla="*/ 0 w 6022848"/>
                <a:gd name="connsiteY0" fmla="*/ 36576 h 3011442"/>
                <a:gd name="connsiteX1" fmla="*/ 3255264 w 6022848"/>
                <a:gd name="connsiteY1" fmla="*/ 3011424 h 3011442"/>
                <a:gd name="connsiteX2" fmla="*/ 6022848 w 6022848"/>
                <a:gd name="connsiteY2" fmla="*/ 0 h 301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22848" h="3011442">
                  <a:moveTo>
                    <a:pt x="0" y="36576"/>
                  </a:moveTo>
                  <a:cubicBezTo>
                    <a:pt x="1125728" y="1527048"/>
                    <a:pt x="2251456" y="3017520"/>
                    <a:pt x="3255264" y="3011424"/>
                  </a:cubicBezTo>
                  <a:cubicBezTo>
                    <a:pt x="4259072" y="3005328"/>
                    <a:pt x="5140960" y="1502664"/>
                    <a:pt x="6022848" y="0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039072" y="1524735"/>
                  <a:ext cx="730136" cy="4948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|0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072" y="1524735"/>
                  <a:ext cx="730136" cy="49481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23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3066886" y="1206568"/>
            <a:ext cx="6782384" cy="2995926"/>
            <a:chOff x="3066886" y="1206568"/>
            <a:chExt cx="5815584" cy="2995926"/>
          </a:xfrm>
        </p:grpSpPr>
        <p:sp>
          <p:nvSpPr>
            <p:cNvPr id="23" name="Freeform 22"/>
            <p:cNvSpPr/>
            <p:nvPr/>
          </p:nvSpPr>
          <p:spPr>
            <a:xfrm>
              <a:off x="3066886" y="1227543"/>
              <a:ext cx="5815584" cy="2974951"/>
            </a:xfrm>
            <a:custGeom>
              <a:avLst/>
              <a:gdLst>
                <a:gd name="connsiteX0" fmla="*/ 0 w 5815584"/>
                <a:gd name="connsiteY0" fmla="*/ 0 h 2974951"/>
                <a:gd name="connsiteX1" fmla="*/ 1548384 w 5815584"/>
                <a:gd name="connsiteY1" fmla="*/ 2974848 h 2974951"/>
                <a:gd name="connsiteX2" fmla="*/ 5815584 w 5815584"/>
                <a:gd name="connsiteY2" fmla="*/ 85344 h 297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15584" h="2974951">
                  <a:moveTo>
                    <a:pt x="0" y="0"/>
                  </a:moveTo>
                  <a:cubicBezTo>
                    <a:pt x="289560" y="1480312"/>
                    <a:pt x="579120" y="2960624"/>
                    <a:pt x="1548384" y="2974848"/>
                  </a:cubicBezTo>
                  <a:cubicBezTo>
                    <a:pt x="2517648" y="2989072"/>
                    <a:pt x="4166616" y="1537208"/>
                    <a:pt x="5815584" y="85344"/>
                  </a:cubicBezTo>
                </a:path>
              </a:pathLst>
            </a:custGeom>
            <a:noFill/>
            <a:ln w="19050">
              <a:solidFill>
                <a:schemeClr val="accent4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089716" y="1206568"/>
                  <a:ext cx="730136" cy="4948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3|0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9716" y="1206568"/>
                  <a:ext cx="730136" cy="49481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3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03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151530" y="5350400"/>
            <a:ext cx="8014447" cy="150081"/>
            <a:chOff x="627529" y="5350399"/>
            <a:chExt cx="8014447" cy="150081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627529" y="5425440"/>
              <a:ext cx="8014447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Double Bracket 26"/>
            <p:cNvSpPr/>
            <p:nvPr/>
          </p:nvSpPr>
          <p:spPr>
            <a:xfrm>
              <a:off x="627529" y="5350399"/>
              <a:ext cx="8014447" cy="150081"/>
            </a:xfrm>
            <a:prstGeom prst="bracketPair">
              <a:avLst>
                <a:gd name="adj" fmla="val 0"/>
              </a:avLst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11898" y="5476065"/>
            <a:ext cx="1740989" cy="751891"/>
            <a:chOff x="2687897" y="5476064"/>
            <a:chExt cx="1740989" cy="75189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687897" y="5766290"/>
                  <a:ext cx="174098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400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‖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accent5"/>
                            </a:solidFill>
                            <a:latin typeface="Cambria Math"/>
                          </a:rPr>
                          <m:t>‖</m:t>
                        </m:r>
                      </m:oMath>
                    </m:oMathPara>
                  </a14:m>
                  <a:endParaRPr lang="en-US" sz="2400" dirty="0" err="1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7897" y="5766290"/>
                  <a:ext cx="1740989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699" r="-350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ight Bracket 1"/>
            <p:cNvSpPr/>
            <p:nvPr/>
          </p:nvSpPr>
          <p:spPr>
            <a:xfrm rot="5400000">
              <a:off x="3329206" y="4890057"/>
              <a:ext cx="302103" cy="1474117"/>
            </a:xfrm>
            <a:prstGeom prst="rightBracket">
              <a:avLst>
                <a:gd name="adj" fmla="val 0"/>
              </a:avLst>
            </a:prstGeom>
            <a:ln w="38100">
              <a:solidFill>
                <a:schemeClr val="tx2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99612" y="5011940"/>
            <a:ext cx="566298" cy="488541"/>
            <a:chOff x="2675612" y="5377699"/>
            <a:chExt cx="566298" cy="4885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692336" y="5377699"/>
                  <a:ext cx="5495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 err="1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2336" y="5377699"/>
                  <a:ext cx="54957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Oval 24"/>
            <p:cNvSpPr/>
            <p:nvPr/>
          </p:nvSpPr>
          <p:spPr>
            <a:xfrm>
              <a:off x="2675612" y="5716159"/>
              <a:ext cx="135175" cy="150081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673729" y="5025044"/>
            <a:ext cx="588710" cy="475436"/>
            <a:chOff x="2675612" y="5390804"/>
            <a:chExt cx="588710" cy="4754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707631" y="5390804"/>
                  <a:ext cx="5566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 err="1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631" y="5390804"/>
                  <a:ext cx="556691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Oval 34"/>
            <p:cNvSpPr/>
            <p:nvPr/>
          </p:nvSpPr>
          <p:spPr>
            <a:xfrm>
              <a:off x="2675612" y="5716159"/>
              <a:ext cx="135175" cy="150081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334787" y="474270"/>
            <a:ext cx="5037826" cy="3838050"/>
            <a:chOff x="2810787" y="840030"/>
            <a:chExt cx="5037826" cy="3838050"/>
          </a:xfrm>
        </p:grpSpPr>
        <p:sp>
          <p:nvSpPr>
            <p:cNvPr id="36" name="Freeform 35"/>
            <p:cNvSpPr/>
            <p:nvPr/>
          </p:nvSpPr>
          <p:spPr>
            <a:xfrm>
              <a:off x="2810787" y="847762"/>
              <a:ext cx="5037826" cy="3830318"/>
            </a:xfrm>
            <a:custGeom>
              <a:avLst/>
              <a:gdLst>
                <a:gd name="connsiteX0" fmla="*/ 0 w 4399472"/>
                <a:gd name="connsiteY0" fmla="*/ 189781 h 3088447"/>
                <a:gd name="connsiteX1" fmla="*/ 552091 w 4399472"/>
                <a:gd name="connsiteY1" fmla="*/ 2104846 h 3088447"/>
                <a:gd name="connsiteX2" fmla="*/ 1173192 w 4399472"/>
                <a:gd name="connsiteY2" fmla="*/ 3088257 h 3088447"/>
                <a:gd name="connsiteX3" fmla="*/ 3209026 w 4399472"/>
                <a:gd name="connsiteY3" fmla="*/ 2035834 h 3088447"/>
                <a:gd name="connsiteX4" fmla="*/ 4399472 w 4399472"/>
                <a:gd name="connsiteY4" fmla="*/ 0 h 3088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9472" h="3088447">
                  <a:moveTo>
                    <a:pt x="0" y="189781"/>
                  </a:moveTo>
                  <a:cubicBezTo>
                    <a:pt x="178279" y="905774"/>
                    <a:pt x="356559" y="1621767"/>
                    <a:pt x="552091" y="2104846"/>
                  </a:cubicBezTo>
                  <a:cubicBezTo>
                    <a:pt x="747623" y="2587925"/>
                    <a:pt x="730370" y="3099759"/>
                    <a:pt x="1173192" y="3088257"/>
                  </a:cubicBezTo>
                  <a:cubicBezTo>
                    <a:pt x="1616014" y="3076755"/>
                    <a:pt x="2671313" y="2550543"/>
                    <a:pt x="3209026" y="2035834"/>
                  </a:cubicBezTo>
                  <a:cubicBezTo>
                    <a:pt x="3746739" y="1521125"/>
                    <a:pt x="4183812" y="480204"/>
                    <a:pt x="4399472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852580" y="840030"/>
                  <a:ext cx="529760" cy="461665"/>
                </a:xfrm>
                <a:prstGeom prst="rect">
                  <a:avLst/>
                </a:prstGeom>
                <a:noFill/>
                <a:ln w="571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 err="1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2580" y="840030"/>
                  <a:ext cx="529760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571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5673729" y="3694241"/>
            <a:ext cx="1118282" cy="1656158"/>
            <a:chOff x="3773219" y="4060001"/>
            <a:chExt cx="1118282" cy="1656158"/>
          </a:xfrm>
        </p:grpSpPr>
        <p:grpSp>
          <p:nvGrpSpPr>
            <p:cNvPr id="29" name="Group 28"/>
            <p:cNvGrpSpPr/>
            <p:nvPr/>
          </p:nvGrpSpPr>
          <p:grpSpPr>
            <a:xfrm>
              <a:off x="3803190" y="4060001"/>
              <a:ext cx="1088311" cy="1656158"/>
              <a:chOff x="2705582" y="3256426"/>
              <a:chExt cx="1088311" cy="2499102"/>
            </a:xfrm>
          </p:grpSpPr>
          <p:cxnSp>
            <p:nvCxnSpPr>
              <p:cNvPr id="30" name="Straight Connector 29"/>
              <p:cNvCxnSpPr>
                <a:stCxn id="35" idx="0"/>
                <a:endCxn id="37" idx="4"/>
              </p:cNvCxnSpPr>
              <p:nvPr/>
            </p:nvCxnSpPr>
            <p:spPr>
              <a:xfrm flipV="1">
                <a:off x="2743199" y="4354168"/>
                <a:ext cx="0" cy="140136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705582" y="3256426"/>
                    <a:ext cx="1088311" cy="69664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 err="1">
                      <a:solidFill>
                        <a:schemeClr val="accent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5582" y="3256426"/>
                    <a:ext cx="1088311" cy="69664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7" name="Oval 36"/>
            <p:cNvSpPr/>
            <p:nvPr/>
          </p:nvSpPr>
          <p:spPr>
            <a:xfrm>
              <a:off x="3773219" y="4637395"/>
              <a:ext cx="135175" cy="150081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046515" y="5378604"/>
                <a:ext cx="453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2"/>
                          </a:solidFill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n-US" sz="2400" dirty="0" err="1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4" y="5378603"/>
                <a:ext cx="432362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3475084" y="393366"/>
            <a:ext cx="7256100" cy="4007590"/>
            <a:chOff x="3320272" y="393366"/>
            <a:chExt cx="5703155" cy="4007590"/>
          </a:xfrm>
        </p:grpSpPr>
        <p:sp>
          <p:nvSpPr>
            <p:cNvPr id="5" name="Freeform 4"/>
            <p:cNvSpPr/>
            <p:nvPr/>
          </p:nvSpPr>
          <p:spPr>
            <a:xfrm>
              <a:off x="3683331" y="393366"/>
              <a:ext cx="5340096" cy="4007590"/>
            </a:xfrm>
            <a:custGeom>
              <a:avLst/>
              <a:gdLst>
                <a:gd name="connsiteX0" fmla="*/ 0 w 5327904"/>
                <a:gd name="connsiteY0" fmla="*/ 0 h 4007590"/>
                <a:gd name="connsiteX1" fmla="*/ 1048512 w 5327904"/>
                <a:gd name="connsiteY1" fmla="*/ 3608832 h 4007590"/>
                <a:gd name="connsiteX2" fmla="*/ 2292096 w 5327904"/>
                <a:gd name="connsiteY2" fmla="*/ 3511296 h 4007590"/>
                <a:gd name="connsiteX3" fmla="*/ 5327904 w 5327904"/>
                <a:gd name="connsiteY3" fmla="*/ 0 h 400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7904" h="4007590">
                  <a:moveTo>
                    <a:pt x="0" y="0"/>
                  </a:moveTo>
                  <a:cubicBezTo>
                    <a:pt x="333248" y="1511808"/>
                    <a:pt x="666496" y="3023616"/>
                    <a:pt x="1048512" y="3608832"/>
                  </a:cubicBezTo>
                  <a:cubicBezTo>
                    <a:pt x="1430528" y="4194048"/>
                    <a:pt x="1578864" y="4112768"/>
                    <a:pt x="2292096" y="3511296"/>
                  </a:cubicBezTo>
                  <a:cubicBezTo>
                    <a:pt x="3005328" y="2909824"/>
                    <a:pt x="4166616" y="1454912"/>
                    <a:pt x="5327904" y="0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prstDash val="sysDot"/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320272" y="926648"/>
                  <a:ext cx="730136" cy="494815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|1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0272" y="926648"/>
                  <a:ext cx="730136" cy="49481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2346"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2474976" y="658368"/>
            <a:ext cx="7217664" cy="3341340"/>
            <a:chOff x="2474976" y="658368"/>
            <a:chExt cx="5169408" cy="3341340"/>
          </a:xfrm>
        </p:grpSpPr>
        <p:sp>
          <p:nvSpPr>
            <p:cNvPr id="10" name="Freeform 9"/>
            <p:cNvSpPr/>
            <p:nvPr/>
          </p:nvSpPr>
          <p:spPr>
            <a:xfrm>
              <a:off x="2474976" y="658368"/>
              <a:ext cx="5169408" cy="3341340"/>
            </a:xfrm>
            <a:custGeom>
              <a:avLst/>
              <a:gdLst>
                <a:gd name="connsiteX0" fmla="*/ 0 w 5169408"/>
                <a:gd name="connsiteY0" fmla="*/ 1255776 h 3341340"/>
                <a:gd name="connsiteX1" fmla="*/ 2011680 w 5169408"/>
                <a:gd name="connsiteY1" fmla="*/ 3316224 h 3341340"/>
                <a:gd name="connsiteX2" fmla="*/ 5169408 w 5169408"/>
                <a:gd name="connsiteY2" fmla="*/ 0 h 3341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9408" h="3341340">
                  <a:moveTo>
                    <a:pt x="0" y="1255776"/>
                  </a:moveTo>
                  <a:cubicBezTo>
                    <a:pt x="575056" y="2390648"/>
                    <a:pt x="1150112" y="3525520"/>
                    <a:pt x="2011680" y="3316224"/>
                  </a:cubicBezTo>
                  <a:cubicBezTo>
                    <a:pt x="2873248" y="3106928"/>
                    <a:pt x="4021328" y="1553464"/>
                    <a:pt x="5169408" y="0"/>
                  </a:cubicBezTo>
                </a:path>
              </a:pathLst>
            </a:custGeom>
            <a:ln w="28575">
              <a:solidFill>
                <a:schemeClr val="accent6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633472" y="1975104"/>
                  <a:ext cx="730136" cy="49481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3|1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3472" y="1975104"/>
                  <a:ext cx="730136" cy="49481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234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2340864" y="877824"/>
            <a:ext cx="7351776" cy="2878862"/>
            <a:chOff x="2340864" y="877824"/>
            <a:chExt cx="6278880" cy="2878862"/>
          </a:xfrm>
        </p:grpSpPr>
        <p:sp>
          <p:nvSpPr>
            <p:cNvPr id="14" name="Freeform 13"/>
            <p:cNvSpPr/>
            <p:nvPr/>
          </p:nvSpPr>
          <p:spPr>
            <a:xfrm>
              <a:off x="2340864" y="877824"/>
              <a:ext cx="6278880" cy="2878862"/>
            </a:xfrm>
            <a:custGeom>
              <a:avLst/>
              <a:gdLst>
                <a:gd name="connsiteX0" fmla="*/ 0 w 6278880"/>
                <a:gd name="connsiteY0" fmla="*/ 316992 h 2878862"/>
                <a:gd name="connsiteX1" fmla="*/ 2218944 w 6278880"/>
                <a:gd name="connsiteY1" fmla="*/ 2877312 h 2878862"/>
                <a:gd name="connsiteX2" fmla="*/ 6278880 w 6278880"/>
                <a:gd name="connsiteY2" fmla="*/ 0 h 2878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78880" h="2878862">
                  <a:moveTo>
                    <a:pt x="0" y="316992"/>
                  </a:moveTo>
                  <a:cubicBezTo>
                    <a:pt x="586232" y="1623568"/>
                    <a:pt x="1172464" y="2930144"/>
                    <a:pt x="2218944" y="2877312"/>
                  </a:cubicBezTo>
                  <a:cubicBezTo>
                    <a:pt x="3265424" y="2824480"/>
                    <a:pt x="4772152" y="1412240"/>
                    <a:pt x="6278880" y="0"/>
                  </a:cubicBezTo>
                </a:path>
              </a:pathLst>
            </a:custGeom>
            <a:ln>
              <a:solidFill>
                <a:schemeClr val="accent4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415526" y="1252288"/>
                  <a:ext cx="730136" cy="4948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4|1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5526" y="1252288"/>
                  <a:ext cx="730136" cy="49481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09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2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4648</TotalTime>
  <Words>1688</Words>
  <Application>Microsoft Office PowerPoint</Application>
  <PresentationFormat>Widescreen</PresentationFormat>
  <Paragraphs>545</Paragraphs>
  <Slides>52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Online Convex Optimization Using Predictions</vt:lpstr>
      <vt:lpstr>PowerPoint Presentation</vt:lpstr>
      <vt:lpstr>PowerPoint Presentation</vt:lpstr>
      <vt:lpstr>PowerPoint Presentation</vt:lpstr>
      <vt:lpstr>Lots of applications …</vt:lpstr>
      <vt:lpstr>In most applications, predictions are crucial</vt:lpstr>
      <vt:lpstr>PowerPoint Presentation</vt:lpstr>
      <vt:lpstr>PowerPoint Presentation</vt:lpstr>
      <vt:lpstr>PowerPoint Presentation</vt:lpstr>
      <vt:lpstr>PowerPoint Presentation</vt:lpstr>
      <vt:lpstr>Online convex optimization using predictions</vt:lpstr>
      <vt:lpstr>How do algorithms model prediction noise?</vt:lpstr>
      <vt:lpstr>Our contribution:  a general and tractable model for prediction  </vt:lpstr>
      <vt:lpstr>Outline</vt:lpstr>
      <vt:lpstr>Two communities, two metrics</vt:lpstr>
      <vt:lpstr>Guarantees without prediction</vt:lpstr>
      <vt:lpstr>Guarantees with prediction</vt:lpstr>
      <vt:lpstr>PowerPoint Presentation</vt:lpstr>
      <vt:lpstr>Outline</vt:lpstr>
      <vt:lpstr>PowerPoint Presentation</vt:lpstr>
      <vt:lpstr>A more realistic prediction noise model</vt:lpstr>
      <vt:lpstr>A more realistic prediction noise model</vt:lpstr>
      <vt:lpstr>A more realistic prediction noise model</vt:lpstr>
      <vt:lpstr>A more realistic prediction noise model</vt:lpstr>
      <vt:lpstr>A more realistic prediction noise model</vt:lpstr>
      <vt:lpstr>A more realistic prediction noise model</vt:lpstr>
      <vt:lpstr>Outline</vt:lpstr>
      <vt:lpstr>A natural suggestion:  Model Predictive Control (MPC)</vt:lpstr>
      <vt:lpstr>A natural suggestion:  Model Predictive Control (MPC)</vt:lpstr>
      <vt:lpstr>A natural suggestion:  Model Predictive Control (MPC)</vt:lpstr>
      <vt:lpstr>A more stable alternative:  Averaging Fixed Horizon Control (AFHC)</vt:lpstr>
      <vt:lpstr>A more stable alternative:  Averaging Fixed Horizon Control (AFHC)</vt:lpstr>
      <vt:lpstr>A more stable alternative:  Averaging Fixed Horizon Control (AFHC)</vt:lpstr>
      <vt:lpstr>Outline</vt:lpstr>
      <vt:lpstr>PowerPoint Presentation</vt:lpstr>
      <vt:lpstr>PowerPoint Presentation</vt:lpstr>
      <vt:lpstr>PowerPoint Presentation</vt:lpstr>
      <vt:lpstr>PowerPoint Presentation</vt:lpstr>
      <vt:lpstr>Our contribution:  a general and tractable model for prediction  </vt:lpstr>
      <vt:lpstr>Online Convex Optimization Using Predictions</vt:lpstr>
      <vt:lpstr>Backup Slides</vt:lpstr>
      <vt:lpstr>Predicting stationary process with  Wiener Filter</vt:lpstr>
      <vt:lpstr>Predicting Linear Dynamical System Using Kalman Filter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Convex Optimization Using Predictions</dc:title>
  <dc:creator>niangjun chen</dc:creator>
  <cp:lastModifiedBy>niangjun chen</cp:lastModifiedBy>
  <cp:revision>122</cp:revision>
  <cp:lastPrinted>2015-06-08T01:48:14Z</cp:lastPrinted>
  <dcterms:created xsi:type="dcterms:W3CDTF">2015-06-06T19:23:38Z</dcterms:created>
  <dcterms:modified xsi:type="dcterms:W3CDTF">2015-06-16T06:35:54Z</dcterms:modified>
</cp:coreProperties>
</file>