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36"/>
  </p:notesMasterIdLst>
  <p:handoutMasterIdLst>
    <p:handoutMasterId r:id="rId37"/>
  </p:handoutMasterIdLst>
  <p:sldIdLst>
    <p:sldId id="257" r:id="rId2"/>
    <p:sldId id="303" r:id="rId3"/>
    <p:sldId id="312" r:id="rId4"/>
    <p:sldId id="305" r:id="rId5"/>
    <p:sldId id="262" r:id="rId6"/>
    <p:sldId id="266" r:id="rId7"/>
    <p:sldId id="311" r:id="rId8"/>
    <p:sldId id="304" r:id="rId9"/>
    <p:sldId id="268" r:id="rId10"/>
    <p:sldId id="269" r:id="rId11"/>
    <p:sldId id="307" r:id="rId12"/>
    <p:sldId id="313" r:id="rId13"/>
    <p:sldId id="315" r:id="rId14"/>
    <p:sldId id="309" r:id="rId15"/>
    <p:sldId id="294" r:id="rId16"/>
    <p:sldId id="272" r:id="rId17"/>
    <p:sldId id="274" r:id="rId18"/>
    <p:sldId id="297" r:id="rId19"/>
    <p:sldId id="299" r:id="rId20"/>
    <p:sldId id="301" r:id="rId21"/>
    <p:sldId id="308" r:id="rId22"/>
    <p:sldId id="293" r:id="rId23"/>
    <p:sldId id="295" r:id="rId24"/>
    <p:sldId id="275" r:id="rId25"/>
    <p:sldId id="277" r:id="rId26"/>
    <p:sldId id="278" r:id="rId27"/>
    <p:sldId id="316" r:id="rId28"/>
    <p:sldId id="317" r:id="rId29"/>
    <p:sldId id="279" r:id="rId30"/>
    <p:sldId id="280" r:id="rId31"/>
    <p:sldId id="281" r:id="rId32"/>
    <p:sldId id="286" r:id="rId33"/>
    <p:sldId id="310" r:id="rId34"/>
    <p:sldId id="314" r:id="rId35"/>
  </p:sldIdLst>
  <p:sldSz cx="12192000" cy="6858000"/>
  <p:notesSz cx="9296400" cy="688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89152" autoAdjust="0"/>
  </p:normalViewPr>
  <p:slideViewPr>
    <p:cSldViewPr snapToGrid="0">
      <p:cViewPr>
        <p:scale>
          <a:sx n="76" d="100"/>
          <a:sy n="76" d="100"/>
        </p:scale>
        <p:origin x="-1336" y="-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file:///C:\Users\renshaolei\SkyDrive\Reading_VIP\Colocation\NRDC\colo_energy_percentage_201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93331357087805"/>
          <c:y val="0.394539597193966"/>
          <c:w val="0.448494377581471"/>
          <c:h val="0.60546040280603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Estimated Energy Usage by U.S. Data Center Segment in 2011</c:v>
                </c:pt>
              </c:strCache>
            </c:strRef>
          </c:tx>
          <c:dPt>
            <c:idx val="0"/>
            <c:bubble3D val="0"/>
            <c:spPr>
              <a:solidFill>
                <a:srgbClr val="E7E6E6">
                  <a:lumMod val="50000"/>
                </a:srgbClr>
              </a:solidFill>
            </c:spPr>
          </c:dPt>
          <c:dPt>
            <c:idx val="1"/>
            <c:bubble3D val="0"/>
            <c:spPr>
              <a:solidFill>
                <a:schemeClr val="accent2"/>
              </a:solidFill>
            </c:spPr>
          </c:dPt>
          <c:dPt>
            <c:idx val="2"/>
            <c:bubble3D val="0"/>
            <c:spPr>
              <a:solidFill>
                <a:schemeClr val="accent3"/>
              </a:solidFill>
            </c:spPr>
          </c:dPt>
          <c:dPt>
            <c:idx val="3"/>
            <c:bubble3D val="0"/>
            <c:spPr>
              <a:solidFill>
                <a:schemeClr val="accent3">
                  <a:lumMod val="75000"/>
                </a:schemeClr>
              </a:solidFill>
            </c:spPr>
          </c:dPt>
          <c:cat>
            <c:strRef>
              <c:f>Sheet1!$A$2:$A$5</c:f>
              <c:strCache>
                <c:ptCount val="4"/>
                <c:pt idx="0">
                  <c:v>Traditional Enterprise</c:v>
                </c:pt>
                <c:pt idx="1">
                  <c:v>Multi-Tenant Colocation (e.g., Equinix)</c:v>
                </c:pt>
                <c:pt idx="2">
                  <c:v>Hyper-Scale Cloud Computing (e.g., Google)</c:v>
                </c:pt>
                <c:pt idx="3">
                  <c:v>High-Performance Computing (e.g., DOE)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53.0</c:v>
                </c:pt>
                <c:pt idx="1">
                  <c:v>37.3</c:v>
                </c:pt>
                <c:pt idx="2">
                  <c:v>7.8</c:v>
                </c:pt>
                <c:pt idx="3">
                  <c:v>1.9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ln>
          <a:noFill/>
        </a:ln>
      </c:spPr>
    </c:plotArea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513" cy="34550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4744" y="0"/>
            <a:ext cx="4029511" cy="34550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A4224-DF3E-4090-A54D-168F9CB1FE3A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36312"/>
            <a:ext cx="4029513" cy="3455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4744" y="6536312"/>
            <a:ext cx="4029511" cy="3455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67FA1-ECCC-4598-9CC4-7A804AE99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30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521471F3-092E-4695-9896-FEA120755BB3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86038" y="860425"/>
            <a:ext cx="4127500" cy="2322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311872"/>
            <a:ext cx="7437119" cy="2709714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9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9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C9C390F7-E384-44A8-84C7-75A4E0EFB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86038" y="860425"/>
            <a:ext cx="4127500" cy="23225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(10/9/15 11:49) -----</a:t>
            </a:r>
          </a:p>
          <a:p>
            <a:r>
              <a:rPr lang="en-US" dirty="0"/>
              <a:t>thanks for the introduction, today I will be talking about </a:t>
            </a:r>
            <a:r>
              <a:rPr lang="en-US" dirty="0" smtClean="0"/>
              <a:t>how to do demand </a:t>
            </a:r>
            <a:r>
              <a:rPr lang="en-US" dirty="0"/>
              <a:t>response for multi-tenant data </a:t>
            </a:r>
            <a:r>
              <a:rPr lang="en-US" dirty="0" smtClean="0"/>
              <a:t>center efficiently,</a:t>
            </a:r>
            <a:r>
              <a:rPr lang="en-US" baseline="0" dirty="0" smtClean="0"/>
              <a:t> and how can we make it more environmentally friendly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9BEBD-B7C7-4D28-BC54-A2CD3A765DBD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00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86038" y="860425"/>
            <a:ext cx="4127500" cy="23225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(10/16/15 14:19) -----</a:t>
            </a:r>
          </a:p>
          <a:p>
            <a:r>
              <a:rPr lang="en-US"/>
              <a:t>flip 1 and 2, </a:t>
            </a:r>
          </a:p>
          <a:p>
            <a:r>
              <a:rPr lang="en-US"/>
              <a:t>first uncontrollable, even controllable,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390F7-E384-44A8-84C7-75A4E0EFB8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38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86038" y="860425"/>
            <a:ext cx="4127500" cy="23225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(10/9/15 12:56) -----</a:t>
            </a:r>
          </a:p>
          <a:p>
            <a:r>
              <a:rPr lang="en-US"/>
              <a:t>this function indicates that for a price p, tenant will be offering s reduction specified by this equation, more constraint the tenant is, b specified the inconvenience incurred by the tenant to reduce energy </a:t>
            </a:r>
          </a:p>
          <a:p>
            <a:r>
              <a:rPr lang="en-US"/>
              <a:t>----- Meeting Notes (10/16/15 14:19) -----</a:t>
            </a:r>
          </a:p>
          <a:p>
            <a:r>
              <a:rPr lang="en-US"/>
              <a:t>explain what is supply function </a:t>
            </a:r>
          </a:p>
          <a:p>
            <a:r>
              <a:rPr lang="en-US"/>
              <a:t>for each price how </a:t>
            </a:r>
          </a:p>
          <a:p>
            <a:endParaRPr lang="en-US"/>
          </a:p>
          <a:p>
            <a:r>
              <a:rPr lang="en-US"/>
              <a:t>bid reflects tenants unwillingness to reduce</a:t>
            </a:r>
          </a:p>
          <a:p>
            <a:endParaRPr lang="en-US"/>
          </a:p>
          <a:p>
            <a:r>
              <a:rPr lang="en-US"/>
              <a:t>the process is to get flexibility from the tenants through bidding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390F7-E384-44A8-84C7-75A4E0EFB8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60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86038" y="860425"/>
            <a:ext cx="4127500" cy="23225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(10/9/15 12:56) -----</a:t>
            </a:r>
          </a:p>
          <a:p>
            <a:r>
              <a:rPr lang="en-US"/>
              <a:t>this function indicates that for a price p, tenant will be offering s reduction specified by this equation, more constraint the tenant is, b specified the inconvenience incurred by the tenant to reduce energy </a:t>
            </a:r>
          </a:p>
          <a:p>
            <a:r>
              <a:rPr lang="en-US"/>
              <a:t>----- Meeting Notes (10/16/15 14:19) -----</a:t>
            </a:r>
          </a:p>
          <a:p>
            <a:r>
              <a:rPr lang="en-US"/>
              <a:t>explain what is supply function </a:t>
            </a:r>
          </a:p>
          <a:p>
            <a:r>
              <a:rPr lang="en-US"/>
              <a:t>for each price how </a:t>
            </a:r>
          </a:p>
          <a:p>
            <a:endParaRPr lang="en-US"/>
          </a:p>
          <a:p>
            <a:r>
              <a:rPr lang="en-US"/>
              <a:t>bid reflects tenants unwillingness to reduce</a:t>
            </a:r>
          </a:p>
          <a:p>
            <a:endParaRPr lang="en-US"/>
          </a:p>
          <a:p>
            <a:r>
              <a:rPr lang="en-US"/>
              <a:t>the process is to get flexibility from the tenants through bidding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390F7-E384-44A8-84C7-75A4E0EFB8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60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86038" y="860425"/>
            <a:ext cx="4127500" cy="23225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US" dirty="0" smtClean="0"/>
              <a:t>Complex bidding process</a:t>
            </a:r>
          </a:p>
          <a:p>
            <a:pPr marL="914400" lvl="2" indent="0">
              <a:buNone/>
            </a:pPr>
            <a:r>
              <a:rPr lang="en-US" dirty="0" smtClean="0"/>
              <a:t>Differentiated price</a:t>
            </a:r>
          </a:p>
          <a:p>
            <a:pPr marL="914400" lvl="2" indent="0">
              <a:buNone/>
            </a:pPr>
            <a:r>
              <a:rPr lang="en-US" dirty="0" smtClean="0"/>
              <a:t>Expose private information</a:t>
            </a:r>
          </a:p>
          <a:p>
            <a:pPr marL="914400" lvl="2" indent="0">
              <a:buNone/>
            </a:pPr>
            <a:r>
              <a:rPr lang="en-US" dirty="0" smtClean="0"/>
              <a:t>Unbounded payment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/>
              <a:t>----- Meeting Notes (10/15/15 12:54) -----</a:t>
            </a:r>
          </a:p>
          <a:p>
            <a:r>
              <a:rPr lang="en-US" dirty="0"/>
              <a:t>reorder 2 1 3 </a:t>
            </a:r>
          </a:p>
          <a:p>
            <a:r>
              <a:rPr lang="en-US" dirty="0"/>
              <a:t>list the problem of VCG</a:t>
            </a:r>
          </a:p>
          <a:p>
            <a:r>
              <a:rPr lang="en-US" dirty="0"/>
              <a:t>add by text difference </a:t>
            </a:r>
          </a:p>
          <a:p>
            <a:r>
              <a:rPr lang="en-US" dirty="0"/>
              <a:t>spend more time on this slide</a:t>
            </a:r>
          </a:p>
          <a:p>
            <a:r>
              <a:rPr lang="en-US" dirty="0"/>
              <a:t>----- Meeting Notes (10/16/15 14:19) -----</a:t>
            </a:r>
          </a:p>
          <a:p>
            <a:r>
              <a:rPr lang="en-US" dirty="0"/>
              <a:t>not emphasize privacy too much, talk about pricing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390F7-E384-44A8-84C7-75A4E0EFB8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64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86038" y="860425"/>
            <a:ext cx="4127500" cy="23225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(10/9/15 12:56) -----</a:t>
            </a:r>
          </a:p>
          <a:p>
            <a:r>
              <a:rPr lang="en-US"/>
              <a:t>this function indicates that for a price p, tenant will be offering s reduction specified by this equation, more constraint the tenant is, b specified the inconvenience incurred by the tenant to reduce energy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390F7-E384-44A8-84C7-75A4E0EFB8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60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86038" y="860425"/>
            <a:ext cx="4127500" cy="23225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(10/9/15 12:56) -----</a:t>
            </a:r>
          </a:p>
          <a:p>
            <a:r>
              <a:rPr lang="en-US"/>
              <a:t>explain setting where taking vs anticipating occurs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390F7-E384-44A8-84C7-75A4E0EFB8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78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86038" y="860425"/>
            <a:ext cx="4127500" cy="23225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(10/9/15 12:56) -----</a:t>
            </a:r>
          </a:p>
          <a:p>
            <a:r>
              <a:rPr lang="en-US"/>
              <a:t>this function indicates that for a price p, tenant will be offering s reduction specified by this equation, more constraint the tenant is, b specified the inconvenience incurred by the tenant to reduce energy </a:t>
            </a:r>
          </a:p>
          <a:p>
            <a:r>
              <a:rPr lang="en-US"/>
              <a:t>----- Meeting Notes (10/15/15 12:54) -----</a:t>
            </a:r>
          </a:p>
          <a:p>
            <a:r>
              <a:rPr lang="en-US"/>
              <a:t>add the difference between price-taking and price-anticipating, spend more time explaining the figures</a:t>
            </a:r>
          </a:p>
          <a:p>
            <a:r>
              <a:rPr lang="en-US"/>
              <a:t>----- Meeting Notes (10/16/15 14:19) -----</a:t>
            </a:r>
          </a:p>
          <a:p>
            <a:r>
              <a:rPr lang="en-US"/>
              <a:t>talk about axis meanings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390F7-E384-44A8-84C7-75A4E0EFB8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60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86038" y="860425"/>
            <a:ext cx="4127500" cy="23225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(10/9/15 12:56) -----</a:t>
            </a:r>
          </a:p>
          <a:p>
            <a:r>
              <a:rPr lang="en-US"/>
              <a:t>this function indicates that for a price p, tenant will be offering s reduction specified by this equation, more constraint the tenant is, b specified the inconvenience incurred by the tenant to reduce energy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390F7-E384-44A8-84C7-75A4E0EFB8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60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86038" y="860425"/>
            <a:ext cx="4127500" cy="23225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(10/9/15 12:56) -----</a:t>
            </a:r>
          </a:p>
          <a:p>
            <a:r>
              <a:rPr lang="en-US"/>
              <a:t>this function indicates that for a price p, tenant will be offering s reduction specified by this equation, more constraint the tenant is, b specified the inconvenience incurred by the tenant to reduce energy </a:t>
            </a:r>
          </a:p>
          <a:p>
            <a:r>
              <a:rPr lang="en-US"/>
              <a:t>----- Meeting Notes (10/16/15 14:19) -----</a:t>
            </a:r>
          </a:p>
          <a:p>
            <a:r>
              <a:rPr lang="en-US"/>
              <a:t>move on more quickly to emphasize the first set of result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390F7-E384-44A8-84C7-75A4E0EFB8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60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86038" y="860425"/>
            <a:ext cx="4127500" cy="23225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(10/16/15 14:19) -----</a:t>
            </a:r>
          </a:p>
          <a:p>
            <a:r>
              <a:rPr lang="en-US"/>
              <a:t>change profit to cost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390F7-E384-44A8-84C7-75A4E0EFB84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93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86038" y="860425"/>
            <a:ext cx="4127500" cy="23225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(10/16/15 13:52) -----</a:t>
            </a:r>
          </a:p>
          <a:p>
            <a:r>
              <a:rPr lang="en-US" dirty="0"/>
              <a:t>data center has flexibility in terms of power consumption, ... virtual battery ... (flexibility can be valuable for demand response)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390F7-E384-44A8-84C7-75A4E0EFB8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69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86038" y="860425"/>
            <a:ext cx="4127500" cy="23225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en-US" baseline="0" dirty="0" smtClean="0"/>
              <a:t> doing DCDR efficiently and in an environmentally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390F7-E384-44A8-84C7-75A4E0EFB84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43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86038" y="860425"/>
            <a:ext cx="4127500" cy="23225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C77BA-6BAA-4F99-A6B3-39AC296625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538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86038" y="860425"/>
            <a:ext cx="4127500" cy="23225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(10/9/15 12:56) -----</a:t>
            </a:r>
          </a:p>
          <a:p>
            <a:r>
              <a:rPr lang="en-US"/>
              <a:t>this function indicates that for a price p, tenant will be offering s reduction specified by this equation, more constraint the tenant is, b specified the inconvenience incurred by the tenant to reduce energy </a:t>
            </a:r>
          </a:p>
          <a:p>
            <a:r>
              <a:rPr lang="en-US"/>
              <a:t>----- Meeting Notes (10/16/15 14:19) -----</a:t>
            </a:r>
          </a:p>
          <a:p>
            <a:r>
              <a:rPr lang="en-US"/>
              <a:t>explain what is supply function </a:t>
            </a:r>
          </a:p>
          <a:p>
            <a:r>
              <a:rPr lang="en-US"/>
              <a:t>for each price how </a:t>
            </a:r>
          </a:p>
          <a:p>
            <a:endParaRPr lang="en-US"/>
          </a:p>
          <a:p>
            <a:r>
              <a:rPr lang="en-US"/>
              <a:t>bid reflects tenants unwillingness to reduce</a:t>
            </a:r>
          </a:p>
          <a:p>
            <a:endParaRPr lang="en-US"/>
          </a:p>
          <a:p>
            <a:r>
              <a:rPr lang="en-US"/>
              <a:t>the process is to get flexibility from the tenants through bidding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390F7-E384-44A8-84C7-75A4E0EFB84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60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86038" y="860425"/>
            <a:ext cx="4127500" cy="23225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(10/9/15 12:56) -----</a:t>
            </a:r>
          </a:p>
          <a:p>
            <a:r>
              <a:rPr lang="en-US"/>
              <a:t>this function indicates that for a price p, tenant will be offering s reduction specified by this equation, more constraint the tenant is, b specified the inconvenience incurred by the tenant to reduce energy </a:t>
            </a:r>
          </a:p>
          <a:p>
            <a:r>
              <a:rPr lang="en-US"/>
              <a:t>----- Meeting Notes (10/15/15 12:54) -----</a:t>
            </a:r>
          </a:p>
          <a:p>
            <a:r>
              <a:rPr lang="en-US"/>
              <a:t>equilibrium always exists and unique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390F7-E384-44A8-84C7-75A4E0EFB84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605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86038" y="860425"/>
            <a:ext cx="4127500" cy="23225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(10/9/15 12:56) -----</a:t>
            </a:r>
          </a:p>
          <a:p>
            <a:r>
              <a:rPr lang="en-US"/>
              <a:t>this function indicates that for a price p, tenant will be offering s reduction specified by this equation, more constraint the tenant is, b specified the inconvenience incurred by the tenant to reduce energy </a:t>
            </a:r>
          </a:p>
          <a:p>
            <a:r>
              <a:rPr lang="en-US"/>
              <a:t>----- Meeting Notes (10/15/15 12:54) -----</a:t>
            </a:r>
          </a:p>
          <a:p>
            <a:r>
              <a:rPr lang="en-US"/>
              <a:t>equilibrium always exists and unique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390F7-E384-44A8-84C7-75A4E0EFB84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60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86038" y="860425"/>
            <a:ext cx="4127500" cy="23225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(10/16/15 13:52) -----</a:t>
            </a:r>
          </a:p>
          <a:p>
            <a:r>
              <a:rPr lang="en-US" dirty="0"/>
              <a:t>on the generation side, they can use large scale storage to deal with the (renewable), but really expensive ...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390F7-E384-44A8-84C7-75A4E0EFB8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44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86038" y="860425"/>
            <a:ext cx="4127500" cy="23225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(10/16/15 13:52) -----</a:t>
            </a:r>
          </a:p>
          <a:p>
            <a:r>
              <a:rPr lang="en-US"/>
              <a:t>currently (DR) are distributed, using them alone is difficult to satisfy DR needs, </a:t>
            </a:r>
          </a:p>
          <a:p>
            <a:endParaRPr lang="en-US"/>
          </a:p>
          <a:p>
            <a:r>
              <a:rPr lang="en-US"/>
              <a:t>some suggestions: how to find DR resources?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390F7-E384-44A8-84C7-75A4E0EFB8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95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86038" y="860425"/>
            <a:ext cx="4127500" cy="23225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live</a:t>
            </a:r>
            <a:r>
              <a:rPr lang="en-US" baseline="0" dirty="0" smtClean="0"/>
              <a:t> in an age of mobile computing where a lot of computation and storage is offloaded to the cloud, which are data centers, as a result, we can see the graph on the left showing a rapid increase in the,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studied shown that a data center 20MW has the potential to offer ancillary service to the power system via demand response that is of optimally place storage that is worth 5 million,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do the math … </a:t>
            </a:r>
          </a:p>
          <a:p>
            <a:r>
              <a:rPr lang="en-US" baseline="0" dirty="0" smtClean="0"/>
              <a:t>massive potential social benefit -&gt; we should understand how to do this efficiently -&gt; but first we need to understand better what are (the typical) data centers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C77BA-6BAA-4F99-A6B3-39AC296625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32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86038" y="860425"/>
            <a:ext cx="4127500" cy="23225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</a:t>
            </a:r>
            <a:r>
              <a:rPr lang="en-US" baseline="0" dirty="0" smtClean="0"/>
              <a:t> own the servers, pay subscription for </a:t>
            </a:r>
            <a:r>
              <a:rPr lang="en-US" baseline="0" dirty="0" err="1" smtClean="0"/>
              <a:t>electrcity</a:t>
            </a:r>
            <a:r>
              <a:rPr lang="en-US" baseline="0" dirty="0" smtClean="0"/>
              <a:t> and cooling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C77BA-6BAA-4F99-A6B3-39AC296625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05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86038" y="860425"/>
            <a:ext cx="4127500" cy="23225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</a:t>
            </a:r>
            <a:r>
              <a:rPr lang="en-US" baseline="0" dirty="0" smtClean="0"/>
              <a:t> own the servers, pay subscription for </a:t>
            </a:r>
            <a:r>
              <a:rPr lang="en-US" baseline="0" dirty="0" err="1" smtClean="0"/>
              <a:t>electrcity</a:t>
            </a:r>
            <a:r>
              <a:rPr lang="en-US" baseline="0" dirty="0" smtClean="0"/>
              <a:t> and cooling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C77BA-6BAA-4F99-A6B3-39AC296625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05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86038" y="860425"/>
            <a:ext cx="4127500" cy="23225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</a:t>
            </a:r>
            <a:r>
              <a:rPr lang="en-US" baseline="0" dirty="0" smtClean="0"/>
              <a:t> own the servers, pay subscription for </a:t>
            </a:r>
            <a:r>
              <a:rPr lang="en-US" baseline="0" dirty="0" err="1" smtClean="0"/>
              <a:t>electrcity</a:t>
            </a:r>
            <a:r>
              <a:rPr lang="en-US" baseline="0" dirty="0" smtClean="0"/>
              <a:t> and cooling</a:t>
            </a:r>
          </a:p>
          <a:p>
            <a:r>
              <a:rPr lang="en-US" baseline="0" dirty="0" smtClean="0"/>
              <a:t>----- Meeting Notes (10/16/15 14:19) -----</a:t>
            </a:r>
          </a:p>
          <a:p>
            <a:r>
              <a:rPr lang="en-US" baseline="0" dirty="0" smtClean="0"/>
              <a:t>color contrast of the pie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C77BA-6BAA-4F99-A6B3-39AC296625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05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86038" y="860425"/>
            <a:ext cx="4127500" cy="23225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need to do better,</a:t>
            </a:r>
            <a:r>
              <a:rPr lang="en-US" baseline="0" dirty="0" smtClean="0"/>
              <a:t> it is not hard to see that this solution is suboptimal because it is not using the flexibility of workload to reduce server consumption energy </a:t>
            </a:r>
          </a:p>
          <a:p>
            <a:r>
              <a:rPr lang="en-US" baseline="0" dirty="0" smtClean="0"/>
              <a:t>----- Meeting Notes (10/16/15 14:19) -----</a:t>
            </a:r>
          </a:p>
          <a:p>
            <a:r>
              <a:rPr lang="en-US" baseline="0" dirty="0" smtClean="0"/>
              <a:t>talk about (change the graph) - currently the power system is incentive the customer to do demand response (we can do the similar thing), but this is a really challenging problem which Im going to show in a few slides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390F7-E384-44A8-84C7-75A4E0EFB8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9B94-585E-40B2-964D-B678A51EDEC2}" type="datetime1">
              <a:rPr lang="en-US" smtClean="0"/>
              <a:t>10/20/15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31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E46E-3924-41D2-8FCB-7FCB985A9A27}" type="datetime1">
              <a:rPr lang="en-US" smtClean="0"/>
              <a:t>10/20/15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7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DF42-DAAD-4659-96A2-C37082349456}" type="datetime1">
              <a:rPr lang="en-US" smtClean="0"/>
              <a:t>10/20/15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35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3B95-948A-48BA-AA27-88AF9E86E41A}" type="datetime1">
              <a:rPr lang="en-US" smtClean="0"/>
              <a:t>10/20/15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05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4B8B-9C86-4C70-A784-7F279A8AFA90}" type="datetime1">
              <a:rPr lang="en-US" smtClean="0"/>
              <a:t>10/20/15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97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98DE-453E-44C1-A0AA-8874FE13ACA8}" type="datetime1">
              <a:rPr lang="en-US" smtClean="0"/>
              <a:t>10/20/15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0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52B7-984E-42C1-96B4-AEC5A9BBC661}" type="datetime1">
              <a:rPr lang="en-US" smtClean="0"/>
              <a:t>10/20/15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42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E2A2-BCFF-4337-920E-23DF047E4C50}" type="datetime1">
              <a:rPr lang="en-US" smtClean="0"/>
              <a:t>10/20/15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0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0F0F-10FF-496A-BB20-8E8E1A1F6C02}" type="datetime1">
              <a:rPr lang="en-US" smtClean="0"/>
              <a:t>10/20/15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3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FECF-ED24-43B5-94B7-3CAA92B9C2DA}" type="datetime1">
              <a:rPr lang="en-US" smtClean="0"/>
              <a:t>10/20/15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1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A2E2-DC5C-49A8-BF78-3488B839F02E}" type="datetime1">
              <a:rPr lang="en-US" smtClean="0"/>
              <a:t>10/20/15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9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C41C8-4F43-4441-A570-09A573C75756}" type="datetime1">
              <a:rPr lang="en-US" smtClean="0"/>
              <a:t>10/20/15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0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6.emf"/><Relationship Id="rId5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emf"/><Relationship Id="rId3" Type="http://schemas.openxmlformats.org/officeDocument/2006/relationships/image" Target="../media/image3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emf"/><Relationship Id="rId5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4" Type="http://schemas.openxmlformats.org/officeDocument/2006/relationships/image" Target="../media/image44.emf"/><Relationship Id="rId5" Type="http://schemas.openxmlformats.org/officeDocument/2006/relationships/image" Target="../media/image45.emf"/><Relationship Id="rId6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4" Type="http://schemas.openxmlformats.org/officeDocument/2006/relationships/image" Target="../media/image48.emf"/><Relationship Id="rId5" Type="http://schemas.openxmlformats.org/officeDocument/2006/relationships/image" Target="../media/image49.emf"/><Relationship Id="rId6" Type="http://schemas.openxmlformats.org/officeDocument/2006/relationships/image" Target="../media/image5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4" Type="http://schemas.openxmlformats.org/officeDocument/2006/relationships/image" Target="../media/image43.emf"/><Relationship Id="rId5" Type="http://schemas.openxmlformats.org/officeDocument/2006/relationships/image" Target="../media/image44.emf"/><Relationship Id="rId6" Type="http://schemas.openxmlformats.org/officeDocument/2006/relationships/image" Target="../media/image47.emf"/><Relationship Id="rId7" Type="http://schemas.openxmlformats.org/officeDocument/2006/relationships/image" Target="../media/image4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emf"/><Relationship Id="rId3" Type="http://schemas.openxmlformats.org/officeDocument/2006/relationships/image" Target="../media/image53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4" Type="http://schemas.openxmlformats.org/officeDocument/2006/relationships/image" Target="../media/image26.jpeg"/><Relationship Id="rId5" Type="http://schemas.openxmlformats.org/officeDocument/2006/relationships/image" Target="../media/image27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png"/><Relationship Id="rId6" Type="http://schemas.openxmlformats.org/officeDocument/2006/relationships/image" Target="../media/image10.jpg"/><Relationship Id="rId7" Type="http://schemas.openxmlformats.org/officeDocument/2006/relationships/image" Target="../media/image11.jpeg"/><Relationship Id="rId8" Type="http://schemas.openxmlformats.org/officeDocument/2006/relationships/image" Target="../media/image12.jpeg"/><Relationship Id="rId9" Type="http://schemas.microsoft.com/office/2007/relationships/hdphoto" Target="../media/hdphoto1.wdp"/><Relationship Id="rId10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jpe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Greening Multi-Tenant Data Center Demand Response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41"/>
            <a:ext cx="9144000" cy="102221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Niangjun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Chen </a:t>
            </a:r>
          </a:p>
          <a:p>
            <a:r>
              <a:rPr lang="en-US" sz="2000" dirty="0" smtClean="0"/>
              <a:t>Joint work with </a:t>
            </a:r>
            <a:r>
              <a:rPr lang="en-US" sz="2000" dirty="0" err="1" smtClean="0"/>
              <a:t>Xiaoqi</a:t>
            </a:r>
            <a:r>
              <a:rPr lang="en-US" sz="2000" dirty="0" smtClean="0"/>
              <a:t> </a:t>
            </a:r>
            <a:r>
              <a:rPr lang="en-US" sz="2000" dirty="0" err="1" smtClean="0"/>
              <a:t>Ren</a:t>
            </a:r>
            <a:r>
              <a:rPr lang="en-US" sz="2000" dirty="0" smtClean="0"/>
              <a:t>, </a:t>
            </a:r>
            <a:r>
              <a:rPr lang="en-US" sz="2000" dirty="0" err="1" smtClean="0"/>
              <a:t>Shaolei</a:t>
            </a:r>
            <a:r>
              <a:rPr lang="en-US" sz="2000" dirty="0" smtClean="0"/>
              <a:t> </a:t>
            </a:r>
            <a:r>
              <a:rPr lang="en-US" sz="2000" dirty="0" err="1" smtClean="0"/>
              <a:t>Ren</a:t>
            </a:r>
            <a:r>
              <a:rPr lang="en-US" sz="2000" dirty="0" smtClean="0"/>
              <a:t>, and Adam </a:t>
            </a:r>
            <a:r>
              <a:rPr lang="en-US" sz="2000" dirty="0" err="1" smtClean="0"/>
              <a:t>Wierman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pic>
        <p:nvPicPr>
          <p:cNvPr id="1026" name="Picture 2" descr="https://encrypted-tbn3.gstatic.com/images?q=tbn:ANd9GcRs4KTU8d1MNiuoNdJ9glH-q8QM7tg2mU-s0IZ8xi8lvKS4_PYU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661" y="4624251"/>
            <a:ext cx="1895475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616" y="4612053"/>
            <a:ext cx="1884813" cy="18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5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94"/>
    </mc:Choice>
    <mc:Fallback xmlns="">
      <p:transition xmlns:p14="http://schemas.microsoft.com/office/powerpoint/2010/main" spd="slow" advTm="1199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812800" y="1472186"/>
            <a:ext cx="11379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Lucida Grande"/>
              <a:buChar char="-"/>
            </a:pPr>
            <a:r>
              <a:rPr lang="en-US" sz="3200" dirty="0" smtClean="0"/>
              <a:t>Turn </a:t>
            </a:r>
            <a:r>
              <a:rPr lang="en-US" sz="3200" dirty="0"/>
              <a:t>on </a:t>
            </a:r>
            <a:r>
              <a:rPr lang="en-US" sz="3200" b="1" dirty="0">
                <a:solidFill>
                  <a:srgbClr val="FF0000"/>
                </a:solidFill>
              </a:rPr>
              <a:t>diesel generator </a:t>
            </a:r>
            <a:r>
              <a:rPr lang="en-US" sz="3200" dirty="0"/>
              <a:t>upon utility’s </a:t>
            </a:r>
            <a:r>
              <a:rPr lang="en-US" sz="3200" dirty="0" smtClean="0"/>
              <a:t>request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Costly and environmentally unfriendly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accent1"/>
                </a:solidFill>
              </a:rPr>
              <a:t>Opportunity:</a:t>
            </a:r>
          </a:p>
          <a:p>
            <a:pPr marL="0" indent="0">
              <a:buNone/>
            </a:pPr>
            <a:r>
              <a:rPr lang="en-US" dirty="0" smtClean="0"/>
              <a:t>Tenants </a:t>
            </a:r>
            <a:r>
              <a:rPr lang="en-US" dirty="0"/>
              <a:t>typically have great </a:t>
            </a:r>
            <a:r>
              <a:rPr lang="en-US" dirty="0" smtClean="0"/>
              <a:t>flexibility </a:t>
            </a:r>
            <a:r>
              <a:rPr lang="en-US" dirty="0"/>
              <a:t>in </a:t>
            </a:r>
            <a:r>
              <a:rPr lang="en-US" dirty="0" smtClean="0"/>
              <a:t>energy usage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How do multi-tenant data center provide DR?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797F-2695-4387-B238-5AD92FE72A43}" type="slidenum">
              <a:rPr lang="en-US" smtClean="0"/>
              <a:t>10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3190" y="5958709"/>
            <a:ext cx="8329017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</a:rPr>
              <a:t>We should </a:t>
            </a:r>
            <a:r>
              <a:rPr lang="en-US" sz="3200" b="1" dirty="0" smtClean="0">
                <a:solidFill>
                  <a:schemeClr val="accent6"/>
                </a:solidFill>
              </a:rPr>
              <a:t>buy</a:t>
            </a:r>
            <a:r>
              <a:rPr lang="en-US" sz="3200" b="1" dirty="0" smtClean="0">
                <a:solidFill>
                  <a:srgbClr val="000000"/>
                </a:solidFill>
              </a:rPr>
              <a:t> </a:t>
            </a:r>
            <a:r>
              <a:rPr lang="en-US" sz="3200" b="1" dirty="0" smtClean="0">
                <a:solidFill>
                  <a:srgbClr val="70AD47"/>
                </a:solidFill>
              </a:rPr>
              <a:t>energy reduction </a:t>
            </a:r>
            <a:r>
              <a:rPr lang="en-US" sz="3200" b="1" dirty="0" smtClean="0">
                <a:solidFill>
                  <a:srgbClr val="000000"/>
                </a:solidFill>
              </a:rPr>
              <a:t>from </a:t>
            </a:r>
            <a:r>
              <a:rPr lang="en-US" sz="3200" b="1" dirty="0" smtClean="0">
                <a:solidFill>
                  <a:srgbClr val="FF3300"/>
                </a:solidFill>
              </a:rPr>
              <a:t>tenants</a:t>
            </a:r>
            <a:r>
              <a:rPr lang="en-US" sz="3200" b="1" dirty="0" smtClean="0">
                <a:solidFill>
                  <a:srgbClr val="000000"/>
                </a:solidFill>
              </a:rPr>
              <a:t>!</a:t>
            </a:r>
            <a:endParaRPr lang="en-US" sz="3200" b="1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r="29681"/>
          <a:stretch/>
        </p:blipFill>
        <p:spPr>
          <a:xfrm>
            <a:off x="2518756" y="3723735"/>
            <a:ext cx="2267153" cy="22998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99039" y="4365846"/>
            <a:ext cx="43145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[LBNL,HP</a:t>
            </a:r>
            <a:r>
              <a:rPr lang="en-US" sz="2000" dirty="0" smtClean="0"/>
              <a:t>] workload management can save 10</a:t>
            </a:r>
            <a:r>
              <a:rPr lang="en-US" sz="2000" dirty="0"/>
              <a:t>-30+% </a:t>
            </a:r>
            <a:r>
              <a:rPr lang="en-US" sz="2000" dirty="0" smtClean="0"/>
              <a:t>in server energy 10</a:t>
            </a:r>
            <a:r>
              <a:rPr lang="en-US" sz="2000" dirty="0"/>
              <a:t>-</a:t>
            </a:r>
            <a:r>
              <a:rPr lang="en-US" sz="2000" dirty="0" smtClean="0"/>
              <a:t>60min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9950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76200" cmpd="sng"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Our contribution: a </a:t>
            </a:r>
            <a:r>
              <a:rPr lang="en-US" dirty="0" smtClean="0">
                <a:solidFill>
                  <a:schemeClr val="accent6"/>
                </a:solidFill>
              </a:rPr>
              <a:t>simple </a:t>
            </a:r>
            <a:r>
              <a:rPr lang="en-US" dirty="0" smtClean="0">
                <a:solidFill>
                  <a:srgbClr val="000000"/>
                </a:solidFill>
              </a:rPr>
              <a:t>and</a:t>
            </a:r>
            <a:r>
              <a:rPr lang="en-US" dirty="0" smtClean="0">
                <a:solidFill>
                  <a:schemeClr val="accent6"/>
                </a:solidFill>
              </a:rPr>
              <a:t> provably efficient</a:t>
            </a:r>
            <a:r>
              <a:rPr lang="en-US" dirty="0" smtClean="0"/>
              <a:t> mechanism to incentivize tenants’ reduction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68840" y="2102727"/>
            <a:ext cx="1276977" cy="595620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13703" y="1985747"/>
            <a:ext cx="2256615" cy="729312"/>
          </a:xfrm>
          <a:prstGeom prst="rect">
            <a:avLst/>
          </a:prstGeom>
          <a:noFill/>
          <a:ln w="635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40818" y="3009092"/>
            <a:ext cx="3778071" cy="658527"/>
          </a:xfrm>
          <a:prstGeom prst="rect">
            <a:avLst/>
          </a:prstGeom>
          <a:noFill/>
          <a:ln w="635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389453" y="2731775"/>
            <a:ext cx="3597259" cy="1893565"/>
            <a:chOff x="3024501" y="2339618"/>
            <a:chExt cx="3597260" cy="1893565"/>
          </a:xfrm>
        </p:grpSpPr>
        <p:sp>
          <p:nvSpPr>
            <p:cNvPr id="10" name="Up Arrow 9"/>
            <p:cNvSpPr/>
            <p:nvPr/>
          </p:nvSpPr>
          <p:spPr>
            <a:xfrm>
              <a:off x="4712208" y="2339618"/>
              <a:ext cx="284069" cy="1353636"/>
            </a:xfrm>
            <a:prstGeom prst="upArrow">
              <a:avLst/>
            </a:prstGeom>
            <a:solidFill>
              <a:schemeClr val="accent1"/>
            </a:solidFill>
            <a:ln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24501" y="3709963"/>
              <a:ext cx="35972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/>
                  </a:solidFill>
                </a:rPr>
                <a:t>cost of local generation</a:t>
              </a:r>
              <a:endParaRPr lang="en-US" sz="28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167909" y="2733768"/>
            <a:ext cx="3372488" cy="1893561"/>
            <a:chOff x="6802961" y="2341614"/>
            <a:chExt cx="3372488" cy="1893561"/>
          </a:xfrm>
        </p:grpSpPr>
        <p:sp>
          <p:nvSpPr>
            <p:cNvPr id="13" name="Up Arrow 12"/>
            <p:cNvSpPr/>
            <p:nvPr/>
          </p:nvSpPr>
          <p:spPr>
            <a:xfrm>
              <a:off x="7521491" y="2341614"/>
              <a:ext cx="284069" cy="1353636"/>
            </a:xfrm>
            <a:prstGeom prst="upArrow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02961" y="3711955"/>
              <a:ext cx="33724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5B9BD5"/>
                  </a:solidFill>
                </a:rPr>
                <a:t>cost of load reduction</a:t>
              </a:r>
              <a:endParaRPr lang="en-US" sz="2800" dirty="0">
                <a:solidFill>
                  <a:srgbClr val="5B9BD5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62910" y="3721747"/>
            <a:ext cx="4632223" cy="1876846"/>
            <a:chOff x="4097958" y="3329591"/>
            <a:chExt cx="4632224" cy="1876847"/>
          </a:xfrm>
        </p:grpSpPr>
        <p:sp>
          <p:nvSpPr>
            <p:cNvPr id="16" name="Up Arrow 15"/>
            <p:cNvSpPr/>
            <p:nvPr/>
          </p:nvSpPr>
          <p:spPr>
            <a:xfrm>
              <a:off x="6270255" y="3329591"/>
              <a:ext cx="284069" cy="1353636"/>
            </a:xfrm>
            <a:prstGeom prst="upArrow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97958" y="4683218"/>
              <a:ext cx="46322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5B9BD5"/>
                  </a:solidFill>
                </a:rPr>
                <a:t>meets energy reduction target</a:t>
              </a:r>
              <a:endParaRPr lang="en-US" sz="2800" dirty="0">
                <a:solidFill>
                  <a:srgbClr val="5B9BD5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40510" y="4052246"/>
            <a:ext cx="835356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Operator’s challenge:</a:t>
            </a:r>
            <a:r>
              <a:rPr lang="en-US" sz="3600" dirty="0" smtClean="0"/>
              <a:t> </a:t>
            </a:r>
          </a:p>
          <a:p>
            <a:pPr marL="342900" indent="-342900">
              <a:buFontTx/>
              <a:buAutoNum type="arabicPeriod"/>
            </a:pPr>
            <a:r>
              <a:rPr lang="en-US" sz="3600" dirty="0" smtClean="0"/>
              <a:t> </a:t>
            </a:r>
            <a:r>
              <a:rPr lang="en-US" sz="3600" dirty="0"/>
              <a:t> No direct control of tenants’ reduction </a:t>
            </a:r>
            <a:r>
              <a:rPr lang="en-US" sz="3600" b="1" i="1" dirty="0" err="1"/>
              <a:t>s</a:t>
            </a:r>
            <a:r>
              <a:rPr lang="en-US" sz="3600" b="1" i="1" baseline="-25000" dirty="0" err="1"/>
              <a:t>i</a:t>
            </a:r>
            <a:r>
              <a:rPr lang="en-US" sz="3600" dirty="0"/>
              <a:t> 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Tenants’ private cost </a:t>
            </a:r>
            <a:r>
              <a:rPr lang="en-US" sz="3600" b="1" i="1" dirty="0" smtClean="0"/>
              <a:t>c</a:t>
            </a:r>
            <a:r>
              <a:rPr lang="en-US" sz="3600" b="1" i="1" baseline="-25000" dirty="0" smtClean="0"/>
              <a:t>i </a:t>
            </a:r>
            <a:r>
              <a:rPr lang="en-US" sz="3600" dirty="0" smtClean="0"/>
              <a:t>unknown</a:t>
            </a:r>
            <a:endParaRPr lang="en-US" sz="3600" i="1" baseline="-25000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845625" y="1649595"/>
            <a:ext cx="6957851" cy="2301428"/>
            <a:chOff x="845625" y="1444181"/>
            <a:chExt cx="6957850" cy="2301428"/>
          </a:xfrm>
        </p:grpSpPr>
        <p:pic>
          <p:nvPicPr>
            <p:cNvPr id="5" name="Content Placeholder 22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9518" b="-19518"/>
            <a:stretch>
              <a:fillRect/>
            </a:stretch>
          </p:blipFill>
          <p:spPr>
            <a:xfrm>
              <a:off x="2241762" y="1444181"/>
              <a:ext cx="5561713" cy="2301428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845625" y="1728612"/>
              <a:ext cx="13448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5B9BD5"/>
                  </a:solidFill>
                </a:rPr>
                <a:t>Goal:</a:t>
              </a:r>
              <a:endParaRPr lang="en-US" sz="4000" dirty="0">
                <a:solidFill>
                  <a:srgbClr val="5B9BD5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21904" y="6025327"/>
            <a:ext cx="7085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y</a:t>
            </a:r>
            <a:r>
              <a:rPr lang="en-US" sz="2000" dirty="0" smtClean="0"/>
              <a:t>: amount of local generation       </a:t>
            </a:r>
            <a:r>
              <a:rPr lang="en-US" sz="2000" b="1" dirty="0" smtClean="0"/>
              <a:t>α</a:t>
            </a:r>
            <a:r>
              <a:rPr lang="en-US" sz="2000" dirty="0" smtClean="0"/>
              <a:t>: price for diesel</a:t>
            </a:r>
          </a:p>
          <a:p>
            <a:r>
              <a:rPr lang="en-US" sz="2000" b="1" i="1" dirty="0" err="1" smtClean="0"/>
              <a:t>s</a:t>
            </a:r>
            <a:r>
              <a:rPr lang="en-US" sz="2000" b="1" i="1" baseline="-25000" dirty="0" err="1" smtClean="0"/>
              <a:t>i</a:t>
            </a:r>
            <a:r>
              <a:rPr lang="en-US" sz="2000" dirty="0" smtClean="0"/>
              <a:t>: load reduction of tenant </a:t>
            </a:r>
            <a:r>
              <a:rPr lang="en-US" sz="2000" b="1" i="1" dirty="0" err="1" smtClean="0"/>
              <a:t>i</a:t>
            </a:r>
            <a:r>
              <a:rPr lang="en-US" sz="2000" dirty="0" smtClean="0"/>
              <a:t>         </a:t>
            </a:r>
            <a:r>
              <a:rPr lang="en-US" sz="2000" b="1" i="1" dirty="0" smtClean="0"/>
              <a:t>c</a:t>
            </a:r>
            <a:r>
              <a:rPr lang="en-US" sz="2000" b="1" i="1" baseline="-25000" dirty="0" smtClean="0"/>
              <a:t>i</a:t>
            </a:r>
            <a:r>
              <a:rPr lang="en-US" sz="2000" dirty="0" smtClean="0"/>
              <a:t>: cost of reduction of tenant </a:t>
            </a:r>
            <a:r>
              <a:rPr lang="en-US" sz="2000" b="1" i="1" dirty="0" err="1" smtClean="0"/>
              <a:t>i</a:t>
            </a:r>
            <a:endParaRPr lang="en-US" sz="2000" b="1" i="1" baseline="-25000" dirty="0"/>
          </a:p>
        </p:txBody>
      </p:sp>
    </p:spTree>
    <p:extLst>
      <p:ext uri="{BB962C8B-B14F-4D97-AF65-F5344CB8AC3E}">
        <p14:creationId xmlns:p14="http://schemas.microsoft.com/office/powerpoint/2010/main" val="3080701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8" grpId="0" build="p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051"/>
          <p:cNvGrpSpPr/>
          <p:nvPr/>
        </p:nvGrpSpPr>
        <p:grpSpPr>
          <a:xfrm>
            <a:off x="1751406" y="1324246"/>
            <a:ext cx="7837373" cy="3251290"/>
            <a:chOff x="1313554" y="1195408"/>
            <a:chExt cx="5878029" cy="3251291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2823530"/>
              <a:ext cx="1928867" cy="1408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1313554" y="3864226"/>
              <a:ext cx="1212919" cy="553998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3000" dirty="0" smtClean="0"/>
                <a:t>Operator</a:t>
              </a:r>
              <a:endParaRPr lang="en-US" sz="3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77418" y="3892701"/>
              <a:ext cx="1073579" cy="553998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3000" dirty="0" smtClean="0"/>
                <a:t>Tenants</a:t>
              </a:r>
              <a:endParaRPr lang="en-US" sz="3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78493" y="1981200"/>
              <a:ext cx="844071" cy="553998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3000" dirty="0" smtClean="0"/>
                <a:t>Utility</a:t>
              </a:r>
              <a:endParaRPr lang="en-US" sz="3000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241" y="1195408"/>
              <a:ext cx="790575" cy="942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1336" y="2813895"/>
              <a:ext cx="1150247" cy="1172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ColoDR</a:t>
            </a:r>
            <a:r>
              <a:rPr lang="en-US" b="1" dirty="0" smtClean="0"/>
              <a:t>: </a:t>
            </a:r>
            <a:r>
              <a:rPr lang="en-US" dirty="0" smtClean="0"/>
              <a:t>a supply function mechanism for DR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797F-2695-4387-B238-5AD92FE72A43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24506" y="1270081"/>
            <a:ext cx="184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Cut energy</a:t>
            </a:r>
            <a:r>
              <a:rPr lang="en-US" sz="2000" dirty="0" smtClean="0"/>
              <a:t> </a:t>
            </a:r>
            <a:r>
              <a:rPr lang="en-US" sz="2400" b="1" i="1" dirty="0" err="1" smtClean="0"/>
              <a:t>δ</a:t>
            </a:r>
            <a:endParaRPr lang="en-US" sz="2000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9558131" y="1846726"/>
            <a:ext cx="19456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</a:t>
            </a:r>
            <a:r>
              <a:rPr lang="en-US" sz="2400" b="1" dirty="0" smtClean="0">
                <a:solidFill>
                  <a:srgbClr val="FF0000"/>
                </a:solidFill>
              </a:rPr>
              <a:t>ut energy by</a:t>
            </a:r>
          </a:p>
          <a:p>
            <a:r>
              <a:rPr lang="en-US" sz="2400" b="1" dirty="0" smtClean="0"/>
              <a:t> </a:t>
            </a:r>
            <a:r>
              <a:rPr lang="en-US" sz="2400" b="1" i="1" dirty="0" err="1" smtClean="0"/>
              <a:t>s</a:t>
            </a:r>
            <a:r>
              <a:rPr lang="en-US" sz="2400" b="1" i="1" baseline="-25000" dirty="0" err="1" smtClean="0"/>
              <a:t>i</a:t>
            </a:r>
            <a:r>
              <a:rPr lang="en-US" sz="2400" b="1" i="1" dirty="0" smtClean="0"/>
              <a:t>=</a:t>
            </a:r>
            <a:r>
              <a:rPr lang="en-US" sz="2400" b="1" i="1" dirty="0" err="1" smtClean="0"/>
              <a:t>δ</a:t>
            </a:r>
            <a:r>
              <a:rPr lang="en-US" sz="2400" b="1" i="1" dirty="0" smtClean="0"/>
              <a:t>-b</a:t>
            </a:r>
            <a:r>
              <a:rPr lang="en-US" sz="2400" b="1" i="1" baseline="-25000" dirty="0" smtClean="0"/>
              <a:t>i</a:t>
            </a:r>
            <a:r>
              <a:rPr lang="en-US" sz="2400" b="1" i="1" dirty="0" smtClean="0"/>
              <a:t>/p</a:t>
            </a:r>
            <a:endParaRPr lang="en-US" sz="2400" b="1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847285" y="4771411"/>
            <a:ext cx="10385779" cy="193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Operator announces supply function </a:t>
            </a:r>
            <a:r>
              <a:rPr lang="en-US" sz="2400" b="1" i="1" dirty="0" smtClean="0"/>
              <a:t>s(b, p) = </a:t>
            </a:r>
            <a:r>
              <a:rPr lang="en-US" sz="2400" b="1" i="1" dirty="0" err="1" smtClean="0"/>
              <a:t>δ</a:t>
            </a:r>
            <a:r>
              <a:rPr lang="en-US" sz="2400" b="1" i="1" dirty="0" smtClean="0"/>
              <a:t>-b/p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Tenant </a:t>
            </a:r>
            <a:r>
              <a:rPr lang="en-US" sz="2400" b="1" i="1" dirty="0" err="1" smtClean="0"/>
              <a:t>i</a:t>
            </a:r>
            <a:r>
              <a:rPr lang="en-US" sz="2400" dirty="0" smtClean="0"/>
              <a:t> submits bid </a:t>
            </a:r>
            <a:r>
              <a:rPr lang="en-US" sz="2400" b="1" i="1" dirty="0" smtClean="0"/>
              <a:t>b</a:t>
            </a:r>
            <a:r>
              <a:rPr lang="en-US" sz="2400" b="1" i="1" baseline="-25000" dirty="0" smtClean="0"/>
              <a:t>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Operator sets market price </a:t>
            </a:r>
            <a:r>
              <a:rPr lang="en-US" sz="2400" b="1" i="1" dirty="0" smtClean="0"/>
              <a:t>p</a:t>
            </a:r>
            <a:r>
              <a:rPr lang="en-US" sz="2400" dirty="0" smtClean="0"/>
              <a:t> to minimize it own cost (payment to tenants plus diesel cost)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DR is exercised</a:t>
            </a:r>
          </a:p>
        </p:txBody>
      </p:sp>
      <p:sp>
        <p:nvSpPr>
          <p:cNvPr id="15" name="Freeform 14"/>
          <p:cNvSpPr/>
          <p:nvPr/>
        </p:nvSpPr>
        <p:spPr>
          <a:xfrm>
            <a:off x="3258212" y="1827503"/>
            <a:ext cx="1921875" cy="1130440"/>
          </a:xfrm>
          <a:custGeom>
            <a:avLst/>
            <a:gdLst>
              <a:gd name="connsiteX0" fmla="*/ 1921874 w 1921874"/>
              <a:gd name="connsiteY0" fmla="*/ 10767 h 1130440"/>
              <a:gd name="connsiteX1" fmla="*/ 301008 w 1921874"/>
              <a:gd name="connsiteY1" fmla="*/ 161171 h 1130440"/>
              <a:gd name="connsiteX2" fmla="*/ 229 w 1921874"/>
              <a:gd name="connsiteY2" fmla="*/ 1130440 h 113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874" h="1130440">
                <a:moveTo>
                  <a:pt x="1921874" y="10767"/>
                </a:moveTo>
                <a:cubicBezTo>
                  <a:pt x="1271578" y="-7337"/>
                  <a:pt x="621282" y="-25441"/>
                  <a:pt x="301008" y="161171"/>
                </a:cubicBezTo>
                <a:cubicBezTo>
                  <a:pt x="-19266" y="347783"/>
                  <a:pt x="229" y="1130440"/>
                  <a:pt x="229" y="1130440"/>
                </a:cubicBezTo>
              </a:path>
            </a:pathLst>
          </a:custGeom>
          <a:ln w="57150" cmpd="sng">
            <a:solidFill>
              <a:srgbClr val="70AD47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841008" y="1919027"/>
            <a:ext cx="1961577" cy="1222744"/>
            <a:chOff x="841008" y="1919026"/>
            <a:chExt cx="1961577" cy="1222744"/>
          </a:xfrm>
        </p:grpSpPr>
        <p:sp>
          <p:nvSpPr>
            <p:cNvPr id="9" name="TextBox 8"/>
            <p:cNvSpPr txBox="1"/>
            <p:nvPr/>
          </p:nvSpPr>
          <p:spPr>
            <a:xfrm>
              <a:off x="841008" y="1919026"/>
              <a:ext cx="19339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Diesel energy</a:t>
              </a:r>
              <a:r>
                <a:rPr lang="en-US" sz="2400" b="1" dirty="0" smtClean="0"/>
                <a:t> </a:t>
              </a:r>
            </a:p>
            <a:p>
              <a:r>
                <a:rPr lang="en-US" sz="2400" b="1" i="1" dirty="0" smtClean="0"/>
                <a:t>y = </a:t>
              </a:r>
              <a:r>
                <a:rPr lang="en-US" sz="2400" b="1" i="1" dirty="0" err="1" smtClean="0"/>
                <a:t>δ</a:t>
              </a:r>
              <a:r>
                <a:rPr lang="en-US" sz="2400" b="1" i="1" dirty="0" smtClean="0"/>
                <a:t> - </a:t>
              </a:r>
              <a:r>
                <a:rPr lang="en-US" sz="2400" b="1" i="1" dirty="0" err="1" smtClean="0"/>
                <a:t>Σ</a:t>
              </a:r>
              <a:r>
                <a:rPr lang="en-US" sz="2400" b="1" i="1" baseline="-25000" dirty="0" err="1" smtClean="0"/>
                <a:t>i</a:t>
              </a:r>
              <a:r>
                <a:rPr lang="en-US" sz="2400" b="1" i="1" dirty="0" err="1" smtClean="0"/>
                <a:t>s</a:t>
              </a:r>
              <a:r>
                <a:rPr lang="en-US" sz="2400" b="1" i="1" baseline="-25000" dirty="0" err="1" smtClean="0"/>
                <a:t>i</a:t>
              </a:r>
              <a:endParaRPr lang="en-US" sz="2400" b="1" i="1" baseline="-25000" dirty="0"/>
            </a:p>
          </p:txBody>
        </p:sp>
        <p:sp>
          <p:nvSpPr>
            <p:cNvPr id="16" name="Freeform 15"/>
            <p:cNvSpPr/>
            <p:nvPr/>
          </p:nvSpPr>
          <p:spPr>
            <a:xfrm rot="21270576">
              <a:off x="2222424" y="2487521"/>
              <a:ext cx="580161" cy="654249"/>
            </a:xfrm>
            <a:custGeom>
              <a:avLst/>
              <a:gdLst>
                <a:gd name="connsiteX0" fmla="*/ 551428 w 580161"/>
                <a:gd name="connsiteY0" fmla="*/ 654249 h 654249"/>
                <a:gd name="connsiteX1" fmla="*/ 518008 w 580161"/>
                <a:gd name="connsiteY1" fmla="*/ 86057 h 654249"/>
                <a:gd name="connsiteX2" fmla="*/ 0 w 580161"/>
                <a:gd name="connsiteY2" fmla="*/ 2499 h 65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0161" h="654249">
                  <a:moveTo>
                    <a:pt x="551428" y="654249"/>
                  </a:moveTo>
                  <a:cubicBezTo>
                    <a:pt x="580670" y="424465"/>
                    <a:pt x="609913" y="194682"/>
                    <a:pt x="518008" y="86057"/>
                  </a:cubicBezTo>
                  <a:cubicBezTo>
                    <a:pt x="426103" y="-22568"/>
                    <a:pt x="0" y="2499"/>
                    <a:pt x="0" y="2499"/>
                  </a:cubicBezTo>
                </a:path>
              </a:pathLst>
            </a:custGeom>
            <a:ln w="57150" cmpd="sng">
              <a:solidFill>
                <a:schemeClr val="accent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Freeform 21"/>
          <p:cNvSpPr/>
          <p:nvPr/>
        </p:nvSpPr>
        <p:spPr>
          <a:xfrm rot="293460">
            <a:off x="8811835" y="2200029"/>
            <a:ext cx="762968" cy="741204"/>
          </a:xfrm>
          <a:custGeom>
            <a:avLst/>
            <a:gdLst>
              <a:gd name="connsiteX0" fmla="*/ 44440 w 762968"/>
              <a:gd name="connsiteY0" fmla="*/ 741204 h 741204"/>
              <a:gd name="connsiteX1" fmla="*/ 77860 w 762968"/>
              <a:gd name="connsiteY1" fmla="*/ 89454 h 741204"/>
              <a:gd name="connsiteX2" fmla="*/ 762968 w 762968"/>
              <a:gd name="connsiteY2" fmla="*/ 5896 h 741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968" h="741204">
                <a:moveTo>
                  <a:pt x="44440" y="741204"/>
                </a:moveTo>
                <a:cubicBezTo>
                  <a:pt x="1272" y="476604"/>
                  <a:pt x="-41895" y="212005"/>
                  <a:pt x="77860" y="89454"/>
                </a:cubicBezTo>
                <a:cubicBezTo>
                  <a:pt x="197615" y="-33097"/>
                  <a:pt x="762968" y="5896"/>
                  <a:pt x="762968" y="5896"/>
                </a:cubicBezTo>
              </a:path>
            </a:pathLst>
          </a:custGeom>
          <a:ln w="571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4127359" y="3962905"/>
            <a:ext cx="4160779" cy="582627"/>
            <a:chOff x="4027098" y="4113312"/>
            <a:chExt cx="4160779" cy="582626"/>
          </a:xfrm>
        </p:grpSpPr>
        <p:sp>
          <p:nvSpPr>
            <p:cNvPr id="56" name="Rectangle 55"/>
            <p:cNvSpPr/>
            <p:nvPr/>
          </p:nvSpPr>
          <p:spPr>
            <a:xfrm>
              <a:off x="5471293" y="4113312"/>
              <a:ext cx="1618091" cy="523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Price </a:t>
              </a:r>
              <a:r>
                <a:rPr lang="en-US" sz="2400" b="1" i="1" dirty="0" smtClean="0">
                  <a:solidFill>
                    <a:srgbClr val="000000"/>
                  </a:solidFill>
                </a:rPr>
                <a:t>p</a:t>
              </a:r>
              <a:endParaRPr lang="en-US" sz="2800" b="1" i="1" dirty="0">
                <a:solidFill>
                  <a:srgbClr val="000000"/>
                </a:solidFill>
              </a:endParaRPr>
            </a:p>
          </p:txBody>
        </p:sp>
        <p:sp>
          <p:nvSpPr>
            <p:cNvPr id="26" name="U-Turn Arrow 25"/>
            <p:cNvSpPr/>
            <p:nvPr/>
          </p:nvSpPr>
          <p:spPr>
            <a:xfrm rot="10800000" flipH="1">
              <a:off x="4027098" y="4161173"/>
              <a:ext cx="4160779" cy="534765"/>
            </a:xfrm>
            <a:prstGeom prst="uturnArrow">
              <a:avLst>
                <a:gd name="adj1" fmla="val 5853"/>
                <a:gd name="adj2" fmla="val 17554"/>
                <a:gd name="adj3" fmla="val 22872"/>
                <a:gd name="adj4" fmla="val 50000"/>
                <a:gd name="adj5" fmla="val 87766"/>
              </a:avLst>
            </a:prstGeom>
            <a:solidFill>
              <a:schemeClr val="accent6"/>
            </a:solidFill>
            <a:ln>
              <a:solidFill>
                <a:srgbClr val="70AD4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146077" y="2759398"/>
            <a:ext cx="4160779" cy="647052"/>
            <a:chOff x="4146076" y="2759397"/>
            <a:chExt cx="4160779" cy="647052"/>
          </a:xfrm>
        </p:grpSpPr>
        <p:sp>
          <p:nvSpPr>
            <p:cNvPr id="10" name="TextBox 9"/>
            <p:cNvSpPr txBox="1"/>
            <p:nvPr/>
          </p:nvSpPr>
          <p:spPr>
            <a:xfrm>
              <a:off x="5205517" y="2944784"/>
              <a:ext cx="1804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Supply bid</a:t>
              </a:r>
              <a:r>
                <a:rPr lang="en-US" sz="2400" b="1" dirty="0" smtClean="0"/>
                <a:t> </a:t>
              </a:r>
              <a:r>
                <a:rPr lang="en-US" sz="2400" b="1" i="1" dirty="0" smtClean="0"/>
                <a:t>b</a:t>
              </a:r>
              <a:r>
                <a:rPr lang="en-US" sz="2400" b="1" i="1" baseline="-25000" dirty="0" smtClean="0"/>
                <a:t>i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37" name="U-Turn Arrow 36"/>
            <p:cNvSpPr/>
            <p:nvPr/>
          </p:nvSpPr>
          <p:spPr>
            <a:xfrm flipH="1">
              <a:off x="4146076" y="2759397"/>
              <a:ext cx="4160779" cy="432511"/>
            </a:xfrm>
            <a:prstGeom prst="uturnArrow">
              <a:avLst>
                <a:gd name="adj1" fmla="val 5853"/>
                <a:gd name="adj2" fmla="val 17554"/>
                <a:gd name="adj3" fmla="val 15144"/>
                <a:gd name="adj4" fmla="val 72622"/>
                <a:gd name="adj5" fmla="val 95494"/>
              </a:avLst>
            </a:prstGeom>
            <a:solidFill>
              <a:schemeClr val="accent6"/>
            </a:solidFill>
            <a:ln>
              <a:solidFill>
                <a:srgbClr val="70AD4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6638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21" grpId="0" build="p" animBg="1"/>
      <p:bldP spid="15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051"/>
          <p:cNvGrpSpPr/>
          <p:nvPr/>
        </p:nvGrpSpPr>
        <p:grpSpPr>
          <a:xfrm>
            <a:off x="1751406" y="1324246"/>
            <a:ext cx="7837373" cy="3251290"/>
            <a:chOff x="1313554" y="1195408"/>
            <a:chExt cx="5878029" cy="3251291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2823530"/>
              <a:ext cx="1928867" cy="1408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1313554" y="3864226"/>
              <a:ext cx="1212919" cy="553998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3000" dirty="0" smtClean="0"/>
                <a:t>Operator</a:t>
              </a:r>
              <a:endParaRPr lang="en-US" sz="3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77418" y="3892701"/>
              <a:ext cx="1073579" cy="553998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3000" dirty="0" smtClean="0"/>
                <a:t>Tenants</a:t>
              </a:r>
              <a:endParaRPr lang="en-US" sz="3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78493" y="1981200"/>
              <a:ext cx="844071" cy="553998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3000" dirty="0" smtClean="0"/>
                <a:t>Utility</a:t>
              </a:r>
              <a:endParaRPr lang="en-US" sz="3000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241" y="1195408"/>
              <a:ext cx="790575" cy="942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1336" y="2813895"/>
              <a:ext cx="1150247" cy="1172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ColoDR</a:t>
            </a:r>
            <a:r>
              <a:rPr lang="en-US" b="1" dirty="0" smtClean="0"/>
              <a:t>: </a:t>
            </a:r>
            <a:r>
              <a:rPr lang="en-US" dirty="0" smtClean="0"/>
              <a:t>a supply function mechanism for DR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797F-2695-4387-B238-5AD92FE72A43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24506" y="1270081"/>
            <a:ext cx="184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Cut energy</a:t>
            </a:r>
            <a:r>
              <a:rPr lang="en-US" sz="2000" dirty="0" smtClean="0"/>
              <a:t> </a:t>
            </a:r>
            <a:r>
              <a:rPr lang="en-US" sz="2400" b="1" i="1" dirty="0" err="1" smtClean="0"/>
              <a:t>δ</a:t>
            </a:r>
            <a:endParaRPr lang="en-US" sz="2000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9558131" y="1846726"/>
            <a:ext cx="19456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</a:t>
            </a:r>
            <a:r>
              <a:rPr lang="en-US" sz="2400" b="1" dirty="0" smtClean="0">
                <a:solidFill>
                  <a:srgbClr val="FF0000"/>
                </a:solidFill>
              </a:rPr>
              <a:t>ut energy by</a:t>
            </a:r>
          </a:p>
          <a:p>
            <a:r>
              <a:rPr lang="en-US" sz="2400" b="1" dirty="0" smtClean="0"/>
              <a:t> </a:t>
            </a:r>
            <a:r>
              <a:rPr lang="en-US" sz="2400" b="1" i="1" dirty="0" err="1" smtClean="0"/>
              <a:t>s</a:t>
            </a:r>
            <a:r>
              <a:rPr lang="en-US" sz="2400" b="1" i="1" baseline="-25000" dirty="0" err="1" smtClean="0"/>
              <a:t>i</a:t>
            </a:r>
            <a:r>
              <a:rPr lang="en-US" sz="2400" b="1" i="1" dirty="0" smtClean="0"/>
              <a:t>=</a:t>
            </a:r>
            <a:r>
              <a:rPr lang="en-US" sz="2400" b="1" i="1" dirty="0" err="1" smtClean="0"/>
              <a:t>δ</a:t>
            </a:r>
            <a:r>
              <a:rPr lang="en-US" sz="2400" b="1" i="1" dirty="0" smtClean="0"/>
              <a:t>-b</a:t>
            </a:r>
            <a:r>
              <a:rPr lang="en-US" sz="2400" b="1" i="1" baseline="-25000" dirty="0" smtClean="0"/>
              <a:t>i</a:t>
            </a:r>
            <a:r>
              <a:rPr lang="en-US" sz="2400" b="1" i="1" dirty="0" smtClean="0"/>
              <a:t>/p</a:t>
            </a:r>
            <a:endParaRPr lang="en-US" sz="2400" b="1" i="1" dirty="0"/>
          </a:p>
        </p:txBody>
      </p:sp>
      <p:sp>
        <p:nvSpPr>
          <p:cNvPr id="15" name="Freeform 14"/>
          <p:cNvSpPr/>
          <p:nvPr/>
        </p:nvSpPr>
        <p:spPr>
          <a:xfrm>
            <a:off x="3258212" y="1827503"/>
            <a:ext cx="1921875" cy="1130440"/>
          </a:xfrm>
          <a:custGeom>
            <a:avLst/>
            <a:gdLst>
              <a:gd name="connsiteX0" fmla="*/ 1921874 w 1921874"/>
              <a:gd name="connsiteY0" fmla="*/ 10767 h 1130440"/>
              <a:gd name="connsiteX1" fmla="*/ 301008 w 1921874"/>
              <a:gd name="connsiteY1" fmla="*/ 161171 h 1130440"/>
              <a:gd name="connsiteX2" fmla="*/ 229 w 1921874"/>
              <a:gd name="connsiteY2" fmla="*/ 1130440 h 113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874" h="1130440">
                <a:moveTo>
                  <a:pt x="1921874" y="10767"/>
                </a:moveTo>
                <a:cubicBezTo>
                  <a:pt x="1271578" y="-7337"/>
                  <a:pt x="621282" y="-25441"/>
                  <a:pt x="301008" y="161171"/>
                </a:cubicBezTo>
                <a:cubicBezTo>
                  <a:pt x="-19266" y="347783"/>
                  <a:pt x="229" y="1130440"/>
                  <a:pt x="229" y="1130440"/>
                </a:cubicBezTo>
              </a:path>
            </a:pathLst>
          </a:custGeom>
          <a:ln w="57150" cmpd="sng">
            <a:solidFill>
              <a:srgbClr val="70AD47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841008" y="1919027"/>
            <a:ext cx="1961577" cy="1222744"/>
            <a:chOff x="841008" y="1919026"/>
            <a:chExt cx="1961577" cy="1222744"/>
          </a:xfrm>
        </p:grpSpPr>
        <p:sp>
          <p:nvSpPr>
            <p:cNvPr id="9" name="TextBox 8"/>
            <p:cNvSpPr txBox="1"/>
            <p:nvPr/>
          </p:nvSpPr>
          <p:spPr>
            <a:xfrm>
              <a:off x="841008" y="1919026"/>
              <a:ext cx="19339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Diesel energy</a:t>
              </a:r>
              <a:r>
                <a:rPr lang="en-US" sz="2400" b="1" dirty="0" smtClean="0"/>
                <a:t> </a:t>
              </a:r>
            </a:p>
            <a:p>
              <a:r>
                <a:rPr lang="en-US" sz="2400" b="1" i="1" dirty="0" smtClean="0"/>
                <a:t>y = </a:t>
              </a:r>
              <a:r>
                <a:rPr lang="en-US" sz="2400" b="1" i="1" dirty="0" err="1" smtClean="0"/>
                <a:t>δ</a:t>
              </a:r>
              <a:r>
                <a:rPr lang="en-US" sz="2400" b="1" i="1" dirty="0" smtClean="0"/>
                <a:t> - </a:t>
              </a:r>
              <a:r>
                <a:rPr lang="en-US" sz="2400" b="1" i="1" dirty="0" err="1" smtClean="0"/>
                <a:t>Σ</a:t>
              </a:r>
              <a:r>
                <a:rPr lang="en-US" sz="2400" b="1" i="1" baseline="-25000" dirty="0" err="1" smtClean="0"/>
                <a:t>i</a:t>
              </a:r>
              <a:r>
                <a:rPr lang="en-US" sz="2400" b="1" i="1" dirty="0" err="1" smtClean="0"/>
                <a:t>s</a:t>
              </a:r>
              <a:r>
                <a:rPr lang="en-US" sz="2400" b="1" i="1" baseline="-25000" dirty="0" err="1" smtClean="0"/>
                <a:t>i</a:t>
              </a:r>
              <a:endParaRPr lang="en-US" sz="2400" b="1" i="1" baseline="-25000" dirty="0"/>
            </a:p>
          </p:txBody>
        </p:sp>
        <p:sp>
          <p:nvSpPr>
            <p:cNvPr id="16" name="Freeform 15"/>
            <p:cNvSpPr/>
            <p:nvPr/>
          </p:nvSpPr>
          <p:spPr>
            <a:xfrm rot="21270576">
              <a:off x="2222424" y="2487521"/>
              <a:ext cx="580161" cy="654249"/>
            </a:xfrm>
            <a:custGeom>
              <a:avLst/>
              <a:gdLst>
                <a:gd name="connsiteX0" fmla="*/ 551428 w 580161"/>
                <a:gd name="connsiteY0" fmla="*/ 654249 h 654249"/>
                <a:gd name="connsiteX1" fmla="*/ 518008 w 580161"/>
                <a:gd name="connsiteY1" fmla="*/ 86057 h 654249"/>
                <a:gd name="connsiteX2" fmla="*/ 0 w 580161"/>
                <a:gd name="connsiteY2" fmla="*/ 2499 h 65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0161" h="654249">
                  <a:moveTo>
                    <a:pt x="551428" y="654249"/>
                  </a:moveTo>
                  <a:cubicBezTo>
                    <a:pt x="580670" y="424465"/>
                    <a:pt x="609913" y="194682"/>
                    <a:pt x="518008" y="86057"/>
                  </a:cubicBezTo>
                  <a:cubicBezTo>
                    <a:pt x="426103" y="-22568"/>
                    <a:pt x="0" y="2499"/>
                    <a:pt x="0" y="2499"/>
                  </a:cubicBezTo>
                </a:path>
              </a:pathLst>
            </a:custGeom>
            <a:ln w="57150" cmpd="sng">
              <a:solidFill>
                <a:schemeClr val="accent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Freeform 21"/>
          <p:cNvSpPr/>
          <p:nvPr/>
        </p:nvSpPr>
        <p:spPr>
          <a:xfrm rot="293460">
            <a:off x="8811835" y="2200029"/>
            <a:ext cx="762968" cy="741204"/>
          </a:xfrm>
          <a:custGeom>
            <a:avLst/>
            <a:gdLst>
              <a:gd name="connsiteX0" fmla="*/ 44440 w 762968"/>
              <a:gd name="connsiteY0" fmla="*/ 741204 h 741204"/>
              <a:gd name="connsiteX1" fmla="*/ 77860 w 762968"/>
              <a:gd name="connsiteY1" fmla="*/ 89454 h 741204"/>
              <a:gd name="connsiteX2" fmla="*/ 762968 w 762968"/>
              <a:gd name="connsiteY2" fmla="*/ 5896 h 741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968" h="741204">
                <a:moveTo>
                  <a:pt x="44440" y="741204"/>
                </a:moveTo>
                <a:cubicBezTo>
                  <a:pt x="1272" y="476604"/>
                  <a:pt x="-41895" y="212005"/>
                  <a:pt x="77860" y="89454"/>
                </a:cubicBezTo>
                <a:cubicBezTo>
                  <a:pt x="197615" y="-33097"/>
                  <a:pt x="762968" y="5896"/>
                  <a:pt x="762968" y="5896"/>
                </a:cubicBezTo>
              </a:path>
            </a:pathLst>
          </a:custGeom>
          <a:ln w="571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4127359" y="3962905"/>
            <a:ext cx="4160779" cy="582627"/>
            <a:chOff x="4027098" y="4113312"/>
            <a:chExt cx="4160779" cy="582626"/>
          </a:xfrm>
        </p:grpSpPr>
        <p:sp>
          <p:nvSpPr>
            <p:cNvPr id="56" name="Rectangle 55"/>
            <p:cNvSpPr/>
            <p:nvPr/>
          </p:nvSpPr>
          <p:spPr>
            <a:xfrm>
              <a:off x="5471293" y="4113312"/>
              <a:ext cx="1618091" cy="523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Price </a:t>
              </a:r>
              <a:r>
                <a:rPr lang="en-US" sz="2400" b="1" i="1" dirty="0" smtClean="0">
                  <a:solidFill>
                    <a:srgbClr val="000000"/>
                  </a:solidFill>
                </a:rPr>
                <a:t>p</a:t>
              </a:r>
              <a:endParaRPr lang="en-US" sz="2800" b="1" i="1" dirty="0">
                <a:solidFill>
                  <a:srgbClr val="000000"/>
                </a:solidFill>
              </a:endParaRPr>
            </a:p>
          </p:txBody>
        </p:sp>
        <p:sp>
          <p:nvSpPr>
            <p:cNvPr id="26" name="U-Turn Arrow 25"/>
            <p:cNvSpPr/>
            <p:nvPr/>
          </p:nvSpPr>
          <p:spPr>
            <a:xfrm rot="10800000" flipH="1">
              <a:off x="4027098" y="4161173"/>
              <a:ext cx="4160779" cy="534765"/>
            </a:xfrm>
            <a:prstGeom prst="uturnArrow">
              <a:avLst>
                <a:gd name="adj1" fmla="val 5853"/>
                <a:gd name="adj2" fmla="val 17554"/>
                <a:gd name="adj3" fmla="val 22872"/>
                <a:gd name="adj4" fmla="val 50000"/>
                <a:gd name="adj5" fmla="val 87766"/>
              </a:avLst>
            </a:prstGeom>
            <a:solidFill>
              <a:schemeClr val="accent6"/>
            </a:solidFill>
            <a:ln>
              <a:solidFill>
                <a:srgbClr val="70AD4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146077" y="2759398"/>
            <a:ext cx="4160779" cy="647052"/>
            <a:chOff x="4146076" y="2759397"/>
            <a:chExt cx="4160779" cy="647052"/>
          </a:xfrm>
        </p:grpSpPr>
        <p:sp>
          <p:nvSpPr>
            <p:cNvPr id="10" name="TextBox 9"/>
            <p:cNvSpPr txBox="1"/>
            <p:nvPr/>
          </p:nvSpPr>
          <p:spPr>
            <a:xfrm>
              <a:off x="5205517" y="2944784"/>
              <a:ext cx="1804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Supply bid</a:t>
              </a:r>
              <a:r>
                <a:rPr lang="en-US" sz="2400" b="1" dirty="0" smtClean="0"/>
                <a:t> </a:t>
              </a:r>
              <a:r>
                <a:rPr lang="en-US" sz="2400" b="1" i="1" dirty="0" smtClean="0"/>
                <a:t>b</a:t>
              </a:r>
              <a:r>
                <a:rPr lang="en-US" sz="2400" b="1" i="1" baseline="-25000" dirty="0" smtClean="0"/>
                <a:t>i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37" name="U-Turn Arrow 36"/>
            <p:cNvSpPr/>
            <p:nvPr/>
          </p:nvSpPr>
          <p:spPr>
            <a:xfrm flipH="1">
              <a:off x="4146076" y="2759397"/>
              <a:ext cx="4160779" cy="432511"/>
            </a:xfrm>
            <a:prstGeom prst="uturnArrow">
              <a:avLst>
                <a:gd name="adj1" fmla="val 5853"/>
                <a:gd name="adj2" fmla="val 17554"/>
                <a:gd name="adj3" fmla="val 15144"/>
                <a:gd name="adj4" fmla="val 72622"/>
                <a:gd name="adj5" fmla="val 95494"/>
              </a:avLst>
            </a:prstGeom>
            <a:solidFill>
              <a:schemeClr val="accent6"/>
            </a:solidFill>
            <a:ln>
              <a:solidFill>
                <a:srgbClr val="70AD4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47285" y="4771411"/>
            <a:ext cx="10385779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Simple:</a:t>
            </a:r>
            <a:r>
              <a:rPr lang="en-US" sz="2400" b="1" dirty="0"/>
              <a:t> </a:t>
            </a:r>
            <a:r>
              <a:rPr lang="en-US" sz="2400" dirty="0"/>
              <a:t>tenant only need to communicate one parameter</a:t>
            </a:r>
            <a:endParaRPr lang="en-US" sz="2400" b="1" i="1" dirty="0"/>
          </a:p>
          <a:p>
            <a:r>
              <a:rPr lang="en-US" sz="2400" b="1" dirty="0">
                <a:solidFill>
                  <a:srgbClr val="5B9BD5"/>
                </a:solidFill>
              </a:rPr>
              <a:t>Fair:</a:t>
            </a:r>
            <a:r>
              <a:rPr lang="en-US" sz="2400" dirty="0"/>
              <a:t> no price differentiation</a:t>
            </a:r>
          </a:p>
          <a:p>
            <a:r>
              <a:rPr lang="en-US" sz="2400" b="1" dirty="0">
                <a:solidFill>
                  <a:srgbClr val="5B9BD5"/>
                </a:solidFill>
              </a:rPr>
              <a:t>Cost saving for operator:</a:t>
            </a:r>
            <a:r>
              <a:rPr lang="en-US" sz="2400" b="1" dirty="0"/>
              <a:t> </a:t>
            </a:r>
            <a:r>
              <a:rPr lang="en-US" sz="2400" dirty="0"/>
              <a:t>cost of dispatch </a:t>
            </a:r>
            <a:r>
              <a:rPr lang="en-US" sz="2400" dirty="0" smtClean="0"/>
              <a:t>decrease </a:t>
            </a:r>
            <a:r>
              <a:rPr lang="en-US" sz="2400" dirty="0"/>
              <a:t>compared to diesel </a:t>
            </a:r>
            <a:r>
              <a:rPr lang="en-US" sz="2400" dirty="0" smtClean="0"/>
              <a:t>only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Equilibrium:</a:t>
            </a:r>
            <a:r>
              <a:rPr lang="en-US" sz="2400" dirty="0" smtClean="0"/>
              <a:t> always exists </a:t>
            </a:r>
            <a:r>
              <a:rPr lang="en-US" sz="2400" dirty="0" smtClean="0"/>
              <a:t>and unique(</a:t>
            </a:r>
            <a:r>
              <a:rPr lang="en-US" sz="2400" dirty="0" smtClean="0"/>
              <a:t>more on this later)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9936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</a:pPr>
            <a:r>
              <a:rPr lang="en-US" dirty="0" smtClean="0"/>
              <a:t>Why supply function bidding?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/>
              <a:t>VCG type mechanisms are problematic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5B9BD5"/>
                </a:solidFill>
              </a:rPr>
              <a:t>[Zhang et al 2015] [</a:t>
            </a:r>
            <a:r>
              <a:rPr lang="en-US" sz="2800" dirty="0" err="1">
                <a:solidFill>
                  <a:srgbClr val="5B9BD5"/>
                </a:solidFill>
              </a:rPr>
              <a:t>Rothkopf</a:t>
            </a:r>
            <a:r>
              <a:rPr lang="en-US" sz="2800" dirty="0">
                <a:solidFill>
                  <a:srgbClr val="5B9BD5"/>
                </a:solidFill>
              </a:rPr>
              <a:t> 2007]</a:t>
            </a:r>
            <a:endParaRPr lang="en-US" dirty="0">
              <a:solidFill>
                <a:srgbClr val="5B9BD5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 smtClean="0"/>
              <a:t>Supply function bidding is widely </a:t>
            </a:r>
            <a:r>
              <a:rPr lang="en-US" sz="3200" dirty="0" smtClean="0"/>
              <a:t>used in electricity market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800" dirty="0" smtClean="0">
                <a:solidFill>
                  <a:srgbClr val="5B9BD5"/>
                </a:solidFill>
              </a:rPr>
              <a:t>[</a:t>
            </a:r>
            <a:r>
              <a:rPr lang="en-US" sz="2800" dirty="0" err="1" smtClean="0">
                <a:solidFill>
                  <a:srgbClr val="5B9BD5"/>
                </a:solidFill>
              </a:rPr>
              <a:t>Baldick</a:t>
            </a:r>
            <a:r>
              <a:rPr lang="en-US" sz="2800" dirty="0" smtClean="0">
                <a:solidFill>
                  <a:srgbClr val="5B9BD5"/>
                </a:solidFill>
              </a:rPr>
              <a:t> et al 2004] [Day et al 2002] [David and Wen 2000]</a:t>
            </a:r>
            <a:r>
              <a:rPr lang="en-US" sz="2800" dirty="0" smtClean="0"/>
              <a:t>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 smtClean="0">
                <a:solidFill>
                  <a:srgbClr val="000000"/>
                </a:solidFill>
              </a:rPr>
              <a:t>Prior work on supply function bidding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[Klemperer and Meyer 1989] [</a:t>
            </a:r>
            <a:r>
              <a:rPr lang="en-US" sz="2800" dirty="0" err="1" smtClean="0">
                <a:solidFill>
                  <a:schemeClr val="accent1"/>
                </a:solidFill>
              </a:rPr>
              <a:t>Niu</a:t>
            </a:r>
            <a:r>
              <a:rPr lang="en-US" sz="2800" dirty="0" smtClean="0">
                <a:solidFill>
                  <a:schemeClr val="accent1"/>
                </a:solidFill>
              </a:rPr>
              <a:t> et al 2005] [</a:t>
            </a:r>
            <a:r>
              <a:rPr lang="en-US" sz="2800" dirty="0" err="1" smtClean="0">
                <a:solidFill>
                  <a:schemeClr val="accent1"/>
                </a:solidFill>
              </a:rPr>
              <a:t>Johari</a:t>
            </a:r>
            <a:r>
              <a:rPr lang="en-US" sz="2800" dirty="0" smtClean="0">
                <a:solidFill>
                  <a:schemeClr val="accent1"/>
                </a:solidFill>
              </a:rPr>
              <a:t> and </a:t>
            </a:r>
            <a:r>
              <a:rPr lang="en-US" sz="2800" dirty="0" err="1" smtClean="0">
                <a:solidFill>
                  <a:schemeClr val="accent1"/>
                </a:solidFill>
              </a:rPr>
              <a:t>Tsitsiklis</a:t>
            </a:r>
            <a:r>
              <a:rPr lang="en-US" sz="2800" dirty="0" smtClean="0">
                <a:solidFill>
                  <a:schemeClr val="accent1"/>
                </a:solidFill>
              </a:rPr>
              <a:t>  2011] [</a:t>
            </a:r>
            <a:r>
              <a:rPr lang="en-US" sz="2800" dirty="0" err="1" smtClean="0">
                <a:solidFill>
                  <a:schemeClr val="accent1"/>
                </a:solidFill>
              </a:rPr>
              <a:t>Xu</a:t>
            </a:r>
            <a:r>
              <a:rPr lang="en-US" sz="2800" dirty="0" smtClean="0">
                <a:solidFill>
                  <a:schemeClr val="accent1"/>
                </a:solidFill>
              </a:rPr>
              <a:t> et al 2015]</a:t>
            </a:r>
          </a:p>
          <a:p>
            <a:pPr marL="914400" lvl="2" indent="0">
              <a:buNone/>
            </a:pPr>
            <a:endParaRPr lang="en-US" sz="2400" dirty="0">
              <a:solidFill>
                <a:srgbClr val="5B9BD5"/>
              </a:solidFill>
            </a:endParaRPr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4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well does </a:t>
            </a:r>
            <a:r>
              <a:rPr lang="en-US" b="1" dirty="0" err="1" smtClean="0"/>
              <a:t>ColoDR</a:t>
            </a:r>
            <a:r>
              <a:rPr lang="en-US" dirty="0" smtClean="0"/>
              <a:t> work?</a:t>
            </a:r>
            <a:endParaRPr lang="en-US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 smtClean="0"/>
              <a:t>What is the social cost?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 smtClean="0"/>
              <a:t>What are tenants’ costs?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 smtClean="0"/>
              <a:t>What is operator’s cost?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 smtClean="0"/>
              <a:t>What is the reduction in diesel usage?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797F-2695-4387-B238-5AD92FE72A43}" type="slidenum">
              <a:rPr lang="en-US" smtClean="0"/>
              <a:t>15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47288" y="4734607"/>
            <a:ext cx="103857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 answer these questions with both </a:t>
            </a:r>
            <a:r>
              <a:rPr lang="en-US" sz="3200" dirty="0" smtClean="0">
                <a:solidFill>
                  <a:schemeClr val="accent1"/>
                </a:solidFill>
              </a:rPr>
              <a:t>theoretical guarantees</a:t>
            </a:r>
            <a:r>
              <a:rPr lang="en-US" sz="3200" dirty="0" smtClean="0"/>
              <a:t> and </a:t>
            </a:r>
            <a:r>
              <a:rPr lang="en-US" sz="3200" dirty="0" smtClean="0">
                <a:solidFill>
                  <a:srgbClr val="5B9BD5"/>
                </a:solidFill>
              </a:rPr>
              <a:t>trace-based simulations</a:t>
            </a:r>
            <a:endParaRPr lang="en-US" sz="3200" dirty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432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should we compare to?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Benchmark: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Centrally controlled social cost minimization (SCM)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Tenant behavior for </a:t>
            </a:r>
            <a:r>
              <a:rPr lang="en-US" b="1" dirty="0" err="1" smtClean="0">
                <a:solidFill>
                  <a:schemeClr val="accent1"/>
                </a:solidFill>
              </a:rPr>
              <a:t>ColoDR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800" dirty="0" smtClean="0"/>
              <a:t>Price-</a:t>
            </a:r>
            <a:r>
              <a:rPr lang="en-US" sz="2800" b="1" dirty="0" smtClean="0">
                <a:solidFill>
                  <a:srgbClr val="FF0000"/>
                </a:solidFill>
              </a:rPr>
              <a:t>taking:</a:t>
            </a:r>
            <a:r>
              <a:rPr lang="en-US" sz="2800" b="1" dirty="0" smtClean="0"/>
              <a:t> </a:t>
            </a:r>
            <a:r>
              <a:rPr lang="en-US" sz="2800" dirty="0" smtClean="0"/>
              <a:t>Consider the price as is: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28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800" dirty="0" smtClean="0"/>
              <a:t>Price-</a:t>
            </a:r>
            <a:r>
              <a:rPr lang="en-US" sz="2800" b="1" dirty="0" smtClean="0">
                <a:solidFill>
                  <a:srgbClr val="FF0000"/>
                </a:solidFill>
              </a:rPr>
              <a:t>anticipating: </a:t>
            </a:r>
            <a:r>
              <a:rPr lang="en-US" sz="2800" dirty="0" smtClean="0"/>
              <a:t>Consider the impact of bidding decisions on the market price: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797F-2695-4387-B238-5AD92FE72A43}" type="slidenum">
              <a:rPr lang="en-US" smtClean="0"/>
              <a:t>16</a:t>
            </a:fld>
            <a:endParaRPr lang="en-US"/>
          </a:p>
        </p:txBody>
      </p:sp>
      <p:pic>
        <p:nvPicPr>
          <p:cNvPr id="6" name="Content Placeholder 2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518" b="-19518"/>
          <a:stretch>
            <a:fillRect/>
          </a:stretch>
        </p:blipFill>
        <p:spPr>
          <a:xfrm>
            <a:off x="3729022" y="2215951"/>
            <a:ext cx="3436453" cy="1421999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17" y="5977067"/>
            <a:ext cx="6159500" cy="5461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315" y="4723703"/>
            <a:ext cx="46482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1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chemeClr val="accent1"/>
                </a:solidFill>
              </a:rPr>
              <a:t>Case </a:t>
            </a:r>
            <a:r>
              <a:rPr lang="en-US" sz="3200" dirty="0" smtClean="0">
                <a:solidFill>
                  <a:schemeClr val="accent1"/>
                </a:solidFill>
              </a:rPr>
              <a:t>study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DR </a:t>
            </a:r>
            <a:r>
              <a:rPr lang="en-US" sz="2400" dirty="0"/>
              <a:t>signals issued by PJM on January 7, 2014, due to cold </a:t>
            </a:r>
            <a:r>
              <a:rPr lang="en-US" sz="2400" dirty="0" smtClean="0"/>
              <a:t>weather.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Three </a:t>
            </a:r>
            <a:r>
              <a:rPr lang="en-US" sz="2400" dirty="0"/>
              <a:t>different types of workload with different tolerance to </a:t>
            </a:r>
            <a:r>
              <a:rPr lang="en-US" sz="2400" dirty="0" smtClean="0"/>
              <a:t>delay.</a:t>
            </a:r>
            <a:endParaRPr lang="en-US"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we compare to?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797F-2695-4387-B238-5AD92FE72A43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 descr="workload1-eps-converted-t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61" y="3650797"/>
            <a:ext cx="4093635" cy="2634657"/>
          </a:xfrm>
          <a:prstGeom prst="rect">
            <a:avLst/>
          </a:prstGeom>
        </p:spPr>
      </p:pic>
      <p:pic>
        <p:nvPicPr>
          <p:cNvPr id="7" name="Picture 6" descr="energy-eps-converted-to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62" y="3614949"/>
            <a:ext cx="4049889" cy="263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52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81" y="3365559"/>
            <a:ext cx="4078224" cy="274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7" descr="SocialCost-eps-converted-to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411" y="3367524"/>
            <a:ext cx="4077616" cy="2736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What is the social cost?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797F-2695-4387-B238-5AD92FE72A43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9910" y="1406324"/>
            <a:ext cx="9904660" cy="954107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</a:rPr>
              <a:t>Theorem:</a:t>
            </a:r>
            <a:r>
              <a:rPr lang="en-US" sz="2800" dirty="0" smtClean="0"/>
              <a:t> For both </a:t>
            </a:r>
            <a:r>
              <a:rPr lang="en-US" sz="2800" b="1" dirty="0" smtClean="0">
                <a:solidFill>
                  <a:srgbClr val="FF0000"/>
                </a:solidFill>
              </a:rPr>
              <a:t>price-taking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rgbClr val="FF0000"/>
                </a:solidFill>
              </a:rPr>
              <a:t>price-anticipating</a:t>
            </a:r>
            <a:r>
              <a:rPr lang="en-US" sz="2800" dirty="0" smtClean="0"/>
              <a:t> tenants, </a:t>
            </a:r>
          </a:p>
          <a:p>
            <a:r>
              <a:rPr lang="en-US" sz="2800" dirty="0"/>
              <a:t>	</a:t>
            </a:r>
            <a:endParaRPr lang="en-US" sz="2800" dirty="0" smtClean="0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05" y="1919297"/>
            <a:ext cx="7162800" cy="4699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218174" y="1844855"/>
            <a:ext cx="3462757" cy="2190412"/>
            <a:chOff x="7218172" y="1844855"/>
            <a:chExt cx="3462757" cy="2190412"/>
          </a:xfrm>
        </p:grpSpPr>
        <p:sp>
          <p:nvSpPr>
            <p:cNvPr id="5" name="Rectangle 4"/>
            <p:cNvSpPr/>
            <p:nvPr/>
          </p:nvSpPr>
          <p:spPr>
            <a:xfrm>
              <a:off x="8095630" y="1844855"/>
              <a:ext cx="1454113" cy="570541"/>
            </a:xfrm>
            <a:prstGeom prst="rect">
              <a:avLst/>
            </a:prstGeom>
            <a:noFill/>
            <a:ln w="762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Up Arrow 6"/>
            <p:cNvSpPr/>
            <p:nvPr/>
          </p:nvSpPr>
          <p:spPr>
            <a:xfrm>
              <a:off x="8581185" y="2539780"/>
              <a:ext cx="404943" cy="846610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18172" y="3204270"/>
              <a:ext cx="34627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Vanishing when </a:t>
              </a:r>
              <a:r>
                <a:rPr lang="en-US" sz="2400" i="1" dirty="0" smtClean="0">
                  <a:solidFill>
                    <a:srgbClr val="FF0000"/>
                  </a:solidFill>
                </a:rPr>
                <a:t>N</a:t>
              </a:r>
              <a:r>
                <a:rPr lang="en-US" sz="2400" dirty="0" smtClean="0">
                  <a:solidFill>
                    <a:srgbClr val="FF0000"/>
                  </a:solidFill>
                </a:rPr>
                <a:t> is large,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what if </a:t>
              </a:r>
              <a:r>
                <a:rPr lang="en-US" sz="2400" i="1" dirty="0" smtClean="0">
                  <a:solidFill>
                    <a:srgbClr val="FF0000"/>
                  </a:solidFill>
                </a:rPr>
                <a:t>N</a:t>
              </a:r>
              <a:r>
                <a:rPr lang="en-US" sz="2400" dirty="0" smtClean="0">
                  <a:solidFill>
                    <a:srgbClr val="FF0000"/>
                  </a:solidFill>
                </a:rPr>
                <a:t> is small?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46789" y="2425398"/>
            <a:ext cx="3233423" cy="3251345"/>
            <a:chOff x="7446788" y="2425395"/>
            <a:chExt cx="3233422" cy="3251345"/>
          </a:xfrm>
        </p:grpSpPr>
        <p:sp>
          <p:nvSpPr>
            <p:cNvPr id="8" name="Oval 7"/>
            <p:cNvSpPr/>
            <p:nvPr/>
          </p:nvSpPr>
          <p:spPr>
            <a:xfrm>
              <a:off x="7446788" y="3618792"/>
              <a:ext cx="547463" cy="2057948"/>
            </a:xfrm>
            <a:prstGeom prst="ellipse">
              <a:avLst/>
            </a:prstGeom>
            <a:noFill/>
            <a:ln w="57150" cmpd="sng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urved Connector 19"/>
            <p:cNvCxnSpPr>
              <a:stCxn id="19" idx="1"/>
            </p:cNvCxnSpPr>
            <p:nvPr/>
          </p:nvCxnSpPr>
          <p:spPr>
            <a:xfrm rot="10800000" flipV="1">
              <a:off x="7771714" y="2779337"/>
              <a:ext cx="871935" cy="952965"/>
            </a:xfrm>
            <a:prstGeom prst="curvedConnector2">
              <a:avLst/>
            </a:prstGeom>
            <a:ln w="7302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643648" y="2425395"/>
              <a:ext cx="20365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Near optimal when N is small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37409" y="6167143"/>
            <a:ext cx="9390771" cy="369332"/>
            <a:chOff x="1337148" y="6233987"/>
            <a:chExt cx="9390771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1337148" y="6233987"/>
              <a:ext cx="939077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dirty="0">
                  <a:sym typeface="Wingdings"/>
                </a:rPr>
                <a:t> </a:t>
              </a:r>
              <a:r>
                <a:rPr lang="en-US" dirty="0" smtClean="0">
                  <a:sym typeface="Wingdings"/>
                </a:rPr>
                <a:t>          </a:t>
              </a:r>
              <a:r>
                <a:rPr lang="en-US" dirty="0" err="1" smtClean="0"/>
                <a:t>ColoDR</a:t>
              </a:r>
              <a:r>
                <a:rPr lang="en-US" dirty="0" smtClean="0"/>
                <a:t>(price-taking)          </a:t>
              </a:r>
              <a:r>
                <a:rPr lang="en-US" dirty="0" err="1" smtClean="0"/>
                <a:t>ColoDR</a:t>
              </a:r>
              <a:r>
                <a:rPr lang="en-US" dirty="0" smtClean="0"/>
                <a:t>(price-anticipating)         SCM            Diesel-only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54805" y="6350387"/>
              <a:ext cx="367619" cy="1838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206598" y="6352383"/>
              <a:ext cx="367619" cy="183827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31639" y="6354379"/>
              <a:ext cx="367619" cy="18382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74602" y="6356374"/>
              <a:ext cx="367619" cy="18382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>
            <a:off x="3341991" y="3960637"/>
            <a:ext cx="0" cy="818867"/>
          </a:xfrm>
          <a:prstGeom prst="straightConnector1">
            <a:avLst/>
          </a:prstGeom>
          <a:ln w="38100" cmpd="sng">
            <a:solidFill>
              <a:schemeClr val="accent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916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931955" y="3185658"/>
            <a:ext cx="27653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Operator have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lower cost than SCM 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9014537" y="2794001"/>
            <a:ext cx="236415" cy="57484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2&amp;3. What are tenants’ and operator’s costs?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797F-2695-4387-B238-5AD92FE72A43}" type="slidenum">
              <a:rPr lang="en-US" smtClean="0"/>
              <a:t>19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47288" y="4734610"/>
            <a:ext cx="10385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</a:t>
            </a:r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23915" y="1397671"/>
            <a:ext cx="9904660" cy="138499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</a:rPr>
              <a:t>Theorem:</a:t>
            </a:r>
            <a:r>
              <a:rPr lang="en-US" sz="2800" dirty="0" smtClean="0"/>
              <a:t> For both </a:t>
            </a:r>
            <a:r>
              <a:rPr lang="en-US" sz="2800" b="1" dirty="0" smtClean="0">
                <a:solidFill>
                  <a:srgbClr val="FF0000"/>
                </a:solidFill>
              </a:rPr>
              <a:t>price-taking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rgbClr val="FF0000"/>
                </a:solidFill>
              </a:rPr>
              <a:t>price-anticipating</a:t>
            </a:r>
            <a:r>
              <a:rPr lang="en-US" sz="2800" dirty="0" smtClean="0"/>
              <a:t> tenants, </a:t>
            </a:r>
          </a:p>
          <a:p>
            <a:endParaRPr lang="en-US" sz="2800" dirty="0"/>
          </a:p>
          <a:p>
            <a:endParaRPr lang="en-US" sz="2800" dirty="0" smtClean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912" y="1842103"/>
            <a:ext cx="7614011" cy="464116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489" y="2329360"/>
            <a:ext cx="7403249" cy="460371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8098510" y="2227878"/>
            <a:ext cx="1707140" cy="478889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40745" y="3252199"/>
            <a:ext cx="9218855" cy="3057456"/>
            <a:chOff x="940741" y="3252199"/>
            <a:chExt cx="9218855" cy="3057456"/>
          </a:xfrm>
        </p:grpSpPr>
        <p:pic>
          <p:nvPicPr>
            <p:cNvPr id="14" name="Picture 13" descr="NetUtilityDC-eps-converted-to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7877" y="3306498"/>
              <a:ext cx="4731719" cy="3003157"/>
            </a:xfrm>
            <a:prstGeom prst="rect">
              <a:avLst/>
            </a:prstGeom>
          </p:spPr>
        </p:pic>
        <p:pic>
          <p:nvPicPr>
            <p:cNvPr id="15" name="Picture 14" descr="NetUtilityTenant-eps-converted-to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741" y="3252199"/>
              <a:ext cx="4543133" cy="2958904"/>
            </a:xfrm>
            <a:prstGeom prst="rect">
              <a:avLst/>
            </a:prstGeom>
          </p:spPr>
        </p:pic>
      </p:grpSp>
      <p:sp>
        <p:nvSpPr>
          <p:cNvPr id="18" name="Oval 17"/>
          <p:cNvSpPr/>
          <p:nvPr/>
        </p:nvSpPr>
        <p:spPr>
          <a:xfrm>
            <a:off x="7959444" y="4004334"/>
            <a:ext cx="478832" cy="1790627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872993" y="2831692"/>
            <a:ext cx="5761847" cy="2977439"/>
            <a:chOff x="2872992" y="2831691"/>
            <a:chExt cx="5761847" cy="2977438"/>
          </a:xfrm>
        </p:grpSpPr>
        <p:sp>
          <p:nvSpPr>
            <p:cNvPr id="16" name="Oval 15"/>
            <p:cNvSpPr/>
            <p:nvPr/>
          </p:nvSpPr>
          <p:spPr>
            <a:xfrm>
              <a:off x="2872992" y="4018502"/>
              <a:ext cx="478832" cy="1790627"/>
            </a:xfrm>
            <a:prstGeom prst="ellipse">
              <a:avLst/>
            </a:prstGeom>
            <a:noFill/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60012" y="2831691"/>
              <a:ext cx="5074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Higher utility for tenants with larger flexibility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Curved Connector 19"/>
            <p:cNvCxnSpPr>
              <a:stCxn id="17" idx="1"/>
              <a:endCxn id="16" idx="0"/>
            </p:cNvCxnSpPr>
            <p:nvPr/>
          </p:nvCxnSpPr>
          <p:spPr>
            <a:xfrm rot="10800000" flipV="1">
              <a:off x="3112408" y="3031746"/>
              <a:ext cx="447604" cy="986756"/>
            </a:xfrm>
            <a:prstGeom prst="curvedConnector2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1437409" y="6300838"/>
            <a:ext cx="9390771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         </a:t>
            </a:r>
            <a:r>
              <a:rPr lang="en-US" dirty="0" err="1" smtClean="0"/>
              <a:t>ColoDR</a:t>
            </a:r>
            <a:r>
              <a:rPr lang="en-US" dirty="0" smtClean="0"/>
              <a:t>(price-taking)          </a:t>
            </a:r>
            <a:r>
              <a:rPr lang="en-US" dirty="0" err="1" smtClean="0"/>
              <a:t>ColoDR</a:t>
            </a:r>
            <a:r>
              <a:rPr lang="en-US" dirty="0" smtClean="0"/>
              <a:t>(price-anticipating)         SCM           Diesel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61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 animBg="1"/>
      <p:bldP spid="11" grpId="1" animBg="1"/>
      <p:bldP spid="6" grpId="0" animBg="1"/>
      <p:bldP spid="3" grpId="0" animBg="1"/>
      <p:bldP spid="3" grpId="1" animBg="1"/>
      <p:bldP spid="18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stories about energy and data centers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7678" y="3421810"/>
            <a:ext cx="5638303" cy="1200329"/>
          </a:xfrm>
          <a:prstGeom prst="rect">
            <a:avLst/>
          </a:prstGeom>
          <a:noFill/>
          <a:ln w="5715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6"/>
                </a:solidFill>
              </a:rPr>
              <a:t>Emerging story</a:t>
            </a:r>
            <a:r>
              <a:rPr lang="en-US" sz="3600" dirty="0" smtClean="0"/>
              <a:t>: data centers are valuable resources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840000" y="1681038"/>
            <a:ext cx="5264192" cy="1200329"/>
          </a:xfrm>
          <a:prstGeom prst="rect">
            <a:avLst/>
          </a:prstGeom>
          <a:noFill/>
          <a:ln w="5715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Typical story</a:t>
            </a:r>
            <a:r>
              <a:rPr lang="en-US" sz="3600" dirty="0" smtClean="0"/>
              <a:t>: data centers are energy hogs </a:t>
            </a:r>
            <a:endParaRPr lang="en-US" sz="3600" dirty="0"/>
          </a:p>
        </p:txBody>
      </p:sp>
      <p:pic>
        <p:nvPicPr>
          <p:cNvPr id="8" name="Picture 2" descr="https://encrypted-tbn3.google.com/images?q=tbn:ANd9GcQcYecVODJodaGg2Wfo86R8uuV2P1XhzBC8eJesbYGpwQFXb6YjY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45695" y="1739251"/>
            <a:ext cx="1828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 flipH="1">
            <a:off x="7837925" y="1654791"/>
            <a:ext cx="274579" cy="1446544"/>
          </a:xfrm>
          <a:prstGeom prst="rect">
            <a:avLst/>
          </a:prstGeom>
          <a:noFill/>
        </p:spPr>
        <p:txBody>
          <a:bodyPr wrap="square" lIns="91432" tIns="45717" rIns="91432" bIns="45717" rtlCol="0">
            <a:spAutoFit/>
          </a:bodyPr>
          <a:lstStyle/>
          <a:p>
            <a:endParaRPr lang="en-US" sz="8800" b="1" dirty="0" err="1">
              <a:solidFill>
                <a:srgbClr val="FF0000"/>
              </a:solidFill>
            </a:endParaRPr>
          </a:p>
        </p:txBody>
      </p:sp>
      <p:pic>
        <p:nvPicPr>
          <p:cNvPr id="10" name="Picture 4" descr="http://1.bp.blogspot.com/-HHwR7BBOG0A/TeZJY6ZVkrI/AAAAAAAAG94/nHpGItwT7fs/s640/Smoky+factor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599" y="1739251"/>
            <a:ext cx="181189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46276" y="5172449"/>
            <a:ext cx="10369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Idea: use data centers for </a:t>
            </a:r>
            <a:r>
              <a:rPr lang="en-US" sz="4000" dirty="0" smtClean="0">
                <a:solidFill>
                  <a:schemeClr val="accent6"/>
                </a:solidFill>
              </a:rPr>
              <a:t>demand response (DR)</a:t>
            </a:r>
            <a:endParaRPr lang="en-US" sz="4000" dirty="0">
              <a:solidFill>
                <a:schemeClr val="accent6"/>
              </a:solidFill>
            </a:endParaRPr>
          </a:p>
        </p:txBody>
      </p:sp>
      <p:sp>
        <p:nvSpPr>
          <p:cNvPr id="21" name="Equal 20"/>
          <p:cNvSpPr/>
          <p:nvPr/>
        </p:nvSpPr>
        <p:spPr>
          <a:xfrm>
            <a:off x="8348157" y="2085935"/>
            <a:ext cx="763923" cy="678239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545331" y="3394149"/>
            <a:ext cx="4328245" cy="1372763"/>
            <a:chOff x="6545330" y="3394149"/>
            <a:chExt cx="4328245" cy="1372763"/>
          </a:xfrm>
        </p:grpSpPr>
        <p:pic>
          <p:nvPicPr>
            <p:cNvPr id="14" name="Picture 4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5330" y="3395312"/>
              <a:ext cx="1828800" cy="1371600"/>
            </a:xfrm>
            <a:prstGeom prst="rect">
              <a:avLst/>
            </a:prstGeom>
            <a:noFill/>
            <a:ln w="22225" cmpd="thickThin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0071" y="3394149"/>
              <a:ext cx="603504" cy="137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Equal 19"/>
            <p:cNvSpPr/>
            <p:nvPr/>
          </p:nvSpPr>
          <p:spPr>
            <a:xfrm>
              <a:off x="8356174" y="3808839"/>
              <a:ext cx="763923" cy="678239"/>
            </a:xfrm>
            <a:prstGeom prst="mathEqual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pic>
          <p:nvPicPr>
            <p:cNvPr id="23" name="Picture 2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4534" y="3394149"/>
              <a:ext cx="603504" cy="137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8996" y="3394149"/>
              <a:ext cx="603504" cy="137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76939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What is the reduction in diesel usage?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797F-2695-4387-B238-5AD92FE72A43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3915" y="1407855"/>
            <a:ext cx="9904660" cy="954107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</a:rPr>
              <a:t>Theorem:</a:t>
            </a:r>
            <a:r>
              <a:rPr lang="en-US" sz="2800" dirty="0" smtClean="0"/>
              <a:t> For both </a:t>
            </a:r>
            <a:r>
              <a:rPr lang="en-US" sz="2800" b="1" dirty="0" smtClean="0">
                <a:solidFill>
                  <a:srgbClr val="FF0000"/>
                </a:solidFill>
              </a:rPr>
              <a:t>price-taking</a:t>
            </a:r>
            <a:r>
              <a:rPr lang="en-US" sz="2800" dirty="0" smtClean="0"/>
              <a:t> tenants, </a:t>
            </a:r>
          </a:p>
          <a:p>
            <a:r>
              <a:rPr lang="en-US" sz="2800" dirty="0" smtClean="0"/>
              <a:t>for </a:t>
            </a:r>
            <a:r>
              <a:rPr lang="en-US" sz="2800" b="1" dirty="0" smtClean="0">
                <a:solidFill>
                  <a:srgbClr val="FF0000"/>
                </a:solidFill>
              </a:rPr>
              <a:t>price-anticipating</a:t>
            </a:r>
            <a:r>
              <a:rPr lang="en-US" sz="2800" dirty="0" smtClean="0"/>
              <a:t> tenants,</a:t>
            </a:r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754" y="1380448"/>
            <a:ext cx="2542015" cy="496299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880" y="1851647"/>
            <a:ext cx="2286000" cy="444500"/>
          </a:xfrm>
          <a:prstGeom prst="rect">
            <a:avLst/>
          </a:prstGeom>
        </p:spPr>
      </p:pic>
      <p:pic>
        <p:nvPicPr>
          <p:cNvPr id="9" name="Picture 8" descr="Energy-eps-converted-to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782" y="3485258"/>
            <a:ext cx="3852335" cy="2572961"/>
          </a:xfrm>
          <a:prstGeom prst="rect">
            <a:avLst/>
          </a:prstGeom>
        </p:spPr>
      </p:pic>
      <p:pic>
        <p:nvPicPr>
          <p:cNvPr id="10" name="Picture 9" descr="Energy-eps-converted-to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121" y="3500232"/>
            <a:ext cx="3729547" cy="255216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005175" y="1825636"/>
            <a:ext cx="4717758" cy="1643026"/>
            <a:chOff x="3893107" y="2311159"/>
            <a:chExt cx="4717757" cy="1643026"/>
          </a:xfrm>
        </p:grpSpPr>
        <p:sp>
          <p:nvSpPr>
            <p:cNvPr id="5" name="Rectangle 4"/>
            <p:cNvSpPr/>
            <p:nvPr/>
          </p:nvSpPr>
          <p:spPr>
            <a:xfrm>
              <a:off x="5204696" y="2311159"/>
              <a:ext cx="2539891" cy="499710"/>
            </a:xfrm>
            <a:prstGeom prst="rect">
              <a:avLst/>
            </a:prstGeom>
            <a:noFill/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93107" y="3123188"/>
              <a:ext cx="47177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In worst case, </a:t>
              </a:r>
              <a:r>
                <a:rPr lang="en-US" sz="2400" b="1" dirty="0" err="1" smtClean="0">
                  <a:solidFill>
                    <a:srgbClr val="FF0000"/>
                  </a:solidFill>
                </a:rPr>
                <a:t>ColoDR</a:t>
              </a:r>
              <a:r>
                <a:rPr lang="en-US" sz="2400" b="1" dirty="0" smtClean="0">
                  <a:solidFill>
                    <a:srgbClr val="FF0000"/>
                  </a:solidFill>
                </a:rPr>
                <a:t> may use a lot </a:t>
              </a:r>
            </a:p>
            <a:p>
              <a:r>
                <a:rPr lang="en-US" sz="2400" b="1" dirty="0" smtClean="0">
                  <a:solidFill>
                    <a:srgbClr val="FF0000"/>
                  </a:solidFill>
                </a:rPr>
                <a:t>more diesel than optimal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Up Arrow 10"/>
            <p:cNvSpPr/>
            <p:nvPr/>
          </p:nvSpPr>
          <p:spPr>
            <a:xfrm>
              <a:off x="6037447" y="2852511"/>
              <a:ext cx="333100" cy="374782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/>
          <p:cNvSpPr/>
          <p:nvPr/>
        </p:nvSpPr>
        <p:spPr>
          <a:xfrm>
            <a:off x="2498255" y="4124565"/>
            <a:ext cx="2810536" cy="812029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07745" y="3978816"/>
            <a:ext cx="3393463" cy="749565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437409" y="6167139"/>
            <a:ext cx="9390771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         </a:t>
            </a:r>
            <a:r>
              <a:rPr lang="en-US" dirty="0" err="1" smtClean="0"/>
              <a:t>ColoDR</a:t>
            </a:r>
            <a:r>
              <a:rPr lang="en-US" dirty="0" smtClean="0"/>
              <a:t>(price-taking)          </a:t>
            </a:r>
            <a:r>
              <a:rPr lang="en-US" dirty="0" err="1" smtClean="0"/>
              <a:t>ColoDR</a:t>
            </a:r>
            <a:r>
              <a:rPr lang="en-US" dirty="0" smtClean="0"/>
              <a:t>(price-anticipating)         SCM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32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well does </a:t>
            </a:r>
            <a:r>
              <a:rPr lang="en-US" b="1" dirty="0" err="1" smtClean="0"/>
              <a:t>ColoDR</a:t>
            </a:r>
            <a:r>
              <a:rPr lang="en-US" b="1" dirty="0" smtClean="0"/>
              <a:t> work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the social cost?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 tenants’ cost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operator’s profit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reduction </a:t>
            </a:r>
            <a:r>
              <a:rPr lang="en-US" dirty="0" smtClean="0"/>
              <a:t>in </a:t>
            </a:r>
            <a:r>
              <a:rPr lang="en-US" dirty="0"/>
              <a:t>diesel usage?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05" y="2419007"/>
            <a:ext cx="5588380" cy="366615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01" y="3433511"/>
            <a:ext cx="6331587" cy="385945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01" y="4441300"/>
            <a:ext cx="6029208" cy="374925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05" y="5384766"/>
            <a:ext cx="2085324" cy="407135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528" y="5397897"/>
            <a:ext cx="1875305" cy="3646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7563" y="6055909"/>
            <a:ext cx="8171227" cy="52322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All these follow from one key characterization lemma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862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Characterize </a:t>
            </a:r>
            <a:r>
              <a:rPr lang="en-US" dirty="0" smtClean="0">
                <a:solidFill>
                  <a:schemeClr val="accent1"/>
                </a:solidFill>
              </a:rPr>
              <a:t>equilibrium</a:t>
            </a:r>
            <a:r>
              <a:rPr lang="en-US" dirty="0" smtClean="0"/>
              <a:t> as the outcome of an optimization problem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1547" y="2573799"/>
            <a:ext cx="9904660" cy="29854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</a:rPr>
              <a:t>Lemma:</a:t>
            </a:r>
            <a:r>
              <a:rPr lang="en-US" sz="2800" dirty="0" smtClean="0"/>
              <a:t> When tenants are </a:t>
            </a:r>
            <a:r>
              <a:rPr lang="en-US" sz="2800" b="1" dirty="0" smtClean="0">
                <a:solidFill>
                  <a:srgbClr val="FF0000"/>
                </a:solidFill>
              </a:rPr>
              <a:t>price-taking</a:t>
            </a:r>
            <a:r>
              <a:rPr lang="en-US" sz="2800" dirty="0" smtClean="0"/>
              <a:t>, the market equilibrium is unique and characterized by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characterization lemma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609" y="3684961"/>
            <a:ext cx="7073900" cy="15621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330488" y="3669717"/>
            <a:ext cx="4348472" cy="2866696"/>
            <a:chOff x="5330488" y="3669715"/>
            <a:chExt cx="4348472" cy="2866696"/>
          </a:xfrm>
        </p:grpSpPr>
        <p:sp>
          <p:nvSpPr>
            <p:cNvPr id="8" name="Rectangle 7"/>
            <p:cNvSpPr/>
            <p:nvPr/>
          </p:nvSpPr>
          <p:spPr>
            <a:xfrm>
              <a:off x="5330488" y="3669715"/>
              <a:ext cx="4348472" cy="899959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Up Arrow 8"/>
            <p:cNvSpPr/>
            <p:nvPr/>
          </p:nvSpPr>
          <p:spPr>
            <a:xfrm>
              <a:off x="7325784" y="4619546"/>
              <a:ext cx="368130" cy="993846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42827" y="5705414"/>
              <a:ext cx="35340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Due to strategic behavior of operator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6267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Characterize </a:t>
            </a:r>
            <a:r>
              <a:rPr lang="en-US" dirty="0" smtClean="0">
                <a:solidFill>
                  <a:srgbClr val="5B9BD5"/>
                </a:solidFill>
              </a:rPr>
              <a:t>equilibrium</a:t>
            </a:r>
            <a:r>
              <a:rPr lang="en-US" dirty="0" smtClean="0"/>
              <a:t> as the outcome of an optimization problem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5214" y="2573932"/>
            <a:ext cx="10483977" cy="3908762"/>
          </a:xfrm>
          <a:prstGeom prst="rect">
            <a:avLst/>
          </a:prstGeom>
          <a:solidFill>
            <a:schemeClr val="bg1"/>
          </a:solidFill>
          <a:ln>
            <a:solidFill>
              <a:srgbClr val="5B9BD5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</a:rPr>
              <a:t>Lemma:</a:t>
            </a:r>
            <a:r>
              <a:rPr lang="en-US" sz="2800" dirty="0" smtClean="0"/>
              <a:t> When tenants are </a:t>
            </a:r>
            <a:r>
              <a:rPr lang="en-US" sz="2800" b="1" dirty="0" smtClean="0">
                <a:solidFill>
                  <a:srgbClr val="FF0000"/>
                </a:solidFill>
              </a:rPr>
              <a:t>price-anticipating</a:t>
            </a:r>
            <a:r>
              <a:rPr lang="en-US" sz="2800" dirty="0" smtClean="0"/>
              <a:t>, the market equilibrium is unique and characterized by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where 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2396610" y="3666562"/>
            <a:ext cx="7073900" cy="2570953"/>
            <a:chOff x="2396606" y="3666559"/>
            <a:chExt cx="7073900" cy="2570953"/>
          </a:xfrm>
        </p:grpSpPr>
        <p:pic>
          <p:nvPicPr>
            <p:cNvPr id="12" name="Picture 11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6606" y="3666559"/>
              <a:ext cx="7073900" cy="1562100"/>
            </a:xfrm>
            <a:prstGeom prst="rect">
              <a:avLst/>
            </a:prstGeom>
          </p:spPr>
        </p:pic>
        <p:pic>
          <p:nvPicPr>
            <p:cNvPr id="15" name="Picture 14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4737" y="5767612"/>
              <a:ext cx="6477000" cy="4699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characterization lemma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386523" y="3660061"/>
            <a:ext cx="4348472" cy="2104433"/>
            <a:chOff x="5816114" y="1923383"/>
            <a:chExt cx="4348472" cy="2104433"/>
          </a:xfrm>
        </p:grpSpPr>
        <p:sp>
          <p:nvSpPr>
            <p:cNvPr id="8" name="Rectangle 7"/>
            <p:cNvSpPr/>
            <p:nvPr/>
          </p:nvSpPr>
          <p:spPr>
            <a:xfrm>
              <a:off x="5816114" y="1923383"/>
              <a:ext cx="4348472" cy="899959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Up Arrow 8"/>
            <p:cNvSpPr/>
            <p:nvPr/>
          </p:nvSpPr>
          <p:spPr>
            <a:xfrm>
              <a:off x="7923477" y="2902351"/>
              <a:ext cx="331317" cy="441710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22117" y="3196819"/>
              <a:ext cx="35340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Strategic behavior of operator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69155" y="3722415"/>
            <a:ext cx="3534047" cy="2119789"/>
            <a:chOff x="2269152" y="3722412"/>
            <a:chExt cx="3534046" cy="2119789"/>
          </a:xfrm>
        </p:grpSpPr>
        <p:sp>
          <p:nvSpPr>
            <p:cNvPr id="13" name="Rectangle 12"/>
            <p:cNvSpPr/>
            <p:nvPr/>
          </p:nvSpPr>
          <p:spPr>
            <a:xfrm>
              <a:off x="3307735" y="3722412"/>
              <a:ext cx="1537191" cy="660406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Up Arrow 16"/>
            <p:cNvSpPr/>
            <p:nvPr/>
          </p:nvSpPr>
          <p:spPr>
            <a:xfrm>
              <a:off x="3870513" y="4380286"/>
              <a:ext cx="307762" cy="557300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69152" y="5011204"/>
              <a:ext cx="35340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Strategic behavior of tenants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0302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Two </a:t>
            </a:r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797F-2695-4387-B238-5AD92FE72A43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7285" y="1839470"/>
            <a:ext cx="10471115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#1</a:t>
            </a:r>
            <a:r>
              <a:rPr lang="en-US" sz="3200" b="1" dirty="0" smtClean="0"/>
              <a:t>: Multi-tenant </a:t>
            </a:r>
            <a:r>
              <a:rPr lang="en-US" sz="3200" b="1" dirty="0"/>
              <a:t>d</a:t>
            </a:r>
            <a:r>
              <a:rPr lang="en-US" sz="3200" b="1" dirty="0" smtClean="0"/>
              <a:t>ata center DR is a billion dollar market</a:t>
            </a:r>
          </a:p>
          <a:p>
            <a:pPr marL="914400" lvl="1" indent="-457200">
              <a:buFont typeface="Lucida Grande"/>
              <a:buChar char="-"/>
            </a:pPr>
            <a:r>
              <a:rPr lang="en-US" sz="2800" dirty="0" smtClean="0"/>
              <a:t>Turning an energy hog into a social asset!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868741" y="3484218"/>
            <a:ext cx="10469659" cy="23698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#2</a:t>
            </a:r>
            <a:r>
              <a:rPr lang="en-US" sz="3200" b="1" dirty="0" smtClean="0"/>
              <a:t>: Multi-tenant data center demand response can be “green” by incentivizing tenants’ cooperation</a:t>
            </a:r>
          </a:p>
          <a:p>
            <a:pPr marL="914400" lvl="1" indent="-457200">
              <a:buFont typeface="Lucida Grande"/>
              <a:buChar char="-"/>
            </a:pPr>
            <a:r>
              <a:rPr lang="en-US" sz="2800" dirty="0" smtClean="0"/>
              <a:t>Our proposed mechanism based on supply function bidding incentivizes and coordinates tenants’ energy shedding, with a provably-efficient outcome.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8465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797F-2695-4387-B238-5AD92FE72A43}" type="slidenum">
              <a:rPr lang="en-US" smtClean="0"/>
              <a:t>25</a:t>
            </a:fld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609600" y="27432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smtClean="0"/>
              <a:t>Backup Slides</a:t>
            </a:r>
            <a:endParaRPr 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381496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530" y="3276600"/>
            <a:ext cx="9635879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are using colocations?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Almost all industry sectors</a:t>
            </a:r>
          </a:p>
          <a:p>
            <a:pPr lvl="1"/>
            <a:r>
              <a:rPr lang="en-US" sz="2200" dirty="0" smtClean="0"/>
              <a:t>Including top-brand websites, e.g., Wikipedia, Twitter</a:t>
            </a:r>
          </a:p>
          <a:p>
            <a:endParaRPr lang="en-US" dirty="0" smtClean="0"/>
          </a:p>
          <a:p>
            <a:r>
              <a:rPr lang="en-US" dirty="0" smtClean="0"/>
              <a:t>Many clouds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Our Internet</a:t>
            </a:r>
            <a:endParaRPr lang="en-US" dirty="0"/>
          </a:p>
          <a:p>
            <a:pPr lvl="1"/>
            <a:r>
              <a:rPr lang="en-US" dirty="0" smtClean="0"/>
              <a:t>According to Cisco, </a:t>
            </a:r>
            <a:r>
              <a:rPr lang="en-US" b="1" dirty="0" smtClean="0">
                <a:solidFill>
                  <a:srgbClr val="00B050"/>
                </a:solidFill>
              </a:rPr>
              <a:t>55% </a:t>
            </a:r>
            <a:r>
              <a:rPr lang="en-US" dirty="0" smtClean="0"/>
              <a:t>Internet traffic will be processed through CDN providers, e.g., Akamai, by 2018 (up from 33% in 2013)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797F-2695-4387-B238-5AD92FE72A43}" type="slidenum">
              <a:rPr lang="en-US" smtClean="0"/>
              <a:t>26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828801" y="2522409"/>
            <a:ext cx="6844227" cy="601213"/>
            <a:chOff x="2980581" y="2049871"/>
            <a:chExt cx="5573813" cy="710628"/>
          </a:xfrm>
        </p:grpSpPr>
        <p:pic>
          <p:nvPicPr>
            <p:cNvPr id="6" name="Picture 11" descr="Googl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581" y="2263259"/>
              <a:ext cx="1241760" cy="453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t1.gstatic.com/images?q=tbn:ANd9GcQDJY6z3_7SRqeLUuu0IcTkzXRXTmWf8lxwoZvj-wSGzeeLpFQr_Q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5027" y="2263259"/>
              <a:ext cx="1108609" cy="387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3693" y="2049871"/>
              <a:ext cx="633289" cy="7106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5962" y="2210992"/>
              <a:ext cx="2038432" cy="449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81404"/>
            <a:ext cx="4775200" cy="53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4934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capacity constrained tenant bid </a:t>
            </a:r>
            <a:r>
              <a:rPr lang="en-US" b="1" i="1" dirty="0" smtClean="0"/>
              <a:t>b</a:t>
            </a:r>
            <a:r>
              <a:rPr lang="en-US" b="1" i="1" baseline="-25000" dirty="0" smtClean="0"/>
              <a:t>i</a:t>
            </a:r>
            <a:r>
              <a:rPr lang="en-US" dirty="0" smtClean="0"/>
              <a:t>?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 know that operator will not offer a price higher than α</a:t>
            </a:r>
          </a:p>
          <a:p>
            <a:r>
              <a:rPr lang="en-US" dirty="0" smtClean="0"/>
              <a:t>Suppose tenant </a:t>
            </a:r>
            <a:r>
              <a:rPr lang="en-US" b="1" i="1" dirty="0" err="1" smtClean="0"/>
              <a:t>i</a:t>
            </a:r>
            <a:r>
              <a:rPr lang="en-US" b="1" i="1" dirty="0" smtClean="0"/>
              <a:t> </a:t>
            </a:r>
            <a:r>
              <a:rPr lang="en-US" dirty="0" smtClean="0"/>
              <a:t>cannot reduce load by more than K</a:t>
            </a:r>
          </a:p>
          <a:p>
            <a:r>
              <a:rPr lang="en-US" dirty="0" smtClean="0"/>
              <a:t>With no information about how other tenants behave</a:t>
            </a:r>
          </a:p>
          <a:p>
            <a:pPr lvl="1"/>
            <a:r>
              <a:rPr lang="en-US" dirty="0" smtClean="0"/>
              <a:t>start bidding </a:t>
            </a:r>
            <a:r>
              <a:rPr lang="en-US" b="1" i="1" dirty="0" smtClean="0"/>
              <a:t>b</a:t>
            </a:r>
            <a:r>
              <a:rPr lang="en-US" b="1" i="1" baseline="-25000" dirty="0" smtClean="0"/>
              <a:t>i</a:t>
            </a:r>
            <a:r>
              <a:rPr lang="en-US" b="1" i="1" dirty="0" smtClean="0"/>
              <a:t> ≥ α(</a:t>
            </a:r>
            <a:r>
              <a:rPr lang="en-US" b="1" i="1" dirty="0" err="1" smtClean="0"/>
              <a:t>δ</a:t>
            </a:r>
            <a:r>
              <a:rPr lang="en-US" b="1" i="1" dirty="0" smtClean="0"/>
              <a:t>-K)</a:t>
            </a:r>
          </a:p>
          <a:p>
            <a:pPr lvl="1"/>
            <a:r>
              <a:rPr lang="en-US" dirty="0" smtClean="0"/>
              <a:t>load reduction </a:t>
            </a:r>
            <a:r>
              <a:rPr lang="en-US" b="1" i="1" dirty="0" err="1" smtClean="0"/>
              <a:t>s</a:t>
            </a:r>
            <a:r>
              <a:rPr lang="en-US" b="1" i="1" baseline="-25000" dirty="0" err="1" smtClean="0"/>
              <a:t>i</a:t>
            </a:r>
            <a:r>
              <a:rPr lang="en-US" b="1" i="1" dirty="0" smtClean="0"/>
              <a:t> = </a:t>
            </a:r>
            <a:r>
              <a:rPr lang="en-US" b="1" i="1" dirty="0" err="1" smtClean="0"/>
              <a:t>δ</a:t>
            </a:r>
            <a:r>
              <a:rPr lang="en-US" b="1" i="1" dirty="0" smtClean="0"/>
              <a:t>– b</a:t>
            </a:r>
            <a:r>
              <a:rPr lang="en-US" b="1" i="1" baseline="-25000" dirty="0" smtClean="0"/>
              <a:t>i</a:t>
            </a:r>
            <a:r>
              <a:rPr lang="en-US" b="1" i="1" dirty="0" smtClean="0"/>
              <a:t>/p ≤ </a:t>
            </a:r>
            <a:r>
              <a:rPr lang="en-US" b="1" i="1" dirty="0" err="1" smtClean="0"/>
              <a:t>δ</a:t>
            </a:r>
            <a:r>
              <a:rPr lang="en-US" b="1" i="1" dirty="0" smtClean="0"/>
              <a:t>-b</a:t>
            </a:r>
            <a:r>
              <a:rPr lang="en-US" b="1" i="1" baseline="-25000" dirty="0" smtClean="0"/>
              <a:t>i</a:t>
            </a:r>
            <a:r>
              <a:rPr lang="en-US" b="1" i="1" dirty="0" smtClean="0"/>
              <a:t>/α ≤K</a:t>
            </a:r>
          </a:p>
          <a:p>
            <a:pPr lvl="1"/>
            <a:r>
              <a:rPr lang="en-US" dirty="0" smtClean="0"/>
              <a:t>adjust bid according to result of interaction in the </a:t>
            </a:r>
            <a:r>
              <a:rPr lang="en-US" dirty="0" err="1" smtClean="0"/>
              <a:t>mechansim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8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operator decides price </a:t>
            </a:r>
            <a:r>
              <a:rPr lang="en-US" b="1" i="1" dirty="0" smtClean="0"/>
              <a:t>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 cost of DR</a:t>
            </a:r>
          </a:p>
          <a:p>
            <a:pPr marL="457200" lvl="1" indent="0">
              <a:buNone/>
            </a:pPr>
            <a:r>
              <a:rPr lang="en-US" sz="2800" dirty="0"/>
              <a:t>min p(</a:t>
            </a:r>
            <a:r>
              <a:rPr lang="en-US" sz="2800" dirty="0" err="1"/>
              <a:t>δ</a:t>
            </a:r>
            <a:r>
              <a:rPr lang="en-US" sz="2800" dirty="0"/>
              <a:t>-y) + </a:t>
            </a:r>
            <a:r>
              <a:rPr lang="en-US" sz="2800" dirty="0" smtClean="0"/>
              <a:t>αy</a:t>
            </a:r>
            <a:endParaRPr lang="en-US" sz="2800" dirty="0"/>
          </a:p>
          <a:p>
            <a:endParaRPr lang="en-US" dirty="0" smtClean="0"/>
          </a:p>
          <a:p>
            <a:r>
              <a:rPr lang="en-US" dirty="0" smtClean="0"/>
              <a:t>Given bi and y, </a:t>
            </a:r>
          </a:p>
          <a:p>
            <a:r>
              <a:rPr lang="en-US" dirty="0" err="1" smtClean="0"/>
              <a:t>Σ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+ y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Σi</a:t>
            </a:r>
            <a:r>
              <a:rPr lang="en-US" dirty="0" smtClean="0"/>
              <a:t> (</a:t>
            </a:r>
            <a:r>
              <a:rPr lang="en-US" dirty="0" err="1" smtClean="0"/>
              <a:t>δ</a:t>
            </a:r>
            <a:r>
              <a:rPr lang="en-US" dirty="0" smtClean="0"/>
              <a:t>-b</a:t>
            </a:r>
            <a:r>
              <a:rPr lang="en-US" baseline="-25000" dirty="0" smtClean="0"/>
              <a:t>i</a:t>
            </a:r>
            <a:r>
              <a:rPr lang="en-US" dirty="0" smtClean="0"/>
              <a:t>/p) + y = </a:t>
            </a:r>
            <a:r>
              <a:rPr lang="en-US" dirty="0" err="1" smtClean="0"/>
              <a:t>δ</a:t>
            </a:r>
            <a:r>
              <a:rPr lang="en-US" dirty="0" smtClean="0"/>
              <a:t>, p =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i</a:t>
            </a:r>
            <a:r>
              <a:rPr lang="en-US" dirty="0" smtClean="0"/>
              <a:t> b</a:t>
            </a:r>
            <a:r>
              <a:rPr lang="en-US" baseline="-25000" dirty="0" smtClean="0"/>
              <a:t>i</a:t>
            </a:r>
            <a:r>
              <a:rPr lang="en-US" dirty="0" smtClean="0"/>
              <a:t> / ((N-1)</a:t>
            </a:r>
            <a:r>
              <a:rPr lang="en-US" dirty="0" err="1" smtClean="0"/>
              <a:t>δ+y</a:t>
            </a:r>
            <a:r>
              <a:rPr lang="en-US" dirty="0" smtClean="0"/>
              <a:t>)</a:t>
            </a:r>
          </a:p>
          <a:p>
            <a:r>
              <a:rPr lang="en-US" dirty="0" smtClean="0"/>
              <a:t>Operator solves the following problem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28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71" y="4998121"/>
            <a:ext cx="61087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61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does colocation matter?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There’re over </a:t>
            </a:r>
            <a:r>
              <a:rPr lang="en-US" sz="2700" b="1" dirty="0" smtClean="0">
                <a:solidFill>
                  <a:srgbClr val="00B050"/>
                </a:solidFill>
              </a:rPr>
              <a:t>1,400</a:t>
            </a:r>
            <a:r>
              <a:rPr lang="en-US" sz="2700" dirty="0" smtClean="0"/>
              <a:t> colocation data centers in the U.S.</a:t>
            </a:r>
          </a:p>
          <a:p>
            <a:r>
              <a:rPr lang="en-US" sz="2700" dirty="0" smtClean="0"/>
              <a:t>Projected to grow to </a:t>
            </a:r>
            <a:r>
              <a:rPr lang="en-US" sz="2700" b="1" dirty="0" smtClean="0">
                <a:solidFill>
                  <a:srgbClr val="00B050"/>
                </a:solidFill>
              </a:rPr>
              <a:t>US$ 43 billion</a:t>
            </a:r>
            <a:r>
              <a:rPr lang="en-US" sz="2700" dirty="0" smtClean="0"/>
              <a:t> by 2018*</a:t>
            </a:r>
          </a:p>
          <a:p>
            <a:pPr lvl="1"/>
            <a:r>
              <a:rPr lang="en-US" sz="2400" dirty="0" smtClean="0"/>
              <a:t>Annual compound growth rate of 11%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797F-2695-4387-B238-5AD92FE72A43}" type="slidenum">
              <a:rPr lang="en-US" smtClean="0"/>
              <a:t>29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3048002"/>
            <a:ext cx="8466667" cy="3435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799645" y="6475071"/>
            <a:ext cx="38608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000" dirty="0" smtClean="0"/>
              <a:t>www.datacentermap.com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0" y="6639920"/>
            <a:ext cx="98260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* Source</a:t>
            </a:r>
            <a:r>
              <a:rPr lang="en-US" sz="1000" dirty="0"/>
              <a:t>: http://www.marketsandmarkets.com/Market-Reports/colocation-market-1252.html</a:t>
            </a:r>
          </a:p>
        </p:txBody>
      </p:sp>
    </p:spTree>
    <p:extLst>
      <p:ext uri="{BB962C8B-B14F-4D97-AF65-F5344CB8AC3E}">
        <p14:creationId xmlns:p14="http://schemas.microsoft.com/office/powerpoint/2010/main" val="318809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2223353" y="2255816"/>
            <a:ext cx="6400800" cy="1660237"/>
            <a:chOff x="2263674" y="2275969"/>
            <a:chExt cx="6400800" cy="1660237"/>
          </a:xfrm>
        </p:grpSpPr>
        <p:sp>
          <p:nvSpPr>
            <p:cNvPr id="23" name="Right Arrow 22"/>
            <p:cNvSpPr/>
            <p:nvPr/>
          </p:nvSpPr>
          <p:spPr>
            <a:xfrm rot="5400000">
              <a:off x="2597364" y="2745896"/>
              <a:ext cx="390182" cy="161637"/>
            </a:xfrm>
            <a:prstGeom prst="rightArrow">
              <a:avLst/>
            </a:prstGeom>
            <a:solidFill>
              <a:srgbClr val="FF0000"/>
            </a:solidFill>
            <a:ln w="7620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 algn="ctr"/>
              <a:endParaRPr lang="en-US" sz="2400" dirty="0" smtClean="0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2263674" y="3774569"/>
              <a:ext cx="390182" cy="161637"/>
            </a:xfrm>
            <a:prstGeom prst="rightArrow">
              <a:avLst/>
            </a:prstGeom>
            <a:solidFill>
              <a:srgbClr val="FF0000"/>
            </a:solidFill>
            <a:ln w="7620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 algn="ctr"/>
              <a:endParaRPr lang="en-US" sz="2400" dirty="0" smtClean="0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5073892" y="2564606"/>
              <a:ext cx="390182" cy="161637"/>
            </a:xfrm>
            <a:prstGeom prst="rightArrow">
              <a:avLst/>
            </a:prstGeom>
            <a:solidFill>
              <a:srgbClr val="FF0000"/>
            </a:solidFill>
            <a:ln w="7620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 algn="ctr"/>
              <a:endParaRPr lang="en-US" sz="2400" dirty="0" smtClean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7584974" y="2275969"/>
              <a:ext cx="1079500" cy="1596737"/>
              <a:chOff x="6464300" y="1921163"/>
              <a:chExt cx="1079500" cy="1596737"/>
            </a:xfrm>
          </p:grpSpPr>
          <p:sp>
            <p:nvSpPr>
              <p:cNvPr id="27" name="Right Arrow 26"/>
              <p:cNvSpPr/>
              <p:nvPr/>
            </p:nvSpPr>
            <p:spPr>
              <a:xfrm>
                <a:off x="7153618" y="1921163"/>
                <a:ext cx="390182" cy="161637"/>
              </a:xfrm>
              <a:prstGeom prst="rightArrow">
                <a:avLst/>
              </a:prstGeom>
              <a:solidFill>
                <a:srgbClr val="FF0000"/>
              </a:solidFill>
              <a:ln w="76200"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 anchorCtr="0"/>
              <a:lstStyle/>
              <a:p>
                <a:pPr algn="ctr"/>
                <a:endParaRPr lang="en-US" sz="2400" dirty="0" smtClean="0"/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6464300" y="2844800"/>
                <a:ext cx="390182" cy="161637"/>
              </a:xfrm>
              <a:prstGeom prst="rightArrow">
                <a:avLst/>
              </a:prstGeom>
              <a:solidFill>
                <a:srgbClr val="FF0000"/>
              </a:solidFill>
              <a:ln w="76200"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 anchorCtr="0"/>
              <a:lstStyle/>
              <a:p>
                <a:pPr algn="ctr"/>
                <a:endParaRPr lang="en-US" sz="2400" dirty="0" smtClean="0"/>
              </a:p>
            </p:txBody>
          </p:sp>
          <p:sp>
            <p:nvSpPr>
              <p:cNvPr id="29" name="Right Arrow 28"/>
              <p:cNvSpPr/>
              <p:nvPr/>
            </p:nvSpPr>
            <p:spPr>
              <a:xfrm>
                <a:off x="7153618" y="3356263"/>
                <a:ext cx="390182" cy="161637"/>
              </a:xfrm>
              <a:prstGeom prst="rightArrow">
                <a:avLst/>
              </a:prstGeom>
              <a:solidFill>
                <a:srgbClr val="FF0000"/>
              </a:solidFill>
              <a:ln w="76200"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 anchorCtr="0"/>
              <a:lstStyle/>
              <a:p>
                <a:pPr algn="ctr"/>
                <a:endParaRPr lang="en-US" sz="2400" dirty="0" smtClean="0"/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1349275" y="1423131"/>
            <a:ext cx="8229600" cy="2777384"/>
            <a:chOff x="1349274" y="1423130"/>
            <a:chExt cx="8229600" cy="2777384"/>
          </a:xfrm>
        </p:grpSpPr>
        <p:pic>
          <p:nvPicPr>
            <p:cNvPr id="5" name="Picture 4" descr="GettyImages_485522031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75" t="4831" r="70371" b="70693"/>
            <a:stretch/>
          </p:blipFill>
          <p:spPr>
            <a:xfrm>
              <a:off x="1349274" y="2722086"/>
              <a:ext cx="1047750" cy="1061720"/>
            </a:xfrm>
            <a:prstGeom prst="rect">
              <a:avLst/>
            </a:prstGeom>
          </p:spPr>
        </p:pic>
        <p:pic>
          <p:nvPicPr>
            <p:cNvPr id="6" name="Picture 5" descr="GettyImages_485522031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52" t="68921" r="70371" b="5958"/>
            <a:stretch/>
          </p:blipFill>
          <p:spPr>
            <a:xfrm>
              <a:off x="2030947" y="1423130"/>
              <a:ext cx="965200" cy="990600"/>
            </a:xfrm>
            <a:prstGeom prst="rect">
              <a:avLst/>
            </a:prstGeom>
          </p:spPr>
        </p:pic>
        <p:pic>
          <p:nvPicPr>
            <p:cNvPr id="7" name="Picture 6" descr="128024591.jp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00" t="2262" r="28240" b="82202"/>
            <a:stretch/>
          </p:blipFill>
          <p:spPr>
            <a:xfrm>
              <a:off x="2949474" y="3030412"/>
              <a:ext cx="534335" cy="524794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3406674" y="2329552"/>
              <a:ext cx="3664054" cy="1225654"/>
              <a:chOff x="2743200" y="1961350"/>
              <a:chExt cx="3664054" cy="1225654"/>
            </a:xfrm>
          </p:grpSpPr>
          <p:pic>
            <p:nvPicPr>
              <p:cNvPr id="9" name="Picture 8" descr="34509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3200" y="1974050"/>
                <a:ext cx="1212954" cy="1212954"/>
              </a:xfrm>
              <a:prstGeom prst="rect">
                <a:avLst/>
              </a:prstGeom>
            </p:spPr>
          </p:pic>
          <p:pic>
            <p:nvPicPr>
              <p:cNvPr id="10" name="Picture 9" descr="34509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94300" y="1961350"/>
                <a:ext cx="1212954" cy="1212954"/>
              </a:xfrm>
              <a:prstGeom prst="rect">
                <a:avLst/>
              </a:prstGeom>
            </p:spPr>
          </p:pic>
          <p:sp>
            <p:nvSpPr>
              <p:cNvPr id="11" name="Freeform 10"/>
              <p:cNvSpPr/>
              <p:nvPr/>
            </p:nvSpPr>
            <p:spPr>
              <a:xfrm>
                <a:off x="3530600" y="2552218"/>
                <a:ext cx="2486660" cy="114782"/>
              </a:xfrm>
              <a:custGeom>
                <a:avLst/>
                <a:gdLst>
                  <a:gd name="connsiteX0" fmla="*/ 0 w 2260600"/>
                  <a:gd name="connsiteY0" fmla="*/ 25400 h 203342"/>
                  <a:gd name="connsiteX1" fmla="*/ 1104900 w 2260600"/>
                  <a:gd name="connsiteY1" fmla="*/ 203200 h 203342"/>
                  <a:gd name="connsiteX2" fmla="*/ 2260600 w 2260600"/>
                  <a:gd name="connsiteY2" fmla="*/ 0 h 203342"/>
                  <a:gd name="connsiteX3" fmla="*/ 2260600 w 2260600"/>
                  <a:gd name="connsiteY3" fmla="*/ 0 h 203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60600" h="203342">
                    <a:moveTo>
                      <a:pt x="0" y="25400"/>
                    </a:moveTo>
                    <a:cubicBezTo>
                      <a:pt x="364066" y="116416"/>
                      <a:pt x="728133" y="207433"/>
                      <a:pt x="1104900" y="203200"/>
                    </a:cubicBezTo>
                    <a:cubicBezTo>
                      <a:pt x="1481667" y="198967"/>
                      <a:pt x="2260600" y="0"/>
                      <a:pt x="2260600" y="0"/>
                    </a:cubicBezTo>
                    <a:lnTo>
                      <a:pt x="2260600" y="0"/>
                    </a:lnTo>
                  </a:path>
                </a:pathLst>
              </a:custGeom>
              <a:ln w="28575" cmpd="sng">
                <a:solidFill>
                  <a:srgbClr val="3131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3124200" y="2398124"/>
                <a:ext cx="2486660" cy="114782"/>
              </a:xfrm>
              <a:custGeom>
                <a:avLst/>
                <a:gdLst>
                  <a:gd name="connsiteX0" fmla="*/ 0 w 2260600"/>
                  <a:gd name="connsiteY0" fmla="*/ 25400 h 203342"/>
                  <a:gd name="connsiteX1" fmla="*/ 1104900 w 2260600"/>
                  <a:gd name="connsiteY1" fmla="*/ 203200 h 203342"/>
                  <a:gd name="connsiteX2" fmla="*/ 2260600 w 2260600"/>
                  <a:gd name="connsiteY2" fmla="*/ 0 h 203342"/>
                  <a:gd name="connsiteX3" fmla="*/ 2260600 w 2260600"/>
                  <a:gd name="connsiteY3" fmla="*/ 0 h 203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60600" h="203342">
                    <a:moveTo>
                      <a:pt x="0" y="25400"/>
                    </a:moveTo>
                    <a:cubicBezTo>
                      <a:pt x="364066" y="116416"/>
                      <a:pt x="728133" y="207433"/>
                      <a:pt x="1104900" y="203200"/>
                    </a:cubicBezTo>
                    <a:cubicBezTo>
                      <a:pt x="1481667" y="198967"/>
                      <a:pt x="2260600" y="0"/>
                      <a:pt x="2260600" y="0"/>
                    </a:cubicBezTo>
                    <a:lnTo>
                      <a:pt x="2260600" y="0"/>
                    </a:lnTo>
                  </a:path>
                </a:pathLst>
              </a:custGeom>
              <a:ln w="28575" cmpd="sng">
                <a:solidFill>
                  <a:srgbClr val="3131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3558540" y="2336800"/>
                <a:ext cx="2486660" cy="114782"/>
              </a:xfrm>
              <a:custGeom>
                <a:avLst/>
                <a:gdLst>
                  <a:gd name="connsiteX0" fmla="*/ 0 w 2260600"/>
                  <a:gd name="connsiteY0" fmla="*/ 25400 h 203342"/>
                  <a:gd name="connsiteX1" fmla="*/ 1104900 w 2260600"/>
                  <a:gd name="connsiteY1" fmla="*/ 203200 h 203342"/>
                  <a:gd name="connsiteX2" fmla="*/ 2260600 w 2260600"/>
                  <a:gd name="connsiteY2" fmla="*/ 0 h 203342"/>
                  <a:gd name="connsiteX3" fmla="*/ 2260600 w 2260600"/>
                  <a:gd name="connsiteY3" fmla="*/ 0 h 203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60600" h="203342">
                    <a:moveTo>
                      <a:pt x="0" y="25400"/>
                    </a:moveTo>
                    <a:cubicBezTo>
                      <a:pt x="364066" y="116416"/>
                      <a:pt x="728133" y="207433"/>
                      <a:pt x="1104900" y="203200"/>
                    </a:cubicBezTo>
                    <a:cubicBezTo>
                      <a:pt x="1481667" y="198967"/>
                      <a:pt x="2260600" y="0"/>
                      <a:pt x="2260600" y="0"/>
                    </a:cubicBezTo>
                    <a:lnTo>
                      <a:pt x="2260600" y="0"/>
                    </a:lnTo>
                  </a:path>
                </a:pathLst>
              </a:custGeom>
              <a:ln w="28575" cmpd="sng">
                <a:solidFill>
                  <a:srgbClr val="3131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" name="Elbow Connector 16"/>
            <p:cNvCxnSpPr/>
            <p:nvPr/>
          </p:nvCxnSpPr>
          <p:spPr>
            <a:xfrm rot="16200000" flipV="1">
              <a:off x="2318672" y="2666627"/>
              <a:ext cx="1007606" cy="346365"/>
            </a:xfrm>
            <a:prstGeom prst="bentConnector3">
              <a:avLst>
                <a:gd name="adj1" fmla="val -1677"/>
              </a:avLst>
            </a:prstGeom>
            <a:ln w="38100">
              <a:solidFill>
                <a:srgbClr val="31313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flipV="1">
              <a:off x="2263674" y="3453606"/>
              <a:ext cx="762000" cy="228600"/>
            </a:xfrm>
            <a:prstGeom prst="bentConnector3">
              <a:avLst/>
            </a:prstGeom>
            <a:ln w="38100">
              <a:solidFill>
                <a:srgbClr val="31313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 descr="128024591.jp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00" t="2262" r="28240" b="82202"/>
            <a:stretch/>
          </p:blipFill>
          <p:spPr>
            <a:xfrm>
              <a:off x="6987139" y="3021806"/>
              <a:ext cx="534335" cy="524794"/>
            </a:xfrm>
            <a:prstGeom prst="rect">
              <a:avLst/>
            </a:prstGeom>
          </p:spPr>
        </p:pic>
        <p:pic>
          <p:nvPicPr>
            <p:cNvPr id="30" name="Picture 29" descr="stock-vector-houses-icons-set-real-estate-145339648.jpg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5" t="29163" r="76800" b="51543"/>
            <a:stretch/>
          </p:blipFill>
          <p:spPr>
            <a:xfrm>
              <a:off x="8922951" y="3326606"/>
              <a:ext cx="427323" cy="445127"/>
            </a:xfrm>
            <a:prstGeom prst="rect">
              <a:avLst/>
            </a:prstGeom>
          </p:spPr>
        </p:pic>
        <p:pic>
          <p:nvPicPr>
            <p:cNvPr id="31" name="Picture 30" descr="stock-vector-houses-icons-set-real-estate-145339648.jpg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5" t="29163" r="76800" b="51543"/>
            <a:stretch/>
          </p:blipFill>
          <p:spPr>
            <a:xfrm>
              <a:off x="8679413" y="3755387"/>
              <a:ext cx="427323" cy="445127"/>
            </a:xfrm>
            <a:prstGeom prst="rect">
              <a:avLst/>
            </a:prstGeom>
          </p:spPr>
        </p:pic>
        <p:pic>
          <p:nvPicPr>
            <p:cNvPr id="32" name="Picture 31" descr="stock-vector-houses-icons-set-real-estate-145339648.jpg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5" t="29163" r="76800" b="51543"/>
            <a:stretch/>
          </p:blipFill>
          <p:spPr>
            <a:xfrm>
              <a:off x="9151551" y="3755387"/>
              <a:ext cx="427323" cy="445127"/>
            </a:xfrm>
            <a:prstGeom prst="rect">
              <a:avLst/>
            </a:prstGeom>
          </p:spPr>
        </p:pic>
        <p:pic>
          <p:nvPicPr>
            <p:cNvPr id="33" name="Picture 32" descr="stock-vector-houses-icons-set-real-estate-145339648.jpg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5" t="29163" r="76800" b="51543"/>
            <a:stretch/>
          </p:blipFill>
          <p:spPr>
            <a:xfrm>
              <a:off x="8922951" y="2031206"/>
              <a:ext cx="427323" cy="445127"/>
            </a:xfrm>
            <a:prstGeom prst="rect">
              <a:avLst/>
            </a:prstGeom>
          </p:spPr>
        </p:pic>
        <p:pic>
          <p:nvPicPr>
            <p:cNvPr id="34" name="Picture 33" descr="stock-vector-houses-icons-set-real-estate-145339648.jpg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5" t="29163" r="76800" b="51543"/>
            <a:stretch/>
          </p:blipFill>
          <p:spPr>
            <a:xfrm>
              <a:off x="8679413" y="2459987"/>
              <a:ext cx="427323" cy="445127"/>
            </a:xfrm>
            <a:prstGeom prst="rect">
              <a:avLst/>
            </a:prstGeom>
          </p:spPr>
        </p:pic>
        <p:pic>
          <p:nvPicPr>
            <p:cNvPr id="35" name="Picture 34" descr="stock-vector-houses-icons-set-real-estate-145339648.jpg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5" t="29163" r="76800" b="51543"/>
            <a:stretch/>
          </p:blipFill>
          <p:spPr>
            <a:xfrm>
              <a:off x="9151551" y="2459987"/>
              <a:ext cx="427323" cy="445127"/>
            </a:xfrm>
            <a:prstGeom prst="rect">
              <a:avLst/>
            </a:prstGeom>
          </p:spPr>
        </p:pic>
        <p:cxnSp>
          <p:nvCxnSpPr>
            <p:cNvPr id="36" name="Elbow Connector 35"/>
            <p:cNvCxnSpPr/>
            <p:nvPr/>
          </p:nvCxnSpPr>
          <p:spPr>
            <a:xfrm rot="10800000" flipV="1">
              <a:off x="8108358" y="2546543"/>
              <a:ext cx="583725" cy="856263"/>
            </a:xfrm>
            <a:prstGeom prst="bentConnector2">
              <a:avLst/>
            </a:prstGeom>
            <a:ln w="38100">
              <a:solidFill>
                <a:srgbClr val="31313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/>
            <p:nvPr/>
          </p:nvCxnSpPr>
          <p:spPr>
            <a:xfrm rot="10800000">
              <a:off x="7445274" y="3402806"/>
              <a:ext cx="1295400" cy="222564"/>
            </a:xfrm>
            <a:prstGeom prst="bentConnector3">
              <a:avLst>
                <a:gd name="adj1" fmla="val 49020"/>
              </a:avLst>
            </a:prstGeom>
            <a:ln w="38100">
              <a:solidFill>
                <a:srgbClr val="31313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3381273" y="2920207"/>
            <a:ext cx="813619" cy="191232"/>
          </a:xfrm>
          <a:custGeom>
            <a:avLst/>
            <a:gdLst>
              <a:gd name="connsiteX0" fmla="*/ 0 w 813618"/>
              <a:gd name="connsiteY0" fmla="*/ 165100 h 191232"/>
              <a:gd name="connsiteX1" fmla="*/ 444500 w 813618"/>
              <a:gd name="connsiteY1" fmla="*/ 177800 h 191232"/>
              <a:gd name="connsiteX2" fmla="*/ 812800 w 813618"/>
              <a:gd name="connsiteY2" fmla="*/ 0 h 19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3618" h="191232">
                <a:moveTo>
                  <a:pt x="0" y="165100"/>
                </a:moveTo>
                <a:cubicBezTo>
                  <a:pt x="154516" y="185208"/>
                  <a:pt x="309033" y="205317"/>
                  <a:pt x="444500" y="177800"/>
                </a:cubicBezTo>
                <a:cubicBezTo>
                  <a:pt x="579967" y="150283"/>
                  <a:pt x="829733" y="19050"/>
                  <a:pt x="812800" y="0"/>
                </a:cubicBezTo>
              </a:path>
            </a:pathLst>
          </a:custGeom>
          <a:ln w="28575" cmpd="sng">
            <a:solidFill>
              <a:srgbClr val="3131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203478" y="2691607"/>
            <a:ext cx="977900" cy="393700"/>
          </a:xfrm>
          <a:custGeom>
            <a:avLst/>
            <a:gdLst>
              <a:gd name="connsiteX0" fmla="*/ 0 w 977900"/>
              <a:gd name="connsiteY0" fmla="*/ 393700 h 393700"/>
              <a:gd name="connsiteX1" fmla="*/ 622300 w 977900"/>
              <a:gd name="connsiteY1" fmla="*/ 292100 h 393700"/>
              <a:gd name="connsiteX2" fmla="*/ 977900 w 977900"/>
              <a:gd name="connsiteY2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7900" h="393700">
                <a:moveTo>
                  <a:pt x="0" y="393700"/>
                </a:moveTo>
                <a:cubicBezTo>
                  <a:pt x="229658" y="375708"/>
                  <a:pt x="459317" y="357717"/>
                  <a:pt x="622300" y="292100"/>
                </a:cubicBezTo>
                <a:cubicBezTo>
                  <a:pt x="785283" y="226483"/>
                  <a:pt x="977900" y="0"/>
                  <a:pt x="977900" y="0"/>
                </a:cubicBezTo>
              </a:path>
            </a:pathLst>
          </a:custGeom>
          <a:ln w="28575" cmpd="sng">
            <a:solidFill>
              <a:srgbClr val="3131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051078" y="2767807"/>
            <a:ext cx="774700" cy="304800"/>
          </a:xfrm>
          <a:custGeom>
            <a:avLst/>
            <a:gdLst>
              <a:gd name="connsiteX0" fmla="*/ 0 w 774700"/>
              <a:gd name="connsiteY0" fmla="*/ 304800 h 304800"/>
              <a:gd name="connsiteX1" fmla="*/ 520700 w 774700"/>
              <a:gd name="connsiteY1" fmla="*/ 241300 h 304800"/>
              <a:gd name="connsiteX2" fmla="*/ 774700 w 77470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4700" h="304800">
                <a:moveTo>
                  <a:pt x="0" y="304800"/>
                </a:moveTo>
                <a:cubicBezTo>
                  <a:pt x="195791" y="298450"/>
                  <a:pt x="391583" y="292100"/>
                  <a:pt x="520700" y="241300"/>
                </a:cubicBezTo>
                <a:cubicBezTo>
                  <a:pt x="649817" y="190500"/>
                  <a:pt x="774700" y="0"/>
                  <a:pt x="774700" y="0"/>
                </a:cubicBezTo>
              </a:path>
            </a:pathLst>
          </a:custGeom>
          <a:ln w="28575" cmpd="sng">
            <a:solidFill>
              <a:srgbClr val="3131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6657878" y="2937358"/>
            <a:ext cx="613604" cy="128625"/>
          </a:xfrm>
          <a:custGeom>
            <a:avLst/>
            <a:gdLst>
              <a:gd name="connsiteX0" fmla="*/ 419100 w 419100"/>
              <a:gd name="connsiteY0" fmla="*/ 152400 h 188321"/>
              <a:gd name="connsiteX1" fmla="*/ 215900 w 419100"/>
              <a:gd name="connsiteY1" fmla="*/ 177800 h 188321"/>
              <a:gd name="connsiteX2" fmla="*/ 0 w 419100"/>
              <a:gd name="connsiteY2" fmla="*/ 0 h 188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100" h="188321">
                <a:moveTo>
                  <a:pt x="419100" y="152400"/>
                </a:moveTo>
                <a:cubicBezTo>
                  <a:pt x="352425" y="177800"/>
                  <a:pt x="285750" y="203200"/>
                  <a:pt x="215900" y="177800"/>
                </a:cubicBezTo>
                <a:cubicBezTo>
                  <a:pt x="146050" y="152400"/>
                  <a:pt x="33867" y="10583"/>
                  <a:pt x="0" y="0"/>
                </a:cubicBezTo>
              </a:path>
            </a:pathLst>
          </a:custGeom>
          <a:ln w="28575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21" name="Freeform 20"/>
          <p:cNvSpPr/>
          <p:nvPr/>
        </p:nvSpPr>
        <p:spPr>
          <a:xfrm>
            <a:off x="6271105" y="2756087"/>
            <a:ext cx="831273" cy="344896"/>
          </a:xfrm>
          <a:custGeom>
            <a:avLst/>
            <a:gdLst>
              <a:gd name="connsiteX0" fmla="*/ 0 w 914400"/>
              <a:gd name="connsiteY0" fmla="*/ 0 h 285037"/>
              <a:gd name="connsiteX1" fmla="*/ 558800 w 914400"/>
              <a:gd name="connsiteY1" fmla="*/ 254000 h 285037"/>
              <a:gd name="connsiteX2" fmla="*/ 914400 w 914400"/>
              <a:gd name="connsiteY2" fmla="*/ 279400 h 285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285037">
                <a:moveTo>
                  <a:pt x="0" y="0"/>
                </a:moveTo>
                <a:cubicBezTo>
                  <a:pt x="203200" y="103716"/>
                  <a:pt x="406400" y="207433"/>
                  <a:pt x="558800" y="254000"/>
                </a:cubicBezTo>
                <a:cubicBezTo>
                  <a:pt x="711200" y="300567"/>
                  <a:pt x="844550" y="281517"/>
                  <a:pt x="914400" y="279400"/>
                </a:cubicBezTo>
              </a:path>
            </a:pathLst>
          </a:custGeom>
          <a:ln w="28575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657875" y="2704309"/>
            <a:ext cx="762000" cy="356053"/>
          </a:xfrm>
          <a:custGeom>
            <a:avLst/>
            <a:gdLst>
              <a:gd name="connsiteX0" fmla="*/ 0 w 762000"/>
              <a:gd name="connsiteY0" fmla="*/ 0 h 356053"/>
              <a:gd name="connsiteX1" fmla="*/ 368300 w 762000"/>
              <a:gd name="connsiteY1" fmla="*/ 241300 h 356053"/>
              <a:gd name="connsiteX2" fmla="*/ 762000 w 762000"/>
              <a:gd name="connsiteY2" fmla="*/ 355600 h 356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0" h="356053">
                <a:moveTo>
                  <a:pt x="0" y="0"/>
                </a:moveTo>
                <a:cubicBezTo>
                  <a:pt x="120650" y="91016"/>
                  <a:pt x="241300" y="182033"/>
                  <a:pt x="368300" y="241300"/>
                </a:cubicBezTo>
                <a:cubicBezTo>
                  <a:pt x="495300" y="300567"/>
                  <a:pt x="717550" y="361950"/>
                  <a:pt x="762000" y="355600"/>
                </a:cubicBezTo>
              </a:path>
            </a:pathLst>
          </a:custGeom>
          <a:ln w="28575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DR is crucial for renewable integration</a:t>
            </a:r>
            <a:endParaRPr lang="en-US" b="1" dirty="0">
              <a:solidFill>
                <a:srgbClr val="00B0F0"/>
              </a:solidFill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624559" y="1796895"/>
            <a:ext cx="2359479" cy="3399017"/>
            <a:chOff x="624555" y="1796892"/>
            <a:chExt cx="2359479" cy="3399017"/>
          </a:xfrm>
        </p:grpSpPr>
        <p:grpSp>
          <p:nvGrpSpPr>
            <p:cNvPr id="55" name="Group 54"/>
            <p:cNvGrpSpPr/>
            <p:nvPr/>
          </p:nvGrpSpPr>
          <p:grpSpPr>
            <a:xfrm>
              <a:off x="1658904" y="4146963"/>
              <a:ext cx="1198354" cy="1048946"/>
              <a:chOff x="1621912" y="4368885"/>
              <a:chExt cx="1198354" cy="1048946"/>
            </a:xfrm>
          </p:grpSpPr>
          <p:pic>
            <p:nvPicPr>
              <p:cNvPr id="52" name="Picture 51" descr="GettyImages_455456437.jpg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721" r="83560" b="84099"/>
              <a:stretch/>
            </p:blipFill>
            <p:spPr>
              <a:xfrm>
                <a:off x="1945978" y="4368885"/>
                <a:ext cx="623241" cy="559211"/>
              </a:xfrm>
              <a:prstGeom prst="rect">
                <a:avLst/>
              </a:prstGeom>
            </p:spPr>
          </p:pic>
          <p:pic>
            <p:nvPicPr>
              <p:cNvPr id="53" name="Picture 52" descr="GettyImages_455456437.jpg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721" r="83560" b="84099"/>
              <a:stretch/>
            </p:blipFill>
            <p:spPr>
              <a:xfrm>
                <a:off x="2197025" y="4906938"/>
                <a:ext cx="623241" cy="481783"/>
              </a:xfrm>
              <a:prstGeom prst="rect">
                <a:avLst/>
              </a:prstGeom>
            </p:spPr>
          </p:pic>
          <p:pic>
            <p:nvPicPr>
              <p:cNvPr id="54" name="Picture 53" descr="GettyImages_455456437.jpg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721" r="83560" b="84099"/>
              <a:stretch/>
            </p:blipFill>
            <p:spPr>
              <a:xfrm>
                <a:off x="1621912" y="4858620"/>
                <a:ext cx="623241" cy="559211"/>
              </a:xfrm>
              <a:prstGeom prst="rect">
                <a:avLst/>
              </a:prstGeom>
            </p:spPr>
          </p:pic>
        </p:grpSp>
        <p:cxnSp>
          <p:nvCxnSpPr>
            <p:cNvPr id="57" name="Elbow Connector 56"/>
            <p:cNvCxnSpPr>
              <a:stCxn id="52" idx="0"/>
            </p:cNvCxnSpPr>
            <p:nvPr/>
          </p:nvCxnSpPr>
          <p:spPr>
            <a:xfrm rot="5400000" flipH="1" flipV="1">
              <a:off x="2236409" y="3411669"/>
              <a:ext cx="793477" cy="677112"/>
            </a:xfrm>
            <a:prstGeom prst="bentConnector3">
              <a:avLst>
                <a:gd name="adj1" fmla="val 34462"/>
              </a:avLst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624555" y="1796892"/>
              <a:ext cx="969854" cy="1232368"/>
              <a:chOff x="673875" y="1661273"/>
              <a:chExt cx="969854" cy="1232368"/>
            </a:xfrm>
          </p:grpSpPr>
          <p:pic>
            <p:nvPicPr>
              <p:cNvPr id="64" name="Picture 63" descr="stock-photo-16933320-power-and-electricity-industry-icons.jpg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218" t="45908" r="-1245" b="32096"/>
              <a:stretch/>
            </p:blipFill>
            <p:spPr>
              <a:xfrm>
                <a:off x="903727" y="2232859"/>
                <a:ext cx="522478" cy="660782"/>
              </a:xfrm>
              <a:prstGeom prst="rect">
                <a:avLst/>
              </a:prstGeom>
              <a:noFill/>
            </p:spPr>
          </p:pic>
          <p:grpSp>
            <p:nvGrpSpPr>
              <p:cNvPr id="66" name="Group 65"/>
              <p:cNvGrpSpPr/>
              <p:nvPr/>
            </p:nvGrpSpPr>
            <p:grpSpPr>
              <a:xfrm>
                <a:off x="673875" y="1661273"/>
                <a:ext cx="969854" cy="660782"/>
                <a:chOff x="673875" y="1661273"/>
                <a:chExt cx="969854" cy="660782"/>
              </a:xfrm>
            </p:grpSpPr>
            <p:pic>
              <p:nvPicPr>
                <p:cNvPr id="50" name="Picture 49" descr="stock-photo-16933320-power-and-electricity-industry-icons.jpg"/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saturation sat="66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218" t="45908" r="-1245" b="32096"/>
                <a:stretch/>
              </p:blipFill>
              <p:spPr>
                <a:xfrm>
                  <a:off x="1121251" y="1661273"/>
                  <a:ext cx="522478" cy="660782"/>
                </a:xfrm>
                <a:prstGeom prst="rect">
                  <a:avLst/>
                </a:prstGeom>
              </p:spPr>
            </p:pic>
            <p:pic>
              <p:nvPicPr>
                <p:cNvPr id="65" name="Picture 64" descr="stock-photo-16933320-power-and-electricity-industry-icons.jpg"/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saturation sat="66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218" t="45908" r="-1245" b="32096"/>
                <a:stretch/>
              </p:blipFill>
              <p:spPr>
                <a:xfrm>
                  <a:off x="673875" y="1661273"/>
                  <a:ext cx="522478" cy="660782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69" name="Elbow Connector 68"/>
            <p:cNvCxnSpPr/>
            <p:nvPr/>
          </p:nvCxnSpPr>
          <p:spPr>
            <a:xfrm>
              <a:off x="1430364" y="2490456"/>
              <a:ext cx="1553670" cy="937003"/>
            </a:xfrm>
            <a:prstGeom prst="bentConnector3">
              <a:avLst>
                <a:gd name="adj1" fmla="val 60317"/>
              </a:avLst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Freeform 83"/>
          <p:cNvSpPr/>
          <p:nvPr/>
        </p:nvSpPr>
        <p:spPr>
          <a:xfrm>
            <a:off x="6409645" y="5104254"/>
            <a:ext cx="2634175" cy="1037211"/>
          </a:xfrm>
          <a:custGeom>
            <a:avLst/>
            <a:gdLst>
              <a:gd name="connsiteX0" fmla="*/ 0 w 5979695"/>
              <a:gd name="connsiteY0" fmla="*/ 747498 h 1409573"/>
              <a:gd name="connsiteX1" fmla="*/ 649706 w 5979695"/>
              <a:gd name="connsiteY1" fmla="*/ 61698 h 1409573"/>
              <a:gd name="connsiteX2" fmla="*/ 1600200 w 5979695"/>
              <a:gd name="connsiteY2" fmla="*/ 85761 h 1409573"/>
              <a:gd name="connsiteX3" fmla="*/ 2298032 w 5979695"/>
              <a:gd name="connsiteY3" fmla="*/ 530930 h 1409573"/>
              <a:gd name="connsiteX4" fmla="*/ 3248527 w 5979695"/>
              <a:gd name="connsiteY4" fmla="*/ 1156572 h 1409573"/>
              <a:gd name="connsiteX5" fmla="*/ 4499811 w 5979695"/>
              <a:gd name="connsiteY5" fmla="*/ 1409235 h 1409573"/>
              <a:gd name="connsiteX6" fmla="*/ 5209674 w 5979695"/>
              <a:gd name="connsiteY6" fmla="*/ 1204698 h 1409573"/>
              <a:gd name="connsiteX7" fmla="*/ 5979695 w 5979695"/>
              <a:gd name="connsiteY7" fmla="*/ 952035 h 140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79695" h="1409573">
                <a:moveTo>
                  <a:pt x="0" y="747498"/>
                </a:moveTo>
                <a:cubicBezTo>
                  <a:pt x="191503" y="459742"/>
                  <a:pt x="383006" y="171987"/>
                  <a:pt x="649706" y="61698"/>
                </a:cubicBezTo>
                <a:cubicBezTo>
                  <a:pt x="916406" y="-48591"/>
                  <a:pt x="1325479" y="7556"/>
                  <a:pt x="1600200" y="85761"/>
                </a:cubicBezTo>
                <a:cubicBezTo>
                  <a:pt x="1874921" y="163966"/>
                  <a:pt x="2298032" y="530930"/>
                  <a:pt x="2298032" y="530930"/>
                </a:cubicBezTo>
                <a:cubicBezTo>
                  <a:pt x="2572753" y="709398"/>
                  <a:pt x="2881564" y="1010188"/>
                  <a:pt x="3248527" y="1156572"/>
                </a:cubicBezTo>
                <a:cubicBezTo>
                  <a:pt x="3615490" y="1302956"/>
                  <a:pt x="4172953" y="1401214"/>
                  <a:pt x="4499811" y="1409235"/>
                </a:cubicBezTo>
                <a:cubicBezTo>
                  <a:pt x="4826669" y="1417256"/>
                  <a:pt x="4963027" y="1280898"/>
                  <a:pt x="5209674" y="1204698"/>
                </a:cubicBezTo>
                <a:cubicBezTo>
                  <a:pt x="5456321" y="1128498"/>
                  <a:pt x="5718008" y="1040266"/>
                  <a:pt x="5979695" y="952035"/>
                </a:cubicBezTo>
              </a:path>
            </a:pathLst>
          </a:cu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6409640" y="4553481"/>
            <a:ext cx="2634176" cy="1966571"/>
            <a:chOff x="1328224" y="1919629"/>
            <a:chExt cx="2634176" cy="1966571"/>
          </a:xfrm>
        </p:grpSpPr>
        <p:cxnSp>
          <p:nvCxnSpPr>
            <p:cNvPr id="86" name="Straight Arrow Connector 85"/>
            <p:cNvCxnSpPr/>
            <p:nvPr/>
          </p:nvCxnSpPr>
          <p:spPr>
            <a:xfrm>
              <a:off x="1341474" y="3881928"/>
              <a:ext cx="2620926" cy="42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 flipV="1">
              <a:off x="1328224" y="2228894"/>
              <a:ext cx="8833" cy="165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2036812" y="1919629"/>
              <a:ext cx="12161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demand</a:t>
              </a:r>
              <a:endParaRPr lang="en-US" sz="2400" dirty="0"/>
            </a:p>
          </p:txBody>
        </p:sp>
      </p:grpSp>
      <p:sp>
        <p:nvSpPr>
          <p:cNvPr id="113" name="Right Arrow 112"/>
          <p:cNvSpPr/>
          <p:nvPr/>
        </p:nvSpPr>
        <p:spPr>
          <a:xfrm>
            <a:off x="5725556" y="5764551"/>
            <a:ext cx="463689" cy="302336"/>
          </a:xfrm>
          <a:prstGeom prst="rightArrow">
            <a:avLst/>
          </a:prstGeom>
          <a:solidFill>
            <a:schemeClr val="accent1"/>
          </a:solidFill>
          <a:ln w="7620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endParaRPr lang="en-US" sz="2400" dirty="0" smtClean="0"/>
          </a:p>
        </p:txBody>
      </p:sp>
      <p:sp>
        <p:nvSpPr>
          <p:cNvPr id="89" name="Freeform 88"/>
          <p:cNvSpPr/>
          <p:nvPr/>
        </p:nvSpPr>
        <p:spPr>
          <a:xfrm>
            <a:off x="3013355" y="5089458"/>
            <a:ext cx="2634176" cy="1037211"/>
          </a:xfrm>
          <a:custGeom>
            <a:avLst/>
            <a:gdLst>
              <a:gd name="connsiteX0" fmla="*/ 0 w 5979695"/>
              <a:gd name="connsiteY0" fmla="*/ 747498 h 1409573"/>
              <a:gd name="connsiteX1" fmla="*/ 649706 w 5979695"/>
              <a:gd name="connsiteY1" fmla="*/ 61698 h 1409573"/>
              <a:gd name="connsiteX2" fmla="*/ 1600200 w 5979695"/>
              <a:gd name="connsiteY2" fmla="*/ 85761 h 1409573"/>
              <a:gd name="connsiteX3" fmla="*/ 2298032 w 5979695"/>
              <a:gd name="connsiteY3" fmla="*/ 530930 h 1409573"/>
              <a:gd name="connsiteX4" fmla="*/ 3248527 w 5979695"/>
              <a:gd name="connsiteY4" fmla="*/ 1156572 h 1409573"/>
              <a:gd name="connsiteX5" fmla="*/ 4499811 w 5979695"/>
              <a:gd name="connsiteY5" fmla="*/ 1409235 h 1409573"/>
              <a:gd name="connsiteX6" fmla="*/ 5209674 w 5979695"/>
              <a:gd name="connsiteY6" fmla="*/ 1204698 h 1409573"/>
              <a:gd name="connsiteX7" fmla="*/ 5979695 w 5979695"/>
              <a:gd name="connsiteY7" fmla="*/ 952035 h 140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79695" h="1409573">
                <a:moveTo>
                  <a:pt x="0" y="747498"/>
                </a:moveTo>
                <a:cubicBezTo>
                  <a:pt x="191503" y="459742"/>
                  <a:pt x="383006" y="171987"/>
                  <a:pt x="649706" y="61698"/>
                </a:cubicBezTo>
                <a:cubicBezTo>
                  <a:pt x="916406" y="-48591"/>
                  <a:pt x="1325479" y="7556"/>
                  <a:pt x="1600200" y="85761"/>
                </a:cubicBezTo>
                <a:cubicBezTo>
                  <a:pt x="1874921" y="163966"/>
                  <a:pt x="2298032" y="530930"/>
                  <a:pt x="2298032" y="530930"/>
                </a:cubicBezTo>
                <a:cubicBezTo>
                  <a:pt x="2572753" y="709398"/>
                  <a:pt x="2881564" y="1010188"/>
                  <a:pt x="3248527" y="1156572"/>
                </a:cubicBezTo>
                <a:cubicBezTo>
                  <a:pt x="3615490" y="1302956"/>
                  <a:pt x="4172953" y="1401214"/>
                  <a:pt x="4499811" y="1409235"/>
                </a:cubicBezTo>
                <a:cubicBezTo>
                  <a:pt x="4826669" y="1417256"/>
                  <a:pt x="4963027" y="1280898"/>
                  <a:pt x="5209674" y="1204698"/>
                </a:cubicBezTo>
                <a:cubicBezTo>
                  <a:pt x="5456321" y="1128498"/>
                  <a:pt x="5718008" y="1040266"/>
                  <a:pt x="5979695" y="952035"/>
                </a:cubicBezTo>
              </a:path>
            </a:pathLst>
          </a:cu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2952875" y="4542957"/>
            <a:ext cx="2634176" cy="1962299"/>
            <a:chOff x="5257800" y="1919629"/>
            <a:chExt cx="2634176" cy="1962299"/>
          </a:xfrm>
        </p:grpSpPr>
        <p:cxnSp>
          <p:nvCxnSpPr>
            <p:cNvPr id="91" name="Straight Arrow Connector 90"/>
            <p:cNvCxnSpPr/>
            <p:nvPr/>
          </p:nvCxnSpPr>
          <p:spPr>
            <a:xfrm>
              <a:off x="5271050" y="3877656"/>
              <a:ext cx="2620926" cy="42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H="1" flipV="1">
              <a:off x="5257800" y="2224622"/>
              <a:ext cx="8833" cy="165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694417" y="1919629"/>
              <a:ext cx="15477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generation</a:t>
              </a:r>
              <a:endParaRPr lang="en-US" sz="2400" dirty="0"/>
            </a:p>
          </p:txBody>
        </p:sp>
      </p:grpSp>
      <p:sp>
        <p:nvSpPr>
          <p:cNvPr id="94" name="Freeform 93"/>
          <p:cNvSpPr/>
          <p:nvPr/>
        </p:nvSpPr>
        <p:spPr>
          <a:xfrm>
            <a:off x="2932717" y="5254437"/>
            <a:ext cx="2620927" cy="1066800"/>
          </a:xfrm>
          <a:custGeom>
            <a:avLst/>
            <a:gdLst>
              <a:gd name="connsiteX0" fmla="*/ 0 w 4343400"/>
              <a:gd name="connsiteY0" fmla="*/ 789550 h 2025395"/>
              <a:gd name="connsiteX1" fmla="*/ 88900 w 4343400"/>
              <a:gd name="connsiteY1" fmla="*/ 1183250 h 2025395"/>
              <a:gd name="connsiteX2" fmla="*/ 165100 w 4343400"/>
              <a:gd name="connsiteY2" fmla="*/ 967350 h 2025395"/>
              <a:gd name="connsiteX3" fmla="*/ 203200 w 4343400"/>
              <a:gd name="connsiteY3" fmla="*/ 522850 h 2025395"/>
              <a:gd name="connsiteX4" fmla="*/ 203200 w 4343400"/>
              <a:gd name="connsiteY4" fmla="*/ 522850 h 2025395"/>
              <a:gd name="connsiteX5" fmla="*/ 292100 w 4343400"/>
              <a:gd name="connsiteY5" fmla="*/ 141850 h 2025395"/>
              <a:gd name="connsiteX6" fmla="*/ 381000 w 4343400"/>
              <a:gd name="connsiteY6" fmla="*/ 827650 h 2025395"/>
              <a:gd name="connsiteX7" fmla="*/ 457200 w 4343400"/>
              <a:gd name="connsiteY7" fmla="*/ 1056250 h 2025395"/>
              <a:gd name="connsiteX8" fmla="*/ 698500 w 4343400"/>
              <a:gd name="connsiteY8" fmla="*/ 332350 h 2025395"/>
              <a:gd name="connsiteX9" fmla="*/ 825500 w 4343400"/>
              <a:gd name="connsiteY9" fmla="*/ 599050 h 2025395"/>
              <a:gd name="connsiteX10" fmla="*/ 825500 w 4343400"/>
              <a:gd name="connsiteY10" fmla="*/ 599050 h 2025395"/>
              <a:gd name="connsiteX11" fmla="*/ 1371600 w 4343400"/>
              <a:gd name="connsiteY11" fmla="*/ 14850 h 2025395"/>
              <a:gd name="connsiteX12" fmla="*/ 1485900 w 4343400"/>
              <a:gd name="connsiteY12" fmla="*/ 1297550 h 2025395"/>
              <a:gd name="connsiteX13" fmla="*/ 1625600 w 4343400"/>
              <a:gd name="connsiteY13" fmla="*/ 1284850 h 2025395"/>
              <a:gd name="connsiteX14" fmla="*/ 1625600 w 4343400"/>
              <a:gd name="connsiteY14" fmla="*/ 1284850 h 2025395"/>
              <a:gd name="connsiteX15" fmla="*/ 1676400 w 4343400"/>
              <a:gd name="connsiteY15" fmla="*/ 814950 h 2025395"/>
              <a:gd name="connsiteX16" fmla="*/ 1752600 w 4343400"/>
              <a:gd name="connsiteY16" fmla="*/ 599050 h 2025395"/>
              <a:gd name="connsiteX17" fmla="*/ 1765300 w 4343400"/>
              <a:gd name="connsiteY17" fmla="*/ 433950 h 2025395"/>
              <a:gd name="connsiteX18" fmla="*/ 1841500 w 4343400"/>
              <a:gd name="connsiteY18" fmla="*/ 1208650 h 2025395"/>
              <a:gd name="connsiteX19" fmla="*/ 1841500 w 4343400"/>
              <a:gd name="connsiteY19" fmla="*/ 1195950 h 2025395"/>
              <a:gd name="connsiteX20" fmla="*/ 2006600 w 4343400"/>
              <a:gd name="connsiteY20" fmla="*/ 967350 h 2025395"/>
              <a:gd name="connsiteX21" fmla="*/ 2070100 w 4343400"/>
              <a:gd name="connsiteY21" fmla="*/ 1526150 h 2025395"/>
              <a:gd name="connsiteX22" fmla="*/ 2184400 w 4343400"/>
              <a:gd name="connsiteY22" fmla="*/ 1627750 h 2025395"/>
              <a:gd name="connsiteX23" fmla="*/ 2273300 w 4343400"/>
              <a:gd name="connsiteY23" fmla="*/ 1805550 h 2025395"/>
              <a:gd name="connsiteX24" fmla="*/ 2413000 w 4343400"/>
              <a:gd name="connsiteY24" fmla="*/ 497450 h 2025395"/>
              <a:gd name="connsiteX25" fmla="*/ 2552700 w 4343400"/>
              <a:gd name="connsiteY25" fmla="*/ 586350 h 2025395"/>
              <a:gd name="connsiteX26" fmla="*/ 2616200 w 4343400"/>
              <a:gd name="connsiteY26" fmla="*/ 1107050 h 2025395"/>
              <a:gd name="connsiteX27" fmla="*/ 2692400 w 4343400"/>
              <a:gd name="connsiteY27" fmla="*/ 1729350 h 2025395"/>
              <a:gd name="connsiteX28" fmla="*/ 2692400 w 4343400"/>
              <a:gd name="connsiteY28" fmla="*/ 1729350 h 2025395"/>
              <a:gd name="connsiteX29" fmla="*/ 2895600 w 4343400"/>
              <a:gd name="connsiteY29" fmla="*/ 2008750 h 2025395"/>
              <a:gd name="connsiteX30" fmla="*/ 2984500 w 4343400"/>
              <a:gd name="connsiteY30" fmla="*/ 1170550 h 2025395"/>
              <a:gd name="connsiteX31" fmla="*/ 3086100 w 4343400"/>
              <a:gd name="connsiteY31" fmla="*/ 675250 h 2025395"/>
              <a:gd name="connsiteX32" fmla="*/ 3162300 w 4343400"/>
              <a:gd name="connsiteY32" fmla="*/ 1018150 h 2025395"/>
              <a:gd name="connsiteX33" fmla="*/ 3352800 w 4343400"/>
              <a:gd name="connsiteY33" fmla="*/ 764150 h 2025395"/>
              <a:gd name="connsiteX34" fmla="*/ 3467100 w 4343400"/>
              <a:gd name="connsiteY34" fmla="*/ 1640450 h 2025395"/>
              <a:gd name="connsiteX35" fmla="*/ 3733800 w 4343400"/>
              <a:gd name="connsiteY35" fmla="*/ 903850 h 2025395"/>
              <a:gd name="connsiteX36" fmla="*/ 3911600 w 4343400"/>
              <a:gd name="connsiteY36" fmla="*/ 1754750 h 2025395"/>
              <a:gd name="connsiteX37" fmla="*/ 4140200 w 4343400"/>
              <a:gd name="connsiteY37" fmla="*/ 1932550 h 2025395"/>
              <a:gd name="connsiteX38" fmla="*/ 4343400 w 4343400"/>
              <a:gd name="connsiteY38" fmla="*/ 1107050 h 202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343400" h="2025395">
                <a:moveTo>
                  <a:pt x="0" y="789550"/>
                </a:moveTo>
                <a:cubicBezTo>
                  <a:pt x="30691" y="971583"/>
                  <a:pt x="61383" y="1153617"/>
                  <a:pt x="88900" y="1183250"/>
                </a:cubicBezTo>
                <a:cubicBezTo>
                  <a:pt x="116417" y="1212883"/>
                  <a:pt x="146050" y="1077416"/>
                  <a:pt x="165100" y="967350"/>
                </a:cubicBezTo>
                <a:cubicBezTo>
                  <a:pt x="184150" y="857284"/>
                  <a:pt x="203200" y="522850"/>
                  <a:pt x="203200" y="522850"/>
                </a:cubicBezTo>
                <a:lnTo>
                  <a:pt x="203200" y="522850"/>
                </a:lnTo>
                <a:cubicBezTo>
                  <a:pt x="218017" y="459350"/>
                  <a:pt x="262467" y="91050"/>
                  <a:pt x="292100" y="141850"/>
                </a:cubicBezTo>
                <a:cubicBezTo>
                  <a:pt x="321733" y="192650"/>
                  <a:pt x="353483" y="675250"/>
                  <a:pt x="381000" y="827650"/>
                </a:cubicBezTo>
                <a:cubicBezTo>
                  <a:pt x="408517" y="980050"/>
                  <a:pt x="404283" y="1138800"/>
                  <a:pt x="457200" y="1056250"/>
                </a:cubicBezTo>
                <a:cubicBezTo>
                  <a:pt x="510117" y="973700"/>
                  <a:pt x="637117" y="408550"/>
                  <a:pt x="698500" y="332350"/>
                </a:cubicBezTo>
                <a:cubicBezTo>
                  <a:pt x="759883" y="256150"/>
                  <a:pt x="825500" y="599050"/>
                  <a:pt x="825500" y="599050"/>
                </a:cubicBezTo>
                <a:lnTo>
                  <a:pt x="825500" y="599050"/>
                </a:lnTo>
                <a:cubicBezTo>
                  <a:pt x="916517" y="501683"/>
                  <a:pt x="1261533" y="-101567"/>
                  <a:pt x="1371600" y="14850"/>
                </a:cubicBezTo>
                <a:cubicBezTo>
                  <a:pt x="1481667" y="131267"/>
                  <a:pt x="1443567" y="1085883"/>
                  <a:pt x="1485900" y="1297550"/>
                </a:cubicBezTo>
                <a:cubicBezTo>
                  <a:pt x="1528233" y="1509217"/>
                  <a:pt x="1625600" y="1284850"/>
                  <a:pt x="1625600" y="1284850"/>
                </a:cubicBezTo>
                <a:lnTo>
                  <a:pt x="1625600" y="1284850"/>
                </a:lnTo>
                <a:cubicBezTo>
                  <a:pt x="1634067" y="1206533"/>
                  <a:pt x="1655233" y="929250"/>
                  <a:pt x="1676400" y="814950"/>
                </a:cubicBezTo>
                <a:cubicBezTo>
                  <a:pt x="1697567" y="700650"/>
                  <a:pt x="1737783" y="662550"/>
                  <a:pt x="1752600" y="599050"/>
                </a:cubicBezTo>
                <a:cubicBezTo>
                  <a:pt x="1767417" y="535550"/>
                  <a:pt x="1750483" y="332350"/>
                  <a:pt x="1765300" y="433950"/>
                </a:cubicBezTo>
                <a:cubicBezTo>
                  <a:pt x="1780117" y="535550"/>
                  <a:pt x="1828800" y="1081650"/>
                  <a:pt x="1841500" y="1208650"/>
                </a:cubicBezTo>
                <a:cubicBezTo>
                  <a:pt x="1854200" y="1335650"/>
                  <a:pt x="1813983" y="1236167"/>
                  <a:pt x="1841500" y="1195950"/>
                </a:cubicBezTo>
                <a:cubicBezTo>
                  <a:pt x="1869017" y="1155733"/>
                  <a:pt x="1968500" y="912317"/>
                  <a:pt x="2006600" y="967350"/>
                </a:cubicBezTo>
                <a:cubicBezTo>
                  <a:pt x="2044700" y="1022383"/>
                  <a:pt x="2040467" y="1416083"/>
                  <a:pt x="2070100" y="1526150"/>
                </a:cubicBezTo>
                <a:cubicBezTo>
                  <a:pt x="2099733" y="1636217"/>
                  <a:pt x="2150533" y="1581184"/>
                  <a:pt x="2184400" y="1627750"/>
                </a:cubicBezTo>
                <a:cubicBezTo>
                  <a:pt x="2218267" y="1674316"/>
                  <a:pt x="2235200" y="1993933"/>
                  <a:pt x="2273300" y="1805550"/>
                </a:cubicBezTo>
                <a:cubicBezTo>
                  <a:pt x="2311400" y="1617167"/>
                  <a:pt x="2366433" y="700650"/>
                  <a:pt x="2413000" y="497450"/>
                </a:cubicBezTo>
                <a:cubicBezTo>
                  <a:pt x="2459567" y="294250"/>
                  <a:pt x="2518833" y="484750"/>
                  <a:pt x="2552700" y="586350"/>
                </a:cubicBezTo>
                <a:cubicBezTo>
                  <a:pt x="2586567" y="687950"/>
                  <a:pt x="2592917" y="916550"/>
                  <a:pt x="2616200" y="1107050"/>
                </a:cubicBezTo>
                <a:cubicBezTo>
                  <a:pt x="2639483" y="1297550"/>
                  <a:pt x="2692400" y="1729350"/>
                  <a:pt x="2692400" y="1729350"/>
                </a:cubicBezTo>
                <a:lnTo>
                  <a:pt x="2692400" y="1729350"/>
                </a:lnTo>
                <a:cubicBezTo>
                  <a:pt x="2726267" y="1775916"/>
                  <a:pt x="2846917" y="2101883"/>
                  <a:pt x="2895600" y="2008750"/>
                </a:cubicBezTo>
                <a:cubicBezTo>
                  <a:pt x="2944283" y="1915617"/>
                  <a:pt x="2952750" y="1392800"/>
                  <a:pt x="2984500" y="1170550"/>
                </a:cubicBezTo>
                <a:cubicBezTo>
                  <a:pt x="3016250" y="948300"/>
                  <a:pt x="3056467" y="700650"/>
                  <a:pt x="3086100" y="675250"/>
                </a:cubicBezTo>
                <a:cubicBezTo>
                  <a:pt x="3115733" y="649850"/>
                  <a:pt x="3117850" y="1003333"/>
                  <a:pt x="3162300" y="1018150"/>
                </a:cubicBezTo>
                <a:cubicBezTo>
                  <a:pt x="3206750" y="1032967"/>
                  <a:pt x="3302000" y="660433"/>
                  <a:pt x="3352800" y="764150"/>
                </a:cubicBezTo>
                <a:cubicBezTo>
                  <a:pt x="3403600" y="867867"/>
                  <a:pt x="3403600" y="1617167"/>
                  <a:pt x="3467100" y="1640450"/>
                </a:cubicBezTo>
                <a:cubicBezTo>
                  <a:pt x="3530600" y="1663733"/>
                  <a:pt x="3659717" y="884800"/>
                  <a:pt x="3733800" y="903850"/>
                </a:cubicBezTo>
                <a:cubicBezTo>
                  <a:pt x="3807883" y="922900"/>
                  <a:pt x="3843867" y="1583300"/>
                  <a:pt x="3911600" y="1754750"/>
                </a:cubicBezTo>
                <a:cubicBezTo>
                  <a:pt x="3979333" y="1926200"/>
                  <a:pt x="4068233" y="2040500"/>
                  <a:pt x="4140200" y="1932550"/>
                </a:cubicBezTo>
                <a:cubicBezTo>
                  <a:pt x="4212167" y="1824600"/>
                  <a:pt x="4277783" y="1465825"/>
                  <a:pt x="4343400" y="1107050"/>
                </a:cubicBezTo>
              </a:path>
            </a:pathLst>
          </a:cu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>
            <a:off x="6458928" y="5305272"/>
            <a:ext cx="2620927" cy="1066800"/>
          </a:xfrm>
          <a:custGeom>
            <a:avLst/>
            <a:gdLst>
              <a:gd name="connsiteX0" fmla="*/ 0 w 4343400"/>
              <a:gd name="connsiteY0" fmla="*/ 789550 h 2025395"/>
              <a:gd name="connsiteX1" fmla="*/ 88900 w 4343400"/>
              <a:gd name="connsiteY1" fmla="*/ 1183250 h 2025395"/>
              <a:gd name="connsiteX2" fmla="*/ 165100 w 4343400"/>
              <a:gd name="connsiteY2" fmla="*/ 967350 h 2025395"/>
              <a:gd name="connsiteX3" fmla="*/ 203200 w 4343400"/>
              <a:gd name="connsiteY3" fmla="*/ 522850 h 2025395"/>
              <a:gd name="connsiteX4" fmla="*/ 203200 w 4343400"/>
              <a:gd name="connsiteY4" fmla="*/ 522850 h 2025395"/>
              <a:gd name="connsiteX5" fmla="*/ 292100 w 4343400"/>
              <a:gd name="connsiteY5" fmla="*/ 141850 h 2025395"/>
              <a:gd name="connsiteX6" fmla="*/ 381000 w 4343400"/>
              <a:gd name="connsiteY6" fmla="*/ 827650 h 2025395"/>
              <a:gd name="connsiteX7" fmla="*/ 457200 w 4343400"/>
              <a:gd name="connsiteY7" fmla="*/ 1056250 h 2025395"/>
              <a:gd name="connsiteX8" fmla="*/ 698500 w 4343400"/>
              <a:gd name="connsiteY8" fmla="*/ 332350 h 2025395"/>
              <a:gd name="connsiteX9" fmla="*/ 825500 w 4343400"/>
              <a:gd name="connsiteY9" fmla="*/ 599050 h 2025395"/>
              <a:gd name="connsiteX10" fmla="*/ 825500 w 4343400"/>
              <a:gd name="connsiteY10" fmla="*/ 599050 h 2025395"/>
              <a:gd name="connsiteX11" fmla="*/ 1371600 w 4343400"/>
              <a:gd name="connsiteY11" fmla="*/ 14850 h 2025395"/>
              <a:gd name="connsiteX12" fmla="*/ 1485900 w 4343400"/>
              <a:gd name="connsiteY12" fmla="*/ 1297550 h 2025395"/>
              <a:gd name="connsiteX13" fmla="*/ 1625600 w 4343400"/>
              <a:gd name="connsiteY13" fmla="*/ 1284850 h 2025395"/>
              <a:gd name="connsiteX14" fmla="*/ 1625600 w 4343400"/>
              <a:gd name="connsiteY14" fmla="*/ 1284850 h 2025395"/>
              <a:gd name="connsiteX15" fmla="*/ 1676400 w 4343400"/>
              <a:gd name="connsiteY15" fmla="*/ 814950 h 2025395"/>
              <a:gd name="connsiteX16" fmla="*/ 1752600 w 4343400"/>
              <a:gd name="connsiteY16" fmla="*/ 599050 h 2025395"/>
              <a:gd name="connsiteX17" fmla="*/ 1765300 w 4343400"/>
              <a:gd name="connsiteY17" fmla="*/ 433950 h 2025395"/>
              <a:gd name="connsiteX18" fmla="*/ 1841500 w 4343400"/>
              <a:gd name="connsiteY18" fmla="*/ 1208650 h 2025395"/>
              <a:gd name="connsiteX19" fmla="*/ 1841500 w 4343400"/>
              <a:gd name="connsiteY19" fmla="*/ 1195950 h 2025395"/>
              <a:gd name="connsiteX20" fmla="*/ 2006600 w 4343400"/>
              <a:gd name="connsiteY20" fmla="*/ 967350 h 2025395"/>
              <a:gd name="connsiteX21" fmla="*/ 2070100 w 4343400"/>
              <a:gd name="connsiteY21" fmla="*/ 1526150 h 2025395"/>
              <a:gd name="connsiteX22" fmla="*/ 2184400 w 4343400"/>
              <a:gd name="connsiteY22" fmla="*/ 1627750 h 2025395"/>
              <a:gd name="connsiteX23" fmla="*/ 2273300 w 4343400"/>
              <a:gd name="connsiteY23" fmla="*/ 1805550 h 2025395"/>
              <a:gd name="connsiteX24" fmla="*/ 2413000 w 4343400"/>
              <a:gd name="connsiteY24" fmla="*/ 497450 h 2025395"/>
              <a:gd name="connsiteX25" fmla="*/ 2552700 w 4343400"/>
              <a:gd name="connsiteY25" fmla="*/ 586350 h 2025395"/>
              <a:gd name="connsiteX26" fmla="*/ 2616200 w 4343400"/>
              <a:gd name="connsiteY26" fmla="*/ 1107050 h 2025395"/>
              <a:gd name="connsiteX27" fmla="*/ 2692400 w 4343400"/>
              <a:gd name="connsiteY27" fmla="*/ 1729350 h 2025395"/>
              <a:gd name="connsiteX28" fmla="*/ 2692400 w 4343400"/>
              <a:gd name="connsiteY28" fmla="*/ 1729350 h 2025395"/>
              <a:gd name="connsiteX29" fmla="*/ 2895600 w 4343400"/>
              <a:gd name="connsiteY29" fmla="*/ 2008750 h 2025395"/>
              <a:gd name="connsiteX30" fmla="*/ 2984500 w 4343400"/>
              <a:gd name="connsiteY30" fmla="*/ 1170550 h 2025395"/>
              <a:gd name="connsiteX31" fmla="*/ 3086100 w 4343400"/>
              <a:gd name="connsiteY31" fmla="*/ 675250 h 2025395"/>
              <a:gd name="connsiteX32" fmla="*/ 3162300 w 4343400"/>
              <a:gd name="connsiteY32" fmla="*/ 1018150 h 2025395"/>
              <a:gd name="connsiteX33" fmla="*/ 3352800 w 4343400"/>
              <a:gd name="connsiteY33" fmla="*/ 764150 h 2025395"/>
              <a:gd name="connsiteX34" fmla="*/ 3467100 w 4343400"/>
              <a:gd name="connsiteY34" fmla="*/ 1640450 h 2025395"/>
              <a:gd name="connsiteX35" fmla="*/ 3733800 w 4343400"/>
              <a:gd name="connsiteY35" fmla="*/ 903850 h 2025395"/>
              <a:gd name="connsiteX36" fmla="*/ 3911600 w 4343400"/>
              <a:gd name="connsiteY36" fmla="*/ 1754750 h 2025395"/>
              <a:gd name="connsiteX37" fmla="*/ 4140200 w 4343400"/>
              <a:gd name="connsiteY37" fmla="*/ 1932550 h 2025395"/>
              <a:gd name="connsiteX38" fmla="*/ 4343400 w 4343400"/>
              <a:gd name="connsiteY38" fmla="*/ 1107050 h 202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343400" h="2025395">
                <a:moveTo>
                  <a:pt x="0" y="789550"/>
                </a:moveTo>
                <a:cubicBezTo>
                  <a:pt x="30691" y="971583"/>
                  <a:pt x="61383" y="1153617"/>
                  <a:pt x="88900" y="1183250"/>
                </a:cubicBezTo>
                <a:cubicBezTo>
                  <a:pt x="116417" y="1212883"/>
                  <a:pt x="146050" y="1077416"/>
                  <a:pt x="165100" y="967350"/>
                </a:cubicBezTo>
                <a:cubicBezTo>
                  <a:pt x="184150" y="857284"/>
                  <a:pt x="203200" y="522850"/>
                  <a:pt x="203200" y="522850"/>
                </a:cubicBezTo>
                <a:lnTo>
                  <a:pt x="203200" y="522850"/>
                </a:lnTo>
                <a:cubicBezTo>
                  <a:pt x="218017" y="459350"/>
                  <a:pt x="262467" y="91050"/>
                  <a:pt x="292100" y="141850"/>
                </a:cubicBezTo>
                <a:cubicBezTo>
                  <a:pt x="321733" y="192650"/>
                  <a:pt x="353483" y="675250"/>
                  <a:pt x="381000" y="827650"/>
                </a:cubicBezTo>
                <a:cubicBezTo>
                  <a:pt x="408517" y="980050"/>
                  <a:pt x="404283" y="1138800"/>
                  <a:pt x="457200" y="1056250"/>
                </a:cubicBezTo>
                <a:cubicBezTo>
                  <a:pt x="510117" y="973700"/>
                  <a:pt x="637117" y="408550"/>
                  <a:pt x="698500" y="332350"/>
                </a:cubicBezTo>
                <a:cubicBezTo>
                  <a:pt x="759883" y="256150"/>
                  <a:pt x="825500" y="599050"/>
                  <a:pt x="825500" y="599050"/>
                </a:cubicBezTo>
                <a:lnTo>
                  <a:pt x="825500" y="599050"/>
                </a:lnTo>
                <a:cubicBezTo>
                  <a:pt x="916517" y="501683"/>
                  <a:pt x="1261533" y="-101567"/>
                  <a:pt x="1371600" y="14850"/>
                </a:cubicBezTo>
                <a:cubicBezTo>
                  <a:pt x="1481667" y="131267"/>
                  <a:pt x="1443567" y="1085883"/>
                  <a:pt x="1485900" y="1297550"/>
                </a:cubicBezTo>
                <a:cubicBezTo>
                  <a:pt x="1528233" y="1509217"/>
                  <a:pt x="1625600" y="1284850"/>
                  <a:pt x="1625600" y="1284850"/>
                </a:cubicBezTo>
                <a:lnTo>
                  <a:pt x="1625600" y="1284850"/>
                </a:lnTo>
                <a:cubicBezTo>
                  <a:pt x="1634067" y="1206533"/>
                  <a:pt x="1655233" y="929250"/>
                  <a:pt x="1676400" y="814950"/>
                </a:cubicBezTo>
                <a:cubicBezTo>
                  <a:pt x="1697567" y="700650"/>
                  <a:pt x="1737783" y="662550"/>
                  <a:pt x="1752600" y="599050"/>
                </a:cubicBezTo>
                <a:cubicBezTo>
                  <a:pt x="1767417" y="535550"/>
                  <a:pt x="1750483" y="332350"/>
                  <a:pt x="1765300" y="433950"/>
                </a:cubicBezTo>
                <a:cubicBezTo>
                  <a:pt x="1780117" y="535550"/>
                  <a:pt x="1828800" y="1081650"/>
                  <a:pt x="1841500" y="1208650"/>
                </a:cubicBezTo>
                <a:cubicBezTo>
                  <a:pt x="1854200" y="1335650"/>
                  <a:pt x="1813983" y="1236167"/>
                  <a:pt x="1841500" y="1195950"/>
                </a:cubicBezTo>
                <a:cubicBezTo>
                  <a:pt x="1869017" y="1155733"/>
                  <a:pt x="1968500" y="912317"/>
                  <a:pt x="2006600" y="967350"/>
                </a:cubicBezTo>
                <a:cubicBezTo>
                  <a:pt x="2044700" y="1022383"/>
                  <a:pt x="2040467" y="1416083"/>
                  <a:pt x="2070100" y="1526150"/>
                </a:cubicBezTo>
                <a:cubicBezTo>
                  <a:pt x="2099733" y="1636217"/>
                  <a:pt x="2150533" y="1581184"/>
                  <a:pt x="2184400" y="1627750"/>
                </a:cubicBezTo>
                <a:cubicBezTo>
                  <a:pt x="2218267" y="1674316"/>
                  <a:pt x="2235200" y="1993933"/>
                  <a:pt x="2273300" y="1805550"/>
                </a:cubicBezTo>
                <a:cubicBezTo>
                  <a:pt x="2311400" y="1617167"/>
                  <a:pt x="2366433" y="700650"/>
                  <a:pt x="2413000" y="497450"/>
                </a:cubicBezTo>
                <a:cubicBezTo>
                  <a:pt x="2459567" y="294250"/>
                  <a:pt x="2518833" y="484750"/>
                  <a:pt x="2552700" y="586350"/>
                </a:cubicBezTo>
                <a:cubicBezTo>
                  <a:pt x="2586567" y="687950"/>
                  <a:pt x="2592917" y="916550"/>
                  <a:pt x="2616200" y="1107050"/>
                </a:cubicBezTo>
                <a:cubicBezTo>
                  <a:pt x="2639483" y="1297550"/>
                  <a:pt x="2692400" y="1729350"/>
                  <a:pt x="2692400" y="1729350"/>
                </a:cubicBezTo>
                <a:lnTo>
                  <a:pt x="2692400" y="1729350"/>
                </a:lnTo>
                <a:cubicBezTo>
                  <a:pt x="2726267" y="1775916"/>
                  <a:pt x="2846917" y="2101883"/>
                  <a:pt x="2895600" y="2008750"/>
                </a:cubicBezTo>
                <a:cubicBezTo>
                  <a:pt x="2944283" y="1915617"/>
                  <a:pt x="2952750" y="1392800"/>
                  <a:pt x="2984500" y="1170550"/>
                </a:cubicBezTo>
                <a:cubicBezTo>
                  <a:pt x="3016250" y="948300"/>
                  <a:pt x="3056467" y="700650"/>
                  <a:pt x="3086100" y="675250"/>
                </a:cubicBezTo>
                <a:cubicBezTo>
                  <a:pt x="3115733" y="649850"/>
                  <a:pt x="3117850" y="1003333"/>
                  <a:pt x="3162300" y="1018150"/>
                </a:cubicBezTo>
                <a:cubicBezTo>
                  <a:pt x="3206750" y="1032967"/>
                  <a:pt x="3302000" y="660433"/>
                  <a:pt x="3352800" y="764150"/>
                </a:cubicBezTo>
                <a:cubicBezTo>
                  <a:pt x="3403600" y="867867"/>
                  <a:pt x="3403600" y="1617167"/>
                  <a:pt x="3467100" y="1640450"/>
                </a:cubicBezTo>
                <a:cubicBezTo>
                  <a:pt x="3530600" y="1663733"/>
                  <a:pt x="3659717" y="884800"/>
                  <a:pt x="3733800" y="903850"/>
                </a:cubicBezTo>
                <a:cubicBezTo>
                  <a:pt x="3807883" y="922900"/>
                  <a:pt x="3843867" y="1583300"/>
                  <a:pt x="3911600" y="1754750"/>
                </a:cubicBezTo>
                <a:cubicBezTo>
                  <a:pt x="3979333" y="1926200"/>
                  <a:pt x="4068233" y="2040500"/>
                  <a:pt x="4140200" y="1932550"/>
                </a:cubicBezTo>
                <a:cubicBezTo>
                  <a:pt x="4212167" y="1824600"/>
                  <a:pt x="4277783" y="1465825"/>
                  <a:pt x="4343400" y="1107050"/>
                </a:cubicBezTo>
              </a:path>
            </a:pathLst>
          </a:cu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/>
          <p:cNvGrpSpPr/>
          <p:nvPr/>
        </p:nvGrpSpPr>
        <p:grpSpPr>
          <a:xfrm>
            <a:off x="8104483" y="1289972"/>
            <a:ext cx="2159044" cy="2721029"/>
            <a:chOff x="8104480" y="1289969"/>
            <a:chExt cx="2159044" cy="2721029"/>
          </a:xfrm>
        </p:grpSpPr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710883" y="2033165"/>
              <a:ext cx="509708" cy="445994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26409" y="2788588"/>
              <a:ext cx="537115" cy="53711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514653" y="1289969"/>
              <a:ext cx="687187" cy="687187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676990" y="3443056"/>
              <a:ext cx="567942" cy="567942"/>
            </a:xfrm>
            <a:prstGeom prst="rect">
              <a:avLst/>
            </a:prstGeom>
          </p:spPr>
        </p:pic>
        <p:cxnSp>
          <p:nvCxnSpPr>
            <p:cNvPr id="101" name="Elbow Connector 100"/>
            <p:cNvCxnSpPr/>
            <p:nvPr/>
          </p:nvCxnSpPr>
          <p:spPr>
            <a:xfrm rot="10800000" flipV="1">
              <a:off x="8104480" y="1667943"/>
              <a:ext cx="390014" cy="1738382"/>
            </a:xfrm>
            <a:prstGeom prst="bentConnector2">
              <a:avLst/>
            </a:prstGeom>
            <a:ln w="38100" cmpd="sng">
              <a:solidFill>
                <a:srgbClr val="70AD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>
              <a:stCxn id="96" idx="1"/>
              <a:endCxn id="33" idx="3"/>
            </p:cNvCxnSpPr>
            <p:nvPr/>
          </p:nvCxnSpPr>
          <p:spPr>
            <a:xfrm rot="10800000">
              <a:off x="9350275" y="2253770"/>
              <a:ext cx="360609" cy="2392"/>
            </a:xfrm>
            <a:prstGeom prst="bentConnector3">
              <a:avLst/>
            </a:prstGeom>
            <a:ln w="38100" cmpd="sng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07"/>
            <p:cNvCxnSpPr>
              <a:stCxn id="97" idx="1"/>
              <a:endCxn id="35" idx="3"/>
            </p:cNvCxnSpPr>
            <p:nvPr/>
          </p:nvCxnSpPr>
          <p:spPr>
            <a:xfrm rot="10800000">
              <a:off x="9578875" y="2682552"/>
              <a:ext cx="147535" cy="374595"/>
            </a:xfrm>
            <a:prstGeom prst="bentConnector3">
              <a:avLst/>
            </a:prstGeom>
            <a:ln w="38100" cmpd="sng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/>
            <p:cNvCxnSpPr>
              <a:endCxn id="30" idx="3"/>
            </p:cNvCxnSpPr>
            <p:nvPr/>
          </p:nvCxnSpPr>
          <p:spPr>
            <a:xfrm rot="10800000">
              <a:off x="9350274" y="3549171"/>
              <a:ext cx="306556" cy="159491"/>
            </a:xfrm>
            <a:prstGeom prst="bentConnector3">
              <a:avLst/>
            </a:prstGeom>
            <a:ln w="38100" cmpd="sng">
              <a:solidFill>
                <a:srgbClr val="70AD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Multiply 110"/>
          <p:cNvSpPr/>
          <p:nvPr/>
        </p:nvSpPr>
        <p:spPr>
          <a:xfrm>
            <a:off x="5443313" y="5724239"/>
            <a:ext cx="1048340" cy="342649"/>
          </a:xfrm>
          <a:prstGeom prst="mathMultiply">
            <a:avLst/>
          </a:prstGeom>
          <a:solidFill>
            <a:srgbClr val="FF0000"/>
          </a:solidFill>
          <a:ln w="7620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endParaRPr lang="en-US" sz="2400" dirty="0" smtClean="0"/>
          </a:p>
        </p:txBody>
      </p:sp>
      <p:sp>
        <p:nvSpPr>
          <p:cNvPr id="112" name="Right Arrow 111"/>
          <p:cNvSpPr/>
          <p:nvPr/>
        </p:nvSpPr>
        <p:spPr>
          <a:xfrm flipH="1">
            <a:off x="5665072" y="5280812"/>
            <a:ext cx="508757" cy="221715"/>
          </a:xfrm>
          <a:prstGeom prst="rightArrow">
            <a:avLst/>
          </a:prstGeom>
          <a:solidFill>
            <a:schemeClr val="accent6"/>
          </a:solidFill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endParaRPr lang="en-US" sz="2400" dirty="0" smtClean="0"/>
          </a:p>
        </p:txBody>
      </p:sp>
      <p:sp>
        <p:nvSpPr>
          <p:cNvPr id="117" name="TextBox 116"/>
          <p:cNvSpPr txBox="1"/>
          <p:nvPr/>
        </p:nvSpPr>
        <p:spPr>
          <a:xfrm>
            <a:off x="5705393" y="4797076"/>
            <a:ext cx="564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/>
                </a:solidFill>
              </a:rPr>
              <a:t>DR</a:t>
            </a:r>
            <a:endParaRPr 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630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2" animBg="1"/>
      <p:bldP spid="84" grpId="3" animBg="1"/>
      <p:bldP spid="113" grpId="0" animBg="1"/>
      <p:bldP spid="89" grpId="0" animBg="1"/>
      <p:bldP spid="89" grpId="1" animBg="1"/>
      <p:bldP spid="94" grpId="1" animBg="1"/>
      <p:bldP spid="95" grpId="1" animBg="1"/>
      <p:bldP spid="111" grpId="0" animBg="1"/>
      <p:bldP spid="111" grpId="1" animBg="1"/>
      <p:bldP spid="111" grpId="2" animBg="1"/>
      <p:bldP spid="112" grpId="0" animBg="1"/>
      <p:bldP spid="1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fact…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797F-2695-4387-B238-5AD92FE72A43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2209800"/>
            <a:ext cx="1168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“</a:t>
            </a:r>
            <a:r>
              <a:rPr lang="en-US" sz="3000" b="1" dirty="0" smtClean="0">
                <a:solidFill>
                  <a:srgbClr val="00B050"/>
                </a:solidFill>
              </a:rPr>
              <a:t>Most</a:t>
            </a:r>
            <a:r>
              <a:rPr lang="en-US" sz="3000" dirty="0" smtClean="0"/>
              <a:t> </a:t>
            </a:r>
            <a:r>
              <a:rPr lang="en-US" sz="3000" dirty="0"/>
              <a:t>large </a:t>
            </a:r>
            <a:r>
              <a:rPr lang="en-US" sz="3000" dirty="0" smtClean="0"/>
              <a:t>data centers </a:t>
            </a:r>
            <a:r>
              <a:rPr lang="en-US" sz="3000" dirty="0"/>
              <a:t>are built to host servers from multiple companies (often called </a:t>
            </a:r>
            <a:r>
              <a:rPr lang="en-US" sz="3000" b="1" dirty="0" smtClean="0">
                <a:solidFill>
                  <a:srgbClr val="00B0F0"/>
                </a:solidFill>
              </a:rPr>
              <a:t>colocation</a:t>
            </a:r>
            <a:r>
              <a:rPr lang="en-US" sz="3000" dirty="0" smtClean="0"/>
              <a:t> data centers</a:t>
            </a:r>
            <a:r>
              <a:rPr lang="en-US" sz="3000" dirty="0"/>
              <a:t>, or </a:t>
            </a:r>
            <a:r>
              <a:rPr lang="en-US" sz="3000" dirty="0" smtClean="0"/>
              <a:t>‘</a:t>
            </a:r>
            <a:r>
              <a:rPr lang="en-US" sz="3000" dirty="0" err="1" smtClean="0"/>
              <a:t>colos</a:t>
            </a:r>
            <a:r>
              <a:rPr lang="en-US" sz="3000" dirty="0" smtClean="0"/>
              <a:t>’).”</a:t>
            </a:r>
          </a:p>
          <a:p>
            <a:pPr lvl="2"/>
            <a:r>
              <a:rPr lang="en-US" sz="3000" dirty="0"/>
              <a:t> </a:t>
            </a:r>
            <a:r>
              <a:rPr lang="en-US" sz="3000" dirty="0" smtClean="0"/>
              <a:t>  --- </a:t>
            </a:r>
            <a:r>
              <a:rPr lang="en-US" sz="2000" i="1" dirty="0" smtClean="0"/>
              <a:t>The </a:t>
            </a:r>
            <a:r>
              <a:rPr lang="en-US" sz="2000" i="1" dirty="0"/>
              <a:t>Datacenter as a </a:t>
            </a:r>
            <a:r>
              <a:rPr lang="en-US" sz="2000" i="1" dirty="0" smtClean="0"/>
              <a:t>Computer</a:t>
            </a:r>
            <a:r>
              <a:rPr lang="en-US" sz="2000" dirty="0" smtClean="0"/>
              <a:t>, a study by </a:t>
            </a:r>
            <a:r>
              <a:rPr lang="en-US" sz="2000" b="1" dirty="0" smtClean="0"/>
              <a:t>Google Research</a:t>
            </a:r>
            <a:r>
              <a:rPr lang="en-US" sz="2000" dirty="0" smtClean="0"/>
              <a:t> in 2013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4962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Emergency</a:t>
            </a:r>
            <a:r>
              <a:rPr lang="en-US" dirty="0" smtClean="0"/>
              <a:t> demand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295401"/>
            <a:ext cx="119888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Reduce energy to a certain level during emergencies</a:t>
            </a:r>
          </a:p>
          <a:p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rgbClr val="00B050"/>
                </a:solidFill>
              </a:rPr>
              <a:t>last line of protection</a:t>
            </a:r>
            <a:r>
              <a:rPr lang="en-US" sz="2800" dirty="0" smtClean="0"/>
              <a:t> against grid-wide blackouts to avoid billions of dollars’ loss</a:t>
            </a:r>
          </a:p>
          <a:p>
            <a:r>
              <a:rPr lang="en-US" sz="2800" dirty="0" smtClean="0"/>
              <a:t>Participation is booming </a:t>
            </a:r>
          </a:p>
          <a:p>
            <a:pPr lvl="1"/>
            <a:r>
              <a:rPr lang="en-US" sz="2600" dirty="0" smtClean="0"/>
              <a:t>e.g., PJM Interconnection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797F-2695-4387-B238-5AD92FE72A43}" type="slidenum">
              <a:rPr lang="en-US" smtClean="0"/>
              <a:t>31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734462"/>
            <a:ext cx="7448493" cy="287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315099" y="6555189"/>
            <a:ext cx="38608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000" dirty="0" smtClean="0"/>
              <a:t>www.pjm.com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66430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051"/>
          <p:cNvGrpSpPr/>
          <p:nvPr/>
        </p:nvGrpSpPr>
        <p:grpSpPr>
          <a:xfrm>
            <a:off x="1751406" y="1324246"/>
            <a:ext cx="7837373" cy="3251290"/>
            <a:chOff x="1313554" y="1195408"/>
            <a:chExt cx="5878029" cy="3251291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2823530"/>
              <a:ext cx="1928867" cy="1408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1313554" y="3864226"/>
              <a:ext cx="1212919" cy="553998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3000" dirty="0" smtClean="0"/>
                <a:t>Operator</a:t>
              </a:r>
              <a:endParaRPr lang="en-US" sz="3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77418" y="3892701"/>
              <a:ext cx="1073579" cy="553998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3000" dirty="0" smtClean="0"/>
                <a:t>Tenants</a:t>
              </a:r>
              <a:endParaRPr lang="en-US" sz="3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78493" y="1981200"/>
              <a:ext cx="844071" cy="553998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3000" dirty="0" smtClean="0"/>
                <a:t>Utility</a:t>
              </a:r>
              <a:endParaRPr lang="en-US" sz="3000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241" y="1195408"/>
              <a:ext cx="790575" cy="942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1336" y="2813895"/>
              <a:ext cx="1150247" cy="1172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ColoDR</a:t>
            </a:r>
            <a:r>
              <a:rPr lang="en-US" b="1" dirty="0" smtClean="0"/>
              <a:t>: </a:t>
            </a:r>
            <a:r>
              <a:rPr lang="en-US" dirty="0" smtClean="0"/>
              <a:t>a supply function mechanism for DR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797F-2695-4387-B238-5AD92FE72A43}" type="slidenum">
              <a:rPr lang="en-US" smtClean="0"/>
              <a:t>32</a:t>
            </a:fld>
            <a:endParaRPr lang="en-US"/>
          </a:p>
        </p:txBody>
      </p:sp>
      <p:grpSp>
        <p:nvGrpSpPr>
          <p:cNvPr id="1055" name="Group 1054"/>
          <p:cNvGrpSpPr/>
          <p:nvPr/>
        </p:nvGrpSpPr>
        <p:grpSpPr>
          <a:xfrm>
            <a:off x="4040033" y="3945277"/>
            <a:ext cx="4064000" cy="691261"/>
            <a:chOff x="3030025" y="3945271"/>
            <a:chExt cx="3048000" cy="691260"/>
          </a:xfrm>
        </p:grpSpPr>
        <p:sp>
          <p:nvSpPr>
            <p:cNvPr id="55" name="Freeform 54"/>
            <p:cNvSpPr/>
            <p:nvPr/>
          </p:nvSpPr>
          <p:spPr>
            <a:xfrm rot="21337363" flipH="1" flipV="1">
              <a:off x="3030025" y="3945271"/>
              <a:ext cx="3048000" cy="643858"/>
            </a:xfrm>
            <a:custGeom>
              <a:avLst/>
              <a:gdLst>
                <a:gd name="connsiteX0" fmla="*/ 2560320 w 2560320"/>
                <a:gd name="connsiteY0" fmla="*/ 795131 h 795131"/>
                <a:gd name="connsiteX1" fmla="*/ 2536466 w 2560320"/>
                <a:gd name="connsiteY1" fmla="*/ 755374 h 795131"/>
                <a:gd name="connsiteX2" fmla="*/ 2528515 w 2560320"/>
                <a:gd name="connsiteY2" fmla="*/ 731520 h 795131"/>
                <a:gd name="connsiteX3" fmla="*/ 2488758 w 2560320"/>
                <a:gd name="connsiteY3" fmla="*/ 652007 h 795131"/>
                <a:gd name="connsiteX4" fmla="*/ 2464904 w 2560320"/>
                <a:gd name="connsiteY4" fmla="*/ 620202 h 795131"/>
                <a:gd name="connsiteX5" fmla="*/ 2425148 w 2560320"/>
                <a:gd name="connsiteY5" fmla="*/ 572494 h 795131"/>
                <a:gd name="connsiteX6" fmla="*/ 2409245 w 2560320"/>
                <a:gd name="connsiteY6" fmla="*/ 540689 h 795131"/>
                <a:gd name="connsiteX7" fmla="*/ 2385391 w 2560320"/>
                <a:gd name="connsiteY7" fmla="*/ 524786 h 795131"/>
                <a:gd name="connsiteX8" fmla="*/ 2313830 w 2560320"/>
                <a:gd name="connsiteY8" fmla="*/ 453224 h 795131"/>
                <a:gd name="connsiteX9" fmla="*/ 2242268 w 2560320"/>
                <a:gd name="connsiteY9" fmla="*/ 389614 h 795131"/>
                <a:gd name="connsiteX10" fmla="*/ 2202511 w 2560320"/>
                <a:gd name="connsiteY10" fmla="*/ 349858 h 795131"/>
                <a:gd name="connsiteX11" fmla="*/ 2170706 w 2560320"/>
                <a:gd name="connsiteY11" fmla="*/ 333955 h 795131"/>
                <a:gd name="connsiteX12" fmla="*/ 2146852 w 2560320"/>
                <a:gd name="connsiteY12" fmla="*/ 318052 h 795131"/>
                <a:gd name="connsiteX13" fmla="*/ 2075291 w 2560320"/>
                <a:gd name="connsiteY13" fmla="*/ 270344 h 795131"/>
                <a:gd name="connsiteX14" fmla="*/ 2051437 w 2560320"/>
                <a:gd name="connsiteY14" fmla="*/ 254442 h 795131"/>
                <a:gd name="connsiteX15" fmla="*/ 1971924 w 2560320"/>
                <a:gd name="connsiteY15" fmla="*/ 222637 h 795131"/>
                <a:gd name="connsiteX16" fmla="*/ 1940118 w 2560320"/>
                <a:gd name="connsiteY16" fmla="*/ 206734 h 795131"/>
                <a:gd name="connsiteX17" fmla="*/ 1892411 w 2560320"/>
                <a:gd name="connsiteY17" fmla="*/ 190831 h 795131"/>
                <a:gd name="connsiteX18" fmla="*/ 1852654 w 2560320"/>
                <a:gd name="connsiteY18" fmla="*/ 166978 h 795131"/>
                <a:gd name="connsiteX19" fmla="*/ 1804946 w 2560320"/>
                <a:gd name="connsiteY19" fmla="*/ 159026 h 795131"/>
                <a:gd name="connsiteX20" fmla="*/ 1757238 w 2560320"/>
                <a:gd name="connsiteY20" fmla="*/ 143124 h 795131"/>
                <a:gd name="connsiteX21" fmla="*/ 1701579 w 2560320"/>
                <a:gd name="connsiteY21" fmla="*/ 127221 h 795131"/>
                <a:gd name="connsiteX22" fmla="*/ 1637969 w 2560320"/>
                <a:gd name="connsiteY22" fmla="*/ 111318 h 795131"/>
                <a:gd name="connsiteX23" fmla="*/ 1566407 w 2560320"/>
                <a:gd name="connsiteY23" fmla="*/ 95416 h 795131"/>
                <a:gd name="connsiteX24" fmla="*/ 1502797 w 2560320"/>
                <a:gd name="connsiteY24" fmla="*/ 71562 h 795131"/>
                <a:gd name="connsiteX25" fmla="*/ 1423284 w 2560320"/>
                <a:gd name="connsiteY25" fmla="*/ 55659 h 795131"/>
                <a:gd name="connsiteX26" fmla="*/ 1351722 w 2560320"/>
                <a:gd name="connsiteY26" fmla="*/ 31805 h 795131"/>
                <a:gd name="connsiteX27" fmla="*/ 1200647 w 2560320"/>
                <a:gd name="connsiteY27" fmla="*/ 15903 h 795131"/>
                <a:gd name="connsiteX28" fmla="*/ 1049572 w 2560320"/>
                <a:gd name="connsiteY28" fmla="*/ 0 h 795131"/>
                <a:gd name="connsiteX29" fmla="*/ 540689 w 2560320"/>
                <a:gd name="connsiteY29" fmla="*/ 15903 h 795131"/>
                <a:gd name="connsiteX30" fmla="*/ 445273 w 2560320"/>
                <a:gd name="connsiteY30" fmla="*/ 31805 h 795131"/>
                <a:gd name="connsiteX31" fmla="*/ 397565 w 2560320"/>
                <a:gd name="connsiteY31" fmla="*/ 39757 h 795131"/>
                <a:gd name="connsiteX32" fmla="*/ 341906 w 2560320"/>
                <a:gd name="connsiteY32" fmla="*/ 63611 h 795131"/>
                <a:gd name="connsiteX33" fmla="*/ 286247 w 2560320"/>
                <a:gd name="connsiteY33" fmla="*/ 111318 h 795131"/>
                <a:gd name="connsiteX34" fmla="*/ 254442 w 2560320"/>
                <a:gd name="connsiteY34" fmla="*/ 159026 h 795131"/>
                <a:gd name="connsiteX35" fmla="*/ 230588 w 2560320"/>
                <a:gd name="connsiteY35" fmla="*/ 190831 h 795131"/>
                <a:gd name="connsiteX36" fmla="*/ 214685 w 2560320"/>
                <a:gd name="connsiteY36" fmla="*/ 222637 h 795131"/>
                <a:gd name="connsiteX37" fmla="*/ 190831 w 2560320"/>
                <a:gd name="connsiteY37" fmla="*/ 254442 h 795131"/>
                <a:gd name="connsiteX38" fmla="*/ 159026 w 2560320"/>
                <a:gd name="connsiteY38" fmla="*/ 302150 h 795131"/>
                <a:gd name="connsiteX39" fmla="*/ 151075 w 2560320"/>
                <a:gd name="connsiteY39" fmla="*/ 326004 h 795131"/>
                <a:gd name="connsiteX40" fmla="*/ 135172 w 2560320"/>
                <a:gd name="connsiteY40" fmla="*/ 357809 h 795131"/>
                <a:gd name="connsiteX41" fmla="*/ 127221 w 2560320"/>
                <a:gd name="connsiteY41" fmla="*/ 389614 h 795131"/>
                <a:gd name="connsiteX42" fmla="*/ 103367 w 2560320"/>
                <a:gd name="connsiteY42" fmla="*/ 413468 h 795131"/>
                <a:gd name="connsiteX43" fmla="*/ 63611 w 2560320"/>
                <a:gd name="connsiteY43" fmla="*/ 485030 h 795131"/>
                <a:gd name="connsiteX44" fmla="*/ 47708 w 2560320"/>
                <a:gd name="connsiteY44" fmla="*/ 508884 h 795131"/>
                <a:gd name="connsiteX45" fmla="*/ 23854 w 2560320"/>
                <a:gd name="connsiteY45" fmla="*/ 556591 h 795131"/>
                <a:gd name="connsiteX46" fmla="*/ 0 w 2560320"/>
                <a:gd name="connsiteY46" fmla="*/ 596348 h 79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0" h="795131">
                  <a:moveTo>
                    <a:pt x="2560320" y="795131"/>
                  </a:moveTo>
                  <a:cubicBezTo>
                    <a:pt x="2552369" y="781879"/>
                    <a:pt x="2543377" y="769197"/>
                    <a:pt x="2536466" y="755374"/>
                  </a:cubicBezTo>
                  <a:cubicBezTo>
                    <a:pt x="2532718" y="747877"/>
                    <a:pt x="2532027" y="739130"/>
                    <a:pt x="2528515" y="731520"/>
                  </a:cubicBezTo>
                  <a:cubicBezTo>
                    <a:pt x="2516097" y="704615"/>
                    <a:pt x="2502010" y="678511"/>
                    <a:pt x="2488758" y="652007"/>
                  </a:cubicBezTo>
                  <a:cubicBezTo>
                    <a:pt x="2482831" y="640154"/>
                    <a:pt x="2471928" y="631440"/>
                    <a:pt x="2464904" y="620202"/>
                  </a:cubicBezTo>
                  <a:cubicBezTo>
                    <a:pt x="2436080" y="574084"/>
                    <a:pt x="2465836" y="599620"/>
                    <a:pt x="2425148" y="572494"/>
                  </a:cubicBezTo>
                  <a:cubicBezTo>
                    <a:pt x="2419847" y="561892"/>
                    <a:pt x="2416833" y="549795"/>
                    <a:pt x="2409245" y="540689"/>
                  </a:cubicBezTo>
                  <a:cubicBezTo>
                    <a:pt x="2403127" y="533348"/>
                    <a:pt x="2392435" y="531244"/>
                    <a:pt x="2385391" y="524786"/>
                  </a:cubicBezTo>
                  <a:cubicBezTo>
                    <a:pt x="2360524" y="501991"/>
                    <a:pt x="2337684" y="477078"/>
                    <a:pt x="2313830" y="453224"/>
                  </a:cubicBezTo>
                  <a:cubicBezTo>
                    <a:pt x="2249857" y="389251"/>
                    <a:pt x="2345524" y="483483"/>
                    <a:pt x="2242268" y="389614"/>
                  </a:cubicBezTo>
                  <a:cubicBezTo>
                    <a:pt x="2228400" y="377007"/>
                    <a:pt x="2217305" y="361364"/>
                    <a:pt x="2202511" y="349858"/>
                  </a:cubicBezTo>
                  <a:cubicBezTo>
                    <a:pt x="2193155" y="342581"/>
                    <a:pt x="2180997" y="339836"/>
                    <a:pt x="2170706" y="333955"/>
                  </a:cubicBezTo>
                  <a:cubicBezTo>
                    <a:pt x="2162409" y="329214"/>
                    <a:pt x="2154628" y="323607"/>
                    <a:pt x="2146852" y="318052"/>
                  </a:cubicBezTo>
                  <a:cubicBezTo>
                    <a:pt x="2072755" y="265125"/>
                    <a:pt x="2161313" y="324107"/>
                    <a:pt x="2075291" y="270344"/>
                  </a:cubicBezTo>
                  <a:cubicBezTo>
                    <a:pt x="2067187" y="265279"/>
                    <a:pt x="2060114" y="258447"/>
                    <a:pt x="2051437" y="254442"/>
                  </a:cubicBezTo>
                  <a:cubicBezTo>
                    <a:pt x="2025518" y="242480"/>
                    <a:pt x="1997456" y="235403"/>
                    <a:pt x="1971924" y="222637"/>
                  </a:cubicBezTo>
                  <a:cubicBezTo>
                    <a:pt x="1961322" y="217336"/>
                    <a:pt x="1951124" y="211136"/>
                    <a:pt x="1940118" y="206734"/>
                  </a:cubicBezTo>
                  <a:cubicBezTo>
                    <a:pt x="1924554" y="200508"/>
                    <a:pt x="1907671" y="197767"/>
                    <a:pt x="1892411" y="190831"/>
                  </a:cubicBezTo>
                  <a:cubicBezTo>
                    <a:pt x="1878342" y="184436"/>
                    <a:pt x="1867178" y="172259"/>
                    <a:pt x="1852654" y="166978"/>
                  </a:cubicBezTo>
                  <a:cubicBezTo>
                    <a:pt x="1837503" y="161468"/>
                    <a:pt x="1820587" y="162936"/>
                    <a:pt x="1804946" y="159026"/>
                  </a:cubicBezTo>
                  <a:cubicBezTo>
                    <a:pt x="1788684" y="154960"/>
                    <a:pt x="1773260" y="148054"/>
                    <a:pt x="1757238" y="143124"/>
                  </a:cubicBezTo>
                  <a:cubicBezTo>
                    <a:pt x="1738796" y="137450"/>
                    <a:pt x="1720223" y="132193"/>
                    <a:pt x="1701579" y="127221"/>
                  </a:cubicBezTo>
                  <a:cubicBezTo>
                    <a:pt x="1680461" y="121589"/>
                    <a:pt x="1659244" y="116324"/>
                    <a:pt x="1637969" y="111318"/>
                  </a:cubicBezTo>
                  <a:cubicBezTo>
                    <a:pt x="1614183" y="105721"/>
                    <a:pt x="1589850" y="102311"/>
                    <a:pt x="1566407" y="95416"/>
                  </a:cubicBezTo>
                  <a:cubicBezTo>
                    <a:pt x="1544682" y="89026"/>
                    <a:pt x="1524616" y="77623"/>
                    <a:pt x="1502797" y="71562"/>
                  </a:cubicBezTo>
                  <a:cubicBezTo>
                    <a:pt x="1476754" y="64328"/>
                    <a:pt x="1449423" y="62538"/>
                    <a:pt x="1423284" y="55659"/>
                  </a:cubicBezTo>
                  <a:cubicBezTo>
                    <a:pt x="1398968" y="49260"/>
                    <a:pt x="1376475" y="36225"/>
                    <a:pt x="1351722" y="31805"/>
                  </a:cubicBezTo>
                  <a:cubicBezTo>
                    <a:pt x="1301874" y="22904"/>
                    <a:pt x="1251015" y="21113"/>
                    <a:pt x="1200647" y="15903"/>
                  </a:cubicBezTo>
                  <a:cubicBezTo>
                    <a:pt x="1050809" y="403"/>
                    <a:pt x="1189455" y="15542"/>
                    <a:pt x="1049572" y="0"/>
                  </a:cubicBezTo>
                  <a:cubicBezTo>
                    <a:pt x="919642" y="2824"/>
                    <a:pt x="694455" y="3601"/>
                    <a:pt x="540689" y="15903"/>
                  </a:cubicBezTo>
                  <a:cubicBezTo>
                    <a:pt x="499881" y="19168"/>
                    <a:pt x="483050" y="24936"/>
                    <a:pt x="445273" y="31805"/>
                  </a:cubicBezTo>
                  <a:cubicBezTo>
                    <a:pt x="429411" y="34689"/>
                    <a:pt x="413468" y="37106"/>
                    <a:pt x="397565" y="39757"/>
                  </a:cubicBezTo>
                  <a:cubicBezTo>
                    <a:pt x="310735" y="97641"/>
                    <a:pt x="444600" y="12264"/>
                    <a:pt x="341906" y="63611"/>
                  </a:cubicBezTo>
                  <a:cubicBezTo>
                    <a:pt x="328324" y="70402"/>
                    <a:pt x="296375" y="98296"/>
                    <a:pt x="286247" y="111318"/>
                  </a:cubicBezTo>
                  <a:cubicBezTo>
                    <a:pt x="274513" y="126405"/>
                    <a:pt x="265910" y="143736"/>
                    <a:pt x="254442" y="159026"/>
                  </a:cubicBezTo>
                  <a:cubicBezTo>
                    <a:pt x="246491" y="169628"/>
                    <a:pt x="237612" y="179593"/>
                    <a:pt x="230588" y="190831"/>
                  </a:cubicBezTo>
                  <a:cubicBezTo>
                    <a:pt x="224306" y="200883"/>
                    <a:pt x="220967" y="212585"/>
                    <a:pt x="214685" y="222637"/>
                  </a:cubicBezTo>
                  <a:cubicBezTo>
                    <a:pt x="207661" y="233875"/>
                    <a:pt x="198431" y="243585"/>
                    <a:pt x="190831" y="254442"/>
                  </a:cubicBezTo>
                  <a:cubicBezTo>
                    <a:pt x="179871" y="270100"/>
                    <a:pt x="159026" y="302150"/>
                    <a:pt x="159026" y="302150"/>
                  </a:cubicBezTo>
                  <a:cubicBezTo>
                    <a:pt x="156376" y="310101"/>
                    <a:pt x="154377" y="318300"/>
                    <a:pt x="151075" y="326004"/>
                  </a:cubicBezTo>
                  <a:cubicBezTo>
                    <a:pt x="146406" y="336899"/>
                    <a:pt x="139334" y="346711"/>
                    <a:pt x="135172" y="357809"/>
                  </a:cubicBezTo>
                  <a:cubicBezTo>
                    <a:pt x="131335" y="368041"/>
                    <a:pt x="132643" y="380126"/>
                    <a:pt x="127221" y="389614"/>
                  </a:cubicBezTo>
                  <a:cubicBezTo>
                    <a:pt x="121642" y="399377"/>
                    <a:pt x="111318" y="405517"/>
                    <a:pt x="103367" y="413468"/>
                  </a:cubicBezTo>
                  <a:cubicBezTo>
                    <a:pt x="89372" y="455453"/>
                    <a:pt x="100065" y="430349"/>
                    <a:pt x="63611" y="485030"/>
                  </a:cubicBezTo>
                  <a:lnTo>
                    <a:pt x="47708" y="508884"/>
                  </a:lnTo>
                  <a:cubicBezTo>
                    <a:pt x="27723" y="568842"/>
                    <a:pt x="54682" y="494936"/>
                    <a:pt x="23854" y="556591"/>
                  </a:cubicBezTo>
                  <a:cubicBezTo>
                    <a:pt x="3209" y="597881"/>
                    <a:pt x="31064" y="565284"/>
                    <a:pt x="0" y="596348"/>
                  </a:cubicBezTo>
                </a:path>
              </a:pathLst>
            </a:custGeom>
            <a:ln w="73025">
              <a:solidFill>
                <a:srgbClr val="00B050"/>
              </a:solidFill>
              <a:headEnd type="none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103469" y="4113312"/>
              <a:ext cx="1213568" cy="523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Price </a:t>
              </a:r>
              <a:r>
                <a:rPr lang="en-US" sz="2400" b="1" i="1" dirty="0" smtClean="0">
                  <a:solidFill>
                    <a:srgbClr val="000000"/>
                  </a:solidFill>
                </a:rPr>
                <a:t>p</a:t>
              </a:r>
              <a:endParaRPr lang="en-US" sz="2800" b="1" i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24505" y="1270080"/>
            <a:ext cx="2297680" cy="1777923"/>
            <a:chOff x="3024502" y="1370344"/>
            <a:chExt cx="1750699" cy="1677656"/>
          </a:xfrm>
        </p:grpSpPr>
        <p:cxnSp>
          <p:nvCxnSpPr>
            <p:cNvPr id="8" name="Curved Connector 7"/>
            <p:cNvCxnSpPr/>
            <p:nvPr/>
          </p:nvCxnSpPr>
          <p:spPr>
            <a:xfrm rot="5400000">
              <a:off x="3403601" y="1676400"/>
              <a:ext cx="1219200" cy="1524000"/>
            </a:xfrm>
            <a:prstGeom prst="curvedConnector3">
              <a:avLst>
                <a:gd name="adj1" fmla="val -787"/>
              </a:avLst>
            </a:prstGeom>
            <a:ln w="7302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3024502" y="1370344"/>
              <a:ext cx="1406652" cy="435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Cut energy</a:t>
              </a:r>
              <a:r>
                <a:rPr lang="en-US" sz="2000" dirty="0" smtClean="0"/>
                <a:t> </a:t>
              </a:r>
              <a:r>
                <a:rPr lang="en-US" sz="2400" b="1" i="1" dirty="0" err="1" smtClean="0"/>
                <a:t>δ</a:t>
              </a:r>
              <a:endParaRPr lang="en-US" sz="2000" b="1" i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41008" y="1919029"/>
            <a:ext cx="2169682" cy="1423779"/>
            <a:chOff x="841008" y="1919026"/>
            <a:chExt cx="2169682" cy="1423779"/>
          </a:xfrm>
        </p:grpSpPr>
        <p:cxnSp>
          <p:nvCxnSpPr>
            <p:cNvPr id="62" name="Curved Connector 61"/>
            <p:cNvCxnSpPr/>
            <p:nvPr/>
          </p:nvCxnSpPr>
          <p:spPr>
            <a:xfrm rot="16200000" flipV="1">
              <a:off x="2146677" y="2478792"/>
              <a:ext cx="893802" cy="834224"/>
            </a:xfrm>
            <a:prstGeom prst="curvedConnector3">
              <a:avLst>
                <a:gd name="adj1" fmla="val 98039"/>
              </a:avLst>
            </a:prstGeom>
            <a:ln w="7302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41008" y="1919026"/>
              <a:ext cx="19339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Diesel energy</a:t>
              </a:r>
              <a:r>
                <a:rPr lang="en-US" sz="2400" b="1" dirty="0" smtClean="0"/>
                <a:t> </a:t>
              </a:r>
            </a:p>
            <a:p>
              <a:r>
                <a:rPr lang="en-US" sz="2400" b="1" i="1" dirty="0" smtClean="0"/>
                <a:t>y = </a:t>
              </a:r>
              <a:r>
                <a:rPr lang="en-US" sz="2400" b="1" i="1" dirty="0" err="1" smtClean="0"/>
                <a:t>δ</a:t>
              </a:r>
              <a:r>
                <a:rPr lang="en-US" sz="2400" b="1" i="1" dirty="0" smtClean="0"/>
                <a:t> - </a:t>
              </a:r>
              <a:r>
                <a:rPr lang="en-US" sz="2400" b="1" i="1" dirty="0" err="1" smtClean="0"/>
                <a:t>Σ</a:t>
              </a:r>
              <a:r>
                <a:rPr lang="en-US" sz="2400" b="1" i="1" baseline="-25000" dirty="0" err="1" smtClean="0"/>
                <a:t>i</a:t>
              </a:r>
              <a:r>
                <a:rPr lang="en-US" sz="2400" b="1" i="1" dirty="0" err="1" smtClean="0"/>
                <a:t>s</a:t>
              </a:r>
              <a:r>
                <a:rPr lang="en-US" sz="2400" b="1" i="1" baseline="-25000" dirty="0" err="1" smtClean="0"/>
                <a:t>i</a:t>
              </a:r>
              <a:endParaRPr lang="en-US" sz="2400" b="1" i="1" baseline="-250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65569" y="2598817"/>
            <a:ext cx="4085595" cy="643859"/>
            <a:chOff x="4165569" y="2598816"/>
            <a:chExt cx="4085595" cy="643858"/>
          </a:xfrm>
        </p:grpSpPr>
        <p:sp>
          <p:nvSpPr>
            <p:cNvPr id="1044" name="Freeform 1043"/>
            <p:cNvSpPr/>
            <p:nvPr/>
          </p:nvSpPr>
          <p:spPr>
            <a:xfrm rot="21306762">
              <a:off x="4165569" y="2598816"/>
              <a:ext cx="4085595" cy="643858"/>
            </a:xfrm>
            <a:custGeom>
              <a:avLst/>
              <a:gdLst>
                <a:gd name="connsiteX0" fmla="*/ 2560320 w 2560320"/>
                <a:gd name="connsiteY0" fmla="*/ 795131 h 795131"/>
                <a:gd name="connsiteX1" fmla="*/ 2536466 w 2560320"/>
                <a:gd name="connsiteY1" fmla="*/ 755374 h 795131"/>
                <a:gd name="connsiteX2" fmla="*/ 2528515 w 2560320"/>
                <a:gd name="connsiteY2" fmla="*/ 731520 h 795131"/>
                <a:gd name="connsiteX3" fmla="*/ 2488758 w 2560320"/>
                <a:gd name="connsiteY3" fmla="*/ 652007 h 795131"/>
                <a:gd name="connsiteX4" fmla="*/ 2464904 w 2560320"/>
                <a:gd name="connsiteY4" fmla="*/ 620202 h 795131"/>
                <a:gd name="connsiteX5" fmla="*/ 2425148 w 2560320"/>
                <a:gd name="connsiteY5" fmla="*/ 572494 h 795131"/>
                <a:gd name="connsiteX6" fmla="*/ 2409245 w 2560320"/>
                <a:gd name="connsiteY6" fmla="*/ 540689 h 795131"/>
                <a:gd name="connsiteX7" fmla="*/ 2385391 w 2560320"/>
                <a:gd name="connsiteY7" fmla="*/ 524786 h 795131"/>
                <a:gd name="connsiteX8" fmla="*/ 2313830 w 2560320"/>
                <a:gd name="connsiteY8" fmla="*/ 453224 h 795131"/>
                <a:gd name="connsiteX9" fmla="*/ 2242268 w 2560320"/>
                <a:gd name="connsiteY9" fmla="*/ 389614 h 795131"/>
                <a:gd name="connsiteX10" fmla="*/ 2202511 w 2560320"/>
                <a:gd name="connsiteY10" fmla="*/ 349858 h 795131"/>
                <a:gd name="connsiteX11" fmla="*/ 2170706 w 2560320"/>
                <a:gd name="connsiteY11" fmla="*/ 333955 h 795131"/>
                <a:gd name="connsiteX12" fmla="*/ 2146852 w 2560320"/>
                <a:gd name="connsiteY12" fmla="*/ 318052 h 795131"/>
                <a:gd name="connsiteX13" fmla="*/ 2075291 w 2560320"/>
                <a:gd name="connsiteY13" fmla="*/ 270344 h 795131"/>
                <a:gd name="connsiteX14" fmla="*/ 2051437 w 2560320"/>
                <a:gd name="connsiteY14" fmla="*/ 254442 h 795131"/>
                <a:gd name="connsiteX15" fmla="*/ 1971924 w 2560320"/>
                <a:gd name="connsiteY15" fmla="*/ 222637 h 795131"/>
                <a:gd name="connsiteX16" fmla="*/ 1940118 w 2560320"/>
                <a:gd name="connsiteY16" fmla="*/ 206734 h 795131"/>
                <a:gd name="connsiteX17" fmla="*/ 1892411 w 2560320"/>
                <a:gd name="connsiteY17" fmla="*/ 190831 h 795131"/>
                <a:gd name="connsiteX18" fmla="*/ 1852654 w 2560320"/>
                <a:gd name="connsiteY18" fmla="*/ 166978 h 795131"/>
                <a:gd name="connsiteX19" fmla="*/ 1804946 w 2560320"/>
                <a:gd name="connsiteY19" fmla="*/ 159026 h 795131"/>
                <a:gd name="connsiteX20" fmla="*/ 1757238 w 2560320"/>
                <a:gd name="connsiteY20" fmla="*/ 143124 h 795131"/>
                <a:gd name="connsiteX21" fmla="*/ 1701579 w 2560320"/>
                <a:gd name="connsiteY21" fmla="*/ 127221 h 795131"/>
                <a:gd name="connsiteX22" fmla="*/ 1637969 w 2560320"/>
                <a:gd name="connsiteY22" fmla="*/ 111318 h 795131"/>
                <a:gd name="connsiteX23" fmla="*/ 1566407 w 2560320"/>
                <a:gd name="connsiteY23" fmla="*/ 95416 h 795131"/>
                <a:gd name="connsiteX24" fmla="*/ 1502797 w 2560320"/>
                <a:gd name="connsiteY24" fmla="*/ 71562 h 795131"/>
                <a:gd name="connsiteX25" fmla="*/ 1423284 w 2560320"/>
                <a:gd name="connsiteY25" fmla="*/ 55659 h 795131"/>
                <a:gd name="connsiteX26" fmla="*/ 1351722 w 2560320"/>
                <a:gd name="connsiteY26" fmla="*/ 31805 h 795131"/>
                <a:gd name="connsiteX27" fmla="*/ 1200647 w 2560320"/>
                <a:gd name="connsiteY27" fmla="*/ 15903 h 795131"/>
                <a:gd name="connsiteX28" fmla="*/ 1049572 w 2560320"/>
                <a:gd name="connsiteY28" fmla="*/ 0 h 795131"/>
                <a:gd name="connsiteX29" fmla="*/ 540689 w 2560320"/>
                <a:gd name="connsiteY29" fmla="*/ 15903 h 795131"/>
                <a:gd name="connsiteX30" fmla="*/ 445273 w 2560320"/>
                <a:gd name="connsiteY30" fmla="*/ 31805 h 795131"/>
                <a:gd name="connsiteX31" fmla="*/ 397565 w 2560320"/>
                <a:gd name="connsiteY31" fmla="*/ 39757 h 795131"/>
                <a:gd name="connsiteX32" fmla="*/ 341906 w 2560320"/>
                <a:gd name="connsiteY32" fmla="*/ 63611 h 795131"/>
                <a:gd name="connsiteX33" fmla="*/ 286247 w 2560320"/>
                <a:gd name="connsiteY33" fmla="*/ 111318 h 795131"/>
                <a:gd name="connsiteX34" fmla="*/ 254442 w 2560320"/>
                <a:gd name="connsiteY34" fmla="*/ 159026 h 795131"/>
                <a:gd name="connsiteX35" fmla="*/ 230588 w 2560320"/>
                <a:gd name="connsiteY35" fmla="*/ 190831 h 795131"/>
                <a:gd name="connsiteX36" fmla="*/ 214685 w 2560320"/>
                <a:gd name="connsiteY36" fmla="*/ 222637 h 795131"/>
                <a:gd name="connsiteX37" fmla="*/ 190831 w 2560320"/>
                <a:gd name="connsiteY37" fmla="*/ 254442 h 795131"/>
                <a:gd name="connsiteX38" fmla="*/ 159026 w 2560320"/>
                <a:gd name="connsiteY38" fmla="*/ 302150 h 795131"/>
                <a:gd name="connsiteX39" fmla="*/ 151075 w 2560320"/>
                <a:gd name="connsiteY39" fmla="*/ 326004 h 795131"/>
                <a:gd name="connsiteX40" fmla="*/ 135172 w 2560320"/>
                <a:gd name="connsiteY40" fmla="*/ 357809 h 795131"/>
                <a:gd name="connsiteX41" fmla="*/ 127221 w 2560320"/>
                <a:gd name="connsiteY41" fmla="*/ 389614 h 795131"/>
                <a:gd name="connsiteX42" fmla="*/ 103367 w 2560320"/>
                <a:gd name="connsiteY42" fmla="*/ 413468 h 795131"/>
                <a:gd name="connsiteX43" fmla="*/ 63611 w 2560320"/>
                <a:gd name="connsiteY43" fmla="*/ 485030 h 795131"/>
                <a:gd name="connsiteX44" fmla="*/ 47708 w 2560320"/>
                <a:gd name="connsiteY44" fmla="*/ 508884 h 795131"/>
                <a:gd name="connsiteX45" fmla="*/ 23854 w 2560320"/>
                <a:gd name="connsiteY45" fmla="*/ 556591 h 795131"/>
                <a:gd name="connsiteX46" fmla="*/ 0 w 2560320"/>
                <a:gd name="connsiteY46" fmla="*/ 596348 h 79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0" h="795131">
                  <a:moveTo>
                    <a:pt x="2560320" y="795131"/>
                  </a:moveTo>
                  <a:cubicBezTo>
                    <a:pt x="2552369" y="781879"/>
                    <a:pt x="2543377" y="769197"/>
                    <a:pt x="2536466" y="755374"/>
                  </a:cubicBezTo>
                  <a:cubicBezTo>
                    <a:pt x="2532718" y="747877"/>
                    <a:pt x="2532027" y="739130"/>
                    <a:pt x="2528515" y="731520"/>
                  </a:cubicBezTo>
                  <a:cubicBezTo>
                    <a:pt x="2516097" y="704615"/>
                    <a:pt x="2502010" y="678511"/>
                    <a:pt x="2488758" y="652007"/>
                  </a:cubicBezTo>
                  <a:cubicBezTo>
                    <a:pt x="2482831" y="640154"/>
                    <a:pt x="2471928" y="631440"/>
                    <a:pt x="2464904" y="620202"/>
                  </a:cubicBezTo>
                  <a:cubicBezTo>
                    <a:pt x="2436080" y="574084"/>
                    <a:pt x="2465836" y="599620"/>
                    <a:pt x="2425148" y="572494"/>
                  </a:cubicBezTo>
                  <a:cubicBezTo>
                    <a:pt x="2419847" y="561892"/>
                    <a:pt x="2416833" y="549795"/>
                    <a:pt x="2409245" y="540689"/>
                  </a:cubicBezTo>
                  <a:cubicBezTo>
                    <a:pt x="2403127" y="533348"/>
                    <a:pt x="2392435" y="531244"/>
                    <a:pt x="2385391" y="524786"/>
                  </a:cubicBezTo>
                  <a:cubicBezTo>
                    <a:pt x="2360524" y="501991"/>
                    <a:pt x="2337684" y="477078"/>
                    <a:pt x="2313830" y="453224"/>
                  </a:cubicBezTo>
                  <a:cubicBezTo>
                    <a:pt x="2249857" y="389251"/>
                    <a:pt x="2345524" y="483483"/>
                    <a:pt x="2242268" y="389614"/>
                  </a:cubicBezTo>
                  <a:cubicBezTo>
                    <a:pt x="2228400" y="377007"/>
                    <a:pt x="2217305" y="361364"/>
                    <a:pt x="2202511" y="349858"/>
                  </a:cubicBezTo>
                  <a:cubicBezTo>
                    <a:pt x="2193155" y="342581"/>
                    <a:pt x="2180997" y="339836"/>
                    <a:pt x="2170706" y="333955"/>
                  </a:cubicBezTo>
                  <a:cubicBezTo>
                    <a:pt x="2162409" y="329214"/>
                    <a:pt x="2154628" y="323607"/>
                    <a:pt x="2146852" y="318052"/>
                  </a:cubicBezTo>
                  <a:cubicBezTo>
                    <a:pt x="2072755" y="265125"/>
                    <a:pt x="2161313" y="324107"/>
                    <a:pt x="2075291" y="270344"/>
                  </a:cubicBezTo>
                  <a:cubicBezTo>
                    <a:pt x="2067187" y="265279"/>
                    <a:pt x="2060114" y="258447"/>
                    <a:pt x="2051437" y="254442"/>
                  </a:cubicBezTo>
                  <a:cubicBezTo>
                    <a:pt x="2025518" y="242480"/>
                    <a:pt x="1997456" y="235403"/>
                    <a:pt x="1971924" y="222637"/>
                  </a:cubicBezTo>
                  <a:cubicBezTo>
                    <a:pt x="1961322" y="217336"/>
                    <a:pt x="1951124" y="211136"/>
                    <a:pt x="1940118" y="206734"/>
                  </a:cubicBezTo>
                  <a:cubicBezTo>
                    <a:pt x="1924554" y="200508"/>
                    <a:pt x="1907671" y="197767"/>
                    <a:pt x="1892411" y="190831"/>
                  </a:cubicBezTo>
                  <a:cubicBezTo>
                    <a:pt x="1878342" y="184436"/>
                    <a:pt x="1867178" y="172259"/>
                    <a:pt x="1852654" y="166978"/>
                  </a:cubicBezTo>
                  <a:cubicBezTo>
                    <a:pt x="1837503" y="161468"/>
                    <a:pt x="1820587" y="162936"/>
                    <a:pt x="1804946" y="159026"/>
                  </a:cubicBezTo>
                  <a:cubicBezTo>
                    <a:pt x="1788684" y="154960"/>
                    <a:pt x="1773260" y="148054"/>
                    <a:pt x="1757238" y="143124"/>
                  </a:cubicBezTo>
                  <a:cubicBezTo>
                    <a:pt x="1738796" y="137450"/>
                    <a:pt x="1720223" y="132193"/>
                    <a:pt x="1701579" y="127221"/>
                  </a:cubicBezTo>
                  <a:cubicBezTo>
                    <a:pt x="1680461" y="121589"/>
                    <a:pt x="1659244" y="116324"/>
                    <a:pt x="1637969" y="111318"/>
                  </a:cubicBezTo>
                  <a:cubicBezTo>
                    <a:pt x="1614183" y="105721"/>
                    <a:pt x="1589850" y="102311"/>
                    <a:pt x="1566407" y="95416"/>
                  </a:cubicBezTo>
                  <a:cubicBezTo>
                    <a:pt x="1544682" y="89026"/>
                    <a:pt x="1524616" y="77623"/>
                    <a:pt x="1502797" y="71562"/>
                  </a:cubicBezTo>
                  <a:cubicBezTo>
                    <a:pt x="1476754" y="64328"/>
                    <a:pt x="1449423" y="62538"/>
                    <a:pt x="1423284" y="55659"/>
                  </a:cubicBezTo>
                  <a:cubicBezTo>
                    <a:pt x="1398968" y="49260"/>
                    <a:pt x="1376475" y="36225"/>
                    <a:pt x="1351722" y="31805"/>
                  </a:cubicBezTo>
                  <a:cubicBezTo>
                    <a:pt x="1301874" y="22904"/>
                    <a:pt x="1251015" y="21113"/>
                    <a:pt x="1200647" y="15903"/>
                  </a:cubicBezTo>
                  <a:cubicBezTo>
                    <a:pt x="1050809" y="403"/>
                    <a:pt x="1189455" y="15542"/>
                    <a:pt x="1049572" y="0"/>
                  </a:cubicBezTo>
                  <a:cubicBezTo>
                    <a:pt x="919642" y="2824"/>
                    <a:pt x="694455" y="3601"/>
                    <a:pt x="540689" y="15903"/>
                  </a:cubicBezTo>
                  <a:cubicBezTo>
                    <a:pt x="499881" y="19168"/>
                    <a:pt x="483050" y="24936"/>
                    <a:pt x="445273" y="31805"/>
                  </a:cubicBezTo>
                  <a:cubicBezTo>
                    <a:pt x="429411" y="34689"/>
                    <a:pt x="413468" y="37106"/>
                    <a:pt x="397565" y="39757"/>
                  </a:cubicBezTo>
                  <a:cubicBezTo>
                    <a:pt x="310735" y="97641"/>
                    <a:pt x="444600" y="12264"/>
                    <a:pt x="341906" y="63611"/>
                  </a:cubicBezTo>
                  <a:cubicBezTo>
                    <a:pt x="328324" y="70402"/>
                    <a:pt x="296375" y="98296"/>
                    <a:pt x="286247" y="111318"/>
                  </a:cubicBezTo>
                  <a:cubicBezTo>
                    <a:pt x="274513" y="126405"/>
                    <a:pt x="265910" y="143736"/>
                    <a:pt x="254442" y="159026"/>
                  </a:cubicBezTo>
                  <a:cubicBezTo>
                    <a:pt x="246491" y="169628"/>
                    <a:pt x="237612" y="179593"/>
                    <a:pt x="230588" y="190831"/>
                  </a:cubicBezTo>
                  <a:cubicBezTo>
                    <a:pt x="224306" y="200883"/>
                    <a:pt x="220967" y="212585"/>
                    <a:pt x="214685" y="222637"/>
                  </a:cubicBezTo>
                  <a:cubicBezTo>
                    <a:pt x="207661" y="233875"/>
                    <a:pt x="198431" y="243585"/>
                    <a:pt x="190831" y="254442"/>
                  </a:cubicBezTo>
                  <a:cubicBezTo>
                    <a:pt x="179871" y="270100"/>
                    <a:pt x="159026" y="302150"/>
                    <a:pt x="159026" y="302150"/>
                  </a:cubicBezTo>
                  <a:cubicBezTo>
                    <a:pt x="156376" y="310101"/>
                    <a:pt x="154377" y="318300"/>
                    <a:pt x="151075" y="326004"/>
                  </a:cubicBezTo>
                  <a:cubicBezTo>
                    <a:pt x="146406" y="336899"/>
                    <a:pt x="139334" y="346711"/>
                    <a:pt x="135172" y="357809"/>
                  </a:cubicBezTo>
                  <a:cubicBezTo>
                    <a:pt x="131335" y="368041"/>
                    <a:pt x="132643" y="380126"/>
                    <a:pt x="127221" y="389614"/>
                  </a:cubicBezTo>
                  <a:cubicBezTo>
                    <a:pt x="121642" y="399377"/>
                    <a:pt x="111318" y="405517"/>
                    <a:pt x="103367" y="413468"/>
                  </a:cubicBezTo>
                  <a:cubicBezTo>
                    <a:pt x="89372" y="455453"/>
                    <a:pt x="100065" y="430349"/>
                    <a:pt x="63611" y="485030"/>
                  </a:cubicBezTo>
                  <a:lnTo>
                    <a:pt x="47708" y="508884"/>
                  </a:lnTo>
                  <a:cubicBezTo>
                    <a:pt x="27723" y="568842"/>
                    <a:pt x="54682" y="494936"/>
                    <a:pt x="23854" y="556591"/>
                  </a:cubicBezTo>
                  <a:cubicBezTo>
                    <a:pt x="3209" y="597881"/>
                    <a:pt x="31064" y="565284"/>
                    <a:pt x="0" y="596348"/>
                  </a:cubicBezTo>
                </a:path>
              </a:pathLst>
            </a:custGeom>
            <a:ln w="73025">
              <a:solidFill>
                <a:srgbClr val="00B050"/>
              </a:solidFill>
              <a:headEnd type="none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05777" y="2610557"/>
              <a:ext cx="1804901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Supply bid</a:t>
              </a:r>
              <a:r>
                <a:rPr lang="en-US" sz="2400" b="1" dirty="0" smtClean="0"/>
                <a:t> </a:t>
              </a:r>
              <a:r>
                <a:rPr lang="en-US" sz="2400" b="1" i="1" dirty="0" smtClean="0"/>
                <a:t>b</a:t>
              </a:r>
              <a:r>
                <a:rPr lang="en-US" sz="2400" b="1" i="1" baseline="-25000" dirty="0" smtClean="0"/>
                <a:t>i</a:t>
              </a:r>
              <a:r>
                <a:rPr lang="en-US" dirty="0" smtClean="0"/>
                <a:t> 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576194" y="1846725"/>
            <a:ext cx="2927601" cy="1251461"/>
            <a:chOff x="8576192" y="1846722"/>
            <a:chExt cx="2927601" cy="1251461"/>
          </a:xfrm>
        </p:grpSpPr>
        <p:cxnSp>
          <p:nvCxnSpPr>
            <p:cNvPr id="57" name="Curved Connector 56"/>
            <p:cNvCxnSpPr/>
            <p:nvPr/>
          </p:nvCxnSpPr>
          <p:spPr>
            <a:xfrm rot="5400000" flipH="1" flipV="1">
              <a:off x="8662317" y="2173856"/>
              <a:ext cx="838202" cy="1010452"/>
            </a:xfrm>
            <a:prstGeom prst="curvedConnector3">
              <a:avLst>
                <a:gd name="adj1" fmla="val 100277"/>
              </a:avLst>
            </a:prstGeom>
            <a:ln w="7302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9558128" y="1846722"/>
              <a:ext cx="19456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C</a:t>
              </a:r>
              <a:r>
                <a:rPr lang="en-US" sz="2400" b="1" dirty="0" smtClean="0">
                  <a:solidFill>
                    <a:srgbClr val="FF0000"/>
                  </a:solidFill>
                </a:rPr>
                <a:t>ut energy by</a:t>
              </a:r>
            </a:p>
            <a:p>
              <a:r>
                <a:rPr lang="en-US" sz="2400" b="1" dirty="0" smtClean="0"/>
                <a:t> </a:t>
              </a:r>
              <a:r>
                <a:rPr lang="en-US" sz="2400" b="1" i="1" dirty="0" err="1" smtClean="0"/>
                <a:t>s</a:t>
              </a:r>
              <a:r>
                <a:rPr lang="en-US" sz="2400" b="1" i="1" baseline="-25000" dirty="0" err="1" smtClean="0"/>
                <a:t>i</a:t>
              </a:r>
              <a:r>
                <a:rPr lang="en-US" sz="2400" b="1" i="1" dirty="0" smtClean="0"/>
                <a:t>=</a:t>
              </a:r>
              <a:r>
                <a:rPr lang="en-US" sz="2400" b="1" i="1" dirty="0" err="1" smtClean="0"/>
                <a:t>δ</a:t>
              </a:r>
              <a:r>
                <a:rPr lang="en-US" sz="2400" b="1" i="1" dirty="0" smtClean="0"/>
                <a:t>-b</a:t>
              </a:r>
              <a:r>
                <a:rPr lang="en-US" sz="2400" b="1" i="1" baseline="-25000" dirty="0" smtClean="0"/>
                <a:t>i</a:t>
              </a:r>
              <a:r>
                <a:rPr lang="en-US" sz="2400" b="1" i="1" dirty="0" smtClean="0"/>
                <a:t>/p</a:t>
              </a:r>
              <a:endParaRPr lang="en-US" sz="2400" b="1" i="1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47285" y="4771411"/>
            <a:ext cx="10385779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Operator announces supply function </a:t>
            </a:r>
            <a:r>
              <a:rPr lang="en-US" sz="2400" b="1" i="1" dirty="0" smtClean="0"/>
              <a:t>s(b, p) = </a:t>
            </a:r>
            <a:r>
              <a:rPr lang="en-US" sz="2400" b="1" i="1" dirty="0" err="1" smtClean="0"/>
              <a:t>δ</a:t>
            </a:r>
            <a:r>
              <a:rPr lang="en-US" sz="2400" b="1" i="1" dirty="0" smtClean="0"/>
              <a:t>-b/p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Tenant </a:t>
            </a:r>
            <a:r>
              <a:rPr lang="en-US" sz="2400" b="1" i="1" dirty="0" err="1" smtClean="0"/>
              <a:t>i</a:t>
            </a:r>
            <a:r>
              <a:rPr lang="en-US" sz="2400" dirty="0" smtClean="0"/>
              <a:t> submits bid </a:t>
            </a:r>
            <a:r>
              <a:rPr lang="en-US" sz="2400" b="1" i="1" dirty="0" smtClean="0"/>
              <a:t>b</a:t>
            </a:r>
            <a:r>
              <a:rPr lang="en-US" sz="2400" b="1" i="1" baseline="-25000" dirty="0" smtClean="0"/>
              <a:t>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Operator sets market price </a:t>
            </a:r>
            <a:r>
              <a:rPr lang="en-US" sz="2400" b="1" i="1" dirty="0" smtClean="0"/>
              <a:t>p</a:t>
            </a:r>
            <a:r>
              <a:rPr lang="en-US" sz="2400" dirty="0" smtClean="0"/>
              <a:t> to minimize it own cost (payment to tenants plus diesel cost)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DR is exercised</a:t>
            </a:r>
          </a:p>
        </p:txBody>
      </p:sp>
    </p:spTree>
    <p:extLst>
      <p:ext uri="{BB962C8B-B14F-4D97-AF65-F5344CB8AC3E}">
        <p14:creationId xmlns:p14="http://schemas.microsoft.com/office/powerpoint/2010/main" val="2907455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ColoDR</a:t>
            </a:r>
            <a:r>
              <a:rPr lang="en-US" b="1" dirty="0" smtClean="0"/>
              <a:t>: </a:t>
            </a:r>
            <a:r>
              <a:rPr lang="en-US" dirty="0" smtClean="0"/>
              <a:t>a supply function mechanism for DR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797F-2695-4387-B238-5AD92FE72A43}" type="slidenum">
              <a:rPr lang="en-US" smtClean="0"/>
              <a:t>33</a:t>
            </a:fld>
            <a:endParaRPr lang="en-US"/>
          </a:p>
        </p:txBody>
      </p:sp>
      <p:grpSp>
        <p:nvGrpSpPr>
          <p:cNvPr id="1052" name="Group 1051"/>
          <p:cNvGrpSpPr/>
          <p:nvPr/>
        </p:nvGrpSpPr>
        <p:grpSpPr>
          <a:xfrm>
            <a:off x="1751406" y="1324246"/>
            <a:ext cx="7837373" cy="3251290"/>
            <a:chOff x="1313554" y="1195408"/>
            <a:chExt cx="5878029" cy="3251291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2823530"/>
              <a:ext cx="1928867" cy="1408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1313554" y="3864226"/>
              <a:ext cx="1212919" cy="553998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3000" dirty="0" smtClean="0"/>
                <a:t>Operator</a:t>
              </a:r>
              <a:endParaRPr lang="en-US" sz="3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77418" y="3892701"/>
              <a:ext cx="1073579" cy="553998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3000" dirty="0" smtClean="0"/>
                <a:t>Tenants</a:t>
              </a:r>
              <a:endParaRPr lang="en-US" sz="3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40116" y="1981200"/>
              <a:ext cx="844071" cy="553998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3000" dirty="0" smtClean="0"/>
                <a:t>Utility</a:t>
              </a:r>
              <a:endParaRPr lang="en-US" sz="3000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6864" y="1195408"/>
              <a:ext cx="790575" cy="942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1336" y="2813895"/>
              <a:ext cx="1150247" cy="1172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55" name="Group 1054"/>
          <p:cNvGrpSpPr/>
          <p:nvPr/>
        </p:nvGrpSpPr>
        <p:grpSpPr>
          <a:xfrm>
            <a:off x="4040033" y="3945277"/>
            <a:ext cx="4064000" cy="691261"/>
            <a:chOff x="3030025" y="3945271"/>
            <a:chExt cx="3048000" cy="691260"/>
          </a:xfrm>
        </p:grpSpPr>
        <p:sp>
          <p:nvSpPr>
            <p:cNvPr id="55" name="Freeform 54"/>
            <p:cNvSpPr/>
            <p:nvPr/>
          </p:nvSpPr>
          <p:spPr>
            <a:xfrm rot="21337363" flipH="1" flipV="1">
              <a:off x="3030025" y="3945271"/>
              <a:ext cx="3048000" cy="643858"/>
            </a:xfrm>
            <a:custGeom>
              <a:avLst/>
              <a:gdLst>
                <a:gd name="connsiteX0" fmla="*/ 2560320 w 2560320"/>
                <a:gd name="connsiteY0" fmla="*/ 795131 h 795131"/>
                <a:gd name="connsiteX1" fmla="*/ 2536466 w 2560320"/>
                <a:gd name="connsiteY1" fmla="*/ 755374 h 795131"/>
                <a:gd name="connsiteX2" fmla="*/ 2528515 w 2560320"/>
                <a:gd name="connsiteY2" fmla="*/ 731520 h 795131"/>
                <a:gd name="connsiteX3" fmla="*/ 2488758 w 2560320"/>
                <a:gd name="connsiteY3" fmla="*/ 652007 h 795131"/>
                <a:gd name="connsiteX4" fmla="*/ 2464904 w 2560320"/>
                <a:gd name="connsiteY4" fmla="*/ 620202 h 795131"/>
                <a:gd name="connsiteX5" fmla="*/ 2425148 w 2560320"/>
                <a:gd name="connsiteY5" fmla="*/ 572494 h 795131"/>
                <a:gd name="connsiteX6" fmla="*/ 2409245 w 2560320"/>
                <a:gd name="connsiteY6" fmla="*/ 540689 h 795131"/>
                <a:gd name="connsiteX7" fmla="*/ 2385391 w 2560320"/>
                <a:gd name="connsiteY7" fmla="*/ 524786 h 795131"/>
                <a:gd name="connsiteX8" fmla="*/ 2313830 w 2560320"/>
                <a:gd name="connsiteY8" fmla="*/ 453224 h 795131"/>
                <a:gd name="connsiteX9" fmla="*/ 2242268 w 2560320"/>
                <a:gd name="connsiteY9" fmla="*/ 389614 h 795131"/>
                <a:gd name="connsiteX10" fmla="*/ 2202511 w 2560320"/>
                <a:gd name="connsiteY10" fmla="*/ 349858 h 795131"/>
                <a:gd name="connsiteX11" fmla="*/ 2170706 w 2560320"/>
                <a:gd name="connsiteY11" fmla="*/ 333955 h 795131"/>
                <a:gd name="connsiteX12" fmla="*/ 2146852 w 2560320"/>
                <a:gd name="connsiteY12" fmla="*/ 318052 h 795131"/>
                <a:gd name="connsiteX13" fmla="*/ 2075291 w 2560320"/>
                <a:gd name="connsiteY13" fmla="*/ 270344 h 795131"/>
                <a:gd name="connsiteX14" fmla="*/ 2051437 w 2560320"/>
                <a:gd name="connsiteY14" fmla="*/ 254442 h 795131"/>
                <a:gd name="connsiteX15" fmla="*/ 1971924 w 2560320"/>
                <a:gd name="connsiteY15" fmla="*/ 222637 h 795131"/>
                <a:gd name="connsiteX16" fmla="*/ 1940118 w 2560320"/>
                <a:gd name="connsiteY16" fmla="*/ 206734 h 795131"/>
                <a:gd name="connsiteX17" fmla="*/ 1892411 w 2560320"/>
                <a:gd name="connsiteY17" fmla="*/ 190831 h 795131"/>
                <a:gd name="connsiteX18" fmla="*/ 1852654 w 2560320"/>
                <a:gd name="connsiteY18" fmla="*/ 166978 h 795131"/>
                <a:gd name="connsiteX19" fmla="*/ 1804946 w 2560320"/>
                <a:gd name="connsiteY19" fmla="*/ 159026 h 795131"/>
                <a:gd name="connsiteX20" fmla="*/ 1757238 w 2560320"/>
                <a:gd name="connsiteY20" fmla="*/ 143124 h 795131"/>
                <a:gd name="connsiteX21" fmla="*/ 1701579 w 2560320"/>
                <a:gd name="connsiteY21" fmla="*/ 127221 h 795131"/>
                <a:gd name="connsiteX22" fmla="*/ 1637969 w 2560320"/>
                <a:gd name="connsiteY22" fmla="*/ 111318 h 795131"/>
                <a:gd name="connsiteX23" fmla="*/ 1566407 w 2560320"/>
                <a:gd name="connsiteY23" fmla="*/ 95416 h 795131"/>
                <a:gd name="connsiteX24" fmla="*/ 1502797 w 2560320"/>
                <a:gd name="connsiteY24" fmla="*/ 71562 h 795131"/>
                <a:gd name="connsiteX25" fmla="*/ 1423284 w 2560320"/>
                <a:gd name="connsiteY25" fmla="*/ 55659 h 795131"/>
                <a:gd name="connsiteX26" fmla="*/ 1351722 w 2560320"/>
                <a:gd name="connsiteY26" fmla="*/ 31805 h 795131"/>
                <a:gd name="connsiteX27" fmla="*/ 1200647 w 2560320"/>
                <a:gd name="connsiteY27" fmla="*/ 15903 h 795131"/>
                <a:gd name="connsiteX28" fmla="*/ 1049572 w 2560320"/>
                <a:gd name="connsiteY28" fmla="*/ 0 h 795131"/>
                <a:gd name="connsiteX29" fmla="*/ 540689 w 2560320"/>
                <a:gd name="connsiteY29" fmla="*/ 15903 h 795131"/>
                <a:gd name="connsiteX30" fmla="*/ 445273 w 2560320"/>
                <a:gd name="connsiteY30" fmla="*/ 31805 h 795131"/>
                <a:gd name="connsiteX31" fmla="*/ 397565 w 2560320"/>
                <a:gd name="connsiteY31" fmla="*/ 39757 h 795131"/>
                <a:gd name="connsiteX32" fmla="*/ 341906 w 2560320"/>
                <a:gd name="connsiteY32" fmla="*/ 63611 h 795131"/>
                <a:gd name="connsiteX33" fmla="*/ 286247 w 2560320"/>
                <a:gd name="connsiteY33" fmla="*/ 111318 h 795131"/>
                <a:gd name="connsiteX34" fmla="*/ 254442 w 2560320"/>
                <a:gd name="connsiteY34" fmla="*/ 159026 h 795131"/>
                <a:gd name="connsiteX35" fmla="*/ 230588 w 2560320"/>
                <a:gd name="connsiteY35" fmla="*/ 190831 h 795131"/>
                <a:gd name="connsiteX36" fmla="*/ 214685 w 2560320"/>
                <a:gd name="connsiteY36" fmla="*/ 222637 h 795131"/>
                <a:gd name="connsiteX37" fmla="*/ 190831 w 2560320"/>
                <a:gd name="connsiteY37" fmla="*/ 254442 h 795131"/>
                <a:gd name="connsiteX38" fmla="*/ 159026 w 2560320"/>
                <a:gd name="connsiteY38" fmla="*/ 302150 h 795131"/>
                <a:gd name="connsiteX39" fmla="*/ 151075 w 2560320"/>
                <a:gd name="connsiteY39" fmla="*/ 326004 h 795131"/>
                <a:gd name="connsiteX40" fmla="*/ 135172 w 2560320"/>
                <a:gd name="connsiteY40" fmla="*/ 357809 h 795131"/>
                <a:gd name="connsiteX41" fmla="*/ 127221 w 2560320"/>
                <a:gd name="connsiteY41" fmla="*/ 389614 h 795131"/>
                <a:gd name="connsiteX42" fmla="*/ 103367 w 2560320"/>
                <a:gd name="connsiteY42" fmla="*/ 413468 h 795131"/>
                <a:gd name="connsiteX43" fmla="*/ 63611 w 2560320"/>
                <a:gd name="connsiteY43" fmla="*/ 485030 h 795131"/>
                <a:gd name="connsiteX44" fmla="*/ 47708 w 2560320"/>
                <a:gd name="connsiteY44" fmla="*/ 508884 h 795131"/>
                <a:gd name="connsiteX45" fmla="*/ 23854 w 2560320"/>
                <a:gd name="connsiteY45" fmla="*/ 556591 h 795131"/>
                <a:gd name="connsiteX46" fmla="*/ 0 w 2560320"/>
                <a:gd name="connsiteY46" fmla="*/ 596348 h 79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0" h="795131">
                  <a:moveTo>
                    <a:pt x="2560320" y="795131"/>
                  </a:moveTo>
                  <a:cubicBezTo>
                    <a:pt x="2552369" y="781879"/>
                    <a:pt x="2543377" y="769197"/>
                    <a:pt x="2536466" y="755374"/>
                  </a:cubicBezTo>
                  <a:cubicBezTo>
                    <a:pt x="2532718" y="747877"/>
                    <a:pt x="2532027" y="739130"/>
                    <a:pt x="2528515" y="731520"/>
                  </a:cubicBezTo>
                  <a:cubicBezTo>
                    <a:pt x="2516097" y="704615"/>
                    <a:pt x="2502010" y="678511"/>
                    <a:pt x="2488758" y="652007"/>
                  </a:cubicBezTo>
                  <a:cubicBezTo>
                    <a:pt x="2482831" y="640154"/>
                    <a:pt x="2471928" y="631440"/>
                    <a:pt x="2464904" y="620202"/>
                  </a:cubicBezTo>
                  <a:cubicBezTo>
                    <a:pt x="2436080" y="574084"/>
                    <a:pt x="2465836" y="599620"/>
                    <a:pt x="2425148" y="572494"/>
                  </a:cubicBezTo>
                  <a:cubicBezTo>
                    <a:pt x="2419847" y="561892"/>
                    <a:pt x="2416833" y="549795"/>
                    <a:pt x="2409245" y="540689"/>
                  </a:cubicBezTo>
                  <a:cubicBezTo>
                    <a:pt x="2403127" y="533348"/>
                    <a:pt x="2392435" y="531244"/>
                    <a:pt x="2385391" y="524786"/>
                  </a:cubicBezTo>
                  <a:cubicBezTo>
                    <a:pt x="2360524" y="501991"/>
                    <a:pt x="2337684" y="477078"/>
                    <a:pt x="2313830" y="453224"/>
                  </a:cubicBezTo>
                  <a:cubicBezTo>
                    <a:pt x="2249857" y="389251"/>
                    <a:pt x="2345524" y="483483"/>
                    <a:pt x="2242268" y="389614"/>
                  </a:cubicBezTo>
                  <a:cubicBezTo>
                    <a:pt x="2228400" y="377007"/>
                    <a:pt x="2217305" y="361364"/>
                    <a:pt x="2202511" y="349858"/>
                  </a:cubicBezTo>
                  <a:cubicBezTo>
                    <a:pt x="2193155" y="342581"/>
                    <a:pt x="2180997" y="339836"/>
                    <a:pt x="2170706" y="333955"/>
                  </a:cubicBezTo>
                  <a:cubicBezTo>
                    <a:pt x="2162409" y="329214"/>
                    <a:pt x="2154628" y="323607"/>
                    <a:pt x="2146852" y="318052"/>
                  </a:cubicBezTo>
                  <a:cubicBezTo>
                    <a:pt x="2072755" y="265125"/>
                    <a:pt x="2161313" y="324107"/>
                    <a:pt x="2075291" y="270344"/>
                  </a:cubicBezTo>
                  <a:cubicBezTo>
                    <a:pt x="2067187" y="265279"/>
                    <a:pt x="2060114" y="258447"/>
                    <a:pt x="2051437" y="254442"/>
                  </a:cubicBezTo>
                  <a:cubicBezTo>
                    <a:pt x="2025518" y="242480"/>
                    <a:pt x="1997456" y="235403"/>
                    <a:pt x="1971924" y="222637"/>
                  </a:cubicBezTo>
                  <a:cubicBezTo>
                    <a:pt x="1961322" y="217336"/>
                    <a:pt x="1951124" y="211136"/>
                    <a:pt x="1940118" y="206734"/>
                  </a:cubicBezTo>
                  <a:cubicBezTo>
                    <a:pt x="1924554" y="200508"/>
                    <a:pt x="1907671" y="197767"/>
                    <a:pt x="1892411" y="190831"/>
                  </a:cubicBezTo>
                  <a:cubicBezTo>
                    <a:pt x="1878342" y="184436"/>
                    <a:pt x="1867178" y="172259"/>
                    <a:pt x="1852654" y="166978"/>
                  </a:cubicBezTo>
                  <a:cubicBezTo>
                    <a:pt x="1837503" y="161468"/>
                    <a:pt x="1820587" y="162936"/>
                    <a:pt x="1804946" y="159026"/>
                  </a:cubicBezTo>
                  <a:cubicBezTo>
                    <a:pt x="1788684" y="154960"/>
                    <a:pt x="1773260" y="148054"/>
                    <a:pt x="1757238" y="143124"/>
                  </a:cubicBezTo>
                  <a:cubicBezTo>
                    <a:pt x="1738796" y="137450"/>
                    <a:pt x="1720223" y="132193"/>
                    <a:pt x="1701579" y="127221"/>
                  </a:cubicBezTo>
                  <a:cubicBezTo>
                    <a:pt x="1680461" y="121589"/>
                    <a:pt x="1659244" y="116324"/>
                    <a:pt x="1637969" y="111318"/>
                  </a:cubicBezTo>
                  <a:cubicBezTo>
                    <a:pt x="1614183" y="105721"/>
                    <a:pt x="1589850" y="102311"/>
                    <a:pt x="1566407" y="95416"/>
                  </a:cubicBezTo>
                  <a:cubicBezTo>
                    <a:pt x="1544682" y="89026"/>
                    <a:pt x="1524616" y="77623"/>
                    <a:pt x="1502797" y="71562"/>
                  </a:cubicBezTo>
                  <a:cubicBezTo>
                    <a:pt x="1476754" y="64328"/>
                    <a:pt x="1449423" y="62538"/>
                    <a:pt x="1423284" y="55659"/>
                  </a:cubicBezTo>
                  <a:cubicBezTo>
                    <a:pt x="1398968" y="49260"/>
                    <a:pt x="1376475" y="36225"/>
                    <a:pt x="1351722" y="31805"/>
                  </a:cubicBezTo>
                  <a:cubicBezTo>
                    <a:pt x="1301874" y="22904"/>
                    <a:pt x="1251015" y="21113"/>
                    <a:pt x="1200647" y="15903"/>
                  </a:cubicBezTo>
                  <a:cubicBezTo>
                    <a:pt x="1050809" y="403"/>
                    <a:pt x="1189455" y="15542"/>
                    <a:pt x="1049572" y="0"/>
                  </a:cubicBezTo>
                  <a:cubicBezTo>
                    <a:pt x="919642" y="2824"/>
                    <a:pt x="694455" y="3601"/>
                    <a:pt x="540689" y="15903"/>
                  </a:cubicBezTo>
                  <a:cubicBezTo>
                    <a:pt x="499881" y="19168"/>
                    <a:pt x="483050" y="24936"/>
                    <a:pt x="445273" y="31805"/>
                  </a:cubicBezTo>
                  <a:cubicBezTo>
                    <a:pt x="429411" y="34689"/>
                    <a:pt x="413468" y="37106"/>
                    <a:pt x="397565" y="39757"/>
                  </a:cubicBezTo>
                  <a:cubicBezTo>
                    <a:pt x="310735" y="97641"/>
                    <a:pt x="444600" y="12264"/>
                    <a:pt x="341906" y="63611"/>
                  </a:cubicBezTo>
                  <a:cubicBezTo>
                    <a:pt x="328324" y="70402"/>
                    <a:pt x="296375" y="98296"/>
                    <a:pt x="286247" y="111318"/>
                  </a:cubicBezTo>
                  <a:cubicBezTo>
                    <a:pt x="274513" y="126405"/>
                    <a:pt x="265910" y="143736"/>
                    <a:pt x="254442" y="159026"/>
                  </a:cubicBezTo>
                  <a:cubicBezTo>
                    <a:pt x="246491" y="169628"/>
                    <a:pt x="237612" y="179593"/>
                    <a:pt x="230588" y="190831"/>
                  </a:cubicBezTo>
                  <a:cubicBezTo>
                    <a:pt x="224306" y="200883"/>
                    <a:pt x="220967" y="212585"/>
                    <a:pt x="214685" y="222637"/>
                  </a:cubicBezTo>
                  <a:cubicBezTo>
                    <a:pt x="207661" y="233875"/>
                    <a:pt x="198431" y="243585"/>
                    <a:pt x="190831" y="254442"/>
                  </a:cubicBezTo>
                  <a:cubicBezTo>
                    <a:pt x="179871" y="270100"/>
                    <a:pt x="159026" y="302150"/>
                    <a:pt x="159026" y="302150"/>
                  </a:cubicBezTo>
                  <a:cubicBezTo>
                    <a:pt x="156376" y="310101"/>
                    <a:pt x="154377" y="318300"/>
                    <a:pt x="151075" y="326004"/>
                  </a:cubicBezTo>
                  <a:cubicBezTo>
                    <a:pt x="146406" y="336899"/>
                    <a:pt x="139334" y="346711"/>
                    <a:pt x="135172" y="357809"/>
                  </a:cubicBezTo>
                  <a:cubicBezTo>
                    <a:pt x="131335" y="368041"/>
                    <a:pt x="132643" y="380126"/>
                    <a:pt x="127221" y="389614"/>
                  </a:cubicBezTo>
                  <a:cubicBezTo>
                    <a:pt x="121642" y="399377"/>
                    <a:pt x="111318" y="405517"/>
                    <a:pt x="103367" y="413468"/>
                  </a:cubicBezTo>
                  <a:cubicBezTo>
                    <a:pt x="89372" y="455453"/>
                    <a:pt x="100065" y="430349"/>
                    <a:pt x="63611" y="485030"/>
                  </a:cubicBezTo>
                  <a:lnTo>
                    <a:pt x="47708" y="508884"/>
                  </a:lnTo>
                  <a:cubicBezTo>
                    <a:pt x="27723" y="568842"/>
                    <a:pt x="54682" y="494936"/>
                    <a:pt x="23854" y="556591"/>
                  </a:cubicBezTo>
                  <a:cubicBezTo>
                    <a:pt x="3209" y="597881"/>
                    <a:pt x="31064" y="565284"/>
                    <a:pt x="0" y="596348"/>
                  </a:cubicBezTo>
                </a:path>
              </a:pathLst>
            </a:custGeom>
            <a:ln w="73025">
              <a:solidFill>
                <a:srgbClr val="00B050"/>
              </a:solidFill>
              <a:headEnd type="none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103469" y="4113312"/>
              <a:ext cx="1213568" cy="523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Price </a:t>
              </a:r>
              <a:r>
                <a:rPr lang="en-US" sz="2400" b="1" i="1" dirty="0" smtClean="0">
                  <a:solidFill>
                    <a:srgbClr val="000000"/>
                  </a:solidFill>
                </a:rPr>
                <a:t>p</a:t>
              </a:r>
              <a:endParaRPr lang="en-US" sz="2800" b="1" i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24506" y="1370344"/>
            <a:ext cx="1846141" cy="1677656"/>
            <a:chOff x="3024502" y="1370344"/>
            <a:chExt cx="1846141" cy="1677656"/>
          </a:xfrm>
        </p:grpSpPr>
        <p:cxnSp>
          <p:nvCxnSpPr>
            <p:cNvPr id="8" name="Curved Connector 7"/>
            <p:cNvCxnSpPr/>
            <p:nvPr/>
          </p:nvCxnSpPr>
          <p:spPr>
            <a:xfrm rot="5400000">
              <a:off x="3403601" y="1676400"/>
              <a:ext cx="1219200" cy="1524000"/>
            </a:xfrm>
            <a:prstGeom prst="curvedConnector3">
              <a:avLst>
                <a:gd name="adj1" fmla="val -787"/>
              </a:avLst>
            </a:prstGeom>
            <a:ln w="7302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3024502" y="1370344"/>
              <a:ext cx="18461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Cut energy</a:t>
              </a:r>
              <a:r>
                <a:rPr lang="en-US" sz="2000" dirty="0" smtClean="0"/>
                <a:t> </a:t>
              </a:r>
              <a:r>
                <a:rPr lang="en-US" sz="2400" b="1" i="1" dirty="0" err="1" smtClean="0"/>
                <a:t>δ</a:t>
              </a:r>
              <a:endParaRPr lang="en-US" sz="2000" b="1" i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41008" y="1919029"/>
            <a:ext cx="2169682" cy="1423779"/>
            <a:chOff x="841008" y="1919026"/>
            <a:chExt cx="2169682" cy="1423779"/>
          </a:xfrm>
        </p:grpSpPr>
        <p:cxnSp>
          <p:nvCxnSpPr>
            <p:cNvPr id="62" name="Curved Connector 61"/>
            <p:cNvCxnSpPr/>
            <p:nvPr/>
          </p:nvCxnSpPr>
          <p:spPr>
            <a:xfrm rot="16200000" flipV="1">
              <a:off x="2146677" y="2478792"/>
              <a:ext cx="893802" cy="834224"/>
            </a:xfrm>
            <a:prstGeom prst="curvedConnector3">
              <a:avLst>
                <a:gd name="adj1" fmla="val 98039"/>
              </a:avLst>
            </a:prstGeom>
            <a:ln w="7302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41008" y="1919026"/>
              <a:ext cx="19339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Diesel energy</a:t>
              </a:r>
              <a:r>
                <a:rPr lang="en-US" sz="2400" b="1" dirty="0" smtClean="0"/>
                <a:t> </a:t>
              </a:r>
            </a:p>
            <a:p>
              <a:r>
                <a:rPr lang="en-US" sz="2400" b="1" i="1" dirty="0" smtClean="0"/>
                <a:t>y = </a:t>
              </a:r>
              <a:r>
                <a:rPr lang="en-US" sz="2400" b="1" i="1" dirty="0" err="1" smtClean="0"/>
                <a:t>δ</a:t>
              </a:r>
              <a:r>
                <a:rPr lang="en-US" sz="2400" b="1" i="1" dirty="0" smtClean="0"/>
                <a:t> - </a:t>
              </a:r>
              <a:r>
                <a:rPr lang="en-US" sz="2400" b="1" i="1" dirty="0" err="1" smtClean="0"/>
                <a:t>Σ</a:t>
              </a:r>
              <a:r>
                <a:rPr lang="en-US" sz="2400" b="1" i="1" baseline="-25000" dirty="0" err="1" smtClean="0"/>
                <a:t>i</a:t>
              </a:r>
              <a:r>
                <a:rPr lang="en-US" sz="2400" b="1" i="1" dirty="0" err="1" smtClean="0"/>
                <a:t>s</a:t>
              </a:r>
              <a:r>
                <a:rPr lang="en-US" sz="2400" b="1" i="1" baseline="-25000" dirty="0" err="1" smtClean="0"/>
                <a:t>i</a:t>
              </a:r>
              <a:endParaRPr lang="en-US" sz="2400" b="1" i="1" baseline="-250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65569" y="2598817"/>
            <a:ext cx="4085595" cy="643859"/>
            <a:chOff x="4165569" y="2598816"/>
            <a:chExt cx="4085595" cy="643858"/>
          </a:xfrm>
        </p:grpSpPr>
        <p:sp>
          <p:nvSpPr>
            <p:cNvPr id="1044" name="Freeform 1043"/>
            <p:cNvSpPr/>
            <p:nvPr/>
          </p:nvSpPr>
          <p:spPr>
            <a:xfrm rot="21306762">
              <a:off x="4165569" y="2598816"/>
              <a:ext cx="4085595" cy="643858"/>
            </a:xfrm>
            <a:custGeom>
              <a:avLst/>
              <a:gdLst>
                <a:gd name="connsiteX0" fmla="*/ 2560320 w 2560320"/>
                <a:gd name="connsiteY0" fmla="*/ 795131 h 795131"/>
                <a:gd name="connsiteX1" fmla="*/ 2536466 w 2560320"/>
                <a:gd name="connsiteY1" fmla="*/ 755374 h 795131"/>
                <a:gd name="connsiteX2" fmla="*/ 2528515 w 2560320"/>
                <a:gd name="connsiteY2" fmla="*/ 731520 h 795131"/>
                <a:gd name="connsiteX3" fmla="*/ 2488758 w 2560320"/>
                <a:gd name="connsiteY3" fmla="*/ 652007 h 795131"/>
                <a:gd name="connsiteX4" fmla="*/ 2464904 w 2560320"/>
                <a:gd name="connsiteY4" fmla="*/ 620202 h 795131"/>
                <a:gd name="connsiteX5" fmla="*/ 2425148 w 2560320"/>
                <a:gd name="connsiteY5" fmla="*/ 572494 h 795131"/>
                <a:gd name="connsiteX6" fmla="*/ 2409245 w 2560320"/>
                <a:gd name="connsiteY6" fmla="*/ 540689 h 795131"/>
                <a:gd name="connsiteX7" fmla="*/ 2385391 w 2560320"/>
                <a:gd name="connsiteY7" fmla="*/ 524786 h 795131"/>
                <a:gd name="connsiteX8" fmla="*/ 2313830 w 2560320"/>
                <a:gd name="connsiteY8" fmla="*/ 453224 h 795131"/>
                <a:gd name="connsiteX9" fmla="*/ 2242268 w 2560320"/>
                <a:gd name="connsiteY9" fmla="*/ 389614 h 795131"/>
                <a:gd name="connsiteX10" fmla="*/ 2202511 w 2560320"/>
                <a:gd name="connsiteY10" fmla="*/ 349858 h 795131"/>
                <a:gd name="connsiteX11" fmla="*/ 2170706 w 2560320"/>
                <a:gd name="connsiteY11" fmla="*/ 333955 h 795131"/>
                <a:gd name="connsiteX12" fmla="*/ 2146852 w 2560320"/>
                <a:gd name="connsiteY12" fmla="*/ 318052 h 795131"/>
                <a:gd name="connsiteX13" fmla="*/ 2075291 w 2560320"/>
                <a:gd name="connsiteY13" fmla="*/ 270344 h 795131"/>
                <a:gd name="connsiteX14" fmla="*/ 2051437 w 2560320"/>
                <a:gd name="connsiteY14" fmla="*/ 254442 h 795131"/>
                <a:gd name="connsiteX15" fmla="*/ 1971924 w 2560320"/>
                <a:gd name="connsiteY15" fmla="*/ 222637 h 795131"/>
                <a:gd name="connsiteX16" fmla="*/ 1940118 w 2560320"/>
                <a:gd name="connsiteY16" fmla="*/ 206734 h 795131"/>
                <a:gd name="connsiteX17" fmla="*/ 1892411 w 2560320"/>
                <a:gd name="connsiteY17" fmla="*/ 190831 h 795131"/>
                <a:gd name="connsiteX18" fmla="*/ 1852654 w 2560320"/>
                <a:gd name="connsiteY18" fmla="*/ 166978 h 795131"/>
                <a:gd name="connsiteX19" fmla="*/ 1804946 w 2560320"/>
                <a:gd name="connsiteY19" fmla="*/ 159026 h 795131"/>
                <a:gd name="connsiteX20" fmla="*/ 1757238 w 2560320"/>
                <a:gd name="connsiteY20" fmla="*/ 143124 h 795131"/>
                <a:gd name="connsiteX21" fmla="*/ 1701579 w 2560320"/>
                <a:gd name="connsiteY21" fmla="*/ 127221 h 795131"/>
                <a:gd name="connsiteX22" fmla="*/ 1637969 w 2560320"/>
                <a:gd name="connsiteY22" fmla="*/ 111318 h 795131"/>
                <a:gd name="connsiteX23" fmla="*/ 1566407 w 2560320"/>
                <a:gd name="connsiteY23" fmla="*/ 95416 h 795131"/>
                <a:gd name="connsiteX24" fmla="*/ 1502797 w 2560320"/>
                <a:gd name="connsiteY24" fmla="*/ 71562 h 795131"/>
                <a:gd name="connsiteX25" fmla="*/ 1423284 w 2560320"/>
                <a:gd name="connsiteY25" fmla="*/ 55659 h 795131"/>
                <a:gd name="connsiteX26" fmla="*/ 1351722 w 2560320"/>
                <a:gd name="connsiteY26" fmla="*/ 31805 h 795131"/>
                <a:gd name="connsiteX27" fmla="*/ 1200647 w 2560320"/>
                <a:gd name="connsiteY27" fmla="*/ 15903 h 795131"/>
                <a:gd name="connsiteX28" fmla="*/ 1049572 w 2560320"/>
                <a:gd name="connsiteY28" fmla="*/ 0 h 795131"/>
                <a:gd name="connsiteX29" fmla="*/ 540689 w 2560320"/>
                <a:gd name="connsiteY29" fmla="*/ 15903 h 795131"/>
                <a:gd name="connsiteX30" fmla="*/ 445273 w 2560320"/>
                <a:gd name="connsiteY30" fmla="*/ 31805 h 795131"/>
                <a:gd name="connsiteX31" fmla="*/ 397565 w 2560320"/>
                <a:gd name="connsiteY31" fmla="*/ 39757 h 795131"/>
                <a:gd name="connsiteX32" fmla="*/ 341906 w 2560320"/>
                <a:gd name="connsiteY32" fmla="*/ 63611 h 795131"/>
                <a:gd name="connsiteX33" fmla="*/ 286247 w 2560320"/>
                <a:gd name="connsiteY33" fmla="*/ 111318 h 795131"/>
                <a:gd name="connsiteX34" fmla="*/ 254442 w 2560320"/>
                <a:gd name="connsiteY34" fmla="*/ 159026 h 795131"/>
                <a:gd name="connsiteX35" fmla="*/ 230588 w 2560320"/>
                <a:gd name="connsiteY35" fmla="*/ 190831 h 795131"/>
                <a:gd name="connsiteX36" fmla="*/ 214685 w 2560320"/>
                <a:gd name="connsiteY36" fmla="*/ 222637 h 795131"/>
                <a:gd name="connsiteX37" fmla="*/ 190831 w 2560320"/>
                <a:gd name="connsiteY37" fmla="*/ 254442 h 795131"/>
                <a:gd name="connsiteX38" fmla="*/ 159026 w 2560320"/>
                <a:gd name="connsiteY38" fmla="*/ 302150 h 795131"/>
                <a:gd name="connsiteX39" fmla="*/ 151075 w 2560320"/>
                <a:gd name="connsiteY39" fmla="*/ 326004 h 795131"/>
                <a:gd name="connsiteX40" fmla="*/ 135172 w 2560320"/>
                <a:gd name="connsiteY40" fmla="*/ 357809 h 795131"/>
                <a:gd name="connsiteX41" fmla="*/ 127221 w 2560320"/>
                <a:gd name="connsiteY41" fmla="*/ 389614 h 795131"/>
                <a:gd name="connsiteX42" fmla="*/ 103367 w 2560320"/>
                <a:gd name="connsiteY42" fmla="*/ 413468 h 795131"/>
                <a:gd name="connsiteX43" fmla="*/ 63611 w 2560320"/>
                <a:gd name="connsiteY43" fmla="*/ 485030 h 795131"/>
                <a:gd name="connsiteX44" fmla="*/ 47708 w 2560320"/>
                <a:gd name="connsiteY44" fmla="*/ 508884 h 795131"/>
                <a:gd name="connsiteX45" fmla="*/ 23854 w 2560320"/>
                <a:gd name="connsiteY45" fmla="*/ 556591 h 795131"/>
                <a:gd name="connsiteX46" fmla="*/ 0 w 2560320"/>
                <a:gd name="connsiteY46" fmla="*/ 596348 h 79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0" h="795131">
                  <a:moveTo>
                    <a:pt x="2560320" y="795131"/>
                  </a:moveTo>
                  <a:cubicBezTo>
                    <a:pt x="2552369" y="781879"/>
                    <a:pt x="2543377" y="769197"/>
                    <a:pt x="2536466" y="755374"/>
                  </a:cubicBezTo>
                  <a:cubicBezTo>
                    <a:pt x="2532718" y="747877"/>
                    <a:pt x="2532027" y="739130"/>
                    <a:pt x="2528515" y="731520"/>
                  </a:cubicBezTo>
                  <a:cubicBezTo>
                    <a:pt x="2516097" y="704615"/>
                    <a:pt x="2502010" y="678511"/>
                    <a:pt x="2488758" y="652007"/>
                  </a:cubicBezTo>
                  <a:cubicBezTo>
                    <a:pt x="2482831" y="640154"/>
                    <a:pt x="2471928" y="631440"/>
                    <a:pt x="2464904" y="620202"/>
                  </a:cubicBezTo>
                  <a:cubicBezTo>
                    <a:pt x="2436080" y="574084"/>
                    <a:pt x="2465836" y="599620"/>
                    <a:pt x="2425148" y="572494"/>
                  </a:cubicBezTo>
                  <a:cubicBezTo>
                    <a:pt x="2419847" y="561892"/>
                    <a:pt x="2416833" y="549795"/>
                    <a:pt x="2409245" y="540689"/>
                  </a:cubicBezTo>
                  <a:cubicBezTo>
                    <a:pt x="2403127" y="533348"/>
                    <a:pt x="2392435" y="531244"/>
                    <a:pt x="2385391" y="524786"/>
                  </a:cubicBezTo>
                  <a:cubicBezTo>
                    <a:pt x="2360524" y="501991"/>
                    <a:pt x="2337684" y="477078"/>
                    <a:pt x="2313830" y="453224"/>
                  </a:cubicBezTo>
                  <a:cubicBezTo>
                    <a:pt x="2249857" y="389251"/>
                    <a:pt x="2345524" y="483483"/>
                    <a:pt x="2242268" y="389614"/>
                  </a:cubicBezTo>
                  <a:cubicBezTo>
                    <a:pt x="2228400" y="377007"/>
                    <a:pt x="2217305" y="361364"/>
                    <a:pt x="2202511" y="349858"/>
                  </a:cubicBezTo>
                  <a:cubicBezTo>
                    <a:pt x="2193155" y="342581"/>
                    <a:pt x="2180997" y="339836"/>
                    <a:pt x="2170706" y="333955"/>
                  </a:cubicBezTo>
                  <a:cubicBezTo>
                    <a:pt x="2162409" y="329214"/>
                    <a:pt x="2154628" y="323607"/>
                    <a:pt x="2146852" y="318052"/>
                  </a:cubicBezTo>
                  <a:cubicBezTo>
                    <a:pt x="2072755" y="265125"/>
                    <a:pt x="2161313" y="324107"/>
                    <a:pt x="2075291" y="270344"/>
                  </a:cubicBezTo>
                  <a:cubicBezTo>
                    <a:pt x="2067187" y="265279"/>
                    <a:pt x="2060114" y="258447"/>
                    <a:pt x="2051437" y="254442"/>
                  </a:cubicBezTo>
                  <a:cubicBezTo>
                    <a:pt x="2025518" y="242480"/>
                    <a:pt x="1997456" y="235403"/>
                    <a:pt x="1971924" y="222637"/>
                  </a:cubicBezTo>
                  <a:cubicBezTo>
                    <a:pt x="1961322" y="217336"/>
                    <a:pt x="1951124" y="211136"/>
                    <a:pt x="1940118" y="206734"/>
                  </a:cubicBezTo>
                  <a:cubicBezTo>
                    <a:pt x="1924554" y="200508"/>
                    <a:pt x="1907671" y="197767"/>
                    <a:pt x="1892411" y="190831"/>
                  </a:cubicBezTo>
                  <a:cubicBezTo>
                    <a:pt x="1878342" y="184436"/>
                    <a:pt x="1867178" y="172259"/>
                    <a:pt x="1852654" y="166978"/>
                  </a:cubicBezTo>
                  <a:cubicBezTo>
                    <a:pt x="1837503" y="161468"/>
                    <a:pt x="1820587" y="162936"/>
                    <a:pt x="1804946" y="159026"/>
                  </a:cubicBezTo>
                  <a:cubicBezTo>
                    <a:pt x="1788684" y="154960"/>
                    <a:pt x="1773260" y="148054"/>
                    <a:pt x="1757238" y="143124"/>
                  </a:cubicBezTo>
                  <a:cubicBezTo>
                    <a:pt x="1738796" y="137450"/>
                    <a:pt x="1720223" y="132193"/>
                    <a:pt x="1701579" y="127221"/>
                  </a:cubicBezTo>
                  <a:cubicBezTo>
                    <a:pt x="1680461" y="121589"/>
                    <a:pt x="1659244" y="116324"/>
                    <a:pt x="1637969" y="111318"/>
                  </a:cubicBezTo>
                  <a:cubicBezTo>
                    <a:pt x="1614183" y="105721"/>
                    <a:pt x="1589850" y="102311"/>
                    <a:pt x="1566407" y="95416"/>
                  </a:cubicBezTo>
                  <a:cubicBezTo>
                    <a:pt x="1544682" y="89026"/>
                    <a:pt x="1524616" y="77623"/>
                    <a:pt x="1502797" y="71562"/>
                  </a:cubicBezTo>
                  <a:cubicBezTo>
                    <a:pt x="1476754" y="64328"/>
                    <a:pt x="1449423" y="62538"/>
                    <a:pt x="1423284" y="55659"/>
                  </a:cubicBezTo>
                  <a:cubicBezTo>
                    <a:pt x="1398968" y="49260"/>
                    <a:pt x="1376475" y="36225"/>
                    <a:pt x="1351722" y="31805"/>
                  </a:cubicBezTo>
                  <a:cubicBezTo>
                    <a:pt x="1301874" y="22904"/>
                    <a:pt x="1251015" y="21113"/>
                    <a:pt x="1200647" y="15903"/>
                  </a:cubicBezTo>
                  <a:cubicBezTo>
                    <a:pt x="1050809" y="403"/>
                    <a:pt x="1189455" y="15542"/>
                    <a:pt x="1049572" y="0"/>
                  </a:cubicBezTo>
                  <a:cubicBezTo>
                    <a:pt x="919642" y="2824"/>
                    <a:pt x="694455" y="3601"/>
                    <a:pt x="540689" y="15903"/>
                  </a:cubicBezTo>
                  <a:cubicBezTo>
                    <a:pt x="499881" y="19168"/>
                    <a:pt x="483050" y="24936"/>
                    <a:pt x="445273" y="31805"/>
                  </a:cubicBezTo>
                  <a:cubicBezTo>
                    <a:pt x="429411" y="34689"/>
                    <a:pt x="413468" y="37106"/>
                    <a:pt x="397565" y="39757"/>
                  </a:cubicBezTo>
                  <a:cubicBezTo>
                    <a:pt x="310735" y="97641"/>
                    <a:pt x="444600" y="12264"/>
                    <a:pt x="341906" y="63611"/>
                  </a:cubicBezTo>
                  <a:cubicBezTo>
                    <a:pt x="328324" y="70402"/>
                    <a:pt x="296375" y="98296"/>
                    <a:pt x="286247" y="111318"/>
                  </a:cubicBezTo>
                  <a:cubicBezTo>
                    <a:pt x="274513" y="126405"/>
                    <a:pt x="265910" y="143736"/>
                    <a:pt x="254442" y="159026"/>
                  </a:cubicBezTo>
                  <a:cubicBezTo>
                    <a:pt x="246491" y="169628"/>
                    <a:pt x="237612" y="179593"/>
                    <a:pt x="230588" y="190831"/>
                  </a:cubicBezTo>
                  <a:cubicBezTo>
                    <a:pt x="224306" y="200883"/>
                    <a:pt x="220967" y="212585"/>
                    <a:pt x="214685" y="222637"/>
                  </a:cubicBezTo>
                  <a:cubicBezTo>
                    <a:pt x="207661" y="233875"/>
                    <a:pt x="198431" y="243585"/>
                    <a:pt x="190831" y="254442"/>
                  </a:cubicBezTo>
                  <a:cubicBezTo>
                    <a:pt x="179871" y="270100"/>
                    <a:pt x="159026" y="302150"/>
                    <a:pt x="159026" y="302150"/>
                  </a:cubicBezTo>
                  <a:cubicBezTo>
                    <a:pt x="156376" y="310101"/>
                    <a:pt x="154377" y="318300"/>
                    <a:pt x="151075" y="326004"/>
                  </a:cubicBezTo>
                  <a:cubicBezTo>
                    <a:pt x="146406" y="336899"/>
                    <a:pt x="139334" y="346711"/>
                    <a:pt x="135172" y="357809"/>
                  </a:cubicBezTo>
                  <a:cubicBezTo>
                    <a:pt x="131335" y="368041"/>
                    <a:pt x="132643" y="380126"/>
                    <a:pt x="127221" y="389614"/>
                  </a:cubicBezTo>
                  <a:cubicBezTo>
                    <a:pt x="121642" y="399377"/>
                    <a:pt x="111318" y="405517"/>
                    <a:pt x="103367" y="413468"/>
                  </a:cubicBezTo>
                  <a:cubicBezTo>
                    <a:pt x="89372" y="455453"/>
                    <a:pt x="100065" y="430349"/>
                    <a:pt x="63611" y="485030"/>
                  </a:cubicBezTo>
                  <a:lnTo>
                    <a:pt x="47708" y="508884"/>
                  </a:lnTo>
                  <a:cubicBezTo>
                    <a:pt x="27723" y="568842"/>
                    <a:pt x="54682" y="494936"/>
                    <a:pt x="23854" y="556591"/>
                  </a:cubicBezTo>
                  <a:cubicBezTo>
                    <a:pt x="3209" y="597881"/>
                    <a:pt x="31064" y="565284"/>
                    <a:pt x="0" y="596348"/>
                  </a:cubicBezTo>
                </a:path>
              </a:pathLst>
            </a:custGeom>
            <a:ln w="73025">
              <a:solidFill>
                <a:srgbClr val="00B050"/>
              </a:solidFill>
              <a:headEnd type="none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05777" y="2610557"/>
              <a:ext cx="1804901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Supply bid</a:t>
              </a:r>
              <a:r>
                <a:rPr lang="en-US" sz="2400" b="1" dirty="0" smtClean="0"/>
                <a:t> </a:t>
              </a:r>
              <a:r>
                <a:rPr lang="en-US" sz="2400" b="1" i="1" dirty="0" smtClean="0"/>
                <a:t>b</a:t>
              </a:r>
              <a:r>
                <a:rPr lang="en-US" sz="2400" b="1" i="1" baseline="-25000" dirty="0" smtClean="0"/>
                <a:t>i</a:t>
              </a:r>
              <a:r>
                <a:rPr lang="en-US" dirty="0" smtClean="0"/>
                <a:t> 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576194" y="1846725"/>
            <a:ext cx="2927601" cy="1251461"/>
            <a:chOff x="8576192" y="1846722"/>
            <a:chExt cx="2927601" cy="1251461"/>
          </a:xfrm>
        </p:grpSpPr>
        <p:cxnSp>
          <p:nvCxnSpPr>
            <p:cNvPr id="57" name="Curved Connector 56"/>
            <p:cNvCxnSpPr/>
            <p:nvPr/>
          </p:nvCxnSpPr>
          <p:spPr>
            <a:xfrm rot="5400000" flipH="1" flipV="1">
              <a:off x="8662317" y="2173856"/>
              <a:ext cx="838202" cy="1010452"/>
            </a:xfrm>
            <a:prstGeom prst="curvedConnector3">
              <a:avLst>
                <a:gd name="adj1" fmla="val 100277"/>
              </a:avLst>
            </a:prstGeom>
            <a:ln w="7302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9558128" y="1846722"/>
              <a:ext cx="19456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C</a:t>
              </a:r>
              <a:r>
                <a:rPr lang="en-US" sz="2400" b="1" dirty="0" smtClean="0">
                  <a:solidFill>
                    <a:srgbClr val="FF0000"/>
                  </a:solidFill>
                </a:rPr>
                <a:t>ut energy by</a:t>
              </a:r>
            </a:p>
            <a:p>
              <a:r>
                <a:rPr lang="en-US" sz="2400" b="1" dirty="0" smtClean="0"/>
                <a:t> </a:t>
              </a:r>
              <a:r>
                <a:rPr lang="en-US" sz="2400" b="1" i="1" dirty="0" err="1" smtClean="0"/>
                <a:t>s</a:t>
              </a:r>
              <a:r>
                <a:rPr lang="en-US" sz="2400" b="1" i="1" baseline="-25000" dirty="0" err="1" smtClean="0"/>
                <a:t>i</a:t>
              </a:r>
              <a:r>
                <a:rPr lang="en-US" sz="2400" b="1" i="1" dirty="0" smtClean="0"/>
                <a:t>=</a:t>
              </a:r>
              <a:r>
                <a:rPr lang="en-US" sz="2400" b="1" i="1" dirty="0" err="1" smtClean="0"/>
                <a:t>δ</a:t>
              </a:r>
              <a:r>
                <a:rPr lang="en-US" sz="2400" b="1" i="1" dirty="0" smtClean="0"/>
                <a:t>-b</a:t>
              </a:r>
              <a:r>
                <a:rPr lang="en-US" sz="2400" b="1" i="1" baseline="-25000" dirty="0" smtClean="0"/>
                <a:t>i</a:t>
              </a:r>
              <a:r>
                <a:rPr lang="en-US" sz="2400" b="1" i="1" dirty="0" smtClean="0"/>
                <a:t>/p</a:t>
              </a:r>
              <a:endParaRPr lang="en-US" sz="2400" b="1" i="1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847285" y="4771411"/>
            <a:ext cx="10385779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Simple:</a:t>
            </a:r>
            <a:r>
              <a:rPr lang="en-US" sz="2400" b="1" dirty="0"/>
              <a:t> </a:t>
            </a:r>
            <a:r>
              <a:rPr lang="en-US" sz="2400" dirty="0"/>
              <a:t>tenant only need to communicate one parameter</a:t>
            </a:r>
            <a:endParaRPr lang="en-US" sz="2400" b="1" i="1" dirty="0"/>
          </a:p>
          <a:p>
            <a:r>
              <a:rPr lang="en-US" sz="2400" b="1" dirty="0">
                <a:solidFill>
                  <a:srgbClr val="5B9BD5"/>
                </a:solidFill>
              </a:rPr>
              <a:t>Fair:</a:t>
            </a:r>
            <a:r>
              <a:rPr lang="en-US" sz="2400" dirty="0"/>
              <a:t> no price differentiation</a:t>
            </a:r>
          </a:p>
          <a:p>
            <a:r>
              <a:rPr lang="en-US" sz="2400" b="1" dirty="0">
                <a:solidFill>
                  <a:srgbClr val="5B9BD5"/>
                </a:solidFill>
              </a:rPr>
              <a:t>Cost saving for operator:</a:t>
            </a:r>
            <a:r>
              <a:rPr lang="en-US" sz="2400" b="1" dirty="0"/>
              <a:t> </a:t>
            </a:r>
            <a:r>
              <a:rPr lang="en-US" sz="2400" dirty="0"/>
              <a:t>cost of dispatch </a:t>
            </a:r>
            <a:r>
              <a:rPr lang="en-US" sz="2400" dirty="0" smtClean="0"/>
              <a:t>decrease </a:t>
            </a:r>
            <a:r>
              <a:rPr lang="en-US" sz="2400" dirty="0"/>
              <a:t>compared to diesel </a:t>
            </a:r>
            <a:r>
              <a:rPr lang="en-US" sz="2400" dirty="0" smtClean="0"/>
              <a:t>only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Equilibrium:</a:t>
            </a:r>
            <a:r>
              <a:rPr lang="en-US" sz="2400" dirty="0" smtClean="0"/>
              <a:t> always exists (more on this later)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7348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ColoDR</a:t>
            </a:r>
            <a:r>
              <a:rPr lang="en-US" b="1" dirty="0" smtClean="0"/>
              <a:t>: </a:t>
            </a:r>
            <a:r>
              <a:rPr lang="en-US" dirty="0" smtClean="0"/>
              <a:t>a supply function mechanism for DR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797F-2695-4387-B238-5AD92FE72A43}" type="slidenum">
              <a:rPr lang="en-US" smtClean="0"/>
              <a:t>34</a:t>
            </a:fld>
            <a:endParaRPr lang="en-US"/>
          </a:p>
        </p:txBody>
      </p:sp>
      <p:grpSp>
        <p:nvGrpSpPr>
          <p:cNvPr id="1052" name="Group 1051"/>
          <p:cNvGrpSpPr/>
          <p:nvPr/>
        </p:nvGrpSpPr>
        <p:grpSpPr>
          <a:xfrm>
            <a:off x="1751406" y="1324246"/>
            <a:ext cx="7837373" cy="3251290"/>
            <a:chOff x="1313554" y="1195408"/>
            <a:chExt cx="5878029" cy="3251291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2823530"/>
              <a:ext cx="1928867" cy="1408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1313554" y="3864226"/>
              <a:ext cx="1212919" cy="553998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3000" dirty="0" smtClean="0"/>
                <a:t>Operator</a:t>
              </a:r>
              <a:endParaRPr lang="en-US" sz="3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77418" y="3892701"/>
              <a:ext cx="1073579" cy="553998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3000" dirty="0" smtClean="0"/>
                <a:t>Tenants</a:t>
              </a:r>
              <a:endParaRPr lang="en-US" sz="3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40116" y="1981200"/>
              <a:ext cx="844071" cy="553998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3000" dirty="0" smtClean="0"/>
                <a:t>Utility</a:t>
              </a:r>
              <a:endParaRPr lang="en-US" sz="3000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6864" y="1195408"/>
              <a:ext cx="790575" cy="942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1336" y="2813895"/>
              <a:ext cx="1150247" cy="1172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55" name="Group 1054"/>
          <p:cNvGrpSpPr/>
          <p:nvPr/>
        </p:nvGrpSpPr>
        <p:grpSpPr>
          <a:xfrm>
            <a:off x="4040033" y="3945277"/>
            <a:ext cx="4064000" cy="691261"/>
            <a:chOff x="3030025" y="3945271"/>
            <a:chExt cx="3048000" cy="691260"/>
          </a:xfrm>
        </p:grpSpPr>
        <p:sp>
          <p:nvSpPr>
            <p:cNvPr id="55" name="Freeform 54"/>
            <p:cNvSpPr/>
            <p:nvPr/>
          </p:nvSpPr>
          <p:spPr>
            <a:xfrm rot="21337363" flipH="1" flipV="1">
              <a:off x="3030025" y="3945271"/>
              <a:ext cx="3048000" cy="643858"/>
            </a:xfrm>
            <a:custGeom>
              <a:avLst/>
              <a:gdLst>
                <a:gd name="connsiteX0" fmla="*/ 2560320 w 2560320"/>
                <a:gd name="connsiteY0" fmla="*/ 795131 h 795131"/>
                <a:gd name="connsiteX1" fmla="*/ 2536466 w 2560320"/>
                <a:gd name="connsiteY1" fmla="*/ 755374 h 795131"/>
                <a:gd name="connsiteX2" fmla="*/ 2528515 w 2560320"/>
                <a:gd name="connsiteY2" fmla="*/ 731520 h 795131"/>
                <a:gd name="connsiteX3" fmla="*/ 2488758 w 2560320"/>
                <a:gd name="connsiteY3" fmla="*/ 652007 h 795131"/>
                <a:gd name="connsiteX4" fmla="*/ 2464904 w 2560320"/>
                <a:gd name="connsiteY4" fmla="*/ 620202 h 795131"/>
                <a:gd name="connsiteX5" fmla="*/ 2425148 w 2560320"/>
                <a:gd name="connsiteY5" fmla="*/ 572494 h 795131"/>
                <a:gd name="connsiteX6" fmla="*/ 2409245 w 2560320"/>
                <a:gd name="connsiteY6" fmla="*/ 540689 h 795131"/>
                <a:gd name="connsiteX7" fmla="*/ 2385391 w 2560320"/>
                <a:gd name="connsiteY7" fmla="*/ 524786 h 795131"/>
                <a:gd name="connsiteX8" fmla="*/ 2313830 w 2560320"/>
                <a:gd name="connsiteY8" fmla="*/ 453224 h 795131"/>
                <a:gd name="connsiteX9" fmla="*/ 2242268 w 2560320"/>
                <a:gd name="connsiteY9" fmla="*/ 389614 h 795131"/>
                <a:gd name="connsiteX10" fmla="*/ 2202511 w 2560320"/>
                <a:gd name="connsiteY10" fmla="*/ 349858 h 795131"/>
                <a:gd name="connsiteX11" fmla="*/ 2170706 w 2560320"/>
                <a:gd name="connsiteY11" fmla="*/ 333955 h 795131"/>
                <a:gd name="connsiteX12" fmla="*/ 2146852 w 2560320"/>
                <a:gd name="connsiteY12" fmla="*/ 318052 h 795131"/>
                <a:gd name="connsiteX13" fmla="*/ 2075291 w 2560320"/>
                <a:gd name="connsiteY13" fmla="*/ 270344 h 795131"/>
                <a:gd name="connsiteX14" fmla="*/ 2051437 w 2560320"/>
                <a:gd name="connsiteY14" fmla="*/ 254442 h 795131"/>
                <a:gd name="connsiteX15" fmla="*/ 1971924 w 2560320"/>
                <a:gd name="connsiteY15" fmla="*/ 222637 h 795131"/>
                <a:gd name="connsiteX16" fmla="*/ 1940118 w 2560320"/>
                <a:gd name="connsiteY16" fmla="*/ 206734 h 795131"/>
                <a:gd name="connsiteX17" fmla="*/ 1892411 w 2560320"/>
                <a:gd name="connsiteY17" fmla="*/ 190831 h 795131"/>
                <a:gd name="connsiteX18" fmla="*/ 1852654 w 2560320"/>
                <a:gd name="connsiteY18" fmla="*/ 166978 h 795131"/>
                <a:gd name="connsiteX19" fmla="*/ 1804946 w 2560320"/>
                <a:gd name="connsiteY19" fmla="*/ 159026 h 795131"/>
                <a:gd name="connsiteX20" fmla="*/ 1757238 w 2560320"/>
                <a:gd name="connsiteY20" fmla="*/ 143124 h 795131"/>
                <a:gd name="connsiteX21" fmla="*/ 1701579 w 2560320"/>
                <a:gd name="connsiteY21" fmla="*/ 127221 h 795131"/>
                <a:gd name="connsiteX22" fmla="*/ 1637969 w 2560320"/>
                <a:gd name="connsiteY22" fmla="*/ 111318 h 795131"/>
                <a:gd name="connsiteX23" fmla="*/ 1566407 w 2560320"/>
                <a:gd name="connsiteY23" fmla="*/ 95416 h 795131"/>
                <a:gd name="connsiteX24" fmla="*/ 1502797 w 2560320"/>
                <a:gd name="connsiteY24" fmla="*/ 71562 h 795131"/>
                <a:gd name="connsiteX25" fmla="*/ 1423284 w 2560320"/>
                <a:gd name="connsiteY25" fmla="*/ 55659 h 795131"/>
                <a:gd name="connsiteX26" fmla="*/ 1351722 w 2560320"/>
                <a:gd name="connsiteY26" fmla="*/ 31805 h 795131"/>
                <a:gd name="connsiteX27" fmla="*/ 1200647 w 2560320"/>
                <a:gd name="connsiteY27" fmla="*/ 15903 h 795131"/>
                <a:gd name="connsiteX28" fmla="*/ 1049572 w 2560320"/>
                <a:gd name="connsiteY28" fmla="*/ 0 h 795131"/>
                <a:gd name="connsiteX29" fmla="*/ 540689 w 2560320"/>
                <a:gd name="connsiteY29" fmla="*/ 15903 h 795131"/>
                <a:gd name="connsiteX30" fmla="*/ 445273 w 2560320"/>
                <a:gd name="connsiteY30" fmla="*/ 31805 h 795131"/>
                <a:gd name="connsiteX31" fmla="*/ 397565 w 2560320"/>
                <a:gd name="connsiteY31" fmla="*/ 39757 h 795131"/>
                <a:gd name="connsiteX32" fmla="*/ 341906 w 2560320"/>
                <a:gd name="connsiteY32" fmla="*/ 63611 h 795131"/>
                <a:gd name="connsiteX33" fmla="*/ 286247 w 2560320"/>
                <a:gd name="connsiteY33" fmla="*/ 111318 h 795131"/>
                <a:gd name="connsiteX34" fmla="*/ 254442 w 2560320"/>
                <a:gd name="connsiteY34" fmla="*/ 159026 h 795131"/>
                <a:gd name="connsiteX35" fmla="*/ 230588 w 2560320"/>
                <a:gd name="connsiteY35" fmla="*/ 190831 h 795131"/>
                <a:gd name="connsiteX36" fmla="*/ 214685 w 2560320"/>
                <a:gd name="connsiteY36" fmla="*/ 222637 h 795131"/>
                <a:gd name="connsiteX37" fmla="*/ 190831 w 2560320"/>
                <a:gd name="connsiteY37" fmla="*/ 254442 h 795131"/>
                <a:gd name="connsiteX38" fmla="*/ 159026 w 2560320"/>
                <a:gd name="connsiteY38" fmla="*/ 302150 h 795131"/>
                <a:gd name="connsiteX39" fmla="*/ 151075 w 2560320"/>
                <a:gd name="connsiteY39" fmla="*/ 326004 h 795131"/>
                <a:gd name="connsiteX40" fmla="*/ 135172 w 2560320"/>
                <a:gd name="connsiteY40" fmla="*/ 357809 h 795131"/>
                <a:gd name="connsiteX41" fmla="*/ 127221 w 2560320"/>
                <a:gd name="connsiteY41" fmla="*/ 389614 h 795131"/>
                <a:gd name="connsiteX42" fmla="*/ 103367 w 2560320"/>
                <a:gd name="connsiteY42" fmla="*/ 413468 h 795131"/>
                <a:gd name="connsiteX43" fmla="*/ 63611 w 2560320"/>
                <a:gd name="connsiteY43" fmla="*/ 485030 h 795131"/>
                <a:gd name="connsiteX44" fmla="*/ 47708 w 2560320"/>
                <a:gd name="connsiteY44" fmla="*/ 508884 h 795131"/>
                <a:gd name="connsiteX45" fmla="*/ 23854 w 2560320"/>
                <a:gd name="connsiteY45" fmla="*/ 556591 h 795131"/>
                <a:gd name="connsiteX46" fmla="*/ 0 w 2560320"/>
                <a:gd name="connsiteY46" fmla="*/ 596348 h 79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0" h="795131">
                  <a:moveTo>
                    <a:pt x="2560320" y="795131"/>
                  </a:moveTo>
                  <a:cubicBezTo>
                    <a:pt x="2552369" y="781879"/>
                    <a:pt x="2543377" y="769197"/>
                    <a:pt x="2536466" y="755374"/>
                  </a:cubicBezTo>
                  <a:cubicBezTo>
                    <a:pt x="2532718" y="747877"/>
                    <a:pt x="2532027" y="739130"/>
                    <a:pt x="2528515" y="731520"/>
                  </a:cubicBezTo>
                  <a:cubicBezTo>
                    <a:pt x="2516097" y="704615"/>
                    <a:pt x="2502010" y="678511"/>
                    <a:pt x="2488758" y="652007"/>
                  </a:cubicBezTo>
                  <a:cubicBezTo>
                    <a:pt x="2482831" y="640154"/>
                    <a:pt x="2471928" y="631440"/>
                    <a:pt x="2464904" y="620202"/>
                  </a:cubicBezTo>
                  <a:cubicBezTo>
                    <a:pt x="2436080" y="574084"/>
                    <a:pt x="2465836" y="599620"/>
                    <a:pt x="2425148" y="572494"/>
                  </a:cubicBezTo>
                  <a:cubicBezTo>
                    <a:pt x="2419847" y="561892"/>
                    <a:pt x="2416833" y="549795"/>
                    <a:pt x="2409245" y="540689"/>
                  </a:cubicBezTo>
                  <a:cubicBezTo>
                    <a:pt x="2403127" y="533348"/>
                    <a:pt x="2392435" y="531244"/>
                    <a:pt x="2385391" y="524786"/>
                  </a:cubicBezTo>
                  <a:cubicBezTo>
                    <a:pt x="2360524" y="501991"/>
                    <a:pt x="2337684" y="477078"/>
                    <a:pt x="2313830" y="453224"/>
                  </a:cubicBezTo>
                  <a:cubicBezTo>
                    <a:pt x="2249857" y="389251"/>
                    <a:pt x="2345524" y="483483"/>
                    <a:pt x="2242268" y="389614"/>
                  </a:cubicBezTo>
                  <a:cubicBezTo>
                    <a:pt x="2228400" y="377007"/>
                    <a:pt x="2217305" y="361364"/>
                    <a:pt x="2202511" y="349858"/>
                  </a:cubicBezTo>
                  <a:cubicBezTo>
                    <a:pt x="2193155" y="342581"/>
                    <a:pt x="2180997" y="339836"/>
                    <a:pt x="2170706" y="333955"/>
                  </a:cubicBezTo>
                  <a:cubicBezTo>
                    <a:pt x="2162409" y="329214"/>
                    <a:pt x="2154628" y="323607"/>
                    <a:pt x="2146852" y="318052"/>
                  </a:cubicBezTo>
                  <a:cubicBezTo>
                    <a:pt x="2072755" y="265125"/>
                    <a:pt x="2161313" y="324107"/>
                    <a:pt x="2075291" y="270344"/>
                  </a:cubicBezTo>
                  <a:cubicBezTo>
                    <a:pt x="2067187" y="265279"/>
                    <a:pt x="2060114" y="258447"/>
                    <a:pt x="2051437" y="254442"/>
                  </a:cubicBezTo>
                  <a:cubicBezTo>
                    <a:pt x="2025518" y="242480"/>
                    <a:pt x="1997456" y="235403"/>
                    <a:pt x="1971924" y="222637"/>
                  </a:cubicBezTo>
                  <a:cubicBezTo>
                    <a:pt x="1961322" y="217336"/>
                    <a:pt x="1951124" y="211136"/>
                    <a:pt x="1940118" y="206734"/>
                  </a:cubicBezTo>
                  <a:cubicBezTo>
                    <a:pt x="1924554" y="200508"/>
                    <a:pt x="1907671" y="197767"/>
                    <a:pt x="1892411" y="190831"/>
                  </a:cubicBezTo>
                  <a:cubicBezTo>
                    <a:pt x="1878342" y="184436"/>
                    <a:pt x="1867178" y="172259"/>
                    <a:pt x="1852654" y="166978"/>
                  </a:cubicBezTo>
                  <a:cubicBezTo>
                    <a:pt x="1837503" y="161468"/>
                    <a:pt x="1820587" y="162936"/>
                    <a:pt x="1804946" y="159026"/>
                  </a:cubicBezTo>
                  <a:cubicBezTo>
                    <a:pt x="1788684" y="154960"/>
                    <a:pt x="1773260" y="148054"/>
                    <a:pt x="1757238" y="143124"/>
                  </a:cubicBezTo>
                  <a:cubicBezTo>
                    <a:pt x="1738796" y="137450"/>
                    <a:pt x="1720223" y="132193"/>
                    <a:pt x="1701579" y="127221"/>
                  </a:cubicBezTo>
                  <a:cubicBezTo>
                    <a:pt x="1680461" y="121589"/>
                    <a:pt x="1659244" y="116324"/>
                    <a:pt x="1637969" y="111318"/>
                  </a:cubicBezTo>
                  <a:cubicBezTo>
                    <a:pt x="1614183" y="105721"/>
                    <a:pt x="1589850" y="102311"/>
                    <a:pt x="1566407" y="95416"/>
                  </a:cubicBezTo>
                  <a:cubicBezTo>
                    <a:pt x="1544682" y="89026"/>
                    <a:pt x="1524616" y="77623"/>
                    <a:pt x="1502797" y="71562"/>
                  </a:cubicBezTo>
                  <a:cubicBezTo>
                    <a:pt x="1476754" y="64328"/>
                    <a:pt x="1449423" y="62538"/>
                    <a:pt x="1423284" y="55659"/>
                  </a:cubicBezTo>
                  <a:cubicBezTo>
                    <a:pt x="1398968" y="49260"/>
                    <a:pt x="1376475" y="36225"/>
                    <a:pt x="1351722" y="31805"/>
                  </a:cubicBezTo>
                  <a:cubicBezTo>
                    <a:pt x="1301874" y="22904"/>
                    <a:pt x="1251015" y="21113"/>
                    <a:pt x="1200647" y="15903"/>
                  </a:cubicBezTo>
                  <a:cubicBezTo>
                    <a:pt x="1050809" y="403"/>
                    <a:pt x="1189455" y="15542"/>
                    <a:pt x="1049572" y="0"/>
                  </a:cubicBezTo>
                  <a:cubicBezTo>
                    <a:pt x="919642" y="2824"/>
                    <a:pt x="694455" y="3601"/>
                    <a:pt x="540689" y="15903"/>
                  </a:cubicBezTo>
                  <a:cubicBezTo>
                    <a:pt x="499881" y="19168"/>
                    <a:pt x="483050" y="24936"/>
                    <a:pt x="445273" y="31805"/>
                  </a:cubicBezTo>
                  <a:cubicBezTo>
                    <a:pt x="429411" y="34689"/>
                    <a:pt x="413468" y="37106"/>
                    <a:pt x="397565" y="39757"/>
                  </a:cubicBezTo>
                  <a:cubicBezTo>
                    <a:pt x="310735" y="97641"/>
                    <a:pt x="444600" y="12264"/>
                    <a:pt x="341906" y="63611"/>
                  </a:cubicBezTo>
                  <a:cubicBezTo>
                    <a:pt x="328324" y="70402"/>
                    <a:pt x="296375" y="98296"/>
                    <a:pt x="286247" y="111318"/>
                  </a:cubicBezTo>
                  <a:cubicBezTo>
                    <a:pt x="274513" y="126405"/>
                    <a:pt x="265910" y="143736"/>
                    <a:pt x="254442" y="159026"/>
                  </a:cubicBezTo>
                  <a:cubicBezTo>
                    <a:pt x="246491" y="169628"/>
                    <a:pt x="237612" y="179593"/>
                    <a:pt x="230588" y="190831"/>
                  </a:cubicBezTo>
                  <a:cubicBezTo>
                    <a:pt x="224306" y="200883"/>
                    <a:pt x="220967" y="212585"/>
                    <a:pt x="214685" y="222637"/>
                  </a:cubicBezTo>
                  <a:cubicBezTo>
                    <a:pt x="207661" y="233875"/>
                    <a:pt x="198431" y="243585"/>
                    <a:pt x="190831" y="254442"/>
                  </a:cubicBezTo>
                  <a:cubicBezTo>
                    <a:pt x="179871" y="270100"/>
                    <a:pt x="159026" y="302150"/>
                    <a:pt x="159026" y="302150"/>
                  </a:cubicBezTo>
                  <a:cubicBezTo>
                    <a:pt x="156376" y="310101"/>
                    <a:pt x="154377" y="318300"/>
                    <a:pt x="151075" y="326004"/>
                  </a:cubicBezTo>
                  <a:cubicBezTo>
                    <a:pt x="146406" y="336899"/>
                    <a:pt x="139334" y="346711"/>
                    <a:pt x="135172" y="357809"/>
                  </a:cubicBezTo>
                  <a:cubicBezTo>
                    <a:pt x="131335" y="368041"/>
                    <a:pt x="132643" y="380126"/>
                    <a:pt x="127221" y="389614"/>
                  </a:cubicBezTo>
                  <a:cubicBezTo>
                    <a:pt x="121642" y="399377"/>
                    <a:pt x="111318" y="405517"/>
                    <a:pt x="103367" y="413468"/>
                  </a:cubicBezTo>
                  <a:cubicBezTo>
                    <a:pt x="89372" y="455453"/>
                    <a:pt x="100065" y="430349"/>
                    <a:pt x="63611" y="485030"/>
                  </a:cubicBezTo>
                  <a:lnTo>
                    <a:pt x="47708" y="508884"/>
                  </a:lnTo>
                  <a:cubicBezTo>
                    <a:pt x="27723" y="568842"/>
                    <a:pt x="54682" y="494936"/>
                    <a:pt x="23854" y="556591"/>
                  </a:cubicBezTo>
                  <a:cubicBezTo>
                    <a:pt x="3209" y="597881"/>
                    <a:pt x="31064" y="565284"/>
                    <a:pt x="0" y="596348"/>
                  </a:cubicBezTo>
                </a:path>
              </a:pathLst>
            </a:custGeom>
            <a:ln w="73025">
              <a:solidFill>
                <a:srgbClr val="00B050"/>
              </a:solidFill>
              <a:headEnd type="none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103469" y="4113312"/>
              <a:ext cx="1213568" cy="523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Price </a:t>
              </a:r>
              <a:r>
                <a:rPr lang="en-US" sz="2400" b="1" i="1" dirty="0" smtClean="0">
                  <a:solidFill>
                    <a:srgbClr val="000000"/>
                  </a:solidFill>
                </a:rPr>
                <a:t>p</a:t>
              </a:r>
              <a:endParaRPr lang="en-US" sz="2800" b="1" i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24506" y="1370344"/>
            <a:ext cx="1846141" cy="1677656"/>
            <a:chOff x="3024502" y="1370344"/>
            <a:chExt cx="1846141" cy="1677656"/>
          </a:xfrm>
        </p:grpSpPr>
        <p:cxnSp>
          <p:nvCxnSpPr>
            <p:cNvPr id="8" name="Curved Connector 7"/>
            <p:cNvCxnSpPr/>
            <p:nvPr/>
          </p:nvCxnSpPr>
          <p:spPr>
            <a:xfrm rot="5400000">
              <a:off x="3403601" y="1676400"/>
              <a:ext cx="1219200" cy="1524000"/>
            </a:xfrm>
            <a:prstGeom prst="curvedConnector3">
              <a:avLst>
                <a:gd name="adj1" fmla="val -787"/>
              </a:avLst>
            </a:prstGeom>
            <a:ln w="7302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3024502" y="1370344"/>
              <a:ext cx="18461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Cut energy</a:t>
              </a:r>
              <a:r>
                <a:rPr lang="en-US" sz="2000" dirty="0" smtClean="0"/>
                <a:t> </a:t>
              </a:r>
              <a:r>
                <a:rPr lang="en-US" sz="2400" b="1" i="1" dirty="0" err="1" smtClean="0"/>
                <a:t>δ</a:t>
              </a:r>
              <a:endParaRPr lang="en-US" sz="2000" b="1" i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41008" y="1919029"/>
            <a:ext cx="2169682" cy="1423779"/>
            <a:chOff x="841008" y="1919026"/>
            <a:chExt cx="2169682" cy="1423779"/>
          </a:xfrm>
        </p:grpSpPr>
        <p:cxnSp>
          <p:nvCxnSpPr>
            <p:cNvPr id="62" name="Curved Connector 61"/>
            <p:cNvCxnSpPr/>
            <p:nvPr/>
          </p:nvCxnSpPr>
          <p:spPr>
            <a:xfrm rot="16200000" flipV="1">
              <a:off x="2146677" y="2478792"/>
              <a:ext cx="893802" cy="834224"/>
            </a:xfrm>
            <a:prstGeom prst="curvedConnector3">
              <a:avLst>
                <a:gd name="adj1" fmla="val 98039"/>
              </a:avLst>
            </a:prstGeom>
            <a:ln w="7302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41008" y="1919026"/>
              <a:ext cx="19339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Diesel energy</a:t>
              </a:r>
              <a:r>
                <a:rPr lang="en-US" sz="2400" b="1" dirty="0" smtClean="0"/>
                <a:t> </a:t>
              </a:r>
            </a:p>
            <a:p>
              <a:r>
                <a:rPr lang="en-US" sz="2400" b="1" i="1" dirty="0" smtClean="0"/>
                <a:t>y = </a:t>
              </a:r>
              <a:r>
                <a:rPr lang="en-US" sz="2400" b="1" i="1" dirty="0" err="1" smtClean="0"/>
                <a:t>δ</a:t>
              </a:r>
              <a:r>
                <a:rPr lang="en-US" sz="2400" b="1" i="1" dirty="0" smtClean="0"/>
                <a:t> - </a:t>
              </a:r>
              <a:r>
                <a:rPr lang="en-US" sz="2400" b="1" i="1" dirty="0" err="1" smtClean="0"/>
                <a:t>Σ</a:t>
              </a:r>
              <a:r>
                <a:rPr lang="en-US" sz="2400" b="1" i="1" baseline="-25000" dirty="0" err="1" smtClean="0"/>
                <a:t>i</a:t>
              </a:r>
              <a:r>
                <a:rPr lang="en-US" sz="2400" b="1" i="1" dirty="0" err="1" smtClean="0"/>
                <a:t>s</a:t>
              </a:r>
              <a:r>
                <a:rPr lang="en-US" sz="2400" b="1" i="1" baseline="-25000" dirty="0" err="1" smtClean="0"/>
                <a:t>i</a:t>
              </a:r>
              <a:endParaRPr lang="en-US" sz="2400" b="1" i="1" baseline="-250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65569" y="2598817"/>
            <a:ext cx="4085595" cy="643859"/>
            <a:chOff x="4165569" y="2598816"/>
            <a:chExt cx="4085595" cy="643858"/>
          </a:xfrm>
        </p:grpSpPr>
        <p:sp>
          <p:nvSpPr>
            <p:cNvPr id="1044" name="Freeform 1043"/>
            <p:cNvSpPr/>
            <p:nvPr/>
          </p:nvSpPr>
          <p:spPr>
            <a:xfrm rot="21306762">
              <a:off x="4165569" y="2598816"/>
              <a:ext cx="4085595" cy="643858"/>
            </a:xfrm>
            <a:custGeom>
              <a:avLst/>
              <a:gdLst>
                <a:gd name="connsiteX0" fmla="*/ 2560320 w 2560320"/>
                <a:gd name="connsiteY0" fmla="*/ 795131 h 795131"/>
                <a:gd name="connsiteX1" fmla="*/ 2536466 w 2560320"/>
                <a:gd name="connsiteY1" fmla="*/ 755374 h 795131"/>
                <a:gd name="connsiteX2" fmla="*/ 2528515 w 2560320"/>
                <a:gd name="connsiteY2" fmla="*/ 731520 h 795131"/>
                <a:gd name="connsiteX3" fmla="*/ 2488758 w 2560320"/>
                <a:gd name="connsiteY3" fmla="*/ 652007 h 795131"/>
                <a:gd name="connsiteX4" fmla="*/ 2464904 w 2560320"/>
                <a:gd name="connsiteY4" fmla="*/ 620202 h 795131"/>
                <a:gd name="connsiteX5" fmla="*/ 2425148 w 2560320"/>
                <a:gd name="connsiteY5" fmla="*/ 572494 h 795131"/>
                <a:gd name="connsiteX6" fmla="*/ 2409245 w 2560320"/>
                <a:gd name="connsiteY6" fmla="*/ 540689 h 795131"/>
                <a:gd name="connsiteX7" fmla="*/ 2385391 w 2560320"/>
                <a:gd name="connsiteY7" fmla="*/ 524786 h 795131"/>
                <a:gd name="connsiteX8" fmla="*/ 2313830 w 2560320"/>
                <a:gd name="connsiteY8" fmla="*/ 453224 h 795131"/>
                <a:gd name="connsiteX9" fmla="*/ 2242268 w 2560320"/>
                <a:gd name="connsiteY9" fmla="*/ 389614 h 795131"/>
                <a:gd name="connsiteX10" fmla="*/ 2202511 w 2560320"/>
                <a:gd name="connsiteY10" fmla="*/ 349858 h 795131"/>
                <a:gd name="connsiteX11" fmla="*/ 2170706 w 2560320"/>
                <a:gd name="connsiteY11" fmla="*/ 333955 h 795131"/>
                <a:gd name="connsiteX12" fmla="*/ 2146852 w 2560320"/>
                <a:gd name="connsiteY12" fmla="*/ 318052 h 795131"/>
                <a:gd name="connsiteX13" fmla="*/ 2075291 w 2560320"/>
                <a:gd name="connsiteY13" fmla="*/ 270344 h 795131"/>
                <a:gd name="connsiteX14" fmla="*/ 2051437 w 2560320"/>
                <a:gd name="connsiteY14" fmla="*/ 254442 h 795131"/>
                <a:gd name="connsiteX15" fmla="*/ 1971924 w 2560320"/>
                <a:gd name="connsiteY15" fmla="*/ 222637 h 795131"/>
                <a:gd name="connsiteX16" fmla="*/ 1940118 w 2560320"/>
                <a:gd name="connsiteY16" fmla="*/ 206734 h 795131"/>
                <a:gd name="connsiteX17" fmla="*/ 1892411 w 2560320"/>
                <a:gd name="connsiteY17" fmla="*/ 190831 h 795131"/>
                <a:gd name="connsiteX18" fmla="*/ 1852654 w 2560320"/>
                <a:gd name="connsiteY18" fmla="*/ 166978 h 795131"/>
                <a:gd name="connsiteX19" fmla="*/ 1804946 w 2560320"/>
                <a:gd name="connsiteY19" fmla="*/ 159026 h 795131"/>
                <a:gd name="connsiteX20" fmla="*/ 1757238 w 2560320"/>
                <a:gd name="connsiteY20" fmla="*/ 143124 h 795131"/>
                <a:gd name="connsiteX21" fmla="*/ 1701579 w 2560320"/>
                <a:gd name="connsiteY21" fmla="*/ 127221 h 795131"/>
                <a:gd name="connsiteX22" fmla="*/ 1637969 w 2560320"/>
                <a:gd name="connsiteY22" fmla="*/ 111318 h 795131"/>
                <a:gd name="connsiteX23" fmla="*/ 1566407 w 2560320"/>
                <a:gd name="connsiteY23" fmla="*/ 95416 h 795131"/>
                <a:gd name="connsiteX24" fmla="*/ 1502797 w 2560320"/>
                <a:gd name="connsiteY24" fmla="*/ 71562 h 795131"/>
                <a:gd name="connsiteX25" fmla="*/ 1423284 w 2560320"/>
                <a:gd name="connsiteY25" fmla="*/ 55659 h 795131"/>
                <a:gd name="connsiteX26" fmla="*/ 1351722 w 2560320"/>
                <a:gd name="connsiteY26" fmla="*/ 31805 h 795131"/>
                <a:gd name="connsiteX27" fmla="*/ 1200647 w 2560320"/>
                <a:gd name="connsiteY27" fmla="*/ 15903 h 795131"/>
                <a:gd name="connsiteX28" fmla="*/ 1049572 w 2560320"/>
                <a:gd name="connsiteY28" fmla="*/ 0 h 795131"/>
                <a:gd name="connsiteX29" fmla="*/ 540689 w 2560320"/>
                <a:gd name="connsiteY29" fmla="*/ 15903 h 795131"/>
                <a:gd name="connsiteX30" fmla="*/ 445273 w 2560320"/>
                <a:gd name="connsiteY30" fmla="*/ 31805 h 795131"/>
                <a:gd name="connsiteX31" fmla="*/ 397565 w 2560320"/>
                <a:gd name="connsiteY31" fmla="*/ 39757 h 795131"/>
                <a:gd name="connsiteX32" fmla="*/ 341906 w 2560320"/>
                <a:gd name="connsiteY32" fmla="*/ 63611 h 795131"/>
                <a:gd name="connsiteX33" fmla="*/ 286247 w 2560320"/>
                <a:gd name="connsiteY33" fmla="*/ 111318 h 795131"/>
                <a:gd name="connsiteX34" fmla="*/ 254442 w 2560320"/>
                <a:gd name="connsiteY34" fmla="*/ 159026 h 795131"/>
                <a:gd name="connsiteX35" fmla="*/ 230588 w 2560320"/>
                <a:gd name="connsiteY35" fmla="*/ 190831 h 795131"/>
                <a:gd name="connsiteX36" fmla="*/ 214685 w 2560320"/>
                <a:gd name="connsiteY36" fmla="*/ 222637 h 795131"/>
                <a:gd name="connsiteX37" fmla="*/ 190831 w 2560320"/>
                <a:gd name="connsiteY37" fmla="*/ 254442 h 795131"/>
                <a:gd name="connsiteX38" fmla="*/ 159026 w 2560320"/>
                <a:gd name="connsiteY38" fmla="*/ 302150 h 795131"/>
                <a:gd name="connsiteX39" fmla="*/ 151075 w 2560320"/>
                <a:gd name="connsiteY39" fmla="*/ 326004 h 795131"/>
                <a:gd name="connsiteX40" fmla="*/ 135172 w 2560320"/>
                <a:gd name="connsiteY40" fmla="*/ 357809 h 795131"/>
                <a:gd name="connsiteX41" fmla="*/ 127221 w 2560320"/>
                <a:gd name="connsiteY41" fmla="*/ 389614 h 795131"/>
                <a:gd name="connsiteX42" fmla="*/ 103367 w 2560320"/>
                <a:gd name="connsiteY42" fmla="*/ 413468 h 795131"/>
                <a:gd name="connsiteX43" fmla="*/ 63611 w 2560320"/>
                <a:gd name="connsiteY43" fmla="*/ 485030 h 795131"/>
                <a:gd name="connsiteX44" fmla="*/ 47708 w 2560320"/>
                <a:gd name="connsiteY44" fmla="*/ 508884 h 795131"/>
                <a:gd name="connsiteX45" fmla="*/ 23854 w 2560320"/>
                <a:gd name="connsiteY45" fmla="*/ 556591 h 795131"/>
                <a:gd name="connsiteX46" fmla="*/ 0 w 2560320"/>
                <a:gd name="connsiteY46" fmla="*/ 596348 h 79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0" h="795131">
                  <a:moveTo>
                    <a:pt x="2560320" y="795131"/>
                  </a:moveTo>
                  <a:cubicBezTo>
                    <a:pt x="2552369" y="781879"/>
                    <a:pt x="2543377" y="769197"/>
                    <a:pt x="2536466" y="755374"/>
                  </a:cubicBezTo>
                  <a:cubicBezTo>
                    <a:pt x="2532718" y="747877"/>
                    <a:pt x="2532027" y="739130"/>
                    <a:pt x="2528515" y="731520"/>
                  </a:cubicBezTo>
                  <a:cubicBezTo>
                    <a:pt x="2516097" y="704615"/>
                    <a:pt x="2502010" y="678511"/>
                    <a:pt x="2488758" y="652007"/>
                  </a:cubicBezTo>
                  <a:cubicBezTo>
                    <a:pt x="2482831" y="640154"/>
                    <a:pt x="2471928" y="631440"/>
                    <a:pt x="2464904" y="620202"/>
                  </a:cubicBezTo>
                  <a:cubicBezTo>
                    <a:pt x="2436080" y="574084"/>
                    <a:pt x="2465836" y="599620"/>
                    <a:pt x="2425148" y="572494"/>
                  </a:cubicBezTo>
                  <a:cubicBezTo>
                    <a:pt x="2419847" y="561892"/>
                    <a:pt x="2416833" y="549795"/>
                    <a:pt x="2409245" y="540689"/>
                  </a:cubicBezTo>
                  <a:cubicBezTo>
                    <a:pt x="2403127" y="533348"/>
                    <a:pt x="2392435" y="531244"/>
                    <a:pt x="2385391" y="524786"/>
                  </a:cubicBezTo>
                  <a:cubicBezTo>
                    <a:pt x="2360524" y="501991"/>
                    <a:pt x="2337684" y="477078"/>
                    <a:pt x="2313830" y="453224"/>
                  </a:cubicBezTo>
                  <a:cubicBezTo>
                    <a:pt x="2249857" y="389251"/>
                    <a:pt x="2345524" y="483483"/>
                    <a:pt x="2242268" y="389614"/>
                  </a:cubicBezTo>
                  <a:cubicBezTo>
                    <a:pt x="2228400" y="377007"/>
                    <a:pt x="2217305" y="361364"/>
                    <a:pt x="2202511" y="349858"/>
                  </a:cubicBezTo>
                  <a:cubicBezTo>
                    <a:pt x="2193155" y="342581"/>
                    <a:pt x="2180997" y="339836"/>
                    <a:pt x="2170706" y="333955"/>
                  </a:cubicBezTo>
                  <a:cubicBezTo>
                    <a:pt x="2162409" y="329214"/>
                    <a:pt x="2154628" y="323607"/>
                    <a:pt x="2146852" y="318052"/>
                  </a:cubicBezTo>
                  <a:cubicBezTo>
                    <a:pt x="2072755" y="265125"/>
                    <a:pt x="2161313" y="324107"/>
                    <a:pt x="2075291" y="270344"/>
                  </a:cubicBezTo>
                  <a:cubicBezTo>
                    <a:pt x="2067187" y="265279"/>
                    <a:pt x="2060114" y="258447"/>
                    <a:pt x="2051437" y="254442"/>
                  </a:cubicBezTo>
                  <a:cubicBezTo>
                    <a:pt x="2025518" y="242480"/>
                    <a:pt x="1997456" y="235403"/>
                    <a:pt x="1971924" y="222637"/>
                  </a:cubicBezTo>
                  <a:cubicBezTo>
                    <a:pt x="1961322" y="217336"/>
                    <a:pt x="1951124" y="211136"/>
                    <a:pt x="1940118" y="206734"/>
                  </a:cubicBezTo>
                  <a:cubicBezTo>
                    <a:pt x="1924554" y="200508"/>
                    <a:pt x="1907671" y="197767"/>
                    <a:pt x="1892411" y="190831"/>
                  </a:cubicBezTo>
                  <a:cubicBezTo>
                    <a:pt x="1878342" y="184436"/>
                    <a:pt x="1867178" y="172259"/>
                    <a:pt x="1852654" y="166978"/>
                  </a:cubicBezTo>
                  <a:cubicBezTo>
                    <a:pt x="1837503" y="161468"/>
                    <a:pt x="1820587" y="162936"/>
                    <a:pt x="1804946" y="159026"/>
                  </a:cubicBezTo>
                  <a:cubicBezTo>
                    <a:pt x="1788684" y="154960"/>
                    <a:pt x="1773260" y="148054"/>
                    <a:pt x="1757238" y="143124"/>
                  </a:cubicBezTo>
                  <a:cubicBezTo>
                    <a:pt x="1738796" y="137450"/>
                    <a:pt x="1720223" y="132193"/>
                    <a:pt x="1701579" y="127221"/>
                  </a:cubicBezTo>
                  <a:cubicBezTo>
                    <a:pt x="1680461" y="121589"/>
                    <a:pt x="1659244" y="116324"/>
                    <a:pt x="1637969" y="111318"/>
                  </a:cubicBezTo>
                  <a:cubicBezTo>
                    <a:pt x="1614183" y="105721"/>
                    <a:pt x="1589850" y="102311"/>
                    <a:pt x="1566407" y="95416"/>
                  </a:cubicBezTo>
                  <a:cubicBezTo>
                    <a:pt x="1544682" y="89026"/>
                    <a:pt x="1524616" y="77623"/>
                    <a:pt x="1502797" y="71562"/>
                  </a:cubicBezTo>
                  <a:cubicBezTo>
                    <a:pt x="1476754" y="64328"/>
                    <a:pt x="1449423" y="62538"/>
                    <a:pt x="1423284" y="55659"/>
                  </a:cubicBezTo>
                  <a:cubicBezTo>
                    <a:pt x="1398968" y="49260"/>
                    <a:pt x="1376475" y="36225"/>
                    <a:pt x="1351722" y="31805"/>
                  </a:cubicBezTo>
                  <a:cubicBezTo>
                    <a:pt x="1301874" y="22904"/>
                    <a:pt x="1251015" y="21113"/>
                    <a:pt x="1200647" y="15903"/>
                  </a:cubicBezTo>
                  <a:cubicBezTo>
                    <a:pt x="1050809" y="403"/>
                    <a:pt x="1189455" y="15542"/>
                    <a:pt x="1049572" y="0"/>
                  </a:cubicBezTo>
                  <a:cubicBezTo>
                    <a:pt x="919642" y="2824"/>
                    <a:pt x="694455" y="3601"/>
                    <a:pt x="540689" y="15903"/>
                  </a:cubicBezTo>
                  <a:cubicBezTo>
                    <a:pt x="499881" y="19168"/>
                    <a:pt x="483050" y="24936"/>
                    <a:pt x="445273" y="31805"/>
                  </a:cubicBezTo>
                  <a:cubicBezTo>
                    <a:pt x="429411" y="34689"/>
                    <a:pt x="413468" y="37106"/>
                    <a:pt x="397565" y="39757"/>
                  </a:cubicBezTo>
                  <a:cubicBezTo>
                    <a:pt x="310735" y="97641"/>
                    <a:pt x="444600" y="12264"/>
                    <a:pt x="341906" y="63611"/>
                  </a:cubicBezTo>
                  <a:cubicBezTo>
                    <a:pt x="328324" y="70402"/>
                    <a:pt x="296375" y="98296"/>
                    <a:pt x="286247" y="111318"/>
                  </a:cubicBezTo>
                  <a:cubicBezTo>
                    <a:pt x="274513" y="126405"/>
                    <a:pt x="265910" y="143736"/>
                    <a:pt x="254442" y="159026"/>
                  </a:cubicBezTo>
                  <a:cubicBezTo>
                    <a:pt x="246491" y="169628"/>
                    <a:pt x="237612" y="179593"/>
                    <a:pt x="230588" y="190831"/>
                  </a:cubicBezTo>
                  <a:cubicBezTo>
                    <a:pt x="224306" y="200883"/>
                    <a:pt x="220967" y="212585"/>
                    <a:pt x="214685" y="222637"/>
                  </a:cubicBezTo>
                  <a:cubicBezTo>
                    <a:pt x="207661" y="233875"/>
                    <a:pt x="198431" y="243585"/>
                    <a:pt x="190831" y="254442"/>
                  </a:cubicBezTo>
                  <a:cubicBezTo>
                    <a:pt x="179871" y="270100"/>
                    <a:pt x="159026" y="302150"/>
                    <a:pt x="159026" y="302150"/>
                  </a:cubicBezTo>
                  <a:cubicBezTo>
                    <a:pt x="156376" y="310101"/>
                    <a:pt x="154377" y="318300"/>
                    <a:pt x="151075" y="326004"/>
                  </a:cubicBezTo>
                  <a:cubicBezTo>
                    <a:pt x="146406" y="336899"/>
                    <a:pt x="139334" y="346711"/>
                    <a:pt x="135172" y="357809"/>
                  </a:cubicBezTo>
                  <a:cubicBezTo>
                    <a:pt x="131335" y="368041"/>
                    <a:pt x="132643" y="380126"/>
                    <a:pt x="127221" y="389614"/>
                  </a:cubicBezTo>
                  <a:cubicBezTo>
                    <a:pt x="121642" y="399377"/>
                    <a:pt x="111318" y="405517"/>
                    <a:pt x="103367" y="413468"/>
                  </a:cubicBezTo>
                  <a:cubicBezTo>
                    <a:pt x="89372" y="455453"/>
                    <a:pt x="100065" y="430349"/>
                    <a:pt x="63611" y="485030"/>
                  </a:cubicBezTo>
                  <a:lnTo>
                    <a:pt x="47708" y="508884"/>
                  </a:lnTo>
                  <a:cubicBezTo>
                    <a:pt x="27723" y="568842"/>
                    <a:pt x="54682" y="494936"/>
                    <a:pt x="23854" y="556591"/>
                  </a:cubicBezTo>
                  <a:cubicBezTo>
                    <a:pt x="3209" y="597881"/>
                    <a:pt x="31064" y="565284"/>
                    <a:pt x="0" y="596348"/>
                  </a:cubicBezTo>
                </a:path>
              </a:pathLst>
            </a:custGeom>
            <a:ln w="73025">
              <a:solidFill>
                <a:srgbClr val="00B050"/>
              </a:solidFill>
              <a:headEnd type="none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05777" y="2610557"/>
              <a:ext cx="1804901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Supply bid</a:t>
              </a:r>
              <a:r>
                <a:rPr lang="en-US" sz="2400" b="1" dirty="0" smtClean="0"/>
                <a:t> </a:t>
              </a:r>
              <a:r>
                <a:rPr lang="en-US" sz="2400" b="1" i="1" dirty="0" smtClean="0"/>
                <a:t>b</a:t>
              </a:r>
              <a:r>
                <a:rPr lang="en-US" sz="2400" b="1" i="1" baseline="-25000" dirty="0" smtClean="0"/>
                <a:t>i</a:t>
              </a:r>
              <a:r>
                <a:rPr lang="en-US" dirty="0" smtClean="0"/>
                <a:t> 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576194" y="1846725"/>
            <a:ext cx="2927601" cy="1251461"/>
            <a:chOff x="8576192" y="1846722"/>
            <a:chExt cx="2927601" cy="1251461"/>
          </a:xfrm>
        </p:grpSpPr>
        <p:cxnSp>
          <p:nvCxnSpPr>
            <p:cNvPr id="57" name="Curved Connector 56"/>
            <p:cNvCxnSpPr/>
            <p:nvPr/>
          </p:nvCxnSpPr>
          <p:spPr>
            <a:xfrm rot="5400000" flipH="1" flipV="1">
              <a:off x="8662317" y="2173856"/>
              <a:ext cx="838202" cy="1010452"/>
            </a:xfrm>
            <a:prstGeom prst="curvedConnector3">
              <a:avLst>
                <a:gd name="adj1" fmla="val 100277"/>
              </a:avLst>
            </a:prstGeom>
            <a:ln w="7302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9558128" y="1846722"/>
              <a:ext cx="19456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C</a:t>
              </a:r>
              <a:r>
                <a:rPr lang="en-US" sz="2400" b="1" dirty="0" smtClean="0">
                  <a:solidFill>
                    <a:srgbClr val="FF0000"/>
                  </a:solidFill>
                </a:rPr>
                <a:t>ut energy by</a:t>
              </a:r>
            </a:p>
            <a:p>
              <a:r>
                <a:rPr lang="en-US" sz="2400" b="1" dirty="0" smtClean="0"/>
                <a:t> </a:t>
              </a:r>
              <a:r>
                <a:rPr lang="en-US" sz="2400" b="1" i="1" dirty="0" err="1" smtClean="0"/>
                <a:t>s</a:t>
              </a:r>
              <a:r>
                <a:rPr lang="en-US" sz="2400" b="1" i="1" baseline="-25000" dirty="0" err="1" smtClean="0"/>
                <a:t>i</a:t>
              </a:r>
              <a:r>
                <a:rPr lang="en-US" sz="2400" b="1" i="1" dirty="0" smtClean="0"/>
                <a:t>=</a:t>
              </a:r>
              <a:r>
                <a:rPr lang="en-US" sz="2400" b="1" i="1" dirty="0" err="1" smtClean="0"/>
                <a:t>δ</a:t>
              </a:r>
              <a:r>
                <a:rPr lang="en-US" sz="2400" b="1" i="1" dirty="0" smtClean="0"/>
                <a:t>-b</a:t>
              </a:r>
              <a:r>
                <a:rPr lang="en-US" sz="2400" b="1" i="1" baseline="-25000" dirty="0" smtClean="0"/>
                <a:t>i</a:t>
              </a:r>
              <a:r>
                <a:rPr lang="en-US" sz="2400" b="1" i="1" dirty="0" smtClean="0"/>
                <a:t>/p</a:t>
              </a:r>
              <a:endParaRPr lang="en-US" sz="2400" b="1" i="1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847285" y="4771411"/>
            <a:ext cx="10385779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Simple:</a:t>
            </a:r>
            <a:r>
              <a:rPr lang="en-US" sz="2400" b="1" dirty="0"/>
              <a:t> </a:t>
            </a:r>
            <a:r>
              <a:rPr lang="en-US" sz="2400" dirty="0"/>
              <a:t>tenant only need to communicate one parameter</a:t>
            </a:r>
            <a:endParaRPr lang="en-US" sz="2400" b="1" i="1" dirty="0"/>
          </a:p>
          <a:p>
            <a:r>
              <a:rPr lang="en-US" sz="2400" b="1" dirty="0">
                <a:solidFill>
                  <a:srgbClr val="5B9BD5"/>
                </a:solidFill>
              </a:rPr>
              <a:t>Fair:</a:t>
            </a:r>
            <a:r>
              <a:rPr lang="en-US" sz="2400" dirty="0"/>
              <a:t> no price differentiation</a:t>
            </a:r>
          </a:p>
          <a:p>
            <a:r>
              <a:rPr lang="en-US" sz="2400" b="1" dirty="0">
                <a:solidFill>
                  <a:srgbClr val="5B9BD5"/>
                </a:solidFill>
              </a:rPr>
              <a:t>Cost saving for operator:</a:t>
            </a:r>
            <a:r>
              <a:rPr lang="en-US" sz="2400" b="1" dirty="0"/>
              <a:t> </a:t>
            </a:r>
            <a:r>
              <a:rPr lang="en-US" sz="2400" dirty="0"/>
              <a:t>cost of dispatch </a:t>
            </a:r>
            <a:r>
              <a:rPr lang="en-US" sz="2400" dirty="0" smtClean="0"/>
              <a:t>decrease </a:t>
            </a:r>
            <a:r>
              <a:rPr lang="en-US" sz="2400" dirty="0"/>
              <a:t>compared to diesel </a:t>
            </a:r>
            <a:r>
              <a:rPr lang="en-US" sz="2400" dirty="0" smtClean="0"/>
              <a:t>only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Equilibrium:</a:t>
            </a:r>
            <a:r>
              <a:rPr lang="en-US" sz="2400" dirty="0" smtClean="0"/>
              <a:t> always exists (more on this later)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1071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80" t="1272" r="128" b="7157"/>
          <a:stretch/>
        </p:blipFill>
        <p:spPr>
          <a:xfrm>
            <a:off x="896540" y="1325850"/>
            <a:ext cx="8386379" cy="500988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DR resources is challenging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236" y="6488671"/>
            <a:ext cx="3595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GTM research, “U.S. Demand Response Outlook 2014”</a:t>
            </a:r>
            <a:endParaRPr lang="en-US" sz="1200" dirty="0"/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069819" y="1449331"/>
            <a:ext cx="1750423" cy="1280160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832924" y="1450556"/>
            <a:ext cx="1923739" cy="1280160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769349" y="1450559"/>
            <a:ext cx="1923739" cy="128016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9108207" y="2699570"/>
            <a:ext cx="1882453" cy="3294763"/>
            <a:chOff x="9108200" y="2699568"/>
            <a:chExt cx="1882452" cy="3294763"/>
          </a:xfrm>
        </p:grpSpPr>
        <p:sp>
          <p:nvSpPr>
            <p:cNvPr id="2" name="Right Brace 1"/>
            <p:cNvSpPr/>
            <p:nvPr/>
          </p:nvSpPr>
          <p:spPr>
            <a:xfrm>
              <a:off x="9108200" y="2699568"/>
              <a:ext cx="544286" cy="3294763"/>
            </a:xfrm>
            <a:prstGeom prst="rightBrac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61769" y="4023784"/>
              <a:ext cx="14288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Conservative</a:t>
              </a:r>
            </a:p>
            <a:p>
              <a:r>
                <a:rPr lang="en-US" b="1" dirty="0" smtClean="0"/>
                <a:t>estimate</a:t>
              </a:r>
              <a:endParaRPr lang="en-US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107665" y="1614717"/>
            <a:ext cx="1658014" cy="4398291"/>
            <a:chOff x="9331799" y="1652062"/>
            <a:chExt cx="1658013" cy="4398291"/>
          </a:xfrm>
        </p:grpSpPr>
        <p:sp>
          <p:nvSpPr>
            <p:cNvPr id="13" name="TextBox 12"/>
            <p:cNvSpPr txBox="1"/>
            <p:nvPr/>
          </p:nvSpPr>
          <p:spPr>
            <a:xfrm>
              <a:off x="9779225" y="3528042"/>
              <a:ext cx="12105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Aggressive </a:t>
              </a:r>
            </a:p>
            <a:p>
              <a:r>
                <a:rPr lang="en-US" b="1" dirty="0" smtClean="0"/>
                <a:t>estimate</a:t>
              </a:r>
              <a:endParaRPr lang="en-US" b="1" dirty="0"/>
            </a:p>
          </p:txBody>
        </p:sp>
        <p:sp>
          <p:nvSpPr>
            <p:cNvPr id="12" name="Right Brace 11"/>
            <p:cNvSpPr/>
            <p:nvPr/>
          </p:nvSpPr>
          <p:spPr>
            <a:xfrm>
              <a:off x="9331799" y="1652062"/>
              <a:ext cx="471715" cy="4398291"/>
            </a:xfrm>
            <a:prstGeom prst="rightBrac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85500" y="3496695"/>
            <a:ext cx="8346253" cy="707886"/>
          </a:xfrm>
          <a:prstGeom prst="rect">
            <a:avLst/>
          </a:prstGeom>
          <a:solidFill>
            <a:schemeClr val="bg1"/>
          </a:solidFill>
          <a:ln w="762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How much can data center contribute?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30002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</a:t>
            </a:r>
            <a:r>
              <a:rPr lang="en-US" dirty="0" smtClean="0"/>
              <a:t>centers have great potential for DR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797F-2695-4387-B238-5AD92FE72A43}" type="slidenum">
              <a:rPr lang="en-US" smtClean="0"/>
              <a:t>5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888676" y="2109780"/>
            <a:ext cx="7796694" cy="1177589"/>
            <a:chOff x="184954" y="5261497"/>
            <a:chExt cx="7796693" cy="1177588"/>
          </a:xfrm>
        </p:grpSpPr>
        <p:sp>
          <p:nvSpPr>
            <p:cNvPr id="13" name="Equal 12"/>
            <p:cNvSpPr/>
            <p:nvPr/>
          </p:nvSpPr>
          <p:spPr>
            <a:xfrm>
              <a:off x="3467448" y="5446107"/>
              <a:ext cx="457200" cy="491185"/>
            </a:xfrm>
            <a:prstGeom prst="mathEqual">
              <a:avLst/>
            </a:prstGeom>
            <a:solidFill>
              <a:schemeClr val="tx2"/>
            </a:solidFill>
            <a:ln w="7620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4241" y="5276201"/>
              <a:ext cx="2636960" cy="830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00"/>
                  </a:solidFill>
                  <a:latin typeface="+mj-lt"/>
                </a:rPr>
                <a:t>20 MW Data Center</a:t>
              </a:r>
              <a:br>
                <a:rPr lang="en-US" sz="2400" dirty="0" smtClean="0">
                  <a:solidFill>
                    <a:srgbClr val="000000"/>
                  </a:solidFill>
                  <a:latin typeface="+mj-lt"/>
                </a:rPr>
              </a:br>
              <a:r>
                <a:rPr lang="en-US" sz="2400" dirty="0" smtClean="0">
                  <a:solidFill>
                    <a:srgbClr val="000000"/>
                  </a:solidFill>
                  <a:latin typeface="+mj-lt"/>
                </a:rPr>
                <a:t>with 20% flexibility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05684" y="5276201"/>
              <a:ext cx="3199764" cy="830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00"/>
                  </a:solidFill>
                  <a:latin typeface="+mj-lt"/>
                </a:rPr>
                <a:t>700 kWh fast charging, </a:t>
              </a:r>
              <a:br>
                <a:rPr lang="en-US" sz="2400" dirty="0" smtClean="0">
                  <a:solidFill>
                    <a:srgbClr val="000000"/>
                  </a:solidFill>
                  <a:latin typeface="+mj-lt"/>
                </a:rPr>
              </a:br>
              <a:r>
                <a:rPr lang="en-US" sz="2400" dirty="0" smtClean="0">
                  <a:solidFill>
                    <a:srgbClr val="000000"/>
                  </a:solidFill>
                  <a:latin typeface="+mj-lt"/>
                </a:rPr>
                <a:t>optimally placed storage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70414" y="6100531"/>
              <a:ext cx="1846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600" dirty="0" smtClean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4954" y="5261497"/>
              <a:ext cx="7796693" cy="1094101"/>
            </a:xfrm>
            <a:prstGeom prst="rect">
              <a:avLst/>
            </a:prstGeom>
            <a:ln w="1270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 algn="ctr"/>
              <a:endParaRPr lang="en-US" sz="2400" dirty="0" smtClean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5812951" y="2813537"/>
            <a:ext cx="1782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[Liu et al 2014]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370658" y="4948592"/>
            <a:ext cx="960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This talk: Efficient DR in </a:t>
            </a:r>
            <a:r>
              <a:rPr lang="en-US" sz="3600" dirty="0" smtClean="0">
                <a:solidFill>
                  <a:schemeClr val="accent1"/>
                </a:solidFill>
              </a:rPr>
              <a:t>Multi-tenant Data Centers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82385" y="3888888"/>
            <a:ext cx="811251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However, current participation is still </a:t>
            </a:r>
            <a:r>
              <a:rPr lang="en-US" sz="3200" dirty="0" smtClean="0"/>
              <a:t>inefficient</a:t>
            </a:r>
            <a:endParaRPr lang="en-US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6145305" y="1397704"/>
            <a:ext cx="2909482" cy="690936"/>
            <a:chOff x="6126352" y="1587283"/>
            <a:chExt cx="2909484" cy="690936"/>
          </a:xfrm>
        </p:grpSpPr>
        <p:sp>
          <p:nvSpPr>
            <p:cNvPr id="8" name="TextBox 7"/>
            <p:cNvSpPr txBox="1"/>
            <p:nvPr/>
          </p:nvSpPr>
          <p:spPr>
            <a:xfrm>
              <a:off x="6817434" y="1587283"/>
              <a:ext cx="2218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+mj-lt"/>
                </a:rPr>
                <a:t>~$</a:t>
              </a:r>
              <a:r>
                <a:rPr lang="en-US" sz="2400" dirty="0">
                  <a:solidFill>
                    <a:srgbClr val="FF0000"/>
                  </a:solidFill>
                  <a:latin typeface="+mj-lt"/>
                </a:rPr>
                <a:t>5 </a:t>
              </a:r>
              <a:r>
                <a:rPr lang="en-US" sz="2400" dirty="0" smtClean="0">
                  <a:solidFill>
                    <a:srgbClr val="FF0000"/>
                  </a:solidFill>
                  <a:latin typeface="+mj-lt"/>
                </a:rPr>
                <a:t>million</a:t>
              </a:r>
              <a:r>
                <a:rPr lang="en-US" sz="2000" dirty="0" smtClean="0">
                  <a:solidFill>
                    <a:srgbClr val="FF0000"/>
                  </a:solidFill>
                </a:rPr>
                <a:t> </a:t>
              </a:r>
              <a:r>
                <a:rPr lang="en-US" sz="2400" dirty="0" smtClean="0">
                  <a:solidFill>
                    <a:srgbClr val="FF0000"/>
                  </a:solidFill>
                  <a:latin typeface="+mj-lt"/>
                </a:rPr>
                <a:t>cost!</a:t>
              </a:r>
              <a:r>
                <a:rPr lang="en-US" sz="1600" dirty="0" smtClean="0">
                  <a:solidFill>
                    <a:srgbClr val="FF0000"/>
                  </a:solidFill>
                </a:rPr>
                <a:t> 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1" name="Bent Arrow 10"/>
            <p:cNvSpPr/>
            <p:nvPr/>
          </p:nvSpPr>
          <p:spPr>
            <a:xfrm>
              <a:off x="6126352" y="1680654"/>
              <a:ext cx="691082" cy="597565"/>
            </a:xfrm>
            <a:prstGeom prst="ben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2229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0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Multi-tenant </a:t>
            </a:r>
            <a:r>
              <a:rPr lang="en-US" dirty="0" smtClean="0"/>
              <a:t>(colocation) </a:t>
            </a:r>
            <a:r>
              <a:rPr lang="en-US" dirty="0"/>
              <a:t>data </a:t>
            </a:r>
            <a:r>
              <a:rPr lang="en-US" dirty="0" smtClean="0"/>
              <a:t>centers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 smtClean="0"/>
              <a:t>Multiple </a:t>
            </a:r>
            <a:r>
              <a:rPr lang="en-US" sz="3200" dirty="0"/>
              <a:t>tenants house </a:t>
            </a:r>
            <a:r>
              <a:rPr lang="en-US" sz="3200" dirty="0" smtClean="0"/>
              <a:t>and manage their </a:t>
            </a:r>
            <a:r>
              <a:rPr lang="en-US" sz="3200" dirty="0"/>
              <a:t>own servers </a:t>
            </a:r>
            <a:r>
              <a:rPr lang="en-US" sz="3200" dirty="0" smtClean="0"/>
              <a:t>independently in </a:t>
            </a:r>
            <a:r>
              <a:rPr lang="en-US" sz="3200" b="1" dirty="0" smtClean="0">
                <a:solidFill>
                  <a:srgbClr val="00B050"/>
                </a:solidFill>
              </a:rPr>
              <a:t>shared</a:t>
            </a:r>
            <a:r>
              <a:rPr lang="en-US" sz="3200" dirty="0" smtClean="0"/>
              <a:t>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797F-2695-4387-B238-5AD92FE72A43}" type="slidenum">
              <a:rPr lang="en-US" smtClean="0"/>
              <a:t>6</a:t>
            </a:fld>
            <a:endParaRPr lang="en-US"/>
          </a:p>
        </p:txBody>
      </p:sp>
      <p:pic>
        <p:nvPicPr>
          <p:cNvPr id="8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519" y="3091189"/>
            <a:ext cx="4775199" cy="2790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Oval 83"/>
          <p:cNvSpPr/>
          <p:nvPr/>
        </p:nvSpPr>
        <p:spPr>
          <a:xfrm>
            <a:off x="3100531" y="3155895"/>
            <a:ext cx="3567480" cy="2539655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52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Multi-tenant </a:t>
            </a:r>
            <a:r>
              <a:rPr lang="en-US" dirty="0" smtClean="0"/>
              <a:t>(colocation) </a:t>
            </a:r>
            <a:r>
              <a:rPr lang="en-US" dirty="0"/>
              <a:t>data </a:t>
            </a:r>
            <a:r>
              <a:rPr lang="en-US" dirty="0" smtClean="0"/>
              <a:t>centers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 smtClean="0"/>
              <a:t>Multiple </a:t>
            </a:r>
            <a:r>
              <a:rPr lang="en-US" sz="3200" dirty="0"/>
              <a:t>tenants house </a:t>
            </a:r>
            <a:r>
              <a:rPr lang="en-US" sz="3200" dirty="0" smtClean="0"/>
              <a:t>and manage their </a:t>
            </a:r>
            <a:r>
              <a:rPr lang="en-US" sz="3200" dirty="0"/>
              <a:t>own servers </a:t>
            </a:r>
            <a:r>
              <a:rPr lang="en-US" sz="3200" dirty="0" smtClean="0"/>
              <a:t>independently in </a:t>
            </a:r>
            <a:r>
              <a:rPr lang="en-US" sz="3200" b="1" dirty="0" smtClean="0">
                <a:solidFill>
                  <a:srgbClr val="00B050"/>
                </a:solidFill>
              </a:rPr>
              <a:t>shared</a:t>
            </a:r>
            <a:r>
              <a:rPr lang="en-US" sz="3200" dirty="0" smtClean="0"/>
              <a:t> space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 smtClean="0"/>
              <a:t>Data </a:t>
            </a:r>
            <a:r>
              <a:rPr lang="en-US" sz="3200" dirty="0"/>
              <a:t>center operator is </a:t>
            </a:r>
            <a:r>
              <a:rPr lang="en-US" sz="3200" dirty="0" smtClean="0"/>
              <a:t>mainly </a:t>
            </a:r>
            <a:r>
              <a:rPr lang="en-US" sz="3200" dirty="0"/>
              <a:t>responsible for facility </a:t>
            </a:r>
            <a:r>
              <a:rPr lang="en-US" sz="3200" dirty="0" smtClean="0"/>
              <a:t>support </a:t>
            </a:r>
            <a:r>
              <a:rPr lang="en-US" sz="3200" dirty="0"/>
              <a:t>(e.g., power </a:t>
            </a:r>
            <a:r>
              <a:rPr lang="en-US" sz="3200" dirty="0" smtClean="0"/>
              <a:t>supply, </a:t>
            </a:r>
            <a:r>
              <a:rPr lang="en-US" sz="3200" dirty="0"/>
              <a:t>cooling)</a:t>
            </a:r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797F-2695-4387-B238-5AD92FE72A43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589868" y="3476265"/>
            <a:ext cx="5037867" cy="3078284"/>
            <a:chOff x="5678036" y="3569634"/>
            <a:chExt cx="5326231" cy="3587149"/>
          </a:xfrm>
        </p:grpSpPr>
        <p:grpSp>
          <p:nvGrpSpPr>
            <p:cNvPr id="78" name="Group 77"/>
            <p:cNvGrpSpPr/>
            <p:nvPr/>
          </p:nvGrpSpPr>
          <p:grpSpPr>
            <a:xfrm>
              <a:off x="5678036" y="3586152"/>
              <a:ext cx="5326231" cy="3009252"/>
              <a:chOff x="1658207" y="1813233"/>
              <a:chExt cx="5609816" cy="4067538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3505200" y="1828800"/>
                <a:ext cx="1454972" cy="76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8210" y="1828800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81" name="Straight Connector 80"/>
              <p:cNvCxnSpPr/>
              <p:nvPr/>
            </p:nvCxnSpPr>
            <p:spPr>
              <a:xfrm>
                <a:off x="2841565" y="2247900"/>
                <a:ext cx="82007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/>
              <p:cNvGrpSpPr/>
              <p:nvPr/>
            </p:nvGrpSpPr>
            <p:grpSpPr>
              <a:xfrm flipH="1">
                <a:off x="4813360" y="1884680"/>
                <a:ext cx="1071335" cy="726440"/>
                <a:chOff x="2665454" y="1711960"/>
                <a:chExt cx="1071335" cy="726440"/>
              </a:xfrm>
            </p:grpSpPr>
            <p:pic>
              <p:nvPicPr>
                <p:cNvPr id="142" name="Picture 14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285" t="19048" r="14286" b="19048"/>
                <a:stretch/>
              </p:blipFill>
              <p:spPr>
                <a:xfrm>
                  <a:off x="2665454" y="1711960"/>
                  <a:ext cx="838200" cy="726440"/>
                </a:xfrm>
                <a:prstGeom prst="rect">
                  <a:avLst/>
                </a:prstGeom>
              </p:spPr>
            </p:pic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3435523" y="2075180"/>
                  <a:ext cx="30126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Connector 82"/>
              <p:cNvCxnSpPr/>
              <p:nvPr/>
            </p:nvCxnSpPr>
            <p:spPr>
              <a:xfrm>
                <a:off x="3735772" y="2133600"/>
                <a:ext cx="527552" cy="30480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4264123" y="2508306"/>
                <a:ext cx="3077" cy="2348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1">
                <a:off x="2209800" y="3956682"/>
                <a:ext cx="4249290" cy="571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1658207" y="2661714"/>
                <a:ext cx="1720506" cy="1018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Arial" pitchFamily="34" charset="0"/>
                    <a:cs typeface="Arial" pitchFamily="34" charset="0"/>
                  </a:rPr>
                  <a:t>Utility Substation</a:t>
                </a:r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787816" y="2007245"/>
                <a:ext cx="1480207" cy="1018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Arial" pitchFamily="34" charset="0"/>
                    <a:cs typeface="Arial" pitchFamily="34" charset="0"/>
                  </a:rPr>
                  <a:t>Diesel Generator</a:t>
                </a:r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410168" y="4206777"/>
                <a:ext cx="779165" cy="581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Arial" pitchFamily="34" charset="0"/>
                    <a:cs typeface="Arial" pitchFamily="34" charset="0"/>
                  </a:rPr>
                  <a:t>PDU</a:t>
                </a:r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>
                <a:off x="4156848" y="4359180"/>
                <a:ext cx="509831" cy="5716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0" name="Group 89"/>
              <p:cNvGrpSpPr/>
              <p:nvPr/>
            </p:nvGrpSpPr>
            <p:grpSpPr>
              <a:xfrm>
                <a:off x="2314235" y="3962400"/>
                <a:ext cx="1571965" cy="722535"/>
                <a:chOff x="2209800" y="2940781"/>
                <a:chExt cx="1066800" cy="722535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209800" y="3048000"/>
                  <a:ext cx="1066800" cy="6096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2286000" y="3200400"/>
                  <a:ext cx="91440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2761106" y="3429000"/>
                  <a:ext cx="210694" cy="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0" name="Group 129"/>
                <p:cNvGrpSpPr/>
                <p:nvPr/>
              </p:nvGrpSpPr>
              <p:grpSpPr>
                <a:xfrm>
                  <a:off x="2286000" y="3185161"/>
                  <a:ext cx="152400" cy="472439"/>
                  <a:chOff x="2286000" y="3185161"/>
                  <a:chExt cx="152400" cy="472439"/>
                </a:xfrm>
              </p:grpSpPr>
              <p:cxnSp>
                <p:nvCxnSpPr>
                  <p:cNvPr id="139" name="Straight Connector 138"/>
                  <p:cNvCxnSpPr/>
                  <p:nvPr/>
                </p:nvCxnSpPr>
                <p:spPr>
                  <a:xfrm>
                    <a:off x="2438400" y="3185161"/>
                    <a:ext cx="0" cy="1524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flipH="1">
                    <a:off x="2286000" y="3329941"/>
                    <a:ext cx="152400" cy="1524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2438400" y="3505200"/>
                    <a:ext cx="0" cy="1524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2687954" y="3185160"/>
                  <a:ext cx="0" cy="1524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flipH="1">
                  <a:off x="2535554" y="3329940"/>
                  <a:ext cx="152400" cy="1524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2687954" y="3505199"/>
                  <a:ext cx="0" cy="1524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4" name="Group 133"/>
                <p:cNvGrpSpPr/>
                <p:nvPr/>
              </p:nvGrpSpPr>
              <p:grpSpPr>
                <a:xfrm>
                  <a:off x="2971801" y="3190877"/>
                  <a:ext cx="152400" cy="472439"/>
                  <a:chOff x="2286000" y="3185161"/>
                  <a:chExt cx="152400" cy="472439"/>
                </a:xfrm>
              </p:grpSpPr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38400" y="3185161"/>
                    <a:ext cx="0" cy="1524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/>
                  <p:nvPr/>
                </p:nvCxnSpPr>
                <p:spPr>
                  <a:xfrm flipH="1">
                    <a:off x="2286000" y="3329941"/>
                    <a:ext cx="152400" cy="1524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2438400" y="3505200"/>
                    <a:ext cx="0" cy="1524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2761106" y="2940781"/>
                  <a:ext cx="0" cy="24437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/>
              <p:cNvGrpSpPr/>
              <p:nvPr/>
            </p:nvGrpSpPr>
            <p:grpSpPr>
              <a:xfrm>
                <a:off x="4876800" y="3956683"/>
                <a:ext cx="1572768" cy="731142"/>
                <a:chOff x="2209800" y="2956255"/>
                <a:chExt cx="1066800" cy="707061"/>
              </a:xfrm>
            </p:grpSpPr>
            <p:sp>
              <p:nvSpPr>
                <p:cNvPr id="112" name="Rectangle 111"/>
                <p:cNvSpPr/>
                <p:nvPr/>
              </p:nvSpPr>
              <p:spPr>
                <a:xfrm>
                  <a:off x="2209800" y="3048000"/>
                  <a:ext cx="1066800" cy="6096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2286000" y="3200400"/>
                  <a:ext cx="91440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2761106" y="3429000"/>
                  <a:ext cx="210694" cy="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" name="Group 114"/>
                <p:cNvGrpSpPr/>
                <p:nvPr/>
              </p:nvGrpSpPr>
              <p:grpSpPr>
                <a:xfrm>
                  <a:off x="2286000" y="3185161"/>
                  <a:ext cx="152400" cy="472439"/>
                  <a:chOff x="2286000" y="3185161"/>
                  <a:chExt cx="152400" cy="472439"/>
                </a:xfrm>
              </p:grpSpPr>
              <p:cxnSp>
                <p:nvCxnSpPr>
                  <p:cNvPr id="124" name="Straight Connector 123"/>
                  <p:cNvCxnSpPr/>
                  <p:nvPr/>
                </p:nvCxnSpPr>
                <p:spPr>
                  <a:xfrm>
                    <a:off x="2438400" y="3185161"/>
                    <a:ext cx="0" cy="1524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 flipH="1">
                    <a:off x="2286000" y="3329941"/>
                    <a:ext cx="152400" cy="1524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2438400" y="3505200"/>
                    <a:ext cx="0" cy="1524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2687954" y="3185160"/>
                  <a:ext cx="0" cy="1524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flipH="1">
                  <a:off x="2535554" y="3329940"/>
                  <a:ext cx="152400" cy="1524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2687954" y="3505199"/>
                  <a:ext cx="0" cy="1524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9" name="Group 118"/>
                <p:cNvGrpSpPr/>
                <p:nvPr/>
              </p:nvGrpSpPr>
              <p:grpSpPr>
                <a:xfrm>
                  <a:off x="2971801" y="3190877"/>
                  <a:ext cx="152400" cy="472439"/>
                  <a:chOff x="2286000" y="3185161"/>
                  <a:chExt cx="152400" cy="472439"/>
                </a:xfrm>
              </p:grpSpPr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2438400" y="3185161"/>
                    <a:ext cx="0" cy="1524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 flipH="1">
                    <a:off x="2286000" y="3329941"/>
                    <a:ext cx="152400" cy="1524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/>
                  <p:cNvCxnSpPr/>
                  <p:nvPr/>
                </p:nvCxnSpPr>
                <p:spPr>
                  <a:xfrm>
                    <a:off x="2438400" y="3505200"/>
                    <a:ext cx="0" cy="1524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2761106" y="2956255"/>
                  <a:ext cx="0" cy="22890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0759" y="2866941"/>
                <a:ext cx="606145" cy="606145"/>
              </a:xfrm>
              <a:prstGeom prst="rect">
                <a:avLst/>
              </a:prstGeom>
            </p:spPr>
          </p:pic>
          <p:sp>
            <p:nvSpPr>
              <p:cNvPr id="93" name="TextBox 92"/>
              <p:cNvSpPr txBox="1"/>
              <p:nvPr/>
            </p:nvSpPr>
            <p:spPr>
              <a:xfrm>
                <a:off x="5604219" y="3069223"/>
                <a:ext cx="944242" cy="581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Arial" pitchFamily="34" charset="0"/>
                    <a:cs typeface="Arial" pitchFamily="34" charset="0"/>
                  </a:rPr>
                  <a:t>UPS</a:t>
                </a:r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781776" y="2810030"/>
                <a:ext cx="1208361" cy="3141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AC/DC</a:t>
                </a:r>
                <a:endPara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95" name="Straight Connector 94"/>
              <p:cNvCxnSpPr>
                <a:stCxn id="94" idx="2"/>
                <a:endCxn id="96" idx="0"/>
              </p:cNvCxnSpPr>
              <p:nvPr/>
            </p:nvCxnSpPr>
            <p:spPr>
              <a:xfrm>
                <a:off x="4385956" y="3124199"/>
                <a:ext cx="9013" cy="22772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Rectangle 95"/>
              <p:cNvSpPr/>
              <p:nvPr/>
            </p:nvSpPr>
            <p:spPr>
              <a:xfrm>
                <a:off x="3781776" y="3351928"/>
                <a:ext cx="1226387" cy="3818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DC/AC</a:t>
                </a:r>
                <a:endPara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4264123" y="3240901"/>
                <a:ext cx="80663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stCxn id="96" idx="2"/>
              </p:cNvCxnSpPr>
              <p:nvPr/>
            </p:nvCxnSpPr>
            <p:spPr>
              <a:xfrm flipH="1">
                <a:off x="4247698" y="3733800"/>
                <a:ext cx="147272" cy="2228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Group 98"/>
              <p:cNvGrpSpPr/>
              <p:nvPr/>
            </p:nvGrpSpPr>
            <p:grpSpPr>
              <a:xfrm>
                <a:off x="2000873" y="4687825"/>
                <a:ext cx="1008552" cy="1192946"/>
                <a:chOff x="2054026" y="5131654"/>
                <a:chExt cx="1008552" cy="1192946"/>
              </a:xfrm>
            </p:grpSpPr>
            <p:pic>
              <p:nvPicPr>
                <p:cNvPr id="110" name="Picture 109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280" b="5808"/>
                <a:stretch/>
              </p:blipFill>
              <p:spPr>
                <a:xfrm>
                  <a:off x="2054026" y="5257801"/>
                  <a:ext cx="1008552" cy="1066799"/>
                </a:xfrm>
                <a:prstGeom prst="rect">
                  <a:avLst/>
                </a:prstGeom>
              </p:spPr>
            </p:pic>
            <p:cxnSp>
              <p:nvCxnSpPr>
                <p:cNvPr id="111" name="Straight Connector 110"/>
                <p:cNvCxnSpPr/>
                <p:nvPr/>
              </p:nvCxnSpPr>
              <p:spPr>
                <a:xfrm flipH="1">
                  <a:off x="2547543" y="5131654"/>
                  <a:ext cx="2414" cy="18574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Group 99"/>
              <p:cNvGrpSpPr/>
              <p:nvPr/>
            </p:nvGrpSpPr>
            <p:grpSpPr>
              <a:xfrm>
                <a:off x="3195987" y="4681913"/>
                <a:ext cx="1008552" cy="1196955"/>
                <a:chOff x="2034353" y="5127645"/>
                <a:chExt cx="1008552" cy="1196955"/>
              </a:xfrm>
            </p:grpSpPr>
            <p:pic>
              <p:nvPicPr>
                <p:cNvPr id="108" name="Picture 10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280" b="5808"/>
                <a:stretch/>
              </p:blipFill>
              <p:spPr>
                <a:xfrm>
                  <a:off x="2034353" y="5257800"/>
                  <a:ext cx="1008552" cy="1066800"/>
                </a:xfrm>
                <a:prstGeom prst="rect">
                  <a:avLst/>
                </a:prstGeom>
              </p:spPr>
            </p:pic>
            <p:cxnSp>
              <p:nvCxnSpPr>
                <p:cNvPr id="109" name="Straight Connector 108"/>
                <p:cNvCxnSpPr/>
                <p:nvPr/>
              </p:nvCxnSpPr>
              <p:spPr>
                <a:xfrm flipH="1">
                  <a:off x="2547543" y="5127645"/>
                  <a:ext cx="2414" cy="1897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Group 100"/>
              <p:cNvGrpSpPr/>
              <p:nvPr/>
            </p:nvGrpSpPr>
            <p:grpSpPr>
              <a:xfrm>
                <a:off x="4554048" y="4679218"/>
                <a:ext cx="1008552" cy="1201553"/>
                <a:chOff x="2034353" y="5123047"/>
                <a:chExt cx="1008552" cy="1201553"/>
              </a:xfrm>
            </p:grpSpPr>
            <p:pic>
              <p:nvPicPr>
                <p:cNvPr id="106" name="Picture 105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280" b="5808"/>
                <a:stretch/>
              </p:blipFill>
              <p:spPr>
                <a:xfrm>
                  <a:off x="2034353" y="5257800"/>
                  <a:ext cx="1008552" cy="1066800"/>
                </a:xfrm>
                <a:prstGeom prst="rect">
                  <a:avLst/>
                </a:prstGeom>
              </p:spPr>
            </p:pic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2547543" y="5123047"/>
                  <a:ext cx="0" cy="1943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5791200" y="4681913"/>
                <a:ext cx="1008552" cy="1198858"/>
                <a:chOff x="2034353" y="5125742"/>
                <a:chExt cx="1008552" cy="1198858"/>
              </a:xfrm>
            </p:grpSpPr>
            <p:pic>
              <p:nvPicPr>
                <p:cNvPr id="104" name="Picture 103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280" b="5808"/>
                <a:stretch/>
              </p:blipFill>
              <p:spPr>
                <a:xfrm>
                  <a:off x="2034353" y="5257800"/>
                  <a:ext cx="1008552" cy="1066800"/>
                </a:xfrm>
                <a:prstGeom prst="rect">
                  <a:avLst/>
                </a:prstGeom>
              </p:spPr>
            </p:pic>
            <p:cxnSp>
              <p:nvCxnSpPr>
                <p:cNvPr id="105" name="Straight Connector 104"/>
                <p:cNvCxnSpPr/>
                <p:nvPr/>
              </p:nvCxnSpPr>
              <p:spPr>
                <a:xfrm flipH="1">
                  <a:off x="2547543" y="5125742"/>
                  <a:ext cx="2414" cy="19165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TextBox 102"/>
              <p:cNvSpPr txBox="1"/>
              <p:nvPr/>
            </p:nvSpPr>
            <p:spPr>
              <a:xfrm>
                <a:off x="3895556" y="1813233"/>
                <a:ext cx="704280" cy="581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Arial" pitchFamily="34" charset="0"/>
                    <a:cs typeface="Arial" pitchFamily="34" charset="0"/>
                  </a:rPr>
                  <a:t>ATS</a:t>
                </a:r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4" name="Rounded Rectangle 143"/>
            <p:cNvSpPr/>
            <p:nvPr/>
          </p:nvSpPr>
          <p:spPr>
            <a:xfrm>
              <a:off x="5774447" y="3569634"/>
              <a:ext cx="5173778" cy="220411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6249644" y="6632750"/>
              <a:ext cx="4661224" cy="524033"/>
              <a:chOff x="1390413" y="5864724"/>
              <a:chExt cx="5884739" cy="653640"/>
            </a:xfrm>
          </p:grpSpPr>
          <p:pic>
            <p:nvPicPr>
              <p:cNvPr id="146" name="Picture 2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2296" y="5984439"/>
                <a:ext cx="1122984" cy="4071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7" name="Picture 146"/>
              <p:cNvPicPr>
                <a:picLocks noChangeAspect="1" noChangeArrowheads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0413" y="5864724"/>
                <a:ext cx="561387" cy="653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8" name="Picture 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16763" y="5967680"/>
                <a:ext cx="1958389" cy="4477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9" name="Picture 3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6907" y="5958207"/>
                <a:ext cx="933451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151" name="Rounded Rectangle 150"/>
          <p:cNvSpPr/>
          <p:nvPr/>
        </p:nvSpPr>
        <p:spPr>
          <a:xfrm>
            <a:off x="5721395" y="5421363"/>
            <a:ext cx="4887657" cy="11518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0555277" y="5702059"/>
            <a:ext cx="15620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Tenants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0499243" y="4285848"/>
            <a:ext cx="15620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Operator</a:t>
            </a:r>
            <a:endParaRPr lang="en-US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344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  <p:bldP spid="1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 smtClean="0"/>
              <a:t>Multiple </a:t>
            </a:r>
            <a:r>
              <a:rPr lang="en-US" sz="3200" dirty="0"/>
              <a:t>tenants house </a:t>
            </a:r>
            <a:r>
              <a:rPr lang="en-US" sz="3200" dirty="0" smtClean="0"/>
              <a:t>and manage their </a:t>
            </a:r>
            <a:r>
              <a:rPr lang="en-US" sz="3200" dirty="0"/>
              <a:t>own servers </a:t>
            </a:r>
            <a:r>
              <a:rPr lang="en-US" sz="3200" dirty="0" smtClean="0"/>
              <a:t>independently in </a:t>
            </a:r>
            <a:r>
              <a:rPr lang="en-US" sz="3200" b="1" dirty="0" smtClean="0">
                <a:solidFill>
                  <a:srgbClr val="00B050"/>
                </a:solidFill>
              </a:rPr>
              <a:t>shared</a:t>
            </a:r>
            <a:r>
              <a:rPr lang="en-US" sz="3200" dirty="0" smtClean="0"/>
              <a:t> space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 smtClean="0"/>
              <a:t>Data </a:t>
            </a:r>
            <a:r>
              <a:rPr lang="en-US" sz="3200" dirty="0"/>
              <a:t>center operator is </a:t>
            </a:r>
            <a:r>
              <a:rPr lang="en-US" sz="3200" dirty="0" smtClean="0"/>
              <a:t>mainly </a:t>
            </a:r>
            <a:r>
              <a:rPr lang="en-US" sz="3200" dirty="0"/>
              <a:t>responsible for facility </a:t>
            </a:r>
            <a:r>
              <a:rPr lang="en-US" sz="3200" dirty="0" smtClean="0"/>
              <a:t>support </a:t>
            </a:r>
            <a:r>
              <a:rPr lang="en-US" sz="3200" dirty="0"/>
              <a:t>(e.g., power </a:t>
            </a:r>
            <a:r>
              <a:rPr lang="en-US" sz="3200" dirty="0" smtClean="0"/>
              <a:t>supply, </a:t>
            </a:r>
            <a:r>
              <a:rPr lang="en-US" sz="3200" dirty="0"/>
              <a:t>cooling)</a:t>
            </a:r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8763416"/>
              </p:ext>
            </p:extLst>
          </p:nvPr>
        </p:nvGraphicFramePr>
        <p:xfrm>
          <a:off x="2926043" y="2046335"/>
          <a:ext cx="6475328" cy="4685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Multi-tenant </a:t>
            </a:r>
            <a:r>
              <a:rPr lang="en-US" dirty="0" smtClean="0"/>
              <a:t>(colocation) </a:t>
            </a:r>
            <a:r>
              <a:rPr lang="en-US" dirty="0"/>
              <a:t>data </a:t>
            </a:r>
            <a:r>
              <a:rPr lang="en-US" dirty="0" smtClean="0"/>
              <a:t>centers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69721"/>
            <a:ext cx="2743200" cy="365125"/>
          </a:xfrm>
        </p:spPr>
        <p:txBody>
          <a:bodyPr/>
          <a:lstStyle/>
          <a:p>
            <a:fld id="{BEF2797F-2695-4387-B238-5AD92FE72A43}" type="slidenum">
              <a:rPr lang="en-US" smtClean="0"/>
              <a:t>8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79777" y="6490368"/>
            <a:ext cx="38608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000" dirty="0" err="1" smtClean="0"/>
              <a:t>CoreSite’s</a:t>
            </a:r>
            <a:r>
              <a:rPr lang="en-US" sz="1000" dirty="0" smtClean="0"/>
              <a:t> “One Wilshire” (Photo: </a:t>
            </a:r>
            <a:r>
              <a:rPr lang="en-US" sz="1000" dirty="0" err="1" smtClean="0"/>
              <a:t>CoreSite</a:t>
            </a:r>
            <a:r>
              <a:rPr lang="en-US" sz="1000" dirty="0" smtClean="0"/>
              <a:t>) 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5673355" y="3946258"/>
            <a:ext cx="4449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3000" b="1" i="0" u="none" strike="noStrike" kern="1200" baseline="0">
                <a:solidFill>
                  <a:srgbClr val="57A707"/>
                </a:solidFill>
                <a:latin typeface="+mn-lt"/>
                <a:ea typeface="+mn-ea"/>
                <a:cs typeface="+mn-cs"/>
              </a:defRPr>
            </a:pPr>
            <a:r>
              <a:rPr lang="en-US" sz="2400" kern="1200" dirty="0"/>
              <a:t>Hyper-scale (e.g. google): 7.8%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37757" y="4953255"/>
            <a:ext cx="2189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500" b="1" i="0" u="none" strike="noStrike" kern="1200" baseline="0">
                <a:solidFill>
                  <a:srgbClr val="767678"/>
                </a:solidFill>
                <a:latin typeface="+mn-lt"/>
                <a:ea typeface="+mn-ea"/>
                <a:cs typeface="+mn-cs"/>
              </a:defRPr>
            </a:pPr>
            <a:r>
              <a:rPr lang="en-US" sz="2400" kern="1200" dirty="0"/>
              <a:t>Enterprise: 53%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38903" y="4994527"/>
            <a:ext cx="2236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3000" b="1" i="0" u="none" strike="noStrike" kern="1200" baseline="0">
                <a:solidFill>
                  <a:srgbClr val="12A6CE"/>
                </a:solidFill>
                <a:latin typeface="+mn-lt"/>
                <a:ea typeface="+mn-ea"/>
                <a:cs typeface="+mn-cs"/>
              </a:defRPr>
            </a:pPr>
            <a:r>
              <a:rPr lang="en-US" sz="2400" kern="1200" dirty="0">
                <a:solidFill>
                  <a:schemeClr val="accent2"/>
                </a:solidFill>
              </a:rPr>
              <a:t>Colocation: 37%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573" y="6409706"/>
            <a:ext cx="6010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kern="1200" dirty="0" smtClean="0">
                <a:solidFill>
                  <a:schemeClr val="tx2"/>
                </a:solidFill>
              </a:rPr>
              <a:t>…of total data center industry electricity usage</a:t>
            </a:r>
          </a:p>
        </p:txBody>
      </p:sp>
    </p:spTree>
    <p:extLst>
      <p:ext uri="{BB962C8B-B14F-4D97-AF65-F5344CB8AC3E}">
        <p14:creationId xmlns:p14="http://schemas.microsoft.com/office/powerpoint/2010/main" val="1487664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target </a:t>
            </a:r>
            <a:r>
              <a:rPr lang="en-US" b="1" dirty="0" smtClean="0">
                <a:solidFill>
                  <a:srgbClr val="00B0F0"/>
                </a:solidFill>
              </a:rPr>
              <a:t>multi-tenant</a:t>
            </a:r>
            <a:r>
              <a:rPr lang="en-US" dirty="0" smtClean="0"/>
              <a:t> data center for DR?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 smtClean="0"/>
              <a:t>Most multi-tenant data centers </a:t>
            </a:r>
            <a:r>
              <a:rPr lang="en-US" sz="3200" dirty="0"/>
              <a:t>are </a:t>
            </a:r>
            <a:r>
              <a:rPr lang="en-US" sz="3200" dirty="0" smtClean="0"/>
              <a:t>in </a:t>
            </a:r>
            <a:r>
              <a:rPr lang="en-US" sz="3200" dirty="0"/>
              <a:t>metropolitan </a:t>
            </a:r>
            <a:r>
              <a:rPr lang="en-US" sz="3200" dirty="0" smtClean="0"/>
              <a:t>areas</a:t>
            </a:r>
          </a:p>
          <a:p>
            <a:pPr>
              <a:lnSpc>
                <a:spcPct val="100000"/>
              </a:lnSpc>
              <a:buFont typeface="Lucida Grande"/>
              <a:buChar char="-"/>
            </a:pPr>
            <a:r>
              <a:rPr lang="en-US" sz="2800" dirty="0" smtClean="0"/>
              <a:t>Downtown Los Angeles, New York, Silicon Valley, etc.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 smtClean="0"/>
              <a:t>This is where demand response is </a:t>
            </a:r>
            <a:r>
              <a:rPr lang="en-US" sz="3200" b="1" dirty="0" smtClean="0">
                <a:solidFill>
                  <a:srgbClr val="FF0000"/>
                </a:solidFill>
              </a:rPr>
              <a:t>most</a:t>
            </a:r>
            <a:r>
              <a:rPr lang="en-US" sz="3200" dirty="0" smtClean="0"/>
              <a:t> needed!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797F-2695-4387-B238-5AD92FE72A43}" type="slidenum">
              <a:rPr lang="en-US" smtClean="0"/>
              <a:t>9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4223" y="6345803"/>
            <a:ext cx="38608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000" dirty="0" err="1" smtClean="0"/>
              <a:t>CoreSite’s</a:t>
            </a:r>
            <a:r>
              <a:rPr lang="en-US" sz="1000" dirty="0" smtClean="0"/>
              <a:t> “One Wilshire” (Photo: </a:t>
            </a:r>
            <a:r>
              <a:rPr lang="en-US" sz="1000" dirty="0" err="1" smtClean="0"/>
              <a:t>CoreSite</a:t>
            </a:r>
            <a:r>
              <a:rPr lang="en-US" sz="1000" dirty="0" smtClean="0"/>
              <a:t>) </a:t>
            </a:r>
            <a:endParaRPr lang="en-US" sz="10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66" y="3648682"/>
            <a:ext cx="5201036" cy="279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 rot="21431660">
            <a:off x="4233018" y="3811838"/>
            <a:ext cx="7238437" cy="2525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itchFamily="34" charset="0"/>
              <a:buNone/>
            </a:pPr>
            <a:r>
              <a:rPr lang="en-US" b="1" dirty="0" smtClean="0"/>
              <a:t>Example:</a:t>
            </a:r>
            <a:r>
              <a:rPr lang="en-US" dirty="0" smtClean="0"/>
              <a:t> On July 22, 2011, </a:t>
            </a:r>
            <a:r>
              <a:rPr lang="en-US" b="1" dirty="0" smtClean="0">
                <a:solidFill>
                  <a:srgbClr val="00B050"/>
                </a:solidFill>
              </a:rPr>
              <a:t>hundreds of multi-tenant colocation data centers</a:t>
            </a:r>
            <a:r>
              <a:rPr lang="en-US" dirty="0" smtClean="0"/>
              <a:t> participated in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emergency</a:t>
            </a:r>
            <a:r>
              <a:rPr lang="en-US" dirty="0" smtClean="0"/>
              <a:t> demand response and contributed by cutting their electricity usage before a nation-wide blackout occurred in the U.S. and Canada.</a:t>
            </a:r>
          </a:p>
          <a:p>
            <a:pPr marL="0" indent="0" algn="just">
              <a:lnSpc>
                <a:spcPct val="120000"/>
              </a:lnSpc>
              <a:buFont typeface="Arial" pitchFamily="34" charset="0"/>
              <a:buNone/>
            </a:pPr>
            <a:r>
              <a:rPr lang="en-US" dirty="0" smtClean="0"/>
              <a:t>                      --- </a:t>
            </a:r>
            <a:r>
              <a:rPr lang="en-US" sz="1900" dirty="0" smtClean="0"/>
              <a:t>A. </a:t>
            </a:r>
            <a:r>
              <a:rPr lang="en-US" sz="1900" dirty="0" err="1" smtClean="0"/>
              <a:t>Misra</a:t>
            </a:r>
            <a:r>
              <a:rPr lang="en-US" sz="1900" dirty="0" smtClean="0"/>
              <a:t>, “Responding Before Electric Emergencies.”</a:t>
            </a:r>
          </a:p>
        </p:txBody>
      </p:sp>
    </p:spTree>
    <p:extLst>
      <p:ext uri="{BB962C8B-B14F-4D97-AF65-F5344CB8AC3E}">
        <p14:creationId xmlns:p14="http://schemas.microsoft.com/office/powerpoint/2010/main" val="2403439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st 2">
    <a:dk1>
      <a:srgbClr val="767678"/>
    </a:dk1>
    <a:lt1>
      <a:srgbClr val="FFFFFF"/>
    </a:lt1>
    <a:dk2>
      <a:srgbClr val="313131"/>
    </a:dk2>
    <a:lt2>
      <a:srgbClr val="FFFF00"/>
    </a:lt2>
    <a:accent1>
      <a:srgbClr val="25728C"/>
    </a:accent1>
    <a:accent2>
      <a:srgbClr val="12A6CE"/>
    </a:accent2>
    <a:accent3>
      <a:srgbClr val="57A707"/>
    </a:accent3>
    <a:accent4>
      <a:srgbClr val="953734"/>
    </a:accent4>
    <a:accent5>
      <a:srgbClr val="FC433E"/>
    </a:accent5>
    <a:accent6>
      <a:srgbClr val="EF7C02"/>
    </a:accent6>
    <a:hlink>
      <a:srgbClr val="E9E9E9"/>
    </a:hlink>
    <a:folHlink>
      <a:srgbClr val="E9E9E9"/>
    </a:folHlink>
  </a:clrScheme>
  <a:fontScheme name="Yanone">
    <a:majorFont>
      <a:latin typeface="Yanone Kaffeesatz Bold"/>
      <a:ea typeface=""/>
      <a:cs typeface=""/>
    </a:majorFont>
    <a:minorFont>
      <a:latin typeface="Yanone Kaffeesatz Regular"/>
      <a:ea typeface=""/>
      <a:cs typeface=""/>
    </a:minorFont>
  </a:fontScheme>
  <a:fmtScheme name="Couture">
    <a:fillStyleLst>
      <a:solidFill>
        <a:schemeClr val="phClr"/>
      </a:solidFill>
      <a:solidFill>
        <a:schemeClr val="phClr">
          <a:tint val="65000"/>
        </a:schemeClr>
      </a:solidFill>
      <a:solidFill>
        <a:schemeClr val="phClr">
          <a:shade val="80000"/>
          <a:satMod val="180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0795" cap="flat" cmpd="sng" algn="ctr">
        <a:solidFill>
          <a:schemeClr val="phClr"/>
        </a:solidFill>
        <a:prstDash val="solid"/>
      </a:ln>
      <a:ln w="17145" cap="flat" cmpd="sng" algn="ctr">
        <a:solidFill>
          <a:schemeClr val="phClr">
            <a:shade val="95000"/>
            <a:alpha val="50000"/>
            <a:satMod val="150000"/>
          </a:schemeClr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9050" h="31750" prst="coolSlant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17857</TotalTime>
  <Words>3327</Words>
  <Application>Microsoft Macintosh PowerPoint</Application>
  <PresentationFormat>Custom</PresentationFormat>
  <Paragraphs>433</Paragraphs>
  <Slides>34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Greening Multi-Tenant Data Center Demand Response</vt:lpstr>
      <vt:lpstr>2 stories about energy and data centers</vt:lpstr>
      <vt:lpstr>DR is crucial for renewable integration</vt:lpstr>
      <vt:lpstr>Finding DR resources is challenging</vt:lpstr>
      <vt:lpstr>Data centers have great potential for DR</vt:lpstr>
      <vt:lpstr>Multi-tenant (colocation) data centers</vt:lpstr>
      <vt:lpstr>Multi-tenant (colocation) data centers</vt:lpstr>
      <vt:lpstr>Multi-tenant (colocation) data centers</vt:lpstr>
      <vt:lpstr>Why target multi-tenant data center for DR?</vt:lpstr>
      <vt:lpstr>How do multi-tenant data center provide DR?</vt:lpstr>
      <vt:lpstr>Our contribution: a simple and provably efficient mechanism to incentivize tenants’ reduction </vt:lpstr>
      <vt:lpstr>ColoDR: a supply function mechanism for DR</vt:lpstr>
      <vt:lpstr>ColoDR: a supply function mechanism for DR</vt:lpstr>
      <vt:lpstr>Why supply function bidding? </vt:lpstr>
      <vt:lpstr>How well does ColoDR work?</vt:lpstr>
      <vt:lpstr>What should we compare to?</vt:lpstr>
      <vt:lpstr>What should we compare to?</vt:lpstr>
      <vt:lpstr>1. What is the social cost?</vt:lpstr>
      <vt:lpstr>2&amp;3. What are tenants’ and operator’s costs?</vt:lpstr>
      <vt:lpstr>4. What is the reduction in diesel usage?</vt:lpstr>
      <vt:lpstr>How well does ColoDR work?</vt:lpstr>
      <vt:lpstr>A characterization lemma</vt:lpstr>
      <vt:lpstr>A characterization lemma</vt:lpstr>
      <vt:lpstr>Two messages</vt:lpstr>
      <vt:lpstr>PowerPoint Presentation</vt:lpstr>
      <vt:lpstr>Who are using colocations?</vt:lpstr>
      <vt:lpstr>How do capacity constrained tenant bid bi?</vt:lpstr>
      <vt:lpstr>How do operator decides price p?</vt:lpstr>
      <vt:lpstr>Why does colocation matter?</vt:lpstr>
      <vt:lpstr>In fact…</vt:lpstr>
      <vt:lpstr>Emergency demand response</vt:lpstr>
      <vt:lpstr>ColoDR: a supply function mechanism for DR</vt:lpstr>
      <vt:lpstr>ColoDR: a supply function mechanism for DR</vt:lpstr>
      <vt:lpstr>ColoDR: a supply function mechanism for DR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Convex Optimization Using Predictions</dc:title>
  <dc:creator>niangjun chen</dc:creator>
  <cp:lastModifiedBy>Niangjun Chen</cp:lastModifiedBy>
  <cp:revision>307</cp:revision>
  <cp:lastPrinted>2015-10-13T16:02:57Z</cp:lastPrinted>
  <dcterms:created xsi:type="dcterms:W3CDTF">2015-06-06T19:23:38Z</dcterms:created>
  <dcterms:modified xsi:type="dcterms:W3CDTF">2015-10-21T11:17:23Z</dcterms:modified>
</cp:coreProperties>
</file>