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9" r:id="rId3"/>
    <p:sldId id="280" r:id="rId4"/>
    <p:sldId id="281" r:id="rId5"/>
    <p:sldId id="283" r:id="rId6"/>
    <p:sldId id="284" r:id="rId7"/>
    <p:sldId id="286" r:id="rId8"/>
    <p:sldId id="287" r:id="rId9"/>
    <p:sldId id="28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" userDrawn="1">
          <p15:clr>
            <a:srgbClr val="A4A3A4"/>
          </p15:clr>
        </p15:guide>
        <p15:guide id="2" pos="3500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pos="370" userDrawn="1">
          <p15:clr>
            <a:srgbClr val="A4A3A4"/>
          </p15:clr>
        </p15:guide>
        <p15:guide id="5" pos="7310" userDrawn="1">
          <p15:clr>
            <a:srgbClr val="A4A3A4"/>
          </p15:clr>
        </p15:guide>
        <p15:guide id="6" orient="horz" pos="2296" userDrawn="1">
          <p15:clr>
            <a:srgbClr val="A4A3A4"/>
          </p15:clr>
        </p15:guide>
        <p15:guide id="7" orient="horz" pos="2750" userDrawn="1">
          <p15:clr>
            <a:srgbClr val="A4A3A4"/>
          </p15:clr>
        </p15:guide>
        <p15:guide id="8" pos="6879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2457" userDrawn="1">
          <p15:clr>
            <a:srgbClr val="A4A3A4"/>
          </p15:clr>
        </p15:guide>
        <p15:guide id="11" pos="1935" userDrawn="1">
          <p15:clr>
            <a:srgbClr val="A4A3A4"/>
          </p15:clr>
        </p15:guide>
        <p15:guide id="12" pos="8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4"/>
    <p:restoredTop sz="94604"/>
  </p:normalViewPr>
  <p:slideViewPr>
    <p:cSldViewPr snapToGrid="0" snapToObjects="1" showGuides="1">
      <p:cViewPr varScale="1">
        <p:scale>
          <a:sx n="75" d="100"/>
          <a:sy n="75" d="100"/>
        </p:scale>
        <p:origin x="53" y="173"/>
      </p:cViewPr>
      <p:guideLst>
        <p:guide orient="horz" pos="187"/>
        <p:guide pos="3500"/>
        <p:guide orient="horz" pos="572"/>
        <p:guide pos="370"/>
        <p:guide pos="7310"/>
        <p:guide orient="horz" pos="2296"/>
        <p:guide orient="horz" pos="2750"/>
        <p:guide pos="6879"/>
        <p:guide pos="3840"/>
        <p:guide pos="2457"/>
        <p:guide pos="1935"/>
        <p:guide pos="8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62760-C816-8D42-B188-95B568DD7FBB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2A548-1C54-A04F-A8CE-0DC968A1B65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383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F3DD7-EBE3-1144-8C5E-7CF203D93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C11B65-A2F8-DF49-ACB4-4B3B29C62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DAD734-CAC4-2640-97A1-89A3BE3B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2461-045B-1B45-9A41-087912268E5B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4FD3F-16D8-A449-A85F-A3E4173D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54788-20F9-484D-B5BD-F06BF0E6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7377-B97A-E141-AB81-D124C7F4D7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883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79FD1-4CBE-7E4D-AD60-9269A9CF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F945B6-72AC-7B41-B1DD-A399CA251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0D94C-3132-C541-A4E4-4BF9AF21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2461-045B-1B45-9A41-087912268E5B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AE75B-E8EF-3247-A894-5695956B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11A8F-89DF-D743-A3D6-99FB7545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7377-B97A-E141-AB81-D124C7F4D7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93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146535-C9F1-2F4D-8FB9-9FBB54718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65C92C-3018-0447-BEE1-29290532C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3DB02B-F5ED-1A46-9B9C-E5921388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2461-045B-1B45-9A41-087912268E5B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EE31B-8BDE-8846-9DBC-FC2FF23D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ADB0F2-2E2B-7444-8BA4-79755922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7377-B97A-E141-AB81-D124C7F4D7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94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0B2F2-05BF-E743-9C09-C84F7C86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7D93A4-5E50-A241-B7BD-7EB863BE0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CA35FB-9F55-9B40-852C-D9AD92C9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2461-045B-1B45-9A41-087912268E5B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DB26E-604D-0B43-BD37-3E3C2E56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D05B9-2BB7-7D40-B2FD-FEEF9E9E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7377-B97A-E141-AB81-D124C7F4D7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37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FC300-97D2-3F42-B96F-119BD51A0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BFEBD0-8137-9C42-A9D0-917EB91C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A1B4A0-100E-C94B-8851-C08DAD551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2461-045B-1B45-9A41-087912268E5B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FB75E-73AA-7C42-9189-72DEB3BF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705A9-4899-684D-9690-E23ADA7F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7377-B97A-E141-AB81-D124C7F4D7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5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C04BF-B6B2-E543-B8DC-246D2A80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83FE3-8430-EA4C-B52C-B1A2D9FAA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73E092-AA74-034F-863C-650B397AE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D155EC-3411-034B-895D-2E949283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2461-045B-1B45-9A41-087912268E5B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7128E-A6FE-3D4A-A0D5-027AEF96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C5C0DE-31FA-AB4B-B43E-89FA5AE2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7377-B97A-E141-AB81-D124C7F4D7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757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0BF83-C9BE-0A40-9D56-4B041E8E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FD3782-1BE3-6749-AD21-243701DCC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711BCC-09DE-6047-8908-7DD302C11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F9B139-3B14-7E47-904B-A440B6F25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CAC92A-44D1-B84A-B4C5-38BC1EDBE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B050BD-1106-4F47-ADFA-899DA6D0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2461-045B-1B45-9A41-087912268E5B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BAD328-5E29-8E4D-92B5-972AB2C5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85F47B-6E88-F443-8F0F-B274DBF7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7377-B97A-E141-AB81-D124C7F4D7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703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0FB6B-B378-7F40-A8C4-48E651799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B68B57-636E-FC41-8360-62C56CEE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2461-045B-1B45-9A41-087912268E5B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EB1F33-D08C-B64F-B69F-12FB5892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5E66E0-C4AD-0841-AD94-4C9825B4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7377-B97A-E141-AB81-D124C7F4D7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672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3D41D6-85C4-1D40-B8C9-DCAF1D21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2461-045B-1B45-9A41-087912268E5B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9D20DB-6907-C043-83DB-6E108E49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BDADD0-9EED-3A45-A89A-931B4A44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7377-B97A-E141-AB81-D124C7F4D7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7411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3457C-E89F-8E47-B05F-2C52C40D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A3465-8041-A047-B95A-1B1E3E228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276370-0E1D-CA4C-8351-8D64B67D7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692350-2592-634F-B6C6-4EA6B45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2461-045B-1B45-9A41-087912268E5B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98384-CC9B-C14E-8CB7-C0A74510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BFD191-422B-674D-985C-D946B973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7377-B97A-E141-AB81-D124C7F4D7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949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F24E1-B688-2C43-96B1-4E919B7C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EB054D-1B70-C549-913E-6B9B9DFC7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8C34EE-26BB-894A-AECE-BBDF68867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B0C017-BE24-8847-9819-BBF4201C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2461-045B-1B45-9A41-087912268E5B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2BB8B1-1BE7-2442-9496-7484A63E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3E803-EBC0-3140-92A8-E9F3D70A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37377-B97A-E141-AB81-D124C7F4D7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360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501C79-E2F8-6D43-ABA9-BAD53940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B70C5-A9D3-A54B-A299-18FDA2B44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D4377-F395-5A40-B940-10D0ACFBB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52461-045B-1B45-9A41-087912268E5B}" type="datetimeFigureOut">
              <a:rPr kumimoji="1" lang="zh-CN" altLang="en-US" smtClean="0"/>
              <a:t>2021/3/10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FFDB1E-9920-5B4F-A126-49EF4EE3E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F30F6-9B6F-7244-913C-CCCA5D2D5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37377-B97A-E141-AB81-D124C7F4D7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8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69F0611-9A5D-42FF-A272-A89CEF213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8457"/>
            <a:ext cx="12192000" cy="542108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48A8C1C-1C38-6342-87C9-9575D2AFDBF3}"/>
              </a:ext>
            </a:extLst>
          </p:cNvPr>
          <p:cNvSpPr/>
          <p:nvPr/>
        </p:nvSpPr>
        <p:spPr>
          <a:xfrm>
            <a:off x="0" y="-23500"/>
            <a:ext cx="12192000" cy="6857998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09EF74-5516-5B4C-AA35-210AF255279F}"/>
              </a:ext>
            </a:extLst>
          </p:cNvPr>
          <p:cNvSpPr txBox="1"/>
          <p:nvPr/>
        </p:nvSpPr>
        <p:spPr>
          <a:xfrm>
            <a:off x="2298744" y="2466781"/>
            <a:ext cx="861863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 err="1">
                <a:solidFill>
                  <a:schemeClr val="bg1"/>
                </a:solidFill>
                <a:latin typeface="Lantinghei SC Heavy" panose="02000000000000000000" pitchFamily="2" charset="-122"/>
                <a:ea typeface="Lantinghei SC Heavy" panose="02000000000000000000" pitchFamily="2" charset="-122"/>
              </a:rPr>
              <a:t>Menarini</a:t>
            </a:r>
            <a:r>
              <a:rPr kumimoji="1" lang="en-US" altLang="zh-CN" sz="5400" dirty="0">
                <a:solidFill>
                  <a:schemeClr val="bg1"/>
                </a:solidFill>
                <a:latin typeface="Lantinghei SC Heavy" panose="02000000000000000000" pitchFamily="2" charset="-122"/>
                <a:ea typeface="Lantinghei SC Heavy" panose="02000000000000000000" pitchFamily="2" charset="-122"/>
              </a:rPr>
              <a:t> QlikView</a:t>
            </a:r>
            <a:r>
              <a:rPr kumimoji="1" lang="zh-CN" altLang="en-US" sz="5400" dirty="0">
                <a:solidFill>
                  <a:schemeClr val="bg1"/>
                </a:solidFill>
                <a:latin typeface="Lantinghei SC Heavy" panose="02000000000000000000" pitchFamily="2" charset="-122"/>
                <a:ea typeface="Lantinghei SC Heavy" panose="02000000000000000000" pitchFamily="2" charset="-122"/>
              </a:rPr>
              <a:t>报表</a:t>
            </a:r>
            <a:endParaRPr kumimoji="1" lang="en-US" altLang="zh-CN" sz="5400" dirty="0">
              <a:solidFill>
                <a:schemeClr val="bg1"/>
              </a:solidFill>
              <a:latin typeface="Lantinghei SC Heavy" panose="02000000000000000000" pitchFamily="2" charset="-122"/>
              <a:ea typeface="Lantinghei SC Heavy" panose="02000000000000000000" pitchFamily="2" charset="-122"/>
            </a:endParaRPr>
          </a:p>
          <a:p>
            <a:pPr algn="ctr"/>
            <a:endParaRPr kumimoji="1" lang="en-US" altLang="zh-CN" b="1" dirty="0">
              <a:solidFill>
                <a:schemeClr val="bg1"/>
              </a:solidFill>
              <a:latin typeface="Lantinghei SC Demibold" panose="02000000000000000000" pitchFamily="2" charset="-122"/>
              <a:ea typeface="Lantinghei SC Demibold" panose="02000000000000000000" pitchFamily="2" charset="-122"/>
            </a:endParaRPr>
          </a:p>
          <a:p>
            <a:pPr algn="ctr"/>
            <a:r>
              <a:rPr kumimoji="1" lang="zh-CN" altLang="en-US" sz="4400" b="1" dirty="0">
                <a:solidFill>
                  <a:schemeClr val="bg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用户手册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4454F1-4DF4-F84C-AF5C-9890B39FB972}"/>
              </a:ext>
            </a:extLst>
          </p:cNvPr>
          <p:cNvSpPr txBox="1"/>
          <p:nvPr/>
        </p:nvSpPr>
        <p:spPr>
          <a:xfrm>
            <a:off x="4523516" y="6281247"/>
            <a:ext cx="3460757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400" dirty="0">
                <a:solidFill>
                  <a:schemeClr val="bg1"/>
                </a:solidFill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更新时间：</a:t>
            </a:r>
            <a:r>
              <a:rPr kumimoji="1" lang="en-US" altLang="zh-CN" sz="1400" dirty="0">
                <a:solidFill>
                  <a:schemeClr val="bg1"/>
                </a:solidFill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2020.2.19</a:t>
            </a:r>
            <a:r>
              <a:rPr kumimoji="1" lang="zh-CN" altLang="en-US" sz="1400" dirty="0">
                <a:solidFill>
                  <a:schemeClr val="bg1"/>
                </a:solidFill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    </a:t>
            </a:r>
            <a:r>
              <a:rPr kumimoji="1" lang="en-US" altLang="zh-CN" sz="1400" dirty="0">
                <a:solidFill>
                  <a:schemeClr val="bg1"/>
                </a:solidFill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By </a:t>
            </a:r>
            <a:r>
              <a:rPr kumimoji="1" lang="en-US" altLang="zh-CN" sz="1400" dirty="0" err="1">
                <a:solidFill>
                  <a:schemeClr val="bg1"/>
                </a:solidFill>
                <a:latin typeface="Lantinghei SC Extralight" panose="02000000000000000000" pitchFamily="2" charset="-122"/>
                <a:ea typeface="Lantinghei SC Extralight" panose="02000000000000000000" pitchFamily="2" charset="-122"/>
              </a:rPr>
              <a:t>Intfocus</a:t>
            </a:r>
            <a:endParaRPr kumimoji="1" lang="en-US" altLang="zh-CN" sz="1400" dirty="0">
              <a:solidFill>
                <a:schemeClr val="bg1"/>
              </a:solidFill>
              <a:latin typeface="Lantinghei SC Extralight" panose="02000000000000000000" pitchFamily="2" charset="-122"/>
              <a:ea typeface="Lantinghei SC Extralight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84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54485DC3-029C-4AF4-A8EC-DFA94A86DABA}"/>
              </a:ext>
            </a:extLst>
          </p:cNvPr>
          <p:cNvSpPr txBox="1"/>
          <p:nvPr/>
        </p:nvSpPr>
        <p:spPr>
          <a:xfrm>
            <a:off x="1800902" y="25803"/>
            <a:ext cx="796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bg1"/>
                </a:solidFill>
                <a:latin typeface="Lantinghei SC Heavy" panose="02000000000000000000" pitchFamily="2" charset="-122"/>
                <a:ea typeface="Lantinghei SC Heavy" panose="02000000000000000000" pitchFamily="2" charset="-122"/>
              </a:rPr>
              <a:t>通用功能介绍与使用</a:t>
            </a:r>
            <a:endParaRPr kumimoji="1" lang="en-US" altLang="zh-CN" sz="2400" dirty="0">
              <a:solidFill>
                <a:schemeClr val="bg1"/>
              </a:solidFill>
              <a:latin typeface="Lantinghei SC Heavy" panose="02000000000000000000" pitchFamily="2" charset="-122"/>
              <a:ea typeface="Lantinghei SC Heavy" panose="02000000000000000000" pitchFamily="2" charset="-122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D2BB272-D2FB-4CE4-AFC0-A4B42C33240D}"/>
              </a:ext>
            </a:extLst>
          </p:cNvPr>
          <p:cNvGrpSpPr/>
          <p:nvPr/>
        </p:nvGrpSpPr>
        <p:grpSpPr>
          <a:xfrm>
            <a:off x="-57739" y="520758"/>
            <a:ext cx="2334076" cy="534891"/>
            <a:chOff x="-217322" y="827774"/>
            <a:chExt cx="1006902" cy="324197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244B2C3-52A6-4318-A8D4-F1D63827B5E5}"/>
                </a:ext>
              </a:extLst>
            </p:cNvPr>
            <p:cNvSpPr/>
            <p:nvPr/>
          </p:nvSpPr>
          <p:spPr>
            <a:xfrm>
              <a:off x="-161454" y="827774"/>
              <a:ext cx="895167" cy="32419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4611402-FC04-4766-AE47-8FDB764646E2}"/>
                </a:ext>
              </a:extLst>
            </p:cNvPr>
            <p:cNvSpPr txBox="1"/>
            <p:nvPr/>
          </p:nvSpPr>
          <p:spPr>
            <a:xfrm>
              <a:off x="-217322" y="864201"/>
              <a:ext cx="1006902" cy="27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搜索框</a:t>
              </a:r>
            </a:p>
          </p:txBody>
        </p:sp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FB987761-5028-4529-AF6C-1D0EE6CB8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9" y="1115750"/>
            <a:ext cx="2076450" cy="3505200"/>
          </a:xfrm>
          <a:prstGeom prst="rect">
            <a:avLst/>
          </a:prstGeom>
        </p:spPr>
      </p:pic>
      <p:grpSp>
        <p:nvGrpSpPr>
          <p:cNvPr id="56" name="组合 55">
            <a:extLst>
              <a:ext uri="{FF2B5EF4-FFF2-40B4-BE49-F238E27FC236}">
                <a16:creationId xmlns:a16="http://schemas.microsoft.com/office/drawing/2014/main" id="{166D2D75-6ED8-4CE3-B938-94A340954677}"/>
              </a:ext>
            </a:extLst>
          </p:cNvPr>
          <p:cNvGrpSpPr/>
          <p:nvPr/>
        </p:nvGrpSpPr>
        <p:grpSpPr>
          <a:xfrm>
            <a:off x="71766" y="4694175"/>
            <a:ext cx="2197138" cy="2007713"/>
            <a:chOff x="-164662" y="827774"/>
            <a:chExt cx="947828" cy="324197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A554738-4F05-4813-B2ED-91F83E5A26BD}"/>
                </a:ext>
              </a:extLst>
            </p:cNvPr>
            <p:cNvSpPr/>
            <p:nvPr/>
          </p:nvSpPr>
          <p:spPr>
            <a:xfrm>
              <a:off x="-161454" y="827774"/>
              <a:ext cx="895167" cy="32419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231A7EB-8922-41B7-BC90-CF256F823E14}"/>
                </a:ext>
              </a:extLst>
            </p:cNvPr>
            <p:cNvSpPr txBox="1"/>
            <p:nvPr/>
          </p:nvSpPr>
          <p:spPr>
            <a:xfrm>
              <a:off x="-164662" y="844478"/>
              <a:ext cx="947828" cy="130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搜索想要得到的维度，省份、城市、医院、品牌、渠道、人员架构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1777BAB-AA63-47F5-B858-B596F596EE48}"/>
              </a:ext>
            </a:extLst>
          </p:cNvPr>
          <p:cNvGrpSpPr/>
          <p:nvPr/>
        </p:nvGrpSpPr>
        <p:grpSpPr>
          <a:xfrm>
            <a:off x="2154959" y="519803"/>
            <a:ext cx="2334076" cy="534891"/>
            <a:chOff x="-217322" y="827774"/>
            <a:chExt cx="1006902" cy="324197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7847D18-7A41-4654-9F4B-D83198DDCDD7}"/>
                </a:ext>
              </a:extLst>
            </p:cNvPr>
            <p:cNvSpPr/>
            <p:nvPr/>
          </p:nvSpPr>
          <p:spPr>
            <a:xfrm>
              <a:off x="-161454" y="827774"/>
              <a:ext cx="895167" cy="32419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0C3D039B-B245-4AD9-8444-67C92FEC15D6}"/>
                </a:ext>
              </a:extLst>
            </p:cNvPr>
            <p:cNvSpPr txBox="1"/>
            <p:nvPr/>
          </p:nvSpPr>
          <p:spPr>
            <a:xfrm>
              <a:off x="-217322" y="864201"/>
              <a:ext cx="1006902" cy="27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筛选器</a:t>
              </a:r>
            </a:p>
          </p:txBody>
        </p:sp>
      </p:grpSp>
      <p:pic>
        <p:nvPicPr>
          <p:cNvPr id="63" name="图片 62">
            <a:extLst>
              <a:ext uri="{FF2B5EF4-FFF2-40B4-BE49-F238E27FC236}">
                <a16:creationId xmlns:a16="http://schemas.microsoft.com/office/drawing/2014/main" id="{0C0F8F00-E2FB-43EA-BD4C-44132B9EFF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355"/>
          <a:stretch/>
        </p:blipFill>
        <p:spPr>
          <a:xfrm>
            <a:off x="2284465" y="1115751"/>
            <a:ext cx="2075066" cy="3505200"/>
          </a:xfrm>
          <a:prstGeom prst="rect">
            <a:avLst/>
          </a:prstGeom>
        </p:spPr>
      </p:pic>
      <p:grpSp>
        <p:nvGrpSpPr>
          <p:cNvPr id="64" name="组合 63">
            <a:extLst>
              <a:ext uri="{FF2B5EF4-FFF2-40B4-BE49-F238E27FC236}">
                <a16:creationId xmlns:a16="http://schemas.microsoft.com/office/drawing/2014/main" id="{63B0F5C2-28F5-4D81-9241-C309DC188D81}"/>
              </a:ext>
            </a:extLst>
          </p:cNvPr>
          <p:cNvGrpSpPr/>
          <p:nvPr/>
        </p:nvGrpSpPr>
        <p:grpSpPr>
          <a:xfrm>
            <a:off x="2223428" y="4694179"/>
            <a:ext cx="2197138" cy="2007714"/>
            <a:chOff x="697804" y="800820"/>
            <a:chExt cx="947828" cy="324197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95CDA60-5F33-42A8-8D1F-69BCEC911BF8}"/>
                </a:ext>
              </a:extLst>
            </p:cNvPr>
            <p:cNvSpPr/>
            <p:nvPr/>
          </p:nvSpPr>
          <p:spPr>
            <a:xfrm>
              <a:off x="720628" y="800820"/>
              <a:ext cx="895167" cy="32419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B97E920-72A9-41EC-8E07-C5452F08F56F}"/>
                </a:ext>
              </a:extLst>
            </p:cNvPr>
            <p:cNvSpPr txBox="1"/>
            <p:nvPr/>
          </p:nvSpPr>
          <p:spPr>
            <a:xfrm>
              <a:off x="697804" y="819676"/>
              <a:ext cx="947828" cy="244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筛选器：点击筛选器，筛选对应维度信息。</a:t>
              </a:r>
              <a:endParaRPr kumimoji="1"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Extralight" panose="02000000000000000000" pitchFamily="2" charset="-122"/>
                <a:ea typeface="Lantinghei SC Extralight" panose="02000000000000000000" pitchFamily="2" charset="-122"/>
              </a:endParaRPr>
            </a:p>
            <a:p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当前选择项：显示当前页面已经筛选的维度，通过点击</a:t>
              </a:r>
              <a:r>
                <a:rPr kumimoji="1"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          </a:t>
              </a:r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橡皮擦按钮清除筛选项。</a:t>
              </a:r>
            </a:p>
          </p:txBody>
        </p:sp>
      </p:grpSp>
      <p:pic>
        <p:nvPicPr>
          <p:cNvPr id="68" name="图片 67">
            <a:extLst>
              <a:ext uri="{FF2B5EF4-FFF2-40B4-BE49-F238E27FC236}">
                <a16:creationId xmlns:a16="http://schemas.microsoft.com/office/drawing/2014/main" id="{8EBD4E8E-9624-43CA-AD78-A822B28BA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897" y="5672327"/>
            <a:ext cx="495300" cy="257175"/>
          </a:xfrm>
          <a:prstGeom prst="rect">
            <a:avLst/>
          </a:prstGeom>
        </p:spPr>
      </p:pic>
      <p:grpSp>
        <p:nvGrpSpPr>
          <p:cNvPr id="69" name="组合 68">
            <a:extLst>
              <a:ext uri="{FF2B5EF4-FFF2-40B4-BE49-F238E27FC236}">
                <a16:creationId xmlns:a16="http://schemas.microsoft.com/office/drawing/2014/main" id="{C442DE42-D3B6-4077-B7BC-432E9ACCA9D0}"/>
              </a:ext>
            </a:extLst>
          </p:cNvPr>
          <p:cNvGrpSpPr/>
          <p:nvPr/>
        </p:nvGrpSpPr>
        <p:grpSpPr>
          <a:xfrm>
            <a:off x="4351402" y="520758"/>
            <a:ext cx="2334076" cy="534891"/>
            <a:chOff x="-217322" y="827774"/>
            <a:chExt cx="1006902" cy="324197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1A7CCC6-E61B-4B27-9E3E-2148C5B9532C}"/>
                </a:ext>
              </a:extLst>
            </p:cNvPr>
            <p:cNvSpPr/>
            <p:nvPr/>
          </p:nvSpPr>
          <p:spPr>
            <a:xfrm>
              <a:off x="-161454" y="827774"/>
              <a:ext cx="895167" cy="32419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44421A23-32F4-46FA-B6F7-0DB8E8505E37}"/>
                </a:ext>
              </a:extLst>
            </p:cNvPr>
            <p:cNvSpPr txBox="1"/>
            <p:nvPr/>
          </p:nvSpPr>
          <p:spPr>
            <a:xfrm>
              <a:off x="-217322" y="864201"/>
              <a:ext cx="1006902" cy="27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导出功能</a:t>
              </a:r>
            </a:p>
          </p:txBody>
        </p:sp>
      </p:grpSp>
      <p:pic>
        <p:nvPicPr>
          <p:cNvPr id="73" name="图片 72">
            <a:extLst>
              <a:ext uri="{FF2B5EF4-FFF2-40B4-BE49-F238E27FC236}">
                <a16:creationId xmlns:a16="http://schemas.microsoft.com/office/drawing/2014/main" id="{5F052AB5-41FC-4139-994D-E92103D30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0908" y="1136609"/>
            <a:ext cx="2075066" cy="3484342"/>
          </a:xfrm>
          <a:prstGeom prst="rect">
            <a:avLst/>
          </a:prstGeom>
        </p:spPr>
      </p:pic>
      <p:grpSp>
        <p:nvGrpSpPr>
          <p:cNvPr id="74" name="组合 73">
            <a:extLst>
              <a:ext uri="{FF2B5EF4-FFF2-40B4-BE49-F238E27FC236}">
                <a16:creationId xmlns:a16="http://schemas.microsoft.com/office/drawing/2014/main" id="{369D1B31-89DF-447B-8E30-A87237725DF6}"/>
              </a:ext>
            </a:extLst>
          </p:cNvPr>
          <p:cNvGrpSpPr/>
          <p:nvPr/>
        </p:nvGrpSpPr>
        <p:grpSpPr>
          <a:xfrm>
            <a:off x="4419871" y="4694179"/>
            <a:ext cx="2197138" cy="2026643"/>
            <a:chOff x="697804" y="800820"/>
            <a:chExt cx="947828" cy="32419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2D6AE48-A8F7-4CE7-B75C-8191D0D88FD3}"/>
                </a:ext>
              </a:extLst>
            </p:cNvPr>
            <p:cNvSpPr/>
            <p:nvPr/>
          </p:nvSpPr>
          <p:spPr>
            <a:xfrm>
              <a:off x="720628" y="800820"/>
              <a:ext cx="895167" cy="32419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8E44CDC4-E209-4BE4-A0DB-11B4B213C444}"/>
                </a:ext>
              </a:extLst>
            </p:cNvPr>
            <p:cNvSpPr txBox="1"/>
            <p:nvPr/>
          </p:nvSpPr>
          <p:spPr>
            <a:xfrm>
              <a:off x="697804" y="819676"/>
              <a:ext cx="947828" cy="290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右击图表。</a:t>
              </a:r>
              <a:endParaRPr kumimoji="1"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Extralight" panose="02000000000000000000" pitchFamily="2" charset="-122"/>
                <a:ea typeface="Lantinghei SC Extralight" panose="02000000000000000000" pitchFamily="2" charset="-122"/>
              </a:endParaRPr>
            </a:p>
            <a:p>
              <a:r>
                <a:rPr kumimoji="1"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Notes:</a:t>
              </a:r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对图表添加笔记。</a:t>
              </a:r>
              <a:endParaRPr kumimoji="1"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Extralight" panose="02000000000000000000" pitchFamily="2" charset="-122"/>
                <a:ea typeface="Lantinghei SC Extralight" panose="02000000000000000000" pitchFamily="2" charset="-122"/>
              </a:endParaRPr>
            </a:p>
            <a:p>
              <a:r>
                <a:rPr kumimoji="1"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Clear :</a:t>
              </a:r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可清除图表的筛选</a:t>
              </a:r>
              <a:endParaRPr kumimoji="1"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Extralight" panose="02000000000000000000" pitchFamily="2" charset="-122"/>
                <a:ea typeface="Lantinghei SC Extralight" panose="02000000000000000000" pitchFamily="2" charset="-122"/>
              </a:endParaRPr>
            </a:p>
            <a:p>
              <a:r>
                <a:rPr kumimoji="1"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Print:</a:t>
              </a:r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导出图表为图片</a:t>
              </a:r>
              <a:endParaRPr kumimoji="1"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Extralight" panose="02000000000000000000" pitchFamily="2" charset="-122"/>
                <a:ea typeface="Lantinghei SC Extralight" panose="02000000000000000000" pitchFamily="2" charset="-122"/>
              </a:endParaRPr>
            </a:p>
            <a:p>
              <a:r>
                <a:rPr kumimoji="1"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Send to Excel :</a:t>
              </a:r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导出数据</a:t>
              </a:r>
              <a:endParaRPr kumimoji="1"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Extralight" panose="02000000000000000000" pitchFamily="2" charset="-122"/>
                <a:ea typeface="Lantinghei SC Extralight" panose="02000000000000000000" pitchFamily="2" charset="-122"/>
              </a:endParaRPr>
            </a:p>
            <a:p>
              <a:r>
                <a:rPr kumimoji="1" lang="en-US" altLang="zh-CN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Maxmize</a:t>
              </a:r>
              <a:r>
                <a:rPr kumimoji="1"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:</a:t>
              </a:r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最大化</a:t>
              </a:r>
              <a:r>
                <a:rPr kumimoji="1" lang="zh-CN" altLang="en-US" sz="1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图表</a:t>
              </a:r>
              <a:endParaRPr kumimoji="1"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ntinghei SC Extralight" panose="02000000000000000000" pitchFamily="2" charset="-122"/>
                <a:ea typeface="Lantinghei SC Extralight" panose="02000000000000000000" pitchFamily="2" charset="-122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88F56CAA-BC59-465D-8716-E6EA844F88D3}"/>
              </a:ext>
            </a:extLst>
          </p:cNvPr>
          <p:cNvGrpSpPr/>
          <p:nvPr/>
        </p:nvGrpSpPr>
        <p:grpSpPr>
          <a:xfrm>
            <a:off x="6185210" y="519802"/>
            <a:ext cx="6110867" cy="534891"/>
            <a:chOff x="-241162" y="827774"/>
            <a:chExt cx="1006902" cy="324197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05A7A8DA-786A-43E4-8476-C268ADA18B38}"/>
                </a:ext>
              </a:extLst>
            </p:cNvPr>
            <p:cNvSpPr/>
            <p:nvPr/>
          </p:nvSpPr>
          <p:spPr>
            <a:xfrm>
              <a:off x="-161454" y="827774"/>
              <a:ext cx="895167" cy="32419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519A3939-754B-42A5-80C2-3FF33E399328}"/>
                </a:ext>
              </a:extLst>
            </p:cNvPr>
            <p:cNvSpPr txBox="1"/>
            <p:nvPr/>
          </p:nvSpPr>
          <p:spPr>
            <a:xfrm>
              <a:off x="-241162" y="856850"/>
              <a:ext cx="1006902" cy="27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利用图表进行筛选</a:t>
              </a:r>
            </a:p>
          </p:txBody>
        </p:sp>
      </p:grpSp>
      <p:pic>
        <p:nvPicPr>
          <p:cNvPr id="81" name="图片 80">
            <a:extLst>
              <a:ext uri="{FF2B5EF4-FFF2-40B4-BE49-F238E27FC236}">
                <a16:creationId xmlns:a16="http://schemas.microsoft.com/office/drawing/2014/main" id="{C6BA9522-A5BA-4938-85E1-6A10841535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7351" y="1121741"/>
            <a:ext cx="5424355" cy="1099961"/>
          </a:xfrm>
          <a:prstGeom prst="rect">
            <a:avLst/>
          </a:prstGeom>
        </p:spPr>
      </p:pic>
      <p:sp>
        <p:nvSpPr>
          <p:cNvPr id="84" name="椭圆 83">
            <a:extLst>
              <a:ext uri="{FF2B5EF4-FFF2-40B4-BE49-F238E27FC236}">
                <a16:creationId xmlns:a16="http://schemas.microsoft.com/office/drawing/2014/main" id="{808AC877-B03F-44A5-9EA5-94FA5DA50DD7}"/>
              </a:ext>
            </a:extLst>
          </p:cNvPr>
          <p:cNvSpPr/>
          <p:nvPr/>
        </p:nvSpPr>
        <p:spPr>
          <a:xfrm>
            <a:off x="7284149" y="1313604"/>
            <a:ext cx="178130" cy="1781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</a:rPr>
              <a:t>1</a:t>
            </a:r>
            <a:endParaRPr kumimoji="1"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91E5DC4B-A610-4258-8DB8-D71DDA8A1B1D}"/>
              </a:ext>
            </a:extLst>
          </p:cNvPr>
          <p:cNvSpPr/>
          <p:nvPr/>
        </p:nvSpPr>
        <p:spPr>
          <a:xfrm>
            <a:off x="9207201" y="1313604"/>
            <a:ext cx="178130" cy="1781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</a:rPr>
              <a:t>2</a:t>
            </a:r>
            <a:endParaRPr kumimoji="1"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38CD51F7-BDA0-40EC-9390-F290727A5F1F}"/>
              </a:ext>
            </a:extLst>
          </p:cNvPr>
          <p:cNvSpPr/>
          <p:nvPr/>
        </p:nvSpPr>
        <p:spPr>
          <a:xfrm>
            <a:off x="11100382" y="1318943"/>
            <a:ext cx="178130" cy="1781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bg1"/>
                </a:solidFill>
              </a:rPr>
              <a:t>3</a:t>
            </a:r>
            <a:endParaRPr kumimoji="1" lang="zh-CN" altLang="en-US" sz="1000" dirty="0">
              <a:solidFill>
                <a:schemeClr val="bg1"/>
              </a:solidFill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8CAA40AB-6378-4267-BBBC-94E877B57FBF}"/>
              </a:ext>
            </a:extLst>
          </p:cNvPr>
          <p:cNvGrpSpPr/>
          <p:nvPr/>
        </p:nvGrpSpPr>
        <p:grpSpPr>
          <a:xfrm>
            <a:off x="6192646" y="2246035"/>
            <a:ext cx="6110867" cy="461666"/>
            <a:chOff x="-241162" y="827774"/>
            <a:chExt cx="1006902" cy="324197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B147C45-6B2A-49B2-8177-EF37805F74BE}"/>
                </a:ext>
              </a:extLst>
            </p:cNvPr>
            <p:cNvSpPr/>
            <p:nvPr/>
          </p:nvSpPr>
          <p:spPr>
            <a:xfrm>
              <a:off x="-161454" y="827774"/>
              <a:ext cx="895167" cy="32419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C9B59FC0-A7C9-48DD-8D0E-63E3DFF00A95}"/>
                </a:ext>
              </a:extLst>
            </p:cNvPr>
            <p:cNvSpPr txBox="1"/>
            <p:nvPr/>
          </p:nvSpPr>
          <p:spPr>
            <a:xfrm>
              <a:off x="-241162" y="856850"/>
              <a:ext cx="1006902" cy="279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点击      展开下一层级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F094411-EA28-42DE-B549-B3640DA70A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7350" y="2727650"/>
            <a:ext cx="5432749" cy="11943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DFFE5C-1414-456C-BCB0-6C7B33D32C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7554" y="2314127"/>
            <a:ext cx="447675" cy="361950"/>
          </a:xfrm>
          <a:prstGeom prst="rect">
            <a:avLst/>
          </a:prstGeom>
        </p:spPr>
      </p:pic>
      <p:grpSp>
        <p:nvGrpSpPr>
          <p:cNvPr id="39" name="组合 38">
            <a:extLst>
              <a:ext uri="{FF2B5EF4-FFF2-40B4-BE49-F238E27FC236}">
                <a16:creationId xmlns:a16="http://schemas.microsoft.com/office/drawing/2014/main" id="{49C1C755-5C6B-4498-B223-00B8C3D84BB3}"/>
              </a:ext>
            </a:extLst>
          </p:cNvPr>
          <p:cNvGrpSpPr/>
          <p:nvPr/>
        </p:nvGrpSpPr>
        <p:grpSpPr>
          <a:xfrm>
            <a:off x="6188901" y="3943070"/>
            <a:ext cx="6110867" cy="503070"/>
            <a:chOff x="-241162" y="827774"/>
            <a:chExt cx="1006902" cy="353272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99E5591-A782-44DE-805B-3E76CA8665B0}"/>
                </a:ext>
              </a:extLst>
            </p:cNvPr>
            <p:cNvSpPr/>
            <p:nvPr/>
          </p:nvSpPr>
          <p:spPr>
            <a:xfrm>
              <a:off x="-161454" y="827774"/>
              <a:ext cx="895167" cy="32419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206DEBF-7704-46A2-B034-8E71C6C44B45}"/>
                </a:ext>
              </a:extLst>
            </p:cNvPr>
            <p:cNvSpPr txBox="1"/>
            <p:nvPr/>
          </p:nvSpPr>
          <p:spPr>
            <a:xfrm>
              <a:off x="-241162" y="856850"/>
              <a:ext cx="1006902" cy="324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点击按钮切换数值</a:t>
              </a:r>
              <a:r>
                <a:rPr kumimoji="1" lang="en-US" altLang="zh-CN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&amp;</a:t>
              </a:r>
              <a:r>
                <a:rPr kumimoji="1"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展示基准线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AF3E9D57-0F79-42C1-A644-D1AE37BB51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3821" y="4432095"/>
            <a:ext cx="5432750" cy="10442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E3D754-6E39-4D52-853E-604C3108B0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2912" y="5505706"/>
            <a:ext cx="5416228" cy="11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9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54485DC3-029C-4AF4-A8EC-DFA94A86DABA}"/>
              </a:ext>
            </a:extLst>
          </p:cNvPr>
          <p:cNvSpPr txBox="1"/>
          <p:nvPr/>
        </p:nvSpPr>
        <p:spPr>
          <a:xfrm>
            <a:off x="1800902" y="25803"/>
            <a:ext cx="796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solidFill>
                  <a:schemeClr val="bg1"/>
                </a:solidFill>
                <a:latin typeface="Lantinghei SC Heavy" panose="02000000000000000000" pitchFamily="2" charset="-122"/>
                <a:ea typeface="Lantinghei SC Heavy" panose="02000000000000000000" pitchFamily="2" charset="-122"/>
              </a:rPr>
              <a:t>导航页</a:t>
            </a:r>
            <a:endParaRPr kumimoji="1" lang="en-US" altLang="zh-CN" sz="2400" dirty="0">
              <a:solidFill>
                <a:schemeClr val="bg1"/>
              </a:solidFill>
              <a:latin typeface="Lantinghei SC Heavy" panose="02000000000000000000" pitchFamily="2" charset="-122"/>
              <a:ea typeface="Lantinghei SC Heavy" panose="02000000000000000000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BB9C64-D436-428D-AA96-66BA3F34B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673" y="532926"/>
            <a:ext cx="9329853" cy="514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2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54485DC3-029C-4AF4-A8EC-DFA94A86DABA}"/>
              </a:ext>
            </a:extLst>
          </p:cNvPr>
          <p:cNvSpPr txBox="1"/>
          <p:nvPr/>
        </p:nvSpPr>
        <p:spPr>
          <a:xfrm>
            <a:off x="1800902" y="25803"/>
            <a:ext cx="796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  <a:latin typeface="Lantinghei SC Heavy" panose="02000000000000000000" pitchFamily="2" charset="-122"/>
                <a:ea typeface="Lantinghei SC Heavy" panose="02000000000000000000" pitchFamily="2" charset="-122"/>
              </a:rPr>
              <a:t>Sales </a:t>
            </a:r>
            <a:r>
              <a:rPr kumimoji="1" lang="en-US" altLang="zh-CN" sz="2400" dirty="0" err="1">
                <a:solidFill>
                  <a:schemeClr val="bg1"/>
                </a:solidFill>
                <a:latin typeface="Lantinghei SC Heavy" panose="02000000000000000000" pitchFamily="2" charset="-122"/>
                <a:ea typeface="Lantinghei SC Heavy" panose="02000000000000000000" pitchFamily="2" charset="-122"/>
              </a:rPr>
              <a:t>OverView</a:t>
            </a:r>
            <a:r>
              <a:rPr kumimoji="1" lang="zh-CN" altLang="en-US" sz="2400" dirty="0">
                <a:solidFill>
                  <a:schemeClr val="bg1"/>
                </a:solidFill>
                <a:latin typeface="Lantinghei SC Heavy" panose="02000000000000000000" pitchFamily="2" charset="-122"/>
                <a:ea typeface="Lantinghei SC Heavy" panose="02000000000000000000" pitchFamily="2" charset="-122"/>
              </a:rPr>
              <a:t>报表页使用示例</a:t>
            </a:r>
            <a:endParaRPr kumimoji="1" lang="en-US" altLang="zh-CN" sz="2400" dirty="0">
              <a:solidFill>
                <a:schemeClr val="bg1"/>
              </a:solidFill>
              <a:latin typeface="Lantinghei SC Heavy" panose="02000000000000000000" pitchFamily="2" charset="-122"/>
              <a:ea typeface="Lantinghei SC Heavy" panose="02000000000000000000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810CBF1-02D2-4F5E-9C4D-9439194C8065}"/>
              </a:ext>
            </a:extLst>
          </p:cNvPr>
          <p:cNvGrpSpPr/>
          <p:nvPr/>
        </p:nvGrpSpPr>
        <p:grpSpPr>
          <a:xfrm>
            <a:off x="614796" y="459590"/>
            <a:ext cx="11346745" cy="461665"/>
            <a:chOff x="-161454" y="827774"/>
            <a:chExt cx="947828" cy="32419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BB0E7FD-417F-468F-9AE4-3E323F288A4B}"/>
                </a:ext>
              </a:extLst>
            </p:cNvPr>
            <p:cNvSpPr/>
            <p:nvPr/>
          </p:nvSpPr>
          <p:spPr>
            <a:xfrm>
              <a:off x="-161454" y="827774"/>
              <a:ext cx="895167" cy="32419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957AF5D-ABC6-4D37-B413-1CBB2D12334C}"/>
                </a:ext>
              </a:extLst>
            </p:cNvPr>
            <p:cNvSpPr txBox="1"/>
            <p:nvPr/>
          </p:nvSpPr>
          <p:spPr>
            <a:xfrm>
              <a:off x="-161454" y="889116"/>
              <a:ext cx="947828" cy="216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示例：查询</a:t>
              </a:r>
              <a:r>
                <a:rPr kumimoji="1"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2020</a:t>
              </a:r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年</a:t>
              </a:r>
              <a:r>
                <a:rPr kumimoji="1"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Q4</a:t>
              </a:r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季度 </a:t>
              </a:r>
              <a:r>
                <a:rPr kumimoji="1"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E-Health</a:t>
              </a:r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渠道下 广东省 广东市 </a:t>
              </a:r>
              <a:r>
                <a:rPr kumimoji="1" lang="en-US" altLang="zh-CN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Kestine</a:t>
              </a:r>
              <a:r>
                <a:rPr kumimoji="1"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 </a:t>
              </a:r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的销售金额、销售趋势、增长率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C347666-95D0-491D-8123-422FEA08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04" y="980730"/>
            <a:ext cx="10878908" cy="581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5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54485DC3-029C-4AF4-A8EC-DFA94A86DABA}"/>
              </a:ext>
            </a:extLst>
          </p:cNvPr>
          <p:cNvSpPr txBox="1"/>
          <p:nvPr/>
        </p:nvSpPr>
        <p:spPr>
          <a:xfrm>
            <a:off x="1800902" y="10933"/>
            <a:ext cx="796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  <a:latin typeface="Lantinghei SC Heavy" panose="02000000000000000000" pitchFamily="2" charset="-122"/>
                <a:ea typeface="Lantinghei SC Heavy" panose="02000000000000000000" pitchFamily="2" charset="-122"/>
              </a:rPr>
              <a:t>By Organization</a:t>
            </a:r>
            <a:r>
              <a:rPr kumimoji="1" lang="zh-CN" altLang="en-US" sz="2400" dirty="0">
                <a:solidFill>
                  <a:schemeClr val="bg1"/>
                </a:solidFill>
                <a:latin typeface="Lantinghei SC Heavy" panose="02000000000000000000" pitchFamily="2" charset="-122"/>
                <a:ea typeface="Lantinghei SC Heavy" panose="02000000000000000000" pitchFamily="2" charset="-122"/>
              </a:rPr>
              <a:t>（</a:t>
            </a:r>
            <a:r>
              <a:rPr kumimoji="1" lang="en-US" altLang="zh-CN" sz="2400" dirty="0">
                <a:solidFill>
                  <a:schemeClr val="bg1"/>
                </a:solidFill>
                <a:latin typeface="Lantinghei SC Heavy" panose="02000000000000000000" pitchFamily="2" charset="-122"/>
                <a:ea typeface="Lantinghei SC Heavy" panose="02000000000000000000" pitchFamily="2" charset="-122"/>
              </a:rPr>
              <a:t>MPH</a:t>
            </a:r>
            <a:r>
              <a:rPr kumimoji="1" lang="zh-CN" altLang="en-US" sz="2400" dirty="0">
                <a:solidFill>
                  <a:schemeClr val="bg1"/>
                </a:solidFill>
                <a:latin typeface="Lantinghei SC Heavy" panose="02000000000000000000" pitchFamily="2" charset="-122"/>
                <a:ea typeface="Lantinghei SC Heavy" panose="02000000000000000000" pitchFamily="2" charset="-122"/>
              </a:rPr>
              <a:t>）报表页使用示例</a:t>
            </a:r>
            <a:endParaRPr kumimoji="1" lang="en-US" altLang="zh-CN" sz="2400" dirty="0">
              <a:solidFill>
                <a:schemeClr val="bg1"/>
              </a:solidFill>
              <a:latin typeface="Lantinghei SC Heavy" panose="02000000000000000000" pitchFamily="2" charset="-122"/>
              <a:ea typeface="Lantinghei SC Heavy" panose="02000000000000000000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810CBF1-02D2-4F5E-9C4D-9439194C8065}"/>
              </a:ext>
            </a:extLst>
          </p:cNvPr>
          <p:cNvGrpSpPr/>
          <p:nvPr/>
        </p:nvGrpSpPr>
        <p:grpSpPr>
          <a:xfrm>
            <a:off x="614796" y="459590"/>
            <a:ext cx="11577204" cy="461665"/>
            <a:chOff x="-161454" y="827774"/>
            <a:chExt cx="947828" cy="32419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BB0E7FD-417F-468F-9AE4-3E323F288A4B}"/>
                </a:ext>
              </a:extLst>
            </p:cNvPr>
            <p:cNvSpPr/>
            <p:nvPr/>
          </p:nvSpPr>
          <p:spPr>
            <a:xfrm>
              <a:off x="-161454" y="827774"/>
              <a:ext cx="895167" cy="32419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957AF5D-ABC6-4D37-B413-1CBB2D12334C}"/>
                </a:ext>
              </a:extLst>
            </p:cNvPr>
            <p:cNvSpPr txBox="1"/>
            <p:nvPr/>
          </p:nvSpPr>
          <p:spPr>
            <a:xfrm>
              <a:off x="-161454" y="889116"/>
              <a:ext cx="947828" cy="216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示例：对比查询 </a:t>
              </a:r>
              <a:r>
                <a:rPr kumimoji="1"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2020</a:t>
              </a:r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年</a:t>
              </a:r>
              <a:r>
                <a:rPr kumimoji="1"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06</a:t>
              </a:r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月</a:t>
              </a:r>
              <a:r>
                <a:rPr kumimoji="1"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MPH</a:t>
              </a:r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下 </a:t>
              </a:r>
              <a:r>
                <a:rPr kumimoji="1" lang="en-US" altLang="zh-CN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Noth</a:t>
              </a:r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区和</a:t>
              </a:r>
              <a:r>
                <a:rPr kumimoji="1"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Center</a:t>
              </a:r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区 </a:t>
              </a:r>
              <a:r>
                <a:rPr kumimoji="1" lang="en-US" altLang="zh-CN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Kestine</a:t>
              </a:r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销售情况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0B0531D0-6C01-496C-9B6C-F21A4D3B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9" y="986682"/>
            <a:ext cx="11675026" cy="565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9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54485DC3-029C-4AF4-A8EC-DFA94A86DABA}"/>
              </a:ext>
            </a:extLst>
          </p:cNvPr>
          <p:cNvSpPr txBox="1"/>
          <p:nvPr/>
        </p:nvSpPr>
        <p:spPr>
          <a:xfrm>
            <a:off x="1800902" y="-70841"/>
            <a:ext cx="796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  <a:latin typeface="Lantinghei SC Heavy" panose="02000000000000000000" pitchFamily="2" charset="-122"/>
                <a:ea typeface="Lantinghei SC Heavy" panose="02000000000000000000" pitchFamily="2" charset="-122"/>
              </a:rPr>
              <a:t>By Organization</a:t>
            </a:r>
            <a:r>
              <a:rPr kumimoji="1" lang="zh-CN" altLang="en-US" sz="2400" dirty="0">
                <a:solidFill>
                  <a:schemeClr val="bg1"/>
                </a:solidFill>
                <a:latin typeface="Lantinghei SC Heavy" panose="02000000000000000000" pitchFamily="2" charset="-122"/>
                <a:ea typeface="Lantinghei SC Heavy" panose="02000000000000000000" pitchFamily="2" charset="-122"/>
              </a:rPr>
              <a:t>（</a:t>
            </a:r>
            <a:r>
              <a:rPr kumimoji="1" lang="en-US" altLang="zh-CN" sz="2400" dirty="0">
                <a:solidFill>
                  <a:schemeClr val="bg1"/>
                </a:solidFill>
                <a:latin typeface="Lantinghei SC Heavy" panose="02000000000000000000" pitchFamily="2" charset="-122"/>
                <a:ea typeface="Lantinghei SC Heavy" panose="02000000000000000000" pitchFamily="2" charset="-122"/>
              </a:rPr>
              <a:t>MCH</a:t>
            </a:r>
            <a:r>
              <a:rPr kumimoji="1" lang="zh-CN" altLang="en-US" sz="2400" dirty="0">
                <a:solidFill>
                  <a:schemeClr val="bg1"/>
                </a:solidFill>
                <a:latin typeface="Lantinghei SC Heavy" panose="02000000000000000000" pitchFamily="2" charset="-122"/>
                <a:ea typeface="Lantinghei SC Heavy" panose="02000000000000000000" pitchFamily="2" charset="-122"/>
              </a:rPr>
              <a:t>）报表页使用示例</a:t>
            </a:r>
            <a:endParaRPr kumimoji="1" lang="en-US" altLang="zh-CN" sz="2400" dirty="0">
              <a:solidFill>
                <a:schemeClr val="bg1"/>
              </a:solidFill>
              <a:latin typeface="Lantinghei SC Heavy" panose="02000000000000000000" pitchFamily="2" charset="-122"/>
              <a:ea typeface="Lantinghei SC Heavy" panose="02000000000000000000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810CBF1-02D2-4F5E-9C4D-9439194C8065}"/>
              </a:ext>
            </a:extLst>
          </p:cNvPr>
          <p:cNvGrpSpPr/>
          <p:nvPr/>
        </p:nvGrpSpPr>
        <p:grpSpPr>
          <a:xfrm>
            <a:off x="614796" y="459590"/>
            <a:ext cx="11577204" cy="461665"/>
            <a:chOff x="-161454" y="827774"/>
            <a:chExt cx="947828" cy="32419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BB0E7FD-417F-468F-9AE4-3E323F288A4B}"/>
                </a:ext>
              </a:extLst>
            </p:cNvPr>
            <p:cNvSpPr/>
            <p:nvPr/>
          </p:nvSpPr>
          <p:spPr>
            <a:xfrm>
              <a:off x="-161454" y="827774"/>
              <a:ext cx="895167" cy="32419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957AF5D-ABC6-4D37-B413-1CBB2D12334C}"/>
                </a:ext>
              </a:extLst>
            </p:cNvPr>
            <p:cNvSpPr txBox="1"/>
            <p:nvPr/>
          </p:nvSpPr>
          <p:spPr>
            <a:xfrm>
              <a:off x="-161454" y="889116"/>
              <a:ext cx="947828" cy="216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示例：对比查询 </a:t>
              </a:r>
              <a:r>
                <a:rPr kumimoji="1"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2020</a:t>
              </a:r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年上半年</a:t>
              </a:r>
              <a:r>
                <a:rPr kumimoji="1"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MCH</a:t>
              </a:r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下 </a:t>
              </a:r>
              <a:r>
                <a:rPr kumimoji="1"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Device </a:t>
              </a:r>
              <a:r>
                <a:rPr kumimoji="1" lang="en-US" altLang="zh-CN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Sourth</a:t>
              </a:r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区和</a:t>
              </a:r>
              <a:r>
                <a:rPr kumimoji="1"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Center</a:t>
              </a:r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区 </a:t>
              </a:r>
              <a:r>
                <a:rPr kumimoji="1" lang="en-US" altLang="zh-CN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Dermatix</a:t>
              </a:r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销售情况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7FA95CD-8F97-47B5-935D-E87F05A3B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99" y="1008608"/>
            <a:ext cx="11577204" cy="51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54485DC3-029C-4AF4-A8EC-DFA94A86DABA}"/>
              </a:ext>
            </a:extLst>
          </p:cNvPr>
          <p:cNvSpPr txBox="1"/>
          <p:nvPr/>
        </p:nvSpPr>
        <p:spPr>
          <a:xfrm>
            <a:off x="1748863" y="-2075"/>
            <a:ext cx="796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  <a:latin typeface="Lantinghei SC Heavy" panose="02000000000000000000" pitchFamily="2" charset="-122"/>
                <a:ea typeface="Lantinghei SC Heavy" panose="02000000000000000000" pitchFamily="2" charset="-122"/>
              </a:rPr>
              <a:t>By Product(MPH/MCH)</a:t>
            </a:r>
            <a:r>
              <a:rPr kumimoji="1" lang="zh-CN" altLang="en-US" sz="2400" dirty="0">
                <a:solidFill>
                  <a:schemeClr val="bg1"/>
                </a:solidFill>
                <a:latin typeface="Lantinghei SC Heavy" panose="02000000000000000000" pitchFamily="2" charset="-122"/>
                <a:ea typeface="Lantinghei SC Heavy" panose="02000000000000000000" pitchFamily="2" charset="-122"/>
              </a:rPr>
              <a:t>报表页使用示例</a:t>
            </a:r>
            <a:endParaRPr kumimoji="1" lang="en-US" altLang="zh-CN" sz="2400" dirty="0">
              <a:solidFill>
                <a:schemeClr val="bg1"/>
              </a:solidFill>
              <a:latin typeface="Lantinghei SC Heavy" panose="02000000000000000000" pitchFamily="2" charset="-122"/>
              <a:ea typeface="Lantinghei SC Heavy" panose="02000000000000000000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810CBF1-02D2-4F5E-9C4D-9439194C8065}"/>
              </a:ext>
            </a:extLst>
          </p:cNvPr>
          <p:cNvGrpSpPr/>
          <p:nvPr/>
        </p:nvGrpSpPr>
        <p:grpSpPr>
          <a:xfrm>
            <a:off x="637099" y="459590"/>
            <a:ext cx="11577204" cy="461665"/>
            <a:chOff x="-161454" y="827774"/>
            <a:chExt cx="947828" cy="32419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BB0E7FD-417F-468F-9AE4-3E323F288A4B}"/>
                </a:ext>
              </a:extLst>
            </p:cNvPr>
            <p:cNvSpPr/>
            <p:nvPr/>
          </p:nvSpPr>
          <p:spPr>
            <a:xfrm>
              <a:off x="-161454" y="827774"/>
              <a:ext cx="895167" cy="32419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957AF5D-ABC6-4D37-B413-1CBB2D12334C}"/>
                </a:ext>
              </a:extLst>
            </p:cNvPr>
            <p:cNvSpPr txBox="1"/>
            <p:nvPr/>
          </p:nvSpPr>
          <p:spPr>
            <a:xfrm>
              <a:off x="-161454" y="889116"/>
              <a:ext cx="947828" cy="216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示例：查询</a:t>
              </a:r>
              <a:r>
                <a:rPr kumimoji="1"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2020</a:t>
              </a:r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年最后一个季度，销售渠道</a:t>
              </a:r>
              <a:r>
                <a:rPr kumimoji="1"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MPH</a:t>
              </a:r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的</a:t>
              </a:r>
              <a:r>
                <a:rPr kumimoji="1"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Center</a:t>
              </a:r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区 其中一个</a:t>
              </a:r>
              <a:r>
                <a:rPr kumimoji="1"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ASM</a:t>
              </a:r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下各个品牌的销售情况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A6D01C39-0602-45BB-9A82-2C2F4F16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90" y="1008608"/>
            <a:ext cx="11493190" cy="571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8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54485DC3-029C-4AF4-A8EC-DFA94A86DABA}"/>
              </a:ext>
            </a:extLst>
          </p:cNvPr>
          <p:cNvSpPr txBox="1"/>
          <p:nvPr/>
        </p:nvSpPr>
        <p:spPr>
          <a:xfrm>
            <a:off x="1748863" y="-2075"/>
            <a:ext cx="796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  <a:latin typeface="Lantinghei SC Heavy" panose="02000000000000000000" pitchFamily="2" charset="-122"/>
                <a:ea typeface="Lantinghei SC Heavy" panose="02000000000000000000" pitchFamily="2" charset="-122"/>
              </a:rPr>
              <a:t>By Hospital(MPH/</a:t>
            </a:r>
            <a:r>
              <a:rPr kumimoji="1" lang="en-US" altLang="zh-CN" sz="2400" dirty="0" err="1">
                <a:solidFill>
                  <a:schemeClr val="bg1"/>
                </a:solidFill>
                <a:latin typeface="Lantinghei SC Heavy" panose="02000000000000000000" pitchFamily="2" charset="-122"/>
                <a:ea typeface="Lantinghei SC Heavy" panose="02000000000000000000" pitchFamily="2" charset="-122"/>
              </a:rPr>
              <a:t>MCH_Device</a:t>
            </a:r>
            <a:r>
              <a:rPr kumimoji="1" lang="en-US" altLang="zh-CN" sz="2400" dirty="0">
                <a:solidFill>
                  <a:schemeClr val="bg1"/>
                </a:solidFill>
                <a:latin typeface="Lantinghei SC Heavy" panose="02000000000000000000" pitchFamily="2" charset="-122"/>
                <a:ea typeface="Lantinghei SC Heavy" panose="02000000000000000000" pitchFamily="2" charset="-122"/>
              </a:rPr>
              <a:t>)</a:t>
            </a:r>
            <a:r>
              <a:rPr kumimoji="1" lang="zh-CN" altLang="en-US" sz="2400" dirty="0">
                <a:solidFill>
                  <a:schemeClr val="bg1"/>
                </a:solidFill>
                <a:latin typeface="Lantinghei SC Heavy" panose="02000000000000000000" pitchFamily="2" charset="-122"/>
                <a:ea typeface="Lantinghei SC Heavy" panose="02000000000000000000" pitchFamily="2" charset="-122"/>
              </a:rPr>
              <a:t>报表页使用示例</a:t>
            </a:r>
            <a:endParaRPr kumimoji="1" lang="en-US" altLang="zh-CN" sz="2400" dirty="0">
              <a:solidFill>
                <a:schemeClr val="bg1"/>
              </a:solidFill>
              <a:latin typeface="Lantinghei SC Heavy" panose="02000000000000000000" pitchFamily="2" charset="-122"/>
              <a:ea typeface="Lantinghei SC Heavy" panose="02000000000000000000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810CBF1-02D2-4F5E-9C4D-9439194C8065}"/>
              </a:ext>
            </a:extLst>
          </p:cNvPr>
          <p:cNvGrpSpPr/>
          <p:nvPr/>
        </p:nvGrpSpPr>
        <p:grpSpPr>
          <a:xfrm>
            <a:off x="637099" y="459590"/>
            <a:ext cx="11577204" cy="461665"/>
            <a:chOff x="-161454" y="827774"/>
            <a:chExt cx="947828" cy="32419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BB0E7FD-417F-468F-9AE4-3E323F288A4B}"/>
                </a:ext>
              </a:extLst>
            </p:cNvPr>
            <p:cNvSpPr/>
            <p:nvPr/>
          </p:nvSpPr>
          <p:spPr>
            <a:xfrm>
              <a:off x="-161454" y="827774"/>
              <a:ext cx="895167" cy="32419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957AF5D-ABC6-4D37-B413-1CBB2D12334C}"/>
                </a:ext>
              </a:extLst>
            </p:cNvPr>
            <p:cNvSpPr txBox="1"/>
            <p:nvPr/>
          </p:nvSpPr>
          <p:spPr>
            <a:xfrm>
              <a:off x="-161454" y="889116"/>
              <a:ext cx="947828" cy="216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示例：查询</a:t>
              </a:r>
              <a:r>
                <a:rPr kumimoji="1"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2020</a:t>
              </a:r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年</a:t>
              </a:r>
              <a:r>
                <a:rPr kumimoji="1"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Q3</a:t>
              </a:r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季度 渠道</a:t>
              </a:r>
              <a:r>
                <a:rPr kumimoji="1"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MPH</a:t>
              </a:r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的</a:t>
              </a:r>
              <a:r>
                <a:rPr kumimoji="1" lang="en-US" altLang="zh-CN" sz="14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Sourth</a:t>
              </a:r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区域下广东省广东市医院销售情况及机构销售对比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8A12BD0-A024-4CBE-9472-982DA99F9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27" y="1008608"/>
            <a:ext cx="11577204" cy="540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2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54485DC3-029C-4AF4-A8EC-DFA94A86DABA}"/>
              </a:ext>
            </a:extLst>
          </p:cNvPr>
          <p:cNvSpPr txBox="1"/>
          <p:nvPr/>
        </p:nvSpPr>
        <p:spPr>
          <a:xfrm>
            <a:off x="1748863" y="-2075"/>
            <a:ext cx="796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  <a:latin typeface="Lantinghei SC Heavy" panose="02000000000000000000" pitchFamily="2" charset="-122"/>
                <a:ea typeface="Lantinghei SC Heavy" panose="02000000000000000000" pitchFamily="2" charset="-122"/>
              </a:rPr>
              <a:t>Original table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810CBF1-02D2-4F5E-9C4D-9439194C8065}"/>
              </a:ext>
            </a:extLst>
          </p:cNvPr>
          <p:cNvGrpSpPr/>
          <p:nvPr/>
        </p:nvGrpSpPr>
        <p:grpSpPr>
          <a:xfrm>
            <a:off x="689138" y="593405"/>
            <a:ext cx="11577204" cy="461665"/>
            <a:chOff x="-161454" y="827774"/>
            <a:chExt cx="947828" cy="32419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BB0E7FD-417F-468F-9AE4-3E323F288A4B}"/>
                </a:ext>
              </a:extLst>
            </p:cNvPr>
            <p:cNvSpPr/>
            <p:nvPr/>
          </p:nvSpPr>
          <p:spPr>
            <a:xfrm>
              <a:off x="-161454" y="827774"/>
              <a:ext cx="895167" cy="324197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957AF5D-ABC6-4D37-B413-1CBB2D12334C}"/>
                </a:ext>
              </a:extLst>
            </p:cNvPr>
            <p:cNvSpPr txBox="1"/>
            <p:nvPr/>
          </p:nvSpPr>
          <p:spPr>
            <a:xfrm>
              <a:off x="-161454" y="889116"/>
              <a:ext cx="947828" cy="216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antinghei SC Extralight" panose="02000000000000000000" pitchFamily="2" charset="-122"/>
                  <a:ea typeface="Lantinghei SC Extralight" panose="02000000000000000000" pitchFamily="2" charset="-122"/>
                </a:rPr>
                <a:t>用于导出相关信息明细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F730E3C1-6A71-4FDA-AD27-F12972DED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188885"/>
            <a:ext cx="117443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0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4191</TotalTime>
  <Words>275</Words>
  <Application>Microsoft Office PowerPoint</Application>
  <PresentationFormat>宽屏</PresentationFormat>
  <Paragraphs>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Lantinghei SC Demibold</vt:lpstr>
      <vt:lpstr>Lantinghei SC Extralight</vt:lpstr>
      <vt:lpstr>Lantinghei SC Heavy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admin</cp:lastModifiedBy>
  <cp:revision>151</cp:revision>
  <dcterms:created xsi:type="dcterms:W3CDTF">2020-02-19T06:16:19Z</dcterms:created>
  <dcterms:modified xsi:type="dcterms:W3CDTF">2021-03-10T01:47:47Z</dcterms:modified>
</cp:coreProperties>
</file>