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79" r:id="rId4"/>
    <p:sldId id="280" r:id="rId5"/>
    <p:sldId id="282" r:id="rId6"/>
    <p:sldId id="281" r:id="rId7"/>
    <p:sldId id="284" r:id="rId9"/>
    <p:sldId id="285" r:id="rId10"/>
    <p:sldId id="286" r:id="rId11"/>
    <p:sldId id="283" r:id="rId12"/>
    <p:sldId id="308" r:id="rId13"/>
    <p:sldId id="330" r:id="rId14"/>
    <p:sldId id="287" r:id="rId15"/>
    <p:sldId id="309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1"/>
    <a:srgbClr val="7AB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578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BE7BF-EAEA-48D0-BBC1-C31F12CD5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FE53-1D04-4708-8C7D-16F92EE0C3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3E603-3B05-4E37-BCD4-5A12DA440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B232-9FE1-4BA3-BC78-518E99D31B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4950" y="97155"/>
            <a:ext cx="1485900" cy="139065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919134" y="2756598"/>
            <a:ext cx="611497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基于深度学习高分辨率遥感影像语义分割研究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00575" y="4147866"/>
            <a:ext cx="2529840" cy="368300"/>
            <a:chOff x="5619193" y="4269786"/>
            <a:chExt cx="2529840" cy="368300"/>
          </a:xfrm>
        </p:grpSpPr>
        <p:sp>
          <p:nvSpPr>
            <p:cNvPr id="45" name="文本框 44"/>
            <p:cNvSpPr txBox="1"/>
            <p:nvPr/>
          </p:nvSpPr>
          <p:spPr>
            <a:xfrm>
              <a:off x="5868748" y="4269786"/>
              <a:ext cx="22802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指导人：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沈炜</a:t>
              </a:r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" cstate="screen">
              <a:biLevel thresh="50000"/>
            </a:blip>
            <a:stretch>
              <a:fillRect/>
            </a:stretch>
          </p:blipFill>
          <p:spPr>
            <a:xfrm>
              <a:off x="5619193" y="4390075"/>
              <a:ext cx="268294" cy="181673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4652963" y="3757806"/>
            <a:ext cx="2647315" cy="368300"/>
            <a:chOff x="5677275" y="3879726"/>
            <a:chExt cx="2647315" cy="368300"/>
          </a:xfrm>
        </p:grpSpPr>
        <p:sp>
          <p:nvSpPr>
            <p:cNvPr id="44" name="文本框 43"/>
            <p:cNvSpPr txBox="1"/>
            <p:nvPr/>
          </p:nvSpPr>
          <p:spPr>
            <a:xfrm>
              <a:off x="5871585" y="3879726"/>
              <a:ext cx="24530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答辩人：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尚群峰</a:t>
              </a:r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email">
              <a:biLevel thresh="50000"/>
              <a:lum bright="24000" contrast="12000"/>
            </a:blip>
            <a:stretch>
              <a:fillRect/>
            </a:stretch>
          </p:blipFill>
          <p:spPr>
            <a:xfrm flipH="1">
              <a:off x="5677275" y="3947324"/>
              <a:ext cx="161655" cy="234136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4642485" y="4537926"/>
            <a:ext cx="2604770" cy="368300"/>
            <a:chOff x="5647273" y="4659846"/>
            <a:chExt cx="2604770" cy="368300"/>
          </a:xfrm>
        </p:grpSpPr>
        <p:sp>
          <p:nvSpPr>
            <p:cNvPr id="51" name="文本框 50"/>
            <p:cNvSpPr txBox="1"/>
            <p:nvPr/>
          </p:nvSpPr>
          <p:spPr>
            <a:xfrm>
              <a:off x="5775543" y="4659846"/>
              <a:ext cx="24765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专  业：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计算机技术</a:t>
              </a:r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4" cstate="email">
              <a:biLevel thresh="50000"/>
            </a:blip>
            <a:stretch>
              <a:fillRect/>
            </a:stretch>
          </p:blipFill>
          <p:spPr>
            <a:xfrm>
              <a:off x="5647273" y="4759407"/>
              <a:ext cx="223129" cy="223129"/>
            </a:xfrm>
            <a:prstGeom prst="rect">
              <a:avLst/>
            </a:prstGeom>
          </p:spPr>
        </p:pic>
      </p:grpSp>
      <p:sp>
        <p:nvSpPr>
          <p:cNvPr id="6" name="文本框 34"/>
          <p:cNvSpPr txBox="1"/>
          <p:nvPr/>
        </p:nvSpPr>
        <p:spPr>
          <a:xfrm>
            <a:off x="2919134" y="677608"/>
            <a:ext cx="611497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浙江理工大学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/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硕士学位论文中期报告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b="1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50"/>
          <p:cNvSpPr txBox="1"/>
          <p:nvPr/>
        </p:nvSpPr>
        <p:spPr>
          <a:xfrm>
            <a:off x="4576445" y="5833110"/>
            <a:ext cx="2800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日期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2019年6月21号</a:t>
            </a:r>
            <a:endParaRPr lang="en-US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88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	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985" y="1868805"/>
            <a:ext cx="5934075" cy="9810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912620" y="2892425"/>
            <a:ext cx="59334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m为当前batch中的样本量，n为类别数。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950" y="97155"/>
            <a:ext cx="1485900" cy="1390650"/>
          </a:xfrm>
          <a:prstGeom prst="rect">
            <a:avLst/>
          </a:prstGeom>
        </p:spPr>
      </p:pic>
      <p:sp>
        <p:nvSpPr>
          <p:cNvPr id="5" name="Text Box 3"/>
          <p:cNvSpPr txBox="1"/>
          <p:nvPr/>
        </p:nvSpPr>
        <p:spPr>
          <a:xfrm>
            <a:off x="3131503" y="6322695"/>
            <a:ext cx="4992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School of Informatics, Zhejiang Sci-Tech University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评估</a:t>
            </a:r>
            <a:endParaRPr lang="en-US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88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	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0" y="3326765"/>
            <a:ext cx="5314950" cy="2630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" y="3014345"/>
            <a:ext cx="5428615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" y="4243070"/>
            <a:ext cx="5339715" cy="1076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50" y="1868805"/>
            <a:ext cx="8488680" cy="98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950" y="97155"/>
            <a:ext cx="1485900" cy="1390650"/>
          </a:xfrm>
          <a:prstGeom prst="rect">
            <a:avLst/>
          </a:prstGeom>
        </p:spPr>
      </p:pic>
      <p:sp>
        <p:nvSpPr>
          <p:cNvPr id="5" name="Text Box 3"/>
          <p:cNvSpPr txBox="1"/>
          <p:nvPr/>
        </p:nvSpPr>
        <p:spPr>
          <a:xfrm>
            <a:off x="3131503" y="6322695"/>
            <a:ext cx="4992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School of Informatics, Zhejiang Sci-Tech University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 </a:t>
            </a:r>
            <a:r>
              <a:rPr lang="en-US" altLang="en-US" sz="3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训练效果</a:t>
            </a:r>
            <a:endParaRPr lang="en-US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52740" y="1617345"/>
            <a:ext cx="1878965" cy="177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505" y="1617980"/>
            <a:ext cx="1958975" cy="177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035" y="1617345"/>
            <a:ext cx="1828165" cy="1778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505" y="3955415"/>
            <a:ext cx="1958975" cy="1808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740" y="3955415"/>
            <a:ext cx="1878965" cy="1808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3700" y="3955415"/>
            <a:ext cx="1840865" cy="1807845"/>
          </a:xfrm>
          <a:prstGeom prst="rect">
            <a:avLst/>
          </a:prstGeom>
        </p:spPr>
      </p:pic>
      <p:pic>
        <p:nvPicPr>
          <p:cNvPr id="3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4950" y="97155"/>
            <a:ext cx="1485900" cy="1390650"/>
          </a:xfrm>
          <a:prstGeom prst="rect">
            <a:avLst/>
          </a:prstGeom>
        </p:spPr>
      </p:pic>
      <p:sp>
        <p:nvSpPr>
          <p:cNvPr id="10" name="Text Box 3"/>
          <p:cNvSpPr txBox="1"/>
          <p:nvPr/>
        </p:nvSpPr>
        <p:spPr>
          <a:xfrm>
            <a:off x="3131503" y="6322695"/>
            <a:ext cx="4992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School of Informatics, Zhejiang Sci-Tech University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3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后续安排</a:t>
            </a:r>
            <a:endParaRPr 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en-US" altLang="en-US"/>
              <a:t>小论文安排</a:t>
            </a:r>
            <a:endParaRPr lang="en-US" altLang="en-US"/>
          </a:p>
          <a:p>
            <a:pPr lvl="1" fontAlgn="auto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en-US" altLang="en-US"/>
              <a:t>对比实验结果</a:t>
            </a:r>
            <a:endParaRPr lang="en-US" altLang="en-US"/>
          </a:p>
          <a:p>
            <a:pPr lvl="1" fontAlgn="auto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en-US" altLang="en-US"/>
              <a:t>编写小论文</a:t>
            </a:r>
            <a:endParaRPr lang="en-US" altLang="en-US"/>
          </a:p>
          <a:p>
            <a:pPr fontAlgn="auto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400">
                <a:sym typeface="+mn-ea"/>
              </a:rPr>
              <a:t>大</a:t>
            </a:r>
            <a:r>
              <a:rPr lang="en-US" altLang="en-US" sz="2400">
                <a:sym typeface="+mn-ea"/>
              </a:rPr>
              <a:t>论文安排</a:t>
            </a:r>
            <a:endParaRPr lang="en-US" altLang="en-US" sz="2400"/>
          </a:p>
          <a:p>
            <a:pPr lvl="1" fontAlgn="auto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400"/>
              <a:t>论文初稿撰写</a:t>
            </a:r>
            <a:endParaRPr lang="en-US" altLang="en-US" sz="2400"/>
          </a:p>
          <a:p>
            <a:pPr lvl="1" fontAlgn="auto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/>
              <a:t>后续修改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4950" y="97155"/>
            <a:ext cx="1485900" cy="13906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131503" y="6322695"/>
            <a:ext cx="4992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School of Informatics, Zhejiang Sci-Tech University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254" y="-635"/>
            <a:ext cx="12190476" cy="685885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77591" y="3040331"/>
            <a:ext cx="363681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敬请指导</a:t>
            </a:r>
            <a:endParaRPr lang="zh-CN" altLang="en-US" sz="6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131503" y="6322695"/>
            <a:ext cx="4992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School of Informatics, Zhejiang Sci-Tech University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总体说明</a:t>
            </a:r>
            <a:endParaRPr lang="en-US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已经完成的工作</a:t>
            </a:r>
            <a:endParaRPr lang="en-US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后续安排</a:t>
            </a:r>
            <a:endParaRPr lang="en-US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4950" y="97155"/>
            <a:ext cx="1485900" cy="1390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总体说明</a:t>
            </a:r>
            <a:endParaRPr lang="en-US" altLang="en-US" sz="3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语义分割</a:t>
            </a:r>
            <a:endParaRPr lang="en-US" altLang="en-US" sz="2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en-US" sz="2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将视觉输入分为不同语义的可解释类别.</a:t>
            </a:r>
            <a:endParaRPr lang="en-US" altLang="en-US" sz="2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遥感影像</a:t>
            </a:r>
            <a:endParaRPr lang="en-US" altLang="en-US" sz="2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en-US" sz="2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记录各种地物电磁波大小的胶片或照片.</a:t>
            </a:r>
            <a:endParaRPr lang="en-US" altLang="en-US" sz="2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研究目的</a:t>
            </a:r>
            <a:endParaRPr lang="en-US" altLang="en-US" sz="2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en-US" sz="2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让语义分割应用到遥感影像上,对道路规划,灾后重建等提供有效的帮助.</a:t>
            </a:r>
            <a:endParaRPr lang="en-US" altLang="en-US" sz="2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4950" y="97155"/>
            <a:ext cx="1485900" cy="13906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131503" y="6322695"/>
            <a:ext cx="4992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School of Informatics, Zhejiang Sci-Tech University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已经完成的工作</a:t>
            </a:r>
            <a:endParaRPr 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数据的预处理</a:t>
            </a:r>
            <a:endParaRPr lang="en-US" altLang="en-US" sz="2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en-US" sz="2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deconv网络研究</a:t>
            </a:r>
            <a:endParaRPr lang="en-US" altLang="en-US" sz="2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en-US" sz="2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unet网络研究</a:t>
            </a:r>
            <a:endParaRPr lang="en-US" altLang="en-US" sz="2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en-US" sz="2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后处理crf</a:t>
            </a:r>
            <a:endParaRPr lang="en-US" altLang="en-US" sz="2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en-US" sz="2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网络的结合</a:t>
            </a:r>
            <a:endParaRPr lang="en-US" altLang="en-US" sz="2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en-US" sz="2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训练效果</a:t>
            </a:r>
            <a:endParaRPr lang="en-US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4950" y="97155"/>
            <a:ext cx="1485900" cy="13906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131503" y="6322695"/>
            <a:ext cx="4992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School of Informatics, Zhejiang Sci-Tech University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预处理</a:t>
            </a:r>
            <a:endParaRPr 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88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	</a:t>
            </a:r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1447165" y="3004820"/>
            <a:ext cx="1119505" cy="495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原图像</a:t>
            </a:r>
            <a:endParaRPr lang="en-US" altLang="zh-CN"/>
          </a:p>
        </p:txBody>
      </p:sp>
      <p:sp>
        <p:nvSpPr>
          <p:cNvPr id="9" name="矩形 6"/>
          <p:cNvSpPr/>
          <p:nvPr/>
        </p:nvSpPr>
        <p:spPr>
          <a:xfrm>
            <a:off x="3470275" y="3004820"/>
            <a:ext cx="1388745" cy="495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预处理图像</a:t>
            </a:r>
            <a:endParaRPr lang="en-US" altLang="en-US"/>
          </a:p>
        </p:txBody>
      </p:sp>
      <p:cxnSp>
        <p:nvCxnSpPr>
          <p:cNvPr id="10" name="Straight Arrow Connector 9"/>
          <p:cNvCxnSpPr>
            <a:stCxn id="7" idx="3"/>
            <a:endCxn id="9" idx="1"/>
          </p:cNvCxnSpPr>
          <p:nvPr/>
        </p:nvCxnSpPr>
        <p:spPr>
          <a:xfrm>
            <a:off x="2566670" y="3252470"/>
            <a:ext cx="903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6"/>
          <p:cNvSpPr/>
          <p:nvPr/>
        </p:nvSpPr>
        <p:spPr>
          <a:xfrm>
            <a:off x="5910580" y="2174240"/>
            <a:ext cx="1119505" cy="495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旋转图像</a:t>
            </a:r>
            <a:endParaRPr lang="en-US" altLang="en-US"/>
          </a:p>
        </p:txBody>
      </p:sp>
      <p:sp>
        <p:nvSpPr>
          <p:cNvPr id="12" name="矩形 6"/>
          <p:cNvSpPr/>
          <p:nvPr/>
        </p:nvSpPr>
        <p:spPr>
          <a:xfrm>
            <a:off x="5910580" y="3004820"/>
            <a:ext cx="1119505" cy="495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镜像图像</a:t>
            </a:r>
            <a:endParaRPr lang="en-US" altLang="en-US"/>
          </a:p>
        </p:txBody>
      </p:sp>
      <p:sp>
        <p:nvSpPr>
          <p:cNvPr id="13" name="矩形 6"/>
          <p:cNvSpPr/>
          <p:nvPr/>
        </p:nvSpPr>
        <p:spPr>
          <a:xfrm>
            <a:off x="5910580" y="3866515"/>
            <a:ext cx="1119505" cy="495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高斯图像</a:t>
            </a:r>
            <a:endParaRPr lang="en-US" altLang="en-US"/>
          </a:p>
        </p:txBody>
      </p:sp>
      <p:cxnSp>
        <p:nvCxnSpPr>
          <p:cNvPr id="14" name="Straight Arrow Connector 13"/>
          <p:cNvCxnSpPr>
            <a:stCxn id="9" idx="3"/>
            <a:endCxn id="11" idx="1"/>
          </p:cNvCxnSpPr>
          <p:nvPr/>
        </p:nvCxnSpPr>
        <p:spPr>
          <a:xfrm flipV="1">
            <a:off x="4859020" y="2421890"/>
            <a:ext cx="1051560" cy="8305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859020" y="3252470"/>
            <a:ext cx="1051560" cy="8616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2" idx="1"/>
          </p:cNvCxnSpPr>
          <p:nvPr/>
        </p:nvCxnSpPr>
        <p:spPr>
          <a:xfrm>
            <a:off x="4859020" y="3252470"/>
            <a:ext cx="10515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6"/>
          <p:cNvSpPr/>
          <p:nvPr/>
        </p:nvSpPr>
        <p:spPr>
          <a:xfrm>
            <a:off x="8286115" y="3004820"/>
            <a:ext cx="1119505" cy="495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输入图像</a:t>
            </a:r>
            <a:endParaRPr lang="en-US" altLang="en-US"/>
          </a:p>
        </p:txBody>
      </p:sp>
      <p:cxnSp>
        <p:nvCxnSpPr>
          <p:cNvPr id="18" name="Straight Arrow Connector 17"/>
          <p:cNvCxnSpPr>
            <a:stCxn id="11" idx="3"/>
            <a:endCxn id="17" idx="1"/>
          </p:cNvCxnSpPr>
          <p:nvPr/>
        </p:nvCxnSpPr>
        <p:spPr>
          <a:xfrm>
            <a:off x="7030085" y="2421890"/>
            <a:ext cx="1256030" cy="830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17" idx="1"/>
          </p:cNvCxnSpPr>
          <p:nvPr/>
        </p:nvCxnSpPr>
        <p:spPr>
          <a:xfrm>
            <a:off x="7030085" y="3252470"/>
            <a:ext cx="12560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7" idx="1"/>
          </p:cNvCxnSpPr>
          <p:nvPr/>
        </p:nvCxnSpPr>
        <p:spPr>
          <a:xfrm flipV="1">
            <a:off x="7030085" y="3252470"/>
            <a:ext cx="1256030" cy="8616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4950" y="97155"/>
            <a:ext cx="1485900" cy="1390650"/>
          </a:xfrm>
          <a:prstGeom prst="rect">
            <a:avLst/>
          </a:prstGeom>
        </p:spPr>
      </p:pic>
      <p:sp>
        <p:nvSpPr>
          <p:cNvPr id="5" name="Text Box 3"/>
          <p:cNvSpPr txBox="1"/>
          <p:nvPr/>
        </p:nvSpPr>
        <p:spPr>
          <a:xfrm>
            <a:off x="3131503" y="6322695"/>
            <a:ext cx="4992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School of Informatics, Zhejiang Sci-Tech University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deconv网络研究</a:t>
            </a:r>
            <a:endParaRPr 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36" name="图片 13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584450"/>
            <a:ext cx="10515600" cy="2832735"/>
          </a:xfrm>
          <a:prstGeom prst="rect">
            <a:avLst/>
          </a:prstGeom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490345" y="1410970"/>
            <a:ext cx="813308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en-US" spc="-1" dirty="0" smtClean="0"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en-US" altLang="en-US" sz="2200" spc="-1" dirty="0" smtClean="0"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deconv</a:t>
            </a: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网络是基于</a:t>
            </a: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VGG16的，最后两个卷积层，改成全连接层，然后进行上采样在对遥感数据进行语义分割。</a:t>
            </a:r>
            <a:endParaRPr lang="en-US" sz="2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950" y="97155"/>
            <a:ext cx="1485900" cy="1390650"/>
          </a:xfrm>
          <a:prstGeom prst="rect">
            <a:avLst/>
          </a:prstGeom>
        </p:spPr>
      </p:pic>
      <p:sp>
        <p:nvSpPr>
          <p:cNvPr id="3" name="Text Box 3"/>
          <p:cNvSpPr txBox="1"/>
          <p:nvPr/>
        </p:nvSpPr>
        <p:spPr>
          <a:xfrm>
            <a:off x="3131503" y="6322695"/>
            <a:ext cx="4992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School of Informatics, Zhejiang Sci-Tech University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unet网络研究</a:t>
            </a:r>
            <a:endParaRPr 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6820" y="2390775"/>
            <a:ext cx="6508115" cy="27692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58240" y="1374775"/>
            <a:ext cx="9874885" cy="598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en-US" sz="2200" spc="-1" dirty="0" smtClean="0"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unet网络是基于</a:t>
            </a: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VGG16，</a:t>
            </a:r>
            <a:r>
              <a:rPr lang="en-US" altLang="en-US" sz="2200" spc="-1" dirty="0"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通过对卷积层进行特征融合和上采样进行扩展图像</a:t>
            </a:r>
            <a:endParaRPr lang="en-US" altLang="en-US" sz="2200" spc="-1" dirty="0">
              <a:uFill>
                <a:solidFill>
                  <a:srgbClr val="FFFFFF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950" y="97155"/>
            <a:ext cx="1485900" cy="1390650"/>
          </a:xfrm>
          <a:prstGeom prst="rect">
            <a:avLst/>
          </a:prstGeom>
        </p:spPr>
      </p:pic>
      <p:sp>
        <p:nvSpPr>
          <p:cNvPr id="3" name="Text Box 3"/>
          <p:cNvSpPr txBox="1"/>
          <p:nvPr/>
        </p:nvSpPr>
        <p:spPr>
          <a:xfrm>
            <a:off x="3131503" y="6322695"/>
            <a:ext cx="4992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School of Informatics, Zhejiang Sci-Tech University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crf</a:t>
            </a:r>
            <a:r>
              <a:rPr lang="en-US" altLang="en-US"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42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sz="2200" spc="-1" dirty="0" err="1" smtClean="0"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条件随机场的研究</a:t>
            </a:r>
            <a:r>
              <a:rPr lang="en-US" altLang="zh-CN" sz="2200" spc="-1" dirty="0" err="1"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en-US" sz="2200" spc="-1" dirty="0" err="1" smtClean="0"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条件随机场是概率图模型</a:t>
            </a:r>
            <a:r>
              <a:rPr lang="en-US" sz="2200" spc="-1" dirty="0" err="1"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，像素与像素间的关系作为边，即构成了一个条件随机场</a:t>
            </a: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770" y="2901950"/>
            <a:ext cx="5429250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70" y="3964940"/>
            <a:ext cx="8296275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950" y="97155"/>
            <a:ext cx="1485900" cy="13906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131503" y="6322695"/>
            <a:ext cx="4992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School of Informatics, Zhejiang Sci-Tech University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88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	</a:t>
            </a:r>
            <a:endParaRPr lang="en-US" altLang="en-US"/>
          </a:p>
        </p:txBody>
      </p:sp>
      <p:pic>
        <p:nvPicPr>
          <p:cNvPr id="136" name="图片 135"/>
          <p:cNvPicPr/>
          <p:nvPr/>
        </p:nvPicPr>
        <p:blipFill>
          <a:blip r:embed="rId1"/>
          <a:stretch>
            <a:fillRect/>
          </a:stretch>
        </p:blipFill>
        <p:spPr>
          <a:xfrm>
            <a:off x="1243330" y="1527175"/>
            <a:ext cx="3169920" cy="2184400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60" y="4068445"/>
            <a:ext cx="2667635" cy="17837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76875" y="3509010"/>
            <a:ext cx="1679575" cy="7124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新的网络</a:t>
            </a:r>
            <a:endParaRPr lang="en-US" altLang="en-US"/>
          </a:p>
        </p:txBody>
      </p:sp>
      <p:cxnSp>
        <p:nvCxnSpPr>
          <p:cNvPr id="6" name="Straight Arrow Connector 5"/>
          <p:cNvCxnSpPr>
            <a:stCxn id="136" idx="3"/>
            <a:endCxn id="5" idx="1"/>
          </p:cNvCxnSpPr>
          <p:nvPr/>
        </p:nvCxnSpPr>
        <p:spPr>
          <a:xfrm>
            <a:off x="4413250" y="2619375"/>
            <a:ext cx="1063625" cy="1245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4011295" y="3865245"/>
            <a:ext cx="1465580" cy="1095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23" idx="1"/>
          </p:cNvCxnSpPr>
          <p:nvPr/>
        </p:nvCxnSpPr>
        <p:spPr>
          <a:xfrm>
            <a:off x="7156450" y="3865245"/>
            <a:ext cx="535305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755" y="2955925"/>
            <a:ext cx="2362200" cy="1819275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2225040" y="3680460"/>
            <a:ext cx="904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deconv</a:t>
            </a:r>
            <a:endParaRPr lang="en-US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2225040" y="5852160"/>
            <a:ext cx="631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unet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950" y="97155"/>
            <a:ext cx="1485900" cy="1390650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3131503" y="6322695"/>
            <a:ext cx="4992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School of Informatics, Zhejiang Sci-Tech University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4" grpId="0"/>
      <p:bldP spid="2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1660</Words>
  <Application>WPS 演示</Application>
  <PresentationFormat>自定义</PresentationFormat>
  <Paragraphs>136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等线 Light</vt:lpstr>
      <vt:lpstr>等线</vt:lpstr>
      <vt:lpstr>华文中宋</vt:lpstr>
      <vt:lpstr>华文楷体</vt:lpstr>
      <vt:lpstr>幼圆</vt:lpstr>
      <vt:lpstr>Gulim</vt:lpstr>
      <vt:lpstr>Meiryo UI</vt:lpstr>
      <vt:lpstr>Andalus</vt:lpstr>
      <vt:lpstr>Arial Black</vt:lpstr>
      <vt:lpstr>DilleniaUPC</vt:lpstr>
      <vt:lpstr>Ebrima</vt:lpstr>
      <vt:lpstr>Gadugi</vt:lpstr>
      <vt:lpstr>Khmer UI</vt:lpstr>
      <vt:lpstr>Lucida Console</vt:lpstr>
      <vt:lpstr>Miriam</vt:lpstr>
      <vt:lpstr>MS Reference Specialty</vt:lpstr>
      <vt:lpstr>Traditional Arabic</vt:lpstr>
      <vt:lpstr>Wingdings</vt:lpstr>
      <vt:lpstr>第一PPT，www.1ppt.com</vt:lpstr>
      <vt:lpstr>PowerPoint 演示文稿</vt:lpstr>
      <vt:lpstr>概述</vt:lpstr>
      <vt:lpstr>总体说明</vt:lpstr>
      <vt:lpstr>已经完成的工作</vt:lpstr>
      <vt:lpstr>已经完成的工作</vt:lpstr>
      <vt:lpstr>deconv网络研究</vt:lpstr>
      <vt:lpstr>unet网络研究</vt:lpstr>
      <vt:lpstr>crf </vt:lpstr>
      <vt:lpstr>网络</vt:lpstr>
      <vt:lpstr>loss</vt:lpstr>
      <vt:lpstr>评估</vt:lpstr>
      <vt:lpstr> 训练效果</vt:lpstr>
      <vt:lpstr>后续安排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蓝色毕业答辩</dc:title>
  <dc:creator>第一PPT</dc:creator>
  <cp:keywords>www.1ppt.com</cp:keywords>
  <cp:lastModifiedBy>李白</cp:lastModifiedBy>
  <cp:revision>89</cp:revision>
  <dcterms:created xsi:type="dcterms:W3CDTF">2019-06-21T01:04:00Z</dcterms:created>
  <dcterms:modified xsi:type="dcterms:W3CDTF">2019-06-21T02:00:45Z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