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3"/>
  </p:notesMasterIdLst>
  <p:sldIdLst>
    <p:sldId id="256" r:id="rId2"/>
    <p:sldId id="257" r:id="rId3"/>
    <p:sldId id="258" r:id="rId4"/>
    <p:sldId id="259" r:id="rId5"/>
    <p:sldId id="260" r:id="rId6"/>
    <p:sldId id="261" r:id="rId7"/>
    <p:sldId id="262" r:id="rId8"/>
    <p:sldId id="263" r:id="rId9"/>
    <p:sldId id="267" r:id="rId10"/>
    <p:sldId id="268" r:id="rId11"/>
    <p:sldId id="264" r:id="rId12"/>
    <p:sldId id="265"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 id="330" r:id="rId73"/>
    <p:sldId id="331" r:id="rId74"/>
    <p:sldId id="332" r:id="rId75"/>
    <p:sldId id="333" r:id="rId76"/>
    <p:sldId id="334" r:id="rId77"/>
    <p:sldId id="335" r:id="rId78"/>
    <p:sldId id="336" r:id="rId79"/>
    <p:sldId id="337" r:id="rId80"/>
    <p:sldId id="338" r:id="rId81"/>
    <p:sldId id="339" r:id="rId82"/>
    <p:sldId id="340" r:id="rId83"/>
    <p:sldId id="341" r:id="rId84"/>
    <p:sldId id="342" r:id="rId85"/>
    <p:sldId id="343" r:id="rId86"/>
    <p:sldId id="344" r:id="rId87"/>
    <p:sldId id="345" r:id="rId88"/>
    <p:sldId id="346" r:id="rId89"/>
    <p:sldId id="347" r:id="rId90"/>
    <p:sldId id="348" r:id="rId91"/>
    <p:sldId id="349" r:id="rId9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9" d="100"/>
          <a:sy n="79" d="100"/>
        </p:scale>
        <p:origin x="274"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96E2B3-F45B-47D1-8EEF-F389CFD07110}" type="datetimeFigureOut">
              <a:rPr lang="fr-FR" smtClean="0"/>
              <a:pPr/>
              <a:t>07/11/2017</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9BDAFA-4CDE-42F7-934F-FE6107B8CF30}" type="slidenum">
              <a:rPr lang="fr-FR" smtClean="0"/>
              <a:pPr/>
              <a:t>‹N°›</a:t>
            </a:fld>
            <a:endParaRPr lang="fr-FR"/>
          </a:p>
        </p:txBody>
      </p:sp>
    </p:spTree>
    <p:extLst>
      <p:ext uri="{BB962C8B-B14F-4D97-AF65-F5344CB8AC3E}">
        <p14:creationId xmlns:p14="http://schemas.microsoft.com/office/powerpoint/2010/main" val="2282309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re 7"/>
          <p:cNvSpPr>
            <a:spLocks noGrp="1"/>
          </p:cNvSpPr>
          <p:nvPr>
            <p:ph type="ctrTitle"/>
          </p:nvPr>
        </p:nvSpPr>
        <p:spPr>
          <a:xfrm>
            <a:off x="2362200" y="4038600"/>
            <a:ext cx="6477000" cy="1828800"/>
          </a:xfrm>
        </p:spPr>
        <p:txBody>
          <a:bodyPr anchor="b"/>
          <a:lstStyle>
            <a:lvl1pPr>
              <a:defRPr cap="all" baseline="0"/>
            </a:lvl1pPr>
          </a:lstStyle>
          <a:p>
            <a:r>
              <a:rPr kumimoji="0" lang="fr-FR" smtClean="0"/>
              <a:t>Cliquez pour modifier le style du titre</a:t>
            </a:r>
            <a:endParaRPr kumimoji="0" lang="en-US"/>
          </a:p>
        </p:txBody>
      </p:sp>
      <p:sp>
        <p:nvSpPr>
          <p:cNvPr id="9" name="Sous-titr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28" name="Espace réservé de la date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20703D7E-4335-4088-9315-6A4EE114AFCA}" type="datetime1">
              <a:rPr lang="fr-FR" smtClean="0"/>
              <a:pPr/>
              <a:t>07/11/2017</a:t>
            </a:fld>
            <a:endParaRPr lang="fr-FR"/>
          </a:p>
        </p:txBody>
      </p:sp>
      <p:sp>
        <p:nvSpPr>
          <p:cNvPr id="17" name="Espace réservé du pied de page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fr-FR"/>
          </a:p>
        </p:txBody>
      </p:sp>
      <p:sp>
        <p:nvSpPr>
          <p:cNvPr id="29" name="Espace réservé du numéro de diapositive 28"/>
          <p:cNvSpPr>
            <a:spLocks noGrp="1"/>
          </p:cNvSpPr>
          <p:nvPr>
            <p:ph type="sldNum" sz="quarter" idx="12"/>
          </p:nvPr>
        </p:nvSpPr>
        <p:spPr>
          <a:xfrm>
            <a:off x="8001000" y="228600"/>
            <a:ext cx="838200" cy="381000"/>
          </a:xfrm>
        </p:spPr>
        <p:txBody>
          <a:bodyPr/>
          <a:lstStyle>
            <a:lvl1pPr>
              <a:defRPr>
                <a:solidFill>
                  <a:schemeClr val="tx2"/>
                </a:solidFill>
              </a:defRPr>
            </a:lvl1pPr>
          </a:lstStyle>
          <a:p>
            <a:fld id="{A6DB4102-F5AB-486C-B731-DFC51628D0BE}" type="slidenum">
              <a:rPr lang="fr-FR" smtClean="0"/>
              <a:pPr/>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8C8CB5F1-883B-4860-B674-47D8E86D19FB}" type="datetime1">
              <a:rPr lang="fr-FR" smtClean="0"/>
              <a:pPr/>
              <a:t>07/11/2017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6DB4102-F5AB-486C-B731-DFC51628D0BE}"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bg>
      <p:bgRef idx="1001">
        <a:schemeClr val="bg1"/>
      </p:bgRef>
    </p:bg>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553200" y="609600"/>
            <a:ext cx="2057400" cy="5516563"/>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609600"/>
            <a:ext cx="5562600" cy="5516564"/>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a:xfrm>
            <a:off x="6553200" y="6248402"/>
            <a:ext cx="2209800" cy="365125"/>
          </a:xfrm>
        </p:spPr>
        <p:txBody>
          <a:bodyPr/>
          <a:lstStyle/>
          <a:p>
            <a:fld id="{2804C94B-5CAE-4252-9F09-9E3DF49ED0E8}" type="datetime1">
              <a:rPr lang="fr-FR" smtClean="0"/>
              <a:pPr/>
              <a:t>07/11/2017</a:t>
            </a:fld>
            <a:endParaRPr lang="fr-FR"/>
          </a:p>
        </p:txBody>
      </p:sp>
      <p:sp>
        <p:nvSpPr>
          <p:cNvPr id="5" name="Espace réservé du pied de page 4"/>
          <p:cNvSpPr>
            <a:spLocks noGrp="1"/>
          </p:cNvSpPr>
          <p:nvPr>
            <p:ph type="ftr" sz="quarter" idx="11"/>
          </p:nvPr>
        </p:nvSpPr>
        <p:spPr>
          <a:xfrm>
            <a:off x="457201" y="6248207"/>
            <a:ext cx="5573483" cy="365125"/>
          </a:xfrm>
        </p:spPr>
        <p:txBody>
          <a:bodyPr/>
          <a:lstStyle/>
          <a:p>
            <a:endParaRPr lang="fr-F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Espace réservé du numéro de diapositive 5"/>
          <p:cNvSpPr>
            <a:spLocks noGrp="1"/>
          </p:cNvSpPr>
          <p:nvPr>
            <p:ph type="sldNum" sz="quarter" idx="12"/>
          </p:nvPr>
        </p:nvSpPr>
        <p:spPr>
          <a:xfrm rot="5400000">
            <a:off x="5989638" y="144462"/>
            <a:ext cx="533400" cy="244476"/>
          </a:xfrm>
        </p:spPr>
        <p:txBody>
          <a:bodyPr/>
          <a:lstStyle/>
          <a:p>
            <a:fld id="{A6DB4102-F5AB-486C-B731-DFC51628D0BE}" type="slidenum">
              <a:rPr lang="fr-FR" smtClean="0"/>
              <a:pPr/>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612648" y="228600"/>
            <a:ext cx="8153400" cy="990600"/>
          </a:xfrm>
        </p:spPr>
        <p:txBody>
          <a:bodyPr/>
          <a:lstStyle/>
          <a:p>
            <a:r>
              <a:rPr kumimoji="0" lang="fr-FR" smtClean="0"/>
              <a:t>Cliquez pour modifier le style du titre</a:t>
            </a:r>
            <a:endParaRPr kumimoji="0" lang="en-US"/>
          </a:p>
        </p:txBody>
      </p:sp>
      <p:sp>
        <p:nvSpPr>
          <p:cNvPr id="4" name="Espace réservé de la date 3"/>
          <p:cNvSpPr>
            <a:spLocks noGrp="1"/>
          </p:cNvSpPr>
          <p:nvPr>
            <p:ph type="dt" sz="half" idx="10"/>
          </p:nvPr>
        </p:nvSpPr>
        <p:spPr/>
        <p:txBody>
          <a:bodyPr/>
          <a:lstStyle/>
          <a:p>
            <a:fld id="{5DADF12C-759B-4C1C-B2E7-F997C9124C96}" type="datetime1">
              <a:rPr lang="fr-FR" smtClean="0"/>
              <a:pPr/>
              <a:t>07/11/2017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lvl1pPr>
              <a:defRPr>
                <a:solidFill>
                  <a:srgbClr val="FFFFFF"/>
                </a:solidFill>
              </a:defRPr>
            </a:lvl1pPr>
          </a:lstStyle>
          <a:p>
            <a:fld id="{A6DB4102-F5AB-486C-B731-DFC51628D0BE}" type="slidenum">
              <a:rPr lang="fr-FR" smtClean="0"/>
              <a:pPr/>
              <a:t>‹N°›</a:t>
            </a:fld>
            <a:endParaRPr lang="fr-FR"/>
          </a:p>
        </p:txBody>
      </p:sp>
      <p:sp>
        <p:nvSpPr>
          <p:cNvPr id="8" name="Espace réservé du contenu 7"/>
          <p:cNvSpPr>
            <a:spLocks noGrp="1"/>
          </p:cNvSpPr>
          <p:nvPr>
            <p:ph sz="quarter" idx="1"/>
          </p:nvPr>
        </p:nvSpPr>
        <p:spPr>
          <a:xfrm>
            <a:off x="612648" y="1600200"/>
            <a:ext cx="8153400" cy="44958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3">
        <a:schemeClr val="bg1"/>
      </p:bgRef>
    </p:bg>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fr-FR" smtClean="0"/>
              <a:t>Cliquez pour modifier le style du titre</a:t>
            </a:r>
            <a:endParaRPr kumimoji="0" lang="en-US"/>
          </a:p>
        </p:txBody>
      </p:sp>
      <p:sp>
        <p:nvSpPr>
          <p:cNvPr id="12" name="Espace réservé de la date 11"/>
          <p:cNvSpPr>
            <a:spLocks noGrp="1"/>
          </p:cNvSpPr>
          <p:nvPr>
            <p:ph type="dt" sz="half" idx="10"/>
          </p:nvPr>
        </p:nvSpPr>
        <p:spPr/>
        <p:txBody>
          <a:bodyPr/>
          <a:lstStyle/>
          <a:p>
            <a:fld id="{CF60F9E9-8A69-45C3-A6CC-F69E18F2FDAD}" type="datetime1">
              <a:rPr lang="fr-FR" smtClean="0"/>
              <a:pPr/>
              <a:t>07/11/2017</a:t>
            </a:fld>
            <a:endParaRPr lang="fr-FR"/>
          </a:p>
        </p:txBody>
      </p:sp>
      <p:sp>
        <p:nvSpPr>
          <p:cNvPr id="13" name="Espace réservé du numéro de diapositive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A6DB4102-F5AB-486C-B731-DFC51628D0BE}" type="slidenum">
              <a:rPr lang="fr-FR" smtClean="0"/>
              <a:pPr/>
              <a:t>‹N°›</a:t>
            </a:fld>
            <a:endParaRPr lang="fr-FR"/>
          </a:p>
        </p:txBody>
      </p:sp>
      <p:sp>
        <p:nvSpPr>
          <p:cNvPr id="14" name="Espace réservé du pied de page 13"/>
          <p:cNvSpPr>
            <a:spLocks noGrp="1"/>
          </p:cNvSpPr>
          <p:nvPr>
            <p:ph type="ftr" sz="quarter" idx="12"/>
          </p:nvPr>
        </p:nvSpPr>
        <p:spPr/>
        <p:txBody>
          <a:bodyPr/>
          <a:lstStyle/>
          <a:p>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9" name="Espace réservé du contenu 8"/>
          <p:cNvSpPr>
            <a:spLocks noGrp="1"/>
          </p:cNvSpPr>
          <p:nvPr>
            <p:ph sz="quarter" idx="1"/>
          </p:nvPr>
        </p:nvSpPr>
        <p:spPr>
          <a:xfrm>
            <a:off x="609600" y="1589567"/>
            <a:ext cx="38862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844901" y="1589567"/>
            <a:ext cx="38862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8" name="Espace réservé de la date 7"/>
          <p:cNvSpPr>
            <a:spLocks noGrp="1"/>
          </p:cNvSpPr>
          <p:nvPr>
            <p:ph type="dt" sz="half" idx="15"/>
          </p:nvPr>
        </p:nvSpPr>
        <p:spPr/>
        <p:txBody>
          <a:bodyPr rtlCol="0"/>
          <a:lstStyle/>
          <a:p>
            <a:fld id="{AECFC157-A892-422B-BC38-4DB7B45388FF}" type="datetime1">
              <a:rPr lang="fr-FR" smtClean="0"/>
              <a:pPr/>
              <a:t>07/11/2017</a:t>
            </a:fld>
            <a:endParaRPr lang="fr-FR"/>
          </a:p>
        </p:txBody>
      </p:sp>
      <p:sp>
        <p:nvSpPr>
          <p:cNvPr id="10" name="Espace réservé du numéro de diapositive 9"/>
          <p:cNvSpPr>
            <a:spLocks noGrp="1"/>
          </p:cNvSpPr>
          <p:nvPr>
            <p:ph type="sldNum" sz="quarter" idx="16"/>
          </p:nvPr>
        </p:nvSpPr>
        <p:spPr/>
        <p:txBody>
          <a:bodyPr rtlCol="0"/>
          <a:lstStyle/>
          <a:p>
            <a:fld id="{A6DB4102-F5AB-486C-B731-DFC51628D0BE}" type="slidenum">
              <a:rPr lang="fr-FR" smtClean="0"/>
              <a:pPr/>
              <a:t>‹N°›</a:t>
            </a:fld>
            <a:endParaRPr lang="fr-FR"/>
          </a:p>
        </p:txBody>
      </p:sp>
      <p:sp>
        <p:nvSpPr>
          <p:cNvPr id="12" name="Espace réservé du pied de page 11"/>
          <p:cNvSpPr>
            <a:spLocks noGrp="1"/>
          </p:cNvSpPr>
          <p:nvPr>
            <p:ph type="ftr" sz="quarter" idx="17"/>
          </p:nvPr>
        </p:nvSpPr>
        <p:spPr/>
        <p:txBody>
          <a:bodyPr rtlCol="0"/>
          <a:lstStyle/>
          <a:p>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533400" y="273050"/>
            <a:ext cx="8153400" cy="869950"/>
          </a:xfrm>
        </p:spPr>
        <p:txBody>
          <a:bodyPr anchor="ctr"/>
          <a:lstStyle>
            <a:lvl1pPr>
              <a:defRPr/>
            </a:lvl1pPr>
          </a:lstStyle>
          <a:p>
            <a:r>
              <a:rPr kumimoji="0" lang="fr-FR" smtClean="0"/>
              <a:t>Cliquez pour modifier le style du titre</a:t>
            </a:r>
            <a:endParaRPr kumimoji="0" lang="en-US"/>
          </a:p>
        </p:txBody>
      </p:sp>
      <p:sp>
        <p:nvSpPr>
          <p:cNvPr id="11" name="Espace réservé du contenu 10"/>
          <p:cNvSpPr>
            <a:spLocks noGrp="1"/>
          </p:cNvSpPr>
          <p:nvPr>
            <p:ph sz="quarter" idx="2"/>
          </p:nvPr>
        </p:nvSpPr>
        <p:spPr>
          <a:xfrm>
            <a:off x="609600" y="2438400"/>
            <a:ext cx="3886200" cy="35814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quarter" idx="4"/>
          </p:nvPr>
        </p:nvSpPr>
        <p:spPr>
          <a:xfrm>
            <a:off x="4800600" y="2438400"/>
            <a:ext cx="3886200" cy="35814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0" name="Espace réservé de la date 9"/>
          <p:cNvSpPr>
            <a:spLocks noGrp="1"/>
          </p:cNvSpPr>
          <p:nvPr>
            <p:ph type="dt" sz="half" idx="15"/>
          </p:nvPr>
        </p:nvSpPr>
        <p:spPr/>
        <p:txBody>
          <a:bodyPr rtlCol="0"/>
          <a:lstStyle/>
          <a:p>
            <a:fld id="{8E2EE4E9-C65B-4E62-80E1-8DEA4A73C79D}" type="datetime1">
              <a:rPr lang="fr-FR" smtClean="0"/>
              <a:pPr/>
              <a:t>07/11/2017</a:t>
            </a:fld>
            <a:endParaRPr lang="fr-FR"/>
          </a:p>
        </p:txBody>
      </p:sp>
      <p:sp>
        <p:nvSpPr>
          <p:cNvPr id="12" name="Espace réservé du numéro de diapositive 11"/>
          <p:cNvSpPr>
            <a:spLocks noGrp="1"/>
          </p:cNvSpPr>
          <p:nvPr>
            <p:ph type="sldNum" sz="quarter" idx="16"/>
          </p:nvPr>
        </p:nvSpPr>
        <p:spPr/>
        <p:txBody>
          <a:bodyPr rtlCol="0"/>
          <a:lstStyle/>
          <a:p>
            <a:fld id="{A6DB4102-F5AB-486C-B731-DFC51628D0BE}" type="slidenum">
              <a:rPr lang="fr-FR" smtClean="0"/>
              <a:pPr/>
              <a:t>‹N°›</a:t>
            </a:fld>
            <a:endParaRPr lang="fr-FR"/>
          </a:p>
        </p:txBody>
      </p:sp>
      <p:sp>
        <p:nvSpPr>
          <p:cNvPr id="14" name="Espace réservé du pied de page 13"/>
          <p:cNvSpPr>
            <a:spLocks noGrp="1"/>
          </p:cNvSpPr>
          <p:nvPr>
            <p:ph type="ftr" sz="quarter" idx="17"/>
          </p:nvPr>
        </p:nvSpPr>
        <p:spPr/>
        <p:txBody>
          <a:bodyPr rtlCol="0"/>
          <a:lstStyle/>
          <a:p>
            <a:endParaRPr lang="fr-FR"/>
          </a:p>
        </p:txBody>
      </p:sp>
      <p:sp>
        <p:nvSpPr>
          <p:cNvPr id="16" name="Espace réservé du texte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
        <p:nvSpPr>
          <p:cNvPr id="15" name="Espace réservé du texte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EFD36903-26E1-4577-A2EA-027B60511356}" type="datetime1">
              <a:rPr lang="fr-FR" smtClean="0"/>
              <a:pPr/>
              <a:t>07/11/2017</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lvl1pPr>
              <a:defRPr>
                <a:solidFill>
                  <a:srgbClr val="FFFFFF"/>
                </a:solidFill>
              </a:defRPr>
            </a:lvl1pPr>
          </a:lstStyle>
          <a:p>
            <a:fld id="{A6DB4102-F5AB-486C-B731-DFC51628D0BE}"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BC2E5BD-CD45-4D02-A094-32B3326A9165}" type="datetime1">
              <a:rPr lang="fr-FR" smtClean="0"/>
              <a:pPr/>
              <a:t>07/11/2017</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a:xfrm>
            <a:off x="0" y="6248400"/>
            <a:ext cx="533400" cy="381000"/>
          </a:xfrm>
        </p:spPr>
        <p:txBody>
          <a:bodyPr/>
          <a:lstStyle>
            <a:lvl1pPr>
              <a:defRPr>
                <a:solidFill>
                  <a:schemeClr val="tx2"/>
                </a:solidFill>
              </a:defRPr>
            </a:lvl1pPr>
          </a:lstStyle>
          <a:p>
            <a:fld id="{A6DB4102-F5AB-486C-B731-DFC51628D0BE}"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00" y="273050"/>
            <a:ext cx="8077200" cy="869950"/>
          </a:xfrm>
        </p:spPr>
        <p:txBody>
          <a:bodyPr anchor="ctr"/>
          <a:lstStyle>
            <a:lvl1pPr algn="l">
              <a:buNone/>
              <a:defRPr sz="4400" b="0"/>
            </a:lvl1pPr>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p:txBody>
          <a:bodyPr/>
          <a:lstStyle/>
          <a:p>
            <a:fld id="{5569B9C4-75DC-4491-80D6-ACDE6A857C04}" type="datetime1">
              <a:rPr lang="fr-FR" smtClean="0"/>
              <a:pPr/>
              <a:t>07/11/2017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lvl1pPr>
              <a:defRPr>
                <a:solidFill>
                  <a:srgbClr val="FFFFFF"/>
                </a:solidFill>
              </a:defRPr>
            </a:lvl1pPr>
          </a:lstStyle>
          <a:p>
            <a:fld id="{A6DB4102-F5AB-486C-B731-DFC51628D0BE}" type="slidenum">
              <a:rPr lang="fr-FR" smtClean="0"/>
              <a:pPr/>
              <a:t>‹N°›</a:t>
            </a:fld>
            <a:endParaRPr lang="fr-FR"/>
          </a:p>
        </p:txBody>
      </p:sp>
      <p:sp>
        <p:nvSpPr>
          <p:cNvPr id="3" name="Espace réservé du texte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9" name="Espace réservé du contenu 8"/>
          <p:cNvSpPr>
            <a:spLocks noGrp="1"/>
          </p:cNvSpPr>
          <p:nvPr>
            <p:ph sz="quarter" idx="1"/>
          </p:nvPr>
        </p:nvSpPr>
        <p:spPr>
          <a:xfrm>
            <a:off x="2362200" y="1752600"/>
            <a:ext cx="6400800" cy="44196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3">
        <a:schemeClr val="bg2"/>
      </p:bgRef>
    </p:bg>
    <p:spTree>
      <p:nvGrpSpPr>
        <p:cNvPr id="1" name=""/>
        <p:cNvGrpSpPr/>
        <p:nvPr/>
      </p:nvGrpSpPr>
      <p:grpSpPr>
        <a:xfrm>
          <a:off x="0" y="0"/>
          <a:ext cx="0" cy="0"/>
          <a:chOff x="0" y="0"/>
          <a:chExt cx="0" cy="0"/>
        </a:xfrm>
      </p:grpSpPr>
      <p:sp>
        <p:nvSpPr>
          <p:cNvPr id="4" name="Espace réservé du texte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fr-FR" smtClean="0"/>
              <a:t>Cliquez pour modifier les styles du texte du masque</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fr-FR" smtClean="0"/>
              <a:t>Cliquez pour modifier le style du titre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Espace réservé de la date 11"/>
          <p:cNvSpPr>
            <a:spLocks noGrp="1"/>
          </p:cNvSpPr>
          <p:nvPr>
            <p:ph type="dt" sz="half" idx="10"/>
          </p:nvPr>
        </p:nvSpPr>
        <p:spPr>
          <a:xfrm>
            <a:off x="6248400" y="6248400"/>
            <a:ext cx="2667000" cy="365125"/>
          </a:xfrm>
        </p:spPr>
        <p:txBody>
          <a:bodyPr rtlCol="0"/>
          <a:lstStyle/>
          <a:p>
            <a:fld id="{1807E42D-4C7F-44C3-9A2D-1ECFDB8043EE}" type="datetime1">
              <a:rPr lang="fr-FR" smtClean="0"/>
              <a:pPr/>
              <a:t>07/11/2017</a:t>
            </a:fld>
            <a:endParaRPr lang="fr-FR"/>
          </a:p>
        </p:txBody>
      </p:sp>
      <p:sp>
        <p:nvSpPr>
          <p:cNvPr id="13" name="Espace réservé du numéro de diapositive 12"/>
          <p:cNvSpPr>
            <a:spLocks noGrp="1"/>
          </p:cNvSpPr>
          <p:nvPr>
            <p:ph type="sldNum" sz="quarter" idx="11"/>
          </p:nvPr>
        </p:nvSpPr>
        <p:spPr>
          <a:xfrm>
            <a:off x="0" y="4667249"/>
            <a:ext cx="1447800" cy="663578"/>
          </a:xfrm>
        </p:spPr>
        <p:txBody>
          <a:bodyPr rtlCol="0"/>
          <a:lstStyle>
            <a:lvl1pPr>
              <a:defRPr sz="2800"/>
            </a:lvl1pPr>
          </a:lstStyle>
          <a:p>
            <a:fld id="{A6DB4102-F5AB-486C-B731-DFC51628D0BE}" type="slidenum">
              <a:rPr lang="fr-FR" smtClean="0"/>
              <a:pPr/>
              <a:t>‹N°›</a:t>
            </a:fld>
            <a:endParaRPr lang="fr-FR"/>
          </a:p>
        </p:txBody>
      </p:sp>
      <p:sp>
        <p:nvSpPr>
          <p:cNvPr id="14" name="Espace réservé du pied de page 13"/>
          <p:cNvSpPr>
            <a:spLocks noGrp="1"/>
          </p:cNvSpPr>
          <p:nvPr>
            <p:ph type="ftr" sz="quarter" idx="12"/>
          </p:nvPr>
        </p:nvSpPr>
        <p:spPr>
          <a:xfrm>
            <a:off x="1600200" y="6248206"/>
            <a:ext cx="4572000" cy="365125"/>
          </a:xfrm>
        </p:spPr>
        <p:txBody>
          <a:bodyPr rtlCol="0"/>
          <a:lstStyle/>
          <a:p>
            <a:endParaRPr lang="fr-FR"/>
          </a:p>
        </p:txBody>
      </p:sp>
      <p:sp>
        <p:nvSpPr>
          <p:cNvPr id="3" name="Espace réservé pour une image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fr-FR" dirty="0" smtClean="0"/>
              <a:t>Cliquez </a:t>
            </a:r>
            <a:r>
              <a:rPr kumimoji="0" lang="fr-FR" smtClean="0"/>
              <a:t>sur l'icône </a:t>
            </a:r>
            <a:r>
              <a:rPr kumimoji="0" lang="fr-FR" dirty="0" smtClean="0"/>
              <a:t>pour </a:t>
            </a:r>
            <a:r>
              <a:rPr kumimoji="0" lang="fr-FR" smtClean="0"/>
              <a:t>ajouter une </a:t>
            </a:r>
            <a:r>
              <a:rPr kumimoji="0" lang="fr-FR" dirty="0" smtClean="0"/>
              <a:t>image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Espace réservé du titre 21"/>
          <p:cNvSpPr>
            <a:spLocks noGrp="1"/>
          </p:cNvSpPr>
          <p:nvPr>
            <p:ph type="title"/>
          </p:nvPr>
        </p:nvSpPr>
        <p:spPr>
          <a:xfrm>
            <a:off x="609600" y="228600"/>
            <a:ext cx="8153400" cy="990600"/>
          </a:xfrm>
          <a:prstGeom prst="rect">
            <a:avLst/>
          </a:prstGeom>
        </p:spPr>
        <p:txBody>
          <a:bodyPr vert="horz" anchor="ctr">
            <a:normAutofit/>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36C4B285-F9A9-4AB5-B5D7-78E40B79FDAE}" type="datetime1">
              <a:rPr lang="fr-FR" smtClean="0"/>
              <a:pPr/>
              <a:t>07/11/2017</a:t>
            </a:fld>
            <a:endParaRPr lang="fr-FR"/>
          </a:p>
        </p:txBody>
      </p:sp>
      <p:sp>
        <p:nvSpPr>
          <p:cNvPr id="3" name="Espace réservé du pied de page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fr-F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Espace réservé du numéro de diapositive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A6DB4102-F5AB-486C-B731-DFC51628D0BE}"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8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r>
              <a:rPr lang="fr-FR" dirty="0" smtClean="0"/>
              <a:t>BOO</a:t>
            </a:r>
            <a:br>
              <a:rPr lang="fr-FR" dirty="0" smtClean="0"/>
            </a:br>
            <a:endParaRPr lang="fr-FR" dirty="0"/>
          </a:p>
        </p:txBody>
      </p:sp>
      <p:sp>
        <p:nvSpPr>
          <p:cNvPr id="3" name="Sous-titre 2"/>
          <p:cNvSpPr>
            <a:spLocks noGrp="1"/>
          </p:cNvSpPr>
          <p:nvPr>
            <p:ph type="subTitle" idx="1"/>
          </p:nvPr>
        </p:nvSpPr>
        <p:spPr/>
        <p:txBody>
          <a:bodyPr/>
          <a:lstStyle/>
          <a:p>
            <a:r>
              <a:rPr lang="fr-FR" dirty="0" smtClean="0"/>
              <a:t>Bases de données orientée objet</a:t>
            </a:r>
            <a:endParaRPr lang="fr-FR" dirty="0"/>
          </a:p>
        </p:txBody>
      </p:sp>
      <p:sp>
        <p:nvSpPr>
          <p:cNvPr id="4" name="Espace réservé du numéro de diapositive 3"/>
          <p:cNvSpPr>
            <a:spLocks noGrp="1"/>
          </p:cNvSpPr>
          <p:nvPr>
            <p:ph type="sldNum" sz="quarter" idx="12"/>
          </p:nvPr>
        </p:nvSpPr>
        <p:spPr/>
        <p:txBody>
          <a:bodyPr/>
          <a:lstStyle/>
          <a:p>
            <a:fld id="{A6DB4102-F5AB-486C-B731-DFC51628D0BE}" type="slidenum">
              <a:rPr lang="fr-FR" smtClean="0"/>
              <a:pPr/>
              <a:t>1</a:t>
            </a:fld>
            <a:endParaRPr lang="fr-F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Récupérer avec un SGBDR</a:t>
            </a:r>
            <a:endParaRPr lang="fr-FR" dirty="0"/>
          </a:p>
        </p:txBody>
      </p:sp>
      <p:sp>
        <p:nvSpPr>
          <p:cNvPr id="3" name="Espace réservé du contenu 2"/>
          <p:cNvSpPr>
            <a:spLocks noGrp="1"/>
          </p:cNvSpPr>
          <p:nvPr>
            <p:ph sz="quarter" idx="1"/>
          </p:nvPr>
        </p:nvSpPr>
        <p:spPr/>
        <p:txBody>
          <a:bodyPr>
            <a:normAutofit/>
          </a:bodyPr>
          <a:lstStyle/>
          <a:p>
            <a:r>
              <a:rPr lang="fr-FR" dirty="0" smtClean="0"/>
              <a:t> Récupérer un objet rangé dans un SGBDR :</a:t>
            </a:r>
          </a:p>
          <a:p>
            <a:pPr lvl="1">
              <a:buNone/>
            </a:pPr>
            <a:r>
              <a:rPr lang="fr-FR" dirty="0" smtClean="0"/>
              <a:t>1. Lire toutes les propriétés de l’objet dans la BD (requête SQL)</a:t>
            </a:r>
          </a:p>
          <a:p>
            <a:pPr lvl="1">
              <a:buNone/>
            </a:pPr>
            <a:r>
              <a:rPr lang="fr-FR" dirty="0" smtClean="0"/>
              <a:t>2. Créer l’objet en mémoire centrale et l’initialiser avec les valeurs lues</a:t>
            </a:r>
          </a:p>
          <a:p>
            <a:pPr lvl="1">
              <a:buNone/>
            </a:pPr>
            <a:r>
              <a:rPr lang="fr-FR" dirty="0" smtClean="0"/>
              <a:t>3. Pour chaque propriété clé étrangère, lire les données associées dans la BD, regarder si l’objet correspondant existe déjà et sinon le créer comme pour l’objet à l’étape 1.</a:t>
            </a:r>
            <a:endParaRPr lang="fr-FR" dirty="0"/>
          </a:p>
        </p:txBody>
      </p:sp>
      <p:sp>
        <p:nvSpPr>
          <p:cNvPr id="4" name="Espace réservé du numéro de diapositive 3"/>
          <p:cNvSpPr>
            <a:spLocks noGrp="1"/>
          </p:cNvSpPr>
          <p:nvPr>
            <p:ph type="sldNum" sz="quarter" idx="12"/>
          </p:nvPr>
        </p:nvSpPr>
        <p:spPr/>
        <p:txBody>
          <a:bodyPr>
            <a:normAutofit fontScale="85000" lnSpcReduction="20000"/>
          </a:bodyPr>
          <a:lstStyle/>
          <a:p>
            <a:fld id="{A6DB4102-F5AB-486C-B731-DFC51628D0BE}" type="slidenum">
              <a:rPr lang="fr-FR" smtClean="0"/>
              <a:pPr/>
              <a:t>10</a:t>
            </a:fld>
            <a:endParaRPr lang="fr-F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p:cNvSpPr>
            <a:spLocks noGrp="1"/>
          </p:cNvSpPr>
          <p:nvPr>
            <p:ph type="body" idx="1"/>
          </p:nvPr>
        </p:nvSpPr>
        <p:spPr/>
        <p:txBody>
          <a:bodyPr/>
          <a:lstStyle/>
          <a:p>
            <a:endParaRPr lang="fr-FR"/>
          </a:p>
        </p:txBody>
      </p:sp>
      <p:sp>
        <p:nvSpPr>
          <p:cNvPr id="2" name="Titre 1"/>
          <p:cNvSpPr>
            <a:spLocks noGrp="1"/>
          </p:cNvSpPr>
          <p:nvPr>
            <p:ph type="title"/>
          </p:nvPr>
        </p:nvSpPr>
        <p:spPr/>
        <p:txBody>
          <a:bodyPr/>
          <a:lstStyle/>
          <a:p>
            <a:r>
              <a:rPr lang="fr-FR" dirty="0" smtClean="0"/>
              <a:t>Généralités sur les SGBDOO</a:t>
            </a:r>
            <a:endParaRPr lang="fr-FR" dirty="0"/>
          </a:p>
        </p:txBody>
      </p:sp>
      <p:sp>
        <p:nvSpPr>
          <p:cNvPr id="5" name="Espace réservé du numéro de diapositive 4"/>
          <p:cNvSpPr>
            <a:spLocks noGrp="1"/>
          </p:cNvSpPr>
          <p:nvPr>
            <p:ph type="sldNum" sz="quarter" idx="11"/>
          </p:nvPr>
        </p:nvSpPr>
        <p:spPr/>
        <p:txBody>
          <a:bodyPr/>
          <a:lstStyle/>
          <a:p>
            <a:fld id="{A6DB4102-F5AB-486C-B731-DFC51628D0BE}" type="slidenum">
              <a:rPr lang="fr-FR" smtClean="0"/>
              <a:pPr/>
              <a:t>11</a:t>
            </a:fld>
            <a:endParaRPr lang="fr-F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sz="quarter" idx="1"/>
          </p:nvPr>
        </p:nvSpPr>
        <p:spPr/>
        <p:txBody>
          <a:bodyPr/>
          <a:lstStyle/>
          <a:p>
            <a:r>
              <a:rPr lang="fr-FR" dirty="0" smtClean="0"/>
              <a:t>Un SGBDOO est un SGBD qui s’appuie sur le modèle objet</a:t>
            </a:r>
          </a:p>
          <a:p>
            <a:pPr lvl="1"/>
            <a:r>
              <a:rPr lang="fr-FR" dirty="0" smtClean="0"/>
              <a:t> Le schéma de la base est un schéma objet (objets, héritage, polymorphisme,…)</a:t>
            </a:r>
          </a:p>
          <a:p>
            <a:pPr lvl="1"/>
            <a:r>
              <a:rPr lang="fr-FR" dirty="0" smtClean="0"/>
              <a:t> En anglais, Object </a:t>
            </a:r>
            <a:r>
              <a:rPr lang="fr-FR" dirty="0" err="1" smtClean="0"/>
              <a:t>Oriented</a:t>
            </a:r>
            <a:r>
              <a:rPr lang="fr-FR" dirty="0" smtClean="0"/>
              <a:t> Data Base Management System (OODBMS)</a:t>
            </a:r>
            <a:endParaRPr lang="fr-FR" dirty="0"/>
          </a:p>
        </p:txBody>
      </p:sp>
      <p:sp>
        <p:nvSpPr>
          <p:cNvPr id="4" name="Espace réservé du numéro de diapositive 3"/>
          <p:cNvSpPr>
            <a:spLocks noGrp="1"/>
          </p:cNvSpPr>
          <p:nvPr>
            <p:ph type="sldNum" sz="quarter" idx="12"/>
          </p:nvPr>
        </p:nvSpPr>
        <p:spPr/>
        <p:txBody>
          <a:bodyPr>
            <a:normAutofit fontScale="85000" lnSpcReduction="20000"/>
          </a:bodyPr>
          <a:lstStyle/>
          <a:p>
            <a:fld id="{A6DB4102-F5AB-486C-B731-DFC51628D0BE}" type="slidenum">
              <a:rPr lang="fr-FR" smtClean="0"/>
              <a:pPr/>
              <a:t>12</a:t>
            </a:fld>
            <a:endParaRPr lang="fr-F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Historique 1/2</a:t>
            </a:r>
            <a:endParaRPr lang="fr-FR" dirty="0"/>
          </a:p>
        </p:txBody>
      </p:sp>
      <p:sp>
        <p:nvSpPr>
          <p:cNvPr id="3" name="Espace réservé du contenu 2"/>
          <p:cNvSpPr>
            <a:spLocks noGrp="1"/>
          </p:cNvSpPr>
          <p:nvPr>
            <p:ph sz="quarter" idx="1"/>
          </p:nvPr>
        </p:nvSpPr>
        <p:spPr/>
        <p:txBody>
          <a:bodyPr>
            <a:normAutofit/>
          </a:bodyPr>
          <a:lstStyle/>
          <a:p>
            <a:r>
              <a:rPr lang="fr-FR" dirty="0" smtClean="0"/>
              <a:t>Premiers projets au début des années 1980, suivis de 2 produits, dont Versant qui est toujours vendu</a:t>
            </a:r>
          </a:p>
          <a:p>
            <a:pPr lvl="1"/>
            <a:r>
              <a:rPr lang="fr-FR" dirty="0" smtClean="0"/>
              <a:t> Plusieurs SGBDOO à la fin des années 1980</a:t>
            </a:r>
          </a:p>
          <a:p>
            <a:pPr lvl="1"/>
            <a:r>
              <a:rPr lang="fr-FR" dirty="0" smtClean="0"/>
              <a:t> 1991 : ODMG (Object Data Management Group), formé de vendeurs de SGBDOO, pour sortir le standard ODMG 1.0 en 1993 ODMG participe à la normalisation du langage de requête OQL Dissous en 2001, juste après ODMG 3.0</a:t>
            </a:r>
            <a:endParaRPr lang="fr-FR" dirty="0"/>
          </a:p>
        </p:txBody>
      </p:sp>
      <p:sp>
        <p:nvSpPr>
          <p:cNvPr id="4" name="Espace réservé du numéro de diapositive 3"/>
          <p:cNvSpPr>
            <a:spLocks noGrp="1"/>
          </p:cNvSpPr>
          <p:nvPr>
            <p:ph type="sldNum" sz="quarter" idx="12"/>
          </p:nvPr>
        </p:nvSpPr>
        <p:spPr/>
        <p:txBody>
          <a:bodyPr>
            <a:normAutofit fontScale="85000" lnSpcReduction="20000"/>
          </a:bodyPr>
          <a:lstStyle/>
          <a:p>
            <a:fld id="{A6DB4102-F5AB-486C-B731-DFC51628D0BE}" type="slidenum">
              <a:rPr lang="fr-FR" smtClean="0"/>
              <a:pPr/>
              <a:t>13</a:t>
            </a:fld>
            <a:endParaRPr lang="fr-F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Historique 2/2</a:t>
            </a:r>
            <a:endParaRPr lang="fr-FR" dirty="0"/>
          </a:p>
        </p:txBody>
      </p:sp>
      <p:sp>
        <p:nvSpPr>
          <p:cNvPr id="3" name="Espace réservé du contenu 2"/>
          <p:cNvSpPr>
            <a:spLocks noGrp="1"/>
          </p:cNvSpPr>
          <p:nvPr>
            <p:ph sz="quarter" idx="1"/>
          </p:nvPr>
        </p:nvSpPr>
        <p:spPr/>
        <p:txBody>
          <a:bodyPr/>
          <a:lstStyle/>
          <a:p>
            <a:r>
              <a:rPr lang="fr-FR" dirty="0" smtClean="0"/>
              <a:t>1995 : Le manifeste pour les SGBDOO</a:t>
            </a:r>
          </a:p>
          <a:p>
            <a:r>
              <a:rPr lang="fr-FR" dirty="0" smtClean="0"/>
              <a:t>2000 : le pic pour les SGBDOO (déclin depuis)</a:t>
            </a:r>
          </a:p>
          <a:p>
            <a:r>
              <a:rPr lang="fr-FR" dirty="0" smtClean="0"/>
              <a:t>Regain ces derniers temps avec des projets open source comme db4o, plus particulièrement pour les applications embarquées</a:t>
            </a:r>
            <a:endParaRPr lang="fr-FR" dirty="0"/>
          </a:p>
        </p:txBody>
      </p:sp>
      <p:sp>
        <p:nvSpPr>
          <p:cNvPr id="4" name="Espace réservé du numéro de diapositive 3"/>
          <p:cNvSpPr>
            <a:spLocks noGrp="1"/>
          </p:cNvSpPr>
          <p:nvPr>
            <p:ph type="sldNum" sz="quarter" idx="12"/>
          </p:nvPr>
        </p:nvSpPr>
        <p:spPr/>
        <p:txBody>
          <a:bodyPr>
            <a:normAutofit fontScale="85000" lnSpcReduction="20000"/>
          </a:bodyPr>
          <a:lstStyle/>
          <a:p>
            <a:fld id="{A6DB4102-F5AB-486C-B731-DFC51628D0BE}" type="slidenum">
              <a:rPr lang="fr-FR" smtClean="0"/>
              <a:pPr/>
              <a:t>14</a:t>
            </a:fld>
            <a:endParaRPr lang="fr-F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Quelques SGBDOO</a:t>
            </a:r>
            <a:endParaRPr lang="fr-FR" dirty="0"/>
          </a:p>
        </p:txBody>
      </p:sp>
      <p:sp>
        <p:nvSpPr>
          <p:cNvPr id="3" name="Espace réservé du contenu 2"/>
          <p:cNvSpPr>
            <a:spLocks noGrp="1"/>
          </p:cNvSpPr>
          <p:nvPr>
            <p:ph sz="quarter" idx="1"/>
          </p:nvPr>
        </p:nvSpPr>
        <p:spPr/>
        <p:txBody>
          <a:bodyPr/>
          <a:lstStyle/>
          <a:p>
            <a:r>
              <a:rPr lang="fr-FR" dirty="0" smtClean="0"/>
              <a:t> Versant Object </a:t>
            </a:r>
            <a:r>
              <a:rPr lang="fr-FR" dirty="0" err="1" smtClean="0"/>
              <a:t>Database</a:t>
            </a:r>
            <a:r>
              <a:rPr lang="fr-FR" dirty="0" smtClean="0"/>
              <a:t> pour C++ et Java ; </a:t>
            </a:r>
            <a:r>
              <a:rPr lang="fr-FR" dirty="0" err="1" smtClean="0"/>
              <a:t>Fast</a:t>
            </a:r>
            <a:r>
              <a:rPr lang="fr-FR" dirty="0" smtClean="0"/>
              <a:t> </a:t>
            </a:r>
            <a:r>
              <a:rPr lang="fr-FR" dirty="0" err="1" smtClean="0"/>
              <a:t>Objects</a:t>
            </a:r>
            <a:r>
              <a:rPr lang="fr-FR" dirty="0" smtClean="0"/>
              <a:t> .NET</a:t>
            </a:r>
          </a:p>
          <a:p>
            <a:r>
              <a:rPr lang="fr-FR" dirty="0" smtClean="0"/>
              <a:t> </a:t>
            </a:r>
            <a:r>
              <a:rPr lang="fr-FR" dirty="0" err="1" smtClean="0"/>
              <a:t>ObjectStore</a:t>
            </a:r>
            <a:endParaRPr lang="fr-FR" dirty="0" smtClean="0"/>
          </a:p>
          <a:p>
            <a:r>
              <a:rPr lang="fr-FR" dirty="0" smtClean="0"/>
              <a:t> </a:t>
            </a:r>
            <a:r>
              <a:rPr lang="fr-FR" dirty="0" err="1" smtClean="0"/>
              <a:t>Objectivity</a:t>
            </a:r>
            <a:r>
              <a:rPr lang="fr-FR" dirty="0" smtClean="0"/>
              <a:t>/DB</a:t>
            </a:r>
          </a:p>
          <a:p>
            <a:r>
              <a:rPr lang="fr-FR" dirty="0" smtClean="0"/>
              <a:t> O2 (par universitaires français, n’existe plus)</a:t>
            </a:r>
          </a:p>
          <a:p>
            <a:r>
              <a:rPr lang="fr-FR" dirty="0" smtClean="0"/>
              <a:t> db4o (acheté par Versant fin 2008)</a:t>
            </a:r>
            <a:endParaRPr lang="fr-FR" dirty="0"/>
          </a:p>
        </p:txBody>
      </p:sp>
      <p:sp>
        <p:nvSpPr>
          <p:cNvPr id="4" name="Espace réservé du numéro de diapositive 3"/>
          <p:cNvSpPr>
            <a:spLocks noGrp="1"/>
          </p:cNvSpPr>
          <p:nvPr>
            <p:ph type="sldNum" sz="quarter" idx="12"/>
          </p:nvPr>
        </p:nvSpPr>
        <p:spPr/>
        <p:txBody>
          <a:bodyPr>
            <a:normAutofit fontScale="85000" lnSpcReduction="20000"/>
          </a:bodyPr>
          <a:lstStyle/>
          <a:p>
            <a:fld id="{A6DB4102-F5AB-486C-B731-DFC51628D0BE}" type="slidenum">
              <a:rPr lang="fr-FR" smtClean="0"/>
              <a:pPr/>
              <a:t>15</a:t>
            </a:fld>
            <a:endParaRPr lang="fr-F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ODMG</a:t>
            </a:r>
            <a:endParaRPr lang="fr-FR" dirty="0"/>
          </a:p>
        </p:txBody>
      </p:sp>
      <p:sp>
        <p:nvSpPr>
          <p:cNvPr id="3" name="Espace réservé du contenu 2"/>
          <p:cNvSpPr>
            <a:spLocks noGrp="1"/>
          </p:cNvSpPr>
          <p:nvPr>
            <p:ph sz="quarter" idx="1"/>
          </p:nvPr>
        </p:nvSpPr>
        <p:spPr/>
        <p:txBody>
          <a:bodyPr>
            <a:normAutofit/>
          </a:bodyPr>
          <a:lstStyle/>
          <a:p>
            <a:r>
              <a:rPr lang="en-US" dirty="0" smtClean="0"/>
              <a:t> </a:t>
            </a:r>
            <a:r>
              <a:rPr lang="en-US" i="1" dirty="0" smtClean="0"/>
              <a:t>Object Data Management Group</a:t>
            </a:r>
          </a:p>
          <a:p>
            <a:r>
              <a:rPr lang="fr-FR" dirty="0" smtClean="0"/>
              <a:t> Groupe de vendeurs de SGBDOO et d’experts</a:t>
            </a:r>
          </a:p>
          <a:p>
            <a:r>
              <a:rPr lang="fr-FR" dirty="0" smtClean="0"/>
              <a:t> Spécifications pour améliorer la portabilité des applications qui utilisent des SGBDOO</a:t>
            </a:r>
          </a:p>
          <a:p>
            <a:r>
              <a:rPr lang="fr-FR" dirty="0" smtClean="0"/>
              <a:t> Modèle objet pour les objets persistants, qui s’appuie sur le modèle objet de l’OMG (Object Management Group), créateur de CORBA</a:t>
            </a:r>
            <a:endParaRPr lang="fr-FR" dirty="0"/>
          </a:p>
        </p:txBody>
      </p:sp>
      <p:sp>
        <p:nvSpPr>
          <p:cNvPr id="4" name="Espace réservé du numéro de diapositive 3"/>
          <p:cNvSpPr>
            <a:spLocks noGrp="1"/>
          </p:cNvSpPr>
          <p:nvPr>
            <p:ph type="sldNum" sz="quarter" idx="12"/>
          </p:nvPr>
        </p:nvSpPr>
        <p:spPr/>
        <p:txBody>
          <a:bodyPr>
            <a:normAutofit fontScale="85000" lnSpcReduction="20000"/>
          </a:bodyPr>
          <a:lstStyle/>
          <a:p>
            <a:fld id="{A6DB4102-F5AB-486C-B731-DFC51628D0BE}" type="slidenum">
              <a:rPr lang="fr-FR" smtClean="0"/>
              <a:pPr/>
              <a:t>16</a:t>
            </a:fld>
            <a:endParaRPr lang="fr-F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Langages du standard ODMG</a:t>
            </a:r>
            <a:endParaRPr lang="fr-FR" dirty="0"/>
          </a:p>
        </p:txBody>
      </p:sp>
      <p:sp>
        <p:nvSpPr>
          <p:cNvPr id="3" name="Espace réservé du contenu 2"/>
          <p:cNvSpPr>
            <a:spLocks noGrp="1"/>
          </p:cNvSpPr>
          <p:nvPr>
            <p:ph sz="quarter" idx="1"/>
          </p:nvPr>
        </p:nvSpPr>
        <p:spPr/>
        <p:txBody>
          <a:bodyPr>
            <a:normAutofit/>
          </a:bodyPr>
          <a:lstStyle/>
          <a:p>
            <a:r>
              <a:rPr lang="fr-FR" dirty="0" smtClean="0"/>
              <a:t>Langage de définition ODL</a:t>
            </a:r>
          </a:p>
          <a:p>
            <a:r>
              <a:rPr lang="fr-FR" dirty="0" smtClean="0"/>
              <a:t>Langage d’interrogation et de modification non procédural OQL, du type de SQL</a:t>
            </a:r>
          </a:p>
          <a:p>
            <a:r>
              <a:rPr lang="fr-FR" dirty="0" smtClean="0"/>
              <a:t>Liaisons avec les langages C++, </a:t>
            </a:r>
            <a:r>
              <a:rPr lang="fr-FR" dirty="0" err="1" smtClean="0"/>
              <a:t>Smalltalk</a:t>
            </a:r>
            <a:r>
              <a:rPr lang="fr-FR" dirty="0" smtClean="0"/>
              <a:t> et Java (JDO pour Java) pour utiliser ODL et OQL</a:t>
            </a:r>
          </a:p>
          <a:p>
            <a:r>
              <a:rPr lang="fr-FR" dirty="0" smtClean="0"/>
              <a:t>Aucun produit n’implémente complètement ces langages</a:t>
            </a:r>
            <a:endParaRPr lang="fr-FR" dirty="0"/>
          </a:p>
        </p:txBody>
      </p:sp>
      <p:sp>
        <p:nvSpPr>
          <p:cNvPr id="4" name="Espace réservé du numéro de diapositive 3"/>
          <p:cNvSpPr>
            <a:spLocks noGrp="1"/>
          </p:cNvSpPr>
          <p:nvPr>
            <p:ph type="sldNum" sz="quarter" idx="12"/>
          </p:nvPr>
        </p:nvSpPr>
        <p:spPr/>
        <p:txBody>
          <a:bodyPr>
            <a:normAutofit fontScale="85000" lnSpcReduction="20000"/>
          </a:bodyPr>
          <a:lstStyle/>
          <a:p>
            <a:fld id="{A6DB4102-F5AB-486C-B731-DFC51628D0BE}" type="slidenum">
              <a:rPr lang="fr-FR" smtClean="0"/>
              <a:pPr/>
              <a:t>17</a:t>
            </a:fld>
            <a:endParaRPr lang="fr-F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SGBD OO = LPOO + BD</a:t>
            </a:r>
            <a:endParaRPr lang="fr-FR" dirty="0"/>
          </a:p>
        </p:txBody>
      </p:sp>
      <p:sp>
        <p:nvSpPr>
          <p:cNvPr id="3" name="Espace réservé du contenu 2"/>
          <p:cNvSpPr>
            <a:spLocks noGrp="1"/>
          </p:cNvSpPr>
          <p:nvPr>
            <p:ph sz="quarter" idx="1"/>
          </p:nvPr>
        </p:nvSpPr>
        <p:spPr/>
        <p:txBody>
          <a:bodyPr>
            <a:normAutofit fontScale="77500" lnSpcReduction="20000"/>
          </a:bodyPr>
          <a:lstStyle/>
          <a:p>
            <a:r>
              <a:rPr lang="fr-FR" dirty="0" smtClean="0"/>
              <a:t>C’est un SGBD (mieux qu’un LP):</a:t>
            </a:r>
          </a:p>
          <a:p>
            <a:pPr lvl="1"/>
            <a:r>
              <a:rPr lang="fr-FR" dirty="0" smtClean="0"/>
              <a:t>persistance des données </a:t>
            </a:r>
          </a:p>
          <a:p>
            <a:pPr lvl="1"/>
            <a:r>
              <a:rPr lang="fr-FR" dirty="0" smtClean="0"/>
              <a:t>indépendance modèles logique et physique</a:t>
            </a:r>
          </a:p>
          <a:p>
            <a:pPr lvl="1"/>
            <a:r>
              <a:rPr lang="fr-FR" dirty="0" smtClean="0"/>
              <a:t>LMD déclaratif </a:t>
            </a:r>
          </a:p>
          <a:p>
            <a:pPr lvl="1"/>
            <a:r>
              <a:rPr lang="fr-FR" dirty="0" smtClean="0"/>
              <a:t>optimisation par le SGBD</a:t>
            </a:r>
          </a:p>
          <a:p>
            <a:pPr lvl="1"/>
            <a:r>
              <a:rPr lang="fr-FR" dirty="0" smtClean="0"/>
              <a:t>intégrité des données - confidentialité, fiabilité, concurrence, gestion de transactions, …</a:t>
            </a:r>
          </a:p>
          <a:p>
            <a:r>
              <a:rPr lang="fr-FR" dirty="0" smtClean="0"/>
              <a:t>C’est mieux qu’un SGBD relationnel :</a:t>
            </a:r>
          </a:p>
          <a:p>
            <a:pPr lvl="1"/>
            <a:r>
              <a:rPr lang="fr-FR" dirty="0" smtClean="0"/>
              <a:t>permet la manipulation d’objets à structure complexe</a:t>
            </a:r>
          </a:p>
          <a:p>
            <a:pPr lvl="1"/>
            <a:r>
              <a:rPr lang="fr-FR" dirty="0" smtClean="0"/>
              <a:t>interface compatible avec les LP-OO</a:t>
            </a:r>
          </a:p>
          <a:p>
            <a:pPr lvl="1"/>
            <a:r>
              <a:rPr lang="fr-FR" dirty="0" smtClean="0"/>
              <a:t>nouveaux types de données (image, son…)</a:t>
            </a:r>
          </a:p>
          <a:p>
            <a:pPr lvl="1"/>
            <a:r>
              <a:rPr lang="fr-FR" dirty="0" smtClean="0"/>
              <a:t>versions, historiques, nouvelles transactions</a:t>
            </a:r>
          </a:p>
          <a:p>
            <a:pPr lvl="1"/>
            <a:r>
              <a:rPr lang="fr-FR" dirty="0" smtClean="0"/>
              <a:t>performances</a:t>
            </a:r>
            <a:endParaRPr lang="fr-FR" dirty="0"/>
          </a:p>
        </p:txBody>
      </p:sp>
      <p:sp>
        <p:nvSpPr>
          <p:cNvPr id="4" name="Espace réservé du numéro de diapositive 3"/>
          <p:cNvSpPr>
            <a:spLocks noGrp="1"/>
          </p:cNvSpPr>
          <p:nvPr>
            <p:ph type="sldNum" sz="quarter" idx="12"/>
          </p:nvPr>
        </p:nvSpPr>
        <p:spPr/>
        <p:txBody>
          <a:bodyPr>
            <a:normAutofit fontScale="85000" lnSpcReduction="20000"/>
          </a:bodyPr>
          <a:lstStyle/>
          <a:p>
            <a:fld id="{A6DB4102-F5AB-486C-B731-DFC51628D0BE}" type="slidenum">
              <a:rPr lang="fr-FR" smtClean="0"/>
              <a:pPr/>
              <a:t>18</a:t>
            </a:fld>
            <a:endParaRPr lang="fr-F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Types ODL</a:t>
            </a:r>
            <a:endParaRPr lang="fr-FR" dirty="0"/>
          </a:p>
        </p:txBody>
      </p:sp>
      <p:sp>
        <p:nvSpPr>
          <p:cNvPr id="3" name="Espace réservé du contenu 2"/>
          <p:cNvSpPr>
            <a:spLocks noGrp="1"/>
          </p:cNvSpPr>
          <p:nvPr>
            <p:ph sz="quarter" idx="1"/>
          </p:nvPr>
        </p:nvSpPr>
        <p:spPr/>
        <p:txBody>
          <a:bodyPr>
            <a:normAutofit fontScale="77500" lnSpcReduction="20000"/>
          </a:bodyPr>
          <a:lstStyle/>
          <a:p>
            <a:pPr>
              <a:buNone/>
            </a:pPr>
            <a:r>
              <a:rPr lang="fr-FR" dirty="0" smtClean="0"/>
              <a:t>Distinction entre </a:t>
            </a:r>
            <a:r>
              <a:rPr lang="fr-FR" dirty="0" err="1" smtClean="0"/>
              <a:t>Litéral</a:t>
            </a:r>
            <a:r>
              <a:rPr lang="fr-FR" dirty="0" smtClean="0"/>
              <a:t> et Objet</a:t>
            </a:r>
          </a:p>
          <a:p>
            <a:r>
              <a:rPr lang="fr-FR" dirty="0" err="1" smtClean="0"/>
              <a:t>Litéral</a:t>
            </a:r>
            <a:endParaRPr lang="fr-FR" dirty="0" smtClean="0"/>
          </a:p>
          <a:p>
            <a:pPr lvl="1"/>
            <a:r>
              <a:rPr lang="fr-FR" dirty="0" smtClean="0"/>
              <a:t>Types atomiques</a:t>
            </a:r>
          </a:p>
          <a:p>
            <a:pPr lvl="2"/>
            <a:r>
              <a:rPr lang="fr-FR" dirty="0" err="1" smtClean="0"/>
              <a:t>int</a:t>
            </a:r>
            <a:r>
              <a:rPr lang="fr-FR" dirty="0" smtClean="0"/>
              <a:t>, real, string</a:t>
            </a:r>
          </a:p>
          <a:p>
            <a:pPr lvl="1"/>
            <a:r>
              <a:rPr lang="fr-FR" dirty="0" smtClean="0"/>
              <a:t> Constructeurs de type</a:t>
            </a:r>
          </a:p>
          <a:p>
            <a:pPr lvl="2"/>
            <a:r>
              <a:rPr lang="fr-FR" dirty="0" smtClean="0"/>
              <a:t> énumération </a:t>
            </a:r>
            <a:r>
              <a:rPr lang="fr-FR" dirty="0" err="1" smtClean="0"/>
              <a:t>enum</a:t>
            </a:r>
            <a:endParaRPr lang="fr-FR" dirty="0" smtClean="0"/>
          </a:p>
          <a:p>
            <a:pPr lvl="2"/>
            <a:r>
              <a:rPr lang="fr-FR" dirty="0" smtClean="0"/>
              <a:t> structures </a:t>
            </a:r>
            <a:r>
              <a:rPr lang="fr-FR" dirty="0" err="1" smtClean="0"/>
              <a:t>struct</a:t>
            </a:r>
            <a:r>
              <a:rPr lang="fr-FR" dirty="0" smtClean="0"/>
              <a:t>, union</a:t>
            </a:r>
          </a:p>
          <a:p>
            <a:pPr lvl="2"/>
            <a:r>
              <a:rPr lang="fr-FR" dirty="0" smtClean="0"/>
              <a:t> collections génériques : set, bag, </a:t>
            </a:r>
            <a:r>
              <a:rPr lang="fr-FR" dirty="0" err="1" smtClean="0"/>
              <a:t>list</a:t>
            </a:r>
            <a:r>
              <a:rPr lang="fr-FR" dirty="0" smtClean="0"/>
              <a:t>, </a:t>
            </a:r>
            <a:r>
              <a:rPr lang="fr-FR" dirty="0" err="1" smtClean="0"/>
              <a:t>array</a:t>
            </a:r>
            <a:endParaRPr lang="fr-FR" dirty="0" smtClean="0"/>
          </a:p>
          <a:p>
            <a:pPr lvl="1"/>
            <a:r>
              <a:rPr lang="fr-FR" dirty="0" smtClean="0"/>
              <a:t> </a:t>
            </a:r>
            <a:r>
              <a:rPr lang="fr-FR" i="1" dirty="0" smtClean="0"/>
              <a:t>chaque </a:t>
            </a:r>
            <a:r>
              <a:rPr lang="fr-FR" i="1" dirty="0" err="1" smtClean="0"/>
              <a:t>litéral</a:t>
            </a:r>
            <a:r>
              <a:rPr lang="fr-FR" i="1" dirty="0" smtClean="0"/>
              <a:t> est « caractérisé » par sa valeur</a:t>
            </a:r>
          </a:p>
          <a:p>
            <a:pPr lvl="2"/>
            <a:r>
              <a:rPr lang="fr-FR" dirty="0" smtClean="0"/>
              <a:t> </a:t>
            </a:r>
            <a:r>
              <a:rPr lang="fr-FR" i="1" dirty="0" smtClean="0"/>
              <a:t>L1 et L2 sont égaux si leurs valeurs sont égales</a:t>
            </a:r>
          </a:p>
          <a:p>
            <a:r>
              <a:rPr lang="fr-FR" dirty="0" smtClean="0"/>
              <a:t>Objet</a:t>
            </a:r>
          </a:p>
          <a:p>
            <a:pPr lvl="1"/>
            <a:r>
              <a:rPr lang="fr-FR" dirty="0" smtClean="0"/>
              <a:t>définition de l ’interface</a:t>
            </a:r>
          </a:p>
          <a:p>
            <a:pPr lvl="1"/>
            <a:r>
              <a:rPr lang="fr-FR" i="1" dirty="0" smtClean="0"/>
              <a:t>chaque objet est identifié par son identité</a:t>
            </a:r>
          </a:p>
          <a:p>
            <a:pPr lvl="2"/>
            <a:r>
              <a:rPr lang="fr-FR" i="1" dirty="0" smtClean="0"/>
              <a:t>O1 et O2 sont égaux si leurs identifiants sont égaux</a:t>
            </a:r>
            <a:endParaRPr lang="fr-FR" dirty="0"/>
          </a:p>
        </p:txBody>
      </p:sp>
      <p:sp>
        <p:nvSpPr>
          <p:cNvPr id="4" name="Espace réservé du numéro de diapositive 3"/>
          <p:cNvSpPr>
            <a:spLocks noGrp="1"/>
          </p:cNvSpPr>
          <p:nvPr>
            <p:ph type="sldNum" sz="quarter" idx="12"/>
          </p:nvPr>
        </p:nvSpPr>
        <p:spPr/>
        <p:txBody>
          <a:bodyPr>
            <a:normAutofit fontScale="85000" lnSpcReduction="20000"/>
          </a:bodyPr>
          <a:lstStyle/>
          <a:p>
            <a:fld id="{A6DB4102-F5AB-486C-B731-DFC51628D0BE}" type="slidenum">
              <a:rPr lang="fr-FR" smtClean="0"/>
              <a:pPr/>
              <a:t>19</a:t>
            </a:fld>
            <a:endParaRPr lang="fr-F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Motivation </a:t>
            </a:r>
            <a:endParaRPr lang="fr-FR" dirty="0"/>
          </a:p>
        </p:txBody>
      </p:sp>
      <p:sp>
        <p:nvSpPr>
          <p:cNvPr id="3" name="Espace réservé du contenu 2"/>
          <p:cNvSpPr>
            <a:spLocks noGrp="1"/>
          </p:cNvSpPr>
          <p:nvPr>
            <p:ph sz="quarter" idx="1"/>
          </p:nvPr>
        </p:nvSpPr>
        <p:spPr/>
        <p:txBody>
          <a:bodyPr>
            <a:normAutofit fontScale="92500"/>
          </a:bodyPr>
          <a:lstStyle/>
          <a:p>
            <a:r>
              <a:rPr lang="fr-FR" dirty="0"/>
              <a:t>Le </a:t>
            </a:r>
            <a:r>
              <a:rPr lang="fr-FR" dirty="0" smtClean="0"/>
              <a:t>modèle relationnel connait un très grand succès </a:t>
            </a:r>
            <a:r>
              <a:rPr lang="fr-FR" dirty="0"/>
              <a:t>et </a:t>
            </a:r>
            <a:r>
              <a:rPr lang="fr-FR" dirty="0" smtClean="0"/>
              <a:t>s'</a:t>
            </a:r>
            <a:r>
              <a:rPr lang="fr-FR" dirty="0" err="1" smtClean="0"/>
              <a:t>avére</a:t>
            </a:r>
            <a:r>
              <a:rPr lang="fr-FR" dirty="0" smtClean="0"/>
              <a:t>  très adéquat pour </a:t>
            </a:r>
            <a:r>
              <a:rPr lang="fr-FR" dirty="0"/>
              <a:t>les </a:t>
            </a:r>
            <a:r>
              <a:rPr lang="fr-FR" dirty="0" smtClean="0"/>
              <a:t>applications traditionnelles </a:t>
            </a:r>
            <a:r>
              <a:rPr lang="fr-FR" dirty="0"/>
              <a:t>des bases de </a:t>
            </a:r>
            <a:r>
              <a:rPr lang="fr-FR" dirty="0" smtClean="0"/>
              <a:t>données </a:t>
            </a:r>
            <a:r>
              <a:rPr lang="fr-FR" dirty="0"/>
              <a:t>(</a:t>
            </a:r>
            <a:r>
              <a:rPr lang="fr-FR" dirty="0" smtClean="0"/>
              <a:t>gestion).</a:t>
            </a:r>
            <a:endParaRPr lang="fr-FR" dirty="0"/>
          </a:p>
          <a:p>
            <a:r>
              <a:rPr lang="fr-FR" dirty="0"/>
              <a:t>Il est beaucoup </a:t>
            </a:r>
            <a:r>
              <a:rPr lang="fr-FR" dirty="0" smtClean="0"/>
              <a:t>moins </a:t>
            </a:r>
            <a:r>
              <a:rPr lang="fr-FR" dirty="0"/>
              <a:t>adapte aux </a:t>
            </a:r>
            <a:r>
              <a:rPr lang="fr-FR" dirty="0" smtClean="0"/>
              <a:t>nouvelles applications </a:t>
            </a:r>
            <a:r>
              <a:rPr lang="fr-FR" dirty="0"/>
              <a:t>plus </a:t>
            </a:r>
            <a:r>
              <a:rPr lang="fr-FR" dirty="0" smtClean="0"/>
              <a:t>complexes telles </a:t>
            </a:r>
            <a:r>
              <a:rPr lang="fr-FR" dirty="0"/>
              <a:t>que :</a:t>
            </a:r>
          </a:p>
          <a:p>
            <a:pPr lvl="1"/>
            <a:r>
              <a:rPr lang="fr-FR" dirty="0" smtClean="0"/>
              <a:t> </a:t>
            </a:r>
            <a:r>
              <a:rPr lang="fr-FR" dirty="0"/>
              <a:t>CAD/CAM (Computer-</a:t>
            </a:r>
            <a:r>
              <a:rPr lang="fr-FR" dirty="0" err="1"/>
              <a:t>Aided</a:t>
            </a:r>
            <a:r>
              <a:rPr lang="fr-FR" dirty="0"/>
              <a:t> </a:t>
            </a:r>
            <a:r>
              <a:rPr lang="fr-FR" dirty="0" smtClean="0"/>
              <a:t>Design/Computer-</a:t>
            </a:r>
            <a:r>
              <a:rPr lang="fr-FR" dirty="0" err="1" smtClean="0"/>
              <a:t>Aided</a:t>
            </a:r>
            <a:r>
              <a:rPr lang="fr-FR" dirty="0" smtClean="0"/>
              <a:t> </a:t>
            </a:r>
            <a:r>
              <a:rPr lang="fr-FR" dirty="0" err="1" smtClean="0"/>
              <a:t>Manufacturing</a:t>
            </a:r>
            <a:r>
              <a:rPr lang="fr-FR" dirty="0"/>
              <a:t>)</a:t>
            </a:r>
          </a:p>
          <a:p>
            <a:pPr lvl="1"/>
            <a:r>
              <a:rPr lang="fr-FR" dirty="0" smtClean="0"/>
              <a:t> </a:t>
            </a:r>
            <a:r>
              <a:rPr lang="fr-FR" dirty="0"/>
              <a:t>BD d'images et de graphiques</a:t>
            </a:r>
          </a:p>
          <a:p>
            <a:pPr lvl="1"/>
            <a:r>
              <a:rPr lang="fr-FR" dirty="0" smtClean="0"/>
              <a:t> </a:t>
            </a:r>
            <a:r>
              <a:rPr lang="fr-FR" dirty="0"/>
              <a:t>BD </a:t>
            </a:r>
            <a:r>
              <a:rPr lang="fr-FR" dirty="0" err="1"/>
              <a:t>geographiques</a:t>
            </a:r>
            <a:r>
              <a:rPr lang="fr-FR" dirty="0"/>
              <a:t> (GIS : </a:t>
            </a:r>
            <a:r>
              <a:rPr lang="fr-FR" dirty="0" err="1"/>
              <a:t>Geographic</a:t>
            </a:r>
            <a:r>
              <a:rPr lang="fr-FR" dirty="0"/>
              <a:t> </a:t>
            </a:r>
            <a:r>
              <a:rPr lang="fr-FR" dirty="0" smtClean="0"/>
              <a:t>Information </a:t>
            </a:r>
            <a:r>
              <a:rPr lang="fr-FR" dirty="0"/>
              <a:t>Systems)</a:t>
            </a:r>
          </a:p>
          <a:p>
            <a:pPr lvl="1"/>
            <a:r>
              <a:rPr lang="fr-FR" dirty="0" smtClean="0"/>
              <a:t> </a:t>
            </a:r>
            <a:r>
              <a:rPr lang="fr-FR" dirty="0"/>
              <a:t>BD </a:t>
            </a:r>
            <a:r>
              <a:rPr lang="fr-FR" dirty="0" err="1"/>
              <a:t>multimedia</a:t>
            </a:r>
            <a:r>
              <a:rPr lang="fr-FR" dirty="0"/>
              <a:t> (</a:t>
            </a:r>
            <a:r>
              <a:rPr lang="fr-FR" dirty="0" smtClean="0"/>
              <a:t>son, </a:t>
            </a:r>
            <a:r>
              <a:rPr lang="fr-FR" dirty="0"/>
              <a:t>image, texte, etc. </a:t>
            </a:r>
            <a:r>
              <a:rPr lang="fr-FR" dirty="0" smtClean="0"/>
              <a:t>combines</a:t>
            </a:r>
            <a:r>
              <a:rPr lang="fr-FR" dirty="0"/>
              <a:t>)</a:t>
            </a:r>
          </a:p>
        </p:txBody>
      </p:sp>
      <p:sp>
        <p:nvSpPr>
          <p:cNvPr id="4" name="Espace réservé du numéro de diapositive 3"/>
          <p:cNvSpPr>
            <a:spLocks noGrp="1"/>
          </p:cNvSpPr>
          <p:nvPr>
            <p:ph type="sldNum" sz="quarter" idx="12"/>
          </p:nvPr>
        </p:nvSpPr>
        <p:spPr/>
        <p:txBody>
          <a:bodyPr>
            <a:normAutofit fontScale="85000" lnSpcReduction="20000"/>
          </a:bodyPr>
          <a:lstStyle/>
          <a:p>
            <a:fld id="{A6DB4102-F5AB-486C-B731-DFC51628D0BE}" type="slidenum">
              <a:rPr lang="fr-FR" smtClean="0"/>
              <a:pPr/>
              <a:t>2</a:t>
            </a:fld>
            <a:endParaRPr lang="fr-F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Interface</a:t>
            </a:r>
            <a:endParaRPr lang="fr-FR" dirty="0"/>
          </a:p>
        </p:txBody>
      </p:sp>
      <p:sp>
        <p:nvSpPr>
          <p:cNvPr id="3" name="Espace réservé du contenu 2"/>
          <p:cNvSpPr>
            <a:spLocks noGrp="1"/>
          </p:cNvSpPr>
          <p:nvPr>
            <p:ph sz="quarter" idx="1"/>
          </p:nvPr>
        </p:nvSpPr>
        <p:spPr/>
        <p:txBody>
          <a:bodyPr>
            <a:normAutofit fontScale="70000" lnSpcReduction="20000"/>
          </a:bodyPr>
          <a:lstStyle/>
          <a:p>
            <a:r>
              <a:rPr lang="fr-FR" dirty="0" smtClean="0"/>
              <a:t>interface = spécification d ’un type</a:t>
            </a:r>
          </a:p>
          <a:p>
            <a:pPr lvl="1"/>
            <a:r>
              <a:rPr lang="fr-FR" dirty="0" smtClean="0"/>
              <a:t>super (Héritages simple et multiple)</a:t>
            </a:r>
          </a:p>
          <a:p>
            <a:pPr lvl="1"/>
            <a:r>
              <a:rPr lang="fr-FR" dirty="0" err="1" smtClean="0"/>
              <a:t>extent</a:t>
            </a:r>
            <a:r>
              <a:rPr lang="fr-FR" dirty="0" smtClean="0"/>
              <a:t>, clés candidates</a:t>
            </a:r>
          </a:p>
          <a:p>
            <a:pPr lvl="1"/>
            <a:r>
              <a:rPr lang="fr-FR" dirty="0" smtClean="0"/>
              <a:t>attributs</a:t>
            </a:r>
          </a:p>
          <a:p>
            <a:pPr lvl="2"/>
            <a:r>
              <a:rPr lang="fr-FR" dirty="0" err="1" smtClean="0"/>
              <a:t>attribute</a:t>
            </a:r>
            <a:r>
              <a:rPr lang="fr-FR" dirty="0" smtClean="0"/>
              <a:t> &lt;type&gt; &lt;</a:t>
            </a:r>
            <a:r>
              <a:rPr lang="fr-FR" dirty="0" err="1" smtClean="0"/>
              <a:t>nomattr</a:t>
            </a:r>
            <a:r>
              <a:rPr lang="fr-FR" dirty="0" smtClean="0"/>
              <a:t>&gt;;</a:t>
            </a:r>
          </a:p>
          <a:p>
            <a:pPr lvl="1"/>
            <a:r>
              <a:rPr lang="fr-FR" dirty="0" smtClean="0"/>
              <a:t>associations et associations inverses</a:t>
            </a:r>
          </a:p>
          <a:p>
            <a:pPr lvl="2"/>
            <a:r>
              <a:rPr lang="fr-FR" dirty="0" err="1" smtClean="0"/>
              <a:t>relationship</a:t>
            </a:r>
            <a:r>
              <a:rPr lang="fr-FR" dirty="0" smtClean="0"/>
              <a:t> &lt;type&gt; &lt;</a:t>
            </a:r>
            <a:r>
              <a:rPr lang="fr-FR" dirty="0" err="1" smtClean="0"/>
              <a:t>nomasso</a:t>
            </a:r>
            <a:r>
              <a:rPr lang="fr-FR" dirty="0" smtClean="0"/>
              <a:t>&gt; </a:t>
            </a:r>
          </a:p>
          <a:p>
            <a:pPr lvl="3"/>
            <a:r>
              <a:rPr lang="fr-FR" dirty="0" smtClean="0"/>
              <a:t>inverse &lt;nom-d-interface&gt;::&lt;</a:t>
            </a:r>
            <a:r>
              <a:rPr lang="fr-FR" dirty="0" err="1" smtClean="0"/>
              <a:t>nomasso</a:t>
            </a:r>
            <a:r>
              <a:rPr lang="fr-FR" dirty="0" smtClean="0"/>
              <a:t>&gt;;</a:t>
            </a:r>
          </a:p>
          <a:p>
            <a:pPr lvl="1"/>
            <a:r>
              <a:rPr lang="fr-FR" dirty="0" smtClean="0"/>
              <a:t>méthodes</a:t>
            </a:r>
          </a:p>
          <a:p>
            <a:pPr lvl="2"/>
            <a:r>
              <a:rPr lang="fr-FR" dirty="0" smtClean="0"/>
              <a:t>&lt;type-retourné&gt; &lt;</a:t>
            </a:r>
            <a:r>
              <a:rPr lang="fr-FR" dirty="0" err="1" smtClean="0"/>
              <a:t>nommeth</a:t>
            </a:r>
            <a:r>
              <a:rPr lang="fr-FR" dirty="0" smtClean="0"/>
              <a:t>&gt; (&lt;type-</a:t>
            </a:r>
            <a:r>
              <a:rPr lang="fr-FR" dirty="0" err="1" smtClean="0"/>
              <a:t>paramêtre</a:t>
            </a:r>
            <a:r>
              <a:rPr lang="fr-FR" dirty="0" smtClean="0"/>
              <a:t>&gt; : &lt;type&gt;, …)</a:t>
            </a:r>
          </a:p>
          <a:p>
            <a:pPr lvl="3">
              <a:buNone/>
            </a:pPr>
            <a:r>
              <a:rPr lang="fr-FR" dirty="0" err="1" smtClean="0"/>
              <a:t>raise</a:t>
            </a:r>
            <a:r>
              <a:rPr lang="fr-FR" dirty="0" smtClean="0"/>
              <a:t> (&lt;type-d-exception&gt;);</a:t>
            </a:r>
          </a:p>
          <a:p>
            <a:pPr lvl="2">
              <a:buNone/>
            </a:pPr>
            <a:r>
              <a:rPr lang="fr-FR" dirty="0" smtClean="0"/>
              <a:t>» &lt;type-</a:t>
            </a:r>
            <a:r>
              <a:rPr lang="fr-FR" dirty="0" err="1" smtClean="0"/>
              <a:t>paramêtre</a:t>
            </a:r>
            <a:r>
              <a:rPr lang="fr-FR" dirty="0" smtClean="0"/>
              <a:t>&gt; : in, out, </a:t>
            </a:r>
            <a:r>
              <a:rPr lang="fr-FR" dirty="0" err="1" smtClean="0"/>
              <a:t>inout</a:t>
            </a:r>
            <a:endParaRPr lang="fr-FR" dirty="0" smtClean="0"/>
          </a:p>
          <a:p>
            <a:r>
              <a:rPr lang="fr-FR" dirty="0" smtClean="0"/>
              <a:t>classe</a:t>
            </a:r>
          </a:p>
          <a:p>
            <a:pPr lvl="1"/>
            <a:r>
              <a:rPr lang="fr-FR" dirty="0" smtClean="0"/>
              <a:t> interface + une implantation particulière du type</a:t>
            </a:r>
          </a:p>
          <a:p>
            <a:pPr lvl="1"/>
            <a:r>
              <a:rPr lang="fr-FR" dirty="0" smtClean="0"/>
              <a:t> dans un des LMD disponibles</a:t>
            </a:r>
            <a:endParaRPr lang="fr-FR" dirty="0"/>
          </a:p>
        </p:txBody>
      </p:sp>
      <p:sp>
        <p:nvSpPr>
          <p:cNvPr id="4" name="Espace réservé du numéro de diapositive 3"/>
          <p:cNvSpPr>
            <a:spLocks noGrp="1"/>
          </p:cNvSpPr>
          <p:nvPr>
            <p:ph type="sldNum" sz="quarter" idx="12"/>
          </p:nvPr>
        </p:nvSpPr>
        <p:spPr/>
        <p:txBody>
          <a:bodyPr>
            <a:normAutofit fontScale="85000" lnSpcReduction="20000"/>
          </a:bodyPr>
          <a:lstStyle/>
          <a:p>
            <a:fld id="{A6DB4102-F5AB-486C-B731-DFC51628D0BE}" type="slidenum">
              <a:rPr lang="fr-FR" smtClean="0"/>
              <a:pPr/>
              <a:t>20</a:t>
            </a:fld>
            <a:endParaRPr lang="fr-F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OBJETS A STRUCTURE COMPLEXE</a:t>
            </a:r>
            <a:endParaRPr lang="fr-FR" dirty="0"/>
          </a:p>
        </p:txBody>
      </p:sp>
      <p:sp>
        <p:nvSpPr>
          <p:cNvPr id="3" name="Espace réservé du contenu 2"/>
          <p:cNvSpPr>
            <a:spLocks noGrp="1"/>
          </p:cNvSpPr>
          <p:nvPr>
            <p:ph sz="quarter" idx="1"/>
          </p:nvPr>
        </p:nvSpPr>
        <p:spPr>
          <a:xfrm>
            <a:off x="612648" y="1600200"/>
            <a:ext cx="8153400" cy="4781128"/>
          </a:xfrm>
        </p:spPr>
        <p:txBody>
          <a:bodyPr>
            <a:normAutofit fontScale="85000" lnSpcReduction="20000"/>
          </a:bodyPr>
          <a:lstStyle/>
          <a:p>
            <a:r>
              <a:rPr lang="fr-FR" dirty="0" smtClean="0"/>
              <a:t>Objectif : représentation directe des objets du monde réel</a:t>
            </a:r>
          </a:p>
          <a:p>
            <a:r>
              <a:rPr lang="fr-FR" dirty="0" smtClean="0"/>
              <a:t>Monde réel : Personne</a:t>
            </a:r>
          </a:p>
          <a:p>
            <a:pPr lvl="1"/>
            <a:r>
              <a:rPr lang="fr-FR" dirty="0" smtClean="0"/>
              <a:t>nom</a:t>
            </a:r>
          </a:p>
          <a:p>
            <a:pPr lvl="1"/>
            <a:r>
              <a:rPr lang="fr-FR" dirty="0" smtClean="0"/>
              <a:t>prénoms</a:t>
            </a:r>
          </a:p>
          <a:p>
            <a:pPr lvl="1"/>
            <a:r>
              <a:rPr lang="fr-FR" dirty="0" smtClean="0"/>
              <a:t>adresse (rue, n°, ville, </a:t>
            </a:r>
            <a:r>
              <a:rPr lang="fr-FR" dirty="0" err="1" smtClean="0"/>
              <a:t>codeNPA</a:t>
            </a:r>
            <a:r>
              <a:rPr lang="fr-FR" dirty="0" smtClean="0"/>
              <a:t>)</a:t>
            </a:r>
          </a:p>
          <a:p>
            <a:pPr lvl="1"/>
            <a:r>
              <a:rPr lang="fr-FR" dirty="0" smtClean="0"/>
              <a:t>enfants (prénoms, sexe, </a:t>
            </a:r>
            <a:r>
              <a:rPr lang="fr-FR" dirty="0" err="1" smtClean="0"/>
              <a:t>dateNais</a:t>
            </a:r>
            <a:r>
              <a:rPr lang="fr-FR" dirty="0" smtClean="0"/>
              <a:t>)</a:t>
            </a:r>
          </a:p>
          <a:p>
            <a:pPr lvl="1"/>
            <a:r>
              <a:rPr lang="fr-FR" dirty="0" smtClean="0"/>
              <a:t>…</a:t>
            </a:r>
          </a:p>
          <a:p>
            <a:r>
              <a:rPr lang="fr-FR" dirty="0" smtClean="0"/>
              <a:t>En relationnel : </a:t>
            </a:r>
            <a:r>
              <a:rPr lang="fr-FR" b="1" dirty="0" smtClean="0"/>
              <a:t>4 relations, N </a:t>
            </a:r>
            <a:r>
              <a:rPr lang="fr-FR" b="1" dirty="0" err="1" smtClean="0"/>
              <a:t>tuples</a:t>
            </a:r>
            <a:endParaRPr lang="fr-FR" b="1" dirty="0" smtClean="0"/>
          </a:p>
          <a:p>
            <a:pPr lvl="1"/>
            <a:r>
              <a:rPr lang="fr-FR" dirty="0" smtClean="0"/>
              <a:t>Personne (n°, nom, </a:t>
            </a:r>
            <a:r>
              <a:rPr lang="fr-FR" dirty="0" err="1" smtClean="0"/>
              <a:t>adresse_rue</a:t>
            </a:r>
            <a:r>
              <a:rPr lang="fr-FR" dirty="0" smtClean="0"/>
              <a:t>, </a:t>
            </a:r>
            <a:r>
              <a:rPr lang="fr-FR" dirty="0" err="1" smtClean="0"/>
              <a:t>adresse_n</a:t>
            </a:r>
            <a:r>
              <a:rPr lang="fr-FR" dirty="0" smtClean="0"/>
              <a:t>°,</a:t>
            </a:r>
          </a:p>
          <a:p>
            <a:pPr lvl="1"/>
            <a:r>
              <a:rPr lang="fr-FR" dirty="0" err="1" smtClean="0"/>
              <a:t>adresse_ville</a:t>
            </a:r>
            <a:r>
              <a:rPr lang="fr-FR" dirty="0" smtClean="0"/>
              <a:t>, </a:t>
            </a:r>
            <a:r>
              <a:rPr lang="fr-FR" dirty="0" err="1" smtClean="0"/>
              <a:t>adresse_codeNPA</a:t>
            </a:r>
            <a:r>
              <a:rPr lang="fr-FR" dirty="0" smtClean="0"/>
              <a:t>)</a:t>
            </a:r>
          </a:p>
          <a:p>
            <a:pPr lvl="1"/>
            <a:r>
              <a:rPr lang="fr-FR" dirty="0" err="1" smtClean="0"/>
              <a:t>Personne_prénom</a:t>
            </a:r>
            <a:r>
              <a:rPr lang="fr-FR" dirty="0" smtClean="0"/>
              <a:t> (</a:t>
            </a:r>
            <a:r>
              <a:rPr lang="fr-FR" u="sng" dirty="0" err="1" smtClean="0"/>
              <a:t>n°P</a:t>
            </a:r>
            <a:r>
              <a:rPr lang="fr-FR" u="sng" dirty="0" smtClean="0"/>
              <a:t>, n°prénom</a:t>
            </a:r>
            <a:r>
              <a:rPr lang="fr-FR" dirty="0" smtClean="0"/>
              <a:t>, prénom)</a:t>
            </a:r>
          </a:p>
          <a:p>
            <a:pPr lvl="1"/>
            <a:r>
              <a:rPr lang="fr-FR" dirty="0" err="1" smtClean="0"/>
              <a:t>Personne_enfant</a:t>
            </a:r>
            <a:r>
              <a:rPr lang="fr-FR" dirty="0" smtClean="0"/>
              <a:t> (</a:t>
            </a:r>
            <a:r>
              <a:rPr lang="fr-FR" u="sng" dirty="0" err="1" smtClean="0"/>
              <a:t>n°P</a:t>
            </a:r>
            <a:r>
              <a:rPr lang="fr-FR" u="sng" dirty="0" smtClean="0"/>
              <a:t>, n°enfant</a:t>
            </a:r>
            <a:r>
              <a:rPr lang="fr-FR" dirty="0" smtClean="0"/>
              <a:t>, sexe, </a:t>
            </a:r>
            <a:r>
              <a:rPr lang="fr-FR" dirty="0" err="1" smtClean="0"/>
              <a:t>dateNais</a:t>
            </a:r>
            <a:r>
              <a:rPr lang="fr-FR" dirty="0" smtClean="0"/>
              <a:t>)</a:t>
            </a:r>
          </a:p>
          <a:p>
            <a:pPr lvl="1"/>
            <a:r>
              <a:rPr lang="fr-FR" dirty="0" err="1" smtClean="0"/>
              <a:t>Person_enfant_prénom</a:t>
            </a:r>
            <a:r>
              <a:rPr lang="fr-FR" dirty="0" smtClean="0"/>
              <a:t> (</a:t>
            </a:r>
            <a:r>
              <a:rPr lang="fr-FR" u="sng" dirty="0" err="1" smtClean="0"/>
              <a:t>n°P</a:t>
            </a:r>
            <a:r>
              <a:rPr lang="fr-FR" u="sng" dirty="0" smtClean="0"/>
              <a:t>, n°enfant</a:t>
            </a:r>
            <a:r>
              <a:rPr lang="fr-FR" dirty="0" smtClean="0"/>
              <a:t>, n°prénom, prénom)</a:t>
            </a:r>
            <a:endParaRPr lang="fr-FR" dirty="0"/>
          </a:p>
        </p:txBody>
      </p:sp>
      <p:sp>
        <p:nvSpPr>
          <p:cNvPr id="4" name="Espace réservé du numéro de diapositive 3"/>
          <p:cNvSpPr>
            <a:spLocks noGrp="1"/>
          </p:cNvSpPr>
          <p:nvPr>
            <p:ph type="sldNum" sz="quarter" idx="12"/>
          </p:nvPr>
        </p:nvSpPr>
        <p:spPr/>
        <p:txBody>
          <a:bodyPr>
            <a:normAutofit fontScale="85000" lnSpcReduction="20000"/>
          </a:bodyPr>
          <a:lstStyle/>
          <a:p>
            <a:fld id="{A6DB4102-F5AB-486C-B731-DFC51628D0BE}" type="slidenum">
              <a:rPr lang="fr-FR" smtClean="0"/>
              <a:pPr/>
              <a:t>21</a:t>
            </a:fld>
            <a:endParaRPr lang="fr-F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Structure complexe</a:t>
            </a:r>
            <a:endParaRPr lang="fr-FR" dirty="0"/>
          </a:p>
        </p:txBody>
      </p:sp>
      <p:sp>
        <p:nvSpPr>
          <p:cNvPr id="3" name="Espace réservé du contenu 2"/>
          <p:cNvSpPr>
            <a:spLocks noGrp="1"/>
          </p:cNvSpPr>
          <p:nvPr>
            <p:ph sz="quarter" idx="1"/>
          </p:nvPr>
        </p:nvSpPr>
        <p:spPr/>
        <p:txBody>
          <a:bodyPr>
            <a:normAutofit fontScale="62500" lnSpcReduction="20000"/>
          </a:bodyPr>
          <a:lstStyle/>
          <a:p>
            <a:pPr>
              <a:buNone/>
            </a:pPr>
            <a:r>
              <a:rPr lang="fr-FR" dirty="0" smtClean="0"/>
              <a:t>En OO : </a:t>
            </a:r>
            <a:r>
              <a:rPr lang="fr-FR" b="1" dirty="0" smtClean="0"/>
              <a:t>un seul objet</a:t>
            </a:r>
          </a:p>
          <a:p>
            <a:pPr>
              <a:buNone/>
            </a:pPr>
            <a:r>
              <a:rPr lang="fr-FR" dirty="0" smtClean="0"/>
              <a:t>CLASS </a:t>
            </a:r>
            <a:r>
              <a:rPr lang="fr-FR" b="1" dirty="0" smtClean="0"/>
              <a:t>Personne</a:t>
            </a:r>
          </a:p>
          <a:p>
            <a:pPr>
              <a:buNone/>
            </a:pPr>
            <a:r>
              <a:rPr lang="fr-FR" dirty="0" smtClean="0"/>
              <a:t>{ ATTRIBUTE </a:t>
            </a:r>
            <a:r>
              <a:rPr lang="fr-FR" b="1" dirty="0" smtClean="0"/>
              <a:t>nom : STRING ,</a:t>
            </a:r>
          </a:p>
          <a:p>
            <a:pPr>
              <a:buNone/>
            </a:pPr>
            <a:r>
              <a:rPr lang="fr-FR" dirty="0" smtClean="0"/>
              <a:t>ATTRIBUTE </a:t>
            </a:r>
            <a:r>
              <a:rPr lang="fr-FR" b="1" dirty="0" smtClean="0"/>
              <a:t>prénoms : LIST STRING ,</a:t>
            </a:r>
          </a:p>
          <a:p>
            <a:pPr>
              <a:buNone/>
            </a:pPr>
            <a:r>
              <a:rPr lang="fr-FR" dirty="0" smtClean="0"/>
              <a:t>ATTRIBUTE </a:t>
            </a:r>
            <a:r>
              <a:rPr lang="fr-FR" b="1" dirty="0" smtClean="0"/>
              <a:t>adresse : STRUCT </a:t>
            </a:r>
            <a:r>
              <a:rPr lang="fr-FR" b="1" dirty="0" err="1" smtClean="0"/>
              <a:t>adr</a:t>
            </a:r>
            <a:endParaRPr lang="fr-FR" b="1" dirty="0" smtClean="0"/>
          </a:p>
          <a:p>
            <a:pPr>
              <a:buNone/>
            </a:pPr>
            <a:r>
              <a:rPr lang="fr-FR" dirty="0" smtClean="0"/>
              <a:t>	{ 	</a:t>
            </a:r>
            <a:r>
              <a:rPr lang="fr-FR" b="1" dirty="0" smtClean="0"/>
              <a:t>rue : STRING ,</a:t>
            </a:r>
          </a:p>
          <a:p>
            <a:pPr>
              <a:buNone/>
            </a:pPr>
            <a:r>
              <a:rPr lang="fr-FR" b="1" dirty="0" smtClean="0"/>
              <a:t>		n° : STRING ,</a:t>
            </a:r>
          </a:p>
          <a:p>
            <a:pPr>
              <a:buNone/>
            </a:pPr>
            <a:r>
              <a:rPr lang="fr-FR" b="1" dirty="0" smtClean="0"/>
              <a:t>		ville : STRING ,</a:t>
            </a:r>
          </a:p>
          <a:p>
            <a:pPr>
              <a:buNone/>
            </a:pPr>
            <a:r>
              <a:rPr lang="fr-FR" b="1" dirty="0" smtClean="0"/>
              <a:t>		</a:t>
            </a:r>
            <a:r>
              <a:rPr lang="fr-FR" b="1" dirty="0" err="1" smtClean="0"/>
              <a:t>codeNPA</a:t>
            </a:r>
            <a:r>
              <a:rPr lang="fr-FR" b="1" dirty="0" smtClean="0"/>
              <a:t> : INT }</a:t>
            </a:r>
          </a:p>
          <a:p>
            <a:pPr>
              <a:buNone/>
            </a:pPr>
            <a:r>
              <a:rPr lang="fr-FR" dirty="0" smtClean="0"/>
              <a:t>ATTRIBUTE </a:t>
            </a:r>
            <a:r>
              <a:rPr lang="fr-FR" b="1" dirty="0" smtClean="0"/>
              <a:t>enfants : LIST STRUCT enfant</a:t>
            </a:r>
          </a:p>
          <a:p>
            <a:pPr>
              <a:buNone/>
            </a:pPr>
            <a:r>
              <a:rPr lang="fr-FR" dirty="0" smtClean="0"/>
              <a:t>{		 </a:t>
            </a:r>
            <a:r>
              <a:rPr lang="fr-FR" b="1" dirty="0" smtClean="0"/>
              <a:t>prénoms : LIST STRING ,</a:t>
            </a:r>
          </a:p>
          <a:p>
            <a:pPr>
              <a:buNone/>
            </a:pPr>
            <a:r>
              <a:rPr lang="fr-FR" b="1" dirty="0" smtClean="0"/>
              <a:t>		sexe : ENUM {'M', 'F'} ,</a:t>
            </a:r>
          </a:p>
          <a:p>
            <a:pPr>
              <a:buNone/>
            </a:pPr>
            <a:r>
              <a:rPr lang="fr-FR" b="1" dirty="0" smtClean="0"/>
              <a:t>		date : DATE }</a:t>
            </a:r>
          </a:p>
          <a:p>
            <a:pPr>
              <a:buNone/>
            </a:pPr>
            <a:r>
              <a:rPr lang="fr-FR" dirty="0" smtClean="0"/>
              <a:t>}</a:t>
            </a:r>
            <a:endParaRPr lang="fr-FR" dirty="0"/>
          </a:p>
        </p:txBody>
      </p:sp>
      <p:pic>
        <p:nvPicPr>
          <p:cNvPr id="1026" name="Picture 2"/>
          <p:cNvPicPr>
            <a:picLocks noChangeAspect="1" noChangeArrowheads="1"/>
          </p:cNvPicPr>
          <p:nvPr/>
        </p:nvPicPr>
        <p:blipFill>
          <a:blip r:embed="rId2" cstate="email"/>
          <a:srcRect/>
          <a:stretch>
            <a:fillRect/>
          </a:stretch>
        </p:blipFill>
        <p:spPr bwMode="auto">
          <a:xfrm>
            <a:off x="5436096" y="2456892"/>
            <a:ext cx="3168352" cy="1944216"/>
          </a:xfrm>
          <a:prstGeom prst="rect">
            <a:avLst/>
          </a:prstGeom>
          <a:noFill/>
          <a:ln w="9525">
            <a:noFill/>
            <a:miter lim="800000"/>
            <a:headEnd/>
            <a:tailEnd/>
          </a:ln>
        </p:spPr>
      </p:pic>
      <p:sp>
        <p:nvSpPr>
          <p:cNvPr id="5" name="Espace réservé du numéro de diapositive 4"/>
          <p:cNvSpPr>
            <a:spLocks noGrp="1"/>
          </p:cNvSpPr>
          <p:nvPr>
            <p:ph type="sldNum" sz="quarter" idx="12"/>
          </p:nvPr>
        </p:nvSpPr>
        <p:spPr/>
        <p:txBody>
          <a:bodyPr>
            <a:normAutofit fontScale="85000" lnSpcReduction="20000"/>
          </a:bodyPr>
          <a:lstStyle/>
          <a:p>
            <a:fld id="{A6DB4102-F5AB-486C-B731-DFC51628D0BE}" type="slidenum">
              <a:rPr lang="fr-FR" smtClean="0"/>
              <a:pPr/>
              <a:t>22</a:t>
            </a:fld>
            <a:endParaRPr lang="fr-F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Structure complexe (suite)</a:t>
            </a:r>
            <a:endParaRPr lang="fr-FR" dirty="0"/>
          </a:p>
        </p:txBody>
      </p:sp>
      <p:sp>
        <p:nvSpPr>
          <p:cNvPr id="3" name="Espace réservé du contenu 2"/>
          <p:cNvSpPr>
            <a:spLocks noGrp="1"/>
          </p:cNvSpPr>
          <p:nvPr>
            <p:ph sz="quarter" idx="1"/>
          </p:nvPr>
        </p:nvSpPr>
        <p:spPr/>
        <p:txBody>
          <a:bodyPr>
            <a:normAutofit fontScale="92500" lnSpcReduction="20000"/>
          </a:bodyPr>
          <a:lstStyle/>
          <a:p>
            <a:r>
              <a:rPr lang="fr-FR" dirty="0" smtClean="0"/>
              <a:t>Constructeurs de structure complexe :</a:t>
            </a:r>
          </a:p>
          <a:p>
            <a:pPr lvl="1"/>
            <a:r>
              <a:rPr lang="fr-FR" dirty="0" smtClean="0"/>
              <a:t>attribut complexe : STRUCT</a:t>
            </a:r>
          </a:p>
          <a:p>
            <a:pPr lvl="1"/>
            <a:r>
              <a:rPr lang="fr-FR" dirty="0" smtClean="0"/>
              <a:t>attribut </a:t>
            </a:r>
            <a:r>
              <a:rPr lang="fr-FR" dirty="0" err="1" smtClean="0"/>
              <a:t>multivalué</a:t>
            </a:r>
            <a:r>
              <a:rPr lang="fr-FR" dirty="0" smtClean="0"/>
              <a:t> =&gt; constructeur de collection</a:t>
            </a:r>
          </a:p>
          <a:p>
            <a:pPr lvl="2"/>
            <a:r>
              <a:rPr lang="fr-FR" dirty="0" smtClean="0"/>
              <a:t> ensemble : SET</a:t>
            </a:r>
          </a:p>
          <a:p>
            <a:pPr lvl="2"/>
            <a:r>
              <a:rPr lang="fr-FR" dirty="0" smtClean="0"/>
              <a:t> liste : LIST</a:t>
            </a:r>
          </a:p>
          <a:p>
            <a:pPr lvl="2"/>
            <a:r>
              <a:rPr lang="fr-FR" dirty="0" smtClean="0"/>
              <a:t> multi-ensemble : BAG</a:t>
            </a:r>
          </a:p>
          <a:p>
            <a:pPr lvl="2"/>
            <a:r>
              <a:rPr lang="fr-FR" dirty="0" smtClean="0"/>
              <a:t> tableau à une dimension : ARRAY</a:t>
            </a:r>
          </a:p>
          <a:p>
            <a:r>
              <a:rPr lang="fr-FR" dirty="0" smtClean="0"/>
              <a:t>Impact sur le SGBD :</a:t>
            </a:r>
          </a:p>
          <a:p>
            <a:pPr lvl="1"/>
            <a:r>
              <a:rPr lang="fr-FR" dirty="0" smtClean="0"/>
              <a:t>LMD : comment accéder aux valeurs ?</a:t>
            </a:r>
          </a:p>
          <a:p>
            <a:pPr lvl="2"/>
            <a:r>
              <a:rPr lang="fr-FR" dirty="0" smtClean="0"/>
              <a:t>notation pointée</a:t>
            </a:r>
          </a:p>
          <a:p>
            <a:pPr lvl="2"/>
            <a:r>
              <a:rPr lang="fr-FR" dirty="0" smtClean="0"/>
              <a:t>variables sur les attributs </a:t>
            </a:r>
            <a:r>
              <a:rPr lang="fr-FR" dirty="0" err="1" smtClean="0"/>
              <a:t>multivalués</a:t>
            </a:r>
            <a:endParaRPr lang="fr-FR" dirty="0" smtClean="0"/>
          </a:p>
          <a:p>
            <a:r>
              <a:rPr lang="fr-FR" dirty="0" smtClean="0"/>
              <a:t>stockage d’objets complexes, gros, de taille variable</a:t>
            </a:r>
            <a:endParaRPr lang="fr-FR" dirty="0"/>
          </a:p>
        </p:txBody>
      </p:sp>
      <p:sp>
        <p:nvSpPr>
          <p:cNvPr id="4" name="Espace réservé du numéro de diapositive 3"/>
          <p:cNvSpPr>
            <a:spLocks noGrp="1"/>
          </p:cNvSpPr>
          <p:nvPr>
            <p:ph type="sldNum" sz="quarter" idx="12"/>
          </p:nvPr>
        </p:nvSpPr>
        <p:spPr/>
        <p:txBody>
          <a:bodyPr>
            <a:normAutofit fontScale="85000" lnSpcReduction="20000"/>
          </a:bodyPr>
          <a:lstStyle/>
          <a:p>
            <a:fld id="{A6DB4102-F5AB-486C-B731-DFC51628D0BE}" type="slidenum">
              <a:rPr lang="fr-FR" smtClean="0"/>
              <a:pPr/>
              <a:t>23</a:t>
            </a:fld>
            <a:endParaRPr lang="fr-F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Types définis par l'application</a:t>
            </a:r>
            <a:endParaRPr lang="fr-FR" dirty="0"/>
          </a:p>
        </p:txBody>
      </p:sp>
      <p:sp>
        <p:nvSpPr>
          <p:cNvPr id="3" name="Espace réservé du contenu 2"/>
          <p:cNvSpPr>
            <a:spLocks noGrp="1"/>
          </p:cNvSpPr>
          <p:nvPr>
            <p:ph sz="quarter" idx="1"/>
          </p:nvPr>
        </p:nvSpPr>
        <p:spPr/>
        <p:txBody>
          <a:bodyPr>
            <a:normAutofit lnSpcReduction="10000"/>
          </a:bodyPr>
          <a:lstStyle/>
          <a:p>
            <a:r>
              <a:rPr lang="fr-FR" dirty="0" smtClean="0"/>
              <a:t>Les constructeurs de structure complexe servent à:</a:t>
            </a:r>
          </a:p>
          <a:p>
            <a:pPr lvl="1"/>
            <a:r>
              <a:rPr lang="fr-FR" dirty="0" smtClean="0"/>
              <a:t>définir des </a:t>
            </a:r>
            <a:r>
              <a:rPr lang="fr-FR" b="1" dirty="0" smtClean="0"/>
              <a:t>classes d'objets à structure complexe</a:t>
            </a:r>
          </a:p>
          <a:p>
            <a:pPr lvl="1"/>
            <a:r>
              <a:rPr lang="fr-FR" dirty="0" smtClean="0"/>
              <a:t>définir des </a:t>
            </a:r>
            <a:r>
              <a:rPr lang="fr-FR" b="1" dirty="0" smtClean="0"/>
              <a:t>types de données adaptés à l'application</a:t>
            </a:r>
          </a:p>
          <a:p>
            <a:pPr lvl="2"/>
            <a:r>
              <a:rPr lang="fr-FR" dirty="0" smtClean="0"/>
              <a:t>type T-Adresse</a:t>
            </a:r>
          </a:p>
          <a:p>
            <a:pPr lvl="2"/>
            <a:r>
              <a:rPr lang="fr-FR" dirty="0" smtClean="0"/>
              <a:t>types Point, Ligne, Polygone</a:t>
            </a:r>
          </a:p>
          <a:p>
            <a:pPr lvl="2"/>
            <a:r>
              <a:rPr lang="fr-FR" dirty="0" smtClean="0"/>
              <a:t>types Image, Son …</a:t>
            </a:r>
          </a:p>
          <a:p>
            <a:r>
              <a:rPr lang="fr-FR" dirty="0" smtClean="0"/>
              <a:t>Comme les classes d'objets, les types de données définis par l'application ont :</a:t>
            </a:r>
          </a:p>
          <a:p>
            <a:pPr lvl="1"/>
            <a:r>
              <a:rPr lang="fr-FR" dirty="0" smtClean="0"/>
              <a:t>une structure complexe</a:t>
            </a:r>
          </a:p>
          <a:p>
            <a:pPr lvl="1"/>
            <a:r>
              <a:rPr lang="fr-FR" dirty="0" smtClean="0"/>
              <a:t>des opérations (méthodes)</a:t>
            </a:r>
            <a:endParaRPr lang="fr-FR" dirty="0"/>
          </a:p>
        </p:txBody>
      </p:sp>
      <p:sp>
        <p:nvSpPr>
          <p:cNvPr id="4" name="Espace réservé du numéro de diapositive 3"/>
          <p:cNvSpPr>
            <a:spLocks noGrp="1"/>
          </p:cNvSpPr>
          <p:nvPr>
            <p:ph type="sldNum" sz="quarter" idx="12"/>
          </p:nvPr>
        </p:nvSpPr>
        <p:spPr/>
        <p:txBody>
          <a:bodyPr>
            <a:normAutofit fontScale="85000" lnSpcReduction="20000"/>
          </a:bodyPr>
          <a:lstStyle/>
          <a:p>
            <a:fld id="{A6DB4102-F5AB-486C-B731-DFC51628D0BE}" type="slidenum">
              <a:rPr lang="fr-FR" smtClean="0"/>
              <a:pPr/>
              <a:t>24</a:t>
            </a:fld>
            <a:endParaRPr lang="fr-F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Types de données - Exemple</a:t>
            </a:r>
            <a:endParaRPr lang="fr-FR" dirty="0"/>
          </a:p>
        </p:txBody>
      </p:sp>
      <p:sp>
        <p:nvSpPr>
          <p:cNvPr id="8" name="Espace réservé du contenu 7"/>
          <p:cNvSpPr>
            <a:spLocks noGrp="1"/>
          </p:cNvSpPr>
          <p:nvPr>
            <p:ph sz="quarter" idx="1"/>
          </p:nvPr>
        </p:nvSpPr>
        <p:spPr/>
        <p:txBody>
          <a:bodyPr>
            <a:normAutofit/>
          </a:bodyPr>
          <a:lstStyle/>
          <a:p>
            <a:pPr>
              <a:buNone/>
            </a:pPr>
            <a:r>
              <a:rPr lang="fr-FR" sz="2400" dirty="0" smtClean="0"/>
              <a:t>TYPEDEF </a:t>
            </a:r>
            <a:r>
              <a:rPr lang="fr-FR" sz="2400" b="1" dirty="0" smtClean="0"/>
              <a:t>T-Adresse STRUCT</a:t>
            </a:r>
          </a:p>
          <a:p>
            <a:pPr>
              <a:buNone/>
            </a:pPr>
            <a:r>
              <a:rPr lang="fr-FR" sz="2400" dirty="0" smtClean="0"/>
              <a:t>{ ATTRIBUTE </a:t>
            </a:r>
            <a:r>
              <a:rPr lang="fr-FR" sz="2400" b="1" dirty="0" smtClean="0"/>
              <a:t>rue : STRING ,</a:t>
            </a:r>
          </a:p>
          <a:p>
            <a:pPr>
              <a:buNone/>
            </a:pPr>
            <a:r>
              <a:rPr lang="fr-FR" sz="2400" dirty="0" smtClean="0"/>
              <a:t>ATTRIBUTE </a:t>
            </a:r>
            <a:r>
              <a:rPr lang="fr-FR" sz="2400" b="1" dirty="0" smtClean="0"/>
              <a:t>n° : STRING ,</a:t>
            </a:r>
          </a:p>
          <a:p>
            <a:pPr>
              <a:buNone/>
            </a:pPr>
            <a:r>
              <a:rPr lang="fr-FR" sz="2400" dirty="0" smtClean="0"/>
              <a:t>ATTRIBUTE </a:t>
            </a:r>
            <a:r>
              <a:rPr lang="fr-FR" sz="2400" b="1" dirty="0" smtClean="0"/>
              <a:t>ville : STRING ,</a:t>
            </a:r>
          </a:p>
          <a:p>
            <a:pPr>
              <a:buNone/>
            </a:pPr>
            <a:r>
              <a:rPr lang="fr-FR" sz="2400" dirty="0" smtClean="0"/>
              <a:t>ATTRIBUTE </a:t>
            </a:r>
            <a:r>
              <a:rPr lang="fr-FR" sz="2400" b="1" dirty="0" err="1" smtClean="0"/>
              <a:t>codeNPA</a:t>
            </a:r>
            <a:r>
              <a:rPr lang="fr-FR" sz="2400" b="1" dirty="0" smtClean="0"/>
              <a:t> : INT }</a:t>
            </a:r>
            <a:endParaRPr lang="fr-FR" sz="2400" dirty="0"/>
          </a:p>
        </p:txBody>
      </p:sp>
      <p:sp>
        <p:nvSpPr>
          <p:cNvPr id="9" name="Espace réservé du contenu 8"/>
          <p:cNvSpPr>
            <a:spLocks noGrp="1"/>
          </p:cNvSpPr>
          <p:nvPr>
            <p:ph sz="quarter" idx="2"/>
          </p:nvPr>
        </p:nvSpPr>
        <p:spPr/>
        <p:txBody>
          <a:bodyPr>
            <a:noAutofit/>
          </a:bodyPr>
          <a:lstStyle/>
          <a:p>
            <a:pPr>
              <a:buNone/>
            </a:pPr>
            <a:r>
              <a:rPr lang="fr-FR" sz="2000" dirty="0" smtClean="0"/>
              <a:t>CLASS </a:t>
            </a:r>
            <a:r>
              <a:rPr lang="fr-FR" sz="2000" b="1" dirty="0" smtClean="0"/>
              <a:t>Personne</a:t>
            </a:r>
          </a:p>
          <a:p>
            <a:pPr>
              <a:buNone/>
            </a:pPr>
            <a:r>
              <a:rPr lang="fr-FR" sz="2000" dirty="0" smtClean="0"/>
              <a:t>{ ATTRIBUTE </a:t>
            </a:r>
            <a:r>
              <a:rPr lang="fr-FR" sz="2000" b="1" dirty="0" smtClean="0"/>
              <a:t>nom : STRING ,</a:t>
            </a:r>
          </a:p>
          <a:p>
            <a:pPr>
              <a:buNone/>
            </a:pPr>
            <a:r>
              <a:rPr lang="fr-FR" sz="2000" dirty="0" smtClean="0"/>
              <a:t>ATTRIBUTE </a:t>
            </a:r>
            <a:r>
              <a:rPr lang="fr-FR" sz="2000" b="1" dirty="0" smtClean="0"/>
              <a:t>prénom : LIST STRING ,</a:t>
            </a:r>
          </a:p>
          <a:p>
            <a:pPr>
              <a:buNone/>
            </a:pPr>
            <a:r>
              <a:rPr lang="fr-FR" sz="2000" dirty="0" smtClean="0"/>
              <a:t>ATTRIBUTE </a:t>
            </a:r>
            <a:r>
              <a:rPr lang="fr-FR" sz="2000" b="1" dirty="0" smtClean="0"/>
              <a:t>adresse : T-Adresse ,</a:t>
            </a:r>
          </a:p>
          <a:p>
            <a:pPr>
              <a:buNone/>
            </a:pPr>
            <a:r>
              <a:rPr lang="fr-FR" sz="2000" dirty="0" smtClean="0"/>
              <a:t>ATTRIBUTE </a:t>
            </a:r>
            <a:r>
              <a:rPr lang="fr-FR" sz="2000" b="1" dirty="0" smtClean="0"/>
              <a:t>enfants : LIST STRUCT enfant</a:t>
            </a:r>
          </a:p>
          <a:p>
            <a:pPr>
              <a:buNone/>
            </a:pPr>
            <a:r>
              <a:rPr lang="fr-FR" sz="2000" dirty="0" smtClean="0"/>
              <a:t>{ </a:t>
            </a:r>
            <a:r>
              <a:rPr lang="fr-FR" sz="2000" b="1" dirty="0" smtClean="0"/>
              <a:t>prénoms : LIST STRING ,</a:t>
            </a:r>
          </a:p>
          <a:p>
            <a:pPr>
              <a:buNone/>
            </a:pPr>
            <a:r>
              <a:rPr lang="fr-FR" sz="2000" b="1" dirty="0" smtClean="0"/>
              <a:t>sexe : ENUM {'M', 'F'} ,</a:t>
            </a:r>
          </a:p>
          <a:p>
            <a:pPr>
              <a:buNone/>
            </a:pPr>
            <a:r>
              <a:rPr lang="fr-FR" sz="2000" b="1" dirty="0" smtClean="0"/>
              <a:t>date : DATE } }</a:t>
            </a:r>
            <a:endParaRPr lang="fr-FR" sz="2000" dirty="0"/>
          </a:p>
        </p:txBody>
      </p:sp>
      <p:sp>
        <p:nvSpPr>
          <p:cNvPr id="10" name="Espace réservé du numéro de diapositive 9"/>
          <p:cNvSpPr>
            <a:spLocks noGrp="1"/>
          </p:cNvSpPr>
          <p:nvPr>
            <p:ph type="sldNum" sz="quarter" idx="16"/>
          </p:nvPr>
        </p:nvSpPr>
        <p:spPr/>
        <p:txBody>
          <a:bodyPr>
            <a:normAutofit fontScale="85000" lnSpcReduction="20000"/>
          </a:bodyPr>
          <a:lstStyle/>
          <a:p>
            <a:fld id="{A6DB4102-F5AB-486C-B731-DFC51628D0BE}" type="slidenum">
              <a:rPr lang="fr-FR" smtClean="0"/>
              <a:pPr/>
              <a:t>25</a:t>
            </a:fld>
            <a:endParaRPr lang="fr-F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Cardinalités des </a:t>
            </a:r>
            <a:r>
              <a:rPr lang="fr-FR" dirty="0" err="1" smtClean="0"/>
              <a:t>Assocations</a:t>
            </a:r>
            <a:r>
              <a:rPr lang="fr-FR" dirty="0" smtClean="0"/>
              <a:t/>
            </a:r>
            <a:br>
              <a:rPr lang="fr-FR" dirty="0" smtClean="0"/>
            </a:br>
            <a:r>
              <a:rPr lang="fr-FR" i="1" dirty="0" err="1" smtClean="0"/>
              <a:t>Multiplicity</a:t>
            </a:r>
            <a:r>
              <a:rPr lang="fr-FR" i="1" dirty="0" smtClean="0"/>
              <a:t> of </a:t>
            </a:r>
            <a:r>
              <a:rPr lang="fr-FR" i="1" dirty="0" err="1" smtClean="0"/>
              <a:t>Relationships</a:t>
            </a:r>
            <a:endParaRPr lang="fr-FR" dirty="0"/>
          </a:p>
        </p:txBody>
      </p:sp>
      <p:pic>
        <p:nvPicPr>
          <p:cNvPr id="2050" name="Picture 2"/>
          <p:cNvPicPr>
            <a:picLocks noGrp="1" noChangeAspect="1" noChangeArrowheads="1"/>
          </p:cNvPicPr>
          <p:nvPr>
            <p:ph sz="quarter" idx="1"/>
          </p:nvPr>
        </p:nvPicPr>
        <p:blipFill>
          <a:blip r:embed="rId2" cstate="email"/>
          <a:srcRect/>
          <a:stretch>
            <a:fillRect/>
          </a:stretch>
        </p:blipFill>
        <p:spPr bwMode="auto">
          <a:xfrm>
            <a:off x="971600" y="1628800"/>
            <a:ext cx="7200800" cy="4603790"/>
          </a:xfrm>
          <a:prstGeom prst="rect">
            <a:avLst/>
          </a:prstGeom>
          <a:noFill/>
          <a:ln w="9525">
            <a:noFill/>
            <a:miter lim="800000"/>
            <a:headEnd/>
            <a:tailEnd/>
          </a:ln>
        </p:spPr>
      </p:pic>
      <p:sp>
        <p:nvSpPr>
          <p:cNvPr id="5" name="Espace réservé du numéro de diapositive 4"/>
          <p:cNvSpPr>
            <a:spLocks noGrp="1"/>
          </p:cNvSpPr>
          <p:nvPr>
            <p:ph type="sldNum" sz="quarter" idx="12"/>
          </p:nvPr>
        </p:nvSpPr>
        <p:spPr/>
        <p:txBody>
          <a:bodyPr>
            <a:normAutofit fontScale="85000" lnSpcReduction="20000"/>
          </a:bodyPr>
          <a:lstStyle/>
          <a:p>
            <a:fld id="{A6DB4102-F5AB-486C-B731-DFC51628D0BE}" type="slidenum">
              <a:rPr lang="fr-FR" smtClean="0"/>
              <a:pPr/>
              <a:t>26</a:t>
            </a:fld>
            <a:endParaRPr lang="fr-F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Rôles</a:t>
            </a:r>
            <a:endParaRPr lang="fr-FR" dirty="0"/>
          </a:p>
        </p:txBody>
      </p:sp>
      <p:sp>
        <p:nvSpPr>
          <p:cNvPr id="3" name="Espace réservé du contenu 2"/>
          <p:cNvSpPr>
            <a:spLocks noGrp="1"/>
          </p:cNvSpPr>
          <p:nvPr>
            <p:ph sz="quarter" idx="1"/>
          </p:nvPr>
        </p:nvSpPr>
        <p:spPr/>
        <p:txBody>
          <a:bodyPr>
            <a:normAutofit fontScale="92500" lnSpcReduction="20000"/>
          </a:bodyPr>
          <a:lstStyle/>
          <a:p>
            <a:pPr>
              <a:buNone/>
            </a:pPr>
            <a:r>
              <a:rPr lang="fr-FR" dirty="0" smtClean="0"/>
              <a:t>Nom des associations</a:t>
            </a:r>
          </a:p>
          <a:p>
            <a:r>
              <a:rPr lang="fr-FR" dirty="0" smtClean="0"/>
              <a:t>Rôles asymétriques</a:t>
            </a:r>
          </a:p>
          <a:p>
            <a:pPr lvl="1">
              <a:buNone/>
            </a:pPr>
            <a:r>
              <a:rPr lang="fr-FR" dirty="0" smtClean="0"/>
              <a:t>interface Person { …</a:t>
            </a:r>
          </a:p>
          <a:p>
            <a:pPr lvl="1">
              <a:buNone/>
            </a:pPr>
            <a:r>
              <a:rPr lang="fr-FR" dirty="0" err="1" smtClean="0"/>
              <a:t>relationship</a:t>
            </a:r>
            <a:r>
              <a:rPr lang="fr-FR" dirty="0" smtClean="0"/>
              <a:t> Person </a:t>
            </a:r>
            <a:r>
              <a:rPr lang="fr-FR" dirty="0" err="1" smtClean="0"/>
              <a:t>epoux</a:t>
            </a:r>
            <a:r>
              <a:rPr lang="fr-FR" dirty="0" smtClean="0"/>
              <a:t> inverse </a:t>
            </a:r>
            <a:r>
              <a:rPr lang="fr-FR" dirty="0" err="1" smtClean="0"/>
              <a:t>Person::epouse</a:t>
            </a:r>
            <a:r>
              <a:rPr lang="fr-FR" dirty="0" smtClean="0"/>
              <a:t>;</a:t>
            </a:r>
          </a:p>
          <a:p>
            <a:pPr lvl="1">
              <a:buNone/>
            </a:pPr>
            <a:r>
              <a:rPr lang="fr-FR" dirty="0" err="1" smtClean="0"/>
              <a:t>relationship</a:t>
            </a:r>
            <a:r>
              <a:rPr lang="fr-FR" dirty="0" smtClean="0"/>
              <a:t> Person </a:t>
            </a:r>
            <a:r>
              <a:rPr lang="fr-FR" dirty="0" err="1" smtClean="0"/>
              <a:t>epouse</a:t>
            </a:r>
            <a:r>
              <a:rPr lang="fr-FR" dirty="0" smtClean="0"/>
              <a:t> inverse </a:t>
            </a:r>
            <a:r>
              <a:rPr lang="fr-FR" dirty="0" err="1" smtClean="0"/>
              <a:t>epous</a:t>
            </a:r>
            <a:r>
              <a:rPr lang="fr-FR" dirty="0" smtClean="0"/>
              <a:t>;</a:t>
            </a:r>
          </a:p>
          <a:p>
            <a:pPr lvl="1">
              <a:buNone/>
            </a:pPr>
            <a:r>
              <a:rPr lang="fr-FR" dirty="0" err="1" smtClean="0"/>
              <a:t>relationship</a:t>
            </a:r>
            <a:r>
              <a:rPr lang="fr-FR" dirty="0" smtClean="0"/>
              <a:t> </a:t>
            </a:r>
            <a:r>
              <a:rPr lang="fr-FR" dirty="0" err="1" smtClean="0"/>
              <a:t>Dept</a:t>
            </a:r>
            <a:r>
              <a:rPr lang="fr-FR" dirty="0" smtClean="0"/>
              <a:t> </a:t>
            </a:r>
            <a:r>
              <a:rPr lang="fr-FR" dirty="0" err="1" smtClean="0"/>
              <a:t>dept</a:t>
            </a:r>
            <a:r>
              <a:rPr lang="fr-FR" dirty="0" smtClean="0"/>
              <a:t> inverse </a:t>
            </a:r>
            <a:r>
              <a:rPr lang="fr-FR" dirty="0" err="1" smtClean="0"/>
              <a:t>Dept</a:t>
            </a:r>
            <a:r>
              <a:rPr lang="fr-FR" dirty="0" smtClean="0"/>
              <a:t>::</a:t>
            </a:r>
            <a:r>
              <a:rPr lang="fr-FR" dirty="0" err="1" smtClean="0"/>
              <a:t>members</a:t>
            </a:r>
            <a:r>
              <a:rPr lang="fr-FR" dirty="0" smtClean="0"/>
              <a:t>;</a:t>
            </a:r>
          </a:p>
          <a:p>
            <a:pPr lvl="1">
              <a:buNone/>
            </a:pPr>
            <a:endParaRPr lang="fr-FR" dirty="0" smtClean="0"/>
          </a:p>
          <a:p>
            <a:r>
              <a:rPr lang="fr-FR" dirty="0" smtClean="0"/>
              <a:t>Rôles symétriques</a:t>
            </a:r>
          </a:p>
          <a:p>
            <a:pPr lvl="1">
              <a:buNone/>
            </a:pPr>
            <a:r>
              <a:rPr lang="fr-FR" dirty="0" smtClean="0"/>
              <a:t>...</a:t>
            </a:r>
          </a:p>
          <a:p>
            <a:pPr lvl="1">
              <a:buNone/>
            </a:pPr>
            <a:r>
              <a:rPr lang="fr-FR" dirty="0" err="1" smtClean="0"/>
              <a:t>relationship</a:t>
            </a:r>
            <a:r>
              <a:rPr lang="fr-FR" dirty="0" smtClean="0"/>
              <a:t> Person conjoint inverse </a:t>
            </a:r>
            <a:r>
              <a:rPr lang="fr-FR" dirty="0" err="1" smtClean="0"/>
              <a:t>Person::conjoint</a:t>
            </a:r>
            <a:r>
              <a:rPr lang="fr-FR" dirty="0" smtClean="0"/>
              <a:t>;</a:t>
            </a:r>
          </a:p>
          <a:p>
            <a:pPr lvl="1">
              <a:buNone/>
            </a:pPr>
            <a:r>
              <a:rPr lang="fr-FR" dirty="0" smtClean="0"/>
              <a:t>}</a:t>
            </a:r>
            <a:endParaRPr lang="fr-FR" dirty="0"/>
          </a:p>
        </p:txBody>
      </p:sp>
      <p:sp>
        <p:nvSpPr>
          <p:cNvPr id="4" name="Espace réservé du numéro de diapositive 3"/>
          <p:cNvSpPr>
            <a:spLocks noGrp="1"/>
          </p:cNvSpPr>
          <p:nvPr>
            <p:ph type="sldNum" sz="quarter" idx="12"/>
          </p:nvPr>
        </p:nvSpPr>
        <p:spPr/>
        <p:txBody>
          <a:bodyPr>
            <a:normAutofit fontScale="85000" lnSpcReduction="20000"/>
          </a:bodyPr>
          <a:lstStyle/>
          <a:p>
            <a:fld id="{A6DB4102-F5AB-486C-B731-DFC51628D0BE}" type="slidenum">
              <a:rPr lang="fr-FR" smtClean="0"/>
              <a:pPr/>
              <a:t>27</a:t>
            </a:fld>
            <a:endParaRPr lang="fr-F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Héritage</a:t>
            </a:r>
            <a:endParaRPr lang="fr-FR" dirty="0"/>
          </a:p>
        </p:txBody>
      </p:sp>
      <p:sp>
        <p:nvSpPr>
          <p:cNvPr id="5" name="Espace réservé du contenu 4"/>
          <p:cNvSpPr>
            <a:spLocks noGrp="1"/>
          </p:cNvSpPr>
          <p:nvPr>
            <p:ph sz="quarter" idx="2"/>
          </p:nvPr>
        </p:nvSpPr>
        <p:spPr>
          <a:xfrm>
            <a:off x="4283968" y="1589567"/>
            <a:ext cx="4447133" cy="4572000"/>
          </a:xfrm>
        </p:spPr>
        <p:txBody>
          <a:bodyPr>
            <a:normAutofit fontScale="70000" lnSpcReduction="20000"/>
          </a:bodyPr>
          <a:lstStyle/>
          <a:p>
            <a:pPr>
              <a:buNone/>
            </a:pPr>
            <a:r>
              <a:rPr lang="fr-FR" dirty="0" smtClean="0"/>
              <a:t>interface Person {</a:t>
            </a:r>
          </a:p>
          <a:p>
            <a:pPr>
              <a:buNone/>
            </a:pPr>
            <a:r>
              <a:rPr lang="fr-FR" dirty="0" err="1" smtClean="0"/>
              <a:t>attribute</a:t>
            </a:r>
            <a:r>
              <a:rPr lang="fr-FR" dirty="0" smtClean="0"/>
              <a:t> string </a:t>
            </a:r>
            <a:r>
              <a:rPr lang="fr-FR" dirty="0" err="1" smtClean="0"/>
              <a:t>name</a:t>
            </a:r>
            <a:r>
              <a:rPr lang="fr-FR" dirty="0" smtClean="0"/>
              <a:t>;</a:t>
            </a:r>
          </a:p>
          <a:p>
            <a:pPr>
              <a:buNone/>
            </a:pPr>
            <a:r>
              <a:rPr lang="fr-FR" dirty="0" err="1" smtClean="0"/>
              <a:t>attribute</a:t>
            </a:r>
            <a:r>
              <a:rPr lang="fr-FR" dirty="0" smtClean="0"/>
              <a:t> </a:t>
            </a:r>
            <a:r>
              <a:rPr lang="fr-FR" dirty="0" err="1" smtClean="0"/>
              <a:t>date_t</a:t>
            </a:r>
            <a:r>
              <a:rPr lang="fr-FR" dirty="0" smtClean="0"/>
              <a:t> </a:t>
            </a:r>
            <a:r>
              <a:rPr lang="fr-FR" dirty="0" err="1" smtClean="0"/>
              <a:t>birthday</a:t>
            </a:r>
            <a:endParaRPr lang="fr-FR" dirty="0" smtClean="0"/>
          </a:p>
          <a:p>
            <a:pPr>
              <a:buNone/>
            </a:pPr>
            <a:r>
              <a:rPr lang="fr-FR" dirty="0" err="1" smtClean="0"/>
              <a:t>attribute</a:t>
            </a:r>
            <a:r>
              <a:rPr lang="fr-FR" dirty="0" smtClean="0"/>
              <a:t> </a:t>
            </a:r>
            <a:r>
              <a:rPr lang="fr-FR" dirty="0" err="1" smtClean="0"/>
              <a:t>Addr</a:t>
            </a:r>
            <a:r>
              <a:rPr lang="fr-FR" dirty="0" smtClean="0"/>
              <a:t> </a:t>
            </a:r>
            <a:r>
              <a:rPr lang="fr-FR" dirty="0" err="1" smtClean="0"/>
              <a:t>addr</a:t>
            </a:r>
            <a:r>
              <a:rPr lang="fr-FR" dirty="0" smtClean="0"/>
              <a:t>;</a:t>
            </a:r>
          </a:p>
          <a:p>
            <a:pPr>
              <a:buNone/>
            </a:pPr>
            <a:r>
              <a:rPr lang="fr-FR" dirty="0" smtClean="0"/>
              <a:t>}</a:t>
            </a:r>
          </a:p>
          <a:p>
            <a:pPr>
              <a:buNone/>
            </a:pPr>
            <a:r>
              <a:rPr lang="fr-FR" dirty="0" smtClean="0"/>
              <a:t>interface </a:t>
            </a:r>
            <a:r>
              <a:rPr lang="fr-FR" dirty="0" err="1" smtClean="0"/>
              <a:t>Employee</a:t>
            </a:r>
            <a:r>
              <a:rPr lang="fr-FR" dirty="0" smtClean="0"/>
              <a:t> </a:t>
            </a:r>
            <a:r>
              <a:rPr lang="fr-FR" b="1" dirty="0" smtClean="0"/>
              <a:t>: Person {</a:t>
            </a:r>
          </a:p>
          <a:p>
            <a:pPr>
              <a:buNone/>
            </a:pPr>
            <a:r>
              <a:rPr lang="fr-FR" dirty="0" err="1" smtClean="0"/>
              <a:t>attribute</a:t>
            </a:r>
            <a:r>
              <a:rPr lang="fr-FR" dirty="0" smtClean="0"/>
              <a:t> </a:t>
            </a:r>
            <a:r>
              <a:rPr lang="fr-FR" dirty="0" err="1" smtClean="0"/>
              <a:t>int</a:t>
            </a:r>
            <a:r>
              <a:rPr lang="fr-FR" dirty="0" smtClean="0"/>
              <a:t> </a:t>
            </a:r>
            <a:r>
              <a:rPr lang="fr-FR" dirty="0" err="1" smtClean="0"/>
              <a:t>basesalary</a:t>
            </a:r>
            <a:r>
              <a:rPr lang="fr-FR" dirty="0" smtClean="0"/>
              <a:t>;</a:t>
            </a:r>
          </a:p>
          <a:p>
            <a:pPr>
              <a:buNone/>
            </a:pPr>
            <a:r>
              <a:rPr lang="fr-FR" b="1" dirty="0" err="1" smtClean="0"/>
              <a:t>float</a:t>
            </a:r>
            <a:r>
              <a:rPr lang="fr-FR" b="1" dirty="0" smtClean="0"/>
              <a:t> </a:t>
            </a:r>
            <a:r>
              <a:rPr lang="fr-FR" b="1" dirty="0" err="1" smtClean="0"/>
              <a:t>salary</a:t>
            </a:r>
            <a:r>
              <a:rPr lang="fr-FR" b="1" dirty="0" smtClean="0"/>
              <a:t>();</a:t>
            </a:r>
          </a:p>
          <a:p>
            <a:pPr>
              <a:buNone/>
            </a:pPr>
            <a:r>
              <a:rPr lang="fr-FR" dirty="0" smtClean="0"/>
              <a:t>}</a:t>
            </a:r>
          </a:p>
          <a:p>
            <a:pPr>
              <a:buNone/>
            </a:pPr>
            <a:r>
              <a:rPr lang="fr-FR" dirty="0" smtClean="0"/>
              <a:t>interface Manager </a:t>
            </a:r>
            <a:r>
              <a:rPr lang="fr-FR" b="1" dirty="0" smtClean="0"/>
              <a:t>: </a:t>
            </a:r>
            <a:r>
              <a:rPr lang="fr-FR" b="1" dirty="0" err="1" smtClean="0"/>
              <a:t>Employee</a:t>
            </a:r>
            <a:r>
              <a:rPr lang="fr-FR" b="1" dirty="0" smtClean="0"/>
              <a:t> {</a:t>
            </a:r>
          </a:p>
          <a:p>
            <a:pPr>
              <a:buNone/>
            </a:pPr>
            <a:r>
              <a:rPr lang="fr-FR" dirty="0" err="1" smtClean="0"/>
              <a:t>attribute</a:t>
            </a:r>
            <a:r>
              <a:rPr lang="fr-FR" dirty="0" smtClean="0"/>
              <a:t> </a:t>
            </a:r>
            <a:r>
              <a:rPr lang="fr-FR" dirty="0" err="1" smtClean="0"/>
              <a:t>int</a:t>
            </a:r>
            <a:r>
              <a:rPr lang="fr-FR" dirty="0" smtClean="0"/>
              <a:t> bonus;</a:t>
            </a:r>
          </a:p>
          <a:p>
            <a:pPr>
              <a:buNone/>
            </a:pPr>
            <a:r>
              <a:rPr lang="fr-FR" b="1" dirty="0" err="1" smtClean="0"/>
              <a:t>float</a:t>
            </a:r>
            <a:r>
              <a:rPr lang="fr-FR" b="1" dirty="0" smtClean="0"/>
              <a:t> </a:t>
            </a:r>
            <a:r>
              <a:rPr lang="fr-FR" b="1" dirty="0" err="1" smtClean="0"/>
              <a:t>salary</a:t>
            </a:r>
            <a:r>
              <a:rPr lang="fr-FR" b="1" dirty="0" smtClean="0"/>
              <a:t>();</a:t>
            </a:r>
          </a:p>
          <a:p>
            <a:pPr>
              <a:buNone/>
            </a:pPr>
            <a:r>
              <a:rPr lang="fr-FR" dirty="0" smtClean="0"/>
              <a:t>}</a:t>
            </a:r>
            <a:endParaRPr lang="fr-FR" dirty="0"/>
          </a:p>
        </p:txBody>
      </p:sp>
      <p:pic>
        <p:nvPicPr>
          <p:cNvPr id="3074" name="Picture 2"/>
          <p:cNvPicPr>
            <a:picLocks noGrp="1" noChangeAspect="1" noChangeArrowheads="1"/>
          </p:cNvPicPr>
          <p:nvPr>
            <p:ph sz="quarter" idx="1"/>
          </p:nvPr>
        </p:nvPicPr>
        <p:blipFill>
          <a:blip r:embed="rId2" cstate="email"/>
          <a:srcRect/>
          <a:stretch>
            <a:fillRect/>
          </a:stretch>
        </p:blipFill>
        <p:spPr bwMode="auto">
          <a:xfrm>
            <a:off x="611560" y="1916832"/>
            <a:ext cx="2808312" cy="3960440"/>
          </a:xfrm>
          <a:prstGeom prst="rect">
            <a:avLst/>
          </a:prstGeom>
          <a:noFill/>
          <a:ln w="9525">
            <a:noFill/>
            <a:miter lim="800000"/>
            <a:headEnd/>
            <a:tailEnd/>
          </a:ln>
        </p:spPr>
      </p:pic>
      <p:sp>
        <p:nvSpPr>
          <p:cNvPr id="7" name="Espace réservé du numéro de diapositive 6"/>
          <p:cNvSpPr>
            <a:spLocks noGrp="1"/>
          </p:cNvSpPr>
          <p:nvPr>
            <p:ph type="sldNum" sz="quarter" idx="16"/>
          </p:nvPr>
        </p:nvSpPr>
        <p:spPr/>
        <p:txBody>
          <a:bodyPr>
            <a:normAutofit fontScale="85000" lnSpcReduction="20000"/>
          </a:bodyPr>
          <a:lstStyle/>
          <a:p>
            <a:fld id="{A6DB4102-F5AB-486C-B731-DFC51628D0BE}" type="slidenum">
              <a:rPr lang="fr-FR" smtClean="0"/>
              <a:pPr/>
              <a:t>28</a:t>
            </a:fld>
            <a:endParaRPr lang="fr-F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IDENTITE</a:t>
            </a:r>
            <a:endParaRPr lang="fr-FR" dirty="0"/>
          </a:p>
        </p:txBody>
      </p:sp>
      <p:sp>
        <p:nvSpPr>
          <p:cNvPr id="3" name="Espace réservé du contenu 2"/>
          <p:cNvSpPr>
            <a:spLocks noGrp="1"/>
          </p:cNvSpPr>
          <p:nvPr>
            <p:ph sz="quarter" idx="1"/>
          </p:nvPr>
        </p:nvSpPr>
        <p:spPr/>
        <p:txBody>
          <a:bodyPr>
            <a:normAutofit fontScale="92500" lnSpcReduction="20000"/>
          </a:bodyPr>
          <a:lstStyle/>
          <a:p>
            <a:pPr>
              <a:buNone/>
            </a:pPr>
            <a:r>
              <a:rPr lang="fr-FR" dirty="0" smtClean="0"/>
              <a:t>Objectif : Identifier les objets indépendamment de leur valeur et de leur adresse (MC ou disque)</a:t>
            </a:r>
          </a:p>
          <a:p>
            <a:pPr>
              <a:buNone/>
            </a:pPr>
            <a:r>
              <a:rPr lang="fr-FR" dirty="0" smtClean="0"/>
              <a:t>=&gt;? ? ? ? ? ? ? ? ? ? ? ? ? aux changements de valeur</a:t>
            </a:r>
          </a:p>
          <a:p>
            <a:pPr>
              <a:buNone/>
            </a:pPr>
            <a:r>
              <a:rPr lang="fr-FR" dirty="0" smtClean="0"/>
              <a:t>=&gt; insensibilité aux déplacements internes</a:t>
            </a:r>
          </a:p>
          <a:p>
            <a:pPr lvl="1"/>
            <a:r>
              <a:rPr lang="fr-FR" dirty="0" smtClean="0"/>
              <a:t>Chaque objet possède une identité propre qui ne peut être changée durant toute sa vie</a:t>
            </a:r>
          </a:p>
          <a:p>
            <a:pPr lvl="1"/>
            <a:r>
              <a:rPr lang="fr-FR" dirty="0" smtClean="0"/>
              <a:t>L’identification des objets est gérée par le système (allocation).</a:t>
            </a:r>
          </a:p>
          <a:p>
            <a:pPr lvl="1"/>
            <a:r>
              <a:rPr lang="fr-FR" dirty="0" smtClean="0"/>
              <a:t> Intérêt de l’identité d’objet</a:t>
            </a:r>
          </a:p>
          <a:p>
            <a:pPr lvl="2"/>
            <a:r>
              <a:rPr lang="fr-FR" dirty="0" smtClean="0"/>
              <a:t>Représentation directe du monde réel</a:t>
            </a:r>
          </a:p>
          <a:p>
            <a:pPr lvl="2"/>
            <a:r>
              <a:rPr lang="fr-FR" dirty="0" smtClean="0"/>
              <a:t>Permet de représenter des doubles</a:t>
            </a:r>
          </a:p>
          <a:p>
            <a:pPr lvl="2"/>
            <a:r>
              <a:rPr lang="fr-FR" dirty="0" smtClean="0"/>
              <a:t>Moyen efficace pour référencer un objet</a:t>
            </a:r>
            <a:endParaRPr lang="fr-FR" dirty="0"/>
          </a:p>
        </p:txBody>
      </p:sp>
      <p:sp>
        <p:nvSpPr>
          <p:cNvPr id="4" name="Espace réservé du numéro de diapositive 3"/>
          <p:cNvSpPr>
            <a:spLocks noGrp="1"/>
          </p:cNvSpPr>
          <p:nvPr>
            <p:ph type="sldNum" sz="quarter" idx="12"/>
          </p:nvPr>
        </p:nvSpPr>
        <p:spPr/>
        <p:txBody>
          <a:bodyPr>
            <a:normAutofit fontScale="85000" lnSpcReduction="20000"/>
          </a:bodyPr>
          <a:lstStyle/>
          <a:p>
            <a:fld id="{A6DB4102-F5AB-486C-B731-DFC51628D0BE}" type="slidenum">
              <a:rPr lang="fr-FR" smtClean="0"/>
              <a:pPr/>
              <a:t>29</a:t>
            </a:fld>
            <a:endParaRPr lang="fr-F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Motivation </a:t>
            </a:r>
            <a:endParaRPr lang="fr-FR" dirty="0"/>
          </a:p>
        </p:txBody>
      </p:sp>
      <p:sp>
        <p:nvSpPr>
          <p:cNvPr id="3" name="Espace réservé du contenu 2"/>
          <p:cNvSpPr>
            <a:spLocks noGrp="1"/>
          </p:cNvSpPr>
          <p:nvPr>
            <p:ph sz="quarter" idx="1"/>
          </p:nvPr>
        </p:nvSpPr>
        <p:spPr/>
        <p:txBody>
          <a:bodyPr>
            <a:normAutofit fontScale="92500" lnSpcReduction="10000"/>
          </a:bodyPr>
          <a:lstStyle/>
          <a:p>
            <a:r>
              <a:rPr lang="fr-FR" dirty="0" smtClean="0"/>
              <a:t>Ces nouvelles applications ont des caractéristiques différentes des applications traditionnelles de gestion et elles introduisent des besoins nouveaux, notamment :</a:t>
            </a:r>
          </a:p>
          <a:p>
            <a:pPr lvl="1"/>
            <a:r>
              <a:rPr lang="fr-FR" dirty="0" smtClean="0"/>
              <a:t> des structures d'objets plus complexes,</a:t>
            </a:r>
          </a:p>
          <a:p>
            <a:pPr lvl="1"/>
            <a:r>
              <a:rPr lang="fr-FR" dirty="0" smtClean="0"/>
              <a:t> des transactions de durée plus longue,</a:t>
            </a:r>
          </a:p>
          <a:p>
            <a:pPr lvl="1"/>
            <a:r>
              <a:rPr lang="fr-FR" dirty="0" smtClean="0"/>
              <a:t> de nouveaux types de données pour le stockage d'images ou de gros documents de texte,</a:t>
            </a:r>
          </a:p>
          <a:p>
            <a:pPr lvl="1"/>
            <a:r>
              <a:rPr lang="fr-FR" dirty="0" smtClean="0"/>
              <a:t> la possibilité de définir des opérations non standards qui sont spécifiques aux applications, Les BD orientées objet constituent une tentative de réponse a (certains de) ces besoins nouveaux.</a:t>
            </a:r>
            <a:endParaRPr lang="fr-FR" dirty="0"/>
          </a:p>
        </p:txBody>
      </p:sp>
      <p:sp>
        <p:nvSpPr>
          <p:cNvPr id="4" name="Espace réservé du numéro de diapositive 3"/>
          <p:cNvSpPr>
            <a:spLocks noGrp="1"/>
          </p:cNvSpPr>
          <p:nvPr>
            <p:ph type="sldNum" sz="quarter" idx="12"/>
          </p:nvPr>
        </p:nvSpPr>
        <p:spPr/>
        <p:txBody>
          <a:bodyPr>
            <a:normAutofit fontScale="85000" lnSpcReduction="20000"/>
          </a:bodyPr>
          <a:lstStyle/>
          <a:p>
            <a:fld id="{A6DB4102-F5AB-486C-B731-DFC51628D0BE}" type="slidenum">
              <a:rPr lang="fr-FR" smtClean="0"/>
              <a:pPr/>
              <a:t>3</a:t>
            </a:fld>
            <a:endParaRPr lang="fr-F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Identités , clés , noms …</a:t>
            </a:r>
            <a:endParaRPr lang="fr-FR" dirty="0"/>
          </a:p>
        </p:txBody>
      </p:sp>
      <p:sp>
        <p:nvSpPr>
          <p:cNvPr id="3" name="Espace réservé du numéro de diapositive 2"/>
          <p:cNvSpPr>
            <a:spLocks noGrp="1"/>
          </p:cNvSpPr>
          <p:nvPr>
            <p:ph type="sldNum" sz="quarter" idx="12"/>
          </p:nvPr>
        </p:nvSpPr>
        <p:spPr/>
        <p:txBody>
          <a:bodyPr>
            <a:normAutofit fontScale="85000" lnSpcReduction="20000"/>
          </a:bodyPr>
          <a:lstStyle/>
          <a:p>
            <a:fld id="{A6DB4102-F5AB-486C-B731-DFC51628D0BE}" type="slidenum">
              <a:rPr lang="fr-FR" smtClean="0"/>
              <a:pPr/>
              <a:t>30</a:t>
            </a:fld>
            <a:endParaRPr lang="fr-FR"/>
          </a:p>
        </p:txBody>
      </p:sp>
      <p:sp>
        <p:nvSpPr>
          <p:cNvPr id="4" name="Espace réservé du contenu 3"/>
          <p:cNvSpPr>
            <a:spLocks noGrp="1"/>
          </p:cNvSpPr>
          <p:nvPr>
            <p:ph sz="quarter" idx="1"/>
          </p:nvPr>
        </p:nvSpPr>
        <p:spPr/>
        <p:txBody>
          <a:bodyPr>
            <a:normAutofit fontScale="85000" lnSpcReduction="20000"/>
          </a:bodyPr>
          <a:lstStyle/>
          <a:p>
            <a:pPr>
              <a:buNone/>
            </a:pPr>
            <a:r>
              <a:rPr lang="fr-FR" dirty="0" smtClean="0"/>
              <a:t>SGBD relationnels :</a:t>
            </a:r>
          </a:p>
          <a:p>
            <a:r>
              <a:rPr lang="fr-FR" dirty="0" smtClean="0"/>
              <a:t>clé = un ensemble minimum d’attributs</a:t>
            </a:r>
          </a:p>
          <a:p>
            <a:r>
              <a:rPr lang="fr-FR" dirty="0" smtClean="0"/>
              <a:t>Danger lors des :</a:t>
            </a:r>
          </a:p>
          <a:p>
            <a:pPr lvl="1"/>
            <a:r>
              <a:rPr lang="fr-FR" dirty="0" smtClean="0"/>
              <a:t> mises à jour de la clé</a:t>
            </a:r>
          </a:p>
          <a:p>
            <a:pPr lvl="1"/>
            <a:r>
              <a:rPr lang="fr-FR" dirty="0" smtClean="0"/>
              <a:t> changements d'attribut clé</a:t>
            </a:r>
          </a:p>
          <a:p>
            <a:r>
              <a:rPr lang="fr-FR" dirty="0" smtClean="0"/>
              <a:t>Identité dépendante de la valeur</a:t>
            </a:r>
          </a:p>
          <a:p>
            <a:pPr>
              <a:buNone/>
            </a:pPr>
            <a:r>
              <a:rPr lang="fr-FR" dirty="0" smtClean="0"/>
              <a:t>Langages de programmation :</a:t>
            </a:r>
          </a:p>
          <a:p>
            <a:pPr lvl="1"/>
            <a:r>
              <a:rPr lang="fr-FR" dirty="0" smtClean="0"/>
              <a:t>noms des variables</a:t>
            </a:r>
          </a:p>
          <a:p>
            <a:pPr lvl="1"/>
            <a:r>
              <a:rPr lang="fr-FR" dirty="0" smtClean="0"/>
              <a:t>Attention :</a:t>
            </a:r>
          </a:p>
          <a:p>
            <a:pPr lvl="2"/>
            <a:r>
              <a:rPr lang="fr-FR" dirty="0" smtClean="0"/>
              <a:t>pas de test d’identité : X == Y ?</a:t>
            </a:r>
          </a:p>
          <a:p>
            <a:pPr lvl="2"/>
            <a:r>
              <a:rPr lang="fr-FR" dirty="0" smtClean="0"/>
              <a:t>temporaire</a:t>
            </a:r>
          </a:p>
          <a:p>
            <a:pPr lvl="1"/>
            <a:r>
              <a:rPr lang="fr-FR" dirty="0" smtClean="0"/>
              <a:t>Identité dépendante des accès</a:t>
            </a:r>
            <a:endParaRPr lang="fr-FR"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Identité en orienté objet</a:t>
            </a:r>
            <a:endParaRPr lang="fr-FR" dirty="0"/>
          </a:p>
        </p:txBody>
      </p:sp>
      <p:sp>
        <p:nvSpPr>
          <p:cNvPr id="3" name="Espace réservé du numéro de diapositive 2"/>
          <p:cNvSpPr>
            <a:spLocks noGrp="1"/>
          </p:cNvSpPr>
          <p:nvPr>
            <p:ph type="sldNum" sz="quarter" idx="12"/>
          </p:nvPr>
        </p:nvSpPr>
        <p:spPr/>
        <p:txBody>
          <a:bodyPr>
            <a:normAutofit fontScale="85000" lnSpcReduction="20000"/>
          </a:bodyPr>
          <a:lstStyle/>
          <a:p>
            <a:fld id="{A6DB4102-F5AB-486C-B731-DFC51628D0BE}" type="slidenum">
              <a:rPr lang="fr-FR" smtClean="0"/>
              <a:pPr/>
              <a:t>31</a:t>
            </a:fld>
            <a:endParaRPr lang="fr-FR"/>
          </a:p>
        </p:txBody>
      </p:sp>
      <p:sp>
        <p:nvSpPr>
          <p:cNvPr id="4" name="Espace réservé du contenu 3"/>
          <p:cNvSpPr>
            <a:spLocks noGrp="1"/>
          </p:cNvSpPr>
          <p:nvPr>
            <p:ph sz="quarter" idx="1"/>
          </p:nvPr>
        </p:nvSpPr>
        <p:spPr/>
        <p:txBody>
          <a:bodyPr>
            <a:normAutofit fontScale="85000" lnSpcReduction="20000"/>
          </a:bodyPr>
          <a:lstStyle/>
          <a:p>
            <a:r>
              <a:rPr lang="fr-FR" dirty="0" err="1" smtClean="0"/>
              <a:t>oid</a:t>
            </a:r>
            <a:r>
              <a:rPr lang="fr-FR" dirty="0" smtClean="0"/>
              <a:t> (</a:t>
            </a:r>
            <a:r>
              <a:rPr lang="fr-FR" dirty="0" err="1" smtClean="0"/>
              <a:t>object</a:t>
            </a:r>
            <a:r>
              <a:rPr lang="fr-FR" dirty="0" smtClean="0"/>
              <a:t> identifier) géré par le SGBD OO</a:t>
            </a:r>
          </a:p>
          <a:p>
            <a:pPr lvl="1"/>
            <a:r>
              <a:rPr lang="fr-FR" dirty="0" smtClean="0"/>
              <a:t>Unique</a:t>
            </a:r>
          </a:p>
          <a:p>
            <a:pPr lvl="1"/>
            <a:r>
              <a:rPr lang="fr-FR" dirty="0" smtClean="0"/>
              <a:t>Permanent</a:t>
            </a:r>
          </a:p>
          <a:p>
            <a:pPr lvl="1"/>
            <a:r>
              <a:rPr lang="fr-FR" dirty="0" smtClean="0"/>
              <a:t>immuable</a:t>
            </a:r>
          </a:p>
          <a:p>
            <a:r>
              <a:rPr lang="fr-FR" dirty="0" smtClean="0"/>
              <a:t>objet : (</a:t>
            </a:r>
            <a:r>
              <a:rPr lang="fr-FR" dirty="0" err="1" smtClean="0"/>
              <a:t>oid</a:t>
            </a:r>
            <a:r>
              <a:rPr lang="fr-FR" dirty="0" smtClean="0"/>
              <a:t>, valeur)</a:t>
            </a:r>
          </a:p>
          <a:p>
            <a:r>
              <a:rPr lang="fr-FR" dirty="0" smtClean="0"/>
              <a:t>Trois test d'égalité !</a:t>
            </a:r>
          </a:p>
          <a:p>
            <a:pPr lvl="1"/>
            <a:r>
              <a:rPr lang="fr-FR" dirty="0" smtClean="0"/>
              <a:t>test d’identité ==</a:t>
            </a:r>
          </a:p>
          <a:p>
            <a:pPr lvl="2">
              <a:buNone/>
            </a:pPr>
            <a:r>
              <a:rPr lang="fr-FR" dirty="0" smtClean="0"/>
              <a:t>même </a:t>
            </a:r>
            <a:r>
              <a:rPr lang="fr-FR" dirty="0" err="1" smtClean="0"/>
              <a:t>oid</a:t>
            </a:r>
            <a:endParaRPr lang="fr-FR" dirty="0" smtClean="0"/>
          </a:p>
          <a:p>
            <a:pPr lvl="1"/>
            <a:r>
              <a:rPr lang="fr-FR" dirty="0" smtClean="0"/>
              <a:t>test d’égalité en surface =</a:t>
            </a:r>
          </a:p>
          <a:p>
            <a:pPr lvl="2">
              <a:buNone/>
            </a:pPr>
            <a:r>
              <a:rPr lang="fr-FR" dirty="0" smtClean="0"/>
              <a:t>même valeur</a:t>
            </a:r>
          </a:p>
          <a:p>
            <a:pPr lvl="1"/>
            <a:r>
              <a:rPr lang="fr-FR" dirty="0" smtClean="0"/>
              <a:t>test d'égalité en profondeur = *</a:t>
            </a:r>
          </a:p>
          <a:p>
            <a:pPr lvl="2">
              <a:buNone/>
            </a:pPr>
            <a:r>
              <a:rPr lang="fr-FR" dirty="0" smtClean="0"/>
              <a:t>feuilles composantes de même valeur</a:t>
            </a:r>
            <a:endParaRPr lang="fr-FR"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Tests d’identité / d’égalité</a:t>
            </a:r>
            <a:endParaRPr lang="fr-FR" dirty="0"/>
          </a:p>
        </p:txBody>
      </p:sp>
      <p:sp>
        <p:nvSpPr>
          <p:cNvPr id="3" name="Espace réservé du numéro de diapositive 2"/>
          <p:cNvSpPr>
            <a:spLocks noGrp="1"/>
          </p:cNvSpPr>
          <p:nvPr>
            <p:ph type="sldNum" sz="quarter" idx="12"/>
          </p:nvPr>
        </p:nvSpPr>
        <p:spPr/>
        <p:txBody>
          <a:bodyPr>
            <a:normAutofit fontScale="85000" lnSpcReduction="20000"/>
          </a:bodyPr>
          <a:lstStyle/>
          <a:p>
            <a:fld id="{A6DB4102-F5AB-486C-B731-DFC51628D0BE}" type="slidenum">
              <a:rPr lang="fr-FR" smtClean="0"/>
              <a:pPr/>
              <a:t>32</a:t>
            </a:fld>
            <a:endParaRPr lang="fr-FR"/>
          </a:p>
        </p:txBody>
      </p:sp>
      <p:pic>
        <p:nvPicPr>
          <p:cNvPr id="1026" name="Picture 2"/>
          <p:cNvPicPr>
            <a:picLocks noGrp="1" noChangeAspect="1" noChangeArrowheads="1"/>
          </p:cNvPicPr>
          <p:nvPr>
            <p:ph sz="quarter" idx="1"/>
          </p:nvPr>
        </p:nvPicPr>
        <p:blipFill>
          <a:blip r:embed="rId2" cstate="email"/>
          <a:srcRect/>
          <a:stretch>
            <a:fillRect/>
          </a:stretch>
        </p:blipFill>
        <p:spPr bwMode="auto">
          <a:xfrm>
            <a:off x="1137772" y="1772816"/>
            <a:ext cx="6868455" cy="2160240"/>
          </a:xfrm>
          <a:prstGeom prst="rect">
            <a:avLst/>
          </a:prstGeom>
          <a:noFill/>
          <a:ln w="9525">
            <a:noFill/>
            <a:miter lim="800000"/>
            <a:headEnd/>
            <a:tailEnd/>
          </a:ln>
        </p:spPr>
      </p:pic>
      <p:sp>
        <p:nvSpPr>
          <p:cNvPr id="6" name="Rectangle 5"/>
          <p:cNvSpPr/>
          <p:nvPr/>
        </p:nvSpPr>
        <p:spPr>
          <a:xfrm>
            <a:off x="251520" y="4204245"/>
            <a:ext cx="8748464" cy="1384995"/>
          </a:xfrm>
          <a:prstGeom prst="rect">
            <a:avLst/>
          </a:prstGeom>
        </p:spPr>
        <p:txBody>
          <a:bodyPr wrap="square">
            <a:spAutoFit/>
          </a:bodyPr>
          <a:lstStyle/>
          <a:p>
            <a:pPr>
              <a:buFont typeface="Wingdings" pitchFamily="2" charset="2"/>
              <a:buChar char="q"/>
            </a:pPr>
            <a:r>
              <a:rPr lang="fr-FR" sz="2800" dirty="0" smtClean="0"/>
              <a:t>Qui possède le logement qu’il habite ?</a:t>
            </a:r>
          </a:p>
          <a:p>
            <a:pPr>
              <a:buFont typeface="Wingdings" pitchFamily="2" charset="2"/>
              <a:buChar char="q"/>
            </a:pPr>
            <a:r>
              <a:rPr lang="fr-FR" sz="2800" dirty="0" smtClean="0"/>
              <a:t>Driss et Mohamed habitent-ils des logements identiques ?</a:t>
            </a:r>
          </a:p>
          <a:p>
            <a:pPr>
              <a:buFont typeface="Wingdings" pitchFamily="2" charset="2"/>
              <a:buChar char="q"/>
            </a:pPr>
            <a:r>
              <a:rPr lang="fr-FR" sz="2800" dirty="0" smtClean="0"/>
              <a:t>Driss et Mohamed habitent-ils le même logement ?</a:t>
            </a:r>
            <a:endParaRPr lang="fr-FR" sz="28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Tests d’identité / d’égalité</a:t>
            </a:r>
            <a:endParaRPr lang="fr-FR" dirty="0"/>
          </a:p>
        </p:txBody>
      </p:sp>
      <p:sp>
        <p:nvSpPr>
          <p:cNvPr id="3" name="Espace réservé du numéro de diapositive 2"/>
          <p:cNvSpPr>
            <a:spLocks noGrp="1"/>
          </p:cNvSpPr>
          <p:nvPr>
            <p:ph type="sldNum" sz="quarter" idx="12"/>
          </p:nvPr>
        </p:nvSpPr>
        <p:spPr/>
        <p:txBody>
          <a:bodyPr>
            <a:normAutofit fontScale="85000" lnSpcReduction="20000"/>
          </a:bodyPr>
          <a:lstStyle/>
          <a:p>
            <a:fld id="{A6DB4102-F5AB-486C-B731-DFC51628D0BE}" type="slidenum">
              <a:rPr lang="fr-FR" smtClean="0"/>
              <a:pPr/>
              <a:t>33</a:t>
            </a:fld>
            <a:endParaRPr lang="fr-FR"/>
          </a:p>
        </p:txBody>
      </p:sp>
      <p:sp>
        <p:nvSpPr>
          <p:cNvPr id="5" name="Rectangle 4"/>
          <p:cNvSpPr/>
          <p:nvPr/>
        </p:nvSpPr>
        <p:spPr>
          <a:xfrm>
            <a:off x="827584" y="4725144"/>
            <a:ext cx="7200800" cy="181588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pt-BR" sz="2800" dirty="0" smtClean="0"/>
              <a:t>identité : o1.B == o2.B 		o1 =/= o2</a:t>
            </a:r>
          </a:p>
          <a:p>
            <a:r>
              <a:rPr lang="pt-BR" sz="2800" dirty="0" smtClean="0"/>
              <a:t>égalité surface : o1 = o2 	o1 ? o3</a:t>
            </a:r>
          </a:p>
          <a:p>
            <a:r>
              <a:rPr lang="fr-FR" sz="2800" dirty="0" smtClean="0"/>
              <a:t>égalité profonde : o1 =* o3</a:t>
            </a:r>
          </a:p>
          <a:p>
            <a:r>
              <a:rPr lang="fr-FR" sz="2800" dirty="0" smtClean="0"/>
              <a:t>o21 = o22 				o21 =/= o22</a:t>
            </a:r>
            <a:endParaRPr lang="fr-FR" sz="2800" dirty="0"/>
          </a:p>
        </p:txBody>
      </p:sp>
      <p:pic>
        <p:nvPicPr>
          <p:cNvPr id="2050" name="Picture 2"/>
          <p:cNvPicPr>
            <a:picLocks noGrp="1" noChangeAspect="1" noChangeArrowheads="1"/>
          </p:cNvPicPr>
          <p:nvPr>
            <p:ph sz="quarter" idx="1"/>
          </p:nvPr>
        </p:nvPicPr>
        <p:blipFill>
          <a:blip r:embed="rId2" cstate="email"/>
          <a:srcRect/>
          <a:stretch>
            <a:fillRect/>
          </a:stretch>
        </p:blipFill>
        <p:spPr bwMode="auto">
          <a:xfrm>
            <a:off x="899592" y="1628800"/>
            <a:ext cx="7653010" cy="308589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Identité : impact sur le SGBD</a:t>
            </a:r>
            <a:endParaRPr lang="fr-FR" dirty="0"/>
          </a:p>
        </p:txBody>
      </p:sp>
      <p:sp>
        <p:nvSpPr>
          <p:cNvPr id="3" name="Espace réservé du numéro de diapositive 2"/>
          <p:cNvSpPr>
            <a:spLocks noGrp="1"/>
          </p:cNvSpPr>
          <p:nvPr>
            <p:ph type="sldNum" sz="quarter" idx="12"/>
          </p:nvPr>
        </p:nvSpPr>
        <p:spPr/>
        <p:txBody>
          <a:bodyPr>
            <a:normAutofit fontScale="85000" lnSpcReduction="20000"/>
          </a:bodyPr>
          <a:lstStyle/>
          <a:p>
            <a:fld id="{A6DB4102-F5AB-486C-B731-DFC51628D0BE}" type="slidenum">
              <a:rPr lang="fr-FR" smtClean="0"/>
              <a:pPr/>
              <a:t>34</a:t>
            </a:fld>
            <a:endParaRPr lang="fr-FR"/>
          </a:p>
        </p:txBody>
      </p:sp>
      <p:sp>
        <p:nvSpPr>
          <p:cNvPr id="4" name="Espace réservé du contenu 3"/>
          <p:cNvSpPr>
            <a:spLocks noGrp="1"/>
          </p:cNvSpPr>
          <p:nvPr>
            <p:ph sz="quarter" idx="1"/>
          </p:nvPr>
        </p:nvSpPr>
        <p:spPr>
          <a:xfrm>
            <a:off x="612648" y="1600200"/>
            <a:ext cx="8153400" cy="4997152"/>
          </a:xfrm>
        </p:spPr>
        <p:txBody>
          <a:bodyPr>
            <a:noAutofit/>
          </a:bodyPr>
          <a:lstStyle/>
          <a:p>
            <a:r>
              <a:rPr lang="fr-FR" sz="3600" dirty="0" smtClean="0"/>
              <a:t>Implémentation :</a:t>
            </a:r>
          </a:p>
          <a:p>
            <a:pPr lvl="1"/>
            <a:r>
              <a:rPr lang="fr-FR" sz="3200" dirty="0" smtClean="0"/>
              <a:t>adresse disque ou MC</a:t>
            </a:r>
          </a:p>
          <a:p>
            <a:pPr lvl="1"/>
            <a:r>
              <a:rPr lang="fr-FR" sz="3200" dirty="0" smtClean="0"/>
              <a:t>un numéro logique</a:t>
            </a:r>
          </a:p>
          <a:p>
            <a:pPr lvl="2"/>
            <a:r>
              <a:rPr lang="fr-FR" sz="2800" dirty="0" smtClean="0"/>
              <a:t>Exemple : n° de classe + n° de séquence</a:t>
            </a:r>
          </a:p>
          <a:p>
            <a:r>
              <a:rPr lang="fr-FR" sz="3600" dirty="0" smtClean="0"/>
              <a:t>LMD</a:t>
            </a:r>
          </a:p>
          <a:p>
            <a:pPr lvl="1"/>
            <a:r>
              <a:rPr lang="fr-FR" sz="3200" dirty="0" smtClean="0"/>
              <a:t>différents tests</a:t>
            </a:r>
          </a:p>
          <a:p>
            <a:pPr lvl="1"/>
            <a:r>
              <a:rPr lang="fr-FR" sz="3200" dirty="0" smtClean="0"/>
              <a:t>opérations ensemblistes selon :</a:t>
            </a:r>
          </a:p>
          <a:p>
            <a:pPr lvl="2"/>
            <a:r>
              <a:rPr lang="fr-FR" sz="2800" dirty="0" smtClean="0"/>
              <a:t>les valeurs ?</a:t>
            </a:r>
          </a:p>
          <a:p>
            <a:pPr lvl="2"/>
            <a:r>
              <a:rPr lang="fr-FR" sz="2800" dirty="0" smtClean="0"/>
              <a:t>les </a:t>
            </a:r>
            <a:r>
              <a:rPr lang="fr-FR" sz="2800" dirty="0" err="1" smtClean="0"/>
              <a:t>oids</a:t>
            </a:r>
            <a:r>
              <a:rPr lang="fr-FR" sz="2800" dirty="0" smtClean="0"/>
              <a:t> ?</a:t>
            </a:r>
            <a:endParaRPr lang="fr-FR" sz="28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LIEN DE COMPOSITION</a:t>
            </a:r>
            <a:endParaRPr lang="fr-FR" dirty="0"/>
          </a:p>
        </p:txBody>
      </p:sp>
      <p:sp>
        <p:nvSpPr>
          <p:cNvPr id="3" name="Espace réservé du numéro de diapositive 2"/>
          <p:cNvSpPr>
            <a:spLocks noGrp="1"/>
          </p:cNvSpPr>
          <p:nvPr>
            <p:ph type="sldNum" sz="quarter" idx="12"/>
          </p:nvPr>
        </p:nvSpPr>
        <p:spPr/>
        <p:txBody>
          <a:bodyPr>
            <a:normAutofit fontScale="85000" lnSpcReduction="20000"/>
          </a:bodyPr>
          <a:lstStyle/>
          <a:p>
            <a:fld id="{A6DB4102-F5AB-486C-B731-DFC51628D0BE}" type="slidenum">
              <a:rPr lang="fr-FR" smtClean="0"/>
              <a:pPr/>
              <a:t>35</a:t>
            </a:fld>
            <a:endParaRPr lang="fr-FR"/>
          </a:p>
        </p:txBody>
      </p:sp>
      <p:sp>
        <p:nvSpPr>
          <p:cNvPr id="4" name="Espace réservé du contenu 3"/>
          <p:cNvSpPr>
            <a:spLocks noGrp="1"/>
          </p:cNvSpPr>
          <p:nvPr>
            <p:ph sz="quarter" idx="1"/>
          </p:nvPr>
        </p:nvSpPr>
        <p:spPr/>
        <p:txBody>
          <a:bodyPr/>
          <a:lstStyle/>
          <a:p>
            <a:r>
              <a:rPr lang="fr-FR" dirty="0" smtClean="0"/>
              <a:t>Objectif : représenter les liens de composition qui existent entre objets du monde réel</a:t>
            </a:r>
            <a:endParaRPr lang="fr-FR" dirty="0"/>
          </a:p>
        </p:txBody>
      </p:sp>
      <p:pic>
        <p:nvPicPr>
          <p:cNvPr id="3074" name="Picture 2"/>
          <p:cNvPicPr>
            <a:picLocks noChangeAspect="1" noChangeArrowheads="1"/>
          </p:cNvPicPr>
          <p:nvPr/>
        </p:nvPicPr>
        <p:blipFill>
          <a:blip r:embed="rId2" cstate="email"/>
          <a:srcRect/>
          <a:stretch>
            <a:fillRect/>
          </a:stretch>
        </p:blipFill>
        <p:spPr bwMode="auto">
          <a:xfrm>
            <a:off x="899592" y="2708920"/>
            <a:ext cx="7776864" cy="381642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Lien de composition</a:t>
            </a:r>
            <a:endParaRPr lang="fr-FR" dirty="0"/>
          </a:p>
        </p:txBody>
      </p:sp>
      <p:sp>
        <p:nvSpPr>
          <p:cNvPr id="3" name="Espace réservé du numéro de diapositive 2"/>
          <p:cNvSpPr>
            <a:spLocks noGrp="1"/>
          </p:cNvSpPr>
          <p:nvPr>
            <p:ph type="sldNum" sz="quarter" idx="12"/>
          </p:nvPr>
        </p:nvSpPr>
        <p:spPr/>
        <p:txBody>
          <a:bodyPr>
            <a:normAutofit fontScale="85000" lnSpcReduction="20000"/>
          </a:bodyPr>
          <a:lstStyle/>
          <a:p>
            <a:fld id="{A6DB4102-F5AB-486C-B731-DFC51628D0BE}" type="slidenum">
              <a:rPr lang="fr-FR" smtClean="0"/>
              <a:pPr/>
              <a:t>36</a:t>
            </a:fld>
            <a:endParaRPr lang="fr-FR"/>
          </a:p>
        </p:txBody>
      </p:sp>
      <p:sp>
        <p:nvSpPr>
          <p:cNvPr id="4" name="Espace réservé du contenu 3"/>
          <p:cNvSpPr>
            <a:spLocks noGrp="1"/>
          </p:cNvSpPr>
          <p:nvPr>
            <p:ph sz="quarter" idx="1"/>
          </p:nvPr>
        </p:nvSpPr>
        <p:spPr>
          <a:xfrm>
            <a:off x="612648" y="1600200"/>
            <a:ext cx="8153400" cy="5069160"/>
          </a:xfrm>
        </p:spPr>
        <p:txBody>
          <a:bodyPr>
            <a:normAutofit fontScale="92500" lnSpcReduction="10000"/>
          </a:bodyPr>
          <a:lstStyle/>
          <a:p>
            <a:pPr>
              <a:buNone/>
            </a:pPr>
            <a:r>
              <a:rPr lang="fr-FR" dirty="0" smtClean="0"/>
              <a:t>CLASS Voiture</a:t>
            </a:r>
          </a:p>
          <a:p>
            <a:pPr lvl="1">
              <a:buNone/>
            </a:pPr>
            <a:r>
              <a:rPr lang="fr-FR" dirty="0" smtClean="0"/>
              <a:t>{ modèle : STRING ,</a:t>
            </a:r>
          </a:p>
          <a:p>
            <a:pPr lvl="1">
              <a:buNone/>
            </a:pPr>
            <a:r>
              <a:rPr lang="fr-FR" dirty="0" smtClean="0"/>
              <a:t>marque : STRING ,</a:t>
            </a:r>
          </a:p>
          <a:p>
            <a:pPr lvl="1">
              <a:buNone/>
            </a:pPr>
            <a:r>
              <a:rPr lang="fr-FR" dirty="0" smtClean="0"/>
              <a:t>type : STRING ,</a:t>
            </a:r>
          </a:p>
          <a:p>
            <a:pPr lvl="1">
              <a:buNone/>
            </a:pPr>
            <a:r>
              <a:rPr lang="fr-FR" b="1" dirty="0" smtClean="0"/>
              <a:t>moteur : Moteur }</a:t>
            </a:r>
          </a:p>
          <a:p>
            <a:pPr>
              <a:buNone/>
            </a:pPr>
            <a:r>
              <a:rPr lang="fr-FR" dirty="0" smtClean="0"/>
              <a:t>CLASS Moteur</a:t>
            </a:r>
          </a:p>
          <a:p>
            <a:pPr lvl="1">
              <a:buNone/>
            </a:pPr>
            <a:r>
              <a:rPr lang="fr-FR" dirty="0" smtClean="0"/>
              <a:t>{ N° : STRING ,</a:t>
            </a:r>
          </a:p>
          <a:p>
            <a:pPr lvl="1">
              <a:buNone/>
            </a:pPr>
            <a:r>
              <a:rPr lang="fr-FR" dirty="0" smtClean="0"/>
              <a:t>puissance : FLOAT ,</a:t>
            </a:r>
          </a:p>
          <a:p>
            <a:pPr lvl="1">
              <a:buNone/>
            </a:pPr>
            <a:r>
              <a:rPr lang="fr-FR" dirty="0" err="1" smtClean="0"/>
              <a:t>nbCyl</a:t>
            </a:r>
            <a:r>
              <a:rPr lang="fr-FR" dirty="0" smtClean="0"/>
              <a:t> : INT }</a:t>
            </a:r>
          </a:p>
          <a:p>
            <a:r>
              <a:rPr lang="fr-FR" dirty="0" smtClean="0"/>
              <a:t>Attention : 2 types d'attributs :</a:t>
            </a:r>
          </a:p>
          <a:p>
            <a:pPr lvl="1"/>
            <a:r>
              <a:rPr lang="fr-FR" dirty="0" smtClean="0"/>
              <a:t>attribut valeur (domaine = STRING, INT… ou complexe)</a:t>
            </a:r>
          </a:p>
          <a:p>
            <a:pPr lvl="1"/>
            <a:r>
              <a:rPr lang="fr-FR" dirty="0" smtClean="0"/>
              <a:t>attribut référence (domaine = une classe d'objets)</a:t>
            </a:r>
            <a:endParaRPr lang="fr-FR"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Contraintes de composition</a:t>
            </a:r>
            <a:endParaRPr lang="fr-FR" dirty="0"/>
          </a:p>
        </p:txBody>
      </p:sp>
      <p:sp>
        <p:nvSpPr>
          <p:cNvPr id="3" name="Espace réservé du numéro de diapositive 2"/>
          <p:cNvSpPr>
            <a:spLocks noGrp="1"/>
          </p:cNvSpPr>
          <p:nvPr>
            <p:ph type="sldNum" sz="quarter" idx="12"/>
          </p:nvPr>
        </p:nvSpPr>
        <p:spPr/>
        <p:txBody>
          <a:bodyPr>
            <a:normAutofit fontScale="85000" lnSpcReduction="20000"/>
          </a:bodyPr>
          <a:lstStyle/>
          <a:p>
            <a:fld id="{A6DB4102-F5AB-486C-B731-DFC51628D0BE}" type="slidenum">
              <a:rPr lang="fr-FR" smtClean="0"/>
              <a:pPr/>
              <a:t>37</a:t>
            </a:fld>
            <a:endParaRPr lang="fr-FR"/>
          </a:p>
        </p:txBody>
      </p:sp>
      <p:sp>
        <p:nvSpPr>
          <p:cNvPr id="4" name="Espace réservé du contenu 3"/>
          <p:cNvSpPr>
            <a:spLocks noGrp="1"/>
          </p:cNvSpPr>
          <p:nvPr>
            <p:ph sz="quarter" idx="1"/>
          </p:nvPr>
        </p:nvSpPr>
        <p:spPr/>
        <p:txBody>
          <a:bodyPr/>
          <a:lstStyle/>
          <a:p>
            <a:r>
              <a:rPr lang="fr-FR" dirty="0" smtClean="0"/>
              <a:t>objet composant : partagé / non partagé</a:t>
            </a:r>
          </a:p>
          <a:p>
            <a:r>
              <a:rPr lang="fr-FR" dirty="0" smtClean="0"/>
              <a:t>objet composant : dépendant / non dépendant</a:t>
            </a:r>
          </a:p>
          <a:p>
            <a:pPr lvl="1"/>
            <a:r>
              <a:rPr lang="fr-FR" dirty="0" smtClean="0"/>
              <a:t>destruction composite =&gt; destruction composant</a:t>
            </a:r>
          </a:p>
          <a:p>
            <a:r>
              <a:rPr lang="fr-FR" dirty="0" smtClean="0"/>
              <a:t>cardinalités :</a:t>
            </a:r>
          </a:p>
          <a:p>
            <a:pPr lvl="1"/>
            <a:r>
              <a:rPr lang="fr-FR" dirty="0" smtClean="0"/>
              <a:t>minimale, maximale</a:t>
            </a:r>
          </a:p>
          <a:p>
            <a:pPr lvl="1"/>
            <a:r>
              <a:rPr lang="fr-FR" dirty="0" smtClean="0"/>
              <a:t>inverses (=&gt; partagé / dépendant)</a:t>
            </a:r>
          </a:p>
          <a:p>
            <a:r>
              <a:rPr lang="fr-FR" dirty="0" smtClean="0"/>
              <a:t>lien inverse</a:t>
            </a:r>
            <a:endParaRPr lang="fr-FR" dirty="0"/>
          </a:p>
        </p:txBody>
      </p:sp>
      <p:pic>
        <p:nvPicPr>
          <p:cNvPr id="4098" name="Picture 2"/>
          <p:cNvPicPr>
            <a:picLocks noChangeAspect="1" noChangeArrowheads="1"/>
          </p:cNvPicPr>
          <p:nvPr/>
        </p:nvPicPr>
        <p:blipFill>
          <a:blip r:embed="rId2" cstate="email"/>
          <a:srcRect/>
          <a:stretch>
            <a:fillRect/>
          </a:stretch>
        </p:blipFill>
        <p:spPr bwMode="auto">
          <a:xfrm>
            <a:off x="2771800" y="4797152"/>
            <a:ext cx="6120680" cy="18722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t>Liens inverses gérés par le SGBD OO</a:t>
            </a:r>
            <a:endParaRPr lang="fr-FR" dirty="0"/>
          </a:p>
        </p:txBody>
      </p:sp>
      <p:sp>
        <p:nvSpPr>
          <p:cNvPr id="3" name="Espace réservé du numéro de diapositive 2"/>
          <p:cNvSpPr>
            <a:spLocks noGrp="1"/>
          </p:cNvSpPr>
          <p:nvPr>
            <p:ph type="sldNum" sz="quarter" idx="12"/>
          </p:nvPr>
        </p:nvSpPr>
        <p:spPr/>
        <p:txBody>
          <a:bodyPr>
            <a:normAutofit fontScale="85000" lnSpcReduction="20000"/>
          </a:bodyPr>
          <a:lstStyle/>
          <a:p>
            <a:fld id="{A6DB4102-F5AB-486C-B731-DFC51628D0BE}" type="slidenum">
              <a:rPr lang="fr-FR" smtClean="0"/>
              <a:pPr/>
              <a:t>38</a:t>
            </a:fld>
            <a:endParaRPr lang="fr-FR"/>
          </a:p>
        </p:txBody>
      </p:sp>
      <p:sp>
        <p:nvSpPr>
          <p:cNvPr id="4" name="Espace réservé du contenu 3"/>
          <p:cNvSpPr>
            <a:spLocks noGrp="1"/>
          </p:cNvSpPr>
          <p:nvPr>
            <p:ph sz="quarter" idx="1"/>
          </p:nvPr>
        </p:nvSpPr>
        <p:spPr>
          <a:xfrm>
            <a:off x="612648" y="1600200"/>
            <a:ext cx="8153400" cy="3629000"/>
          </a:xfrm>
        </p:spPr>
        <p:txBody>
          <a:bodyPr>
            <a:normAutofit fontScale="85000" lnSpcReduction="20000"/>
          </a:bodyPr>
          <a:lstStyle/>
          <a:p>
            <a:r>
              <a:rPr lang="fr-FR" smtClean="0"/>
              <a:t>Certains </a:t>
            </a:r>
            <a:r>
              <a:rPr lang="fr-FR" dirty="0" smtClean="0"/>
              <a:t>SGBD </a:t>
            </a:r>
            <a:r>
              <a:rPr lang="fr-FR" smtClean="0"/>
              <a:t>OO gèrent les liens de composition inverses</a:t>
            </a:r>
            <a:endParaRPr lang="fr-FR" dirty="0" smtClean="0"/>
          </a:p>
          <a:p>
            <a:pPr lvl="1"/>
            <a:r>
              <a:rPr lang="fr-FR" dirty="0" err="1" smtClean="0"/>
              <a:t>maj</a:t>
            </a:r>
            <a:r>
              <a:rPr lang="fr-FR" dirty="0" smtClean="0"/>
              <a:t> </a:t>
            </a:r>
            <a:r>
              <a:rPr lang="fr-FR" smtClean="0"/>
              <a:t>du lien inverse </a:t>
            </a:r>
            <a:r>
              <a:rPr lang="fr-FR" dirty="0" smtClean="0"/>
              <a:t>assurée par le SGBD OO</a:t>
            </a:r>
          </a:p>
          <a:p>
            <a:pPr>
              <a:buNone/>
            </a:pPr>
            <a:r>
              <a:rPr lang="fr-FR" sz="3000" dirty="0" smtClean="0"/>
              <a:t>CLASS Voiture</a:t>
            </a:r>
          </a:p>
          <a:p>
            <a:pPr lvl="1">
              <a:buNone/>
            </a:pPr>
            <a:r>
              <a:rPr lang="fr-FR" sz="2200" dirty="0" smtClean="0"/>
              <a:t>{ modèle </a:t>
            </a:r>
            <a:r>
              <a:rPr lang="fr-FR" sz="2200" smtClean="0"/>
              <a:t>: STRING </a:t>
            </a:r>
            <a:r>
              <a:rPr lang="fr-FR" sz="2200" dirty="0" smtClean="0"/>
              <a:t>,</a:t>
            </a:r>
          </a:p>
          <a:p>
            <a:pPr lvl="1">
              <a:buNone/>
            </a:pPr>
            <a:r>
              <a:rPr lang="fr-FR" sz="2200" dirty="0" smtClean="0"/>
              <a:t>….. ,</a:t>
            </a:r>
          </a:p>
          <a:p>
            <a:pPr lvl="1">
              <a:buNone/>
            </a:pPr>
            <a:r>
              <a:rPr lang="fr-FR" sz="2200" b="1" dirty="0" smtClean="0"/>
              <a:t>moteur : </a:t>
            </a:r>
            <a:r>
              <a:rPr lang="fr-FR" sz="2200" b="1" smtClean="0"/>
              <a:t>Moteur INVERSE </a:t>
            </a:r>
            <a:r>
              <a:rPr lang="fr-FR" sz="2200" b="1" dirty="0" smtClean="0"/>
              <a:t>Moteur.modèlesV }</a:t>
            </a:r>
          </a:p>
          <a:p>
            <a:pPr>
              <a:buNone/>
            </a:pPr>
            <a:r>
              <a:rPr lang="fr-FR" sz="2500" dirty="0" smtClean="0"/>
              <a:t>CLASS Moteur</a:t>
            </a:r>
          </a:p>
          <a:p>
            <a:pPr lvl="1">
              <a:buNone/>
            </a:pPr>
            <a:r>
              <a:rPr lang="fr-FR" sz="2200" smtClean="0"/>
              <a:t>{ N° : STRING </a:t>
            </a:r>
            <a:r>
              <a:rPr lang="fr-FR" sz="2200" dirty="0" smtClean="0"/>
              <a:t>,</a:t>
            </a:r>
          </a:p>
          <a:p>
            <a:pPr lvl="1">
              <a:buNone/>
            </a:pPr>
            <a:r>
              <a:rPr lang="fr-FR" sz="2200" dirty="0" smtClean="0"/>
              <a:t>….. ,</a:t>
            </a:r>
          </a:p>
          <a:p>
            <a:pPr lvl="1">
              <a:buNone/>
            </a:pPr>
            <a:r>
              <a:rPr lang="fr-FR" sz="2200" b="1" dirty="0" err="1" smtClean="0"/>
              <a:t>modèlesV</a:t>
            </a:r>
            <a:r>
              <a:rPr lang="fr-FR" sz="2200" b="1" dirty="0" smtClean="0"/>
              <a:t>: SET </a:t>
            </a:r>
            <a:r>
              <a:rPr lang="fr-FR" sz="2200" b="1" smtClean="0"/>
              <a:t>Voiture INVERSE </a:t>
            </a:r>
            <a:r>
              <a:rPr lang="fr-FR" sz="2200" b="1" dirty="0" err="1" smtClean="0"/>
              <a:t>Voiture.moteur</a:t>
            </a:r>
            <a:r>
              <a:rPr lang="fr-FR" sz="2200" b="1" dirty="0" smtClean="0"/>
              <a:t> }</a:t>
            </a:r>
            <a:endParaRPr lang="fr-FR" sz="2200" dirty="0"/>
          </a:p>
        </p:txBody>
      </p:sp>
      <p:pic>
        <p:nvPicPr>
          <p:cNvPr id="5" name="Picture 2"/>
          <p:cNvPicPr>
            <a:picLocks noChangeAspect="1" noChangeArrowheads="1"/>
          </p:cNvPicPr>
          <p:nvPr/>
        </p:nvPicPr>
        <p:blipFill>
          <a:blip r:embed="rId2" cstate="email"/>
          <a:srcRect/>
          <a:stretch>
            <a:fillRect/>
          </a:stretch>
        </p:blipFill>
        <p:spPr bwMode="auto">
          <a:xfrm>
            <a:off x="3131840" y="4941168"/>
            <a:ext cx="5760640" cy="18722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t>Base d'objets : </a:t>
            </a:r>
            <a:r>
              <a:rPr lang="fr-FR" b="1" smtClean="0"/>
              <a:t>réseaux d'instances</a:t>
            </a:r>
            <a:endParaRPr lang="fr-FR" dirty="0"/>
          </a:p>
        </p:txBody>
      </p:sp>
      <p:sp>
        <p:nvSpPr>
          <p:cNvPr id="3" name="Espace réservé du numéro de diapositive 2"/>
          <p:cNvSpPr>
            <a:spLocks noGrp="1"/>
          </p:cNvSpPr>
          <p:nvPr>
            <p:ph type="sldNum" sz="quarter" idx="12"/>
          </p:nvPr>
        </p:nvSpPr>
        <p:spPr/>
        <p:txBody>
          <a:bodyPr>
            <a:normAutofit fontScale="85000" lnSpcReduction="20000"/>
          </a:bodyPr>
          <a:lstStyle/>
          <a:p>
            <a:fld id="{A6DB4102-F5AB-486C-B731-DFC51628D0BE}" type="slidenum">
              <a:rPr lang="fr-FR" smtClean="0"/>
              <a:pPr/>
              <a:t>39</a:t>
            </a:fld>
            <a:endParaRPr lang="fr-FR"/>
          </a:p>
        </p:txBody>
      </p:sp>
      <p:pic>
        <p:nvPicPr>
          <p:cNvPr id="5122" name="Picture 2"/>
          <p:cNvPicPr>
            <a:picLocks noGrp="1" noChangeAspect="1" noChangeArrowheads="1"/>
          </p:cNvPicPr>
          <p:nvPr>
            <p:ph sz="quarter" idx="1"/>
          </p:nvPr>
        </p:nvPicPr>
        <p:blipFill>
          <a:blip r:embed="rId2" cstate="email"/>
          <a:srcRect/>
          <a:stretch>
            <a:fillRect/>
          </a:stretch>
        </p:blipFill>
        <p:spPr bwMode="auto">
          <a:xfrm>
            <a:off x="683568" y="1672477"/>
            <a:ext cx="7632848" cy="4924875"/>
          </a:xfrm>
          <a:prstGeom prst="rect">
            <a:avLst/>
          </a:prstGeom>
          <a:noFill/>
          <a:ln w="9525">
            <a:noFill/>
            <a:miter lim="800000"/>
            <a:headEnd/>
            <a:tailEnd/>
          </a:ln>
        </p:spPr>
      </p:pic>
      <p:grpSp>
        <p:nvGrpSpPr>
          <p:cNvPr id="11" name="Groupe 10"/>
          <p:cNvGrpSpPr/>
          <p:nvPr/>
        </p:nvGrpSpPr>
        <p:grpSpPr>
          <a:xfrm>
            <a:off x="3707904" y="3429000"/>
            <a:ext cx="4104456" cy="2736304"/>
            <a:chOff x="3707904" y="3429000"/>
            <a:chExt cx="4104456" cy="2736304"/>
          </a:xfrm>
        </p:grpSpPr>
        <p:sp>
          <p:nvSpPr>
            <p:cNvPr id="6" name="Ellipse 5"/>
            <p:cNvSpPr/>
            <p:nvPr/>
          </p:nvSpPr>
          <p:spPr>
            <a:xfrm>
              <a:off x="4644008" y="3429000"/>
              <a:ext cx="720080"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dirty="0" err="1" smtClean="0">
                  <a:solidFill>
                    <a:schemeClr val="tx1"/>
                  </a:solidFill>
                </a:rPr>
                <a:t>Simo</a:t>
              </a:r>
              <a:endParaRPr lang="fr-FR" sz="1050" dirty="0">
                <a:solidFill>
                  <a:schemeClr val="tx1"/>
                </a:solidFill>
              </a:endParaRPr>
            </a:p>
          </p:txBody>
        </p:sp>
        <p:sp>
          <p:nvSpPr>
            <p:cNvPr id="7" name="Ellipse 6"/>
            <p:cNvSpPr/>
            <p:nvPr/>
          </p:nvSpPr>
          <p:spPr>
            <a:xfrm>
              <a:off x="7092280" y="3429000"/>
              <a:ext cx="720080"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smtClean="0">
                  <a:solidFill>
                    <a:schemeClr val="tx1"/>
                  </a:solidFill>
                </a:rPr>
                <a:t>Amina</a:t>
              </a:r>
              <a:endParaRPr lang="fr-FR" sz="1000" dirty="0">
                <a:solidFill>
                  <a:schemeClr val="tx1"/>
                </a:solidFill>
              </a:endParaRPr>
            </a:p>
          </p:txBody>
        </p:sp>
        <p:sp>
          <p:nvSpPr>
            <p:cNvPr id="8" name="Ellipse 7"/>
            <p:cNvSpPr/>
            <p:nvPr/>
          </p:nvSpPr>
          <p:spPr>
            <a:xfrm>
              <a:off x="3707904" y="4581128"/>
              <a:ext cx="720080"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dirty="0" err="1" smtClean="0">
                  <a:solidFill>
                    <a:schemeClr val="tx1"/>
                  </a:solidFill>
                </a:rPr>
                <a:t>laila</a:t>
              </a:r>
              <a:endParaRPr lang="fr-FR" sz="1050" dirty="0">
                <a:solidFill>
                  <a:schemeClr val="tx1"/>
                </a:solidFill>
              </a:endParaRPr>
            </a:p>
          </p:txBody>
        </p:sp>
        <p:sp>
          <p:nvSpPr>
            <p:cNvPr id="9" name="Ellipse 8"/>
            <p:cNvSpPr/>
            <p:nvPr/>
          </p:nvSpPr>
          <p:spPr>
            <a:xfrm>
              <a:off x="5724128" y="4581128"/>
              <a:ext cx="720080"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dirty="0" smtClean="0">
                  <a:solidFill>
                    <a:schemeClr val="tx1"/>
                  </a:solidFill>
                </a:rPr>
                <a:t>Asma</a:t>
              </a:r>
              <a:endParaRPr lang="fr-FR" sz="1050" dirty="0">
                <a:solidFill>
                  <a:schemeClr val="tx1"/>
                </a:solidFill>
              </a:endParaRPr>
            </a:p>
          </p:txBody>
        </p:sp>
        <p:sp>
          <p:nvSpPr>
            <p:cNvPr id="10" name="Ellipse 9"/>
            <p:cNvSpPr/>
            <p:nvPr/>
          </p:nvSpPr>
          <p:spPr>
            <a:xfrm>
              <a:off x="5724128" y="5661248"/>
              <a:ext cx="720080"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b="1" dirty="0" smtClean="0">
                  <a:solidFill>
                    <a:schemeClr val="tx1"/>
                  </a:solidFill>
                </a:rPr>
                <a:t>Ali</a:t>
              </a:r>
              <a:endParaRPr lang="fr-FR" sz="1050" b="1" dirty="0">
                <a:solidFill>
                  <a:schemeClr val="tx1"/>
                </a:solidFill>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Motivation </a:t>
            </a:r>
            <a:endParaRPr lang="fr-FR" dirty="0"/>
          </a:p>
        </p:txBody>
      </p:sp>
      <p:sp>
        <p:nvSpPr>
          <p:cNvPr id="3" name="Espace réservé du contenu 2"/>
          <p:cNvSpPr>
            <a:spLocks noGrp="1"/>
          </p:cNvSpPr>
          <p:nvPr>
            <p:ph sz="quarter" idx="1"/>
          </p:nvPr>
        </p:nvSpPr>
        <p:spPr/>
        <p:txBody>
          <a:bodyPr>
            <a:normAutofit fontScale="92500" lnSpcReduction="20000"/>
          </a:bodyPr>
          <a:lstStyle/>
          <a:p>
            <a:r>
              <a:rPr lang="fr-FR" dirty="0" smtClean="0"/>
              <a:t>Une caractéristique importante des BD orientées objet est qu'elles donnent au concepteur de la BD la capacité de spécifier</a:t>
            </a:r>
          </a:p>
          <a:p>
            <a:pPr lvl="1"/>
            <a:r>
              <a:rPr lang="fr-FR" dirty="0" smtClean="0"/>
              <a:t> non seulement la structure d'objets complexes,</a:t>
            </a:r>
          </a:p>
          <a:p>
            <a:pPr lvl="1"/>
            <a:r>
              <a:rPr lang="fr-FR" dirty="0" smtClean="0"/>
              <a:t> mais aussi les opérations a appliquer a ces objets.</a:t>
            </a:r>
          </a:p>
          <a:p>
            <a:r>
              <a:rPr lang="fr-FR" dirty="0" smtClean="0"/>
              <a:t>On recense actuellement plusieurs prototypes expérimentaux et quelques produits commerciaux de BD orientées objet</a:t>
            </a:r>
          </a:p>
          <a:p>
            <a:r>
              <a:rPr lang="fr-FR" dirty="0" smtClean="0"/>
              <a:t>Ces systèmes reprennent en général les concepts adoptes dans les langages de programmation orientes objet, avec les spécificités des systèmes de bases de </a:t>
            </a:r>
            <a:r>
              <a:rPr lang="fr-FR" dirty="0" err="1" smtClean="0"/>
              <a:t>donnees</a:t>
            </a:r>
            <a:r>
              <a:rPr lang="fr-FR" dirty="0" smtClean="0"/>
              <a:t> (persistance des données, transactions, etc.).</a:t>
            </a:r>
            <a:endParaRPr lang="fr-FR" dirty="0"/>
          </a:p>
        </p:txBody>
      </p:sp>
      <p:sp>
        <p:nvSpPr>
          <p:cNvPr id="4" name="Espace réservé du numéro de diapositive 3"/>
          <p:cNvSpPr>
            <a:spLocks noGrp="1"/>
          </p:cNvSpPr>
          <p:nvPr>
            <p:ph type="sldNum" sz="quarter" idx="12"/>
          </p:nvPr>
        </p:nvSpPr>
        <p:spPr/>
        <p:txBody>
          <a:bodyPr>
            <a:normAutofit fontScale="85000" lnSpcReduction="20000"/>
          </a:bodyPr>
          <a:lstStyle/>
          <a:p>
            <a:fld id="{A6DB4102-F5AB-486C-B731-DFC51628D0BE}" type="slidenum">
              <a:rPr lang="fr-FR" smtClean="0"/>
              <a:pPr/>
              <a:t>4</a:t>
            </a:fld>
            <a:endParaRPr lang="fr-F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smtClean="0"/>
              <a:t>Lien de composition / association</a:t>
            </a:r>
            <a:endParaRPr lang="fr-FR" dirty="0"/>
          </a:p>
        </p:txBody>
      </p:sp>
      <p:sp>
        <p:nvSpPr>
          <p:cNvPr id="3" name="Espace réservé du numéro de diapositive 2"/>
          <p:cNvSpPr>
            <a:spLocks noGrp="1"/>
          </p:cNvSpPr>
          <p:nvPr>
            <p:ph type="sldNum" sz="quarter" idx="12"/>
          </p:nvPr>
        </p:nvSpPr>
        <p:spPr/>
        <p:txBody>
          <a:bodyPr>
            <a:normAutofit fontScale="85000" lnSpcReduction="20000"/>
          </a:bodyPr>
          <a:lstStyle/>
          <a:p>
            <a:fld id="{A6DB4102-F5AB-486C-B731-DFC51628D0BE}" type="slidenum">
              <a:rPr lang="fr-FR" smtClean="0"/>
              <a:pPr/>
              <a:t>40</a:t>
            </a:fld>
            <a:endParaRPr lang="fr-FR"/>
          </a:p>
        </p:txBody>
      </p:sp>
      <p:sp>
        <p:nvSpPr>
          <p:cNvPr id="4" name="Espace réservé du contenu 3"/>
          <p:cNvSpPr>
            <a:spLocks noGrp="1"/>
          </p:cNvSpPr>
          <p:nvPr>
            <p:ph sz="quarter" idx="1"/>
          </p:nvPr>
        </p:nvSpPr>
        <p:spPr>
          <a:xfrm>
            <a:off x="612648" y="1600200"/>
            <a:ext cx="8153400" cy="5069160"/>
          </a:xfrm>
        </p:spPr>
        <p:txBody>
          <a:bodyPr>
            <a:normAutofit fontScale="77500" lnSpcReduction="20000"/>
          </a:bodyPr>
          <a:lstStyle/>
          <a:p>
            <a:r>
              <a:rPr lang="fr-FR" smtClean="0"/>
              <a:t>Certains </a:t>
            </a:r>
            <a:r>
              <a:rPr lang="fr-FR" dirty="0" smtClean="0"/>
              <a:t>SGBD </a:t>
            </a:r>
            <a:r>
              <a:rPr lang="fr-FR" smtClean="0"/>
              <a:t>OO permettent </a:t>
            </a:r>
            <a:r>
              <a:rPr lang="fr-FR" dirty="0" smtClean="0"/>
              <a:t>les </a:t>
            </a:r>
            <a:r>
              <a:rPr lang="fr-FR" smtClean="0"/>
              <a:t>attributs référence en attributs composants</a:t>
            </a:r>
            <a:endParaRPr lang="fr-FR" dirty="0" smtClean="0"/>
          </a:p>
          <a:p>
            <a:endParaRPr lang="fr-FR" dirty="0" smtClean="0"/>
          </a:p>
          <a:p>
            <a:endParaRPr lang="fr-FR" dirty="0" smtClean="0"/>
          </a:p>
          <a:p>
            <a:endParaRPr lang="fr-FR" dirty="0" smtClean="0"/>
          </a:p>
          <a:p>
            <a:pPr>
              <a:buNone/>
            </a:pPr>
            <a:endParaRPr lang="fr-FR" dirty="0" smtClean="0"/>
          </a:p>
          <a:p>
            <a:endParaRPr lang="fr-FR" dirty="0" smtClean="0"/>
          </a:p>
          <a:p>
            <a:endParaRPr lang="fr-FR" dirty="0" smtClean="0"/>
          </a:p>
          <a:p>
            <a:r>
              <a:rPr lang="fr-FR" smtClean="0"/>
              <a:t>En </a:t>
            </a:r>
            <a:r>
              <a:rPr lang="fr-FR" dirty="0" smtClean="0"/>
              <a:t>fait </a:t>
            </a:r>
            <a:r>
              <a:rPr lang="fr-FR" smtClean="0"/>
              <a:t>c'est un lien </a:t>
            </a:r>
            <a:r>
              <a:rPr lang="fr-FR" dirty="0" smtClean="0"/>
              <a:t>attribut –– classe d'objet</a:t>
            </a:r>
          </a:p>
          <a:p>
            <a:pPr lvl="1">
              <a:buNone/>
            </a:pPr>
            <a:r>
              <a:rPr lang="fr-FR" smtClean="0"/>
              <a:t>Lien inverse </a:t>
            </a:r>
            <a:r>
              <a:rPr lang="fr-FR" dirty="0" smtClean="0"/>
              <a:t>?</a:t>
            </a:r>
          </a:p>
          <a:p>
            <a:r>
              <a:rPr lang="fr-FR" smtClean="0"/>
              <a:t>ODMG n'autorise </a:t>
            </a:r>
            <a:r>
              <a:rPr lang="fr-FR" dirty="0" smtClean="0"/>
              <a:t>les </a:t>
            </a:r>
            <a:r>
              <a:rPr lang="fr-FR" smtClean="0"/>
              <a:t>attributs référence </a:t>
            </a:r>
            <a:r>
              <a:rPr lang="fr-FR" dirty="0" smtClean="0"/>
              <a:t>qu'au </a:t>
            </a:r>
            <a:r>
              <a:rPr lang="fr-FR" smtClean="0"/>
              <a:t>premier niveau</a:t>
            </a:r>
            <a:endParaRPr lang="fr-FR" dirty="0" smtClean="0"/>
          </a:p>
          <a:p>
            <a:pPr>
              <a:buNone/>
            </a:pPr>
            <a:r>
              <a:rPr lang="fr-FR" smtClean="0"/>
              <a:t>syntaxe </a:t>
            </a:r>
            <a:r>
              <a:rPr lang="fr-FR" dirty="0" smtClean="0"/>
              <a:t>:</a:t>
            </a:r>
          </a:p>
          <a:p>
            <a:pPr>
              <a:buNone/>
            </a:pPr>
            <a:r>
              <a:rPr lang="en-US" smtClean="0"/>
              <a:t>RELATIONSHIP nom-att-ref </a:t>
            </a:r>
            <a:r>
              <a:rPr lang="en-US" dirty="0" smtClean="0"/>
              <a:t>: [SET | LIST</a:t>
            </a:r>
            <a:r>
              <a:rPr lang="en-US" smtClean="0"/>
              <a:t>] nom-classe </a:t>
            </a:r>
            <a:endParaRPr lang="en-US" dirty="0" smtClean="0"/>
          </a:p>
          <a:p>
            <a:pPr>
              <a:buNone/>
            </a:pPr>
            <a:r>
              <a:rPr lang="en-US" dirty="0" smtClean="0"/>
              <a:t>	</a:t>
            </a:r>
            <a:r>
              <a:rPr lang="fr-FR" smtClean="0"/>
              <a:t>[ INVERSE nom-classe</a:t>
            </a:r>
            <a:r>
              <a:rPr lang="fr-FR" b="1" smtClean="0"/>
              <a:t>.nom-att-ref2 </a:t>
            </a:r>
            <a:r>
              <a:rPr lang="fr-FR" b="1" dirty="0" smtClean="0"/>
              <a:t>]</a:t>
            </a:r>
            <a:endParaRPr lang="fr-FR" dirty="0"/>
          </a:p>
        </p:txBody>
      </p:sp>
      <p:pic>
        <p:nvPicPr>
          <p:cNvPr id="6146" name="Picture 2"/>
          <p:cNvPicPr>
            <a:picLocks noChangeAspect="1" noChangeArrowheads="1"/>
          </p:cNvPicPr>
          <p:nvPr/>
        </p:nvPicPr>
        <p:blipFill>
          <a:blip r:embed="rId2" cstate="email"/>
          <a:srcRect/>
          <a:stretch>
            <a:fillRect/>
          </a:stretch>
        </p:blipFill>
        <p:spPr bwMode="auto">
          <a:xfrm>
            <a:off x="1691680" y="2276872"/>
            <a:ext cx="5688632" cy="1800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smtClean="0"/>
              <a:t>Représentation des associations</a:t>
            </a:r>
            <a:endParaRPr lang="fr-FR" dirty="0"/>
          </a:p>
        </p:txBody>
      </p:sp>
      <p:sp>
        <p:nvSpPr>
          <p:cNvPr id="3" name="Espace réservé du numéro de diapositive 2"/>
          <p:cNvSpPr>
            <a:spLocks noGrp="1"/>
          </p:cNvSpPr>
          <p:nvPr>
            <p:ph type="sldNum" sz="quarter" idx="12"/>
          </p:nvPr>
        </p:nvSpPr>
        <p:spPr/>
        <p:txBody>
          <a:bodyPr>
            <a:normAutofit fontScale="85000" lnSpcReduction="20000"/>
          </a:bodyPr>
          <a:lstStyle/>
          <a:p>
            <a:fld id="{A6DB4102-F5AB-486C-B731-DFC51628D0BE}" type="slidenum">
              <a:rPr lang="fr-FR" smtClean="0"/>
              <a:pPr/>
              <a:t>41</a:t>
            </a:fld>
            <a:endParaRPr lang="fr-FR"/>
          </a:p>
        </p:txBody>
      </p:sp>
      <p:sp>
        <p:nvSpPr>
          <p:cNvPr id="4" name="Espace réservé du contenu 3"/>
          <p:cNvSpPr>
            <a:spLocks noGrp="1"/>
          </p:cNvSpPr>
          <p:nvPr>
            <p:ph sz="quarter" idx="1"/>
          </p:nvPr>
        </p:nvSpPr>
        <p:spPr>
          <a:xfrm>
            <a:off x="612648" y="1600200"/>
            <a:ext cx="8153400" cy="2908920"/>
          </a:xfrm>
        </p:spPr>
        <p:txBody>
          <a:bodyPr>
            <a:normAutofit fontScale="92500" lnSpcReduction="10000"/>
          </a:bodyPr>
          <a:lstStyle/>
          <a:p>
            <a:r>
              <a:rPr lang="fr-FR" smtClean="0"/>
              <a:t>Associations binaires sans </a:t>
            </a:r>
            <a:r>
              <a:rPr lang="fr-FR" dirty="0" smtClean="0"/>
              <a:t>attribut </a:t>
            </a:r>
          </a:p>
          <a:p>
            <a:pPr lvl="1">
              <a:buNone/>
            </a:pPr>
            <a:r>
              <a:rPr lang="fr-FR" smtClean="0"/>
              <a:t>lien(s</a:t>
            </a:r>
            <a:r>
              <a:rPr lang="fr-FR" dirty="0" smtClean="0"/>
              <a:t>) </a:t>
            </a:r>
            <a:r>
              <a:rPr lang="fr-FR" smtClean="0"/>
              <a:t>de composition dans le sens </a:t>
            </a:r>
            <a:r>
              <a:rPr lang="fr-FR" dirty="0" smtClean="0"/>
              <a:t>des requêtes</a:t>
            </a:r>
          </a:p>
          <a:p>
            <a:r>
              <a:rPr lang="fr-FR" smtClean="0"/>
              <a:t>Associations n-aire </a:t>
            </a:r>
            <a:r>
              <a:rPr lang="fr-FR" dirty="0" smtClean="0"/>
              <a:t>et/ou avec attributs</a:t>
            </a:r>
          </a:p>
          <a:p>
            <a:pPr lvl="1">
              <a:buNone/>
            </a:pPr>
            <a:r>
              <a:rPr lang="fr-FR" smtClean="0"/>
              <a:t>une </a:t>
            </a:r>
            <a:r>
              <a:rPr lang="fr-FR" dirty="0" smtClean="0"/>
              <a:t>classe d'objets </a:t>
            </a:r>
            <a:r>
              <a:rPr lang="fr-FR" smtClean="0"/>
              <a:t>avec un lien de composition </a:t>
            </a:r>
            <a:r>
              <a:rPr lang="fr-FR" dirty="0" smtClean="0"/>
              <a:t>par rôle </a:t>
            </a:r>
            <a:r>
              <a:rPr lang="fr-FR" smtClean="0"/>
              <a:t>(dans le sens </a:t>
            </a:r>
            <a:r>
              <a:rPr lang="fr-FR" dirty="0" smtClean="0"/>
              <a:t>des requêtes)</a:t>
            </a:r>
          </a:p>
          <a:p>
            <a:r>
              <a:rPr lang="fr-FR" dirty="0" smtClean="0"/>
              <a:t>Exemple </a:t>
            </a:r>
            <a:r>
              <a:rPr lang="fr-FR" smtClean="0"/>
              <a:t>: inscription </a:t>
            </a:r>
            <a:r>
              <a:rPr lang="fr-FR" dirty="0" smtClean="0"/>
              <a:t>(avec date</a:t>
            </a:r>
            <a:r>
              <a:rPr lang="fr-FR" smtClean="0"/>
              <a:t>) d'un étudiant à un </a:t>
            </a:r>
            <a:r>
              <a:rPr lang="fr-FR" dirty="0" smtClean="0"/>
              <a:t>cours</a:t>
            </a:r>
            <a:endParaRPr lang="fr-FR" dirty="0"/>
          </a:p>
        </p:txBody>
      </p:sp>
      <p:pic>
        <p:nvPicPr>
          <p:cNvPr id="7170" name="Picture 2"/>
          <p:cNvPicPr>
            <a:picLocks noChangeAspect="1" noChangeArrowheads="1"/>
          </p:cNvPicPr>
          <p:nvPr/>
        </p:nvPicPr>
        <p:blipFill>
          <a:blip r:embed="rId2" cstate="email"/>
          <a:srcRect/>
          <a:stretch>
            <a:fillRect/>
          </a:stretch>
        </p:blipFill>
        <p:spPr bwMode="auto">
          <a:xfrm>
            <a:off x="2555776" y="4337720"/>
            <a:ext cx="5904656" cy="2520280"/>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HIERARCHIE D'HERITAGE</a:t>
            </a:r>
            <a:endParaRPr lang="fr-FR" dirty="0"/>
          </a:p>
        </p:txBody>
      </p:sp>
      <p:sp>
        <p:nvSpPr>
          <p:cNvPr id="3" name="Espace réservé du numéro de diapositive 2"/>
          <p:cNvSpPr>
            <a:spLocks noGrp="1"/>
          </p:cNvSpPr>
          <p:nvPr>
            <p:ph type="sldNum" sz="quarter" idx="12"/>
          </p:nvPr>
        </p:nvSpPr>
        <p:spPr/>
        <p:txBody>
          <a:bodyPr>
            <a:normAutofit fontScale="85000" lnSpcReduction="20000"/>
          </a:bodyPr>
          <a:lstStyle/>
          <a:p>
            <a:fld id="{A6DB4102-F5AB-486C-B731-DFC51628D0BE}" type="slidenum">
              <a:rPr lang="fr-FR" smtClean="0"/>
              <a:pPr/>
              <a:t>42</a:t>
            </a:fld>
            <a:endParaRPr lang="fr-FR"/>
          </a:p>
        </p:txBody>
      </p:sp>
      <p:sp>
        <p:nvSpPr>
          <p:cNvPr id="4" name="Espace réservé du contenu 3"/>
          <p:cNvSpPr>
            <a:spLocks noGrp="1"/>
          </p:cNvSpPr>
          <p:nvPr>
            <p:ph sz="quarter" idx="1"/>
          </p:nvPr>
        </p:nvSpPr>
        <p:spPr>
          <a:xfrm>
            <a:off x="323528" y="1600200"/>
            <a:ext cx="8568952" cy="5257800"/>
          </a:xfrm>
        </p:spPr>
        <p:txBody>
          <a:bodyPr>
            <a:normAutofit fontScale="92500" lnSpcReduction="20000"/>
          </a:bodyPr>
          <a:lstStyle/>
          <a:p>
            <a:r>
              <a:rPr lang="fr-FR" dirty="0" smtClean="0"/>
              <a:t>Objectif des LP OO </a:t>
            </a:r>
            <a:r>
              <a:rPr lang="fr-FR" smtClean="0"/>
              <a:t>: réutilisation </a:t>
            </a:r>
            <a:r>
              <a:rPr lang="fr-FR" dirty="0" smtClean="0"/>
              <a:t>(réduire le coût </a:t>
            </a:r>
            <a:r>
              <a:rPr lang="fr-FR" smtClean="0"/>
              <a:t>de développement</a:t>
            </a:r>
            <a:r>
              <a:rPr lang="fr-FR" dirty="0" smtClean="0"/>
              <a:t>)</a:t>
            </a:r>
          </a:p>
          <a:p>
            <a:pPr lvl="1">
              <a:buNone/>
            </a:pPr>
            <a:r>
              <a:rPr lang="fr-FR" dirty="0" smtClean="0"/>
              <a:t>==&gt; Héritage des propriétés</a:t>
            </a:r>
          </a:p>
          <a:p>
            <a:pPr lvl="2">
              <a:buNone/>
            </a:pPr>
            <a:r>
              <a:rPr lang="fr-FR" smtClean="0"/>
              <a:t>Redéfinition </a:t>
            </a:r>
            <a:r>
              <a:rPr lang="fr-FR" dirty="0" smtClean="0"/>
              <a:t>des propriétés pour les adapter</a:t>
            </a:r>
          </a:p>
          <a:p>
            <a:r>
              <a:rPr lang="fr-FR" sz="3200" dirty="0" smtClean="0"/>
              <a:t>Objectif des BD OO </a:t>
            </a:r>
            <a:r>
              <a:rPr lang="fr-FR" sz="3200" smtClean="0"/>
              <a:t>: représentions </a:t>
            </a:r>
            <a:r>
              <a:rPr lang="fr-FR" sz="3200" dirty="0" smtClean="0"/>
              <a:t>multiples du même objet</a:t>
            </a:r>
          </a:p>
          <a:p>
            <a:r>
              <a:rPr lang="fr-FR" sz="2800" smtClean="0"/>
              <a:t>Amina</a:t>
            </a:r>
            <a:r>
              <a:rPr lang="fr-FR" sz="3200" smtClean="0"/>
              <a:t> </a:t>
            </a:r>
            <a:r>
              <a:rPr lang="fr-FR" sz="3200" dirty="0" smtClean="0"/>
              <a:t>est :</a:t>
            </a:r>
          </a:p>
          <a:p>
            <a:pPr lvl="1"/>
            <a:r>
              <a:rPr lang="fr-FR" dirty="0" smtClean="0"/>
              <a:t>membre </a:t>
            </a:r>
            <a:r>
              <a:rPr lang="fr-FR" smtClean="0"/>
              <a:t>du personnel </a:t>
            </a:r>
            <a:r>
              <a:rPr lang="fr-FR" dirty="0" smtClean="0"/>
              <a:t>de l'hôpital</a:t>
            </a:r>
          </a:p>
          <a:p>
            <a:pPr lvl="1"/>
            <a:r>
              <a:rPr lang="fr-FR" smtClean="0"/>
              <a:t>Médecin</a:t>
            </a:r>
            <a:endParaRPr lang="fr-FR" dirty="0" smtClean="0"/>
          </a:p>
          <a:p>
            <a:pPr lvl="1"/>
            <a:r>
              <a:rPr lang="fr-FR" smtClean="0"/>
              <a:t>chirurgien</a:t>
            </a:r>
            <a:endParaRPr lang="fr-FR" dirty="0" smtClean="0"/>
          </a:p>
          <a:p>
            <a:pPr lvl="1"/>
            <a:r>
              <a:rPr lang="fr-FR" smtClean="0"/>
              <a:t>et en ce moment un patient</a:t>
            </a:r>
            <a:endParaRPr lang="fr-FR" dirty="0" smtClean="0"/>
          </a:p>
          <a:p>
            <a:r>
              <a:rPr lang="fr-FR" sz="3200" smtClean="0"/>
              <a:t>"lien </a:t>
            </a:r>
            <a:r>
              <a:rPr lang="fr-FR" sz="3200" dirty="0" err="1" smtClean="0"/>
              <a:t>is</a:t>
            </a:r>
            <a:r>
              <a:rPr lang="fr-FR" sz="3200" dirty="0" smtClean="0"/>
              <a:t>-a" ou </a:t>
            </a:r>
            <a:r>
              <a:rPr lang="fr-FR" sz="3200" smtClean="0"/>
              <a:t>"lien de généralisation / spécialisation" </a:t>
            </a:r>
            <a:r>
              <a:rPr lang="fr-FR" sz="3200" dirty="0" smtClean="0"/>
              <a:t>ou </a:t>
            </a:r>
            <a:r>
              <a:rPr lang="fr-FR" sz="3200" smtClean="0"/>
              <a:t>"lien </a:t>
            </a:r>
            <a:r>
              <a:rPr lang="fr-FR" sz="3200" dirty="0" smtClean="0"/>
              <a:t>d'héritage"</a:t>
            </a:r>
            <a:endParaRPr lang="fr-FR"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t>Exemple : </a:t>
            </a:r>
            <a:r>
              <a:rPr lang="fr-FR" b="1" smtClean="0"/>
              <a:t>le personnel d'un </a:t>
            </a:r>
            <a:r>
              <a:rPr lang="fr-FR" b="1" dirty="0" smtClean="0"/>
              <a:t>hôpital</a:t>
            </a:r>
            <a:endParaRPr lang="fr-FR" dirty="0"/>
          </a:p>
        </p:txBody>
      </p:sp>
      <p:sp>
        <p:nvSpPr>
          <p:cNvPr id="3" name="Espace réservé du numéro de diapositive 2"/>
          <p:cNvSpPr>
            <a:spLocks noGrp="1"/>
          </p:cNvSpPr>
          <p:nvPr>
            <p:ph type="sldNum" sz="quarter" idx="12"/>
          </p:nvPr>
        </p:nvSpPr>
        <p:spPr/>
        <p:txBody>
          <a:bodyPr>
            <a:normAutofit fontScale="85000" lnSpcReduction="20000"/>
          </a:bodyPr>
          <a:lstStyle/>
          <a:p>
            <a:fld id="{A6DB4102-F5AB-486C-B731-DFC51628D0BE}" type="slidenum">
              <a:rPr lang="fr-FR" smtClean="0"/>
              <a:pPr/>
              <a:t>43</a:t>
            </a:fld>
            <a:endParaRPr lang="fr-FR"/>
          </a:p>
        </p:txBody>
      </p:sp>
      <p:pic>
        <p:nvPicPr>
          <p:cNvPr id="8194" name="Picture 2"/>
          <p:cNvPicPr>
            <a:picLocks noGrp="1" noChangeAspect="1" noChangeArrowheads="1"/>
          </p:cNvPicPr>
          <p:nvPr>
            <p:ph sz="quarter" idx="1"/>
          </p:nvPr>
        </p:nvPicPr>
        <p:blipFill>
          <a:blip r:embed="rId2" cstate="email"/>
          <a:srcRect/>
          <a:stretch>
            <a:fillRect/>
          </a:stretch>
        </p:blipFill>
        <p:spPr bwMode="auto">
          <a:xfrm>
            <a:off x="683568" y="1527501"/>
            <a:ext cx="7776864" cy="4349771"/>
          </a:xfrm>
          <a:prstGeom prst="rect">
            <a:avLst/>
          </a:prstGeom>
          <a:noFill/>
          <a:ln w="9525">
            <a:noFill/>
            <a:miter lim="800000"/>
            <a:headEnd/>
            <a:tailEnd/>
          </a:ln>
        </p:spPr>
      </p:pic>
      <p:sp>
        <p:nvSpPr>
          <p:cNvPr id="6" name="Rectangle 5"/>
          <p:cNvSpPr/>
          <p:nvPr/>
        </p:nvSpPr>
        <p:spPr>
          <a:xfrm>
            <a:off x="323528" y="5733256"/>
            <a:ext cx="7848872" cy="1015663"/>
          </a:xfrm>
          <a:prstGeom prst="rect">
            <a:avLst/>
          </a:prstGeom>
        </p:spPr>
        <p:txBody>
          <a:bodyPr wrap="square">
            <a:spAutoFit/>
          </a:bodyPr>
          <a:lstStyle/>
          <a:p>
            <a:r>
              <a:rPr lang="fr-FR" sz="2000" b="1" smtClean="0"/>
              <a:t>Attention </a:t>
            </a:r>
            <a:r>
              <a:rPr lang="fr-FR" sz="2000" b="1" dirty="0" smtClean="0"/>
              <a:t>: 2 types de flèches : </a:t>
            </a:r>
          </a:p>
          <a:p>
            <a:pPr lvl="1">
              <a:buFont typeface="Wingdings" pitchFamily="2" charset="2"/>
              <a:buChar char="v"/>
            </a:pPr>
            <a:r>
              <a:rPr lang="fr-FR" sz="2000" smtClean="0"/>
              <a:t>flèches minces : composition</a:t>
            </a:r>
            <a:endParaRPr lang="fr-FR" sz="2000" dirty="0" smtClean="0"/>
          </a:p>
          <a:p>
            <a:pPr lvl="1">
              <a:buFont typeface="Wingdings" pitchFamily="2" charset="2"/>
              <a:buChar char="v"/>
            </a:pPr>
            <a:r>
              <a:rPr lang="fr-FR" sz="2000" dirty="0" smtClean="0"/>
              <a:t>flèches épaisses : </a:t>
            </a:r>
            <a:r>
              <a:rPr lang="fr-FR" sz="2000" dirty="0" err="1" smtClean="0"/>
              <a:t>is</a:t>
            </a:r>
            <a:r>
              <a:rPr lang="fr-FR" sz="2000" dirty="0" smtClean="0"/>
              <a:t>-a</a:t>
            </a:r>
            <a:endParaRPr lang="fr-FR" sz="20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Propriétés </a:t>
            </a:r>
            <a:r>
              <a:rPr lang="fr-FR" b="1" smtClean="0"/>
              <a:t>des liens </a:t>
            </a:r>
            <a:r>
              <a:rPr lang="fr-FR" b="1" dirty="0" err="1" smtClean="0"/>
              <a:t>is</a:t>
            </a:r>
            <a:r>
              <a:rPr lang="fr-FR" b="1" dirty="0" smtClean="0"/>
              <a:t>-a</a:t>
            </a:r>
            <a:endParaRPr lang="fr-FR" dirty="0"/>
          </a:p>
        </p:txBody>
      </p:sp>
      <p:sp>
        <p:nvSpPr>
          <p:cNvPr id="3" name="Espace réservé du numéro de diapositive 2"/>
          <p:cNvSpPr>
            <a:spLocks noGrp="1"/>
          </p:cNvSpPr>
          <p:nvPr>
            <p:ph type="sldNum" sz="quarter" idx="12"/>
          </p:nvPr>
        </p:nvSpPr>
        <p:spPr/>
        <p:txBody>
          <a:bodyPr>
            <a:normAutofit fontScale="85000" lnSpcReduction="20000"/>
          </a:bodyPr>
          <a:lstStyle/>
          <a:p>
            <a:fld id="{A6DB4102-F5AB-486C-B731-DFC51628D0BE}" type="slidenum">
              <a:rPr lang="fr-FR" smtClean="0"/>
              <a:pPr/>
              <a:t>44</a:t>
            </a:fld>
            <a:endParaRPr lang="fr-FR"/>
          </a:p>
        </p:txBody>
      </p:sp>
      <p:sp>
        <p:nvSpPr>
          <p:cNvPr id="4" name="Espace réservé du contenu 3"/>
          <p:cNvSpPr>
            <a:spLocks noGrp="1"/>
          </p:cNvSpPr>
          <p:nvPr>
            <p:ph sz="quarter" idx="1"/>
          </p:nvPr>
        </p:nvSpPr>
        <p:spPr>
          <a:xfrm>
            <a:off x="612648" y="1600200"/>
            <a:ext cx="8153400" cy="5069160"/>
          </a:xfrm>
        </p:spPr>
        <p:txBody>
          <a:bodyPr>
            <a:normAutofit fontScale="92500" lnSpcReduction="10000"/>
          </a:bodyPr>
          <a:lstStyle/>
          <a:p>
            <a:r>
              <a:rPr lang="fr-FR" smtClean="0"/>
              <a:t>Inclusion des populations</a:t>
            </a:r>
            <a:endParaRPr lang="fr-FR" dirty="0" smtClean="0"/>
          </a:p>
          <a:p>
            <a:pPr lvl="1"/>
            <a:r>
              <a:rPr lang="fr-FR" dirty="0" smtClean="0"/>
              <a:t>Tout </a:t>
            </a:r>
            <a:r>
              <a:rPr lang="fr-FR" smtClean="0"/>
              <a:t>objet d'une </a:t>
            </a:r>
            <a:r>
              <a:rPr lang="fr-FR" dirty="0" smtClean="0"/>
              <a:t>sous-classe est aussi objet de sa (ses) </a:t>
            </a:r>
            <a:r>
              <a:rPr lang="fr-FR" dirty="0" err="1" smtClean="0"/>
              <a:t>sur-classe</a:t>
            </a:r>
            <a:endParaRPr lang="fr-FR" dirty="0" smtClean="0"/>
          </a:p>
          <a:p>
            <a:pPr lvl="1"/>
            <a:r>
              <a:rPr lang="fr-FR" dirty="0" smtClean="0"/>
              <a:t>Exemple </a:t>
            </a:r>
            <a:r>
              <a:rPr lang="fr-FR" smtClean="0"/>
              <a:t>: un </a:t>
            </a:r>
            <a:r>
              <a:rPr lang="fr-FR" dirty="0" smtClean="0"/>
              <a:t>objet de la </a:t>
            </a:r>
            <a:r>
              <a:rPr lang="fr-FR" smtClean="0"/>
              <a:t>classe Médecin </a:t>
            </a:r>
            <a:r>
              <a:rPr lang="fr-FR" dirty="0" smtClean="0"/>
              <a:t>est </a:t>
            </a:r>
            <a:r>
              <a:rPr lang="fr-FR" smtClean="0"/>
              <a:t>aussi un </a:t>
            </a:r>
            <a:r>
              <a:rPr lang="fr-FR" dirty="0" smtClean="0"/>
              <a:t>objet de la </a:t>
            </a:r>
            <a:r>
              <a:rPr lang="fr-FR" smtClean="0"/>
              <a:t>classe Personnel</a:t>
            </a:r>
            <a:endParaRPr lang="fr-FR" dirty="0" smtClean="0"/>
          </a:p>
          <a:p>
            <a:r>
              <a:rPr lang="fr-FR" sz="3200" dirty="0" smtClean="0"/>
              <a:t>Héritage des propriétés</a:t>
            </a:r>
          </a:p>
          <a:p>
            <a:pPr lvl="1"/>
            <a:r>
              <a:rPr lang="fr-FR" dirty="0" smtClean="0"/>
              <a:t>La sous-classe hérite des :</a:t>
            </a:r>
          </a:p>
          <a:p>
            <a:pPr lvl="2"/>
            <a:r>
              <a:rPr lang="fr-FR" sz="2200" dirty="0" smtClean="0"/>
              <a:t> </a:t>
            </a:r>
            <a:r>
              <a:rPr lang="fr-FR" dirty="0" smtClean="0"/>
              <a:t>attributs valeur</a:t>
            </a:r>
          </a:p>
          <a:p>
            <a:pPr lvl="2"/>
            <a:r>
              <a:rPr lang="fr-FR" sz="2200" dirty="0" smtClean="0"/>
              <a:t> </a:t>
            </a:r>
            <a:r>
              <a:rPr lang="fr-FR" smtClean="0"/>
              <a:t>attributs référence</a:t>
            </a:r>
            <a:endParaRPr lang="fr-FR" dirty="0" smtClean="0"/>
          </a:p>
          <a:p>
            <a:pPr lvl="2"/>
            <a:r>
              <a:rPr lang="fr-FR" sz="2200" dirty="0" smtClean="0"/>
              <a:t> </a:t>
            </a:r>
            <a:r>
              <a:rPr lang="fr-FR" dirty="0" smtClean="0"/>
              <a:t>et des méthodes</a:t>
            </a:r>
          </a:p>
          <a:p>
            <a:pPr lvl="2">
              <a:buNone/>
            </a:pPr>
            <a:r>
              <a:rPr lang="fr-FR" dirty="0" smtClean="0"/>
              <a:t>de sa (ses) </a:t>
            </a:r>
            <a:r>
              <a:rPr lang="fr-FR" dirty="0" err="1" smtClean="0"/>
              <a:t>sur-classe</a:t>
            </a:r>
            <a:r>
              <a:rPr lang="fr-FR" dirty="0" smtClean="0"/>
              <a:t>(s)</a:t>
            </a:r>
          </a:p>
          <a:p>
            <a:pPr lvl="1"/>
            <a:r>
              <a:rPr lang="fr-FR" dirty="0" smtClean="0"/>
              <a:t>Exemple </a:t>
            </a:r>
            <a:r>
              <a:rPr lang="fr-FR" smtClean="0"/>
              <a:t>: Infirmier </a:t>
            </a:r>
            <a:r>
              <a:rPr lang="fr-FR" dirty="0" smtClean="0"/>
              <a:t>a pour attributs : AVS</a:t>
            </a:r>
            <a:r>
              <a:rPr lang="fr-FR" smtClean="0"/>
              <a:t>, nom</a:t>
            </a:r>
            <a:r>
              <a:rPr lang="fr-FR" dirty="0" smtClean="0"/>
              <a:t>, adresse, </a:t>
            </a:r>
          </a:p>
          <a:p>
            <a:pPr lvl="1">
              <a:buNone/>
            </a:pPr>
            <a:r>
              <a:rPr lang="fr-FR" dirty="0" smtClean="0"/>
              <a:t>	</a:t>
            </a:r>
            <a:r>
              <a:rPr lang="fr-FR" smtClean="0"/>
              <a:t>	sal-mensuel</a:t>
            </a:r>
            <a:r>
              <a:rPr lang="fr-FR" dirty="0" smtClean="0"/>
              <a:t>, service et horaire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Propriétés </a:t>
            </a:r>
            <a:r>
              <a:rPr lang="fr-FR" b="1" smtClean="0"/>
              <a:t>des liens </a:t>
            </a:r>
            <a:r>
              <a:rPr lang="fr-FR" b="1" dirty="0" err="1" smtClean="0"/>
              <a:t>is</a:t>
            </a:r>
            <a:r>
              <a:rPr lang="fr-FR" b="1" dirty="0" smtClean="0"/>
              <a:t>-a (suite)</a:t>
            </a:r>
            <a:endParaRPr lang="fr-FR" dirty="0"/>
          </a:p>
        </p:txBody>
      </p:sp>
      <p:sp>
        <p:nvSpPr>
          <p:cNvPr id="3" name="Espace réservé du numéro de diapositive 2"/>
          <p:cNvSpPr>
            <a:spLocks noGrp="1"/>
          </p:cNvSpPr>
          <p:nvPr>
            <p:ph type="sldNum" sz="quarter" idx="12"/>
          </p:nvPr>
        </p:nvSpPr>
        <p:spPr/>
        <p:txBody>
          <a:bodyPr>
            <a:normAutofit fontScale="85000" lnSpcReduction="20000"/>
          </a:bodyPr>
          <a:lstStyle/>
          <a:p>
            <a:fld id="{A6DB4102-F5AB-486C-B731-DFC51628D0BE}" type="slidenum">
              <a:rPr lang="fr-FR" smtClean="0"/>
              <a:pPr/>
              <a:t>45</a:t>
            </a:fld>
            <a:endParaRPr lang="fr-FR"/>
          </a:p>
        </p:txBody>
      </p:sp>
      <p:sp>
        <p:nvSpPr>
          <p:cNvPr id="4" name="Espace réservé du contenu 3"/>
          <p:cNvSpPr>
            <a:spLocks noGrp="1"/>
          </p:cNvSpPr>
          <p:nvPr>
            <p:ph sz="quarter" idx="1"/>
          </p:nvPr>
        </p:nvSpPr>
        <p:spPr/>
        <p:txBody>
          <a:bodyPr>
            <a:normAutofit fontScale="92500" lnSpcReduction="20000"/>
          </a:bodyPr>
          <a:lstStyle/>
          <a:p>
            <a:r>
              <a:rPr lang="fr-FR" dirty="0" smtClean="0"/>
              <a:t>Substituabilité</a:t>
            </a:r>
          </a:p>
          <a:p>
            <a:pPr lvl="1"/>
            <a:r>
              <a:rPr lang="fr-FR" smtClean="0"/>
              <a:t>On </a:t>
            </a:r>
            <a:r>
              <a:rPr lang="fr-FR" dirty="0" smtClean="0"/>
              <a:t>peut toujours </a:t>
            </a:r>
            <a:r>
              <a:rPr lang="fr-FR" smtClean="0"/>
              <a:t>employer un </a:t>
            </a:r>
            <a:r>
              <a:rPr lang="fr-FR" dirty="0" smtClean="0"/>
              <a:t>objet spécifique à la </a:t>
            </a:r>
            <a:r>
              <a:rPr lang="fr-FR" smtClean="0"/>
              <a:t>place d’un objet générique</a:t>
            </a:r>
            <a:endParaRPr lang="fr-FR" dirty="0" smtClean="0"/>
          </a:p>
          <a:p>
            <a:pPr lvl="1"/>
            <a:r>
              <a:rPr lang="fr-FR" dirty="0" smtClean="0"/>
              <a:t>Exemple : ajouter au Service </a:t>
            </a:r>
            <a:r>
              <a:rPr lang="fr-FR" smtClean="0"/>
              <a:t>de réanimation un infirmier, un médecin…</a:t>
            </a:r>
            <a:endParaRPr lang="fr-FR" dirty="0" smtClean="0"/>
          </a:p>
          <a:p>
            <a:r>
              <a:rPr lang="fr-FR" dirty="0" smtClean="0"/>
              <a:t>Sous-typage</a:t>
            </a:r>
          </a:p>
          <a:p>
            <a:pPr lvl="1">
              <a:buNone/>
            </a:pPr>
            <a:r>
              <a:rPr lang="fr-FR" smtClean="0"/>
              <a:t>Une </a:t>
            </a:r>
            <a:r>
              <a:rPr lang="fr-FR" dirty="0" smtClean="0"/>
              <a:t>sous-classe peut avoir des :</a:t>
            </a:r>
          </a:p>
          <a:p>
            <a:pPr lvl="1"/>
            <a:r>
              <a:rPr lang="fr-FR" smtClean="0"/>
              <a:t>propriétés supplémentaires</a:t>
            </a:r>
            <a:endParaRPr lang="fr-FR" dirty="0" smtClean="0"/>
          </a:p>
          <a:p>
            <a:pPr lvl="2"/>
            <a:r>
              <a:rPr lang="fr-FR" dirty="0" smtClean="0"/>
              <a:t>Exemple </a:t>
            </a:r>
            <a:r>
              <a:rPr lang="fr-FR" smtClean="0"/>
              <a:t>: Infirmier </a:t>
            </a:r>
            <a:r>
              <a:rPr lang="fr-FR" dirty="0" smtClean="0"/>
              <a:t>a l'attribut horaire</a:t>
            </a:r>
          </a:p>
          <a:p>
            <a:pPr lvl="1"/>
            <a:r>
              <a:rPr lang="fr-FR" dirty="0" smtClean="0"/>
              <a:t>des </a:t>
            </a:r>
            <a:r>
              <a:rPr lang="fr-FR" smtClean="0"/>
              <a:t>propriétés redéfinies</a:t>
            </a:r>
            <a:endParaRPr lang="fr-FR" dirty="0" smtClean="0"/>
          </a:p>
          <a:p>
            <a:pPr lvl="2"/>
            <a:r>
              <a:rPr lang="fr-FR" smtClean="0"/>
              <a:t>domaine d'un </a:t>
            </a:r>
            <a:r>
              <a:rPr lang="fr-FR" dirty="0" smtClean="0"/>
              <a:t>attribut hérité plus </a:t>
            </a:r>
            <a:r>
              <a:rPr lang="fr-FR" smtClean="0"/>
              <a:t>spécifique dans </a:t>
            </a:r>
            <a:r>
              <a:rPr lang="fr-FR" dirty="0" smtClean="0"/>
              <a:t>la sous-classe</a:t>
            </a:r>
          </a:p>
          <a:p>
            <a:pPr lvl="2"/>
            <a:r>
              <a:rPr lang="fr-FR" smtClean="0"/>
              <a:t>code d'une </a:t>
            </a:r>
            <a:r>
              <a:rPr lang="fr-FR" dirty="0" smtClean="0"/>
              <a:t>méthode héritée adapté à la sous-classe</a:t>
            </a:r>
            <a:endParaRPr lang="fr-FR"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smtClean="0"/>
              <a:t>Redéfinition </a:t>
            </a:r>
            <a:r>
              <a:rPr lang="fr-FR" b="1" dirty="0" smtClean="0"/>
              <a:t>des attributs</a:t>
            </a:r>
            <a:endParaRPr lang="fr-FR" dirty="0"/>
          </a:p>
        </p:txBody>
      </p:sp>
      <p:sp>
        <p:nvSpPr>
          <p:cNvPr id="3" name="Espace réservé du numéro de diapositive 2"/>
          <p:cNvSpPr>
            <a:spLocks noGrp="1"/>
          </p:cNvSpPr>
          <p:nvPr>
            <p:ph type="sldNum" sz="quarter" idx="12"/>
          </p:nvPr>
        </p:nvSpPr>
        <p:spPr/>
        <p:txBody>
          <a:bodyPr>
            <a:normAutofit fontScale="85000" lnSpcReduction="20000"/>
          </a:bodyPr>
          <a:lstStyle/>
          <a:p>
            <a:fld id="{A6DB4102-F5AB-486C-B731-DFC51628D0BE}" type="slidenum">
              <a:rPr lang="fr-FR" smtClean="0"/>
              <a:pPr/>
              <a:t>46</a:t>
            </a:fld>
            <a:endParaRPr lang="fr-FR"/>
          </a:p>
        </p:txBody>
      </p:sp>
      <p:sp>
        <p:nvSpPr>
          <p:cNvPr id="4" name="Espace réservé du contenu 3"/>
          <p:cNvSpPr>
            <a:spLocks noGrp="1"/>
          </p:cNvSpPr>
          <p:nvPr>
            <p:ph sz="quarter" idx="1"/>
          </p:nvPr>
        </p:nvSpPr>
        <p:spPr>
          <a:xfrm>
            <a:off x="612648" y="1600200"/>
            <a:ext cx="8153400" cy="3629000"/>
          </a:xfrm>
        </p:spPr>
        <p:txBody>
          <a:bodyPr>
            <a:normAutofit/>
          </a:bodyPr>
          <a:lstStyle/>
          <a:p>
            <a:r>
              <a:rPr lang="fr-FR" sz="2400" smtClean="0"/>
              <a:t>Redéfinition d’un attribut dans une </a:t>
            </a:r>
            <a:r>
              <a:rPr lang="fr-FR" sz="2400" dirty="0" smtClean="0"/>
              <a:t>sous-classe</a:t>
            </a:r>
          </a:p>
          <a:p>
            <a:pPr lvl="1"/>
            <a:r>
              <a:rPr lang="fr-FR" sz="2000" smtClean="0"/>
              <a:t>nouvelle définition </a:t>
            </a:r>
            <a:r>
              <a:rPr lang="fr-FR" sz="2000" dirty="0" smtClean="0"/>
              <a:t>pour l’attribut</a:t>
            </a:r>
          </a:p>
          <a:p>
            <a:pPr lvl="1"/>
            <a:r>
              <a:rPr lang="fr-FR" sz="2000" dirty="0" smtClean="0"/>
              <a:t>type de </a:t>
            </a:r>
            <a:r>
              <a:rPr lang="fr-FR" sz="2000" smtClean="0"/>
              <a:t>l’attribut redéfini </a:t>
            </a:r>
            <a:r>
              <a:rPr lang="fr-FR" sz="2000" dirty="0" smtClean="0"/>
              <a:t>doit </a:t>
            </a:r>
            <a:r>
              <a:rPr lang="fr-FR" sz="2000" smtClean="0"/>
              <a:t>être un </a:t>
            </a:r>
            <a:r>
              <a:rPr lang="fr-FR" sz="2000" dirty="0" smtClean="0"/>
              <a:t>sous-type</a:t>
            </a:r>
          </a:p>
          <a:p>
            <a:pPr lvl="2"/>
            <a:r>
              <a:rPr lang="fr-FR" sz="1800" smtClean="0"/>
              <a:t> domaine et/ou cardinalites restreints</a:t>
            </a:r>
            <a:endParaRPr lang="fr-FR" sz="1800" dirty="0" smtClean="0"/>
          </a:p>
          <a:p>
            <a:pPr lvl="2"/>
            <a:r>
              <a:rPr lang="fr-FR" sz="1800" dirty="0" smtClean="0"/>
              <a:t> attribut complexe </a:t>
            </a:r>
            <a:r>
              <a:rPr lang="fr-FR" sz="1800" dirty="0" err="1" smtClean="0"/>
              <a:t>complèté</a:t>
            </a:r>
            <a:endParaRPr lang="fr-FR" sz="1800" dirty="0" smtClean="0"/>
          </a:p>
          <a:p>
            <a:pPr lvl="1"/>
            <a:r>
              <a:rPr lang="fr-FR" sz="2000" smtClean="0"/>
              <a:t>n’existe pas dans </a:t>
            </a:r>
            <a:r>
              <a:rPr lang="fr-FR" sz="2000" dirty="0" smtClean="0"/>
              <a:t>tous les SGBD OO</a:t>
            </a:r>
          </a:p>
          <a:p>
            <a:r>
              <a:rPr lang="fr-FR" sz="2400" dirty="0" smtClean="0"/>
              <a:t>Exemple </a:t>
            </a:r>
            <a:r>
              <a:rPr lang="fr-FR" sz="2400" smtClean="0"/>
              <a:t>de domaine restreint </a:t>
            </a:r>
            <a:r>
              <a:rPr lang="fr-FR" sz="2400" dirty="0" smtClean="0"/>
              <a:t>:</a:t>
            </a:r>
            <a:endParaRPr lang="fr-FR" sz="2400" dirty="0"/>
          </a:p>
        </p:txBody>
      </p:sp>
      <p:pic>
        <p:nvPicPr>
          <p:cNvPr id="9218" name="Picture 2"/>
          <p:cNvPicPr>
            <a:picLocks noChangeAspect="1" noChangeArrowheads="1"/>
          </p:cNvPicPr>
          <p:nvPr/>
        </p:nvPicPr>
        <p:blipFill>
          <a:blip r:embed="rId2" cstate="email"/>
          <a:srcRect/>
          <a:stretch>
            <a:fillRect/>
          </a:stretch>
        </p:blipFill>
        <p:spPr bwMode="auto">
          <a:xfrm>
            <a:off x="1979712" y="4296048"/>
            <a:ext cx="5364088" cy="2561952"/>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smtClean="0"/>
              <a:t>Redéfinition </a:t>
            </a:r>
            <a:r>
              <a:rPr lang="fr-FR" b="1" dirty="0" smtClean="0"/>
              <a:t>d'attribut</a:t>
            </a:r>
            <a:endParaRPr lang="fr-FR" dirty="0"/>
          </a:p>
        </p:txBody>
      </p:sp>
      <p:sp>
        <p:nvSpPr>
          <p:cNvPr id="3" name="Espace réservé du numéro de diapositive 2"/>
          <p:cNvSpPr>
            <a:spLocks noGrp="1"/>
          </p:cNvSpPr>
          <p:nvPr>
            <p:ph type="sldNum" sz="quarter" idx="12"/>
          </p:nvPr>
        </p:nvSpPr>
        <p:spPr/>
        <p:txBody>
          <a:bodyPr>
            <a:normAutofit fontScale="85000" lnSpcReduction="20000"/>
          </a:bodyPr>
          <a:lstStyle/>
          <a:p>
            <a:fld id="{A6DB4102-F5AB-486C-B731-DFC51628D0BE}" type="slidenum">
              <a:rPr lang="fr-FR" smtClean="0"/>
              <a:pPr/>
              <a:t>47</a:t>
            </a:fld>
            <a:endParaRPr lang="fr-FR"/>
          </a:p>
        </p:txBody>
      </p:sp>
      <p:pic>
        <p:nvPicPr>
          <p:cNvPr id="10242" name="Picture 2"/>
          <p:cNvPicPr>
            <a:picLocks noGrp="1" noChangeAspect="1" noChangeArrowheads="1"/>
          </p:cNvPicPr>
          <p:nvPr>
            <p:ph sz="quarter" idx="1"/>
          </p:nvPr>
        </p:nvPicPr>
        <p:blipFill>
          <a:blip r:embed="rId2" cstate="email"/>
          <a:srcRect/>
          <a:stretch>
            <a:fillRect/>
          </a:stretch>
        </p:blipFill>
        <p:spPr bwMode="auto">
          <a:xfrm>
            <a:off x="1439652" y="1700808"/>
            <a:ext cx="6264696" cy="3020478"/>
          </a:xfrm>
          <a:prstGeom prst="rect">
            <a:avLst/>
          </a:prstGeom>
          <a:noFill/>
          <a:ln w="9525">
            <a:noFill/>
            <a:miter lim="800000"/>
            <a:headEnd/>
            <a:tailEnd/>
          </a:ln>
        </p:spPr>
      </p:pic>
      <p:sp>
        <p:nvSpPr>
          <p:cNvPr id="6" name="Rectangle 5"/>
          <p:cNvSpPr/>
          <p:nvPr/>
        </p:nvSpPr>
        <p:spPr>
          <a:xfrm>
            <a:off x="1799692" y="5229200"/>
            <a:ext cx="5796644" cy="830997"/>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fr-FR" sz="2400" dirty="0" smtClean="0"/>
              <a:t>Il existe d'autres types </a:t>
            </a:r>
            <a:r>
              <a:rPr lang="fr-FR" sz="2400" smtClean="0"/>
              <a:t>de redéfinition, plus souvent </a:t>
            </a:r>
            <a:r>
              <a:rPr lang="fr-FR" sz="2400" dirty="0" smtClean="0"/>
              <a:t>employés pour les méthodes </a:t>
            </a:r>
            <a:endParaRPr lang="fr-FR" sz="24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smtClean="0"/>
              <a:t>Restrictions </a:t>
            </a:r>
            <a:r>
              <a:rPr lang="fr-FR" b="1" dirty="0" smtClean="0"/>
              <a:t>à la hiérarchie</a:t>
            </a:r>
            <a:endParaRPr lang="fr-FR" dirty="0"/>
          </a:p>
        </p:txBody>
      </p:sp>
      <p:sp>
        <p:nvSpPr>
          <p:cNvPr id="3" name="Espace réservé du numéro de diapositive 2"/>
          <p:cNvSpPr>
            <a:spLocks noGrp="1"/>
          </p:cNvSpPr>
          <p:nvPr>
            <p:ph type="sldNum" sz="quarter" idx="12"/>
          </p:nvPr>
        </p:nvSpPr>
        <p:spPr/>
        <p:txBody>
          <a:bodyPr>
            <a:normAutofit fontScale="85000" lnSpcReduction="20000"/>
          </a:bodyPr>
          <a:lstStyle/>
          <a:p>
            <a:fld id="{A6DB4102-F5AB-486C-B731-DFC51628D0BE}" type="slidenum">
              <a:rPr lang="fr-FR" smtClean="0"/>
              <a:pPr/>
              <a:t>48</a:t>
            </a:fld>
            <a:endParaRPr lang="fr-FR"/>
          </a:p>
        </p:txBody>
      </p:sp>
      <p:sp>
        <p:nvSpPr>
          <p:cNvPr id="4" name="Espace réservé du contenu 3"/>
          <p:cNvSpPr>
            <a:spLocks noGrp="1"/>
          </p:cNvSpPr>
          <p:nvPr>
            <p:ph sz="quarter" idx="1"/>
          </p:nvPr>
        </p:nvSpPr>
        <p:spPr>
          <a:xfrm>
            <a:off x="612648" y="1600200"/>
            <a:ext cx="8153400" cy="5069160"/>
          </a:xfrm>
        </p:spPr>
        <p:txBody>
          <a:bodyPr>
            <a:normAutofit fontScale="92500" lnSpcReduction="20000"/>
          </a:bodyPr>
          <a:lstStyle/>
          <a:p>
            <a:r>
              <a:rPr lang="fr-FR" smtClean="0"/>
              <a:t>Dynamique </a:t>
            </a:r>
            <a:r>
              <a:rPr lang="fr-FR" dirty="0" smtClean="0"/>
              <a:t>?</a:t>
            </a:r>
          </a:p>
          <a:p>
            <a:pPr lvl="1"/>
            <a:r>
              <a:rPr lang="fr-FR" smtClean="0"/>
              <a:t>Un </a:t>
            </a:r>
            <a:r>
              <a:rPr lang="fr-FR" dirty="0" smtClean="0"/>
              <a:t>objet </a:t>
            </a:r>
            <a:r>
              <a:rPr lang="fr-FR" smtClean="0"/>
              <a:t>peut-il changer </a:t>
            </a:r>
            <a:r>
              <a:rPr lang="fr-FR" dirty="0" smtClean="0"/>
              <a:t>de classe ?</a:t>
            </a:r>
          </a:p>
          <a:p>
            <a:pPr lvl="2"/>
            <a:r>
              <a:rPr lang="fr-FR" smtClean="0"/>
              <a:t>un infirmier devient médecin</a:t>
            </a:r>
            <a:endParaRPr lang="fr-FR" dirty="0" smtClean="0"/>
          </a:p>
          <a:p>
            <a:pPr lvl="2"/>
            <a:r>
              <a:rPr lang="fr-FR" smtClean="0"/>
              <a:t>on apprend </a:t>
            </a:r>
            <a:r>
              <a:rPr lang="fr-FR" dirty="0" smtClean="0"/>
              <a:t>le </a:t>
            </a:r>
            <a:r>
              <a:rPr lang="fr-FR" smtClean="0"/>
              <a:t>type d'un personnel</a:t>
            </a:r>
            <a:r>
              <a:rPr lang="fr-FR" dirty="0" smtClean="0"/>
              <a:t>: </a:t>
            </a:r>
            <a:r>
              <a:rPr lang="fr-FR" smtClean="0"/>
              <a:t>c'est un médecin</a:t>
            </a:r>
            <a:endParaRPr lang="fr-FR" dirty="0" smtClean="0"/>
          </a:p>
          <a:p>
            <a:pPr lvl="1"/>
            <a:r>
              <a:rPr lang="fr-FR" smtClean="0"/>
              <a:t>Implémentation </a:t>
            </a:r>
            <a:r>
              <a:rPr lang="fr-FR" dirty="0" smtClean="0"/>
              <a:t>plus complexe </a:t>
            </a:r>
            <a:r>
              <a:rPr lang="fr-FR" smtClean="0"/>
              <a:t>(instances </a:t>
            </a:r>
            <a:r>
              <a:rPr lang="fr-FR" dirty="0" smtClean="0"/>
              <a:t>de </a:t>
            </a:r>
            <a:r>
              <a:rPr lang="fr-FR" smtClean="0"/>
              <a:t>formats différents</a:t>
            </a:r>
            <a:r>
              <a:rPr lang="fr-FR" dirty="0" smtClean="0"/>
              <a:t>)</a:t>
            </a:r>
          </a:p>
          <a:p>
            <a:pPr lvl="1">
              <a:buNone/>
            </a:pPr>
            <a:r>
              <a:rPr lang="fr-FR" dirty="0" smtClean="0"/>
              <a:t>=&gt; Les SGBD </a:t>
            </a:r>
            <a:r>
              <a:rPr lang="fr-FR" smtClean="0"/>
              <a:t>OO offrent en général </a:t>
            </a:r>
            <a:r>
              <a:rPr lang="fr-FR" dirty="0" smtClean="0"/>
              <a:t>des hiérarchies statiques</a:t>
            </a:r>
          </a:p>
          <a:p>
            <a:r>
              <a:rPr lang="fr-FR" smtClean="0"/>
              <a:t>Instanciations </a:t>
            </a:r>
            <a:r>
              <a:rPr lang="fr-FR" dirty="0" smtClean="0"/>
              <a:t>multiples ?</a:t>
            </a:r>
          </a:p>
          <a:p>
            <a:pPr lvl="1"/>
            <a:r>
              <a:rPr lang="fr-FR" smtClean="0"/>
              <a:t>Un </a:t>
            </a:r>
            <a:r>
              <a:rPr lang="fr-FR" dirty="0" smtClean="0"/>
              <a:t>objet </a:t>
            </a:r>
            <a:r>
              <a:rPr lang="fr-FR" smtClean="0"/>
              <a:t>du monde </a:t>
            </a:r>
            <a:r>
              <a:rPr lang="fr-FR" dirty="0" smtClean="0"/>
              <a:t>réel peut-il être décrit par </a:t>
            </a:r>
            <a:r>
              <a:rPr lang="fr-FR" smtClean="0"/>
              <a:t>plusieurs instances </a:t>
            </a:r>
            <a:r>
              <a:rPr lang="fr-FR" dirty="0" smtClean="0"/>
              <a:t>de </a:t>
            </a:r>
            <a:r>
              <a:rPr lang="fr-FR" smtClean="0"/>
              <a:t>classes différentes (non </a:t>
            </a:r>
            <a:r>
              <a:rPr lang="fr-FR" dirty="0" smtClean="0"/>
              <a:t>sur/sous-classes)</a:t>
            </a:r>
          </a:p>
          <a:p>
            <a:pPr lvl="1"/>
            <a:r>
              <a:rPr lang="fr-FR" dirty="0" smtClean="0"/>
              <a:t>Exemple : RAJAE est Rhumatologue </a:t>
            </a:r>
            <a:r>
              <a:rPr lang="fr-FR" smtClean="0"/>
              <a:t>et Chirurgien</a:t>
            </a:r>
            <a:endParaRPr lang="fr-FR" dirty="0" smtClean="0"/>
          </a:p>
          <a:p>
            <a:pPr lvl="1"/>
            <a:r>
              <a:rPr lang="fr-FR" smtClean="0"/>
              <a:t>Implémentation </a:t>
            </a:r>
            <a:r>
              <a:rPr lang="fr-FR" dirty="0" smtClean="0"/>
              <a:t>plus complexe</a:t>
            </a:r>
          </a:p>
          <a:p>
            <a:pPr lvl="1">
              <a:buNone/>
            </a:pPr>
            <a:r>
              <a:rPr lang="fr-FR" smtClean="0"/>
              <a:t>=&gt; En général non </a:t>
            </a:r>
            <a:r>
              <a:rPr lang="fr-FR" dirty="0" smtClean="0"/>
              <a:t>: </a:t>
            </a:r>
            <a:r>
              <a:rPr lang="fr-FR" smtClean="0"/>
              <a:t>sous-classe commune </a:t>
            </a:r>
            <a:r>
              <a:rPr lang="fr-FR" dirty="0" smtClean="0"/>
              <a:t>obligatoire</a:t>
            </a:r>
            <a:endParaRPr lang="fr-FR"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Héritage multiple</a:t>
            </a:r>
            <a:endParaRPr lang="fr-FR" dirty="0"/>
          </a:p>
        </p:txBody>
      </p:sp>
      <p:sp>
        <p:nvSpPr>
          <p:cNvPr id="3" name="Espace réservé du numéro de diapositive 2"/>
          <p:cNvSpPr>
            <a:spLocks noGrp="1"/>
          </p:cNvSpPr>
          <p:nvPr>
            <p:ph type="sldNum" sz="quarter" idx="12"/>
          </p:nvPr>
        </p:nvSpPr>
        <p:spPr/>
        <p:txBody>
          <a:bodyPr>
            <a:normAutofit fontScale="85000" lnSpcReduction="20000"/>
          </a:bodyPr>
          <a:lstStyle/>
          <a:p>
            <a:fld id="{A6DB4102-F5AB-486C-B731-DFC51628D0BE}" type="slidenum">
              <a:rPr lang="fr-FR" smtClean="0"/>
              <a:pPr/>
              <a:t>49</a:t>
            </a:fld>
            <a:endParaRPr lang="fr-FR"/>
          </a:p>
        </p:txBody>
      </p:sp>
      <p:pic>
        <p:nvPicPr>
          <p:cNvPr id="11266" name="Picture 2"/>
          <p:cNvPicPr>
            <a:picLocks noGrp="1" noChangeAspect="1" noChangeArrowheads="1"/>
          </p:cNvPicPr>
          <p:nvPr>
            <p:ph sz="quarter" idx="1"/>
          </p:nvPr>
        </p:nvPicPr>
        <p:blipFill>
          <a:blip r:embed="rId2" cstate="email"/>
          <a:srcRect/>
          <a:stretch>
            <a:fillRect/>
          </a:stretch>
        </p:blipFill>
        <p:spPr bwMode="auto">
          <a:xfrm>
            <a:off x="1025606" y="1628800"/>
            <a:ext cx="7092788" cy="4536504"/>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Insuffisance des bases de données relationnelles : un exemple</a:t>
            </a:r>
            <a:endParaRPr lang="fr-FR" dirty="0"/>
          </a:p>
        </p:txBody>
      </p:sp>
      <p:sp>
        <p:nvSpPr>
          <p:cNvPr id="3" name="Espace réservé du contenu 2"/>
          <p:cNvSpPr>
            <a:spLocks noGrp="1"/>
          </p:cNvSpPr>
          <p:nvPr>
            <p:ph sz="quarter" idx="1"/>
          </p:nvPr>
        </p:nvSpPr>
        <p:spPr/>
        <p:txBody>
          <a:bodyPr>
            <a:normAutofit fontScale="85000" lnSpcReduction="20000"/>
          </a:bodyPr>
          <a:lstStyle/>
          <a:p>
            <a:r>
              <a:rPr lang="fr-FR" dirty="0" smtClean="0"/>
              <a:t>On désire conserver dans une base de donnée géographique la description d'un réseau routier.</a:t>
            </a:r>
          </a:p>
          <a:p>
            <a:pPr lvl="1"/>
            <a:r>
              <a:rPr lang="fr-FR" dirty="0" smtClean="0"/>
              <a:t>Pour définir le réseau routier, on part de points d'intersection qui sont les points ou plusieurs routes se croisent ou qui correspondent a un changement de caractéristiques d'une route. Un point d'intersection est caractérisé par ses coordonnées géographiques (latitude et longitude).</a:t>
            </a:r>
          </a:p>
          <a:p>
            <a:pPr lvl="1"/>
            <a:r>
              <a:rPr lang="fr-FR" dirty="0" smtClean="0"/>
              <a:t>On considère alors des segments de route qui sont des tronçons de route situes entre deux points d'intersection. Outre ses points d'origine et de destination, une information de catégorie (deux bandes, quatre bandes, . . .) caractérise chaque segment.</a:t>
            </a:r>
          </a:p>
          <a:p>
            <a:pPr lvl="1"/>
            <a:r>
              <a:rPr lang="fr-FR" dirty="0" smtClean="0"/>
              <a:t>Une route est désignée par un identifiant (N4, E411, A602, . . .) et est décrite par un ensemble de segments. De plus pour chaque route on conserve la désignation de l'autorité (région, commune, . . .) qui la gère.</a:t>
            </a:r>
            <a:endParaRPr lang="fr-FR" dirty="0"/>
          </a:p>
        </p:txBody>
      </p:sp>
      <p:sp>
        <p:nvSpPr>
          <p:cNvPr id="4" name="Espace réservé du numéro de diapositive 3"/>
          <p:cNvSpPr>
            <a:spLocks noGrp="1"/>
          </p:cNvSpPr>
          <p:nvPr>
            <p:ph type="sldNum" sz="quarter" idx="12"/>
          </p:nvPr>
        </p:nvSpPr>
        <p:spPr/>
        <p:txBody>
          <a:bodyPr>
            <a:normAutofit fontScale="85000" lnSpcReduction="20000"/>
          </a:bodyPr>
          <a:lstStyle/>
          <a:p>
            <a:fld id="{A6DB4102-F5AB-486C-B731-DFC51628D0BE}" type="slidenum">
              <a:rPr lang="fr-FR" smtClean="0"/>
              <a:pPr/>
              <a:t>5</a:t>
            </a:fld>
            <a:endParaRPr lang="fr-F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smtClean="0"/>
              <a:t>Conflits </a:t>
            </a:r>
            <a:r>
              <a:rPr lang="fr-FR" b="1" dirty="0" smtClean="0"/>
              <a:t>d’héritage multiple</a:t>
            </a:r>
            <a:endParaRPr lang="fr-FR" dirty="0"/>
          </a:p>
        </p:txBody>
      </p:sp>
      <p:sp>
        <p:nvSpPr>
          <p:cNvPr id="3" name="Espace réservé du numéro de diapositive 2"/>
          <p:cNvSpPr>
            <a:spLocks noGrp="1"/>
          </p:cNvSpPr>
          <p:nvPr>
            <p:ph type="sldNum" sz="quarter" idx="12"/>
          </p:nvPr>
        </p:nvSpPr>
        <p:spPr/>
        <p:txBody>
          <a:bodyPr>
            <a:normAutofit fontScale="85000" lnSpcReduction="20000"/>
          </a:bodyPr>
          <a:lstStyle/>
          <a:p>
            <a:fld id="{A6DB4102-F5AB-486C-B731-DFC51628D0BE}" type="slidenum">
              <a:rPr lang="fr-FR" smtClean="0"/>
              <a:pPr/>
              <a:t>50</a:t>
            </a:fld>
            <a:endParaRPr lang="fr-FR"/>
          </a:p>
        </p:txBody>
      </p:sp>
      <p:sp>
        <p:nvSpPr>
          <p:cNvPr id="4" name="Espace réservé du contenu 3"/>
          <p:cNvSpPr>
            <a:spLocks noGrp="1"/>
          </p:cNvSpPr>
          <p:nvPr>
            <p:ph sz="quarter" idx="1"/>
          </p:nvPr>
        </p:nvSpPr>
        <p:spPr>
          <a:xfrm>
            <a:off x="612648" y="1600200"/>
            <a:ext cx="8153400" cy="4997152"/>
          </a:xfrm>
        </p:spPr>
        <p:txBody>
          <a:bodyPr>
            <a:normAutofit lnSpcReduction="10000"/>
          </a:bodyPr>
          <a:lstStyle/>
          <a:p>
            <a:r>
              <a:rPr lang="fr-FR" dirty="0" smtClean="0"/>
              <a:t>Quelles spécialités pour </a:t>
            </a:r>
            <a:r>
              <a:rPr lang="fr-FR" smtClean="0"/>
              <a:t>les Rhumato-Chirurgiens </a:t>
            </a:r>
            <a:r>
              <a:rPr lang="fr-FR" dirty="0" smtClean="0"/>
              <a:t>?</a:t>
            </a:r>
          </a:p>
          <a:p>
            <a:r>
              <a:rPr lang="fr-FR" smtClean="0"/>
              <a:t>Solutions </a:t>
            </a:r>
            <a:r>
              <a:rPr lang="fr-FR" dirty="0" smtClean="0"/>
              <a:t>employées par les SGBD OO</a:t>
            </a:r>
          </a:p>
          <a:p>
            <a:pPr lvl="1"/>
            <a:r>
              <a:rPr lang="fr-FR" smtClean="0"/>
              <a:t>Interdiction</a:t>
            </a:r>
            <a:endParaRPr lang="fr-FR" dirty="0" smtClean="0"/>
          </a:p>
          <a:p>
            <a:pPr lvl="1">
              <a:buFont typeface="Symbol"/>
              <a:buChar char="Þ"/>
            </a:pPr>
            <a:r>
              <a:rPr lang="fr-FR" smtClean="0"/>
              <a:t>renommer </a:t>
            </a:r>
            <a:r>
              <a:rPr lang="fr-FR" dirty="0" smtClean="0"/>
              <a:t>l’attribut / méthode qui pose problème</a:t>
            </a:r>
          </a:p>
          <a:p>
            <a:pPr lvl="1">
              <a:buFont typeface="Symbol"/>
              <a:buChar char="Þ"/>
            </a:pPr>
            <a:r>
              <a:rPr lang="fr-FR" dirty="0" err="1" smtClean="0"/>
              <a:t>préfixage</a:t>
            </a:r>
            <a:r>
              <a:rPr lang="fr-FR" dirty="0" smtClean="0"/>
              <a:t> automatique </a:t>
            </a:r>
            <a:r>
              <a:rPr lang="fr-FR" smtClean="0"/>
              <a:t>des noms </a:t>
            </a:r>
            <a:r>
              <a:rPr lang="fr-FR" dirty="0" smtClean="0"/>
              <a:t>des attributs ou méthodes par </a:t>
            </a:r>
            <a:r>
              <a:rPr lang="fr-FR" smtClean="0"/>
              <a:t>le nom </a:t>
            </a:r>
            <a:r>
              <a:rPr lang="fr-FR" dirty="0" smtClean="0"/>
              <a:t>de la </a:t>
            </a:r>
            <a:r>
              <a:rPr lang="fr-FR" dirty="0" err="1" smtClean="0"/>
              <a:t>sur-classe</a:t>
            </a:r>
            <a:endParaRPr lang="fr-FR" dirty="0" smtClean="0"/>
          </a:p>
          <a:p>
            <a:pPr lvl="1"/>
            <a:r>
              <a:rPr lang="fr-FR" dirty="0" smtClean="0"/>
              <a:t>choix par le système (toujours la première </a:t>
            </a:r>
            <a:r>
              <a:rPr lang="fr-FR" err="1" smtClean="0"/>
              <a:t>sur-classe</a:t>
            </a:r>
            <a:r>
              <a:rPr lang="fr-FR" smtClean="0"/>
              <a:t> dans la déclaration </a:t>
            </a:r>
            <a:r>
              <a:rPr lang="fr-FR" dirty="0" smtClean="0"/>
              <a:t>textuelle)</a:t>
            </a:r>
          </a:p>
          <a:p>
            <a:pPr lvl="1"/>
            <a:r>
              <a:rPr lang="fr-FR" dirty="0" smtClean="0"/>
              <a:t>choix par l'utilisateur</a:t>
            </a:r>
          </a:p>
          <a:p>
            <a:pPr lvl="2"/>
            <a:r>
              <a:rPr lang="fr-FR" dirty="0" smtClean="0"/>
              <a:t> statique : à </a:t>
            </a:r>
            <a:r>
              <a:rPr lang="fr-FR" smtClean="0"/>
              <a:t>la définition </a:t>
            </a:r>
            <a:r>
              <a:rPr lang="fr-FR" dirty="0" smtClean="0"/>
              <a:t>du schéma</a:t>
            </a:r>
          </a:p>
          <a:p>
            <a:pPr lvl="2"/>
            <a:r>
              <a:rPr lang="fr-FR" smtClean="0"/>
              <a:t> dynamique </a:t>
            </a:r>
            <a:r>
              <a:rPr lang="fr-FR" dirty="0" smtClean="0"/>
              <a:t>: lors des accès</a:t>
            </a:r>
            <a:endParaRPr lang="fr-FR"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texte 5"/>
          <p:cNvSpPr>
            <a:spLocks noGrp="1"/>
          </p:cNvSpPr>
          <p:nvPr>
            <p:ph type="body" idx="1"/>
          </p:nvPr>
        </p:nvSpPr>
        <p:spPr/>
        <p:txBody>
          <a:bodyPr/>
          <a:lstStyle/>
          <a:p>
            <a:r>
              <a:rPr lang="fr-FR" dirty="0" smtClean="0"/>
              <a:t>Object </a:t>
            </a:r>
            <a:r>
              <a:rPr lang="fr-FR" dirty="0" err="1" smtClean="0"/>
              <a:t>Query</a:t>
            </a:r>
            <a:r>
              <a:rPr lang="fr-FR" dirty="0" smtClean="0"/>
              <a:t> </a:t>
            </a:r>
            <a:r>
              <a:rPr lang="fr-FR" dirty="0" err="1" smtClean="0"/>
              <a:t>Language</a:t>
            </a:r>
            <a:endParaRPr lang="fr-FR" dirty="0"/>
          </a:p>
        </p:txBody>
      </p:sp>
      <p:sp>
        <p:nvSpPr>
          <p:cNvPr id="5" name="Titre 4"/>
          <p:cNvSpPr>
            <a:spLocks noGrp="1"/>
          </p:cNvSpPr>
          <p:nvPr>
            <p:ph type="title"/>
          </p:nvPr>
        </p:nvSpPr>
        <p:spPr/>
        <p:txBody>
          <a:bodyPr/>
          <a:lstStyle/>
          <a:p>
            <a:r>
              <a:rPr lang="fr-FR" dirty="0" smtClean="0"/>
              <a:t>OQL</a:t>
            </a:r>
            <a:endParaRPr lang="fr-FR" dirty="0"/>
          </a:p>
        </p:txBody>
      </p:sp>
      <p:sp>
        <p:nvSpPr>
          <p:cNvPr id="3" name="Espace réservé du numéro de diapositive 2"/>
          <p:cNvSpPr>
            <a:spLocks noGrp="1"/>
          </p:cNvSpPr>
          <p:nvPr>
            <p:ph type="sldNum" sz="quarter" idx="11"/>
          </p:nvPr>
        </p:nvSpPr>
        <p:spPr/>
        <p:txBody>
          <a:bodyPr>
            <a:normAutofit/>
          </a:bodyPr>
          <a:lstStyle/>
          <a:p>
            <a:fld id="{A6DB4102-F5AB-486C-B731-DFC51628D0BE}" type="slidenum">
              <a:rPr lang="fr-FR" smtClean="0"/>
              <a:pPr/>
              <a:t>51</a:t>
            </a:fld>
            <a:endParaRPr lang="fr-F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Différents types de requêtes</a:t>
            </a:r>
            <a:endParaRPr lang="fr-FR" b="1" dirty="0"/>
          </a:p>
        </p:txBody>
      </p:sp>
      <p:sp>
        <p:nvSpPr>
          <p:cNvPr id="3" name="Espace réservé du contenu 2"/>
          <p:cNvSpPr>
            <a:spLocks noGrp="1"/>
          </p:cNvSpPr>
          <p:nvPr>
            <p:ph sz="quarter" idx="1"/>
          </p:nvPr>
        </p:nvSpPr>
        <p:spPr/>
        <p:txBody>
          <a:bodyPr>
            <a:normAutofit fontScale="85000" lnSpcReduction="20000"/>
          </a:bodyPr>
          <a:lstStyle/>
          <a:p>
            <a:r>
              <a:rPr lang="fr-FR" dirty="0" smtClean="0"/>
              <a:t> </a:t>
            </a:r>
            <a:r>
              <a:rPr lang="fr-FR" dirty="0"/>
              <a:t>Comme en BD relationnelle :</a:t>
            </a:r>
          </a:p>
          <a:p>
            <a:pPr lvl="1"/>
            <a:r>
              <a:rPr lang="fr-FR" dirty="0" smtClean="0"/>
              <a:t>SELECT </a:t>
            </a:r>
            <a:r>
              <a:rPr lang="fr-FR" dirty="0"/>
              <a:t>… FROM … WHERE …</a:t>
            </a:r>
          </a:p>
          <a:p>
            <a:r>
              <a:rPr lang="fr-FR" dirty="0"/>
              <a:t>n Accès direct à des éléments nommés</a:t>
            </a:r>
          </a:p>
          <a:p>
            <a:pPr lvl="1">
              <a:buNone/>
            </a:pPr>
            <a:r>
              <a:rPr lang="fr-FR" dirty="0"/>
              <a:t>NAME </a:t>
            </a:r>
            <a:r>
              <a:rPr lang="fr-FR" dirty="0" err="1" smtClean="0"/>
              <a:t>Simo</a:t>
            </a:r>
            <a:r>
              <a:rPr lang="fr-FR" dirty="0" smtClean="0"/>
              <a:t> </a:t>
            </a:r>
            <a:r>
              <a:rPr lang="fr-FR" dirty="0"/>
              <a:t>: Etudiant variable permanente</a:t>
            </a:r>
          </a:p>
          <a:p>
            <a:pPr lvl="1">
              <a:buNone/>
            </a:pPr>
            <a:r>
              <a:rPr lang="fr-FR" dirty="0" err="1" smtClean="0"/>
              <a:t>Simo</a:t>
            </a:r>
            <a:r>
              <a:rPr lang="fr-FR" dirty="0" smtClean="0"/>
              <a:t> </a:t>
            </a:r>
            <a:r>
              <a:rPr lang="fr-FR" dirty="0"/>
              <a:t>= Etudiant(nom: '</a:t>
            </a:r>
            <a:r>
              <a:rPr lang="fr-FR" dirty="0" err="1"/>
              <a:t>Rochat</a:t>
            </a:r>
            <a:r>
              <a:rPr lang="fr-FR" dirty="0"/>
              <a:t>', prénoms: LIST(</a:t>
            </a:r>
            <a:r>
              <a:rPr lang="fr-FR" dirty="0" smtClean="0"/>
              <a:t>'</a:t>
            </a:r>
            <a:r>
              <a:rPr lang="fr-FR" dirty="0" err="1" smtClean="0"/>
              <a:t>Simoippe</a:t>
            </a:r>
            <a:r>
              <a:rPr lang="fr-FR" dirty="0"/>
              <a:t>')…)</a:t>
            </a:r>
          </a:p>
          <a:p>
            <a:r>
              <a:rPr lang="fr-FR" dirty="0"/>
              <a:t>création d'un objet permanent nommé</a:t>
            </a:r>
          </a:p>
          <a:p>
            <a:r>
              <a:rPr lang="fr-FR" dirty="0"/>
              <a:t>….</a:t>
            </a:r>
          </a:p>
          <a:p>
            <a:r>
              <a:rPr lang="fr-FR" dirty="0"/>
              <a:t>Exemples de requêtes :</a:t>
            </a:r>
          </a:p>
          <a:p>
            <a:pPr lvl="1">
              <a:buNone/>
            </a:pPr>
            <a:r>
              <a:rPr lang="fr-FR" dirty="0" err="1" smtClean="0"/>
              <a:t>Simo</a:t>
            </a:r>
            <a:r>
              <a:rPr lang="fr-FR" dirty="0" smtClean="0"/>
              <a:t> </a:t>
            </a:r>
            <a:r>
              <a:rPr lang="fr-FR" dirty="0"/>
              <a:t>objet </a:t>
            </a:r>
            <a:r>
              <a:rPr lang="fr-FR" dirty="0" smtClean="0"/>
              <a:t>		(</a:t>
            </a:r>
            <a:r>
              <a:rPr lang="fr-FR" dirty="0"/>
              <a:t>non imprimable)</a:t>
            </a:r>
          </a:p>
          <a:p>
            <a:pPr lvl="1">
              <a:buNone/>
            </a:pPr>
            <a:r>
              <a:rPr lang="fr-FR" dirty="0" smtClean="0"/>
              <a:t>Simo.nom 		valeur </a:t>
            </a:r>
            <a:r>
              <a:rPr lang="fr-FR" dirty="0"/>
              <a:t>(imprimable)</a:t>
            </a:r>
          </a:p>
          <a:p>
            <a:pPr lvl="1">
              <a:buNone/>
            </a:pPr>
            <a:r>
              <a:rPr lang="fr-FR" dirty="0" smtClean="0"/>
              <a:t>Simo.age</a:t>
            </a:r>
            <a:r>
              <a:rPr lang="fr-FR" dirty="0"/>
              <a:t>() </a:t>
            </a:r>
            <a:r>
              <a:rPr lang="fr-FR" dirty="0" smtClean="0"/>
              <a:t>		appel </a:t>
            </a:r>
            <a:r>
              <a:rPr lang="fr-FR" dirty="0"/>
              <a:t>de méthode de résultat valeur</a:t>
            </a:r>
          </a:p>
          <a:p>
            <a:pPr lvl="1">
              <a:buNone/>
            </a:pPr>
            <a:r>
              <a:rPr lang="fr-FR" dirty="0" err="1"/>
              <a:t>LesEtudiants</a:t>
            </a:r>
            <a:r>
              <a:rPr lang="fr-FR" dirty="0"/>
              <a:t> </a:t>
            </a:r>
            <a:r>
              <a:rPr lang="fr-FR" dirty="0" smtClean="0"/>
              <a:t>		collection </a:t>
            </a:r>
            <a:r>
              <a:rPr lang="fr-FR" dirty="0"/>
              <a:t>d'objets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Points d'entrée des requêtes</a:t>
            </a:r>
            <a:endParaRPr lang="fr-FR" dirty="0"/>
          </a:p>
        </p:txBody>
      </p:sp>
      <p:sp>
        <p:nvSpPr>
          <p:cNvPr id="3" name="Espace réservé du contenu 2"/>
          <p:cNvSpPr>
            <a:spLocks noGrp="1"/>
          </p:cNvSpPr>
          <p:nvPr>
            <p:ph sz="quarter" idx="1"/>
          </p:nvPr>
        </p:nvSpPr>
        <p:spPr>
          <a:xfrm>
            <a:off x="612648" y="1600200"/>
            <a:ext cx="8153400" cy="4925144"/>
          </a:xfrm>
        </p:spPr>
        <p:txBody>
          <a:bodyPr>
            <a:normAutofit fontScale="92500" lnSpcReduction="10000"/>
          </a:bodyPr>
          <a:lstStyle/>
          <a:p>
            <a:pPr>
              <a:buNone/>
            </a:pPr>
            <a:r>
              <a:rPr lang="fr-FR" dirty="0" smtClean="0"/>
              <a:t>Définir où chercher :</a:t>
            </a:r>
          </a:p>
          <a:p>
            <a:r>
              <a:rPr lang="fr-FR" dirty="0" smtClean="0"/>
              <a:t>Dans les populations associées aux classes</a:t>
            </a:r>
          </a:p>
          <a:p>
            <a:pPr lvl="1">
              <a:buNone/>
            </a:pPr>
            <a:r>
              <a:rPr lang="fr-FR" dirty="0" smtClean="0"/>
              <a:t>(clause EXTENT …)</a:t>
            </a:r>
          </a:p>
          <a:p>
            <a:pPr lvl="1">
              <a:buNone/>
            </a:pPr>
            <a:r>
              <a:rPr lang="fr-FR" dirty="0" smtClean="0"/>
              <a:t>nom de l'étudiant de numéro 111 :</a:t>
            </a:r>
          </a:p>
          <a:p>
            <a:pPr lvl="1">
              <a:buNone/>
            </a:pPr>
            <a:r>
              <a:rPr lang="fr-FR" dirty="0" smtClean="0"/>
              <a:t>SELECT e.nom</a:t>
            </a:r>
          </a:p>
          <a:p>
            <a:pPr lvl="1">
              <a:buNone/>
            </a:pPr>
            <a:r>
              <a:rPr lang="fr-FR" dirty="0" smtClean="0"/>
              <a:t>FROM e IN </a:t>
            </a:r>
            <a:r>
              <a:rPr lang="fr-FR" b="1" dirty="0" err="1" smtClean="0"/>
              <a:t>LesEtudiants</a:t>
            </a:r>
            <a:endParaRPr lang="fr-FR" b="1" dirty="0" smtClean="0"/>
          </a:p>
          <a:p>
            <a:pPr lvl="1">
              <a:buNone/>
            </a:pPr>
            <a:r>
              <a:rPr lang="fr-FR" dirty="0" smtClean="0"/>
              <a:t>WHERE </a:t>
            </a:r>
            <a:r>
              <a:rPr lang="fr-FR" dirty="0" err="1" smtClean="0"/>
              <a:t>e.n°E</a:t>
            </a:r>
            <a:r>
              <a:rPr lang="fr-FR" dirty="0" smtClean="0"/>
              <a:t> = 111</a:t>
            </a:r>
          </a:p>
          <a:p>
            <a:r>
              <a:rPr lang="fr-FR" dirty="0" smtClean="0"/>
              <a:t>A partir des variables nommées</a:t>
            </a:r>
          </a:p>
          <a:p>
            <a:pPr lvl="1"/>
            <a:r>
              <a:rPr lang="fr-FR" b="1" dirty="0" smtClean="0"/>
              <a:t>Simo.nom</a:t>
            </a:r>
          </a:p>
          <a:p>
            <a:pPr lvl="1"/>
            <a:r>
              <a:rPr lang="fr-FR" dirty="0" smtClean="0"/>
              <a:t>noms des cours suivis par </a:t>
            </a:r>
            <a:r>
              <a:rPr lang="fr-FR" dirty="0" err="1" smtClean="0"/>
              <a:t>Simo</a:t>
            </a:r>
            <a:r>
              <a:rPr lang="fr-FR" dirty="0" smtClean="0"/>
              <a:t> :</a:t>
            </a:r>
          </a:p>
          <a:p>
            <a:pPr lvl="2">
              <a:buNone/>
            </a:pPr>
            <a:r>
              <a:rPr lang="fr-FR" dirty="0" smtClean="0"/>
              <a:t>SELECT </a:t>
            </a:r>
            <a:r>
              <a:rPr lang="fr-FR" dirty="0" err="1" smtClean="0"/>
              <a:t>c.nomC</a:t>
            </a:r>
            <a:endParaRPr lang="fr-FR" dirty="0" smtClean="0"/>
          </a:p>
          <a:p>
            <a:pPr lvl="2">
              <a:buNone/>
            </a:pPr>
            <a:r>
              <a:rPr lang="fr-FR" dirty="0" smtClean="0"/>
              <a:t>FROM c IN </a:t>
            </a:r>
            <a:r>
              <a:rPr lang="fr-FR" b="1" dirty="0" err="1" smtClean="0"/>
              <a:t>Simo</a:t>
            </a:r>
            <a:r>
              <a:rPr lang="fr-FR" b="1" dirty="0" smtClean="0"/>
              <a:t>.</a:t>
            </a:r>
            <a:r>
              <a:rPr lang="fr-FR" b="1" dirty="0" err="1" smtClean="0"/>
              <a:t>cours_suivis</a:t>
            </a:r>
            <a:endParaRPr lang="fr-FR"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Résultat d'une requête</a:t>
            </a:r>
            <a:endParaRPr lang="fr-FR" dirty="0"/>
          </a:p>
        </p:txBody>
      </p:sp>
      <p:sp>
        <p:nvSpPr>
          <p:cNvPr id="3" name="Espace réservé du contenu 2"/>
          <p:cNvSpPr>
            <a:spLocks noGrp="1"/>
          </p:cNvSpPr>
          <p:nvPr>
            <p:ph sz="quarter" idx="1"/>
          </p:nvPr>
        </p:nvSpPr>
        <p:spPr>
          <a:xfrm>
            <a:off x="612648" y="1600200"/>
            <a:ext cx="8153400" cy="4997152"/>
          </a:xfrm>
        </p:spPr>
        <p:txBody>
          <a:bodyPr>
            <a:normAutofit/>
          </a:bodyPr>
          <a:lstStyle/>
          <a:p>
            <a:r>
              <a:rPr lang="fr-FR" dirty="0" smtClean="0"/>
              <a:t> Fermeture du langage</a:t>
            </a:r>
          </a:p>
          <a:p>
            <a:pPr lvl="1"/>
            <a:r>
              <a:rPr lang="fr-FR" dirty="0" smtClean="0"/>
              <a:t>requête1 =&gt; résultat1 =&gt; requête2 sur résultat1 …</a:t>
            </a:r>
          </a:p>
          <a:p>
            <a:r>
              <a:rPr lang="fr-FR" dirty="0" smtClean="0"/>
              <a:t> Type du résultat : choix entre :</a:t>
            </a:r>
          </a:p>
          <a:p>
            <a:pPr lvl="1"/>
            <a:r>
              <a:rPr lang="fr-FR" dirty="0" smtClean="0"/>
              <a:t>objet</a:t>
            </a:r>
          </a:p>
          <a:p>
            <a:pPr lvl="1"/>
            <a:r>
              <a:rPr lang="fr-FR" dirty="0" smtClean="0"/>
              <a:t>valeur</a:t>
            </a:r>
          </a:p>
          <a:p>
            <a:pPr lvl="2"/>
            <a:r>
              <a:rPr lang="fr-FR" dirty="0" smtClean="0"/>
              <a:t>Simple</a:t>
            </a:r>
          </a:p>
          <a:p>
            <a:pPr lvl="2"/>
            <a:r>
              <a:rPr lang="fr-FR" dirty="0" smtClean="0"/>
              <a:t> structurée</a:t>
            </a:r>
          </a:p>
          <a:p>
            <a:pPr lvl="2">
              <a:buNone/>
            </a:pPr>
            <a:r>
              <a:rPr lang="fr-FR" dirty="0" smtClean="0"/>
              <a:t>En utilisant les constructeurs STRUCT, SET, LIST ..</a:t>
            </a:r>
          </a:p>
          <a:p>
            <a:pPr lvl="2">
              <a:buNone/>
            </a:pPr>
            <a:r>
              <a:rPr lang="fr-FR" dirty="0" smtClean="0"/>
              <a:t>l'utilisateur peut créer de </a:t>
            </a:r>
            <a:r>
              <a:rPr lang="fr-FR" b="1" dirty="0" smtClean="0"/>
              <a:t>nouvelles valeurs</a:t>
            </a:r>
          </a:p>
          <a:p>
            <a:pPr lvl="2">
              <a:buNone/>
            </a:pPr>
            <a:r>
              <a:rPr lang="fr-FR" dirty="0" smtClean="0"/>
              <a:t>structurées</a:t>
            </a:r>
            <a:endParaRPr lang="fr-FR"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Résultat d'une requête (2)</a:t>
            </a:r>
            <a:endParaRPr lang="fr-FR" dirty="0"/>
          </a:p>
        </p:txBody>
      </p:sp>
      <p:sp>
        <p:nvSpPr>
          <p:cNvPr id="3" name="Espace réservé du contenu 2"/>
          <p:cNvSpPr>
            <a:spLocks noGrp="1"/>
          </p:cNvSpPr>
          <p:nvPr>
            <p:ph sz="quarter" idx="1"/>
          </p:nvPr>
        </p:nvSpPr>
        <p:spPr>
          <a:xfrm>
            <a:off x="612648" y="1600200"/>
            <a:ext cx="8153400" cy="4925144"/>
          </a:xfrm>
        </p:spPr>
        <p:txBody>
          <a:bodyPr>
            <a:normAutofit fontScale="85000" lnSpcReduction="20000"/>
          </a:bodyPr>
          <a:lstStyle/>
          <a:p>
            <a:r>
              <a:rPr lang="fr-FR" dirty="0" smtClean="0"/>
              <a:t>Type du résultat :</a:t>
            </a:r>
          </a:p>
          <a:p>
            <a:pPr lvl="1"/>
            <a:r>
              <a:rPr lang="fr-FR" dirty="0" smtClean="0"/>
              <a:t>élément</a:t>
            </a:r>
          </a:p>
          <a:p>
            <a:pPr lvl="1"/>
            <a:r>
              <a:rPr lang="fr-FR" dirty="0" smtClean="0"/>
              <a:t>collection</a:t>
            </a:r>
          </a:p>
          <a:p>
            <a:r>
              <a:rPr lang="fr-FR" dirty="0" smtClean="0"/>
              <a:t>La sémantique de la requête définit si le résultat est un élément ou une collection et son genre (SET, BAG…)</a:t>
            </a:r>
          </a:p>
          <a:p>
            <a:r>
              <a:rPr lang="fr-FR" dirty="0" smtClean="0"/>
              <a:t>SELECT e</a:t>
            </a:r>
          </a:p>
          <a:p>
            <a:pPr lvl="1">
              <a:buNone/>
            </a:pPr>
            <a:r>
              <a:rPr lang="fr-FR" dirty="0" smtClean="0"/>
              <a:t>FROM e IN </a:t>
            </a:r>
            <a:r>
              <a:rPr lang="fr-FR" dirty="0" err="1" smtClean="0"/>
              <a:t>LesEnseignants</a:t>
            </a:r>
            <a:endParaRPr lang="fr-FR" dirty="0" smtClean="0"/>
          </a:p>
          <a:p>
            <a:pPr lvl="1">
              <a:buNone/>
            </a:pPr>
            <a:r>
              <a:rPr lang="fr-FR" dirty="0" smtClean="0"/>
              <a:t>WHERE </a:t>
            </a:r>
            <a:r>
              <a:rPr lang="fr-FR" dirty="0" err="1" smtClean="0"/>
              <a:t>e.statut</a:t>
            </a:r>
            <a:r>
              <a:rPr lang="fr-FR" dirty="0" smtClean="0"/>
              <a:t> = '</a:t>
            </a:r>
            <a:r>
              <a:rPr lang="fr-FR" dirty="0" err="1" smtClean="0"/>
              <a:t>assist</a:t>
            </a:r>
            <a:r>
              <a:rPr lang="fr-FR" dirty="0" smtClean="0"/>
              <a:t>'</a:t>
            </a:r>
          </a:p>
          <a:p>
            <a:pPr lvl="1">
              <a:buFont typeface="Symbol"/>
              <a:buChar char="Þ"/>
            </a:pPr>
            <a:r>
              <a:rPr lang="fr-FR" dirty="0" smtClean="0"/>
              <a:t>SET d'objets Enseignant</a:t>
            </a:r>
          </a:p>
          <a:p>
            <a:pPr>
              <a:buFont typeface="Symbol"/>
              <a:buChar char="Þ"/>
            </a:pPr>
            <a:r>
              <a:rPr lang="fr-FR" dirty="0" smtClean="0"/>
              <a:t>Requête : villes des enseignants</a:t>
            </a:r>
          </a:p>
          <a:p>
            <a:pPr lvl="2">
              <a:buNone/>
            </a:pPr>
            <a:r>
              <a:rPr lang="fr-FR" dirty="0" smtClean="0"/>
              <a:t>SELECT </a:t>
            </a:r>
            <a:r>
              <a:rPr lang="fr-FR" dirty="0" err="1" smtClean="0"/>
              <a:t>e.adresse</a:t>
            </a:r>
            <a:r>
              <a:rPr lang="fr-FR" dirty="0" smtClean="0"/>
              <a:t>.ville</a:t>
            </a:r>
          </a:p>
          <a:p>
            <a:pPr lvl="2">
              <a:buNone/>
            </a:pPr>
            <a:r>
              <a:rPr lang="fr-FR" dirty="0" smtClean="0"/>
              <a:t>FROM e IN </a:t>
            </a:r>
            <a:r>
              <a:rPr lang="fr-FR" dirty="0" err="1" smtClean="0"/>
              <a:t>LesEnseignants</a:t>
            </a:r>
            <a:endParaRPr lang="fr-FR" dirty="0" smtClean="0"/>
          </a:p>
          <a:p>
            <a:pPr lvl="2">
              <a:buNone/>
            </a:pPr>
            <a:r>
              <a:rPr lang="fr-FR" dirty="0" smtClean="0"/>
              <a:t>BAG de valeurs simples de type STRING (avec doubles)</a:t>
            </a:r>
            <a:endParaRPr lang="fr-FR"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Résultat d'une requête (3)</a:t>
            </a:r>
            <a:endParaRPr lang="fr-FR" dirty="0"/>
          </a:p>
        </p:txBody>
      </p:sp>
      <p:sp>
        <p:nvSpPr>
          <p:cNvPr id="3" name="Espace réservé du contenu 2"/>
          <p:cNvSpPr>
            <a:spLocks noGrp="1"/>
          </p:cNvSpPr>
          <p:nvPr>
            <p:ph sz="quarter" idx="1"/>
          </p:nvPr>
        </p:nvSpPr>
        <p:spPr>
          <a:xfrm>
            <a:off x="612648" y="1600200"/>
            <a:ext cx="8153400" cy="4997152"/>
          </a:xfrm>
        </p:spPr>
        <p:txBody>
          <a:bodyPr>
            <a:normAutofit fontScale="85000" lnSpcReduction="20000"/>
          </a:bodyPr>
          <a:lstStyle/>
          <a:p>
            <a:r>
              <a:rPr lang="fr-FR" dirty="0" smtClean="0"/>
              <a:t> Requête : villes des enseignants sans double</a:t>
            </a:r>
          </a:p>
          <a:p>
            <a:pPr lvl="1">
              <a:buNone/>
            </a:pPr>
            <a:r>
              <a:rPr lang="fr-FR" dirty="0" smtClean="0"/>
              <a:t>SELECT DISTINCT </a:t>
            </a:r>
            <a:r>
              <a:rPr lang="fr-FR" dirty="0" err="1" smtClean="0"/>
              <a:t>e.adresse</a:t>
            </a:r>
            <a:r>
              <a:rPr lang="fr-FR" dirty="0" smtClean="0"/>
              <a:t>.ville</a:t>
            </a:r>
          </a:p>
          <a:p>
            <a:pPr lvl="1">
              <a:buNone/>
            </a:pPr>
            <a:r>
              <a:rPr lang="fr-FR" dirty="0" smtClean="0"/>
              <a:t>FROM e IN </a:t>
            </a:r>
            <a:r>
              <a:rPr lang="fr-FR" dirty="0" err="1" smtClean="0"/>
              <a:t>LesEnseignants</a:t>
            </a:r>
            <a:endParaRPr lang="fr-FR" dirty="0" smtClean="0"/>
          </a:p>
          <a:p>
            <a:pPr lvl="1">
              <a:buNone/>
            </a:pPr>
            <a:r>
              <a:rPr lang="fr-FR" dirty="0" smtClean="0"/>
              <a:t>SET de valeurs simples de type STRING (sans double)</a:t>
            </a:r>
          </a:p>
          <a:p>
            <a:r>
              <a:rPr lang="fr-FR" dirty="0" smtClean="0"/>
              <a:t>n Requête : nom et ville de chaque enseignant</a:t>
            </a:r>
          </a:p>
          <a:p>
            <a:pPr lvl="1"/>
            <a:r>
              <a:rPr lang="fr-FR" dirty="0" smtClean="0"/>
              <a:t>valeur structurée =&gt; mot clé STRUCT</a:t>
            </a:r>
          </a:p>
          <a:p>
            <a:pPr lvl="1"/>
            <a:r>
              <a:rPr lang="fr-FR" dirty="0" smtClean="0"/>
              <a:t>SELECT </a:t>
            </a:r>
            <a:r>
              <a:rPr lang="fr-FR" b="1" dirty="0" smtClean="0"/>
              <a:t>STRUCT(nom: e.nom, ville: </a:t>
            </a:r>
            <a:r>
              <a:rPr lang="fr-FR" b="1" dirty="0" err="1" smtClean="0"/>
              <a:t>e.adresse</a:t>
            </a:r>
            <a:r>
              <a:rPr lang="fr-FR" b="1" dirty="0" smtClean="0"/>
              <a:t>.ville)</a:t>
            </a:r>
          </a:p>
          <a:p>
            <a:pPr lvl="1">
              <a:buNone/>
            </a:pPr>
            <a:r>
              <a:rPr lang="fr-FR" dirty="0" smtClean="0"/>
              <a:t>FROM e IN </a:t>
            </a:r>
            <a:r>
              <a:rPr lang="fr-FR" dirty="0" err="1" smtClean="0"/>
              <a:t>LesEnseignants</a:t>
            </a:r>
            <a:endParaRPr lang="fr-FR" dirty="0" smtClean="0"/>
          </a:p>
          <a:p>
            <a:pPr lvl="1">
              <a:buNone/>
            </a:pPr>
            <a:r>
              <a:rPr lang="fr-FR" dirty="0" smtClean="0"/>
              <a:t>=&gt; BAG de valeurs complexes de type</a:t>
            </a:r>
          </a:p>
          <a:p>
            <a:pPr lvl="2">
              <a:buNone/>
            </a:pPr>
            <a:r>
              <a:rPr lang="fr-FR" dirty="0" smtClean="0"/>
              <a:t>STRUCT(nom: STRING, ville: STRING)</a:t>
            </a:r>
          </a:p>
          <a:p>
            <a:r>
              <a:rPr lang="fr-FR" dirty="0" smtClean="0"/>
              <a:t>ATTENTION : La création explicite d'une nouvelle</a:t>
            </a:r>
          </a:p>
          <a:p>
            <a:pPr lvl="1">
              <a:buNone/>
            </a:pPr>
            <a:r>
              <a:rPr lang="fr-FR" dirty="0" smtClean="0"/>
              <a:t>structure complexe (STRUCT...) est obligatoire</a:t>
            </a:r>
          </a:p>
          <a:p>
            <a:pPr lvl="1">
              <a:buNone/>
            </a:pPr>
            <a:r>
              <a:rPr lang="fr-FR" dirty="0" smtClean="0"/>
              <a:t>(nom: e.nom, ville: </a:t>
            </a:r>
            <a:r>
              <a:rPr lang="fr-FR" dirty="0" err="1" smtClean="0"/>
              <a:t>e.adresse</a:t>
            </a:r>
            <a:r>
              <a:rPr lang="fr-FR" dirty="0" smtClean="0"/>
              <a:t>.ville) n'est pas d'un type connu d'OQL</a:t>
            </a:r>
            <a:endParaRPr lang="fr-FR"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Résultat d'une requête (4)</a:t>
            </a:r>
            <a:endParaRPr lang="fr-FR" dirty="0"/>
          </a:p>
        </p:txBody>
      </p:sp>
      <p:sp>
        <p:nvSpPr>
          <p:cNvPr id="3" name="Espace réservé du contenu 2"/>
          <p:cNvSpPr>
            <a:spLocks noGrp="1"/>
          </p:cNvSpPr>
          <p:nvPr>
            <p:ph sz="quarter" idx="1"/>
          </p:nvPr>
        </p:nvSpPr>
        <p:spPr/>
        <p:txBody>
          <a:bodyPr>
            <a:normAutofit/>
          </a:bodyPr>
          <a:lstStyle/>
          <a:p>
            <a:r>
              <a:rPr lang="fr-FR" dirty="0" smtClean="0"/>
              <a:t> Requête : pour chaque enseignant donner son</a:t>
            </a:r>
          </a:p>
          <a:p>
            <a:pPr lvl="1">
              <a:buNone/>
            </a:pPr>
            <a:r>
              <a:rPr lang="fr-FR" dirty="0" smtClean="0"/>
              <a:t>nom et les noms de ses cours</a:t>
            </a:r>
          </a:p>
          <a:p>
            <a:r>
              <a:rPr lang="fr-FR" dirty="0" smtClean="0"/>
              <a:t>SELECT </a:t>
            </a:r>
            <a:r>
              <a:rPr lang="fr-FR" b="1" dirty="0" smtClean="0"/>
              <a:t>STRUCT( nom: e.nom, cours:</a:t>
            </a:r>
          </a:p>
          <a:p>
            <a:pPr lvl="1">
              <a:buNone/>
            </a:pPr>
            <a:r>
              <a:rPr lang="en-US" dirty="0" smtClean="0"/>
              <a:t>  (SELECT </a:t>
            </a:r>
            <a:r>
              <a:rPr lang="en-US" dirty="0" err="1" smtClean="0"/>
              <a:t>c.nomC</a:t>
            </a:r>
            <a:r>
              <a:rPr lang="en-US" dirty="0" smtClean="0"/>
              <a:t> FROM c IN </a:t>
            </a:r>
            <a:r>
              <a:rPr lang="en-US" dirty="0" err="1" smtClean="0"/>
              <a:t>e.cours_assurés</a:t>
            </a:r>
            <a:r>
              <a:rPr lang="en-US" dirty="0" smtClean="0"/>
              <a:t>))</a:t>
            </a:r>
          </a:p>
          <a:p>
            <a:pPr lvl="1">
              <a:buNone/>
            </a:pPr>
            <a:r>
              <a:rPr lang="fr-FR" dirty="0" smtClean="0"/>
              <a:t>FROM e IN </a:t>
            </a:r>
            <a:r>
              <a:rPr lang="fr-FR" dirty="0" err="1" smtClean="0"/>
              <a:t>LesEnseignants</a:t>
            </a:r>
            <a:endParaRPr lang="fr-FR" dirty="0" smtClean="0"/>
          </a:p>
          <a:p>
            <a:pPr lvl="1">
              <a:buNone/>
            </a:pPr>
            <a:r>
              <a:rPr lang="fr-FR" dirty="0" smtClean="0"/>
              <a:t>  BAG de valeurs complexes de type</a:t>
            </a:r>
          </a:p>
          <a:p>
            <a:pPr lvl="1">
              <a:buNone/>
            </a:pPr>
            <a:r>
              <a:rPr lang="fr-FR" dirty="0" smtClean="0"/>
              <a:t>   STRUCT(nom: STRING, cours: SET(STRING))</a:t>
            </a:r>
          </a:p>
          <a:p>
            <a:r>
              <a:rPr lang="fr-FR" dirty="0" smtClean="0"/>
              <a:t>NB Ces structures comportant des </a:t>
            </a:r>
            <a:r>
              <a:rPr lang="fr-FR" dirty="0" err="1" smtClean="0"/>
              <a:t>multivalués</a:t>
            </a:r>
            <a:r>
              <a:rPr lang="fr-FR" dirty="0" smtClean="0"/>
              <a:t> seraient impossibles en relationnel</a:t>
            </a:r>
            <a:endParaRPr lang="fr-FR"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t>Manipulation d'objets et valeurs</a:t>
            </a:r>
            <a:br>
              <a:rPr lang="fr-FR" b="1" dirty="0" smtClean="0"/>
            </a:br>
            <a:r>
              <a:rPr lang="fr-FR" b="1" dirty="0" smtClean="0"/>
              <a:t>structurées</a:t>
            </a:r>
            <a:endParaRPr lang="fr-FR" dirty="0"/>
          </a:p>
        </p:txBody>
      </p:sp>
      <p:sp>
        <p:nvSpPr>
          <p:cNvPr id="3" name="Espace réservé du contenu 2"/>
          <p:cNvSpPr>
            <a:spLocks noGrp="1"/>
          </p:cNvSpPr>
          <p:nvPr>
            <p:ph sz="quarter" idx="1"/>
          </p:nvPr>
        </p:nvSpPr>
        <p:spPr/>
        <p:txBody>
          <a:bodyPr>
            <a:normAutofit fontScale="92500" lnSpcReduction="10000"/>
          </a:bodyPr>
          <a:lstStyle/>
          <a:p>
            <a:r>
              <a:rPr lang="fr-FR" dirty="0" smtClean="0"/>
              <a:t>Création d'objets</a:t>
            </a:r>
          </a:p>
          <a:p>
            <a:pPr lvl="1"/>
            <a:r>
              <a:rPr lang="fr-FR" dirty="0" smtClean="0"/>
              <a:t>via la méthode associée à chaque classe</a:t>
            </a:r>
          </a:p>
          <a:p>
            <a:pPr lvl="1"/>
            <a:r>
              <a:rPr lang="fr-FR" dirty="0" err="1" smtClean="0"/>
              <a:t>bda</a:t>
            </a:r>
            <a:r>
              <a:rPr lang="fr-FR" dirty="0" smtClean="0"/>
              <a:t> = Cours(</a:t>
            </a:r>
            <a:r>
              <a:rPr lang="fr-FR" dirty="0" err="1" smtClean="0"/>
              <a:t>nomC</a:t>
            </a:r>
            <a:r>
              <a:rPr lang="fr-FR" dirty="0" smtClean="0"/>
              <a:t>:'BDA' , cycle:2)</a:t>
            </a:r>
          </a:p>
          <a:p>
            <a:pPr lvl="1">
              <a:buNone/>
            </a:pPr>
            <a:r>
              <a:rPr lang="fr-FR" dirty="0" smtClean="0"/>
              <a:t>1) crée un objet permanent de format Cours</a:t>
            </a:r>
          </a:p>
          <a:p>
            <a:pPr lvl="1">
              <a:buNone/>
            </a:pPr>
            <a:r>
              <a:rPr lang="fr-FR" dirty="0" smtClean="0"/>
              <a:t>2) rend l'</a:t>
            </a:r>
            <a:r>
              <a:rPr lang="fr-FR" dirty="0" err="1" smtClean="0"/>
              <a:t>oid</a:t>
            </a:r>
            <a:r>
              <a:rPr lang="fr-FR" dirty="0" smtClean="0"/>
              <a:t> (dans la variable </a:t>
            </a:r>
            <a:r>
              <a:rPr lang="fr-FR" dirty="0" err="1" smtClean="0"/>
              <a:t>bda</a:t>
            </a:r>
            <a:r>
              <a:rPr lang="fr-FR" dirty="0" smtClean="0"/>
              <a:t>)</a:t>
            </a:r>
          </a:p>
          <a:p>
            <a:pPr lvl="1">
              <a:buNone/>
            </a:pPr>
            <a:r>
              <a:rPr lang="fr-FR" dirty="0" smtClean="0"/>
              <a:t>3) si une population existe (EXTENT...) y range l'objet (dans </a:t>
            </a:r>
            <a:r>
              <a:rPr lang="fr-FR" dirty="0" err="1" smtClean="0"/>
              <a:t>LesCours</a:t>
            </a:r>
            <a:r>
              <a:rPr lang="fr-FR" dirty="0" smtClean="0"/>
              <a:t>)</a:t>
            </a:r>
          </a:p>
          <a:p>
            <a:r>
              <a:rPr lang="fr-FR" dirty="0" smtClean="0"/>
              <a:t>Création de valeurs structurées d'un type existant dans le schéma (TYPEDEF)</a:t>
            </a:r>
          </a:p>
          <a:p>
            <a:pPr lvl="1"/>
            <a:r>
              <a:rPr lang="fr-FR" dirty="0" smtClean="0"/>
              <a:t>a = </a:t>
            </a:r>
            <a:r>
              <a:rPr lang="fr-FR" dirty="0" err="1" smtClean="0"/>
              <a:t>Tadresse</a:t>
            </a:r>
            <a:r>
              <a:rPr lang="fr-FR" dirty="0" smtClean="0"/>
              <a:t>(</a:t>
            </a:r>
            <a:r>
              <a:rPr lang="fr-FR" dirty="0" err="1" smtClean="0"/>
              <a:t>rue:'chemin</a:t>
            </a:r>
            <a:r>
              <a:rPr lang="fr-FR" dirty="0" smtClean="0"/>
              <a:t> des oiseaux' , numéro:'10A' , </a:t>
            </a:r>
            <a:r>
              <a:rPr lang="fr-FR" dirty="0" err="1" smtClean="0"/>
              <a:t>ville:'Morges</a:t>
            </a:r>
            <a:r>
              <a:rPr lang="fr-FR" dirty="0" smtClean="0"/>
              <a:t>' , NPA: 1033)</a:t>
            </a:r>
            <a:endParaRPr lang="fr-FR"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t>Manipulation de valeurs structurées (2)</a:t>
            </a:r>
            <a:endParaRPr lang="fr-FR" dirty="0"/>
          </a:p>
        </p:txBody>
      </p:sp>
      <p:sp>
        <p:nvSpPr>
          <p:cNvPr id="3" name="Espace réservé du contenu 2"/>
          <p:cNvSpPr>
            <a:spLocks noGrp="1"/>
          </p:cNvSpPr>
          <p:nvPr>
            <p:ph sz="quarter" idx="1"/>
          </p:nvPr>
        </p:nvSpPr>
        <p:spPr>
          <a:xfrm>
            <a:off x="612648" y="1600200"/>
            <a:ext cx="8153400" cy="4925144"/>
          </a:xfrm>
        </p:spPr>
        <p:txBody>
          <a:bodyPr>
            <a:normAutofit lnSpcReduction="10000"/>
          </a:bodyPr>
          <a:lstStyle/>
          <a:p>
            <a:r>
              <a:rPr lang="fr-FR" dirty="0" smtClean="0"/>
              <a:t>Création de valeurs structurées d'un type nouveau</a:t>
            </a:r>
          </a:p>
          <a:p>
            <a:pPr lvl="1"/>
            <a:r>
              <a:rPr lang="fr-FR" dirty="0" smtClean="0"/>
              <a:t>via les constructeurs STRUCT, SET, LIST ...</a:t>
            </a:r>
          </a:p>
          <a:p>
            <a:pPr lvl="1"/>
            <a:r>
              <a:rPr lang="fr-FR" dirty="0" smtClean="0"/>
              <a:t>b = STRUCT(</a:t>
            </a:r>
            <a:r>
              <a:rPr lang="fr-FR" dirty="0" err="1" smtClean="0"/>
              <a:t>nomCours</a:t>
            </a:r>
            <a:r>
              <a:rPr lang="fr-FR" dirty="0" smtClean="0"/>
              <a:t>:'BDA' , </a:t>
            </a:r>
            <a:r>
              <a:rPr lang="fr-FR" dirty="0" err="1" smtClean="0"/>
              <a:t>nomprof</a:t>
            </a:r>
            <a:r>
              <a:rPr lang="fr-FR" dirty="0" smtClean="0"/>
              <a:t>:'C. Parent' , </a:t>
            </a:r>
            <a:r>
              <a:rPr lang="fr-FR" dirty="0" err="1" smtClean="0"/>
              <a:t>nomAssistant</a:t>
            </a:r>
            <a:r>
              <a:rPr lang="fr-FR" dirty="0" smtClean="0"/>
              <a:t>:'A. </a:t>
            </a:r>
            <a:r>
              <a:rPr lang="fr-FR" dirty="0" err="1" smtClean="0"/>
              <a:t>Osterwalder</a:t>
            </a:r>
            <a:r>
              <a:rPr lang="fr-FR" dirty="0" smtClean="0"/>
              <a:t>' , </a:t>
            </a:r>
            <a:r>
              <a:rPr lang="fr-FR" dirty="0" err="1" smtClean="0"/>
              <a:t>faculté:'HEC</a:t>
            </a:r>
            <a:r>
              <a:rPr lang="fr-FR" dirty="0" smtClean="0"/>
              <a:t>' , étudiants:</a:t>
            </a:r>
          </a:p>
          <a:p>
            <a:pPr lvl="1">
              <a:buNone/>
            </a:pPr>
            <a:r>
              <a:rPr lang="fr-FR" dirty="0" smtClean="0"/>
              <a:t>SET ('P. </a:t>
            </a:r>
            <a:r>
              <a:rPr lang="fr-FR" dirty="0" err="1" smtClean="0"/>
              <a:t>Rochat</a:t>
            </a:r>
            <a:r>
              <a:rPr lang="fr-FR" dirty="0" smtClean="0"/>
              <a:t>', 'A. Muller', 'N. </a:t>
            </a:r>
            <a:r>
              <a:rPr lang="fr-FR" dirty="0" err="1" smtClean="0"/>
              <a:t>Cullot</a:t>
            </a:r>
            <a:r>
              <a:rPr lang="fr-FR" dirty="0" smtClean="0"/>
              <a:t>', ….))</a:t>
            </a:r>
          </a:p>
          <a:p>
            <a:r>
              <a:rPr lang="fr-FR" dirty="0" smtClean="0"/>
              <a:t>Accès à un attribut composant d'un STRUCT</a:t>
            </a:r>
          </a:p>
          <a:p>
            <a:pPr lvl="1"/>
            <a:r>
              <a:rPr lang="fr-FR" dirty="0" smtClean="0"/>
              <a:t>Notation pointée</a:t>
            </a:r>
          </a:p>
          <a:p>
            <a:r>
              <a:rPr lang="fr-FR" dirty="0" err="1" smtClean="0"/>
              <a:t>composé_</a:t>
            </a:r>
            <a:r>
              <a:rPr lang="fr-FR" b="1" dirty="0" err="1" smtClean="0"/>
              <a:t>monovalué</a:t>
            </a:r>
            <a:r>
              <a:rPr lang="fr-FR" b="1" dirty="0" smtClean="0"/>
              <a:t> . Composant</a:t>
            </a:r>
          </a:p>
          <a:p>
            <a:pPr lvl="1"/>
            <a:r>
              <a:rPr lang="fr-FR" dirty="0" err="1" smtClean="0"/>
              <a:t>Simo.adresse.ville</a:t>
            </a:r>
            <a:r>
              <a:rPr lang="fr-FR" dirty="0" smtClean="0"/>
              <a:t> OK</a:t>
            </a:r>
          </a:p>
          <a:p>
            <a:pPr lvl="1"/>
            <a:r>
              <a:rPr lang="fr-FR" dirty="0" err="1" smtClean="0"/>
              <a:t>Simo.études</a:t>
            </a:r>
            <a:r>
              <a:rPr lang="fr-FR" dirty="0" smtClean="0"/>
              <a:t> n'est pas de type STRUCT, mais de type LIST, donc </a:t>
            </a:r>
            <a:r>
              <a:rPr lang="fr-FR" dirty="0" err="1" smtClean="0"/>
              <a:t>Simo.études</a:t>
            </a:r>
            <a:r>
              <a:rPr lang="fr-FR" b="1" dirty="0" err="1" smtClean="0"/>
              <a:t>.diplôme</a:t>
            </a:r>
            <a:r>
              <a:rPr lang="fr-FR" b="1" dirty="0" smtClean="0"/>
              <a:t> N'EST PAS CORRECT</a:t>
            </a:r>
            <a:endParaRPr lang="fr-F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Insuffisance des bases de données relationnelles : un exemple</a:t>
            </a:r>
            <a:endParaRPr lang="fr-FR" dirty="0"/>
          </a:p>
        </p:txBody>
      </p:sp>
      <p:sp>
        <p:nvSpPr>
          <p:cNvPr id="3" name="Espace réservé du contenu 2"/>
          <p:cNvSpPr>
            <a:spLocks noGrp="1"/>
          </p:cNvSpPr>
          <p:nvPr>
            <p:ph sz="quarter" idx="1"/>
          </p:nvPr>
        </p:nvSpPr>
        <p:spPr/>
        <p:txBody>
          <a:bodyPr>
            <a:normAutofit fontScale="77500" lnSpcReduction="20000"/>
          </a:bodyPr>
          <a:lstStyle/>
          <a:p>
            <a:r>
              <a:rPr lang="fr-FR" dirty="0" smtClean="0"/>
              <a:t>Cette information ne peut être représentée naturellement dans le modèle relationnel, car on ne peut y définir de relations entre éléments qui sont des </a:t>
            </a:r>
            <a:r>
              <a:rPr lang="fr-FR" dirty="0" err="1" smtClean="0"/>
              <a:t>tuples</a:t>
            </a:r>
            <a:r>
              <a:rPr lang="fr-FR" dirty="0" smtClean="0"/>
              <a:t> ou des ensembles.</a:t>
            </a:r>
          </a:p>
          <a:p>
            <a:r>
              <a:rPr lang="fr-FR" dirty="0" smtClean="0"/>
              <a:t>On est donc amené a introduire de relations auxiliaires et des identifiants d'objets que l'on doit gérer explicitement.</a:t>
            </a:r>
          </a:p>
          <a:p>
            <a:r>
              <a:rPr lang="fr-FR" dirty="0" smtClean="0"/>
              <a:t>Un schéma possible serait :</a:t>
            </a:r>
          </a:p>
          <a:p>
            <a:pPr lvl="2">
              <a:buNone/>
            </a:pPr>
            <a:r>
              <a:rPr lang="fr-FR" b="1" dirty="0" smtClean="0"/>
              <a:t>POINTS(ID P, LATITUDE, LONGITUDE)</a:t>
            </a:r>
          </a:p>
          <a:p>
            <a:pPr lvl="2">
              <a:buNone/>
            </a:pPr>
            <a:r>
              <a:rPr lang="fr-FR" b="1" dirty="0" smtClean="0"/>
              <a:t>SEGMENTS(ID SEG, ID P1, ID P2, CATEGORIE)</a:t>
            </a:r>
          </a:p>
          <a:p>
            <a:pPr lvl="2">
              <a:buNone/>
            </a:pPr>
            <a:r>
              <a:rPr lang="fr-FR" b="1" dirty="0" smtClean="0"/>
              <a:t>ROUTES(ID R, ID LISTE SEG, AUTORITE)</a:t>
            </a:r>
          </a:p>
          <a:p>
            <a:pPr lvl="2">
              <a:buNone/>
            </a:pPr>
            <a:r>
              <a:rPr lang="nb-NO" b="1" dirty="0" smtClean="0"/>
              <a:t>LISTES SEGMENTS(ID LISTE SEG, ID SEG)</a:t>
            </a:r>
          </a:p>
          <a:p>
            <a:r>
              <a:rPr lang="fr-FR" dirty="0" smtClean="0"/>
              <a:t>Il faut noter que l'usage des identifiants permet par exemple d'avoir deux segments de route entre les mêmes points, ou de représenter sans ambiguïté qu'un même segment fait partie de plusieurs routes.</a:t>
            </a:r>
            <a:endParaRPr lang="fr-FR" dirty="0"/>
          </a:p>
        </p:txBody>
      </p:sp>
      <p:sp>
        <p:nvSpPr>
          <p:cNvPr id="4" name="Espace réservé du numéro de diapositive 3"/>
          <p:cNvSpPr>
            <a:spLocks noGrp="1"/>
          </p:cNvSpPr>
          <p:nvPr>
            <p:ph type="sldNum" sz="quarter" idx="12"/>
          </p:nvPr>
        </p:nvSpPr>
        <p:spPr/>
        <p:txBody>
          <a:bodyPr>
            <a:normAutofit fontScale="85000" lnSpcReduction="20000"/>
          </a:bodyPr>
          <a:lstStyle/>
          <a:p>
            <a:fld id="{A6DB4102-F5AB-486C-B731-DFC51628D0BE}" type="slidenum">
              <a:rPr lang="fr-FR" smtClean="0"/>
              <a:pPr/>
              <a:t>6</a:t>
            </a:fld>
            <a:endParaRPr lang="fr-F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t>Accès à un composant d'un composé</a:t>
            </a:r>
            <a:br>
              <a:rPr lang="fr-FR" b="1" dirty="0" smtClean="0"/>
            </a:br>
            <a:r>
              <a:rPr lang="fr-FR" b="1" dirty="0" err="1" smtClean="0"/>
              <a:t>multivalué</a:t>
            </a:r>
            <a:endParaRPr lang="fr-FR" dirty="0"/>
          </a:p>
        </p:txBody>
      </p:sp>
      <p:sp>
        <p:nvSpPr>
          <p:cNvPr id="3" name="Espace réservé du contenu 2"/>
          <p:cNvSpPr>
            <a:spLocks noGrp="1"/>
          </p:cNvSpPr>
          <p:nvPr>
            <p:ph sz="quarter" idx="1"/>
          </p:nvPr>
        </p:nvSpPr>
        <p:spPr/>
        <p:txBody>
          <a:bodyPr>
            <a:normAutofit/>
          </a:bodyPr>
          <a:lstStyle/>
          <a:p>
            <a:r>
              <a:rPr lang="fr-FR" dirty="0" smtClean="0"/>
              <a:t>solution générale : variable IN collection</a:t>
            </a:r>
          </a:p>
          <a:p>
            <a:r>
              <a:rPr lang="fr-FR" dirty="0" smtClean="0"/>
              <a:t> 1) variable IN </a:t>
            </a:r>
            <a:r>
              <a:rPr lang="fr-FR" dirty="0" err="1" smtClean="0"/>
              <a:t>composé_multivalué</a:t>
            </a:r>
            <a:endParaRPr lang="fr-FR" dirty="0" smtClean="0"/>
          </a:p>
          <a:p>
            <a:pPr lvl="1">
              <a:buNone/>
            </a:pPr>
            <a:r>
              <a:rPr lang="fr-FR" dirty="0" smtClean="0"/>
              <a:t>=&gt; la variable parcourt la collection</a:t>
            </a:r>
          </a:p>
          <a:p>
            <a:pPr lvl="1">
              <a:buNone/>
            </a:pPr>
            <a:r>
              <a:rPr lang="fr-FR" dirty="0" smtClean="0"/>
              <a:t>2) </a:t>
            </a:r>
            <a:r>
              <a:rPr lang="fr-FR" dirty="0" err="1" smtClean="0"/>
              <a:t>variable.composant</a:t>
            </a:r>
            <a:endParaRPr lang="fr-FR" dirty="0" smtClean="0"/>
          </a:p>
          <a:p>
            <a:r>
              <a:rPr lang="fr-FR" dirty="0" smtClean="0"/>
              <a:t>Le (les) diplôme que </a:t>
            </a:r>
            <a:r>
              <a:rPr lang="fr-FR" dirty="0" err="1" smtClean="0"/>
              <a:t>Simo</a:t>
            </a:r>
            <a:r>
              <a:rPr lang="fr-FR" dirty="0" smtClean="0"/>
              <a:t> a eu en 2000</a:t>
            </a:r>
          </a:p>
          <a:p>
            <a:pPr lvl="1">
              <a:buNone/>
            </a:pPr>
            <a:r>
              <a:rPr lang="fr-FR" dirty="0" smtClean="0"/>
              <a:t>SELECT </a:t>
            </a:r>
            <a:r>
              <a:rPr lang="fr-FR" dirty="0" err="1" smtClean="0"/>
              <a:t>x.diplôme</a:t>
            </a:r>
            <a:endParaRPr lang="fr-FR" dirty="0" smtClean="0"/>
          </a:p>
          <a:p>
            <a:pPr lvl="1">
              <a:buNone/>
            </a:pPr>
            <a:r>
              <a:rPr lang="fr-FR" dirty="0" smtClean="0"/>
              <a:t>FROM x IN </a:t>
            </a:r>
            <a:r>
              <a:rPr lang="fr-FR" dirty="0" err="1" smtClean="0"/>
              <a:t>Simo.études</a:t>
            </a:r>
            <a:endParaRPr lang="fr-FR" dirty="0" smtClean="0"/>
          </a:p>
          <a:p>
            <a:pPr lvl="1">
              <a:buNone/>
            </a:pPr>
            <a:r>
              <a:rPr lang="fr-FR" dirty="0" smtClean="0"/>
              <a:t>WHERE x.année = 2000</a:t>
            </a:r>
            <a:endParaRPr lang="fr-FR"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Les deux utilisations de IN</a:t>
            </a:r>
            <a:endParaRPr lang="fr-FR" dirty="0"/>
          </a:p>
        </p:txBody>
      </p:sp>
      <p:sp>
        <p:nvSpPr>
          <p:cNvPr id="3" name="Espace réservé du contenu 2"/>
          <p:cNvSpPr>
            <a:spLocks noGrp="1"/>
          </p:cNvSpPr>
          <p:nvPr>
            <p:ph sz="quarter" idx="1"/>
          </p:nvPr>
        </p:nvSpPr>
        <p:spPr>
          <a:xfrm>
            <a:off x="612648" y="1600200"/>
            <a:ext cx="8153400" cy="4781128"/>
          </a:xfrm>
        </p:spPr>
        <p:txBody>
          <a:bodyPr>
            <a:normAutofit fontScale="92500" lnSpcReduction="10000"/>
          </a:bodyPr>
          <a:lstStyle/>
          <a:p>
            <a:r>
              <a:rPr lang="fr-FR" dirty="0" smtClean="0"/>
              <a:t>FROM : déclaration de variable sur une collection</a:t>
            </a:r>
          </a:p>
          <a:p>
            <a:pPr lvl="1"/>
            <a:r>
              <a:rPr lang="fr-FR" dirty="0" smtClean="0"/>
              <a:t>FROM e IN </a:t>
            </a:r>
            <a:r>
              <a:rPr lang="fr-FR" dirty="0" err="1" smtClean="0"/>
              <a:t>LesEtudiants</a:t>
            </a:r>
            <a:endParaRPr lang="fr-FR" dirty="0" smtClean="0"/>
          </a:p>
          <a:p>
            <a:pPr lvl="1"/>
            <a:r>
              <a:rPr lang="fr-FR" dirty="0" smtClean="0"/>
              <a:t>FROM x IN </a:t>
            </a:r>
            <a:r>
              <a:rPr lang="fr-FR" dirty="0" err="1" smtClean="0"/>
              <a:t>Simo.études</a:t>
            </a:r>
            <a:endParaRPr lang="fr-FR" dirty="0" smtClean="0"/>
          </a:p>
          <a:p>
            <a:pPr lvl="1"/>
            <a:r>
              <a:rPr lang="fr-FR" dirty="0" smtClean="0"/>
              <a:t>…</a:t>
            </a:r>
          </a:p>
          <a:p>
            <a:pPr lvl="1"/>
            <a:r>
              <a:rPr lang="en-US" dirty="0" smtClean="0"/>
              <a:t>FROM x IN (instruction SELECT)</a:t>
            </a:r>
          </a:p>
          <a:p>
            <a:r>
              <a:rPr lang="fr-FR" dirty="0" smtClean="0"/>
              <a:t>WHERE : condition élémentaire</a:t>
            </a:r>
          </a:p>
          <a:p>
            <a:pPr lvl="1"/>
            <a:r>
              <a:rPr lang="fr-FR" dirty="0" smtClean="0"/>
              <a:t>élément IN collection</a:t>
            </a:r>
          </a:p>
          <a:p>
            <a:pPr lvl="1"/>
            <a:r>
              <a:rPr lang="fr-FR" dirty="0" smtClean="0"/>
              <a:t>Exemple : noms des cours suivis par </a:t>
            </a:r>
            <a:r>
              <a:rPr lang="fr-FR" dirty="0" err="1" smtClean="0"/>
              <a:t>Simo</a:t>
            </a:r>
            <a:r>
              <a:rPr lang="fr-FR" dirty="0" smtClean="0"/>
              <a:t> :</a:t>
            </a:r>
          </a:p>
          <a:p>
            <a:pPr lvl="1"/>
            <a:r>
              <a:rPr lang="en-US" dirty="0" smtClean="0"/>
              <a:t>SELECT </a:t>
            </a:r>
            <a:r>
              <a:rPr lang="en-US" dirty="0" err="1" smtClean="0"/>
              <a:t>c.nomC</a:t>
            </a:r>
            <a:r>
              <a:rPr lang="en-US" dirty="0" smtClean="0"/>
              <a:t> FROM c IN </a:t>
            </a:r>
            <a:r>
              <a:rPr lang="en-US" dirty="0" err="1" smtClean="0"/>
              <a:t>Simo.cours_suivis</a:t>
            </a:r>
            <a:endParaRPr lang="en-US" dirty="0" smtClean="0"/>
          </a:p>
          <a:p>
            <a:pPr lvl="1"/>
            <a:r>
              <a:rPr lang="en-US" dirty="0" smtClean="0"/>
              <a:t>SELECT </a:t>
            </a:r>
            <a:r>
              <a:rPr lang="en-US" dirty="0" err="1" smtClean="0"/>
              <a:t>c.nomC</a:t>
            </a:r>
            <a:r>
              <a:rPr lang="en-US" dirty="0" smtClean="0"/>
              <a:t> FROM c IN </a:t>
            </a:r>
            <a:r>
              <a:rPr lang="en-US" dirty="0" err="1" smtClean="0"/>
              <a:t>LesCours</a:t>
            </a:r>
            <a:endParaRPr lang="en-US" dirty="0" smtClean="0"/>
          </a:p>
          <a:p>
            <a:pPr lvl="2">
              <a:buNone/>
            </a:pPr>
            <a:r>
              <a:rPr lang="fr-FR" dirty="0" smtClean="0"/>
              <a:t>WHERE </a:t>
            </a:r>
            <a:r>
              <a:rPr lang="fr-FR" b="1" dirty="0" err="1" smtClean="0"/>
              <a:t>Simo</a:t>
            </a:r>
            <a:r>
              <a:rPr lang="fr-FR" b="1" dirty="0" smtClean="0"/>
              <a:t> IN </a:t>
            </a:r>
            <a:r>
              <a:rPr lang="fr-FR" b="1" dirty="0" err="1" smtClean="0"/>
              <a:t>c.étudiants</a:t>
            </a:r>
            <a:endParaRPr lang="fr-FR"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Parcours des liens de composition</a:t>
            </a:r>
            <a:endParaRPr lang="fr-FR" dirty="0"/>
          </a:p>
        </p:txBody>
      </p:sp>
      <p:sp>
        <p:nvSpPr>
          <p:cNvPr id="3" name="Espace réservé du contenu 2"/>
          <p:cNvSpPr>
            <a:spLocks noGrp="1"/>
          </p:cNvSpPr>
          <p:nvPr>
            <p:ph sz="quarter" idx="1"/>
          </p:nvPr>
        </p:nvSpPr>
        <p:spPr>
          <a:xfrm>
            <a:off x="612648" y="1600200"/>
            <a:ext cx="8153400" cy="4925144"/>
          </a:xfrm>
        </p:spPr>
        <p:txBody>
          <a:bodyPr>
            <a:normAutofit fontScale="85000" lnSpcReduction="20000"/>
          </a:bodyPr>
          <a:lstStyle/>
          <a:p>
            <a:r>
              <a:rPr lang="fr-FR" dirty="0" smtClean="0"/>
              <a:t>De l'objet composé à l'objet composant : notation pointée (comme pour attribut complexe)</a:t>
            </a:r>
          </a:p>
          <a:p>
            <a:r>
              <a:rPr lang="fr-FR" dirty="0" smtClean="0"/>
              <a:t>Jointures  très faciles … dans le sens du lien</a:t>
            </a:r>
          </a:p>
          <a:p>
            <a:r>
              <a:rPr lang="fr-FR" dirty="0" smtClean="0"/>
              <a:t>Objet composé </a:t>
            </a:r>
            <a:r>
              <a:rPr lang="fr-FR" dirty="0" err="1" smtClean="0"/>
              <a:t>monovalué</a:t>
            </a:r>
            <a:r>
              <a:rPr lang="fr-FR" dirty="0" smtClean="0"/>
              <a:t> =&gt; notation pointée</a:t>
            </a:r>
          </a:p>
          <a:p>
            <a:pPr lvl="1"/>
            <a:r>
              <a:rPr lang="fr-FR" dirty="0" smtClean="0"/>
              <a:t>Nom du professeur du cours BD</a:t>
            </a:r>
          </a:p>
          <a:p>
            <a:pPr lvl="1"/>
            <a:r>
              <a:rPr lang="fr-FR" dirty="0" smtClean="0"/>
              <a:t>SELECT </a:t>
            </a:r>
            <a:r>
              <a:rPr lang="fr-FR" b="1" dirty="0" err="1" smtClean="0"/>
              <a:t>c.prof.</a:t>
            </a:r>
            <a:r>
              <a:rPr lang="fr-FR" b="1" dirty="0" smtClean="0"/>
              <a:t>nom</a:t>
            </a:r>
          </a:p>
          <a:p>
            <a:pPr lvl="2">
              <a:buNone/>
            </a:pPr>
            <a:r>
              <a:rPr lang="fr-FR" dirty="0" smtClean="0"/>
              <a:t>FROM c IN </a:t>
            </a:r>
            <a:r>
              <a:rPr lang="fr-FR" dirty="0" err="1" smtClean="0"/>
              <a:t>LesCours</a:t>
            </a:r>
            <a:endParaRPr lang="fr-FR" dirty="0" smtClean="0"/>
          </a:p>
          <a:p>
            <a:pPr lvl="2">
              <a:buNone/>
            </a:pPr>
            <a:r>
              <a:rPr lang="fr-FR" dirty="0" smtClean="0"/>
              <a:t>WHERE </a:t>
            </a:r>
            <a:r>
              <a:rPr lang="fr-FR" dirty="0" err="1" smtClean="0"/>
              <a:t>c.nomC</a:t>
            </a:r>
            <a:r>
              <a:rPr lang="fr-FR" dirty="0" smtClean="0"/>
              <a:t> = 'BD‘</a:t>
            </a:r>
          </a:p>
          <a:p>
            <a:r>
              <a:rPr lang="fr-FR" dirty="0" smtClean="0"/>
              <a:t>Objet composé </a:t>
            </a:r>
            <a:r>
              <a:rPr lang="fr-FR" dirty="0" err="1" smtClean="0"/>
              <a:t>multivalué</a:t>
            </a:r>
            <a:r>
              <a:rPr lang="fr-FR" dirty="0" smtClean="0"/>
              <a:t> =&gt; variable</a:t>
            </a:r>
          </a:p>
          <a:p>
            <a:pPr lvl="1"/>
            <a:r>
              <a:rPr lang="fr-FR" dirty="0" smtClean="0"/>
              <a:t> Noms des étudiants inscrits au cours BD</a:t>
            </a:r>
          </a:p>
          <a:p>
            <a:pPr lvl="1"/>
            <a:r>
              <a:rPr lang="fr-FR" dirty="0" smtClean="0"/>
              <a:t> SELECT </a:t>
            </a:r>
            <a:r>
              <a:rPr lang="fr-FR" b="1" dirty="0" smtClean="0"/>
              <a:t>e.nom</a:t>
            </a:r>
          </a:p>
          <a:p>
            <a:pPr lvl="2">
              <a:buNone/>
            </a:pPr>
            <a:r>
              <a:rPr lang="fr-FR" dirty="0" smtClean="0"/>
              <a:t>FROM c IN </a:t>
            </a:r>
            <a:r>
              <a:rPr lang="fr-FR" dirty="0" err="1" smtClean="0"/>
              <a:t>LesCours</a:t>
            </a:r>
            <a:r>
              <a:rPr lang="fr-FR" dirty="0" smtClean="0"/>
              <a:t>, </a:t>
            </a:r>
            <a:r>
              <a:rPr lang="fr-FR" b="1" dirty="0" smtClean="0"/>
              <a:t>e IN </a:t>
            </a:r>
            <a:r>
              <a:rPr lang="fr-FR" b="1" dirty="0" err="1" smtClean="0"/>
              <a:t>c.étudiants</a:t>
            </a:r>
            <a:endParaRPr lang="fr-FR" b="1" dirty="0" smtClean="0"/>
          </a:p>
          <a:p>
            <a:pPr lvl="2">
              <a:buNone/>
            </a:pPr>
            <a:r>
              <a:rPr lang="fr-FR" dirty="0" smtClean="0"/>
              <a:t>WHERE </a:t>
            </a:r>
            <a:r>
              <a:rPr lang="fr-FR" dirty="0" err="1" smtClean="0"/>
              <a:t>c.nomC</a:t>
            </a:r>
            <a:r>
              <a:rPr lang="fr-FR" dirty="0" smtClean="0"/>
              <a:t> = 'BD'</a:t>
            </a:r>
          </a:p>
          <a:p>
            <a:pPr lvl="1"/>
            <a:r>
              <a:rPr lang="fr-FR" dirty="0" smtClean="0"/>
              <a:t> </a:t>
            </a:r>
            <a:r>
              <a:rPr lang="fr-FR" dirty="0" err="1" smtClean="0"/>
              <a:t>c.étudiants</a:t>
            </a:r>
            <a:r>
              <a:rPr lang="fr-FR" dirty="0" smtClean="0"/>
              <a:t>.nom </a:t>
            </a:r>
            <a:r>
              <a:rPr lang="fr-FR" b="1" dirty="0" smtClean="0"/>
              <a:t>N'EST PAS CORRECT</a:t>
            </a:r>
            <a:endParaRPr lang="fr-FR"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t>Parcours des liens de composition (2)</a:t>
            </a:r>
            <a:br>
              <a:rPr lang="fr-FR" b="1" dirty="0" smtClean="0"/>
            </a:br>
            <a:endParaRPr lang="fr-FR" dirty="0"/>
          </a:p>
        </p:txBody>
      </p:sp>
      <p:sp>
        <p:nvSpPr>
          <p:cNvPr id="3" name="Espace réservé du contenu 2"/>
          <p:cNvSpPr>
            <a:spLocks noGrp="1"/>
          </p:cNvSpPr>
          <p:nvPr>
            <p:ph sz="quarter" idx="1"/>
          </p:nvPr>
        </p:nvSpPr>
        <p:spPr/>
        <p:txBody>
          <a:bodyPr>
            <a:normAutofit/>
          </a:bodyPr>
          <a:lstStyle/>
          <a:p>
            <a:r>
              <a:rPr lang="fr-FR" dirty="0" smtClean="0"/>
              <a:t>Noms des cours suivis par </a:t>
            </a:r>
            <a:r>
              <a:rPr lang="fr-FR" dirty="0" err="1" smtClean="0"/>
              <a:t>Simo</a:t>
            </a:r>
            <a:r>
              <a:rPr lang="fr-FR" dirty="0" smtClean="0"/>
              <a:t> et Annie Muller</a:t>
            </a:r>
          </a:p>
          <a:p>
            <a:pPr lvl="1">
              <a:buNone/>
            </a:pPr>
            <a:r>
              <a:rPr lang="fr-FR" dirty="0" smtClean="0"/>
              <a:t>(Annie et </a:t>
            </a:r>
            <a:r>
              <a:rPr lang="fr-FR" dirty="0" err="1" smtClean="0"/>
              <a:t>Simo</a:t>
            </a:r>
            <a:r>
              <a:rPr lang="fr-FR" dirty="0" smtClean="0"/>
              <a:t> doivent suivre tous les deux ces cours)</a:t>
            </a:r>
          </a:p>
          <a:p>
            <a:r>
              <a:rPr lang="fr-FR" dirty="0" smtClean="0"/>
              <a:t>SELECT </a:t>
            </a:r>
            <a:r>
              <a:rPr lang="fr-FR" dirty="0" err="1" smtClean="0"/>
              <a:t>c.nomC</a:t>
            </a:r>
            <a:endParaRPr lang="fr-FR" dirty="0" smtClean="0"/>
          </a:p>
          <a:p>
            <a:pPr lvl="1">
              <a:buNone/>
            </a:pPr>
            <a:r>
              <a:rPr lang="fr-FR" dirty="0" smtClean="0"/>
              <a:t>FROM c IN </a:t>
            </a:r>
            <a:r>
              <a:rPr lang="fr-FR" dirty="0" err="1" smtClean="0"/>
              <a:t>Simo</a:t>
            </a:r>
            <a:r>
              <a:rPr lang="fr-FR" dirty="0" smtClean="0"/>
              <a:t>.</a:t>
            </a:r>
            <a:r>
              <a:rPr lang="fr-FR" dirty="0" err="1" smtClean="0"/>
              <a:t>cours_suivis</a:t>
            </a:r>
            <a:endParaRPr lang="fr-FR" dirty="0" smtClean="0"/>
          </a:p>
          <a:p>
            <a:pPr lvl="1">
              <a:buNone/>
            </a:pPr>
            <a:r>
              <a:rPr lang="fr-FR" dirty="0" smtClean="0"/>
              <a:t>WHERE c IN</a:t>
            </a:r>
          </a:p>
          <a:p>
            <a:pPr lvl="1">
              <a:buNone/>
            </a:pPr>
            <a:r>
              <a:rPr lang="fr-FR" dirty="0" smtClean="0"/>
              <a:t>	( SELECT x</a:t>
            </a:r>
          </a:p>
          <a:p>
            <a:pPr lvl="1">
              <a:buNone/>
            </a:pPr>
            <a:r>
              <a:rPr lang="fr-FR" dirty="0" smtClean="0"/>
              <a:t>	FROM e IN </a:t>
            </a:r>
            <a:r>
              <a:rPr lang="fr-FR" dirty="0" err="1" smtClean="0"/>
              <a:t>LesEtudiants</a:t>
            </a:r>
            <a:r>
              <a:rPr lang="fr-FR" dirty="0" smtClean="0"/>
              <a:t>, x IN e.</a:t>
            </a:r>
            <a:r>
              <a:rPr lang="fr-FR" dirty="0" err="1" smtClean="0"/>
              <a:t>cours_suivis</a:t>
            </a:r>
            <a:endParaRPr lang="fr-FR" dirty="0" smtClean="0"/>
          </a:p>
          <a:p>
            <a:pPr lvl="1">
              <a:buNone/>
            </a:pPr>
            <a:r>
              <a:rPr lang="fr-FR" dirty="0" smtClean="0"/>
              <a:t>	WHERE e.nom='Muller' AND</a:t>
            </a:r>
          </a:p>
          <a:p>
            <a:pPr lvl="1">
              <a:buNone/>
            </a:pPr>
            <a:r>
              <a:rPr lang="fr-FR" dirty="0" smtClean="0"/>
              <a:t>		</a:t>
            </a:r>
            <a:r>
              <a:rPr lang="fr-FR" dirty="0" err="1" smtClean="0"/>
              <a:t>e.prénoms</a:t>
            </a:r>
            <a:r>
              <a:rPr lang="fr-FR" dirty="0" smtClean="0"/>
              <a:t>=LIST('Annie') )</a:t>
            </a:r>
            <a:endParaRPr lang="fr-FR"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Test d'égalité et d'identité</a:t>
            </a:r>
            <a:endParaRPr lang="fr-FR" dirty="0"/>
          </a:p>
        </p:txBody>
      </p:sp>
      <p:sp>
        <p:nvSpPr>
          <p:cNvPr id="3" name="Espace réservé du contenu 2"/>
          <p:cNvSpPr>
            <a:spLocks noGrp="1"/>
          </p:cNvSpPr>
          <p:nvPr>
            <p:ph sz="quarter" idx="1"/>
          </p:nvPr>
        </p:nvSpPr>
        <p:spPr>
          <a:xfrm>
            <a:off x="539552" y="2940968"/>
            <a:ext cx="8153400" cy="3917032"/>
          </a:xfrm>
        </p:spPr>
        <p:txBody>
          <a:bodyPr>
            <a:normAutofit fontScale="77500" lnSpcReduction="20000"/>
          </a:bodyPr>
          <a:lstStyle/>
          <a:p>
            <a:r>
              <a:rPr lang="fr-FR" dirty="0" smtClean="0"/>
              <a:t>Personnes qui possèdent le logement où elles habitent</a:t>
            </a:r>
          </a:p>
          <a:p>
            <a:r>
              <a:rPr lang="fr-FR" dirty="0" smtClean="0"/>
              <a:t>SELECT p</a:t>
            </a:r>
          </a:p>
          <a:p>
            <a:pPr lvl="1">
              <a:buNone/>
            </a:pPr>
            <a:r>
              <a:rPr lang="en-US" dirty="0" smtClean="0"/>
              <a:t>FROM p IN </a:t>
            </a:r>
            <a:r>
              <a:rPr lang="en-US" dirty="0" err="1" smtClean="0"/>
              <a:t>LesPersonnes</a:t>
            </a:r>
            <a:r>
              <a:rPr lang="en-US" dirty="0" smtClean="0"/>
              <a:t>, x IN </a:t>
            </a:r>
            <a:r>
              <a:rPr lang="en-US" dirty="0" err="1" smtClean="0"/>
              <a:t>p.possède</a:t>
            </a:r>
            <a:endParaRPr lang="en-US" dirty="0" smtClean="0"/>
          </a:p>
          <a:p>
            <a:pPr lvl="1">
              <a:buNone/>
            </a:pPr>
            <a:r>
              <a:rPr lang="fr-FR" dirty="0" smtClean="0"/>
              <a:t>WHERE </a:t>
            </a:r>
            <a:r>
              <a:rPr lang="fr-FR" dirty="0" err="1" smtClean="0"/>
              <a:t>p.habite</a:t>
            </a:r>
            <a:r>
              <a:rPr lang="fr-FR" dirty="0" smtClean="0"/>
              <a:t> = x </a:t>
            </a:r>
            <a:r>
              <a:rPr lang="fr-FR" i="1" dirty="0" smtClean="0"/>
              <a:t>test des </a:t>
            </a:r>
            <a:r>
              <a:rPr lang="fr-FR" i="1" dirty="0" err="1" smtClean="0"/>
              <a:t>oids</a:t>
            </a:r>
            <a:endParaRPr lang="fr-FR" i="1" dirty="0" smtClean="0"/>
          </a:p>
          <a:p>
            <a:r>
              <a:rPr lang="fr-FR" dirty="0" smtClean="0"/>
              <a:t>Personnes qui possèdent un logement identique à celui où elles habitent</a:t>
            </a:r>
          </a:p>
          <a:p>
            <a:r>
              <a:rPr lang="fr-FR" dirty="0" smtClean="0"/>
              <a:t>SELECT p </a:t>
            </a:r>
            <a:r>
              <a:rPr lang="fr-FR" i="1" dirty="0" smtClean="0"/>
              <a:t>test des valeurs simples uniquement</a:t>
            </a:r>
          </a:p>
          <a:p>
            <a:pPr lvl="1">
              <a:buNone/>
            </a:pPr>
            <a:r>
              <a:rPr lang="en-US" dirty="0" smtClean="0"/>
              <a:t>FROM p IN </a:t>
            </a:r>
            <a:r>
              <a:rPr lang="en-US" dirty="0" err="1" smtClean="0"/>
              <a:t>LesPersonnes</a:t>
            </a:r>
            <a:r>
              <a:rPr lang="en-US" dirty="0" smtClean="0"/>
              <a:t>, x IN </a:t>
            </a:r>
            <a:r>
              <a:rPr lang="en-US" dirty="0" err="1" smtClean="0"/>
              <a:t>p.possède</a:t>
            </a:r>
            <a:endParaRPr lang="en-US" dirty="0" smtClean="0"/>
          </a:p>
          <a:p>
            <a:pPr lvl="1">
              <a:buNone/>
            </a:pPr>
            <a:r>
              <a:rPr lang="fr-FR" dirty="0" smtClean="0"/>
              <a:t>WHERE </a:t>
            </a:r>
            <a:r>
              <a:rPr lang="fr-FR" dirty="0" err="1" smtClean="0"/>
              <a:t>p.habite</a:t>
            </a:r>
            <a:r>
              <a:rPr lang="fr-FR" dirty="0" smtClean="0"/>
              <a:t> ? x AND p.</a:t>
            </a:r>
            <a:r>
              <a:rPr lang="fr-FR" dirty="0" err="1" smtClean="0"/>
              <a:t>habite.nbpièces</a:t>
            </a:r>
            <a:r>
              <a:rPr lang="fr-FR" dirty="0" smtClean="0"/>
              <a:t> = </a:t>
            </a:r>
            <a:r>
              <a:rPr lang="fr-FR" dirty="0" err="1" smtClean="0"/>
              <a:t>x.nbpièces</a:t>
            </a:r>
            <a:endParaRPr lang="fr-FR" dirty="0" smtClean="0"/>
          </a:p>
          <a:p>
            <a:pPr lvl="1">
              <a:buNone/>
            </a:pPr>
            <a:r>
              <a:rPr lang="fr-FR" dirty="0" smtClean="0"/>
              <a:t>AND p.</a:t>
            </a:r>
            <a:r>
              <a:rPr lang="fr-FR" dirty="0" err="1" smtClean="0"/>
              <a:t>habite.type</a:t>
            </a:r>
            <a:r>
              <a:rPr lang="fr-FR" dirty="0" smtClean="0"/>
              <a:t> = </a:t>
            </a:r>
            <a:r>
              <a:rPr lang="fr-FR" dirty="0" err="1" smtClean="0"/>
              <a:t>x.type</a:t>
            </a:r>
            <a:endParaRPr lang="fr-FR" dirty="0" smtClean="0"/>
          </a:p>
          <a:p>
            <a:pPr lvl="1">
              <a:buNone/>
            </a:pPr>
            <a:r>
              <a:rPr lang="fr-FR" dirty="0" smtClean="0"/>
              <a:t>AND p.</a:t>
            </a:r>
            <a:r>
              <a:rPr lang="fr-FR" dirty="0" err="1" smtClean="0"/>
              <a:t>habite.surface</a:t>
            </a:r>
            <a:r>
              <a:rPr lang="fr-FR" dirty="0" smtClean="0"/>
              <a:t> = </a:t>
            </a:r>
            <a:r>
              <a:rPr lang="fr-FR" dirty="0" err="1" smtClean="0"/>
              <a:t>x.surface</a:t>
            </a:r>
            <a:endParaRPr lang="fr-FR" dirty="0"/>
          </a:p>
        </p:txBody>
      </p:sp>
      <p:pic>
        <p:nvPicPr>
          <p:cNvPr id="1026" name="Picture 2"/>
          <p:cNvPicPr>
            <a:picLocks noChangeAspect="1" noChangeArrowheads="1"/>
          </p:cNvPicPr>
          <p:nvPr/>
        </p:nvPicPr>
        <p:blipFill>
          <a:blip r:embed="rId2" cstate="email"/>
          <a:srcRect/>
          <a:stretch>
            <a:fillRect/>
          </a:stretch>
        </p:blipFill>
        <p:spPr bwMode="auto">
          <a:xfrm>
            <a:off x="395536" y="1484784"/>
            <a:ext cx="8424936" cy="1404156"/>
          </a:xfrm>
          <a:prstGeom prst="rect">
            <a:avLst/>
          </a:prstGeom>
          <a:noFill/>
          <a:ln w="9525">
            <a:noFill/>
            <a:miter lim="800000"/>
            <a:headEnd/>
            <a:tailEnd/>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t>Hiérarchies de généralisation /</a:t>
            </a:r>
            <a:br>
              <a:rPr lang="fr-FR" b="1" dirty="0" smtClean="0"/>
            </a:br>
            <a:r>
              <a:rPr lang="fr-FR" b="1" dirty="0" smtClean="0"/>
              <a:t>spécialisation</a:t>
            </a:r>
            <a:endParaRPr lang="fr-FR" dirty="0"/>
          </a:p>
        </p:txBody>
      </p:sp>
      <p:sp>
        <p:nvSpPr>
          <p:cNvPr id="3" name="Espace réservé du contenu 2"/>
          <p:cNvSpPr>
            <a:spLocks noGrp="1"/>
          </p:cNvSpPr>
          <p:nvPr>
            <p:ph sz="quarter" idx="1"/>
          </p:nvPr>
        </p:nvSpPr>
        <p:spPr>
          <a:xfrm>
            <a:off x="612648" y="1600200"/>
            <a:ext cx="8153400" cy="4925144"/>
          </a:xfrm>
        </p:spPr>
        <p:txBody>
          <a:bodyPr>
            <a:normAutofit fontScale="92500" lnSpcReduction="20000"/>
          </a:bodyPr>
          <a:lstStyle/>
          <a:p>
            <a:r>
              <a:rPr lang="fr-FR" dirty="0" smtClean="0"/>
              <a:t>Accès à une </a:t>
            </a:r>
            <a:r>
              <a:rPr lang="fr-FR" dirty="0" err="1" smtClean="0"/>
              <a:t>sur-classe</a:t>
            </a:r>
            <a:endParaRPr lang="fr-FR" dirty="0" smtClean="0"/>
          </a:p>
          <a:p>
            <a:pPr lvl="1"/>
            <a:r>
              <a:rPr lang="fr-FR" dirty="0" smtClean="0"/>
              <a:t>SELECT p</a:t>
            </a:r>
          </a:p>
          <a:p>
            <a:pPr lvl="2">
              <a:buNone/>
            </a:pPr>
            <a:r>
              <a:rPr lang="fr-FR" dirty="0" smtClean="0"/>
              <a:t>FROM p IN </a:t>
            </a:r>
            <a:r>
              <a:rPr lang="fr-FR" dirty="0" err="1" smtClean="0"/>
              <a:t>LesPersonnes</a:t>
            </a:r>
            <a:endParaRPr lang="fr-FR" dirty="0" smtClean="0"/>
          </a:p>
          <a:p>
            <a:pPr lvl="2">
              <a:buNone/>
            </a:pPr>
            <a:r>
              <a:rPr lang="fr-FR" dirty="0" smtClean="0"/>
              <a:t>WHERE p.</a:t>
            </a:r>
            <a:r>
              <a:rPr lang="fr-FR" dirty="0" err="1" smtClean="0"/>
              <a:t>adresse.ville</a:t>
            </a:r>
            <a:r>
              <a:rPr lang="fr-FR" dirty="0" smtClean="0"/>
              <a:t>='Lausanne'</a:t>
            </a:r>
          </a:p>
          <a:p>
            <a:r>
              <a:rPr lang="fr-FR" dirty="0" smtClean="0"/>
              <a:t>Résultat = ?</a:t>
            </a:r>
          </a:p>
          <a:p>
            <a:pPr lvl="1"/>
            <a:r>
              <a:rPr lang="fr-FR" dirty="0" smtClean="0"/>
              <a:t>Tous les objets de la </a:t>
            </a:r>
            <a:r>
              <a:rPr lang="fr-FR" dirty="0" err="1" smtClean="0"/>
              <a:t>sur-classe</a:t>
            </a:r>
            <a:r>
              <a:rPr lang="fr-FR" dirty="0" smtClean="0"/>
              <a:t> et des sous-classes</a:t>
            </a:r>
          </a:p>
          <a:p>
            <a:pPr lvl="2"/>
            <a:r>
              <a:rPr lang="fr-FR" dirty="0" smtClean="0"/>
              <a:t> format </a:t>
            </a:r>
            <a:r>
              <a:rPr lang="fr-FR" dirty="0" err="1" smtClean="0"/>
              <a:t>sur-classe</a:t>
            </a:r>
            <a:r>
              <a:rPr lang="fr-FR" dirty="0" smtClean="0"/>
              <a:t> (format Personne)</a:t>
            </a:r>
          </a:p>
          <a:p>
            <a:pPr lvl="2"/>
            <a:r>
              <a:rPr lang="fr-FR" dirty="0" smtClean="0"/>
              <a:t> format hétérogène (Personne, Etudiant, Enseignant)</a:t>
            </a:r>
          </a:p>
          <a:p>
            <a:pPr lvl="1"/>
            <a:r>
              <a:rPr lang="fr-FR" dirty="0" smtClean="0"/>
              <a:t>Objets de la </a:t>
            </a:r>
            <a:r>
              <a:rPr lang="fr-FR" dirty="0" err="1" smtClean="0"/>
              <a:t>sur-classe</a:t>
            </a:r>
            <a:r>
              <a:rPr lang="fr-FR" dirty="0" smtClean="0"/>
              <a:t> uniquement</a:t>
            </a:r>
          </a:p>
          <a:p>
            <a:pPr lvl="1">
              <a:buNone/>
            </a:pPr>
            <a:r>
              <a:rPr lang="fr-FR" dirty="0" smtClean="0"/>
              <a:t>	(= les personnes qui ne sont ni étudiantes ni enseignantes)</a:t>
            </a:r>
          </a:p>
          <a:p>
            <a:pPr lvl="1"/>
            <a:r>
              <a:rPr lang="fr-FR" dirty="0" smtClean="0"/>
              <a:t>La réponse dépend du SGBD OO</a:t>
            </a:r>
          </a:p>
          <a:p>
            <a:pPr lvl="1"/>
            <a:r>
              <a:rPr lang="fr-FR" dirty="0" smtClean="0"/>
              <a:t>OQL : Tous les objets en format homogène (format de la </a:t>
            </a:r>
            <a:r>
              <a:rPr lang="fr-FR" dirty="0" err="1" smtClean="0"/>
              <a:t>sur-classe</a:t>
            </a:r>
            <a:r>
              <a:rPr lang="fr-FR" dirty="0" smtClean="0"/>
              <a:t>)</a:t>
            </a:r>
            <a:endParaRPr lang="fr-FR"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Méthodes</a:t>
            </a:r>
            <a:endParaRPr lang="fr-FR" dirty="0"/>
          </a:p>
        </p:txBody>
      </p:sp>
      <p:sp>
        <p:nvSpPr>
          <p:cNvPr id="3" name="Espace réservé du contenu 2"/>
          <p:cNvSpPr>
            <a:spLocks noGrp="1"/>
          </p:cNvSpPr>
          <p:nvPr>
            <p:ph sz="quarter" idx="1"/>
          </p:nvPr>
        </p:nvSpPr>
        <p:spPr/>
        <p:txBody>
          <a:bodyPr>
            <a:normAutofit/>
          </a:bodyPr>
          <a:lstStyle/>
          <a:p>
            <a:r>
              <a:rPr lang="fr-FR" dirty="0" smtClean="0"/>
              <a:t>n Partout où un objet/valeur de type X est attendu une méthode à résultat de type X peut être employée</a:t>
            </a:r>
          </a:p>
          <a:p>
            <a:pPr lvl="1"/>
            <a:r>
              <a:rPr lang="fr-FR" dirty="0" smtClean="0"/>
              <a:t>nom et âge des étudiants</a:t>
            </a:r>
          </a:p>
          <a:p>
            <a:pPr lvl="2">
              <a:buNone/>
            </a:pPr>
            <a:r>
              <a:rPr lang="fr-FR" dirty="0" smtClean="0"/>
              <a:t>SELECT STRUCT(nom: e.nom , âge: e.age())</a:t>
            </a:r>
          </a:p>
          <a:p>
            <a:pPr lvl="2">
              <a:buNone/>
            </a:pPr>
            <a:r>
              <a:rPr lang="fr-FR" dirty="0" smtClean="0"/>
              <a:t>FROM e IN </a:t>
            </a:r>
            <a:r>
              <a:rPr lang="fr-FR" dirty="0" err="1" smtClean="0"/>
              <a:t>LesEtudiants</a:t>
            </a:r>
            <a:endParaRPr lang="fr-FR" dirty="0" smtClean="0"/>
          </a:p>
          <a:p>
            <a:pPr lvl="1"/>
            <a:r>
              <a:rPr lang="fr-FR" dirty="0" smtClean="0"/>
              <a:t>étudiants de moins de 20 ans</a:t>
            </a:r>
          </a:p>
          <a:p>
            <a:pPr lvl="2">
              <a:buNone/>
            </a:pPr>
            <a:r>
              <a:rPr lang="fr-FR" dirty="0" smtClean="0"/>
              <a:t>SELECT e</a:t>
            </a:r>
          </a:p>
          <a:p>
            <a:pPr lvl="2">
              <a:buNone/>
            </a:pPr>
            <a:r>
              <a:rPr lang="fr-FR" dirty="0" smtClean="0"/>
              <a:t>FROM e IN </a:t>
            </a:r>
            <a:r>
              <a:rPr lang="fr-FR" dirty="0" err="1" smtClean="0"/>
              <a:t>LesEtudiants</a:t>
            </a:r>
            <a:endParaRPr lang="fr-FR" dirty="0" smtClean="0"/>
          </a:p>
          <a:p>
            <a:pPr lvl="2">
              <a:buNone/>
            </a:pPr>
            <a:r>
              <a:rPr lang="fr-FR" dirty="0" smtClean="0"/>
              <a:t>WHERE e.age() &lt; 20</a:t>
            </a:r>
            <a:endParaRPr lang="fr-FR"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t>Format général d'une requête SELECT</a:t>
            </a:r>
            <a:endParaRPr lang="fr-FR" dirty="0"/>
          </a:p>
        </p:txBody>
      </p:sp>
      <p:sp>
        <p:nvSpPr>
          <p:cNvPr id="3" name="Espace réservé du contenu 2"/>
          <p:cNvSpPr>
            <a:spLocks noGrp="1"/>
          </p:cNvSpPr>
          <p:nvPr>
            <p:ph sz="quarter" idx="1"/>
          </p:nvPr>
        </p:nvSpPr>
        <p:spPr>
          <a:xfrm>
            <a:off x="612648" y="1600200"/>
            <a:ext cx="8153400" cy="4925144"/>
          </a:xfrm>
        </p:spPr>
        <p:txBody>
          <a:bodyPr>
            <a:normAutofit fontScale="85000" lnSpcReduction="20000"/>
          </a:bodyPr>
          <a:lstStyle/>
          <a:p>
            <a:pPr>
              <a:buNone/>
            </a:pPr>
            <a:r>
              <a:rPr lang="fr-FR" dirty="0" smtClean="0"/>
              <a:t>SELECT [ DISTINCT ] &lt;définition du résultat&gt;</a:t>
            </a:r>
          </a:p>
          <a:p>
            <a:pPr>
              <a:buNone/>
            </a:pPr>
            <a:r>
              <a:rPr lang="fr-FR" dirty="0" smtClean="0"/>
              <a:t>FROM variable1 IN collection1, …</a:t>
            </a:r>
          </a:p>
          <a:p>
            <a:pPr>
              <a:buNone/>
            </a:pPr>
            <a:r>
              <a:rPr lang="fr-FR" dirty="0" smtClean="0"/>
              <a:t>[ WHERE &lt;condition&gt; ]</a:t>
            </a:r>
          </a:p>
          <a:p>
            <a:r>
              <a:rPr lang="fr-FR" dirty="0" smtClean="0"/>
              <a:t>&lt;définition du résultat&gt; : expression qui</a:t>
            </a:r>
          </a:p>
          <a:p>
            <a:pPr lvl="1"/>
            <a:r>
              <a:rPr lang="fr-FR" dirty="0" smtClean="0"/>
              <a:t> désigne un objet / une collection d'objets</a:t>
            </a:r>
          </a:p>
          <a:p>
            <a:pPr lvl="2"/>
            <a:r>
              <a:rPr lang="en-US" dirty="0" smtClean="0"/>
              <a:t>SELECT p FROM p IN </a:t>
            </a:r>
            <a:r>
              <a:rPr lang="en-US" dirty="0" err="1" smtClean="0"/>
              <a:t>LesEnseignants</a:t>
            </a:r>
            <a:endParaRPr lang="en-US" dirty="0" smtClean="0"/>
          </a:p>
          <a:p>
            <a:pPr lvl="2"/>
            <a:r>
              <a:rPr lang="en-US" dirty="0" smtClean="0"/>
              <a:t>SELECT </a:t>
            </a:r>
            <a:r>
              <a:rPr lang="en-US" dirty="0" err="1" smtClean="0"/>
              <a:t>p.cours_assurés</a:t>
            </a:r>
            <a:r>
              <a:rPr lang="en-US" dirty="0" smtClean="0"/>
              <a:t> FROM p IN </a:t>
            </a:r>
            <a:r>
              <a:rPr lang="en-US" dirty="0" err="1" smtClean="0"/>
              <a:t>LesEnseignants</a:t>
            </a:r>
            <a:endParaRPr lang="en-US" dirty="0" smtClean="0"/>
          </a:p>
          <a:p>
            <a:pPr lvl="1"/>
            <a:r>
              <a:rPr lang="fr-FR" dirty="0" smtClean="0"/>
              <a:t>désigne une valeur / collection de valeurs</a:t>
            </a:r>
          </a:p>
          <a:p>
            <a:pPr lvl="2"/>
            <a:r>
              <a:rPr lang="en-US" dirty="0" smtClean="0"/>
              <a:t> SELECT p.nom FROM p IN </a:t>
            </a:r>
            <a:r>
              <a:rPr lang="en-US" dirty="0" err="1" smtClean="0"/>
              <a:t>LesEnseignants</a:t>
            </a:r>
            <a:endParaRPr lang="en-US" dirty="0" smtClean="0"/>
          </a:p>
          <a:p>
            <a:pPr lvl="2"/>
            <a:r>
              <a:rPr lang="en-US" dirty="0" smtClean="0"/>
              <a:t> SELECT </a:t>
            </a:r>
            <a:r>
              <a:rPr lang="en-US" dirty="0" err="1" smtClean="0"/>
              <a:t>p.prénoms</a:t>
            </a:r>
            <a:r>
              <a:rPr lang="en-US" dirty="0" smtClean="0"/>
              <a:t> FROM p IN </a:t>
            </a:r>
            <a:r>
              <a:rPr lang="en-US" dirty="0" err="1" smtClean="0"/>
              <a:t>LesEnseignants</a:t>
            </a:r>
            <a:endParaRPr lang="en-US" dirty="0" smtClean="0"/>
          </a:p>
          <a:p>
            <a:pPr lvl="1"/>
            <a:r>
              <a:rPr lang="fr-FR" dirty="0" smtClean="0"/>
              <a:t>construit une valeur complexe</a:t>
            </a:r>
          </a:p>
          <a:p>
            <a:pPr lvl="2"/>
            <a:r>
              <a:rPr lang="fr-FR" dirty="0" err="1" smtClean="0"/>
              <a:t>lSELECT</a:t>
            </a:r>
            <a:r>
              <a:rPr lang="fr-FR" dirty="0" smtClean="0"/>
              <a:t> STRUCT (</a:t>
            </a:r>
            <a:r>
              <a:rPr lang="fr-FR" dirty="0" err="1" smtClean="0"/>
              <a:t>nom:e.nom</a:t>
            </a:r>
            <a:r>
              <a:rPr lang="fr-FR" dirty="0" smtClean="0"/>
              <a:t>, cours : e.</a:t>
            </a:r>
            <a:r>
              <a:rPr lang="fr-FR" dirty="0" err="1" smtClean="0"/>
              <a:t>cours_suivis</a:t>
            </a:r>
            <a:r>
              <a:rPr lang="fr-FR" dirty="0" smtClean="0"/>
              <a:t> , cours2</a:t>
            </a:r>
          </a:p>
          <a:p>
            <a:pPr lvl="3">
              <a:buNone/>
            </a:pPr>
            <a:r>
              <a:rPr lang="en-US" dirty="0" smtClean="0"/>
              <a:t>: (SELECT c FROM </a:t>
            </a:r>
            <a:r>
              <a:rPr lang="en-US" dirty="0" err="1" smtClean="0"/>
              <a:t>e.cours_suivis</a:t>
            </a:r>
            <a:r>
              <a:rPr lang="en-US" dirty="0" smtClean="0"/>
              <a:t> WHERE </a:t>
            </a:r>
            <a:r>
              <a:rPr lang="en-US" dirty="0" err="1" smtClean="0"/>
              <a:t>c.cycle</a:t>
            </a:r>
            <a:r>
              <a:rPr lang="en-US" dirty="0" smtClean="0"/>
              <a:t>=2) )</a:t>
            </a:r>
          </a:p>
          <a:p>
            <a:pPr lvl="3">
              <a:buNone/>
            </a:pPr>
            <a:r>
              <a:rPr lang="fr-FR" dirty="0" smtClean="0"/>
              <a:t>FROM e IN </a:t>
            </a:r>
            <a:r>
              <a:rPr lang="fr-FR" dirty="0" err="1" smtClean="0"/>
              <a:t>LesEtudiants</a:t>
            </a:r>
            <a:r>
              <a:rPr lang="fr-FR" dirty="0" smtClean="0"/>
              <a:t> ==&gt;</a:t>
            </a:r>
          </a:p>
          <a:p>
            <a:pPr lvl="3">
              <a:buNone/>
            </a:pPr>
            <a:r>
              <a:rPr lang="fr-FR" dirty="0" smtClean="0"/>
              <a:t>STRUCT(</a:t>
            </a:r>
            <a:r>
              <a:rPr lang="fr-FR" dirty="0" err="1" smtClean="0"/>
              <a:t>nom:STRING</a:t>
            </a:r>
            <a:r>
              <a:rPr lang="fr-FR" dirty="0" smtClean="0"/>
              <a:t>, </a:t>
            </a:r>
            <a:r>
              <a:rPr lang="fr-FR" dirty="0" err="1" smtClean="0"/>
              <a:t>cours:SET</a:t>
            </a:r>
            <a:r>
              <a:rPr lang="fr-FR" dirty="0" smtClean="0"/>
              <a:t>(Cours), cours2:SET(Cours))</a:t>
            </a:r>
            <a:endParaRPr lang="fr-FR"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Format général d'un SELECT (2)</a:t>
            </a:r>
            <a:endParaRPr lang="fr-FR" dirty="0"/>
          </a:p>
        </p:txBody>
      </p:sp>
      <p:sp>
        <p:nvSpPr>
          <p:cNvPr id="3" name="Espace réservé du contenu 2"/>
          <p:cNvSpPr>
            <a:spLocks noGrp="1"/>
          </p:cNvSpPr>
          <p:nvPr>
            <p:ph sz="quarter" idx="1"/>
          </p:nvPr>
        </p:nvSpPr>
        <p:spPr>
          <a:xfrm>
            <a:off x="612648" y="1600200"/>
            <a:ext cx="8153400" cy="4997152"/>
          </a:xfrm>
        </p:spPr>
        <p:txBody>
          <a:bodyPr>
            <a:normAutofit fontScale="85000" lnSpcReduction="20000"/>
          </a:bodyPr>
          <a:lstStyle/>
          <a:p>
            <a:pPr>
              <a:buNone/>
            </a:pPr>
            <a:r>
              <a:rPr lang="fr-FR" dirty="0" smtClean="0"/>
              <a:t>SELECT [ DISTINCT ] &lt;définition du résultat&gt;</a:t>
            </a:r>
          </a:p>
          <a:p>
            <a:pPr>
              <a:buNone/>
            </a:pPr>
            <a:r>
              <a:rPr lang="fr-FR" dirty="0" smtClean="0"/>
              <a:t>FROM variable1 IN collection1, …</a:t>
            </a:r>
          </a:p>
          <a:p>
            <a:pPr>
              <a:buNone/>
            </a:pPr>
            <a:r>
              <a:rPr lang="fr-FR" dirty="0" smtClean="0"/>
              <a:t>[ WHERE &lt;condition&gt; ]</a:t>
            </a:r>
          </a:p>
          <a:p>
            <a:r>
              <a:rPr lang="fr-FR" dirty="0" err="1" smtClean="0"/>
              <a:t>collectioni</a:t>
            </a:r>
            <a:r>
              <a:rPr lang="fr-FR" dirty="0" smtClean="0"/>
              <a:t> :</a:t>
            </a:r>
          </a:p>
          <a:p>
            <a:pPr lvl="1"/>
            <a:r>
              <a:rPr lang="fr-FR" dirty="0" smtClean="0"/>
              <a:t>collection  quelconque de la base de données</a:t>
            </a:r>
          </a:p>
          <a:p>
            <a:pPr lvl="2"/>
            <a:r>
              <a:rPr lang="fr-FR" dirty="0" smtClean="0"/>
              <a:t>population :</a:t>
            </a:r>
          </a:p>
          <a:p>
            <a:pPr lvl="2"/>
            <a:r>
              <a:rPr lang="en-US" dirty="0" smtClean="0"/>
              <a:t>SELECT p FROM p IN </a:t>
            </a:r>
            <a:r>
              <a:rPr lang="en-US" dirty="0" err="1" smtClean="0"/>
              <a:t>LesEnseignants</a:t>
            </a:r>
            <a:r>
              <a:rPr lang="en-US" dirty="0" smtClean="0"/>
              <a:t> WHERE …</a:t>
            </a:r>
          </a:p>
          <a:p>
            <a:pPr lvl="2"/>
            <a:r>
              <a:rPr lang="fr-FR" dirty="0" smtClean="0"/>
              <a:t> autre collection :</a:t>
            </a:r>
          </a:p>
          <a:p>
            <a:pPr lvl="3">
              <a:buNone/>
            </a:pPr>
            <a:r>
              <a:rPr lang="fr-FR" dirty="0" smtClean="0"/>
              <a:t>… FROM p IN </a:t>
            </a:r>
            <a:r>
              <a:rPr lang="fr-FR" dirty="0" err="1" smtClean="0"/>
              <a:t>LesEnseignants</a:t>
            </a:r>
            <a:r>
              <a:rPr lang="fr-FR" dirty="0" smtClean="0"/>
              <a:t> ,</a:t>
            </a:r>
          </a:p>
          <a:p>
            <a:pPr>
              <a:buNone/>
            </a:pPr>
            <a:r>
              <a:rPr lang="fr-FR" dirty="0" smtClean="0"/>
              <a:t>			c IN p.</a:t>
            </a:r>
            <a:r>
              <a:rPr lang="fr-FR" dirty="0" err="1" smtClean="0"/>
              <a:t>cours_assurés</a:t>
            </a:r>
            <a:endParaRPr lang="fr-FR" dirty="0" smtClean="0"/>
          </a:p>
          <a:p>
            <a:pPr lvl="1"/>
            <a:r>
              <a:rPr lang="fr-FR" dirty="0" smtClean="0"/>
              <a:t>requête : donner les noms des cours de cycle 2 suivis par </a:t>
            </a:r>
            <a:r>
              <a:rPr lang="fr-FR" dirty="0" err="1" smtClean="0"/>
              <a:t>Simo</a:t>
            </a:r>
            <a:r>
              <a:rPr lang="fr-FR" dirty="0" smtClean="0"/>
              <a:t> avec le nom du prof du cours</a:t>
            </a:r>
          </a:p>
          <a:p>
            <a:pPr lvl="2"/>
            <a:r>
              <a:rPr lang="fr-FR" dirty="0" smtClean="0"/>
              <a:t>SELECT STRUCT(</a:t>
            </a:r>
            <a:r>
              <a:rPr lang="fr-FR" dirty="0" err="1" smtClean="0"/>
              <a:t>nomcours</a:t>
            </a:r>
            <a:r>
              <a:rPr lang="fr-FR" dirty="0" smtClean="0"/>
              <a:t> : </a:t>
            </a:r>
            <a:r>
              <a:rPr lang="fr-FR" dirty="0" err="1" smtClean="0"/>
              <a:t>c.nomC</a:t>
            </a:r>
            <a:r>
              <a:rPr lang="fr-FR" dirty="0" smtClean="0"/>
              <a:t> , </a:t>
            </a:r>
            <a:r>
              <a:rPr lang="fr-FR" dirty="0" err="1" smtClean="0"/>
              <a:t>nomprof</a:t>
            </a:r>
            <a:r>
              <a:rPr lang="fr-FR" dirty="0" smtClean="0"/>
              <a:t> : </a:t>
            </a:r>
            <a:r>
              <a:rPr lang="fr-FR" dirty="0" err="1" smtClean="0"/>
              <a:t>c.prof.</a:t>
            </a:r>
            <a:r>
              <a:rPr lang="fr-FR" dirty="0" smtClean="0"/>
              <a:t>nom)</a:t>
            </a:r>
          </a:p>
          <a:p>
            <a:pPr lvl="3">
              <a:buNone/>
            </a:pPr>
            <a:r>
              <a:rPr lang="en-US" dirty="0" smtClean="0"/>
              <a:t>FROM c IN (SELECT x FROM x IN </a:t>
            </a:r>
            <a:r>
              <a:rPr lang="en-US" dirty="0" err="1" smtClean="0"/>
              <a:t>Simo.cours_suivis</a:t>
            </a:r>
            <a:endParaRPr lang="en-US" dirty="0" smtClean="0"/>
          </a:p>
          <a:p>
            <a:pPr lvl="3">
              <a:buNone/>
            </a:pPr>
            <a:r>
              <a:rPr lang="fr-FR" dirty="0" smtClean="0"/>
              <a:t>WHERE </a:t>
            </a:r>
            <a:r>
              <a:rPr lang="fr-FR" dirty="0" err="1" smtClean="0"/>
              <a:t>x.cycle</a:t>
            </a:r>
            <a:r>
              <a:rPr lang="fr-FR" dirty="0" smtClean="0"/>
              <a:t>=2)</a:t>
            </a:r>
            <a:endParaRPr lang="fr-FR"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Format général d'un SELECT (3)</a:t>
            </a:r>
            <a:endParaRPr lang="fr-FR" dirty="0"/>
          </a:p>
        </p:txBody>
      </p:sp>
      <p:sp>
        <p:nvSpPr>
          <p:cNvPr id="3" name="Espace réservé du contenu 2"/>
          <p:cNvSpPr>
            <a:spLocks noGrp="1"/>
          </p:cNvSpPr>
          <p:nvPr>
            <p:ph sz="quarter" idx="1"/>
          </p:nvPr>
        </p:nvSpPr>
        <p:spPr>
          <a:xfrm>
            <a:off x="612648" y="1600200"/>
            <a:ext cx="8153400" cy="4997152"/>
          </a:xfrm>
        </p:spPr>
        <p:txBody>
          <a:bodyPr>
            <a:noAutofit/>
          </a:bodyPr>
          <a:lstStyle/>
          <a:p>
            <a:r>
              <a:rPr lang="fr-FR" sz="1800" dirty="0" smtClean="0"/>
              <a:t>condition</a:t>
            </a:r>
          </a:p>
          <a:p>
            <a:pPr lvl="1"/>
            <a:r>
              <a:rPr lang="fr-FR" sz="1800" dirty="0" smtClean="0"/>
              <a:t> condition élémentaire</a:t>
            </a:r>
          </a:p>
          <a:p>
            <a:pPr lvl="1"/>
            <a:r>
              <a:rPr lang="fr-FR" sz="1800" dirty="0" smtClean="0"/>
              <a:t> (condition)</a:t>
            </a:r>
          </a:p>
          <a:p>
            <a:pPr lvl="1"/>
            <a:r>
              <a:rPr lang="fr-FR" sz="1800" dirty="0" smtClean="0"/>
              <a:t> condition AND condition</a:t>
            </a:r>
          </a:p>
          <a:p>
            <a:pPr lvl="1"/>
            <a:r>
              <a:rPr lang="fr-FR" sz="1800" dirty="0" smtClean="0"/>
              <a:t> condition OR condition</a:t>
            </a:r>
          </a:p>
          <a:p>
            <a:r>
              <a:rPr lang="fr-FR" sz="1800" dirty="0" smtClean="0"/>
              <a:t>condition élémentaire</a:t>
            </a:r>
          </a:p>
          <a:p>
            <a:pPr lvl="1"/>
            <a:r>
              <a:rPr lang="fr-FR" sz="1800" dirty="0" smtClean="0"/>
              <a:t> expression1 </a:t>
            </a:r>
            <a:r>
              <a:rPr lang="fr-FR" sz="1800" dirty="0" err="1" smtClean="0"/>
              <a:t>opérateur_comparaison</a:t>
            </a:r>
            <a:r>
              <a:rPr lang="fr-FR" sz="1800" dirty="0" smtClean="0"/>
              <a:t> expression2</a:t>
            </a:r>
          </a:p>
          <a:p>
            <a:pPr lvl="1"/>
            <a:r>
              <a:rPr lang="fr-FR" sz="1800" dirty="0" smtClean="0"/>
              <a:t> Exemples : (e est un Etudiant)</a:t>
            </a:r>
          </a:p>
          <a:p>
            <a:pPr lvl="2"/>
            <a:r>
              <a:rPr lang="fr-FR" sz="1600" dirty="0" smtClean="0"/>
              <a:t> e.nom = 'Muller‘</a:t>
            </a:r>
          </a:p>
          <a:p>
            <a:pPr lvl="2"/>
            <a:r>
              <a:rPr lang="fr-FR" sz="1600" dirty="0" smtClean="0"/>
              <a:t> e.age() &lt; 20</a:t>
            </a:r>
          </a:p>
          <a:p>
            <a:pPr lvl="2"/>
            <a:r>
              <a:rPr lang="fr-FR" sz="1600" dirty="0" smtClean="0"/>
              <a:t> 'Annie' IN </a:t>
            </a:r>
            <a:r>
              <a:rPr lang="fr-FR" sz="1600" dirty="0" err="1" smtClean="0"/>
              <a:t>e.prénoms</a:t>
            </a:r>
            <a:endParaRPr lang="fr-FR" sz="1600" dirty="0" smtClean="0"/>
          </a:p>
          <a:p>
            <a:pPr lvl="2"/>
            <a:r>
              <a:rPr lang="fr-FR" sz="1600" dirty="0" smtClean="0"/>
              <a:t> COUNT(</a:t>
            </a:r>
            <a:r>
              <a:rPr lang="fr-FR" sz="1600" dirty="0" err="1" smtClean="0"/>
              <a:t>e.prénoms</a:t>
            </a:r>
            <a:r>
              <a:rPr lang="fr-FR" sz="1600" dirty="0" smtClean="0"/>
              <a:t>) &gt; 2</a:t>
            </a:r>
          </a:p>
          <a:p>
            <a:pPr lvl="1"/>
            <a:r>
              <a:rPr lang="fr-FR" sz="1800" dirty="0" smtClean="0"/>
              <a:t> avec un quantificateur</a:t>
            </a:r>
          </a:p>
          <a:p>
            <a:pPr lvl="2"/>
            <a:r>
              <a:rPr lang="fr-FR" sz="1600" dirty="0" smtClean="0"/>
              <a:t> EXISTS x IN </a:t>
            </a:r>
            <a:r>
              <a:rPr lang="fr-FR" sz="1600" dirty="0" err="1" smtClean="0"/>
              <a:t>e.études</a:t>
            </a:r>
            <a:r>
              <a:rPr lang="fr-FR" sz="1600" dirty="0" smtClean="0"/>
              <a:t> : x.année = 2000</a:t>
            </a:r>
          </a:p>
          <a:p>
            <a:pPr lvl="2"/>
            <a:r>
              <a:rPr lang="en-US" sz="1600" dirty="0" smtClean="0"/>
              <a:t> FOR ALL x IN </a:t>
            </a:r>
            <a:r>
              <a:rPr lang="en-US" sz="1600" dirty="0" err="1" smtClean="0"/>
              <a:t>e.études</a:t>
            </a:r>
            <a:r>
              <a:rPr lang="en-US" sz="1600" dirty="0" smtClean="0"/>
              <a:t> : </a:t>
            </a:r>
            <a:r>
              <a:rPr lang="en-US" sz="1600" dirty="0" err="1" smtClean="0"/>
              <a:t>x.année</a:t>
            </a:r>
            <a:r>
              <a:rPr lang="en-US" sz="1600" dirty="0" smtClean="0"/>
              <a:t> &gt; 2000</a:t>
            </a:r>
            <a:endParaRPr lang="fr-FR"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Un contenu possible de la base de </a:t>
            </a:r>
            <a:r>
              <a:rPr lang="fr-FR" dirty="0" err="1" smtClean="0"/>
              <a:t>donnees</a:t>
            </a:r>
            <a:r>
              <a:rPr lang="fr-FR" dirty="0" smtClean="0"/>
              <a:t> est alors</a:t>
            </a:r>
            <a:endParaRPr lang="fr-FR" dirty="0"/>
          </a:p>
        </p:txBody>
      </p:sp>
      <p:pic>
        <p:nvPicPr>
          <p:cNvPr id="1026" name="Picture 2"/>
          <p:cNvPicPr>
            <a:picLocks noGrp="1" noChangeAspect="1" noChangeArrowheads="1"/>
          </p:cNvPicPr>
          <p:nvPr>
            <p:ph sz="quarter" idx="1"/>
          </p:nvPr>
        </p:nvPicPr>
        <p:blipFill>
          <a:blip r:embed="rId2" cstate="email"/>
          <a:srcRect/>
          <a:stretch>
            <a:fillRect/>
          </a:stretch>
        </p:blipFill>
        <p:spPr bwMode="auto">
          <a:xfrm>
            <a:off x="107503" y="2132856"/>
            <a:ext cx="5760641" cy="4032448"/>
          </a:xfrm>
          <a:prstGeom prst="rect">
            <a:avLst/>
          </a:prstGeom>
          <a:noFill/>
          <a:ln w="9525">
            <a:noFill/>
            <a:miter lim="800000"/>
            <a:headEnd/>
            <a:tailEnd/>
          </a:ln>
        </p:spPr>
      </p:pic>
      <p:pic>
        <p:nvPicPr>
          <p:cNvPr id="1027" name="Picture 3"/>
          <p:cNvPicPr>
            <a:picLocks noChangeAspect="1" noChangeArrowheads="1"/>
          </p:cNvPicPr>
          <p:nvPr/>
        </p:nvPicPr>
        <p:blipFill>
          <a:blip r:embed="rId3" cstate="email"/>
          <a:srcRect/>
          <a:stretch>
            <a:fillRect/>
          </a:stretch>
        </p:blipFill>
        <p:spPr bwMode="auto">
          <a:xfrm>
            <a:off x="4932040" y="1628800"/>
            <a:ext cx="4211960" cy="2592288"/>
          </a:xfrm>
          <a:prstGeom prst="rect">
            <a:avLst/>
          </a:prstGeom>
          <a:noFill/>
          <a:ln w="9525">
            <a:noFill/>
            <a:miter lim="800000"/>
            <a:headEnd/>
            <a:tailEnd/>
          </a:ln>
        </p:spPr>
      </p:pic>
      <p:sp>
        <p:nvSpPr>
          <p:cNvPr id="5" name="Espace réservé du numéro de diapositive 4"/>
          <p:cNvSpPr>
            <a:spLocks noGrp="1"/>
          </p:cNvSpPr>
          <p:nvPr>
            <p:ph type="sldNum" sz="quarter" idx="12"/>
          </p:nvPr>
        </p:nvSpPr>
        <p:spPr/>
        <p:txBody>
          <a:bodyPr>
            <a:normAutofit fontScale="85000" lnSpcReduction="20000"/>
          </a:bodyPr>
          <a:lstStyle/>
          <a:p>
            <a:fld id="{A6DB4102-F5AB-486C-B731-DFC51628D0BE}" type="slidenum">
              <a:rPr lang="fr-FR" smtClean="0"/>
              <a:pPr/>
              <a:t>7</a:t>
            </a:fld>
            <a:endParaRPr lang="fr-F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Sémantique d'un SELECT</a:t>
            </a:r>
            <a:endParaRPr lang="fr-FR" dirty="0"/>
          </a:p>
        </p:txBody>
      </p:sp>
      <p:sp>
        <p:nvSpPr>
          <p:cNvPr id="3" name="Espace réservé du contenu 2"/>
          <p:cNvSpPr>
            <a:spLocks noGrp="1"/>
          </p:cNvSpPr>
          <p:nvPr>
            <p:ph sz="quarter" idx="1"/>
          </p:nvPr>
        </p:nvSpPr>
        <p:spPr>
          <a:xfrm>
            <a:off x="612648" y="1600200"/>
            <a:ext cx="8153400" cy="4925144"/>
          </a:xfrm>
        </p:spPr>
        <p:txBody>
          <a:bodyPr>
            <a:normAutofit fontScale="92500" lnSpcReduction="10000"/>
          </a:bodyPr>
          <a:lstStyle/>
          <a:p>
            <a:pPr>
              <a:buNone/>
            </a:pPr>
            <a:r>
              <a:rPr lang="fr-FR" dirty="0" smtClean="0"/>
              <a:t>SELECT [ DISTINCT ] &lt;définition du résultat&gt;</a:t>
            </a:r>
          </a:p>
          <a:p>
            <a:pPr>
              <a:buNone/>
            </a:pPr>
            <a:r>
              <a:rPr lang="fr-FR" dirty="0" smtClean="0"/>
              <a:t>FROM variable1 IN collection1, …</a:t>
            </a:r>
          </a:p>
          <a:p>
            <a:pPr>
              <a:buNone/>
            </a:pPr>
            <a:r>
              <a:rPr lang="fr-FR" dirty="0" smtClean="0"/>
              <a:t>[ WHERE &lt;condition&gt; ]</a:t>
            </a:r>
          </a:p>
          <a:p>
            <a:r>
              <a:rPr lang="fr-FR" dirty="0" smtClean="0"/>
              <a:t> comme pour les requêtes SELECT… de SQL</a:t>
            </a:r>
          </a:p>
          <a:p>
            <a:pPr lvl="1"/>
            <a:r>
              <a:rPr lang="fr-FR" dirty="0" smtClean="0"/>
              <a:t>résultat = ø initialisation</a:t>
            </a:r>
          </a:p>
          <a:p>
            <a:pPr lvl="1"/>
            <a:r>
              <a:rPr lang="fr-FR" dirty="0" smtClean="0"/>
              <a:t>Balayages imbriqués des collections du FROM</a:t>
            </a:r>
          </a:p>
          <a:p>
            <a:pPr lvl="2"/>
            <a:r>
              <a:rPr lang="fr-FR" dirty="0" smtClean="0"/>
              <a:t> SI &lt;condition&gt; = vrai</a:t>
            </a:r>
          </a:p>
          <a:p>
            <a:pPr lvl="3">
              <a:buNone/>
            </a:pPr>
            <a:r>
              <a:rPr lang="fr-FR" dirty="0" smtClean="0"/>
              <a:t>ALORS ajouter à résultat un élément structuré</a:t>
            </a:r>
          </a:p>
          <a:p>
            <a:pPr lvl="3">
              <a:buNone/>
            </a:pPr>
            <a:r>
              <a:rPr lang="fr-FR" dirty="0" smtClean="0"/>
              <a:t>selon &lt;définition du résultat&gt;</a:t>
            </a:r>
          </a:p>
          <a:p>
            <a:pPr lvl="2"/>
            <a:r>
              <a:rPr lang="fr-FR" dirty="0" smtClean="0"/>
              <a:t> FIN des balayages imbriqués</a:t>
            </a:r>
          </a:p>
          <a:p>
            <a:pPr lvl="1"/>
            <a:r>
              <a:rPr lang="fr-FR" dirty="0" smtClean="0"/>
              <a:t>SI DISTINCT est présent</a:t>
            </a:r>
          </a:p>
          <a:p>
            <a:pPr lvl="2">
              <a:buNone/>
            </a:pPr>
            <a:r>
              <a:rPr lang="fr-FR" dirty="0" smtClean="0"/>
              <a:t>ALORS éliminer les doubles du résultat</a:t>
            </a:r>
            <a:endParaRPr lang="fr-FR"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Fonctions d'agrégation</a:t>
            </a:r>
            <a:endParaRPr lang="fr-FR" dirty="0"/>
          </a:p>
        </p:txBody>
      </p:sp>
      <p:sp>
        <p:nvSpPr>
          <p:cNvPr id="3" name="Espace réservé du contenu 2"/>
          <p:cNvSpPr>
            <a:spLocks noGrp="1"/>
          </p:cNvSpPr>
          <p:nvPr>
            <p:ph sz="quarter" idx="1"/>
          </p:nvPr>
        </p:nvSpPr>
        <p:spPr>
          <a:xfrm>
            <a:off x="612648" y="1600200"/>
            <a:ext cx="8153400" cy="4997152"/>
          </a:xfrm>
        </p:spPr>
        <p:txBody>
          <a:bodyPr>
            <a:normAutofit fontScale="92500" lnSpcReduction="20000"/>
          </a:bodyPr>
          <a:lstStyle/>
          <a:p>
            <a:r>
              <a:rPr lang="fr-FR" dirty="0" smtClean="0"/>
              <a:t>COUNT(collection)</a:t>
            </a:r>
          </a:p>
          <a:p>
            <a:pPr lvl="1">
              <a:buNone/>
            </a:pPr>
            <a:r>
              <a:rPr lang="fr-FR" dirty="0" smtClean="0"/>
              <a:t>MIN(collection)</a:t>
            </a:r>
          </a:p>
          <a:p>
            <a:pPr lvl="1">
              <a:buNone/>
            </a:pPr>
            <a:r>
              <a:rPr lang="fr-FR" dirty="0" smtClean="0"/>
              <a:t>MAX(collection)</a:t>
            </a:r>
          </a:p>
          <a:p>
            <a:pPr lvl="1">
              <a:buNone/>
            </a:pPr>
            <a:r>
              <a:rPr lang="fr-FR" dirty="0" smtClean="0"/>
              <a:t>AVG(collection)</a:t>
            </a:r>
          </a:p>
          <a:p>
            <a:pPr lvl="1">
              <a:buNone/>
            </a:pPr>
            <a:r>
              <a:rPr lang="fr-FR" dirty="0" smtClean="0"/>
              <a:t>SUM(collection)</a:t>
            </a:r>
          </a:p>
          <a:p>
            <a:r>
              <a:rPr lang="fr-FR" dirty="0" smtClean="0"/>
              <a:t>COUNT(</a:t>
            </a:r>
            <a:r>
              <a:rPr lang="fr-FR" dirty="0" err="1" smtClean="0"/>
              <a:t>Simo.études</a:t>
            </a:r>
            <a:r>
              <a:rPr lang="fr-FR" dirty="0" smtClean="0"/>
              <a:t>)</a:t>
            </a:r>
          </a:p>
          <a:p>
            <a:pPr lvl="1">
              <a:buNone/>
            </a:pPr>
            <a:r>
              <a:rPr lang="fr-FR" dirty="0" smtClean="0"/>
              <a:t>=&gt; nombre de diplômes de </a:t>
            </a:r>
            <a:r>
              <a:rPr lang="fr-FR" dirty="0" err="1" smtClean="0"/>
              <a:t>Simo</a:t>
            </a:r>
            <a:endParaRPr lang="fr-FR" dirty="0" smtClean="0"/>
          </a:p>
          <a:p>
            <a:r>
              <a:rPr lang="fr-FR" dirty="0" smtClean="0"/>
              <a:t>COUNT(</a:t>
            </a:r>
            <a:r>
              <a:rPr lang="fr-FR" dirty="0" err="1" smtClean="0"/>
              <a:t>LesEtudiants</a:t>
            </a:r>
            <a:r>
              <a:rPr lang="fr-FR" dirty="0" smtClean="0"/>
              <a:t>)</a:t>
            </a:r>
          </a:p>
          <a:p>
            <a:pPr lvl="1">
              <a:buNone/>
            </a:pPr>
            <a:r>
              <a:rPr lang="fr-FR" dirty="0" smtClean="0"/>
              <a:t>=&gt; nombre d'étudiants</a:t>
            </a:r>
          </a:p>
          <a:p>
            <a:r>
              <a:rPr lang="en-US" dirty="0" smtClean="0"/>
              <a:t>COUNT(SELECT p FROM p IN </a:t>
            </a:r>
            <a:r>
              <a:rPr lang="en-US" dirty="0" err="1" smtClean="0"/>
              <a:t>LesPersonnes</a:t>
            </a:r>
            <a:endParaRPr lang="en-US" dirty="0" smtClean="0"/>
          </a:p>
          <a:p>
            <a:pPr lvl="1">
              <a:buNone/>
            </a:pPr>
            <a:r>
              <a:rPr lang="fr-FR" dirty="0" smtClean="0"/>
              <a:t>WHERE p.nom='</a:t>
            </a:r>
            <a:r>
              <a:rPr lang="fr-FR" dirty="0" err="1" smtClean="0"/>
              <a:t>Rochat</a:t>
            </a:r>
            <a:r>
              <a:rPr lang="fr-FR" dirty="0" smtClean="0"/>
              <a:t>')</a:t>
            </a:r>
          </a:p>
          <a:p>
            <a:pPr lvl="1">
              <a:buNone/>
            </a:pPr>
            <a:r>
              <a:rPr lang="fr-FR" dirty="0" smtClean="0"/>
              <a:t>=&gt; nombre de </a:t>
            </a:r>
            <a:r>
              <a:rPr lang="fr-FR" dirty="0" err="1" smtClean="0"/>
              <a:t>Rochat</a:t>
            </a:r>
            <a:r>
              <a:rPr lang="fr-FR" dirty="0" smtClean="0"/>
              <a:t> dans la base</a:t>
            </a:r>
            <a:endParaRPr lang="fr-FR"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Fonctions d'agrégation (suite)</a:t>
            </a:r>
            <a:endParaRPr lang="fr-FR" dirty="0"/>
          </a:p>
        </p:txBody>
      </p:sp>
      <p:sp>
        <p:nvSpPr>
          <p:cNvPr id="3" name="Espace réservé du contenu 2"/>
          <p:cNvSpPr>
            <a:spLocks noGrp="1"/>
          </p:cNvSpPr>
          <p:nvPr>
            <p:ph sz="quarter" idx="1"/>
          </p:nvPr>
        </p:nvSpPr>
        <p:spPr>
          <a:xfrm>
            <a:off x="612648" y="1600200"/>
            <a:ext cx="8153400" cy="4925144"/>
          </a:xfrm>
        </p:spPr>
        <p:txBody>
          <a:bodyPr>
            <a:normAutofit fontScale="92500"/>
          </a:bodyPr>
          <a:lstStyle/>
          <a:p>
            <a:r>
              <a:rPr lang="fr-FR" dirty="0" smtClean="0"/>
              <a:t>Pour chaque étudiant, donner son nom, le nombre total de ses diplômes, le nombre de diplômes obtenus en 2003, et la première année où il a obtenu un diplôme.</a:t>
            </a:r>
          </a:p>
          <a:p>
            <a:r>
              <a:rPr lang="fr-FR" dirty="0" smtClean="0"/>
              <a:t>SELECT STRUCT( nom : e.nom ,</a:t>
            </a:r>
          </a:p>
          <a:p>
            <a:pPr lvl="1">
              <a:buNone/>
            </a:pPr>
            <a:r>
              <a:rPr lang="fr-FR" dirty="0" err="1" smtClean="0"/>
              <a:t>nbdiplomes</a:t>
            </a:r>
            <a:r>
              <a:rPr lang="fr-FR" dirty="0" smtClean="0"/>
              <a:t> : COUNT(</a:t>
            </a:r>
            <a:r>
              <a:rPr lang="fr-FR" dirty="0" err="1" smtClean="0"/>
              <a:t>e.études</a:t>
            </a:r>
            <a:r>
              <a:rPr lang="fr-FR" dirty="0" smtClean="0"/>
              <a:t>) ,</a:t>
            </a:r>
          </a:p>
          <a:p>
            <a:pPr lvl="1">
              <a:buNone/>
            </a:pPr>
            <a:r>
              <a:rPr lang="fr-FR" dirty="0" smtClean="0"/>
              <a:t>nbdiplomes03 : COUNT( SELECT c</a:t>
            </a:r>
          </a:p>
          <a:p>
            <a:pPr lvl="1">
              <a:buNone/>
            </a:pPr>
            <a:r>
              <a:rPr lang="fr-FR" dirty="0" smtClean="0"/>
              <a:t>			FROM c IN </a:t>
            </a:r>
            <a:r>
              <a:rPr lang="fr-FR" dirty="0" err="1" smtClean="0"/>
              <a:t>e.études</a:t>
            </a:r>
            <a:endParaRPr lang="fr-FR" dirty="0" smtClean="0"/>
          </a:p>
          <a:p>
            <a:pPr lvl="1">
              <a:buNone/>
            </a:pPr>
            <a:r>
              <a:rPr lang="fr-FR" dirty="0" smtClean="0"/>
              <a:t>			WHERE c.année=2003) ,</a:t>
            </a:r>
          </a:p>
          <a:p>
            <a:pPr lvl="1">
              <a:buNone/>
            </a:pPr>
            <a:r>
              <a:rPr lang="fr-FR" dirty="0" err="1" smtClean="0"/>
              <a:t>premièreannée</a:t>
            </a:r>
            <a:r>
              <a:rPr lang="fr-FR" dirty="0" smtClean="0"/>
              <a:t> : MIN( SELECT c.année</a:t>
            </a:r>
          </a:p>
          <a:p>
            <a:pPr lvl="1">
              <a:buNone/>
            </a:pPr>
            <a:r>
              <a:rPr lang="fr-FR" dirty="0" smtClean="0"/>
              <a:t>		FROM c IN </a:t>
            </a:r>
            <a:r>
              <a:rPr lang="fr-FR" dirty="0" err="1" smtClean="0"/>
              <a:t>e.études</a:t>
            </a:r>
            <a:r>
              <a:rPr lang="fr-FR" dirty="0" smtClean="0"/>
              <a:t>) )</a:t>
            </a:r>
          </a:p>
          <a:p>
            <a:pPr lvl="1">
              <a:buNone/>
            </a:pPr>
            <a:r>
              <a:rPr lang="fr-FR" dirty="0" smtClean="0"/>
              <a:t>FROM e IN </a:t>
            </a:r>
            <a:r>
              <a:rPr lang="fr-FR" dirty="0" err="1" smtClean="0"/>
              <a:t>LesEtudiants</a:t>
            </a:r>
            <a:endParaRPr lang="fr-FR"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Quantificateur existentiel</a:t>
            </a:r>
            <a:endParaRPr lang="fr-FR" dirty="0"/>
          </a:p>
        </p:txBody>
      </p:sp>
      <p:sp>
        <p:nvSpPr>
          <p:cNvPr id="3" name="Espace réservé du contenu 2"/>
          <p:cNvSpPr>
            <a:spLocks noGrp="1"/>
          </p:cNvSpPr>
          <p:nvPr>
            <p:ph sz="quarter" idx="1"/>
          </p:nvPr>
        </p:nvSpPr>
        <p:spPr>
          <a:xfrm>
            <a:off x="612648" y="1600200"/>
            <a:ext cx="8153400" cy="4925144"/>
          </a:xfrm>
        </p:spPr>
        <p:txBody>
          <a:bodyPr>
            <a:normAutofit/>
          </a:bodyPr>
          <a:lstStyle/>
          <a:p>
            <a:r>
              <a:rPr lang="fr-FR" dirty="0" smtClean="0"/>
              <a:t>Dans la condition du WHERE on peut utiliser la condition élémentaire :</a:t>
            </a:r>
          </a:p>
          <a:p>
            <a:r>
              <a:rPr lang="fr-FR" dirty="0" smtClean="0"/>
              <a:t>EXISTS variable IN collection : condition0(variable)</a:t>
            </a:r>
          </a:p>
          <a:p>
            <a:pPr lvl="1"/>
            <a:r>
              <a:rPr lang="fr-FR" dirty="0" smtClean="0"/>
              <a:t>déclaration d'une variable locale</a:t>
            </a:r>
          </a:p>
          <a:p>
            <a:pPr lvl="1"/>
            <a:r>
              <a:rPr lang="fr-FR" dirty="0" smtClean="0"/>
              <a:t>(EXISTS…) est vrai </a:t>
            </a:r>
            <a:r>
              <a:rPr lang="fr-FR" dirty="0" err="1" smtClean="0"/>
              <a:t>ssi</a:t>
            </a:r>
            <a:r>
              <a:rPr lang="fr-FR" dirty="0" smtClean="0"/>
              <a:t> il existe au moins un élément de la collection qui satisfait condition0(variable)</a:t>
            </a:r>
          </a:p>
          <a:p>
            <a:r>
              <a:rPr lang="fr-FR" dirty="0" smtClean="0"/>
              <a:t>Noms des étudiants qui ont obtenu un cours avec 6</a:t>
            </a:r>
          </a:p>
          <a:p>
            <a:r>
              <a:rPr lang="fr-FR" dirty="0" smtClean="0"/>
              <a:t> SELECT e.nom</a:t>
            </a:r>
          </a:p>
          <a:p>
            <a:pPr lvl="1">
              <a:buNone/>
            </a:pPr>
            <a:r>
              <a:rPr lang="fr-FR" dirty="0" smtClean="0"/>
              <a:t>FROM e IN </a:t>
            </a:r>
            <a:r>
              <a:rPr lang="fr-FR" dirty="0" err="1" smtClean="0"/>
              <a:t>LesEtudiants</a:t>
            </a:r>
            <a:endParaRPr lang="fr-FR" dirty="0" smtClean="0"/>
          </a:p>
          <a:p>
            <a:pPr lvl="1">
              <a:buNone/>
            </a:pPr>
            <a:r>
              <a:rPr lang="fr-FR" dirty="0" smtClean="0"/>
              <a:t>WHERE EXISTS x IN e.</a:t>
            </a:r>
            <a:r>
              <a:rPr lang="fr-FR" dirty="0" err="1" smtClean="0"/>
              <a:t>cours_obtenus</a:t>
            </a:r>
            <a:r>
              <a:rPr lang="fr-FR" dirty="0" smtClean="0"/>
              <a:t> : </a:t>
            </a:r>
            <a:r>
              <a:rPr lang="fr-FR" dirty="0" err="1" smtClean="0"/>
              <a:t>x.note</a:t>
            </a:r>
            <a:r>
              <a:rPr lang="fr-FR" dirty="0" smtClean="0"/>
              <a:t>=6</a:t>
            </a:r>
            <a:endParaRPr lang="fr-FR"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Quantificateur universel</a:t>
            </a:r>
            <a:endParaRPr lang="fr-FR" dirty="0"/>
          </a:p>
        </p:txBody>
      </p:sp>
      <p:sp>
        <p:nvSpPr>
          <p:cNvPr id="3" name="Espace réservé du contenu 2"/>
          <p:cNvSpPr>
            <a:spLocks noGrp="1"/>
          </p:cNvSpPr>
          <p:nvPr>
            <p:ph sz="quarter" idx="1"/>
          </p:nvPr>
        </p:nvSpPr>
        <p:spPr>
          <a:xfrm>
            <a:off x="395536" y="1600200"/>
            <a:ext cx="8496944" cy="4925144"/>
          </a:xfrm>
        </p:spPr>
        <p:txBody>
          <a:bodyPr>
            <a:normAutofit fontScale="92500" lnSpcReduction="10000"/>
          </a:bodyPr>
          <a:lstStyle/>
          <a:p>
            <a:r>
              <a:rPr lang="fr-FR" dirty="0" smtClean="0"/>
              <a:t>Dans la condition du WHERE on peut utiliser la condition élémentaire :</a:t>
            </a:r>
          </a:p>
          <a:p>
            <a:pPr lvl="1">
              <a:buNone/>
            </a:pPr>
            <a:r>
              <a:rPr lang="fr-FR" dirty="0" smtClean="0"/>
              <a:t>FORALL variable IN collection : condition0(variable)</a:t>
            </a:r>
          </a:p>
          <a:p>
            <a:pPr lvl="1"/>
            <a:r>
              <a:rPr lang="fr-FR" dirty="0" smtClean="0"/>
              <a:t>déclaration d'une variable locale</a:t>
            </a:r>
          </a:p>
          <a:p>
            <a:pPr lvl="1"/>
            <a:r>
              <a:rPr lang="fr-FR" dirty="0" smtClean="0"/>
              <a:t>(FORALL…) est vrai </a:t>
            </a:r>
            <a:r>
              <a:rPr lang="fr-FR" dirty="0" err="1" smtClean="0"/>
              <a:t>ssi</a:t>
            </a:r>
            <a:r>
              <a:rPr lang="fr-FR" dirty="0" smtClean="0"/>
              <a:t> tous les éléments de la collection satisfont condition0(variable)</a:t>
            </a:r>
          </a:p>
          <a:p>
            <a:r>
              <a:rPr lang="fr-FR" dirty="0" smtClean="0"/>
              <a:t>Noms des étudiants qui ont obtenu tous leurs cours avec 6</a:t>
            </a:r>
          </a:p>
          <a:p>
            <a:r>
              <a:rPr lang="fr-FR" dirty="0" smtClean="0"/>
              <a:t>SELECT e.nom</a:t>
            </a:r>
          </a:p>
          <a:p>
            <a:pPr lvl="1">
              <a:buNone/>
            </a:pPr>
            <a:r>
              <a:rPr lang="fr-FR" dirty="0" smtClean="0"/>
              <a:t>FROM e IN </a:t>
            </a:r>
            <a:r>
              <a:rPr lang="fr-FR" dirty="0" err="1" smtClean="0"/>
              <a:t>LesEtudiants</a:t>
            </a:r>
            <a:endParaRPr lang="fr-FR" dirty="0" smtClean="0"/>
          </a:p>
          <a:p>
            <a:pPr lvl="1">
              <a:buNone/>
            </a:pPr>
            <a:r>
              <a:rPr lang="fr-FR" dirty="0" smtClean="0"/>
              <a:t>WHERE FORALL x IN e.</a:t>
            </a:r>
            <a:r>
              <a:rPr lang="fr-FR" dirty="0" err="1" smtClean="0"/>
              <a:t>cours_obtenus</a:t>
            </a:r>
            <a:r>
              <a:rPr lang="fr-FR" dirty="0" smtClean="0"/>
              <a:t> : </a:t>
            </a:r>
            <a:r>
              <a:rPr lang="fr-FR" dirty="0" err="1" smtClean="0"/>
              <a:t>x.note</a:t>
            </a:r>
            <a:r>
              <a:rPr lang="fr-FR" dirty="0" smtClean="0"/>
              <a:t>=6</a:t>
            </a:r>
          </a:p>
          <a:p>
            <a:pPr lvl="1">
              <a:buNone/>
            </a:pPr>
            <a:r>
              <a:rPr lang="fr-FR" dirty="0" smtClean="0"/>
              <a:t>AND COUNT(e.</a:t>
            </a:r>
            <a:r>
              <a:rPr lang="fr-FR" dirty="0" err="1" smtClean="0"/>
              <a:t>cours_obtenus</a:t>
            </a:r>
            <a:r>
              <a:rPr lang="fr-FR" dirty="0" smtClean="0"/>
              <a:t>)&gt;0</a:t>
            </a:r>
            <a:endParaRPr lang="fr-FR"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Instruction GROUP BY</a:t>
            </a:r>
            <a:endParaRPr lang="fr-FR" dirty="0"/>
          </a:p>
        </p:txBody>
      </p:sp>
      <p:sp>
        <p:nvSpPr>
          <p:cNvPr id="3" name="Espace réservé du contenu 2"/>
          <p:cNvSpPr>
            <a:spLocks noGrp="1"/>
          </p:cNvSpPr>
          <p:nvPr>
            <p:ph sz="quarter" idx="1"/>
          </p:nvPr>
        </p:nvSpPr>
        <p:spPr/>
        <p:txBody>
          <a:bodyPr>
            <a:normAutofit fontScale="85000" lnSpcReduction="10000"/>
          </a:bodyPr>
          <a:lstStyle/>
          <a:p>
            <a:r>
              <a:rPr lang="fr-FR" dirty="0" smtClean="0"/>
              <a:t>n Objectif : partitionner une collection en sous-groupes ayant même valeur pour tel(s) attribut(s) et créer une valeur (complexe) pour chaque sous-groupe (par agrégations)</a:t>
            </a:r>
          </a:p>
          <a:p>
            <a:r>
              <a:rPr lang="fr-FR" dirty="0" smtClean="0"/>
              <a:t> Exemples:</a:t>
            </a:r>
          </a:p>
          <a:p>
            <a:pPr lvl="1"/>
            <a:r>
              <a:rPr lang="fr-FR" dirty="0" smtClean="0"/>
              <a:t>Pour chaque cycle : nombre de cours</a:t>
            </a:r>
          </a:p>
          <a:p>
            <a:pPr lvl="1"/>
            <a:r>
              <a:rPr lang="fr-FR" dirty="0" smtClean="0"/>
              <a:t>Pour chaque banque : nombre de profs et d'assistants</a:t>
            </a:r>
          </a:p>
          <a:p>
            <a:pPr lvl="1"/>
            <a:r>
              <a:rPr lang="fr-FR" dirty="0" smtClean="0"/>
              <a:t>Pour chaque ville : nombre d'étudiants, de profs, d'assistants y habitant</a:t>
            </a:r>
          </a:p>
          <a:p>
            <a:r>
              <a:rPr lang="en-US" dirty="0" smtClean="0"/>
              <a:t>GROUP variable IN collection</a:t>
            </a:r>
          </a:p>
          <a:p>
            <a:pPr lvl="1">
              <a:buNone/>
            </a:pPr>
            <a:r>
              <a:rPr lang="fr-FR" dirty="0" smtClean="0"/>
              <a:t>BY (nom1: expression1 , …) critères de partition</a:t>
            </a:r>
          </a:p>
          <a:p>
            <a:pPr lvl="1">
              <a:buNone/>
            </a:pPr>
            <a:r>
              <a:rPr lang="fr-FR" dirty="0" smtClean="0"/>
              <a:t>[ WITH (nom'1: expression'1 , …)] calcul de résultats agrégés pour chaque sous-groupe</a:t>
            </a:r>
            <a:endParaRPr lang="fr-FR"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Instruction GROUP BY (2)</a:t>
            </a:r>
            <a:endParaRPr lang="fr-FR" dirty="0"/>
          </a:p>
        </p:txBody>
      </p:sp>
      <p:sp>
        <p:nvSpPr>
          <p:cNvPr id="3" name="Espace réservé du contenu 2"/>
          <p:cNvSpPr>
            <a:spLocks noGrp="1"/>
          </p:cNvSpPr>
          <p:nvPr>
            <p:ph sz="quarter" idx="1"/>
          </p:nvPr>
        </p:nvSpPr>
        <p:spPr/>
        <p:txBody>
          <a:bodyPr>
            <a:normAutofit fontScale="92500" lnSpcReduction="20000"/>
          </a:bodyPr>
          <a:lstStyle/>
          <a:p>
            <a:r>
              <a:rPr lang="fr-FR" dirty="0" smtClean="0"/>
              <a:t>GROUP variable IN collection</a:t>
            </a:r>
          </a:p>
          <a:p>
            <a:pPr lvl="1">
              <a:buNone/>
            </a:pPr>
            <a:r>
              <a:rPr lang="fr-FR" dirty="0" smtClean="0"/>
              <a:t>BY (nom1: expression1 , … )</a:t>
            </a:r>
          </a:p>
          <a:p>
            <a:pPr lvl="1">
              <a:buNone/>
            </a:pPr>
            <a:r>
              <a:rPr lang="fr-FR" dirty="0" smtClean="0"/>
              <a:t>[ WITH (nom'1: expression'1 , …) ]</a:t>
            </a:r>
          </a:p>
          <a:p>
            <a:r>
              <a:rPr lang="fr-FR" dirty="0" smtClean="0"/>
              <a:t> Déclare une variable locale</a:t>
            </a:r>
          </a:p>
          <a:p>
            <a:r>
              <a:rPr lang="fr-FR" dirty="0" smtClean="0"/>
              <a:t> Partitionne la collection en sous-ensembles de même valeur pour expression1 , …</a:t>
            </a:r>
          </a:p>
          <a:p>
            <a:pPr lvl="1"/>
            <a:r>
              <a:rPr lang="fr-FR" dirty="0" smtClean="0"/>
              <a:t>chaque sous-groupe s'appelle PARTITION</a:t>
            </a:r>
          </a:p>
          <a:p>
            <a:r>
              <a:rPr lang="fr-FR" dirty="0" smtClean="0"/>
              <a:t>Crée une valeur (complexe) résultat par sous-groupe de structure :</a:t>
            </a:r>
          </a:p>
          <a:p>
            <a:pPr>
              <a:buNone/>
            </a:pPr>
            <a:r>
              <a:rPr lang="fr-FR" dirty="0" smtClean="0"/>
              <a:t>		STRUCT ( nom1: expression1 , …</a:t>
            </a:r>
          </a:p>
          <a:p>
            <a:pPr>
              <a:buNone/>
            </a:pPr>
            <a:r>
              <a:rPr lang="fr-FR" dirty="0" smtClean="0"/>
              <a:t>			nom'1: expression'1 , … )</a:t>
            </a:r>
            <a:endParaRPr lang="fr-FR"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2050" name="Picture 2"/>
          <p:cNvPicPr>
            <a:picLocks noGrp="1" noChangeAspect="1" noChangeArrowheads="1"/>
          </p:cNvPicPr>
          <p:nvPr>
            <p:ph sz="quarter" idx="1"/>
          </p:nvPr>
        </p:nvPicPr>
        <p:blipFill>
          <a:blip r:embed="rId2" cstate="email"/>
          <a:srcRect/>
          <a:stretch>
            <a:fillRect/>
          </a:stretch>
        </p:blipFill>
        <p:spPr bwMode="auto">
          <a:xfrm>
            <a:off x="433543" y="536768"/>
            <a:ext cx="8314921" cy="577255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smtClean="0"/>
              <a:t>Instruction GROUP BY (4)</a:t>
            </a:r>
            <a:endParaRPr lang="fr-FR" dirty="0"/>
          </a:p>
        </p:txBody>
      </p:sp>
      <p:sp>
        <p:nvSpPr>
          <p:cNvPr id="3" name="Espace réservé du contenu 2"/>
          <p:cNvSpPr>
            <a:spLocks noGrp="1"/>
          </p:cNvSpPr>
          <p:nvPr>
            <p:ph sz="quarter" idx="1"/>
          </p:nvPr>
        </p:nvSpPr>
        <p:spPr>
          <a:xfrm>
            <a:off x="612648" y="1600200"/>
            <a:ext cx="8153400" cy="4925144"/>
          </a:xfrm>
        </p:spPr>
        <p:txBody>
          <a:bodyPr>
            <a:normAutofit lnSpcReduction="10000"/>
          </a:bodyPr>
          <a:lstStyle/>
          <a:p>
            <a:r>
              <a:rPr lang="fr-FR" dirty="0" smtClean="0"/>
              <a:t> Pour chaque banque : nombre de profs et d'assistants</a:t>
            </a:r>
          </a:p>
          <a:p>
            <a:r>
              <a:rPr lang="fr-FR" dirty="0" smtClean="0"/>
              <a:t>GROUP p IN </a:t>
            </a:r>
            <a:r>
              <a:rPr lang="fr-FR" dirty="0" err="1" smtClean="0"/>
              <a:t>LesEnseignants</a:t>
            </a:r>
            <a:endParaRPr lang="fr-FR" dirty="0" smtClean="0"/>
          </a:p>
          <a:p>
            <a:pPr lvl="1">
              <a:buNone/>
            </a:pPr>
            <a:r>
              <a:rPr lang="fr-FR" dirty="0" smtClean="0"/>
              <a:t>BY ( banque : </a:t>
            </a:r>
            <a:r>
              <a:rPr lang="fr-FR" dirty="0" err="1" smtClean="0"/>
              <a:t>p.rensbanc.banque</a:t>
            </a:r>
            <a:r>
              <a:rPr lang="fr-FR" dirty="0" smtClean="0"/>
              <a:t> )</a:t>
            </a:r>
          </a:p>
          <a:p>
            <a:pPr lvl="1">
              <a:buNone/>
            </a:pPr>
            <a:r>
              <a:rPr lang="fr-FR" dirty="0" smtClean="0"/>
              <a:t>WITH</a:t>
            </a:r>
          </a:p>
          <a:p>
            <a:pPr lvl="1">
              <a:buNone/>
            </a:pPr>
            <a:r>
              <a:rPr lang="en-US" dirty="0" smtClean="0"/>
              <a:t>(</a:t>
            </a:r>
            <a:r>
              <a:rPr lang="en-US" dirty="0" err="1" smtClean="0"/>
              <a:t>nbprofs</a:t>
            </a:r>
            <a:r>
              <a:rPr lang="en-US" dirty="0" smtClean="0"/>
              <a:t> : COUNT (SELECT x IN partition WHERE</a:t>
            </a:r>
          </a:p>
          <a:p>
            <a:pPr lvl="1">
              <a:buNone/>
            </a:pPr>
            <a:r>
              <a:rPr lang="fr-FR" dirty="0" err="1" smtClean="0"/>
              <a:t>x.statut</a:t>
            </a:r>
            <a:r>
              <a:rPr lang="fr-FR" dirty="0" smtClean="0"/>
              <a:t> = 'prof')</a:t>
            </a:r>
          </a:p>
          <a:p>
            <a:pPr lvl="1">
              <a:buNone/>
            </a:pPr>
            <a:r>
              <a:rPr lang="en-US" dirty="0" err="1" smtClean="0"/>
              <a:t>nbassist</a:t>
            </a:r>
            <a:r>
              <a:rPr lang="en-US" dirty="0" smtClean="0"/>
              <a:t> : COUNT (SELECT x IN partition WHERE</a:t>
            </a:r>
          </a:p>
          <a:p>
            <a:pPr lvl="1">
              <a:buNone/>
            </a:pPr>
            <a:r>
              <a:rPr lang="fr-FR" dirty="0" err="1" smtClean="0"/>
              <a:t>x.statut</a:t>
            </a:r>
            <a:r>
              <a:rPr lang="fr-FR" dirty="0" smtClean="0"/>
              <a:t> = '</a:t>
            </a:r>
            <a:r>
              <a:rPr lang="fr-FR" dirty="0" err="1" smtClean="0"/>
              <a:t>assist</a:t>
            </a:r>
            <a:r>
              <a:rPr lang="fr-FR" dirty="0" smtClean="0"/>
              <a:t>') )</a:t>
            </a:r>
          </a:p>
          <a:p>
            <a:r>
              <a:rPr lang="fr-FR" dirty="0" smtClean="0"/>
              <a:t>Résultat : ensemble de valeurs complexes</a:t>
            </a:r>
          </a:p>
          <a:p>
            <a:pPr lvl="1">
              <a:buNone/>
            </a:pPr>
            <a:r>
              <a:rPr lang="fr-FR" dirty="0" smtClean="0"/>
              <a:t>STRUCT (banque: STRING, </a:t>
            </a:r>
            <a:r>
              <a:rPr lang="fr-FR" dirty="0" err="1" smtClean="0"/>
              <a:t>nbprofs</a:t>
            </a:r>
            <a:r>
              <a:rPr lang="fr-FR" dirty="0" smtClean="0"/>
              <a:t>: INT, </a:t>
            </a:r>
            <a:r>
              <a:rPr lang="fr-FR" dirty="0" err="1" smtClean="0"/>
              <a:t>nbassist</a:t>
            </a:r>
            <a:r>
              <a:rPr lang="fr-FR" dirty="0" smtClean="0"/>
              <a:t>: INT)</a:t>
            </a:r>
            <a:endParaRPr lang="fr-FR"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Opérateurs ensemblistes</a:t>
            </a:r>
            <a:endParaRPr lang="fr-FR" dirty="0"/>
          </a:p>
        </p:txBody>
      </p:sp>
      <p:sp>
        <p:nvSpPr>
          <p:cNvPr id="3" name="Espace réservé du contenu 2"/>
          <p:cNvSpPr>
            <a:spLocks noGrp="1"/>
          </p:cNvSpPr>
          <p:nvPr>
            <p:ph sz="quarter" idx="1"/>
          </p:nvPr>
        </p:nvSpPr>
        <p:spPr>
          <a:xfrm>
            <a:off x="612648" y="1600200"/>
            <a:ext cx="8153400" cy="4925144"/>
          </a:xfrm>
        </p:spPr>
        <p:txBody>
          <a:bodyPr>
            <a:normAutofit fontScale="85000" lnSpcReduction="20000"/>
          </a:bodyPr>
          <a:lstStyle/>
          <a:p>
            <a:r>
              <a:rPr lang="fr-FR" dirty="0" smtClean="0"/>
              <a:t>collection1 UNION collection2</a:t>
            </a:r>
          </a:p>
          <a:p>
            <a:pPr lvl="1">
              <a:buNone/>
            </a:pPr>
            <a:r>
              <a:rPr lang="fr-FR" dirty="0" smtClean="0"/>
              <a:t>collection1 EXCEPT collection2</a:t>
            </a:r>
          </a:p>
          <a:p>
            <a:pPr lvl="1">
              <a:buNone/>
            </a:pPr>
            <a:r>
              <a:rPr lang="fr-FR" dirty="0" smtClean="0"/>
              <a:t>collection1 INTERSECT collection2</a:t>
            </a:r>
          </a:p>
          <a:p>
            <a:r>
              <a:rPr lang="fr-FR" dirty="0" smtClean="0"/>
              <a:t>Les éléments doivent être de types compatibles</a:t>
            </a:r>
          </a:p>
          <a:p>
            <a:pPr lvl="1"/>
            <a:r>
              <a:rPr lang="fr-FR" dirty="0" smtClean="0"/>
              <a:t> même type</a:t>
            </a:r>
          </a:p>
          <a:p>
            <a:pPr lvl="1"/>
            <a:r>
              <a:rPr lang="fr-FR" dirty="0" smtClean="0"/>
              <a:t> ou sur-type commun =&gt; comparaison sur la partie commune</a:t>
            </a:r>
          </a:p>
          <a:p>
            <a:r>
              <a:rPr lang="fr-FR" dirty="0" smtClean="0"/>
              <a:t>Les collections peuvent être des ensembles ou des </a:t>
            </a:r>
            <a:r>
              <a:rPr lang="fr-FR" dirty="0" err="1" smtClean="0"/>
              <a:t>multiensembles</a:t>
            </a:r>
            <a:endParaRPr lang="fr-FR" dirty="0" smtClean="0"/>
          </a:p>
          <a:p>
            <a:r>
              <a:rPr lang="fr-FR" dirty="0" smtClean="0"/>
              <a:t>Dans le cas de collections d'objets, la comparaison peut se faire selon (cela dépend du SGBD OO):</a:t>
            </a:r>
          </a:p>
          <a:p>
            <a:pPr lvl="1"/>
            <a:r>
              <a:rPr lang="fr-FR" dirty="0" smtClean="0"/>
              <a:t> les valeurs</a:t>
            </a:r>
          </a:p>
          <a:p>
            <a:pPr lvl="1"/>
            <a:r>
              <a:rPr lang="fr-FR" dirty="0" smtClean="0"/>
              <a:t> les </a:t>
            </a:r>
            <a:r>
              <a:rPr lang="fr-FR" dirty="0" err="1" smtClean="0"/>
              <a:t>oids</a:t>
            </a:r>
            <a:endParaRPr lang="fr-FR" dirty="0" smtClean="0"/>
          </a:p>
          <a:p>
            <a:pPr>
              <a:buNone/>
            </a:pPr>
            <a:r>
              <a:rPr lang="fr-FR" dirty="0" smtClean="0"/>
              <a:t>		OQL compare les </a:t>
            </a:r>
            <a:r>
              <a:rPr lang="fr-FR" dirty="0" err="1" smtClean="0"/>
              <a:t>oids</a:t>
            </a:r>
            <a:endParaRPr lang="fr-F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Insuffisance des bases de données relationnelles : conclusions</a:t>
            </a:r>
            <a:endParaRPr lang="fr-FR" dirty="0"/>
          </a:p>
        </p:txBody>
      </p:sp>
      <p:sp>
        <p:nvSpPr>
          <p:cNvPr id="3" name="Espace réservé du contenu 2"/>
          <p:cNvSpPr>
            <a:spLocks noGrp="1"/>
          </p:cNvSpPr>
          <p:nvPr>
            <p:ph sz="quarter" idx="1"/>
          </p:nvPr>
        </p:nvSpPr>
        <p:spPr/>
        <p:txBody>
          <a:bodyPr>
            <a:normAutofit lnSpcReduction="10000"/>
          </a:bodyPr>
          <a:lstStyle/>
          <a:p>
            <a:r>
              <a:rPr lang="fr-FR" dirty="0" smtClean="0"/>
              <a:t>Il est nécessaire d'avoir la possibilité de décrire des objets complexes (</a:t>
            </a:r>
            <a:r>
              <a:rPr lang="fr-FR" dirty="0" err="1" smtClean="0"/>
              <a:t>complex</a:t>
            </a:r>
            <a:r>
              <a:rPr lang="fr-FR" dirty="0" smtClean="0"/>
              <a:t> </a:t>
            </a:r>
            <a:r>
              <a:rPr lang="fr-FR" dirty="0" err="1" smtClean="0"/>
              <a:t>objects</a:t>
            </a:r>
            <a:r>
              <a:rPr lang="fr-FR" dirty="0" smtClean="0"/>
              <a:t>) dans une base de données. Un objet complexe est un objet qui n'est pas caractérise par une seule valeur, mais bien par un ensemble structuré de valeurs.</a:t>
            </a:r>
          </a:p>
          <a:p>
            <a:r>
              <a:rPr lang="fr-FR" dirty="0" smtClean="0"/>
              <a:t> Si l'on veut pouvoir faire référence a un objet complexe, par exemple si le domaine d'un attribut de relation est un ensemble d'objets complexes, il faut que les objets aient un identificateur (</a:t>
            </a:r>
            <a:r>
              <a:rPr lang="fr-FR" dirty="0" err="1" smtClean="0"/>
              <a:t>object</a:t>
            </a:r>
            <a:r>
              <a:rPr lang="fr-FR" dirty="0" smtClean="0"/>
              <a:t> </a:t>
            </a:r>
            <a:r>
              <a:rPr lang="fr-FR" dirty="0" err="1" smtClean="0"/>
              <a:t>identier</a:t>
            </a:r>
            <a:r>
              <a:rPr lang="fr-FR" dirty="0" smtClean="0"/>
              <a:t> ).</a:t>
            </a:r>
            <a:endParaRPr lang="fr-FR" dirty="0"/>
          </a:p>
        </p:txBody>
      </p:sp>
      <p:sp>
        <p:nvSpPr>
          <p:cNvPr id="4" name="Espace réservé du numéro de diapositive 3"/>
          <p:cNvSpPr>
            <a:spLocks noGrp="1"/>
          </p:cNvSpPr>
          <p:nvPr>
            <p:ph type="sldNum" sz="quarter" idx="12"/>
          </p:nvPr>
        </p:nvSpPr>
        <p:spPr/>
        <p:txBody>
          <a:bodyPr>
            <a:normAutofit fontScale="85000" lnSpcReduction="20000"/>
          </a:bodyPr>
          <a:lstStyle/>
          <a:p>
            <a:fld id="{A6DB4102-F5AB-486C-B731-DFC51628D0BE}" type="slidenum">
              <a:rPr lang="fr-FR" smtClean="0"/>
              <a:pPr/>
              <a:t>8</a:t>
            </a:fld>
            <a:endParaRPr lang="fr-F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Opérateurs ensemblistes (2)</a:t>
            </a:r>
            <a:endParaRPr lang="fr-FR" dirty="0"/>
          </a:p>
        </p:txBody>
      </p:sp>
      <p:sp>
        <p:nvSpPr>
          <p:cNvPr id="3" name="Espace réservé du contenu 2"/>
          <p:cNvSpPr>
            <a:spLocks noGrp="1"/>
          </p:cNvSpPr>
          <p:nvPr>
            <p:ph sz="quarter" idx="1"/>
          </p:nvPr>
        </p:nvSpPr>
        <p:spPr/>
        <p:txBody>
          <a:bodyPr/>
          <a:lstStyle/>
          <a:p>
            <a:r>
              <a:rPr lang="fr-FR" dirty="0" smtClean="0"/>
              <a:t>Cours suivis par </a:t>
            </a:r>
            <a:r>
              <a:rPr lang="fr-FR" dirty="0" err="1" smtClean="0"/>
              <a:t>Simo</a:t>
            </a:r>
            <a:r>
              <a:rPr lang="fr-FR" dirty="0" smtClean="0"/>
              <a:t> ou (inclusif) Annie Muller</a:t>
            </a:r>
          </a:p>
          <a:p>
            <a:r>
              <a:rPr lang="fr-FR" dirty="0" err="1" smtClean="0"/>
              <a:t>Simo.cours-suivis</a:t>
            </a:r>
            <a:endParaRPr lang="fr-FR" dirty="0" smtClean="0"/>
          </a:p>
          <a:p>
            <a:pPr lvl="1">
              <a:buNone/>
            </a:pPr>
            <a:r>
              <a:rPr lang="fr-FR" dirty="0" smtClean="0"/>
              <a:t>UNION</a:t>
            </a:r>
          </a:p>
          <a:p>
            <a:pPr>
              <a:buNone/>
            </a:pPr>
            <a:r>
              <a:rPr lang="fr-FR" dirty="0" smtClean="0"/>
              <a:t>	(SELECT c</a:t>
            </a:r>
          </a:p>
          <a:p>
            <a:pPr>
              <a:buNone/>
            </a:pPr>
            <a:r>
              <a:rPr lang="fr-FR" dirty="0" smtClean="0"/>
              <a:t>		FROM e IN </a:t>
            </a:r>
            <a:r>
              <a:rPr lang="fr-FR" dirty="0" err="1" smtClean="0"/>
              <a:t>LesEtudiants</a:t>
            </a:r>
            <a:r>
              <a:rPr lang="fr-FR" dirty="0" smtClean="0"/>
              <a:t>, c IN e.</a:t>
            </a:r>
            <a:r>
              <a:rPr lang="fr-FR" dirty="0" err="1" smtClean="0"/>
              <a:t>cours_suivis</a:t>
            </a:r>
            <a:endParaRPr lang="fr-FR" dirty="0" smtClean="0"/>
          </a:p>
          <a:p>
            <a:pPr>
              <a:buNone/>
            </a:pPr>
            <a:r>
              <a:rPr lang="fr-FR" dirty="0" smtClean="0"/>
              <a:t>		WHERE e.nom = 'Muller' AND</a:t>
            </a:r>
          </a:p>
          <a:p>
            <a:pPr>
              <a:buNone/>
            </a:pPr>
            <a:r>
              <a:rPr lang="fr-FR" dirty="0" smtClean="0"/>
              <a:t>			</a:t>
            </a:r>
            <a:r>
              <a:rPr lang="fr-FR" dirty="0" err="1" smtClean="0"/>
              <a:t>e.prénoms</a:t>
            </a:r>
            <a:r>
              <a:rPr lang="fr-FR" dirty="0" smtClean="0"/>
              <a:t> = LIST('Annie') )</a:t>
            </a:r>
            <a:endParaRPr lang="fr-FR"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body" sz="half" idx="2"/>
          </p:nvPr>
        </p:nvSpPr>
        <p:spPr/>
        <p:txBody>
          <a:bodyPr rtlCol="0">
            <a:normAutofit/>
          </a:bodyPr>
          <a:lstStyle/>
          <a:p>
            <a:pPr fontAlgn="auto">
              <a:spcAft>
                <a:spcPts val="0"/>
              </a:spcAft>
              <a:buFont typeface="Arial" pitchFamily="34" charset="0"/>
              <a:buNone/>
              <a:defRPr/>
            </a:pPr>
            <a:r>
              <a:rPr lang="fr-FR" dirty="0" smtClean="0"/>
              <a:t>TD</a:t>
            </a:r>
          </a:p>
        </p:txBody>
      </p:sp>
      <p:sp>
        <p:nvSpPr>
          <p:cNvPr id="2050" name="Titre 1"/>
          <p:cNvSpPr>
            <a:spLocks noGrp="1"/>
          </p:cNvSpPr>
          <p:nvPr>
            <p:ph type="title"/>
          </p:nvPr>
        </p:nvSpPr>
        <p:spPr/>
        <p:txBody>
          <a:bodyPr/>
          <a:lstStyle/>
          <a:p>
            <a:r>
              <a:rPr lang="fr-FR" smtClean="0"/>
              <a:t>BDOO</a:t>
            </a:r>
          </a:p>
        </p:txBody>
      </p:sp>
      <p:pic>
        <p:nvPicPr>
          <p:cNvPr id="5" name="Picture 2"/>
          <p:cNvPicPr>
            <a:picLocks noGrp="1" noChangeAspect="1" noChangeArrowheads="1"/>
          </p:cNvPicPr>
          <p:nvPr>
            <p:ph type="pic" idx="1"/>
          </p:nvPr>
        </p:nvPicPr>
        <p:blipFill>
          <a:blip r:embed="rId2" cstate="print"/>
          <a:srcRect t="5927" b="5927"/>
          <a:stretch>
            <a:fillRect/>
          </a:stretch>
        </p:blipFill>
        <p:spPr>
          <a:xfrm>
            <a:off x="1547664" y="-22242"/>
            <a:ext cx="7596336" cy="4591194"/>
          </a:xfrm>
          <a:noFill/>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p:txBody>
          <a:bodyPr/>
          <a:lstStyle/>
          <a:p>
            <a:endParaRPr lang="fr-FR" smtClean="0"/>
          </a:p>
        </p:txBody>
      </p:sp>
      <p:pic>
        <p:nvPicPr>
          <p:cNvPr id="3075" name="Picture 2"/>
          <p:cNvPicPr>
            <a:picLocks noGrp="1" noChangeAspect="1" noChangeArrowheads="1"/>
          </p:cNvPicPr>
          <p:nvPr>
            <p:ph idx="1"/>
          </p:nvPr>
        </p:nvPicPr>
        <p:blipFill>
          <a:blip r:embed="rId2" cstate="print"/>
          <a:srcRect/>
          <a:stretch>
            <a:fillRect/>
          </a:stretch>
        </p:blipFill>
        <p:spPr>
          <a:xfrm>
            <a:off x="250825" y="260350"/>
            <a:ext cx="8713788" cy="6264275"/>
          </a:xfrm>
          <a:noFill/>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endParaRPr lang="fr-FR" smtClean="0"/>
          </a:p>
        </p:txBody>
      </p:sp>
      <p:sp>
        <p:nvSpPr>
          <p:cNvPr id="3" name="Espace réservé du contenu 2"/>
          <p:cNvSpPr>
            <a:spLocks noGrp="1"/>
          </p:cNvSpPr>
          <p:nvPr>
            <p:ph idx="1"/>
          </p:nvPr>
        </p:nvSpPr>
        <p:spPr>
          <a:xfrm>
            <a:off x="457200" y="1600200"/>
            <a:ext cx="8229600" cy="5257800"/>
          </a:xfrm>
        </p:spPr>
        <p:txBody>
          <a:bodyPr rtlCol="0">
            <a:normAutofit fontScale="92500" lnSpcReduction="20000"/>
          </a:bodyPr>
          <a:lstStyle/>
          <a:p>
            <a:pPr fontAlgn="auto">
              <a:spcAft>
                <a:spcPts val="0"/>
              </a:spcAft>
              <a:buFont typeface="Arial" pitchFamily="34" charset="0"/>
              <a:buNone/>
              <a:defRPr/>
            </a:pPr>
            <a:r>
              <a:rPr lang="fr-FR" i="1" dirty="0" smtClean="0"/>
              <a:t>CLASS Personne</a:t>
            </a:r>
          </a:p>
          <a:p>
            <a:pPr fontAlgn="auto">
              <a:spcAft>
                <a:spcPts val="0"/>
              </a:spcAft>
              <a:buFont typeface="Arial" pitchFamily="34" charset="0"/>
              <a:buNone/>
              <a:defRPr/>
            </a:pPr>
            <a:r>
              <a:rPr lang="fr-FR" i="1" dirty="0" smtClean="0"/>
              <a:t>{ ATTRIBUTE nom : STRING ;</a:t>
            </a:r>
          </a:p>
          <a:p>
            <a:pPr fontAlgn="auto">
              <a:spcAft>
                <a:spcPts val="0"/>
              </a:spcAft>
              <a:buFont typeface="Arial" pitchFamily="34" charset="0"/>
              <a:buNone/>
              <a:defRPr/>
            </a:pPr>
            <a:r>
              <a:rPr lang="fr-FR" i="1" dirty="0" smtClean="0"/>
              <a:t>ATTRIBUTE prénoms : LIST STRING ;</a:t>
            </a:r>
          </a:p>
          <a:p>
            <a:pPr fontAlgn="auto">
              <a:spcAft>
                <a:spcPts val="0"/>
              </a:spcAft>
              <a:buFont typeface="Arial" pitchFamily="34" charset="0"/>
              <a:buNone/>
              <a:defRPr/>
            </a:pPr>
            <a:r>
              <a:rPr lang="fr-FR" i="1" dirty="0" smtClean="0"/>
              <a:t>ATTRIBUTE adresse : </a:t>
            </a:r>
            <a:r>
              <a:rPr lang="fr-FR" i="1" dirty="0" err="1" smtClean="0"/>
              <a:t>Tadresse</a:t>
            </a:r>
            <a:r>
              <a:rPr lang="fr-FR" i="1" dirty="0" smtClean="0"/>
              <a:t> ;</a:t>
            </a:r>
          </a:p>
          <a:p>
            <a:pPr fontAlgn="auto">
              <a:spcAft>
                <a:spcPts val="0"/>
              </a:spcAft>
              <a:buFont typeface="Arial" pitchFamily="34" charset="0"/>
              <a:buNone/>
              <a:defRPr/>
            </a:pPr>
            <a:r>
              <a:rPr lang="fr-FR" i="1" dirty="0" smtClean="0"/>
              <a:t>VOID afficher() ;</a:t>
            </a:r>
          </a:p>
          <a:p>
            <a:pPr fontAlgn="auto">
              <a:spcAft>
                <a:spcPts val="0"/>
              </a:spcAft>
              <a:buFont typeface="Arial" pitchFamily="34" charset="0"/>
              <a:buNone/>
              <a:defRPr/>
            </a:pPr>
            <a:r>
              <a:rPr lang="fr-FR" i="1" dirty="0" smtClean="0"/>
              <a:t>VOID </a:t>
            </a:r>
            <a:r>
              <a:rPr lang="fr-FR" i="1" dirty="0" err="1" smtClean="0"/>
              <a:t>nouvelle_adresse</a:t>
            </a:r>
            <a:r>
              <a:rPr lang="fr-FR" i="1" dirty="0" smtClean="0"/>
              <a:t>(</a:t>
            </a:r>
            <a:r>
              <a:rPr lang="fr-FR" i="1" dirty="0" err="1" smtClean="0"/>
              <a:t>nvadr</a:t>
            </a:r>
            <a:r>
              <a:rPr lang="fr-FR" i="1" dirty="0" smtClean="0"/>
              <a:t> : </a:t>
            </a:r>
            <a:r>
              <a:rPr lang="fr-FR" i="1" dirty="0" err="1" smtClean="0"/>
              <a:t>Tadresse</a:t>
            </a:r>
            <a:r>
              <a:rPr lang="fr-FR" i="1" dirty="0" smtClean="0"/>
              <a:t>) }</a:t>
            </a:r>
          </a:p>
          <a:p>
            <a:pPr fontAlgn="auto">
              <a:spcAft>
                <a:spcPts val="0"/>
              </a:spcAft>
              <a:buFont typeface="Arial" pitchFamily="34" charset="0"/>
              <a:buNone/>
              <a:defRPr/>
            </a:pPr>
            <a:endParaRPr lang="fr-FR" i="1" dirty="0" smtClean="0"/>
          </a:p>
          <a:p>
            <a:pPr fontAlgn="auto">
              <a:spcAft>
                <a:spcPts val="0"/>
              </a:spcAft>
              <a:buFont typeface="Arial" pitchFamily="34" charset="0"/>
              <a:buNone/>
              <a:defRPr/>
            </a:pPr>
            <a:r>
              <a:rPr lang="fr-FR" i="1" dirty="0" smtClean="0"/>
              <a:t>TYPEDEF </a:t>
            </a:r>
            <a:r>
              <a:rPr lang="fr-FR" i="1" dirty="0" err="1" smtClean="0"/>
              <a:t>Tadresse</a:t>
            </a:r>
            <a:r>
              <a:rPr lang="fr-FR" i="1" dirty="0" smtClean="0"/>
              <a:t> STRUCT</a:t>
            </a:r>
          </a:p>
          <a:p>
            <a:pPr fontAlgn="auto">
              <a:spcAft>
                <a:spcPts val="0"/>
              </a:spcAft>
              <a:buFont typeface="Arial" pitchFamily="34" charset="0"/>
              <a:buNone/>
              <a:defRPr/>
            </a:pPr>
            <a:r>
              <a:rPr lang="fr-FR" i="1" dirty="0" smtClean="0"/>
              <a:t>{ ATTRIBUTE rue : STRING ;</a:t>
            </a:r>
          </a:p>
          <a:p>
            <a:pPr fontAlgn="auto">
              <a:spcAft>
                <a:spcPts val="0"/>
              </a:spcAft>
              <a:buFont typeface="Arial" pitchFamily="34" charset="0"/>
              <a:buNone/>
              <a:defRPr/>
            </a:pPr>
            <a:r>
              <a:rPr lang="fr-FR" i="1" dirty="0" smtClean="0"/>
              <a:t>ATTRIBUTE numéro : STRING ;</a:t>
            </a:r>
          </a:p>
          <a:p>
            <a:pPr fontAlgn="auto">
              <a:spcAft>
                <a:spcPts val="0"/>
              </a:spcAft>
              <a:buFont typeface="Arial" pitchFamily="34" charset="0"/>
              <a:buNone/>
              <a:defRPr/>
            </a:pPr>
            <a:r>
              <a:rPr lang="fr-FR" i="1" dirty="0" smtClean="0"/>
              <a:t>ATTRIBUTE ville : STRING ;</a:t>
            </a:r>
          </a:p>
          <a:p>
            <a:pPr fontAlgn="auto">
              <a:spcAft>
                <a:spcPts val="0"/>
              </a:spcAft>
              <a:buFont typeface="Arial" pitchFamily="34" charset="0"/>
              <a:buNone/>
              <a:defRPr/>
            </a:pPr>
            <a:r>
              <a:rPr lang="fr-FR" i="1" dirty="0" smtClean="0"/>
              <a:t>ATTRIBUTE NPA : STRING }</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50825" y="260350"/>
            <a:ext cx="8893175" cy="6408738"/>
          </a:xfrm>
        </p:spPr>
        <p:txBody>
          <a:bodyPr rtlCol="0">
            <a:normAutofit fontScale="92500" lnSpcReduction="10000"/>
          </a:bodyPr>
          <a:lstStyle/>
          <a:p>
            <a:pPr fontAlgn="auto">
              <a:spcAft>
                <a:spcPts val="0"/>
              </a:spcAft>
              <a:buFont typeface="Arial" pitchFamily="34" charset="0"/>
              <a:buNone/>
              <a:defRPr/>
            </a:pPr>
            <a:r>
              <a:rPr lang="fr-FR" dirty="0" smtClean="0"/>
              <a:t>CLASS Etudiant : Personne EXTEND </a:t>
            </a:r>
            <a:r>
              <a:rPr lang="fr-FR" dirty="0" err="1" smtClean="0"/>
              <a:t>LesEtudiants</a:t>
            </a:r>
            <a:r>
              <a:rPr lang="fr-FR" dirty="0" smtClean="0"/>
              <a:t> KEY </a:t>
            </a:r>
            <a:r>
              <a:rPr lang="fr-FR" dirty="0" err="1" smtClean="0"/>
              <a:t>n°E</a:t>
            </a:r>
            <a:endParaRPr lang="fr-FR" dirty="0" smtClean="0"/>
          </a:p>
          <a:p>
            <a:pPr fontAlgn="auto">
              <a:spcAft>
                <a:spcPts val="0"/>
              </a:spcAft>
              <a:buFont typeface="Arial" pitchFamily="34" charset="0"/>
              <a:buNone/>
              <a:defRPr/>
            </a:pPr>
            <a:r>
              <a:rPr lang="fr-FR" dirty="0" smtClean="0"/>
              <a:t>{ ATTRIBUTE </a:t>
            </a:r>
            <a:r>
              <a:rPr lang="fr-FR" dirty="0" err="1" smtClean="0"/>
              <a:t>n°E</a:t>
            </a:r>
            <a:r>
              <a:rPr lang="fr-FR" dirty="0" smtClean="0"/>
              <a:t> : INT ;</a:t>
            </a:r>
          </a:p>
          <a:p>
            <a:pPr fontAlgn="auto">
              <a:spcAft>
                <a:spcPts val="0"/>
              </a:spcAft>
              <a:buFont typeface="Arial" pitchFamily="34" charset="0"/>
              <a:buNone/>
              <a:defRPr/>
            </a:pPr>
            <a:r>
              <a:rPr lang="fr-FR" dirty="0" smtClean="0"/>
              <a:t>ATTRIBUTE </a:t>
            </a:r>
            <a:r>
              <a:rPr lang="fr-FR" dirty="0" err="1" smtClean="0"/>
              <a:t>dateN</a:t>
            </a:r>
            <a:r>
              <a:rPr lang="fr-FR" dirty="0" smtClean="0"/>
              <a:t> : DATE ;</a:t>
            </a:r>
          </a:p>
          <a:p>
            <a:pPr fontAlgn="auto">
              <a:spcAft>
                <a:spcPts val="0"/>
              </a:spcAft>
              <a:buFont typeface="Arial" pitchFamily="34" charset="0"/>
              <a:buNone/>
              <a:defRPr/>
            </a:pPr>
            <a:r>
              <a:rPr lang="fr-FR" dirty="0" smtClean="0"/>
              <a:t>ATTRIBUTE études : LIST STRUCT Etude</a:t>
            </a:r>
          </a:p>
          <a:p>
            <a:pPr fontAlgn="auto">
              <a:spcAft>
                <a:spcPts val="0"/>
              </a:spcAft>
              <a:buFont typeface="Arial" pitchFamily="34" charset="0"/>
              <a:buNone/>
              <a:defRPr/>
            </a:pPr>
            <a:r>
              <a:rPr lang="fr-FR" dirty="0" smtClean="0"/>
              <a:t>{ année : INT ;</a:t>
            </a:r>
          </a:p>
          <a:p>
            <a:pPr fontAlgn="auto">
              <a:spcAft>
                <a:spcPts val="0"/>
              </a:spcAft>
              <a:buFont typeface="Arial" pitchFamily="34" charset="0"/>
              <a:buNone/>
              <a:defRPr/>
            </a:pPr>
            <a:r>
              <a:rPr lang="fr-FR" dirty="0" smtClean="0"/>
              <a:t>diplôme : STRING } ;</a:t>
            </a:r>
          </a:p>
          <a:p>
            <a:pPr fontAlgn="auto">
              <a:spcAft>
                <a:spcPts val="0"/>
              </a:spcAft>
              <a:buFont typeface="Arial" pitchFamily="34" charset="0"/>
              <a:buNone/>
              <a:defRPr/>
            </a:pPr>
            <a:r>
              <a:rPr lang="fr-FR" dirty="0" smtClean="0"/>
              <a:t>RELATIONSHIP cours-obtenus : LIST </a:t>
            </a:r>
            <a:r>
              <a:rPr lang="fr-FR" dirty="0" err="1" smtClean="0"/>
              <a:t>CoursObtenu</a:t>
            </a:r>
            <a:r>
              <a:rPr lang="fr-FR" dirty="0" smtClean="0"/>
              <a:t> INVERSE</a:t>
            </a:r>
          </a:p>
          <a:p>
            <a:pPr fontAlgn="auto">
              <a:spcAft>
                <a:spcPts val="0"/>
              </a:spcAft>
              <a:buFont typeface="Arial" pitchFamily="34" charset="0"/>
              <a:buNone/>
              <a:defRPr/>
            </a:pPr>
            <a:r>
              <a:rPr lang="fr-FR" dirty="0" err="1" smtClean="0"/>
              <a:t>CoursObtenu.étudiant</a:t>
            </a:r>
            <a:r>
              <a:rPr lang="fr-FR" dirty="0" smtClean="0"/>
              <a:t> ;</a:t>
            </a:r>
          </a:p>
          <a:p>
            <a:pPr fontAlgn="auto">
              <a:spcAft>
                <a:spcPts val="0"/>
              </a:spcAft>
              <a:buFont typeface="Arial" pitchFamily="34" charset="0"/>
              <a:buNone/>
              <a:defRPr/>
            </a:pPr>
            <a:r>
              <a:rPr lang="fr-FR" dirty="0" smtClean="0"/>
              <a:t>RELATIONSHIP cours-suivis : SET Cours INVERSE </a:t>
            </a:r>
            <a:r>
              <a:rPr lang="fr-FR" dirty="0" err="1" smtClean="0"/>
              <a:t>Cours.étudiants</a:t>
            </a:r>
            <a:r>
              <a:rPr lang="fr-FR" dirty="0" smtClean="0"/>
              <a:t> ;</a:t>
            </a:r>
          </a:p>
          <a:p>
            <a:pPr fontAlgn="auto">
              <a:spcAft>
                <a:spcPts val="0"/>
              </a:spcAft>
              <a:buFont typeface="Arial" pitchFamily="34" charset="0"/>
              <a:buNone/>
              <a:defRPr/>
            </a:pPr>
            <a:r>
              <a:rPr lang="fr-FR" dirty="0" smtClean="0"/>
              <a:t>VOID afficher() ;</a:t>
            </a:r>
          </a:p>
          <a:p>
            <a:pPr fontAlgn="auto">
              <a:spcAft>
                <a:spcPts val="0"/>
              </a:spcAft>
              <a:buFont typeface="Arial" pitchFamily="34" charset="0"/>
              <a:buNone/>
              <a:defRPr/>
            </a:pPr>
            <a:r>
              <a:rPr lang="fr-FR" dirty="0" smtClean="0"/>
              <a:t>VOID inscrire ( </a:t>
            </a:r>
            <a:r>
              <a:rPr lang="fr-FR" dirty="0" err="1" smtClean="0"/>
              <a:t>nvcours</a:t>
            </a:r>
            <a:r>
              <a:rPr lang="fr-FR" dirty="0" smtClean="0"/>
              <a:t> : Cours ) ;</a:t>
            </a:r>
          </a:p>
          <a:p>
            <a:pPr fontAlgn="auto">
              <a:spcAft>
                <a:spcPts val="0"/>
              </a:spcAft>
              <a:buFont typeface="Arial" pitchFamily="34" charset="0"/>
              <a:buNone/>
              <a:defRPr/>
            </a:pPr>
            <a:r>
              <a:rPr lang="fr-FR" dirty="0" smtClean="0"/>
              <a:t>VOID </a:t>
            </a:r>
            <a:r>
              <a:rPr lang="fr-FR" dirty="0" err="1" smtClean="0"/>
              <a:t>aobtenu</a:t>
            </a:r>
            <a:r>
              <a:rPr lang="fr-FR" dirty="0" smtClean="0"/>
              <a:t> ( </a:t>
            </a:r>
            <a:r>
              <a:rPr lang="fr-FR" dirty="0" err="1" smtClean="0"/>
              <a:t>nvcours</a:t>
            </a:r>
            <a:r>
              <a:rPr lang="fr-FR" dirty="0" smtClean="0"/>
              <a:t> : Cours , note : FLOAT , année : INT ) ;</a:t>
            </a:r>
          </a:p>
          <a:p>
            <a:pPr fontAlgn="auto">
              <a:spcAft>
                <a:spcPts val="0"/>
              </a:spcAft>
              <a:buFont typeface="Arial" pitchFamily="34" charset="0"/>
              <a:buNone/>
              <a:defRPr/>
            </a:pPr>
            <a:r>
              <a:rPr lang="fr-FR" dirty="0" smtClean="0"/>
              <a:t>INT </a:t>
            </a:r>
            <a:r>
              <a:rPr lang="fr-FR" dirty="0" err="1" smtClean="0"/>
              <a:t>age</a:t>
            </a:r>
            <a:r>
              <a:rPr lang="fr-FR" dirty="0" smtClean="0"/>
              <a:t>() }</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88913"/>
            <a:ext cx="8507413" cy="6480175"/>
          </a:xfrm>
        </p:spPr>
        <p:txBody>
          <a:bodyPr rtlCol="0">
            <a:normAutofit fontScale="92500" lnSpcReduction="20000"/>
          </a:bodyPr>
          <a:lstStyle/>
          <a:p>
            <a:pPr fontAlgn="auto">
              <a:spcAft>
                <a:spcPts val="0"/>
              </a:spcAft>
              <a:buFont typeface="Arial" pitchFamily="34" charset="0"/>
              <a:buNone/>
              <a:defRPr/>
            </a:pPr>
            <a:r>
              <a:rPr lang="fr-FR" dirty="0" smtClean="0"/>
              <a:t>CLASS Cours EXTEND </a:t>
            </a:r>
            <a:r>
              <a:rPr lang="fr-FR" dirty="0" err="1" smtClean="0"/>
              <a:t>LesCours</a:t>
            </a:r>
            <a:r>
              <a:rPr lang="fr-FR" dirty="0" smtClean="0"/>
              <a:t> KEY </a:t>
            </a:r>
            <a:r>
              <a:rPr lang="fr-FR" dirty="0" err="1" smtClean="0"/>
              <a:t>nomC</a:t>
            </a:r>
            <a:endParaRPr lang="fr-FR" dirty="0" smtClean="0"/>
          </a:p>
          <a:p>
            <a:pPr fontAlgn="auto">
              <a:spcAft>
                <a:spcPts val="0"/>
              </a:spcAft>
              <a:buFont typeface="Arial" pitchFamily="34" charset="0"/>
              <a:buNone/>
              <a:defRPr/>
            </a:pPr>
            <a:r>
              <a:rPr lang="fr-FR" dirty="0" smtClean="0"/>
              <a:t>{ ATTRIBUTE </a:t>
            </a:r>
            <a:r>
              <a:rPr lang="fr-FR" dirty="0" err="1" smtClean="0"/>
              <a:t>nomC</a:t>
            </a:r>
            <a:r>
              <a:rPr lang="fr-FR" dirty="0" smtClean="0"/>
              <a:t> : STRING ;</a:t>
            </a:r>
          </a:p>
          <a:p>
            <a:pPr fontAlgn="auto">
              <a:spcAft>
                <a:spcPts val="0"/>
              </a:spcAft>
              <a:buFont typeface="Arial" pitchFamily="34" charset="0"/>
              <a:buNone/>
              <a:defRPr/>
            </a:pPr>
            <a:r>
              <a:rPr lang="fr-FR" dirty="0" smtClean="0"/>
              <a:t>ATTRIBUTE cycle : INT ;</a:t>
            </a:r>
          </a:p>
          <a:p>
            <a:pPr fontAlgn="auto">
              <a:spcAft>
                <a:spcPts val="0"/>
              </a:spcAft>
              <a:buFont typeface="Arial" pitchFamily="34" charset="0"/>
              <a:buNone/>
              <a:defRPr/>
            </a:pPr>
            <a:r>
              <a:rPr lang="fr-FR" dirty="0" smtClean="0"/>
              <a:t>RELATIONSHIP prof : Enseignant INVERSE </a:t>
            </a:r>
            <a:r>
              <a:rPr lang="fr-FR" dirty="0" err="1" smtClean="0"/>
              <a:t>Enseignant.coursassurés</a:t>
            </a:r>
            <a:r>
              <a:rPr lang="fr-FR" dirty="0" smtClean="0"/>
              <a:t> ;</a:t>
            </a:r>
          </a:p>
          <a:p>
            <a:pPr fontAlgn="auto">
              <a:spcAft>
                <a:spcPts val="0"/>
              </a:spcAft>
              <a:buFont typeface="Arial" pitchFamily="34" charset="0"/>
              <a:buNone/>
              <a:defRPr/>
            </a:pPr>
            <a:r>
              <a:rPr lang="fr-FR" dirty="0" smtClean="0"/>
              <a:t>RELATIONSHIP étudiants : SET Etudiant INVERSE </a:t>
            </a:r>
            <a:r>
              <a:rPr lang="fr-FR" dirty="0" err="1" smtClean="0"/>
              <a:t>Etudiant.courssuivis</a:t>
            </a:r>
            <a:r>
              <a:rPr lang="fr-FR" dirty="0" smtClean="0"/>
              <a:t> ;</a:t>
            </a:r>
          </a:p>
          <a:p>
            <a:pPr fontAlgn="auto">
              <a:spcAft>
                <a:spcPts val="0"/>
              </a:spcAft>
              <a:buFont typeface="Arial" pitchFamily="34" charset="0"/>
              <a:buNone/>
              <a:defRPr/>
            </a:pPr>
            <a:r>
              <a:rPr lang="fr-FR" dirty="0" smtClean="0"/>
              <a:t>RELATIONSHIP a-</a:t>
            </a:r>
            <a:r>
              <a:rPr lang="fr-FR" dirty="0" err="1" smtClean="0"/>
              <a:t>prérequis</a:t>
            </a:r>
            <a:r>
              <a:rPr lang="fr-FR" dirty="0" smtClean="0"/>
              <a:t> : SET Cours INVERSE </a:t>
            </a:r>
            <a:r>
              <a:rPr lang="fr-FR" dirty="0" err="1" smtClean="0"/>
              <a:t>Cours.estprérequis</a:t>
            </a:r>
            <a:r>
              <a:rPr lang="fr-FR" dirty="0" smtClean="0"/>
              <a:t>;</a:t>
            </a:r>
          </a:p>
          <a:p>
            <a:pPr fontAlgn="auto">
              <a:spcAft>
                <a:spcPts val="0"/>
              </a:spcAft>
              <a:buFont typeface="Arial" pitchFamily="34" charset="0"/>
              <a:buNone/>
              <a:defRPr/>
            </a:pPr>
            <a:r>
              <a:rPr lang="fr-FR" dirty="0" smtClean="0"/>
              <a:t>RELATIONSHIP est-</a:t>
            </a:r>
            <a:r>
              <a:rPr lang="fr-FR" dirty="0" err="1" smtClean="0"/>
              <a:t>prérequis</a:t>
            </a:r>
            <a:r>
              <a:rPr lang="fr-FR" dirty="0" smtClean="0"/>
              <a:t> : SET Cours INVERSE Cours.aprérequis;</a:t>
            </a:r>
          </a:p>
          <a:p>
            <a:pPr fontAlgn="auto">
              <a:spcAft>
                <a:spcPts val="0"/>
              </a:spcAft>
              <a:buFont typeface="Arial" pitchFamily="34" charset="0"/>
              <a:buNone/>
              <a:defRPr/>
            </a:pPr>
            <a:r>
              <a:rPr lang="fr-FR" dirty="0" smtClean="0"/>
              <a:t>RELATIONSHIP réussi : SET </a:t>
            </a:r>
            <a:r>
              <a:rPr lang="fr-FR" dirty="0" err="1" smtClean="0"/>
              <a:t>CoursObtenu</a:t>
            </a:r>
            <a:r>
              <a:rPr lang="fr-FR" dirty="0" smtClean="0"/>
              <a:t> INVERSE</a:t>
            </a:r>
          </a:p>
          <a:p>
            <a:pPr fontAlgn="auto">
              <a:spcAft>
                <a:spcPts val="0"/>
              </a:spcAft>
              <a:buFont typeface="Arial" pitchFamily="34" charset="0"/>
              <a:buNone/>
              <a:defRPr/>
            </a:pPr>
            <a:r>
              <a:rPr lang="fr-FR" dirty="0" err="1" smtClean="0"/>
              <a:t>CoursObtenu.cours</a:t>
            </a:r>
            <a:r>
              <a:rPr lang="fr-FR" dirty="0" smtClean="0"/>
              <a:t> ;</a:t>
            </a:r>
          </a:p>
          <a:p>
            <a:pPr fontAlgn="auto">
              <a:spcAft>
                <a:spcPts val="0"/>
              </a:spcAft>
              <a:buFont typeface="Arial" pitchFamily="34" charset="0"/>
              <a:buNone/>
              <a:defRPr/>
            </a:pPr>
            <a:r>
              <a:rPr lang="fr-FR" dirty="0" smtClean="0"/>
              <a:t>VOID afficher() ;</a:t>
            </a:r>
          </a:p>
          <a:p>
            <a:pPr fontAlgn="auto">
              <a:spcAft>
                <a:spcPts val="0"/>
              </a:spcAft>
              <a:buFont typeface="Arial" pitchFamily="34" charset="0"/>
              <a:buNone/>
              <a:defRPr/>
            </a:pPr>
            <a:r>
              <a:rPr lang="fr-FR" dirty="0" smtClean="0"/>
              <a:t>INT nb-inscrits() }</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Espace réservé du contenu 2"/>
          <p:cNvSpPr>
            <a:spLocks noGrp="1"/>
          </p:cNvSpPr>
          <p:nvPr>
            <p:ph idx="1"/>
          </p:nvPr>
        </p:nvSpPr>
        <p:spPr>
          <a:xfrm>
            <a:off x="457200" y="404813"/>
            <a:ext cx="8229600" cy="5721350"/>
          </a:xfrm>
        </p:spPr>
        <p:txBody>
          <a:bodyPr/>
          <a:lstStyle/>
          <a:p>
            <a:pPr>
              <a:buFont typeface="Arial" charset="0"/>
              <a:buNone/>
            </a:pPr>
            <a:r>
              <a:rPr lang="fr-FR" smtClean="0"/>
              <a:t>CLASS CoursObtenu</a:t>
            </a:r>
          </a:p>
          <a:p>
            <a:pPr>
              <a:buFont typeface="Arial" charset="0"/>
              <a:buNone/>
            </a:pPr>
            <a:r>
              <a:rPr lang="fr-FR" smtClean="0"/>
              <a:t>{ ATTRIBUTE année : INT ;</a:t>
            </a:r>
          </a:p>
          <a:p>
            <a:pPr>
              <a:buFont typeface="Arial" charset="0"/>
              <a:buNone/>
            </a:pPr>
            <a:r>
              <a:rPr lang="fr-FR" smtClean="0"/>
              <a:t>ATTRIBUTE note : FLOAT ;</a:t>
            </a:r>
          </a:p>
          <a:p>
            <a:pPr>
              <a:buFont typeface="Arial" charset="0"/>
              <a:buNone/>
            </a:pPr>
            <a:r>
              <a:rPr lang="fr-FR" smtClean="0"/>
              <a:t>RELATIONSHIP cours : Cours INVERSE Cours.réussi;</a:t>
            </a:r>
          </a:p>
          <a:p>
            <a:pPr>
              <a:buFont typeface="Arial" charset="0"/>
              <a:buNone/>
            </a:pPr>
            <a:r>
              <a:rPr lang="fr-FR" smtClean="0"/>
              <a:t>RELATIONSHIP étudiant : Etudiant INVERSE</a:t>
            </a:r>
          </a:p>
          <a:p>
            <a:pPr>
              <a:buFont typeface="Arial" charset="0"/>
              <a:buNone/>
            </a:pPr>
            <a:r>
              <a:rPr lang="fr-FR" smtClean="0"/>
              <a:t>Etudiant.cours-obtenus }</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50825" y="333375"/>
            <a:ext cx="8893175" cy="6264275"/>
          </a:xfrm>
        </p:spPr>
        <p:txBody>
          <a:bodyPr rtlCol="0">
            <a:normAutofit lnSpcReduction="10000"/>
          </a:bodyPr>
          <a:lstStyle/>
          <a:p>
            <a:pPr fontAlgn="auto">
              <a:spcAft>
                <a:spcPts val="0"/>
              </a:spcAft>
              <a:buFont typeface="Arial" pitchFamily="34" charset="0"/>
              <a:buNone/>
              <a:defRPr/>
            </a:pPr>
            <a:r>
              <a:rPr lang="fr-FR" dirty="0" smtClean="0"/>
              <a:t>CLASS Enseignant : Personne EXTENT </a:t>
            </a:r>
            <a:r>
              <a:rPr lang="fr-FR" dirty="0" err="1" smtClean="0"/>
              <a:t>LesEnseignants</a:t>
            </a:r>
            <a:endParaRPr lang="fr-FR" dirty="0" smtClean="0"/>
          </a:p>
          <a:p>
            <a:pPr fontAlgn="auto">
              <a:spcAft>
                <a:spcPts val="0"/>
              </a:spcAft>
              <a:buFont typeface="Arial" pitchFamily="34" charset="0"/>
              <a:buNone/>
              <a:defRPr/>
            </a:pPr>
            <a:r>
              <a:rPr lang="fr-FR" dirty="0" smtClean="0"/>
              <a:t>{ ATTRIBUTE tél : INT ;</a:t>
            </a:r>
          </a:p>
          <a:p>
            <a:pPr fontAlgn="auto">
              <a:spcAft>
                <a:spcPts val="0"/>
              </a:spcAft>
              <a:buFont typeface="Arial" pitchFamily="34" charset="0"/>
              <a:buNone/>
              <a:defRPr/>
            </a:pPr>
            <a:r>
              <a:rPr lang="fr-FR" dirty="0" smtClean="0"/>
              <a:t>ATTRIBUTE statut : ENUM ( "prof", "</a:t>
            </a:r>
            <a:r>
              <a:rPr lang="fr-FR" dirty="0" err="1" smtClean="0"/>
              <a:t>assist</a:t>
            </a:r>
            <a:r>
              <a:rPr lang="fr-FR" dirty="0" smtClean="0"/>
              <a:t>" ) ;</a:t>
            </a:r>
          </a:p>
          <a:p>
            <a:pPr fontAlgn="auto">
              <a:spcAft>
                <a:spcPts val="0"/>
              </a:spcAft>
              <a:buFont typeface="Arial" pitchFamily="34" charset="0"/>
              <a:buNone/>
              <a:defRPr/>
            </a:pPr>
            <a:r>
              <a:rPr lang="fr-FR" dirty="0" smtClean="0"/>
              <a:t>ATTRIBUTE </a:t>
            </a:r>
            <a:r>
              <a:rPr lang="fr-FR" dirty="0" err="1" smtClean="0"/>
              <a:t>rens.banc</a:t>
            </a:r>
            <a:r>
              <a:rPr lang="fr-FR" dirty="0" smtClean="0"/>
              <a:t> : STRUCT </a:t>
            </a:r>
            <a:r>
              <a:rPr lang="fr-FR" dirty="0" err="1" smtClean="0"/>
              <a:t>RensBq</a:t>
            </a:r>
            <a:endParaRPr lang="fr-FR" dirty="0" smtClean="0"/>
          </a:p>
          <a:p>
            <a:pPr fontAlgn="auto">
              <a:spcAft>
                <a:spcPts val="0"/>
              </a:spcAft>
              <a:buFont typeface="Arial" pitchFamily="34" charset="0"/>
              <a:buNone/>
              <a:defRPr/>
            </a:pPr>
            <a:r>
              <a:rPr lang="fr-FR" dirty="0" smtClean="0"/>
              <a:t>{ banque : STRING ;</a:t>
            </a:r>
          </a:p>
          <a:p>
            <a:pPr fontAlgn="auto">
              <a:spcAft>
                <a:spcPts val="0"/>
              </a:spcAft>
              <a:buFont typeface="Arial" pitchFamily="34" charset="0"/>
              <a:buNone/>
              <a:defRPr/>
            </a:pPr>
            <a:r>
              <a:rPr lang="fr-FR" dirty="0" smtClean="0"/>
              <a:t>agence : STRING ;</a:t>
            </a:r>
          </a:p>
          <a:p>
            <a:pPr fontAlgn="auto">
              <a:spcAft>
                <a:spcPts val="0"/>
              </a:spcAft>
              <a:buFont typeface="Arial" pitchFamily="34" charset="0"/>
              <a:buNone/>
              <a:defRPr/>
            </a:pPr>
            <a:r>
              <a:rPr lang="fr-FR" dirty="0" smtClean="0"/>
              <a:t>compte : INT } ;</a:t>
            </a:r>
          </a:p>
          <a:p>
            <a:pPr fontAlgn="auto">
              <a:spcAft>
                <a:spcPts val="0"/>
              </a:spcAft>
              <a:buFont typeface="Arial" pitchFamily="34" charset="0"/>
              <a:buNone/>
              <a:defRPr/>
            </a:pPr>
            <a:r>
              <a:rPr lang="fr-FR" dirty="0" smtClean="0"/>
              <a:t>RELATIONSHIP cours-assurés : SET Cours INVERSE</a:t>
            </a:r>
          </a:p>
          <a:p>
            <a:pPr fontAlgn="auto">
              <a:spcAft>
                <a:spcPts val="0"/>
              </a:spcAft>
              <a:buFont typeface="Arial" pitchFamily="34" charset="0"/>
              <a:buNone/>
              <a:defRPr/>
            </a:pPr>
            <a:r>
              <a:rPr lang="fr-FR" dirty="0" err="1" smtClean="0"/>
              <a:t>Cours.prof</a:t>
            </a:r>
            <a:r>
              <a:rPr lang="fr-FR" dirty="0" smtClean="0"/>
              <a:t> ;</a:t>
            </a:r>
          </a:p>
          <a:p>
            <a:pPr fontAlgn="auto">
              <a:spcAft>
                <a:spcPts val="0"/>
              </a:spcAft>
              <a:buFont typeface="Arial" pitchFamily="34" charset="0"/>
              <a:buNone/>
              <a:defRPr/>
            </a:pPr>
            <a:r>
              <a:rPr lang="fr-FR" dirty="0" smtClean="0"/>
              <a:t>VOID afficher() ;</a:t>
            </a:r>
          </a:p>
          <a:p>
            <a:pPr fontAlgn="auto">
              <a:spcAft>
                <a:spcPts val="0"/>
              </a:spcAft>
              <a:buFont typeface="Arial" pitchFamily="34" charset="0"/>
              <a:buNone/>
              <a:defRPr/>
            </a:pPr>
            <a:r>
              <a:rPr lang="fr-FR" dirty="0" smtClean="0"/>
              <a:t>VOID assure (</a:t>
            </a:r>
            <a:r>
              <a:rPr lang="fr-FR" dirty="0" err="1" smtClean="0"/>
              <a:t>nvcours</a:t>
            </a:r>
            <a:r>
              <a:rPr lang="fr-FR" dirty="0" smtClean="0"/>
              <a:t> : Cours) ;</a:t>
            </a:r>
          </a:p>
          <a:p>
            <a:pPr fontAlgn="auto">
              <a:spcAft>
                <a:spcPts val="0"/>
              </a:spcAft>
              <a:buFont typeface="Arial" pitchFamily="34" charset="0"/>
              <a:buNone/>
              <a:defRPr/>
            </a:pPr>
            <a:r>
              <a:rPr lang="fr-FR" dirty="0" smtClean="0"/>
              <a:t>VOID </a:t>
            </a:r>
            <a:r>
              <a:rPr lang="fr-FR" dirty="0" err="1" smtClean="0"/>
              <a:t>nassureplus</a:t>
            </a:r>
            <a:r>
              <a:rPr lang="fr-FR" dirty="0" smtClean="0"/>
              <a:t> (</a:t>
            </a:r>
            <a:r>
              <a:rPr lang="fr-FR" dirty="0" err="1" smtClean="0"/>
              <a:t>oldcours</a:t>
            </a:r>
            <a:r>
              <a:rPr lang="fr-FR" dirty="0" smtClean="0"/>
              <a:t> : Cours) }</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normAutofit/>
          </a:bodyPr>
          <a:lstStyle/>
          <a:p>
            <a:pPr fontAlgn="auto">
              <a:spcAft>
                <a:spcPts val="0"/>
              </a:spcAft>
              <a:defRPr/>
            </a:pPr>
            <a:r>
              <a:rPr lang="fr-FR" dirty="0" smtClean="0"/>
              <a:t>OQL</a:t>
            </a:r>
          </a:p>
        </p:txBody>
      </p:sp>
      <p:sp>
        <p:nvSpPr>
          <p:cNvPr id="4" name="Espace réservé du texte 3"/>
          <p:cNvSpPr>
            <a:spLocks noGrp="1"/>
          </p:cNvSpPr>
          <p:nvPr>
            <p:ph type="body" idx="1"/>
          </p:nvPr>
        </p:nvSpPr>
        <p:spPr/>
        <p:txBody>
          <a:bodyPr rtlCol="0">
            <a:normAutofit/>
          </a:bodyPr>
          <a:lstStyle/>
          <a:p>
            <a:pPr fontAlgn="auto">
              <a:spcAft>
                <a:spcPts val="0"/>
              </a:spcAft>
              <a:buFont typeface="Arial" pitchFamily="34" charset="0"/>
              <a:buNone/>
              <a:defRPr/>
            </a:pPr>
            <a:endParaRPr lang="fr-FR" smtClean="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normAutofit fontScale="90000"/>
          </a:bodyPr>
          <a:lstStyle/>
          <a:p>
            <a:pPr fontAlgn="auto">
              <a:spcAft>
                <a:spcPts val="0"/>
              </a:spcAft>
              <a:defRPr/>
            </a:pPr>
            <a:r>
              <a:rPr lang="fr-FR" dirty="0" smtClean="0"/>
              <a:t>Ecrire en OQL les requêtes suivantes</a:t>
            </a:r>
          </a:p>
        </p:txBody>
      </p:sp>
      <p:sp>
        <p:nvSpPr>
          <p:cNvPr id="3" name="Espace réservé du contenu 2"/>
          <p:cNvSpPr>
            <a:spLocks noGrp="1"/>
          </p:cNvSpPr>
          <p:nvPr>
            <p:ph idx="1"/>
          </p:nvPr>
        </p:nvSpPr>
        <p:spPr/>
        <p:txBody>
          <a:bodyPr rtlCol="0">
            <a:normAutofit fontScale="92500" lnSpcReduction="20000"/>
          </a:bodyPr>
          <a:lstStyle/>
          <a:p>
            <a:pPr fontAlgn="auto">
              <a:spcAft>
                <a:spcPts val="0"/>
              </a:spcAft>
              <a:buFont typeface="Arial" pitchFamily="34" charset="0"/>
              <a:buNone/>
              <a:defRPr/>
            </a:pPr>
            <a:r>
              <a:rPr lang="fr-FR" dirty="0" smtClean="0"/>
              <a:t>1. Nombre d'étudiants inscrits au cours de bases de données.</a:t>
            </a:r>
          </a:p>
          <a:p>
            <a:pPr fontAlgn="auto">
              <a:spcAft>
                <a:spcPts val="0"/>
              </a:spcAft>
              <a:buFont typeface="Arial" pitchFamily="34" charset="0"/>
              <a:buNone/>
              <a:defRPr/>
            </a:pPr>
            <a:r>
              <a:rPr lang="fr-FR" dirty="0" smtClean="0"/>
              <a:t>2. Pour chaque cours, donner le nom du cours, le nom de l'enseignant et le nombre d'inscrits.</a:t>
            </a:r>
          </a:p>
          <a:p>
            <a:pPr fontAlgn="auto">
              <a:spcAft>
                <a:spcPts val="0"/>
              </a:spcAft>
              <a:buFont typeface="Arial" pitchFamily="34" charset="0"/>
              <a:buNone/>
              <a:defRPr/>
            </a:pPr>
            <a:r>
              <a:rPr lang="fr-FR" dirty="0" smtClean="0"/>
              <a:t>3. Donner tous les couples de noms: nom d'un étudiant et nom d'un de ses enseignants.</a:t>
            </a:r>
          </a:p>
          <a:p>
            <a:pPr fontAlgn="auto">
              <a:spcAft>
                <a:spcPts val="0"/>
              </a:spcAft>
              <a:buFont typeface="Arial" pitchFamily="34" charset="0"/>
              <a:buNone/>
              <a:defRPr/>
            </a:pPr>
            <a:r>
              <a:rPr lang="fr-FR" dirty="0" smtClean="0"/>
              <a:t>4. Pour chaque étudiant donner son nom, ses prénoms et l'ensemble des noms des cours qu'il a obtenus avec l'année d'obtention.</a:t>
            </a:r>
          </a:p>
          <a:p>
            <a:pPr fontAlgn="auto">
              <a:spcAft>
                <a:spcPts val="0"/>
              </a:spcAft>
              <a:buFont typeface="Arial" pitchFamily="34" charset="0"/>
              <a:buNone/>
              <a:defRPr/>
            </a:pPr>
            <a:r>
              <a:rPr lang="fr-FR" dirty="0" smtClean="0"/>
              <a:t>5. Pour chaque étudiant, donner son nom, ses prénoms et l'ensemble des noms des cours qu'il a obtenu avec une note supérieure à 5.</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Sauvegarder avec un SGBDR</a:t>
            </a:r>
            <a:endParaRPr lang="fr-FR" dirty="0"/>
          </a:p>
        </p:txBody>
      </p:sp>
      <p:sp>
        <p:nvSpPr>
          <p:cNvPr id="3" name="Espace réservé du contenu 2"/>
          <p:cNvSpPr>
            <a:spLocks noGrp="1"/>
          </p:cNvSpPr>
          <p:nvPr>
            <p:ph sz="quarter" idx="1"/>
          </p:nvPr>
        </p:nvSpPr>
        <p:spPr/>
        <p:txBody>
          <a:bodyPr>
            <a:normAutofit/>
          </a:bodyPr>
          <a:lstStyle/>
          <a:p>
            <a:r>
              <a:rPr lang="fr-FR" dirty="0" smtClean="0"/>
              <a:t> Sauvegarde d’un objet dans un SGBDR :</a:t>
            </a:r>
          </a:p>
          <a:p>
            <a:pPr lvl="1">
              <a:buNone/>
            </a:pPr>
            <a:r>
              <a:rPr lang="fr-FR" dirty="0" smtClean="0"/>
              <a:t>1. Demander à l’objet son identité et les valeurs de toutes ses propriétés</a:t>
            </a:r>
          </a:p>
          <a:p>
            <a:pPr lvl="1">
              <a:buNone/>
            </a:pPr>
            <a:r>
              <a:rPr lang="fr-FR" dirty="0" smtClean="0"/>
              <a:t>2. Lancer une commande SQL pour sauvegarder ces propriétés dans la BD</a:t>
            </a:r>
          </a:p>
          <a:p>
            <a:pPr lvl="1">
              <a:buNone/>
            </a:pPr>
            <a:r>
              <a:rPr lang="fr-FR" dirty="0" smtClean="0"/>
              <a:t>3. Pour chaque association de l’objet avec un autre objet, regarder si les objets associés sont déjà dans la BD ; s’ils n’y sont pas, les sauvegarder comme pour l’objet (étape 1.) en donnant la bonne valeur à la clé étrangère</a:t>
            </a:r>
            <a:endParaRPr lang="fr-FR" dirty="0"/>
          </a:p>
        </p:txBody>
      </p:sp>
      <p:sp>
        <p:nvSpPr>
          <p:cNvPr id="4" name="Espace réservé du numéro de diapositive 3"/>
          <p:cNvSpPr>
            <a:spLocks noGrp="1"/>
          </p:cNvSpPr>
          <p:nvPr>
            <p:ph type="sldNum" sz="quarter" idx="12"/>
          </p:nvPr>
        </p:nvSpPr>
        <p:spPr/>
        <p:txBody>
          <a:bodyPr>
            <a:normAutofit fontScale="85000" lnSpcReduction="20000"/>
          </a:bodyPr>
          <a:lstStyle/>
          <a:p>
            <a:fld id="{A6DB4102-F5AB-486C-B731-DFC51628D0BE}" type="slidenum">
              <a:rPr lang="fr-FR" smtClean="0"/>
              <a:pPr/>
              <a:t>9</a:t>
            </a:fld>
            <a:endParaRPr lang="fr-F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re 1"/>
          <p:cNvSpPr>
            <a:spLocks noGrp="1"/>
          </p:cNvSpPr>
          <p:nvPr>
            <p:ph type="title"/>
          </p:nvPr>
        </p:nvSpPr>
        <p:spPr/>
        <p:txBody>
          <a:bodyPr/>
          <a:lstStyle/>
          <a:p>
            <a:r>
              <a:rPr lang="fr-FR" smtClean="0"/>
              <a:t>Suite </a:t>
            </a:r>
          </a:p>
        </p:txBody>
      </p:sp>
      <p:sp>
        <p:nvSpPr>
          <p:cNvPr id="3" name="Espace réservé du contenu 2"/>
          <p:cNvSpPr>
            <a:spLocks noGrp="1"/>
          </p:cNvSpPr>
          <p:nvPr>
            <p:ph idx="1"/>
          </p:nvPr>
        </p:nvSpPr>
        <p:spPr/>
        <p:txBody>
          <a:bodyPr rtlCol="0">
            <a:normAutofit fontScale="92500" lnSpcReduction="20000"/>
          </a:bodyPr>
          <a:lstStyle/>
          <a:p>
            <a:pPr fontAlgn="auto">
              <a:spcAft>
                <a:spcPts val="0"/>
              </a:spcAft>
              <a:buFont typeface="Arial" pitchFamily="34" charset="0"/>
              <a:buNone/>
              <a:defRPr/>
            </a:pPr>
            <a:r>
              <a:rPr lang="fr-FR" dirty="0" smtClean="0"/>
              <a:t>6. Etudiants qui sont inscrits à au moins un cours suivi par </a:t>
            </a:r>
            <a:r>
              <a:rPr lang="fr-FR" dirty="0" err="1" smtClean="0"/>
              <a:t>hassan</a:t>
            </a:r>
            <a:r>
              <a:rPr lang="fr-FR" dirty="0" smtClean="0"/>
              <a:t> </a:t>
            </a:r>
            <a:r>
              <a:rPr lang="fr-FR" dirty="0" err="1" smtClean="0"/>
              <a:t>saffi</a:t>
            </a:r>
            <a:r>
              <a:rPr lang="fr-FR" dirty="0" smtClean="0"/>
              <a:t>.</a:t>
            </a:r>
          </a:p>
          <a:p>
            <a:pPr fontAlgn="auto">
              <a:spcAft>
                <a:spcPts val="0"/>
              </a:spcAft>
              <a:buFont typeface="Arial" pitchFamily="34" charset="0"/>
              <a:buNone/>
              <a:defRPr/>
            </a:pPr>
            <a:r>
              <a:rPr lang="fr-FR" dirty="0" smtClean="0"/>
              <a:t>7. Etudiants qui sont inscrits à (au moins) tous les cours suivis par </a:t>
            </a:r>
            <a:r>
              <a:rPr lang="fr-FR" dirty="0" err="1" smtClean="0"/>
              <a:t>hassan</a:t>
            </a:r>
            <a:r>
              <a:rPr lang="fr-FR" dirty="0" smtClean="0"/>
              <a:t> </a:t>
            </a:r>
            <a:r>
              <a:rPr lang="fr-FR" dirty="0" err="1" smtClean="0"/>
              <a:t>saffi</a:t>
            </a:r>
            <a:r>
              <a:rPr lang="fr-FR" dirty="0" smtClean="0"/>
              <a:t>.</a:t>
            </a:r>
          </a:p>
          <a:p>
            <a:pPr fontAlgn="auto">
              <a:spcAft>
                <a:spcPts val="0"/>
              </a:spcAft>
              <a:buFont typeface="Arial" pitchFamily="34" charset="0"/>
              <a:buNone/>
              <a:defRPr/>
            </a:pPr>
            <a:r>
              <a:rPr lang="fr-FR" dirty="0" smtClean="0"/>
              <a:t>8. Pour chaque enseignant donnant des cours en premier cycle, donner son nom et le nombre total de cours qu'il assure.</a:t>
            </a:r>
          </a:p>
          <a:p>
            <a:pPr fontAlgn="auto">
              <a:spcAft>
                <a:spcPts val="0"/>
              </a:spcAft>
              <a:buFont typeface="Arial" pitchFamily="34" charset="0"/>
              <a:buNone/>
              <a:defRPr/>
            </a:pPr>
            <a:r>
              <a:rPr lang="fr-FR" dirty="0" smtClean="0"/>
              <a:t>9. Pour chaque statut d'enseignant, donner le statut et le nombre d'enseignants de ce statut.</a:t>
            </a:r>
          </a:p>
          <a:p>
            <a:pPr fontAlgn="auto">
              <a:spcAft>
                <a:spcPts val="0"/>
              </a:spcAft>
              <a:buFont typeface="Arial" pitchFamily="34" charset="0"/>
              <a:buNone/>
              <a:defRPr/>
            </a:pPr>
            <a:r>
              <a:rPr lang="fr-FR" dirty="0" smtClean="0"/>
              <a:t>10. Pour chaque cours, donner son nom, et pour chaque année donner l'année, le nombre d'étudiants qui ont réussi ce cours et la note moyenne.</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re 1"/>
          <p:cNvSpPr>
            <a:spLocks noGrp="1"/>
          </p:cNvSpPr>
          <p:nvPr>
            <p:ph type="title"/>
          </p:nvPr>
        </p:nvSpPr>
        <p:spPr/>
        <p:txBody>
          <a:bodyPr/>
          <a:lstStyle/>
          <a:p>
            <a:r>
              <a:rPr lang="fr-FR" smtClean="0"/>
              <a:t>Mise à jour de la base de données</a:t>
            </a:r>
          </a:p>
        </p:txBody>
      </p:sp>
      <p:sp>
        <p:nvSpPr>
          <p:cNvPr id="3" name="Espace réservé du contenu 2"/>
          <p:cNvSpPr>
            <a:spLocks noGrp="1"/>
          </p:cNvSpPr>
          <p:nvPr>
            <p:ph idx="1"/>
          </p:nvPr>
        </p:nvSpPr>
        <p:spPr/>
        <p:txBody>
          <a:bodyPr rtlCol="0">
            <a:normAutofit fontScale="85000" lnSpcReduction="20000"/>
          </a:bodyPr>
          <a:lstStyle/>
          <a:p>
            <a:pPr fontAlgn="auto">
              <a:spcAft>
                <a:spcPts val="0"/>
              </a:spcAft>
              <a:buFont typeface="Arial" pitchFamily="34" charset="0"/>
              <a:buNone/>
              <a:defRPr/>
            </a:pPr>
            <a:r>
              <a:rPr lang="fr-FR" dirty="0" smtClean="0"/>
              <a:t>11. Ecrire les instructions qui permettent de rajouter à la base de données le nouveau professeur suivant : </a:t>
            </a:r>
            <a:r>
              <a:rPr lang="fr-FR" dirty="0" err="1" smtClean="0"/>
              <a:t>alami</a:t>
            </a:r>
            <a:r>
              <a:rPr lang="fr-FR" dirty="0" smtClean="0"/>
              <a:t> </a:t>
            </a:r>
            <a:r>
              <a:rPr lang="fr-FR" dirty="0" err="1" smtClean="0"/>
              <a:t>mohamed</a:t>
            </a:r>
            <a:r>
              <a:rPr lang="fr-FR" dirty="0" smtClean="0"/>
              <a:t>, habitant à casa, rue hassan2 numéro 22, et qui va assurer les cours "Bases de Données" et "</a:t>
            </a:r>
            <a:r>
              <a:rPr lang="fr-FR" dirty="0" err="1" smtClean="0"/>
              <a:t>Systèmesd'Information</a:t>
            </a:r>
            <a:r>
              <a:rPr lang="fr-FR" dirty="0" smtClean="0"/>
              <a:t>".</a:t>
            </a:r>
          </a:p>
          <a:p>
            <a:pPr fontAlgn="auto">
              <a:spcAft>
                <a:spcPts val="0"/>
              </a:spcAft>
              <a:buFont typeface="Arial" pitchFamily="34" charset="0"/>
              <a:buNone/>
              <a:defRPr/>
            </a:pPr>
            <a:r>
              <a:rPr lang="fr-FR" dirty="0" smtClean="0"/>
              <a:t>12. On veut remplacer la méthode </a:t>
            </a:r>
            <a:r>
              <a:rPr lang="fr-FR" dirty="0" err="1" smtClean="0"/>
              <a:t>aobtenu</a:t>
            </a:r>
            <a:r>
              <a:rPr lang="fr-FR" dirty="0" smtClean="0"/>
              <a:t>() de la classe Etudiant par la nouvelle méthode suivante : </a:t>
            </a:r>
          </a:p>
          <a:p>
            <a:pPr fontAlgn="auto">
              <a:spcAft>
                <a:spcPts val="0"/>
              </a:spcAft>
              <a:buFont typeface="Arial" pitchFamily="34" charset="0"/>
              <a:buNone/>
              <a:defRPr/>
            </a:pPr>
            <a:r>
              <a:rPr lang="fr-FR" dirty="0" smtClean="0"/>
              <a:t>	</a:t>
            </a:r>
            <a:r>
              <a:rPr lang="fr-FR" b="1" dirty="0" smtClean="0"/>
              <a:t>réussi (</a:t>
            </a:r>
            <a:r>
              <a:rPr lang="fr-FR" b="1" dirty="0" err="1" smtClean="0"/>
              <a:t>nvcours</a:t>
            </a:r>
            <a:r>
              <a:rPr lang="fr-FR" b="1" dirty="0" smtClean="0"/>
              <a:t>: STRING, </a:t>
            </a:r>
            <a:r>
              <a:rPr lang="fr-FR" b="1" dirty="0" err="1" smtClean="0"/>
              <a:t>nvnote</a:t>
            </a:r>
            <a:r>
              <a:rPr lang="fr-FR" b="1" dirty="0" smtClean="0"/>
              <a:t>: FLOAT, </a:t>
            </a:r>
            <a:r>
              <a:rPr lang="fr-FR" b="1" dirty="0" err="1" smtClean="0"/>
              <a:t>nvannée</a:t>
            </a:r>
            <a:r>
              <a:rPr lang="fr-FR" b="1" dirty="0" smtClean="0"/>
              <a:t>: INT)</a:t>
            </a:r>
          </a:p>
          <a:p>
            <a:pPr fontAlgn="auto">
              <a:spcAft>
                <a:spcPts val="0"/>
              </a:spcAft>
              <a:buFont typeface="Arial" pitchFamily="34" charset="0"/>
              <a:buNone/>
              <a:defRPr/>
            </a:pPr>
            <a:r>
              <a:rPr lang="fr-FR" dirty="0" smtClean="0"/>
              <a:t>	 qui permettra de rajouter dans la base de données le fait suivant : l'étudiant a réussi le cours de nom </a:t>
            </a:r>
            <a:r>
              <a:rPr lang="fr-FR" dirty="0" err="1" smtClean="0"/>
              <a:t>nvcours</a:t>
            </a:r>
            <a:r>
              <a:rPr lang="fr-FR" dirty="0" smtClean="0"/>
              <a:t>, l'année </a:t>
            </a:r>
            <a:r>
              <a:rPr lang="fr-FR" dirty="0" err="1" smtClean="0"/>
              <a:t>nvannée</a:t>
            </a:r>
            <a:r>
              <a:rPr lang="fr-FR" dirty="0" smtClean="0"/>
              <a:t>, avec la note </a:t>
            </a:r>
            <a:r>
              <a:rPr lang="fr-FR" dirty="0" err="1" smtClean="0"/>
              <a:t>nvnote</a:t>
            </a:r>
            <a:r>
              <a:rPr lang="fr-FR" dirty="0" smtClean="0"/>
              <a:t>.</a:t>
            </a:r>
          </a:p>
          <a:p>
            <a:pPr fontAlgn="auto">
              <a:spcAft>
                <a:spcPts val="0"/>
              </a:spcAft>
              <a:buFont typeface="Arial" pitchFamily="34" charset="0"/>
              <a:buNone/>
              <a:defRPr/>
            </a:pPr>
            <a:r>
              <a:rPr lang="fr-FR" dirty="0" smtClean="0"/>
              <a:t>Ecrire le pseudo-code de cette méthode en détaillant les instructions à la base de données.</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édian">
  <a:themeElements>
    <a:clrScheme name="Mé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é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é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631</TotalTime>
  <Words>5271</Words>
  <Application>Microsoft Office PowerPoint</Application>
  <PresentationFormat>Affichage à l'écran (4:3)</PresentationFormat>
  <Paragraphs>850</Paragraphs>
  <Slides>91</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91</vt:i4>
      </vt:variant>
    </vt:vector>
  </HeadingPairs>
  <TitlesOfParts>
    <vt:vector size="98" baseType="lpstr">
      <vt:lpstr>Arial</vt:lpstr>
      <vt:lpstr>Calibri</vt:lpstr>
      <vt:lpstr>Symbol</vt:lpstr>
      <vt:lpstr>Tw Cen MT</vt:lpstr>
      <vt:lpstr>Wingdings</vt:lpstr>
      <vt:lpstr>Wingdings 2</vt:lpstr>
      <vt:lpstr>Médian</vt:lpstr>
      <vt:lpstr>BOO </vt:lpstr>
      <vt:lpstr>Motivation </vt:lpstr>
      <vt:lpstr>Motivation </vt:lpstr>
      <vt:lpstr>Motivation </vt:lpstr>
      <vt:lpstr>Insuffisance des bases de données relationnelles : un exemple</vt:lpstr>
      <vt:lpstr>Insuffisance des bases de données relationnelles : un exemple</vt:lpstr>
      <vt:lpstr>Un contenu possible de la base de donnees est alors</vt:lpstr>
      <vt:lpstr>Insuffisance des bases de données relationnelles : conclusions</vt:lpstr>
      <vt:lpstr>Sauvegarder avec un SGBDR</vt:lpstr>
      <vt:lpstr>Récupérer avec un SGBDR</vt:lpstr>
      <vt:lpstr>Généralités sur les SGBDOO</vt:lpstr>
      <vt:lpstr>Présentation PowerPoint</vt:lpstr>
      <vt:lpstr>Historique 1/2</vt:lpstr>
      <vt:lpstr>Historique 2/2</vt:lpstr>
      <vt:lpstr>Quelques SGBDOO</vt:lpstr>
      <vt:lpstr>ODMG</vt:lpstr>
      <vt:lpstr>Langages du standard ODMG</vt:lpstr>
      <vt:lpstr>SGBD OO = LPOO + BD</vt:lpstr>
      <vt:lpstr>Types ODL</vt:lpstr>
      <vt:lpstr>Interface</vt:lpstr>
      <vt:lpstr>OBJETS A STRUCTURE COMPLEXE</vt:lpstr>
      <vt:lpstr>Structure complexe</vt:lpstr>
      <vt:lpstr>Structure complexe (suite)</vt:lpstr>
      <vt:lpstr>Types définis par l'application</vt:lpstr>
      <vt:lpstr>Types de données - Exemple</vt:lpstr>
      <vt:lpstr>Cardinalités des Assocations Multiplicity of Relationships</vt:lpstr>
      <vt:lpstr>Rôles</vt:lpstr>
      <vt:lpstr>Héritage</vt:lpstr>
      <vt:lpstr>IDENTITE</vt:lpstr>
      <vt:lpstr>Identités , clés , noms …</vt:lpstr>
      <vt:lpstr>Identité en orienté objet</vt:lpstr>
      <vt:lpstr>Tests d’identité / d’égalité</vt:lpstr>
      <vt:lpstr>Tests d’identité / d’égalité</vt:lpstr>
      <vt:lpstr>Identité : impact sur le SGBD</vt:lpstr>
      <vt:lpstr>LIEN DE COMPOSITION</vt:lpstr>
      <vt:lpstr>Lien de composition</vt:lpstr>
      <vt:lpstr>Contraintes de composition</vt:lpstr>
      <vt:lpstr>Liens inverses gérés par le SGBD OO</vt:lpstr>
      <vt:lpstr>Base d'objets : réseaux d'instances</vt:lpstr>
      <vt:lpstr>Lien de composition / association</vt:lpstr>
      <vt:lpstr>Représentation des associations</vt:lpstr>
      <vt:lpstr>HIERARCHIE D'HERITAGE</vt:lpstr>
      <vt:lpstr>Exemple : le personnel d'un hôpital</vt:lpstr>
      <vt:lpstr>Propriétés des liens is-a</vt:lpstr>
      <vt:lpstr>Propriétés des liens is-a (suite)</vt:lpstr>
      <vt:lpstr>Redéfinition des attributs</vt:lpstr>
      <vt:lpstr>Redéfinition d'attribut</vt:lpstr>
      <vt:lpstr>Restrictions à la hiérarchie</vt:lpstr>
      <vt:lpstr>Héritage multiple</vt:lpstr>
      <vt:lpstr>Conflits d’héritage multiple</vt:lpstr>
      <vt:lpstr>OQL</vt:lpstr>
      <vt:lpstr>Différents types de requêtes</vt:lpstr>
      <vt:lpstr>Points d'entrée des requêtes</vt:lpstr>
      <vt:lpstr>Résultat d'une requête</vt:lpstr>
      <vt:lpstr>Résultat d'une requête (2)</vt:lpstr>
      <vt:lpstr>Résultat d'une requête (3)</vt:lpstr>
      <vt:lpstr>Résultat d'une requête (4)</vt:lpstr>
      <vt:lpstr>Manipulation d'objets et valeurs structurées</vt:lpstr>
      <vt:lpstr>Manipulation de valeurs structurées (2)</vt:lpstr>
      <vt:lpstr>Accès à un composant d'un composé multivalué</vt:lpstr>
      <vt:lpstr>Les deux utilisations de IN</vt:lpstr>
      <vt:lpstr>Parcours des liens de composition</vt:lpstr>
      <vt:lpstr>Parcours des liens de composition (2) </vt:lpstr>
      <vt:lpstr>Test d'égalité et d'identité</vt:lpstr>
      <vt:lpstr>Hiérarchies de généralisation / spécialisation</vt:lpstr>
      <vt:lpstr>Méthodes</vt:lpstr>
      <vt:lpstr>Format général d'une requête SELECT</vt:lpstr>
      <vt:lpstr>Format général d'un SELECT (2)</vt:lpstr>
      <vt:lpstr>Format général d'un SELECT (3)</vt:lpstr>
      <vt:lpstr>Sémantique d'un SELECT</vt:lpstr>
      <vt:lpstr>Fonctions d'agrégation</vt:lpstr>
      <vt:lpstr>Fonctions d'agrégation (suite)</vt:lpstr>
      <vt:lpstr>Quantificateur existentiel</vt:lpstr>
      <vt:lpstr>Quantificateur universel</vt:lpstr>
      <vt:lpstr>Instruction GROUP BY</vt:lpstr>
      <vt:lpstr>Instruction GROUP BY (2)</vt:lpstr>
      <vt:lpstr>Présentation PowerPoint</vt:lpstr>
      <vt:lpstr>Instruction GROUP BY (4)</vt:lpstr>
      <vt:lpstr>Opérateurs ensemblistes</vt:lpstr>
      <vt:lpstr>Opérateurs ensemblistes (2)</vt:lpstr>
      <vt:lpstr>BDOO</vt:lpstr>
      <vt:lpstr>Présentation PowerPoint</vt:lpstr>
      <vt:lpstr>Présentation PowerPoint</vt:lpstr>
      <vt:lpstr>Présentation PowerPoint</vt:lpstr>
      <vt:lpstr>Présentation PowerPoint</vt:lpstr>
      <vt:lpstr>Présentation PowerPoint</vt:lpstr>
      <vt:lpstr>Présentation PowerPoint</vt:lpstr>
      <vt:lpstr>OQL</vt:lpstr>
      <vt:lpstr>Ecrire en OQL les requêtes suivantes</vt:lpstr>
      <vt:lpstr>Suite </vt:lpstr>
      <vt:lpstr>Mise à jour de la base de données</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moi</dc:creator>
  <cp:lastModifiedBy>Compaq</cp:lastModifiedBy>
  <cp:revision>38</cp:revision>
  <dcterms:created xsi:type="dcterms:W3CDTF">2011-02-27T22:18:57Z</dcterms:created>
  <dcterms:modified xsi:type="dcterms:W3CDTF">2017-11-07T16:30:17Z</dcterms:modified>
</cp:coreProperties>
</file>