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1" r:id="rId26"/>
    <p:sldId id="280" r:id="rId27"/>
    <p:sldId id="282" r:id="rId28"/>
    <p:sldId id="286" r:id="rId29"/>
    <p:sldId id="283" r:id="rId30"/>
    <p:sldId id="284" r:id="rId31"/>
    <p:sldId id="285"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0126" autoAdjust="0"/>
  </p:normalViewPr>
  <p:slideViewPr>
    <p:cSldViewPr snapToGrid="0">
      <p:cViewPr varScale="1">
        <p:scale>
          <a:sx n="76" d="100"/>
          <a:sy n="76" d="100"/>
        </p:scale>
        <p:origin x="9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A6BCA-A6F6-4749-8657-22E97C1A3863}" type="datetimeFigureOut">
              <a:rPr lang="fr-FR" smtClean="0"/>
              <a:t>05/12/2017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4D021-08AE-465C-AEE1-CD7BFF396F61}" type="slidenum">
              <a:rPr lang="fr-FR" smtClean="0"/>
              <a:t>‹N°›</a:t>
            </a:fld>
            <a:endParaRPr lang="fr-FR"/>
          </a:p>
        </p:txBody>
      </p:sp>
    </p:spTree>
    <p:extLst>
      <p:ext uri="{BB962C8B-B14F-4D97-AF65-F5344CB8AC3E}">
        <p14:creationId xmlns:p14="http://schemas.microsoft.com/office/powerpoint/2010/main" val="176907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assandra.apache.org/doc/latest/cql/dml.html#grammar-token-select_claus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cassandra.apache.org/doc/latest/cql/functions.html#count-function" TargetMode="External"/><Relationship Id="rId5" Type="http://schemas.openxmlformats.org/officeDocument/2006/relationships/hyperlink" Target="http://cassandra.apache.org/doc/latest/cql/functions.html#cql-functions" TargetMode="External"/><Relationship Id="rId4" Type="http://schemas.openxmlformats.org/officeDocument/2006/relationships/hyperlink" Target="http://cassandra.apache.org/doc/latest/cql/dml.html#grammar-token-select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instructions  SELECT lisent une ou plusieurs colonnes pour une ou plusieurs lignes dans une table. Il renvoie un ensemble de résultats des lignes correspondant à la requête, où chaque ligne contient les valeurs de la sélection correspondant à la requête. De plus, des fonctions incluant des fonctions d' agrégation peuvent être appliquées au résultat.</a:t>
            </a:r>
          </a:p>
          <a:p>
            <a:endParaRPr lang="fr-FR" dirty="0" smtClean="0"/>
          </a:p>
          <a:p>
            <a:r>
              <a:rPr lang="fr-FR" dirty="0" smtClean="0"/>
              <a:t>Une instruction  SELECT contient au moins une clause de sélection et le nom de la table sur laquelle la sélection est activée (notez que CQL ne joint pas ou ne sous-interroge pas et donc qu'une instruction select ne s'applique qu'à une seule table). Dans la plupart des cas, un select aura aussi une clause </a:t>
            </a:r>
            <a:r>
              <a:rPr lang="fr-FR" dirty="0" err="1" smtClean="0"/>
              <a:t>where</a:t>
            </a:r>
            <a:r>
              <a:rPr lang="fr-FR" dirty="0" smtClean="0"/>
              <a:t> et il peut éventuellement avoir des clauses supplémentaires pour commander ou limiter les résultats. Enfin, les requêtes nécessitant un filtrage peuvent être autorisées si le drapeau est </a:t>
            </a:r>
            <a:r>
              <a:rPr lang="fr-FR" dirty="0" err="1" smtClean="0"/>
              <a:t>fourni.ALLOW</a:t>
            </a:r>
            <a:r>
              <a:rPr lang="fr-FR" dirty="0" smtClean="0"/>
              <a:t> FILTERING</a:t>
            </a:r>
          </a:p>
          <a:p>
            <a:endParaRPr lang="fr-FR" dirty="0" smtClean="0"/>
          </a:p>
          <a:p>
            <a:r>
              <a:rPr lang="fr-FR" sz="1200" b="0" i="0" kern="1200" dirty="0" smtClean="0">
                <a:solidFill>
                  <a:schemeClr val="tx1"/>
                </a:solidFill>
                <a:effectLst/>
                <a:latin typeface="+mn-lt"/>
                <a:ea typeface="+mn-ea"/>
                <a:cs typeface="+mn-cs"/>
              </a:rPr>
              <a:t>Clause de sélection </a:t>
            </a:r>
          </a:p>
          <a:p>
            <a:r>
              <a:rPr lang="fr-FR" sz="1200" b="0" i="0" kern="1200" dirty="0" smtClean="0">
                <a:solidFill>
                  <a:schemeClr val="tx1"/>
                </a:solidFill>
                <a:effectLst/>
                <a:latin typeface="+mn-lt"/>
                <a:ea typeface="+mn-ea"/>
                <a:cs typeface="+mn-cs"/>
              </a:rPr>
              <a:t>Il </a:t>
            </a:r>
            <a:r>
              <a:rPr lang="fr-FR" sz="1200" b="0" i="0" u="none" strike="noStrike" kern="1200" dirty="0" err="1" smtClean="0">
                <a:solidFill>
                  <a:schemeClr val="tx1"/>
                </a:solidFill>
                <a:effectLst/>
                <a:latin typeface="+mn-lt"/>
                <a:ea typeface="+mn-ea"/>
                <a:cs typeface="+mn-cs"/>
                <a:hlinkClick r:id="rId3"/>
              </a:rPr>
              <a:t>select_clause</a:t>
            </a:r>
            <a:r>
              <a:rPr lang="fr-FR" sz="1200" b="0" i="0" kern="1200" dirty="0" err="1" smtClean="0">
                <a:solidFill>
                  <a:schemeClr val="tx1"/>
                </a:solidFill>
                <a:effectLst/>
                <a:latin typeface="+mn-lt"/>
                <a:ea typeface="+mn-ea"/>
                <a:cs typeface="+mn-cs"/>
              </a:rPr>
              <a:t>détermine</a:t>
            </a:r>
            <a:r>
              <a:rPr lang="fr-FR" sz="1200" b="0" i="0" kern="1200" dirty="0" smtClean="0">
                <a:solidFill>
                  <a:schemeClr val="tx1"/>
                </a:solidFill>
                <a:effectLst/>
                <a:latin typeface="+mn-lt"/>
                <a:ea typeface="+mn-ea"/>
                <a:cs typeface="+mn-cs"/>
              </a:rPr>
              <a:t> quelles colonnes doivent être interrogées et renvoyées dans le jeu de résultats, ainsi que toute transformation à appliquer à ce résultat avant de retourner. Il se compose d'une liste de </a:t>
            </a:r>
            <a:r>
              <a:rPr lang="fr-FR" sz="1200" b="0" i="1" kern="1200" dirty="0" smtClean="0">
                <a:solidFill>
                  <a:schemeClr val="tx1"/>
                </a:solidFill>
                <a:effectLst/>
                <a:latin typeface="+mn-lt"/>
                <a:ea typeface="+mn-ea"/>
                <a:cs typeface="+mn-cs"/>
              </a:rPr>
              <a:t>sélecteurs</a:t>
            </a:r>
            <a:r>
              <a:rPr lang="fr-FR" sz="1200" b="0" i="0" kern="1200" dirty="0" smtClean="0">
                <a:solidFill>
                  <a:schemeClr val="tx1"/>
                </a:solidFill>
                <a:effectLst/>
                <a:latin typeface="+mn-lt"/>
                <a:ea typeface="+mn-ea"/>
                <a:cs typeface="+mn-cs"/>
              </a:rPr>
              <a:t> séparés par des virgules ou, alternativement, du caractère générique ( *) pour sélectionner toutes les colonnes définies dans la table.</a:t>
            </a:r>
          </a:p>
          <a:p>
            <a:r>
              <a:rPr lang="fr-FR" sz="1200" b="0" i="0" kern="1200" dirty="0" smtClean="0">
                <a:solidFill>
                  <a:schemeClr val="tx1"/>
                </a:solidFill>
                <a:effectLst/>
                <a:latin typeface="+mn-lt"/>
                <a:ea typeface="+mn-ea"/>
                <a:cs typeface="+mn-cs"/>
              </a:rPr>
              <a:t>Sélecteurs </a:t>
            </a:r>
          </a:p>
          <a:p>
            <a:r>
              <a:rPr lang="fr-FR" sz="1200" b="0" i="0" kern="1200" dirty="0" smtClean="0">
                <a:solidFill>
                  <a:schemeClr val="tx1"/>
                </a:solidFill>
                <a:effectLst/>
                <a:latin typeface="+mn-lt"/>
                <a:ea typeface="+mn-ea"/>
                <a:cs typeface="+mn-cs"/>
              </a:rPr>
              <a:t>A </a:t>
            </a:r>
            <a:r>
              <a:rPr lang="fr-FR" sz="1200" b="0" i="0" u="none" strike="noStrike" kern="1200" dirty="0" err="1" smtClean="0">
                <a:solidFill>
                  <a:schemeClr val="tx1"/>
                </a:solidFill>
                <a:effectLst/>
                <a:latin typeface="+mn-lt"/>
                <a:ea typeface="+mn-ea"/>
                <a:cs typeface="+mn-cs"/>
                <a:hlinkClick r:id="rId4"/>
              </a:rPr>
              <a:t>selector</a:t>
            </a:r>
            <a:r>
              <a:rPr lang="fr-FR" sz="1200" b="0" i="0" kern="1200" dirty="0" err="1" smtClean="0">
                <a:solidFill>
                  <a:schemeClr val="tx1"/>
                </a:solidFill>
                <a:effectLst/>
                <a:latin typeface="+mn-lt"/>
                <a:ea typeface="+mn-ea"/>
                <a:cs typeface="+mn-cs"/>
              </a:rPr>
              <a:t>peut</a:t>
            </a:r>
            <a:r>
              <a:rPr lang="fr-FR" sz="1200" b="0" i="0" kern="1200" dirty="0" smtClean="0">
                <a:solidFill>
                  <a:schemeClr val="tx1"/>
                </a:solidFill>
                <a:effectLst/>
                <a:latin typeface="+mn-lt"/>
                <a:ea typeface="+mn-ea"/>
                <a:cs typeface="+mn-cs"/>
              </a:rPr>
              <a:t> être l'un des suivants:</a:t>
            </a:r>
          </a:p>
          <a:p>
            <a:r>
              <a:rPr lang="fr-FR" sz="1200" b="0" i="0" kern="1200" dirty="0" smtClean="0">
                <a:solidFill>
                  <a:schemeClr val="tx1"/>
                </a:solidFill>
                <a:effectLst/>
                <a:latin typeface="+mn-lt"/>
                <a:ea typeface="+mn-ea"/>
                <a:cs typeface="+mn-cs"/>
              </a:rPr>
              <a:t>Un nom de colonne de la table sélectionnée, pour récupérer les valeurs de cette colonne.</a:t>
            </a:r>
          </a:p>
          <a:p>
            <a:r>
              <a:rPr lang="fr-FR" sz="1200" b="0" i="0" kern="1200" dirty="0" smtClean="0">
                <a:solidFill>
                  <a:schemeClr val="tx1"/>
                </a:solidFill>
                <a:effectLst/>
                <a:latin typeface="+mn-lt"/>
                <a:ea typeface="+mn-ea"/>
                <a:cs typeface="+mn-cs"/>
              </a:rPr>
              <a:t>Un terme, qui est habituellement utilisé imbriqué dans d'autres sélecteurs comme les fonctions (si un terme est sélectionné directement, alors la colonne correspondante du jeu de résultats aura simplement la valeur de ce terme pour chaque ligne retournée).</a:t>
            </a:r>
          </a:p>
          <a:p>
            <a:r>
              <a:rPr lang="fr-FR" sz="1200" b="0" i="0" kern="1200" dirty="0" smtClean="0">
                <a:solidFill>
                  <a:schemeClr val="tx1"/>
                </a:solidFill>
                <a:effectLst/>
                <a:latin typeface="+mn-lt"/>
                <a:ea typeface="+mn-ea"/>
                <a:cs typeface="+mn-cs"/>
              </a:rPr>
              <a:t>Un casting, qui permet de convertir un sélecteur imbriqué en un type (compatible).</a:t>
            </a:r>
          </a:p>
          <a:p>
            <a:r>
              <a:rPr lang="fr-FR" sz="1200" b="0" i="0" kern="1200" dirty="0" smtClean="0">
                <a:solidFill>
                  <a:schemeClr val="tx1"/>
                </a:solidFill>
                <a:effectLst/>
                <a:latin typeface="+mn-lt"/>
                <a:ea typeface="+mn-ea"/>
                <a:cs typeface="+mn-cs"/>
              </a:rPr>
              <a:t>Un appel de fonction, où les arguments sont eux-mêmes sélecteurs. Voir la section sur les </a:t>
            </a:r>
            <a:r>
              <a:rPr lang="fr-FR" sz="1200" b="0" i="0" u="none" strike="noStrike" kern="1200" dirty="0" smtClean="0">
                <a:solidFill>
                  <a:schemeClr val="tx1"/>
                </a:solidFill>
                <a:effectLst/>
                <a:latin typeface="+mn-lt"/>
                <a:ea typeface="+mn-ea"/>
                <a:cs typeface="+mn-cs"/>
                <a:hlinkClick r:id="rId5"/>
              </a:rPr>
              <a:t>fonctions</a:t>
            </a:r>
            <a:r>
              <a:rPr lang="fr-FR" sz="1200" b="0" i="0" kern="1200" dirty="0" smtClean="0">
                <a:solidFill>
                  <a:schemeClr val="tx1"/>
                </a:solidFill>
                <a:effectLst/>
                <a:latin typeface="+mn-lt"/>
                <a:ea typeface="+mn-ea"/>
                <a:cs typeface="+mn-cs"/>
              </a:rPr>
              <a:t> pour plus de détails.</a:t>
            </a:r>
          </a:p>
          <a:p>
            <a:r>
              <a:rPr lang="fr-FR" sz="1200" b="0" i="0" kern="1200" dirty="0" smtClean="0">
                <a:solidFill>
                  <a:schemeClr val="tx1"/>
                </a:solidFill>
                <a:effectLst/>
                <a:latin typeface="+mn-lt"/>
                <a:ea typeface="+mn-ea"/>
                <a:cs typeface="+mn-cs"/>
              </a:rPr>
              <a:t>L'appel spécial COUNT(*)à la </a:t>
            </a:r>
            <a:r>
              <a:rPr lang="fr-FR" sz="1200" b="0" i="0" u="none" strike="noStrike" kern="1200" dirty="0" smtClean="0">
                <a:solidFill>
                  <a:schemeClr val="tx1"/>
                </a:solidFill>
                <a:effectLst/>
                <a:latin typeface="+mn-lt"/>
                <a:ea typeface="+mn-ea"/>
                <a:cs typeface="+mn-cs"/>
                <a:hlinkClick r:id="rId6"/>
              </a:rPr>
              <a:t>fonction COUNT</a:t>
            </a:r>
            <a:r>
              <a:rPr lang="fr-FR" sz="1200" b="0" i="0" kern="1200" dirty="0" smtClean="0">
                <a:solidFill>
                  <a:schemeClr val="tx1"/>
                </a:solidFill>
                <a:effectLst/>
                <a:latin typeface="+mn-lt"/>
                <a:ea typeface="+mn-ea"/>
                <a:cs typeface="+mn-cs"/>
              </a:rPr>
              <a:t> , qui compte tous les résultats non NULL.</a:t>
            </a:r>
          </a:p>
          <a:p>
            <a:endParaRPr lang="fr-FR" dirty="0"/>
          </a:p>
        </p:txBody>
      </p:sp>
      <p:sp>
        <p:nvSpPr>
          <p:cNvPr id="4" name="Espace réservé du numéro de diapositive 3"/>
          <p:cNvSpPr>
            <a:spLocks noGrp="1"/>
          </p:cNvSpPr>
          <p:nvPr>
            <p:ph type="sldNum" sz="quarter" idx="10"/>
          </p:nvPr>
        </p:nvSpPr>
        <p:spPr/>
        <p:txBody>
          <a:bodyPr/>
          <a:lstStyle/>
          <a:p>
            <a:fld id="{13E4D021-08AE-465C-AEE1-CD7BFF396F61}" type="slidenum">
              <a:rPr lang="fr-FR" smtClean="0"/>
              <a:t>4</a:t>
            </a:fld>
            <a:endParaRPr lang="fr-FR"/>
          </a:p>
        </p:txBody>
      </p:sp>
    </p:spTree>
    <p:extLst>
      <p:ext uri="{BB962C8B-B14F-4D97-AF65-F5344CB8AC3E}">
        <p14:creationId xmlns:p14="http://schemas.microsoft.com/office/powerpoint/2010/main" val="293321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4D021-08AE-465C-AEE1-CD7BFF396F61}" type="slidenum">
              <a:rPr lang="fr-FR" smtClean="0"/>
              <a:t>7</a:t>
            </a:fld>
            <a:endParaRPr lang="fr-FR"/>
          </a:p>
        </p:txBody>
      </p:sp>
    </p:spTree>
    <p:extLst>
      <p:ext uri="{BB962C8B-B14F-4D97-AF65-F5344CB8AC3E}">
        <p14:creationId xmlns:p14="http://schemas.microsoft.com/office/powerpoint/2010/main" val="107480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4D021-08AE-465C-AEE1-CD7BFF396F61}" type="slidenum">
              <a:rPr lang="fr-FR" smtClean="0"/>
              <a:t>8</a:t>
            </a:fld>
            <a:endParaRPr lang="fr-FR"/>
          </a:p>
        </p:txBody>
      </p:sp>
    </p:spTree>
    <p:extLst>
      <p:ext uri="{BB962C8B-B14F-4D97-AF65-F5344CB8AC3E}">
        <p14:creationId xmlns:p14="http://schemas.microsoft.com/office/powerpoint/2010/main" val="9389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4D021-08AE-465C-AEE1-CD7BFF396F61}" type="slidenum">
              <a:rPr lang="fr-FR" smtClean="0"/>
              <a:t>13</a:t>
            </a:fld>
            <a:endParaRPr lang="fr-FR"/>
          </a:p>
        </p:txBody>
      </p:sp>
    </p:spTree>
    <p:extLst>
      <p:ext uri="{BB962C8B-B14F-4D97-AF65-F5344CB8AC3E}">
        <p14:creationId xmlns:p14="http://schemas.microsoft.com/office/powerpoint/2010/main" val="406309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4AADC8-8598-4FA7-8DFF-B18254B2469B}" type="datetimeFigureOut">
              <a:rPr lang="fr-FR" smtClean="0"/>
              <a:t>05/12/2017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C58A4-2FE7-46C0-8B55-8BBE466BF64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34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4AADC8-8598-4FA7-8DFF-B18254B2469B}" type="datetimeFigureOut">
              <a:rPr lang="fr-FR" smtClean="0"/>
              <a:t>05/12/2017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386202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4AADC8-8598-4FA7-8DFF-B18254B2469B}" type="datetimeFigureOut">
              <a:rPr lang="fr-FR" smtClean="0"/>
              <a:t>05/12/2017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351232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4AADC8-8598-4FA7-8DFF-B18254B2469B}" type="datetimeFigureOut">
              <a:rPr lang="fr-FR" smtClean="0"/>
              <a:t>05/12/2017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299989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04AADC8-8598-4FA7-8DFF-B18254B2469B}" type="datetimeFigureOut">
              <a:rPr lang="fr-FR" smtClean="0"/>
              <a:t>05/12/2017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C58A4-2FE7-46C0-8B55-8BBE466BF64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29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04AADC8-8598-4FA7-8DFF-B18254B2469B}" type="datetimeFigureOut">
              <a:rPr lang="fr-FR" smtClean="0"/>
              <a:t>05/12/2017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205754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04AADC8-8598-4FA7-8DFF-B18254B2469B}" type="datetimeFigureOut">
              <a:rPr lang="fr-FR" smtClean="0"/>
              <a:t>05/12/2017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962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04AADC8-8598-4FA7-8DFF-B18254B2469B}" type="datetimeFigureOut">
              <a:rPr lang="fr-FR" smtClean="0"/>
              <a:t>05/12/2017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196175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4AADC8-8598-4FA7-8DFF-B18254B2469B}" type="datetimeFigureOut">
              <a:rPr lang="fr-FR" smtClean="0"/>
              <a:t>05/12/2017</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213882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4AADC8-8598-4FA7-8DFF-B18254B2469B}" type="datetimeFigureOut">
              <a:rPr lang="fr-FR" smtClean="0"/>
              <a:t>05/12/2017</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9C58A4-2FE7-46C0-8B55-8BBE466BF643}" type="slidenum">
              <a:rPr lang="fr-FR" smtClean="0"/>
              <a:t>‹N°›</a:t>
            </a:fld>
            <a:endParaRPr lang="fr-FR"/>
          </a:p>
        </p:txBody>
      </p:sp>
    </p:spTree>
    <p:extLst>
      <p:ext uri="{BB962C8B-B14F-4D97-AF65-F5344CB8AC3E}">
        <p14:creationId xmlns:p14="http://schemas.microsoft.com/office/powerpoint/2010/main" val="7801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04AADC8-8598-4FA7-8DFF-B18254B2469B}" type="datetimeFigureOut">
              <a:rPr lang="fr-FR" smtClean="0"/>
              <a:t>05/12/2017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C58A4-2FE7-46C0-8B55-8BBE466BF643}" type="slidenum">
              <a:rPr lang="fr-FR" smtClean="0"/>
              <a:t>‹N°›</a:t>
            </a:fld>
            <a:endParaRPr lang="fr-FR"/>
          </a:p>
        </p:txBody>
      </p:sp>
    </p:spTree>
    <p:extLst>
      <p:ext uri="{BB962C8B-B14F-4D97-AF65-F5344CB8AC3E}">
        <p14:creationId xmlns:p14="http://schemas.microsoft.com/office/powerpoint/2010/main" val="23985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4AADC8-8598-4FA7-8DFF-B18254B2469B}" type="datetimeFigureOut">
              <a:rPr lang="fr-FR" smtClean="0"/>
              <a:t>05/12/2017</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9C58A4-2FE7-46C0-8B55-8BBE466BF643}"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621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cassandra.apache.org/doc/latest/cql/types.html#sets" TargetMode="External"/><Relationship Id="rId2" Type="http://schemas.openxmlformats.org/officeDocument/2006/relationships/hyperlink" Target="http://cassandra.apache.org/doc/latest/cql/types.html#maps" TargetMode="External"/><Relationship Id="rId1" Type="http://schemas.openxmlformats.org/officeDocument/2006/relationships/slideLayout" Target="../slideLayouts/slideLayout2.xml"/><Relationship Id="rId4" Type="http://schemas.openxmlformats.org/officeDocument/2006/relationships/hyperlink" Target="http://cassandra.apache.org/doc/latest/cql/types.html#lis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989937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en-US" dirty="0" err="1" smtClean="0"/>
              <a:t>delete_statement</a:t>
            </a:r>
            <a:r>
              <a:rPr lang="en-US" dirty="0" smtClean="0"/>
              <a:t> ::=  DELETE [ </a:t>
            </a:r>
            <a:r>
              <a:rPr lang="en-US" dirty="0" err="1" smtClean="0"/>
              <a:t>simple_selection</a:t>
            </a:r>
            <a:r>
              <a:rPr lang="en-US" dirty="0" smtClean="0"/>
              <a:t> ( ',' </a:t>
            </a:r>
            <a:r>
              <a:rPr lang="en-US" dirty="0" err="1" smtClean="0"/>
              <a:t>simple_selection</a:t>
            </a:r>
            <a:r>
              <a:rPr lang="en-US" dirty="0" smtClean="0"/>
              <a:t> ) ]</a:t>
            </a:r>
          </a:p>
          <a:p>
            <a:pPr marL="0" indent="0">
              <a:buNone/>
            </a:pPr>
            <a:r>
              <a:rPr lang="en-US" dirty="0" smtClean="0"/>
              <a:t>                      FROM </a:t>
            </a:r>
            <a:r>
              <a:rPr lang="en-US" dirty="0" err="1" smtClean="0"/>
              <a:t>table_name</a:t>
            </a:r>
            <a:endParaRPr lang="en-US" dirty="0" smtClean="0"/>
          </a:p>
          <a:p>
            <a:pPr marL="0" indent="0">
              <a:buNone/>
            </a:pPr>
            <a:r>
              <a:rPr lang="en-US" dirty="0" smtClean="0"/>
              <a:t>                      [ USING </a:t>
            </a:r>
            <a:r>
              <a:rPr lang="en-US" dirty="0" err="1" smtClean="0"/>
              <a:t>update_parameter</a:t>
            </a:r>
            <a:r>
              <a:rPr lang="en-US" dirty="0" smtClean="0"/>
              <a:t> ( AND </a:t>
            </a:r>
            <a:r>
              <a:rPr lang="en-US" dirty="0" err="1" smtClean="0"/>
              <a:t>update_parameter</a:t>
            </a:r>
            <a:r>
              <a:rPr lang="en-US" dirty="0" smtClean="0"/>
              <a:t> )* ]</a:t>
            </a:r>
          </a:p>
          <a:p>
            <a:pPr marL="0" indent="0">
              <a:buNone/>
            </a:pPr>
            <a:r>
              <a:rPr lang="en-US" dirty="0" smtClean="0"/>
              <a:t>                      WHERE </a:t>
            </a:r>
            <a:r>
              <a:rPr lang="en-US" dirty="0" err="1" smtClean="0"/>
              <a:t>where_clause</a:t>
            </a:r>
            <a:endParaRPr lang="en-US" dirty="0" smtClean="0"/>
          </a:p>
          <a:p>
            <a:pPr marL="0" indent="0">
              <a:buNone/>
            </a:pPr>
            <a:r>
              <a:rPr lang="en-US" dirty="0" smtClean="0"/>
              <a:t>                      [ IF ( EXISTS | condition ( AND condition )*) ]</a:t>
            </a:r>
            <a:endParaRPr lang="fr-FR" dirty="0"/>
          </a:p>
        </p:txBody>
      </p:sp>
    </p:spTree>
    <p:extLst>
      <p:ext uri="{BB962C8B-B14F-4D97-AF65-F5344CB8AC3E}">
        <p14:creationId xmlns:p14="http://schemas.microsoft.com/office/powerpoint/2010/main" val="919919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DELETE FROM </a:t>
            </a:r>
            <a:r>
              <a:rPr lang="fr-FR" dirty="0" err="1" smtClean="0"/>
              <a:t>NerdMovies</a:t>
            </a:r>
            <a:r>
              <a:rPr lang="fr-FR" dirty="0" smtClean="0"/>
              <a:t> USING TIMESTAMP 1240003134</a:t>
            </a:r>
          </a:p>
          <a:p>
            <a:pPr marL="0" indent="0">
              <a:buNone/>
            </a:pPr>
            <a:r>
              <a:rPr lang="fr-FR" dirty="0" smtClean="0"/>
              <a:t> WHERE </a:t>
            </a:r>
            <a:r>
              <a:rPr lang="fr-FR" dirty="0" err="1" smtClean="0"/>
              <a:t>movie</a:t>
            </a:r>
            <a:r>
              <a:rPr lang="fr-FR" dirty="0" smtClean="0"/>
              <a:t> = '</a:t>
            </a:r>
            <a:r>
              <a:rPr lang="fr-FR" dirty="0" err="1" smtClean="0"/>
              <a:t>Serenity</a:t>
            </a:r>
            <a:r>
              <a:rPr lang="fr-FR" dirty="0" smtClean="0"/>
              <a:t>';</a:t>
            </a:r>
          </a:p>
          <a:p>
            <a:pPr marL="0" indent="0">
              <a:buNone/>
            </a:pPr>
            <a:endParaRPr lang="fr-FR" dirty="0" smtClean="0"/>
          </a:p>
          <a:p>
            <a:pPr marL="0" indent="0">
              <a:buNone/>
            </a:pPr>
            <a:r>
              <a:rPr lang="fr-FR" dirty="0" smtClean="0"/>
              <a:t>DELETE phone FROM </a:t>
            </a:r>
            <a:r>
              <a:rPr lang="fr-FR" dirty="0" err="1" smtClean="0"/>
              <a:t>Users</a:t>
            </a:r>
            <a:endParaRPr lang="fr-FR" dirty="0" smtClean="0"/>
          </a:p>
          <a:p>
            <a:pPr marL="0" indent="0">
              <a:buNone/>
            </a:pPr>
            <a:r>
              <a:rPr lang="fr-FR" dirty="0" smtClean="0"/>
              <a:t> WHERE </a:t>
            </a:r>
            <a:r>
              <a:rPr lang="fr-FR" dirty="0" err="1" smtClean="0"/>
              <a:t>userid</a:t>
            </a:r>
            <a:r>
              <a:rPr lang="fr-FR" dirty="0" smtClean="0"/>
              <a:t> IN (C73DE1D3-AF08-40F3-B124-3FF3E5109F22, B70DE1D0-9908-4AE3-BE34-5573E5B09F14);</a:t>
            </a:r>
            <a:endParaRPr lang="fr-FR" dirty="0"/>
          </a:p>
        </p:txBody>
      </p:sp>
    </p:spTree>
    <p:extLst>
      <p:ext uri="{BB962C8B-B14F-4D97-AF65-F5344CB8AC3E}">
        <p14:creationId xmlns:p14="http://schemas.microsoft.com/office/powerpoint/2010/main" val="3193458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701990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Les types </a:t>
            </a:r>
            <a:endParaRPr lang="fr-FR" dirty="0"/>
          </a:p>
        </p:txBody>
      </p:sp>
      <p:sp>
        <p:nvSpPr>
          <p:cNvPr id="3" name="Espace réservé du contenu 2"/>
          <p:cNvSpPr>
            <a:spLocks noGrp="1"/>
          </p:cNvSpPr>
          <p:nvPr>
            <p:ph sz="half" idx="1"/>
          </p:nvPr>
        </p:nvSpPr>
        <p:spPr/>
        <p:txBody>
          <a:bodyPr>
            <a:normAutofit fontScale="85000" lnSpcReduction="20000"/>
          </a:bodyPr>
          <a:lstStyle/>
          <a:p>
            <a:r>
              <a:rPr lang="fr-FR" dirty="0" err="1" smtClean="0"/>
              <a:t>native_type</a:t>
            </a:r>
            <a:r>
              <a:rPr lang="fr-FR" dirty="0" smtClean="0"/>
              <a:t> ::=  ASCII</a:t>
            </a:r>
          </a:p>
          <a:p>
            <a:r>
              <a:rPr lang="fr-FR" dirty="0" smtClean="0"/>
              <a:t>                 | BIGINT</a:t>
            </a:r>
          </a:p>
          <a:p>
            <a:r>
              <a:rPr lang="fr-FR" dirty="0" smtClean="0"/>
              <a:t>                 | BLOB</a:t>
            </a:r>
          </a:p>
          <a:p>
            <a:r>
              <a:rPr lang="fr-FR" dirty="0" smtClean="0"/>
              <a:t>                 | BOOLEAN</a:t>
            </a:r>
          </a:p>
          <a:p>
            <a:r>
              <a:rPr lang="fr-FR" dirty="0" smtClean="0"/>
              <a:t>                 | COUNTER</a:t>
            </a:r>
          </a:p>
          <a:p>
            <a:r>
              <a:rPr lang="fr-FR" dirty="0" smtClean="0"/>
              <a:t>                 | DATE</a:t>
            </a:r>
          </a:p>
          <a:p>
            <a:r>
              <a:rPr lang="fr-FR" dirty="0" smtClean="0"/>
              <a:t>                 | DECIMAL</a:t>
            </a:r>
          </a:p>
          <a:p>
            <a:r>
              <a:rPr lang="fr-FR" dirty="0" smtClean="0"/>
              <a:t>                 | DOUBLE</a:t>
            </a:r>
          </a:p>
          <a:p>
            <a:r>
              <a:rPr lang="fr-FR" dirty="0" smtClean="0"/>
              <a:t>                 | DURATION</a:t>
            </a:r>
          </a:p>
          <a:p>
            <a:r>
              <a:rPr lang="fr-FR" dirty="0" smtClean="0"/>
              <a:t>                 | FLOAT</a:t>
            </a:r>
          </a:p>
          <a:p>
            <a:r>
              <a:rPr lang="fr-FR" dirty="0" smtClean="0"/>
              <a:t>                 | INET</a:t>
            </a:r>
          </a:p>
        </p:txBody>
      </p:sp>
      <p:sp>
        <p:nvSpPr>
          <p:cNvPr id="5" name="Espace réservé du contenu 4"/>
          <p:cNvSpPr>
            <a:spLocks noGrp="1"/>
          </p:cNvSpPr>
          <p:nvPr>
            <p:ph sz="half" idx="2"/>
          </p:nvPr>
        </p:nvSpPr>
        <p:spPr/>
        <p:txBody>
          <a:bodyPr>
            <a:normAutofit fontScale="85000" lnSpcReduction="20000"/>
          </a:bodyPr>
          <a:lstStyle/>
          <a:p>
            <a:r>
              <a:rPr lang="fr-FR" dirty="0" smtClean="0"/>
              <a:t>                 | INT</a:t>
            </a:r>
          </a:p>
          <a:p>
            <a:r>
              <a:rPr lang="fr-FR" dirty="0" smtClean="0"/>
              <a:t>                 | SMALLINT</a:t>
            </a:r>
          </a:p>
          <a:p>
            <a:r>
              <a:rPr lang="fr-FR" dirty="0" smtClean="0"/>
              <a:t>                 | TEXT</a:t>
            </a:r>
          </a:p>
          <a:p>
            <a:r>
              <a:rPr lang="fr-FR" dirty="0" smtClean="0"/>
              <a:t>                 | TIME</a:t>
            </a:r>
          </a:p>
          <a:p>
            <a:r>
              <a:rPr lang="fr-FR" dirty="0" smtClean="0"/>
              <a:t>                 | TIMESTAMP</a:t>
            </a:r>
          </a:p>
          <a:p>
            <a:r>
              <a:rPr lang="fr-FR" dirty="0" smtClean="0"/>
              <a:t>                 | TIMEUUID</a:t>
            </a:r>
          </a:p>
          <a:p>
            <a:r>
              <a:rPr lang="fr-FR" dirty="0" smtClean="0"/>
              <a:t>                 | TINYINT</a:t>
            </a:r>
          </a:p>
          <a:p>
            <a:r>
              <a:rPr lang="fr-FR" dirty="0" smtClean="0"/>
              <a:t>                 | UUID</a:t>
            </a:r>
          </a:p>
          <a:p>
            <a:r>
              <a:rPr lang="fr-FR" dirty="0" smtClean="0"/>
              <a:t>                 | VARCHAR</a:t>
            </a:r>
          </a:p>
          <a:p>
            <a:r>
              <a:rPr lang="fr-FR" dirty="0" smtClean="0"/>
              <a:t>                 | VARINT</a:t>
            </a:r>
            <a:endParaRPr lang="fr-FR" dirty="0"/>
          </a:p>
        </p:txBody>
      </p:sp>
    </p:spTree>
    <p:extLst>
      <p:ext uri="{BB962C8B-B14F-4D97-AF65-F5344CB8AC3E}">
        <p14:creationId xmlns:p14="http://schemas.microsoft.com/office/powerpoint/2010/main" val="1503851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Collections</a:t>
            </a:r>
            <a:endParaRPr lang="fr-FR" dirty="0"/>
          </a:p>
        </p:txBody>
      </p:sp>
      <p:sp>
        <p:nvSpPr>
          <p:cNvPr id="3" name="Espace réservé du contenu 2"/>
          <p:cNvSpPr>
            <a:spLocks noGrp="1"/>
          </p:cNvSpPr>
          <p:nvPr>
            <p:ph idx="1"/>
          </p:nvPr>
        </p:nvSpPr>
        <p:spPr/>
        <p:txBody>
          <a:bodyPr/>
          <a:lstStyle/>
          <a:p>
            <a:r>
              <a:rPr lang="en-US" dirty="0" smtClean="0"/>
              <a:t>CQL </a:t>
            </a:r>
            <a:r>
              <a:rPr lang="en-US" dirty="0"/>
              <a:t>supports 3 kind of collections: </a:t>
            </a:r>
            <a:r>
              <a:rPr lang="en-US" dirty="0">
                <a:hlinkClick r:id="rId2"/>
              </a:rPr>
              <a:t>Maps</a:t>
            </a:r>
            <a:r>
              <a:rPr lang="en-US" dirty="0"/>
              <a:t>, </a:t>
            </a:r>
            <a:r>
              <a:rPr lang="en-US" dirty="0">
                <a:hlinkClick r:id="rId3"/>
              </a:rPr>
              <a:t>Sets</a:t>
            </a:r>
            <a:r>
              <a:rPr lang="en-US" dirty="0"/>
              <a:t> and </a:t>
            </a:r>
            <a:r>
              <a:rPr lang="en-US" dirty="0">
                <a:hlinkClick r:id="rId4"/>
              </a:rPr>
              <a:t>Lists</a:t>
            </a:r>
            <a:r>
              <a:rPr lang="en-US" dirty="0" smtClean="0"/>
              <a:t>.</a:t>
            </a:r>
          </a:p>
          <a:p>
            <a:endParaRPr lang="en-US" dirty="0"/>
          </a:p>
          <a:p>
            <a:endParaRPr lang="en-US" dirty="0" smtClean="0"/>
          </a:p>
          <a:p>
            <a:endParaRPr lang="en-US" dirty="0"/>
          </a:p>
          <a:p>
            <a:r>
              <a:rPr lang="en-US" dirty="0" smtClean="0"/>
              <a:t>Les </a:t>
            </a:r>
            <a:r>
              <a:rPr lang="en-US" dirty="0" err="1" smtClean="0"/>
              <a:t>valeurs</a:t>
            </a:r>
            <a:r>
              <a:rPr lang="en-US" dirty="0" smtClean="0"/>
              <a:t> </a:t>
            </a:r>
            <a:r>
              <a:rPr lang="en-US" dirty="0" err="1" smtClean="0"/>
              <a:t>possibles</a:t>
            </a:r>
            <a:r>
              <a:rPr lang="en-US" dirty="0" smtClean="0"/>
              <a:t> </a:t>
            </a:r>
            <a:endParaRPr lang="en-US" dirty="0"/>
          </a:p>
          <a:p>
            <a:endParaRPr lang="fr-FR" dirty="0"/>
          </a:p>
        </p:txBody>
      </p:sp>
      <p:sp>
        <p:nvSpPr>
          <p:cNvPr id="4" name="Rectangle 3"/>
          <p:cNvSpPr/>
          <p:nvPr/>
        </p:nvSpPr>
        <p:spPr>
          <a:xfrm>
            <a:off x="2630905" y="2710661"/>
            <a:ext cx="6096000" cy="923330"/>
          </a:xfrm>
          <a:prstGeom prst="rect">
            <a:avLst/>
          </a:prstGeom>
          <a:noFill/>
          <a:ln>
            <a:solidFill>
              <a:schemeClr val="accent1"/>
            </a:solidFill>
          </a:ln>
        </p:spPr>
        <p:txBody>
          <a:bodyPr>
            <a:spAutoFit/>
          </a:bodyPr>
          <a:lstStyle/>
          <a:p>
            <a:r>
              <a:rPr lang="fr-FR" dirty="0" err="1" smtClean="0"/>
              <a:t>collection_type</a:t>
            </a:r>
            <a:r>
              <a:rPr lang="fr-FR" dirty="0" smtClean="0"/>
              <a:t> ::=  MAP '&lt;' </a:t>
            </a:r>
            <a:r>
              <a:rPr lang="fr-FR" dirty="0" err="1" smtClean="0"/>
              <a:t>cql_type</a:t>
            </a:r>
            <a:r>
              <a:rPr lang="fr-FR" dirty="0" smtClean="0"/>
              <a:t> ',' </a:t>
            </a:r>
            <a:r>
              <a:rPr lang="fr-FR" dirty="0" err="1" smtClean="0"/>
              <a:t>cql_type</a:t>
            </a:r>
            <a:r>
              <a:rPr lang="fr-FR" dirty="0" smtClean="0"/>
              <a:t> '&gt;'</a:t>
            </a:r>
          </a:p>
          <a:p>
            <a:r>
              <a:rPr lang="fr-FR" dirty="0" smtClean="0"/>
              <a:t>                     | SET '&lt;' </a:t>
            </a:r>
            <a:r>
              <a:rPr lang="fr-FR" dirty="0" err="1" smtClean="0"/>
              <a:t>cql_type</a:t>
            </a:r>
            <a:r>
              <a:rPr lang="fr-FR" dirty="0" smtClean="0"/>
              <a:t> '&gt;'</a:t>
            </a:r>
          </a:p>
          <a:p>
            <a:r>
              <a:rPr lang="fr-FR" dirty="0" smtClean="0"/>
              <a:t>                     | LIST '&lt;' </a:t>
            </a:r>
            <a:r>
              <a:rPr lang="fr-FR" dirty="0" err="1" smtClean="0"/>
              <a:t>cql_type</a:t>
            </a:r>
            <a:r>
              <a:rPr lang="fr-FR" dirty="0" smtClean="0"/>
              <a:t> '&gt;'</a:t>
            </a:r>
            <a:endParaRPr lang="fr-FR" dirty="0"/>
          </a:p>
        </p:txBody>
      </p:sp>
      <p:sp>
        <p:nvSpPr>
          <p:cNvPr id="5" name="Rectangle 4"/>
          <p:cNvSpPr/>
          <p:nvPr/>
        </p:nvSpPr>
        <p:spPr>
          <a:xfrm>
            <a:off x="2630905" y="4689721"/>
            <a:ext cx="6096000" cy="1200329"/>
          </a:xfrm>
          <a:prstGeom prst="rect">
            <a:avLst/>
          </a:prstGeom>
          <a:ln>
            <a:solidFill>
              <a:schemeClr val="accent1"/>
            </a:solidFill>
          </a:ln>
        </p:spPr>
        <p:txBody>
          <a:bodyPr>
            <a:spAutoFit/>
          </a:bodyPr>
          <a:lstStyle/>
          <a:p>
            <a:r>
              <a:rPr lang="en-US" dirty="0" err="1" smtClean="0"/>
              <a:t>collection_literal</a:t>
            </a:r>
            <a:r>
              <a:rPr lang="en-US" dirty="0" smtClean="0"/>
              <a:t> ::=  </a:t>
            </a:r>
            <a:r>
              <a:rPr lang="en-US" dirty="0" err="1" smtClean="0"/>
              <a:t>map_literal</a:t>
            </a:r>
            <a:r>
              <a:rPr lang="en-US" dirty="0" smtClean="0"/>
              <a:t> | </a:t>
            </a:r>
            <a:r>
              <a:rPr lang="en-US" dirty="0" err="1" smtClean="0"/>
              <a:t>set_literal</a:t>
            </a:r>
            <a:r>
              <a:rPr lang="en-US" dirty="0" smtClean="0"/>
              <a:t> | </a:t>
            </a:r>
            <a:r>
              <a:rPr lang="en-US" dirty="0" err="1" smtClean="0"/>
              <a:t>list_literal</a:t>
            </a:r>
            <a:endParaRPr lang="en-US" dirty="0" smtClean="0"/>
          </a:p>
          <a:p>
            <a:r>
              <a:rPr lang="en-US" dirty="0" err="1" smtClean="0"/>
              <a:t>map_literal</a:t>
            </a:r>
            <a:r>
              <a:rPr lang="en-US" dirty="0" smtClean="0"/>
              <a:t>        ::=  '{' [ term ':' term (',' term : term)* ] '}'</a:t>
            </a:r>
          </a:p>
          <a:p>
            <a:r>
              <a:rPr lang="en-US" dirty="0" err="1" smtClean="0"/>
              <a:t>set_literal</a:t>
            </a:r>
            <a:r>
              <a:rPr lang="en-US" dirty="0" smtClean="0"/>
              <a:t>        ::=  '{' [ term (',' term)* ] '}'</a:t>
            </a:r>
          </a:p>
          <a:p>
            <a:r>
              <a:rPr lang="en-US" dirty="0" err="1" smtClean="0"/>
              <a:t>list_literal</a:t>
            </a:r>
            <a:r>
              <a:rPr lang="en-US" dirty="0" smtClean="0"/>
              <a:t>       ::=  '[' [ term (',' term)* ] ']'</a:t>
            </a:r>
            <a:endParaRPr lang="fr-FR" dirty="0"/>
          </a:p>
        </p:txBody>
      </p:sp>
    </p:spTree>
    <p:extLst>
      <p:ext uri="{BB962C8B-B14F-4D97-AF65-F5344CB8AC3E}">
        <p14:creationId xmlns:p14="http://schemas.microsoft.com/office/powerpoint/2010/main" val="3274892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smtClean="0"/>
              <a:t>CREATE TABLE </a:t>
            </a:r>
            <a:r>
              <a:rPr lang="fr-FR" dirty="0" err="1" smtClean="0"/>
              <a:t>users</a:t>
            </a:r>
            <a:r>
              <a:rPr lang="fr-FR" dirty="0" smtClean="0"/>
              <a:t> (</a:t>
            </a:r>
          </a:p>
          <a:p>
            <a:pPr marL="0" indent="0">
              <a:buNone/>
            </a:pPr>
            <a:r>
              <a:rPr lang="fr-FR" dirty="0" smtClean="0"/>
              <a:t>    id </a:t>
            </a:r>
            <a:r>
              <a:rPr lang="fr-FR" dirty="0" err="1" smtClean="0"/>
              <a:t>text</a:t>
            </a:r>
            <a:r>
              <a:rPr lang="fr-FR" dirty="0" smtClean="0"/>
              <a:t> PRIMARY KEY,</a:t>
            </a:r>
          </a:p>
          <a:p>
            <a:pPr marL="0" indent="0">
              <a:buNone/>
            </a:pPr>
            <a:r>
              <a:rPr lang="fr-FR" dirty="0" smtClean="0"/>
              <a:t>    </a:t>
            </a:r>
            <a:r>
              <a:rPr lang="fr-FR" dirty="0" err="1" smtClean="0"/>
              <a:t>name</a:t>
            </a:r>
            <a:r>
              <a:rPr lang="fr-FR" dirty="0" smtClean="0"/>
              <a:t> </a:t>
            </a:r>
            <a:r>
              <a:rPr lang="fr-FR" dirty="0" err="1" smtClean="0"/>
              <a:t>text</a:t>
            </a:r>
            <a:r>
              <a:rPr lang="fr-FR" dirty="0" smtClean="0"/>
              <a:t>,</a:t>
            </a:r>
          </a:p>
          <a:p>
            <a:pPr marL="0" indent="0">
              <a:buNone/>
            </a:pPr>
            <a:r>
              <a:rPr lang="fr-FR" dirty="0" smtClean="0"/>
              <a:t>    </a:t>
            </a:r>
            <a:r>
              <a:rPr lang="fr-FR" dirty="0" err="1" smtClean="0"/>
              <a:t>favs</a:t>
            </a:r>
            <a:r>
              <a:rPr lang="fr-FR" dirty="0" smtClean="0"/>
              <a:t> </a:t>
            </a:r>
            <a:r>
              <a:rPr lang="fr-FR" dirty="0" err="1" smtClean="0"/>
              <a:t>map</a:t>
            </a:r>
            <a:r>
              <a:rPr lang="fr-FR" dirty="0" smtClean="0"/>
              <a:t>&lt;</a:t>
            </a:r>
            <a:r>
              <a:rPr lang="fr-FR" dirty="0" err="1" smtClean="0"/>
              <a:t>text</a:t>
            </a:r>
            <a:r>
              <a:rPr lang="fr-FR" dirty="0" smtClean="0"/>
              <a:t>, </a:t>
            </a:r>
            <a:r>
              <a:rPr lang="fr-FR" dirty="0" err="1" smtClean="0"/>
              <a:t>text</a:t>
            </a:r>
            <a:r>
              <a:rPr lang="fr-FR" dirty="0" smtClean="0"/>
              <a:t>&gt; // A </a:t>
            </a:r>
            <a:r>
              <a:rPr lang="fr-FR" dirty="0" err="1" smtClean="0"/>
              <a:t>map</a:t>
            </a:r>
            <a:r>
              <a:rPr lang="fr-FR" dirty="0" smtClean="0"/>
              <a:t> of </a:t>
            </a:r>
            <a:r>
              <a:rPr lang="fr-FR" dirty="0" err="1" smtClean="0"/>
              <a:t>text</a:t>
            </a:r>
            <a:r>
              <a:rPr lang="fr-FR" dirty="0" smtClean="0"/>
              <a:t> keys, and </a:t>
            </a:r>
            <a:r>
              <a:rPr lang="fr-FR" dirty="0" err="1" smtClean="0"/>
              <a:t>text</a:t>
            </a:r>
            <a:r>
              <a:rPr lang="fr-FR" dirty="0" smtClean="0"/>
              <a:t> values</a:t>
            </a:r>
          </a:p>
          <a:p>
            <a:pPr marL="0" indent="0">
              <a:buNone/>
            </a:pPr>
            <a:r>
              <a:rPr lang="fr-FR" dirty="0" smtClean="0"/>
              <a:t>);</a:t>
            </a:r>
          </a:p>
          <a:p>
            <a:pPr marL="0" indent="0">
              <a:buNone/>
            </a:pPr>
            <a:endParaRPr lang="fr-FR" dirty="0" smtClean="0"/>
          </a:p>
          <a:p>
            <a:pPr marL="0" indent="0">
              <a:buNone/>
            </a:pPr>
            <a:r>
              <a:rPr lang="fr-FR" dirty="0" smtClean="0"/>
              <a:t>INSERT INTO </a:t>
            </a:r>
            <a:r>
              <a:rPr lang="fr-FR" dirty="0" err="1" smtClean="0"/>
              <a:t>users</a:t>
            </a:r>
            <a:r>
              <a:rPr lang="fr-FR" dirty="0" smtClean="0"/>
              <a:t> (id, </a:t>
            </a:r>
            <a:r>
              <a:rPr lang="fr-FR" dirty="0" err="1" smtClean="0"/>
              <a:t>name</a:t>
            </a:r>
            <a:r>
              <a:rPr lang="fr-FR" dirty="0" smtClean="0"/>
              <a:t>, </a:t>
            </a:r>
            <a:r>
              <a:rPr lang="fr-FR" dirty="0" err="1" smtClean="0"/>
              <a:t>favs</a:t>
            </a:r>
            <a:r>
              <a:rPr lang="fr-FR" dirty="0" smtClean="0"/>
              <a:t>)</a:t>
            </a:r>
          </a:p>
          <a:p>
            <a:pPr marL="0" indent="0">
              <a:buNone/>
            </a:pPr>
            <a:r>
              <a:rPr lang="fr-FR" dirty="0" smtClean="0"/>
              <a:t>           VALUES ('</a:t>
            </a:r>
            <a:r>
              <a:rPr lang="fr-FR" dirty="0" err="1" smtClean="0"/>
              <a:t>jsmith</a:t>
            </a:r>
            <a:r>
              <a:rPr lang="fr-FR" dirty="0" smtClean="0"/>
              <a:t>', 'John Smith', { 'fruit' : 'Apple', 'band' : 'Beatles' });</a:t>
            </a:r>
          </a:p>
          <a:p>
            <a:pPr marL="0" indent="0">
              <a:buNone/>
            </a:pPr>
            <a:endParaRPr lang="fr-FR" dirty="0" smtClean="0"/>
          </a:p>
          <a:p>
            <a:pPr marL="0" indent="0">
              <a:buNone/>
            </a:pPr>
            <a:r>
              <a:rPr lang="fr-FR" dirty="0" smtClean="0"/>
              <a:t>// Replace the </a:t>
            </a:r>
            <a:r>
              <a:rPr lang="fr-FR" dirty="0" err="1" smtClean="0"/>
              <a:t>existing</a:t>
            </a:r>
            <a:r>
              <a:rPr lang="fr-FR" dirty="0" smtClean="0"/>
              <a:t> </a:t>
            </a:r>
            <a:r>
              <a:rPr lang="fr-FR" dirty="0" err="1" smtClean="0"/>
              <a:t>map</a:t>
            </a:r>
            <a:r>
              <a:rPr lang="fr-FR" dirty="0" smtClean="0"/>
              <a:t> </a:t>
            </a:r>
            <a:r>
              <a:rPr lang="fr-FR" dirty="0" err="1" smtClean="0"/>
              <a:t>entirely</a:t>
            </a:r>
            <a:r>
              <a:rPr lang="fr-FR" dirty="0" smtClean="0"/>
              <a:t>.</a:t>
            </a:r>
          </a:p>
          <a:p>
            <a:pPr marL="0" indent="0">
              <a:buNone/>
            </a:pPr>
            <a:r>
              <a:rPr lang="fr-FR" dirty="0" smtClean="0"/>
              <a:t>UPDATE </a:t>
            </a:r>
            <a:r>
              <a:rPr lang="fr-FR" dirty="0" err="1" smtClean="0"/>
              <a:t>users</a:t>
            </a:r>
            <a:r>
              <a:rPr lang="fr-FR" dirty="0" smtClean="0"/>
              <a:t> SET </a:t>
            </a:r>
            <a:r>
              <a:rPr lang="fr-FR" dirty="0" err="1" smtClean="0"/>
              <a:t>favs</a:t>
            </a:r>
            <a:r>
              <a:rPr lang="fr-FR" dirty="0" smtClean="0"/>
              <a:t> = { 'fruit' : 'Banana' } WHERE id = '</a:t>
            </a:r>
            <a:r>
              <a:rPr lang="fr-FR" dirty="0" err="1" smtClean="0"/>
              <a:t>jsmith</a:t>
            </a:r>
            <a:r>
              <a:rPr lang="fr-FR" dirty="0" smtClean="0"/>
              <a:t>';</a:t>
            </a:r>
          </a:p>
        </p:txBody>
      </p:sp>
    </p:spTree>
    <p:extLst>
      <p:ext uri="{BB962C8B-B14F-4D97-AF65-F5344CB8AC3E}">
        <p14:creationId xmlns:p14="http://schemas.microsoft.com/office/powerpoint/2010/main" val="3988534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Set</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a:t>
            </a:r>
            <a:r>
              <a:rPr lang="en-US" dirty="0" smtClean="0"/>
              <a:t>Updating or inserting one or more elements:</a:t>
            </a:r>
            <a:endParaRPr lang="fr-FR" dirty="0" smtClean="0"/>
          </a:p>
          <a:p>
            <a:pPr marL="0" indent="0">
              <a:buNone/>
            </a:pPr>
            <a:r>
              <a:rPr lang="fr-FR" dirty="0" smtClean="0"/>
              <a:t>UPDATE </a:t>
            </a:r>
            <a:r>
              <a:rPr lang="fr-FR" dirty="0" err="1" smtClean="0"/>
              <a:t>users</a:t>
            </a:r>
            <a:r>
              <a:rPr lang="fr-FR" dirty="0" smtClean="0"/>
              <a:t> SET </a:t>
            </a:r>
            <a:r>
              <a:rPr lang="fr-FR" dirty="0" err="1" smtClean="0"/>
              <a:t>favs</a:t>
            </a:r>
            <a:r>
              <a:rPr lang="fr-FR" dirty="0" smtClean="0"/>
              <a:t>['</a:t>
            </a:r>
            <a:r>
              <a:rPr lang="fr-FR" dirty="0" err="1" smtClean="0"/>
              <a:t>author</a:t>
            </a:r>
            <a:r>
              <a:rPr lang="fr-FR" dirty="0" smtClean="0"/>
              <a:t>'] = 'Ed Poe' WHERE id = '</a:t>
            </a:r>
            <a:r>
              <a:rPr lang="fr-FR" dirty="0" err="1" smtClean="0"/>
              <a:t>jsmith</a:t>
            </a:r>
            <a:r>
              <a:rPr lang="fr-FR" dirty="0" smtClean="0"/>
              <a:t>';</a:t>
            </a:r>
          </a:p>
          <a:p>
            <a:pPr marL="0" indent="0">
              <a:buNone/>
            </a:pPr>
            <a:r>
              <a:rPr lang="fr-FR" dirty="0" smtClean="0"/>
              <a:t>UPDATE </a:t>
            </a:r>
            <a:r>
              <a:rPr lang="fr-FR" dirty="0" err="1" smtClean="0"/>
              <a:t>users</a:t>
            </a:r>
            <a:r>
              <a:rPr lang="fr-FR" dirty="0" smtClean="0"/>
              <a:t> SET </a:t>
            </a:r>
            <a:r>
              <a:rPr lang="fr-FR" dirty="0" err="1" smtClean="0"/>
              <a:t>favs</a:t>
            </a:r>
            <a:r>
              <a:rPr lang="fr-FR" dirty="0" smtClean="0"/>
              <a:t> = </a:t>
            </a:r>
            <a:r>
              <a:rPr lang="fr-FR" dirty="0" err="1" smtClean="0"/>
              <a:t>favs</a:t>
            </a:r>
            <a:r>
              <a:rPr lang="fr-FR" dirty="0" smtClean="0"/>
              <a:t> + { '</a:t>
            </a:r>
            <a:r>
              <a:rPr lang="fr-FR" dirty="0" err="1" smtClean="0"/>
              <a:t>movie</a:t>
            </a:r>
            <a:r>
              <a:rPr lang="fr-FR" dirty="0" smtClean="0"/>
              <a:t>' : '</a:t>
            </a:r>
            <a:r>
              <a:rPr lang="fr-FR" dirty="0" err="1" smtClean="0"/>
              <a:t>Cassablanca</a:t>
            </a:r>
            <a:r>
              <a:rPr lang="fr-FR" dirty="0" smtClean="0"/>
              <a:t>', 'band' : 'ZZ Top' } WHERE id = '</a:t>
            </a:r>
            <a:r>
              <a:rPr lang="fr-FR" dirty="0" err="1" smtClean="0"/>
              <a:t>jsmith</a:t>
            </a:r>
            <a:r>
              <a:rPr lang="fr-FR" dirty="0" smtClean="0"/>
              <a:t>';</a:t>
            </a:r>
          </a:p>
          <a:p>
            <a:pPr marL="0" indent="0">
              <a:buNone/>
            </a:pPr>
            <a:endParaRPr lang="en-US" dirty="0" smtClean="0"/>
          </a:p>
          <a:p>
            <a:pPr marL="0" indent="0">
              <a:buNone/>
            </a:pPr>
            <a:r>
              <a:rPr lang="en-US" dirty="0" smtClean="0"/>
              <a:t>//Removing one or more element (if an element doesn’t exist, removing it is a no-op but no error is thrown):</a:t>
            </a:r>
          </a:p>
          <a:p>
            <a:pPr marL="0" indent="0">
              <a:buNone/>
            </a:pPr>
            <a:endParaRPr lang="en-US" dirty="0" smtClean="0"/>
          </a:p>
          <a:p>
            <a:pPr marL="0" indent="0">
              <a:buNone/>
            </a:pPr>
            <a:r>
              <a:rPr lang="en-US" dirty="0" smtClean="0"/>
              <a:t>DELETE </a:t>
            </a:r>
            <a:r>
              <a:rPr lang="en-US" dirty="0" err="1" smtClean="0"/>
              <a:t>favs</a:t>
            </a:r>
            <a:r>
              <a:rPr lang="en-US" dirty="0" smtClean="0"/>
              <a:t>['author'] FROM users WHERE id = '</a:t>
            </a:r>
            <a:r>
              <a:rPr lang="en-US" dirty="0" err="1" smtClean="0"/>
              <a:t>jsmith</a:t>
            </a:r>
            <a:r>
              <a:rPr lang="en-US" dirty="0" smtClean="0"/>
              <a:t>';</a:t>
            </a:r>
          </a:p>
          <a:p>
            <a:pPr marL="0" indent="0">
              <a:buNone/>
            </a:pPr>
            <a:r>
              <a:rPr lang="en-US" dirty="0" smtClean="0"/>
              <a:t>UPDATE users SET </a:t>
            </a:r>
            <a:r>
              <a:rPr lang="en-US" dirty="0" err="1" smtClean="0"/>
              <a:t>favs</a:t>
            </a:r>
            <a:r>
              <a:rPr lang="en-US" dirty="0" smtClean="0"/>
              <a:t> = </a:t>
            </a:r>
            <a:r>
              <a:rPr lang="en-US" dirty="0" err="1" smtClean="0"/>
              <a:t>favs</a:t>
            </a:r>
            <a:r>
              <a:rPr lang="en-US" dirty="0" smtClean="0"/>
              <a:t> - { 'movie', 'band'} WHERE id = '</a:t>
            </a:r>
            <a:r>
              <a:rPr lang="en-US" dirty="0" err="1" smtClean="0"/>
              <a:t>jsmith</a:t>
            </a:r>
            <a:r>
              <a:rPr lang="en-US" dirty="0" smtClean="0"/>
              <a:t>';</a:t>
            </a:r>
            <a:endParaRPr lang="fr-FR" dirty="0"/>
          </a:p>
        </p:txBody>
      </p:sp>
    </p:spTree>
    <p:extLst>
      <p:ext uri="{BB962C8B-B14F-4D97-AF65-F5344CB8AC3E}">
        <p14:creationId xmlns:p14="http://schemas.microsoft.com/office/powerpoint/2010/main" val="2783253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Set </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smtClean="0"/>
              <a:t>CREATE TABLE images (</a:t>
            </a:r>
          </a:p>
          <a:p>
            <a:pPr marL="0" indent="0">
              <a:buNone/>
            </a:pPr>
            <a:r>
              <a:rPr lang="fr-FR" dirty="0" smtClean="0"/>
              <a:t>    </a:t>
            </a:r>
            <a:r>
              <a:rPr lang="fr-FR" dirty="0" err="1" smtClean="0"/>
              <a:t>name</a:t>
            </a:r>
            <a:r>
              <a:rPr lang="fr-FR" dirty="0" smtClean="0"/>
              <a:t> </a:t>
            </a:r>
            <a:r>
              <a:rPr lang="fr-FR" dirty="0" err="1" smtClean="0"/>
              <a:t>text</a:t>
            </a:r>
            <a:r>
              <a:rPr lang="fr-FR" dirty="0" smtClean="0"/>
              <a:t> PRIMARY KEY,</a:t>
            </a:r>
          </a:p>
          <a:p>
            <a:pPr marL="0" indent="0">
              <a:buNone/>
            </a:pPr>
            <a:r>
              <a:rPr lang="fr-FR" dirty="0" smtClean="0"/>
              <a:t>    </a:t>
            </a:r>
            <a:r>
              <a:rPr lang="fr-FR" dirty="0" err="1" smtClean="0"/>
              <a:t>owner</a:t>
            </a:r>
            <a:r>
              <a:rPr lang="fr-FR" dirty="0" smtClean="0"/>
              <a:t> </a:t>
            </a:r>
            <a:r>
              <a:rPr lang="fr-FR" dirty="0" err="1" smtClean="0"/>
              <a:t>text</a:t>
            </a:r>
            <a:r>
              <a:rPr lang="fr-FR" dirty="0" smtClean="0"/>
              <a:t>,</a:t>
            </a:r>
          </a:p>
          <a:p>
            <a:pPr marL="0" indent="0">
              <a:buNone/>
            </a:pPr>
            <a:r>
              <a:rPr lang="fr-FR" dirty="0" smtClean="0"/>
              <a:t>    tags set&lt;</a:t>
            </a:r>
            <a:r>
              <a:rPr lang="fr-FR" dirty="0" err="1" smtClean="0"/>
              <a:t>text</a:t>
            </a:r>
            <a:r>
              <a:rPr lang="fr-FR" dirty="0" smtClean="0"/>
              <a:t>&gt; // A set of </a:t>
            </a:r>
            <a:r>
              <a:rPr lang="fr-FR" dirty="0" err="1" smtClean="0"/>
              <a:t>text</a:t>
            </a:r>
            <a:r>
              <a:rPr lang="fr-FR" dirty="0" smtClean="0"/>
              <a:t> values</a:t>
            </a:r>
          </a:p>
          <a:p>
            <a:pPr marL="0" indent="0">
              <a:buNone/>
            </a:pPr>
            <a:r>
              <a:rPr lang="fr-FR" dirty="0" smtClean="0"/>
              <a:t>);</a:t>
            </a:r>
          </a:p>
          <a:p>
            <a:pPr marL="0" indent="0">
              <a:buNone/>
            </a:pPr>
            <a:endParaRPr lang="fr-FR" dirty="0" smtClean="0"/>
          </a:p>
          <a:p>
            <a:pPr marL="0" indent="0">
              <a:buNone/>
            </a:pPr>
            <a:r>
              <a:rPr lang="fr-FR" dirty="0" smtClean="0"/>
              <a:t>INSERT INTO images (</a:t>
            </a:r>
            <a:r>
              <a:rPr lang="fr-FR" dirty="0" err="1" smtClean="0"/>
              <a:t>name</a:t>
            </a:r>
            <a:r>
              <a:rPr lang="fr-FR" dirty="0" smtClean="0"/>
              <a:t>, </a:t>
            </a:r>
            <a:r>
              <a:rPr lang="fr-FR" dirty="0" err="1" smtClean="0"/>
              <a:t>owner</a:t>
            </a:r>
            <a:r>
              <a:rPr lang="fr-FR" dirty="0" smtClean="0"/>
              <a:t>, tags)</a:t>
            </a:r>
          </a:p>
          <a:p>
            <a:pPr marL="0" indent="0">
              <a:buNone/>
            </a:pPr>
            <a:r>
              <a:rPr lang="fr-FR" dirty="0" smtClean="0"/>
              <a:t>            VALUES ('cat.jpg', '</a:t>
            </a:r>
            <a:r>
              <a:rPr lang="fr-FR" dirty="0" err="1" smtClean="0"/>
              <a:t>jsmith</a:t>
            </a:r>
            <a:r>
              <a:rPr lang="fr-FR" dirty="0" smtClean="0"/>
              <a:t>', { 'pet', '</a:t>
            </a:r>
            <a:r>
              <a:rPr lang="fr-FR" dirty="0" err="1" smtClean="0"/>
              <a:t>cute</a:t>
            </a:r>
            <a:r>
              <a:rPr lang="fr-FR" dirty="0" smtClean="0"/>
              <a:t>' });</a:t>
            </a:r>
          </a:p>
          <a:p>
            <a:pPr marL="0" indent="0">
              <a:buNone/>
            </a:pPr>
            <a:endParaRPr lang="fr-FR" dirty="0" smtClean="0"/>
          </a:p>
          <a:p>
            <a:pPr marL="0" indent="0">
              <a:buNone/>
            </a:pPr>
            <a:r>
              <a:rPr lang="fr-FR" dirty="0" smtClean="0"/>
              <a:t>// Replace the </a:t>
            </a:r>
            <a:r>
              <a:rPr lang="fr-FR" dirty="0" err="1" smtClean="0"/>
              <a:t>existing</a:t>
            </a:r>
            <a:r>
              <a:rPr lang="fr-FR" dirty="0" smtClean="0"/>
              <a:t> set </a:t>
            </a:r>
            <a:r>
              <a:rPr lang="fr-FR" dirty="0" err="1" smtClean="0"/>
              <a:t>entirely</a:t>
            </a:r>
            <a:endParaRPr lang="fr-FR" dirty="0" smtClean="0"/>
          </a:p>
          <a:p>
            <a:pPr marL="0" indent="0">
              <a:buNone/>
            </a:pPr>
            <a:r>
              <a:rPr lang="fr-FR" dirty="0" smtClean="0"/>
              <a:t>UPDATE images SET tags = { '</a:t>
            </a:r>
            <a:r>
              <a:rPr lang="fr-FR" dirty="0" err="1" smtClean="0"/>
              <a:t>kitten</a:t>
            </a:r>
            <a:r>
              <a:rPr lang="fr-FR" dirty="0" smtClean="0"/>
              <a:t>', 'cat', '</a:t>
            </a:r>
            <a:r>
              <a:rPr lang="fr-FR" dirty="0" err="1" smtClean="0"/>
              <a:t>lol</a:t>
            </a:r>
            <a:r>
              <a:rPr lang="fr-FR" dirty="0" smtClean="0"/>
              <a:t>' } WHERE </a:t>
            </a:r>
            <a:r>
              <a:rPr lang="fr-FR" dirty="0" err="1" smtClean="0"/>
              <a:t>name</a:t>
            </a:r>
            <a:r>
              <a:rPr lang="fr-FR" dirty="0" smtClean="0"/>
              <a:t> = 'cat.jpg';</a:t>
            </a:r>
            <a:endParaRPr lang="fr-FR" dirty="0"/>
          </a:p>
        </p:txBody>
      </p:sp>
    </p:spTree>
    <p:extLst>
      <p:ext uri="{BB962C8B-B14F-4D97-AF65-F5344CB8AC3E}">
        <p14:creationId xmlns:p14="http://schemas.microsoft.com/office/powerpoint/2010/main" val="2513108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marL="0" indent="0">
              <a:buNone/>
            </a:pPr>
            <a:r>
              <a:rPr lang="en-US" dirty="0" smtClean="0"/>
              <a:t>//Adding one or multiple elements (as this is a set, inserting an already existing element is a no-op):</a:t>
            </a:r>
          </a:p>
          <a:p>
            <a:pPr marL="0" indent="0">
              <a:buNone/>
            </a:pPr>
            <a:endParaRPr lang="en-US" dirty="0" smtClean="0"/>
          </a:p>
          <a:p>
            <a:pPr marL="0" indent="0">
              <a:buNone/>
            </a:pPr>
            <a:r>
              <a:rPr lang="en-US" dirty="0" smtClean="0"/>
              <a:t>UPDATE images SET tags = tags + { 'gray', 'cuddly' } WHERE name = 'cat.jpg';</a:t>
            </a:r>
          </a:p>
          <a:p>
            <a:pPr marL="0" indent="0">
              <a:buNone/>
            </a:pPr>
            <a:endParaRPr lang="en-US" dirty="0" smtClean="0"/>
          </a:p>
          <a:p>
            <a:pPr marL="0" indent="0">
              <a:buNone/>
            </a:pPr>
            <a:r>
              <a:rPr lang="en-US" dirty="0" smtClean="0"/>
              <a:t>//Removing one or multiple elements (if an element doesn’t exist, removing it is a no-op but no error is thrown):</a:t>
            </a:r>
          </a:p>
          <a:p>
            <a:pPr marL="0" indent="0">
              <a:buNone/>
            </a:pPr>
            <a:endParaRPr lang="en-US" dirty="0" smtClean="0"/>
          </a:p>
          <a:p>
            <a:pPr marL="0" indent="0">
              <a:buNone/>
            </a:pPr>
            <a:r>
              <a:rPr lang="en-US" dirty="0" smtClean="0"/>
              <a:t>UPDATE images SET tags = tags - { 'cat' } WHERE name = 'cat.jpg';</a:t>
            </a:r>
            <a:endParaRPr lang="fr-FR" dirty="0"/>
          </a:p>
        </p:txBody>
      </p:sp>
    </p:spTree>
    <p:extLst>
      <p:ext uri="{BB962C8B-B14F-4D97-AF65-F5344CB8AC3E}">
        <p14:creationId xmlns:p14="http://schemas.microsoft.com/office/powerpoint/2010/main" val="337318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en-US" dirty="0" smtClean="0"/>
              <a:t>CREATE TABLE plays (</a:t>
            </a:r>
          </a:p>
          <a:p>
            <a:pPr marL="0" indent="0">
              <a:buNone/>
            </a:pPr>
            <a:r>
              <a:rPr lang="en-US" dirty="0" smtClean="0"/>
              <a:t>    id text PRIMARY KEY,</a:t>
            </a:r>
          </a:p>
          <a:p>
            <a:pPr marL="0" indent="0">
              <a:buNone/>
            </a:pPr>
            <a:r>
              <a:rPr lang="en-US" dirty="0" smtClean="0"/>
              <a:t>    game text,</a:t>
            </a:r>
          </a:p>
          <a:p>
            <a:pPr marL="0" indent="0">
              <a:buNone/>
            </a:pPr>
            <a:r>
              <a:rPr lang="en-US" dirty="0" smtClean="0"/>
              <a:t>    players </a:t>
            </a:r>
            <a:r>
              <a:rPr lang="en-US" dirty="0" err="1" smtClean="0"/>
              <a:t>int</a:t>
            </a:r>
            <a:r>
              <a:rPr lang="en-US" dirty="0" smtClean="0"/>
              <a:t>,</a:t>
            </a:r>
          </a:p>
          <a:p>
            <a:pPr marL="0" indent="0">
              <a:buNone/>
            </a:pPr>
            <a:r>
              <a:rPr lang="en-US" dirty="0" smtClean="0"/>
              <a:t>    scores list&lt;</a:t>
            </a:r>
            <a:r>
              <a:rPr lang="en-US" dirty="0" err="1" smtClean="0"/>
              <a:t>int</a:t>
            </a:r>
            <a:r>
              <a:rPr lang="en-US" dirty="0" smtClean="0"/>
              <a:t>&gt; // A list of integers</a:t>
            </a:r>
          </a:p>
          <a:p>
            <a:pPr marL="0" indent="0">
              <a:buNone/>
            </a:pPr>
            <a:r>
              <a:rPr lang="en-US" dirty="0" smtClean="0"/>
              <a:t>)</a:t>
            </a:r>
          </a:p>
          <a:p>
            <a:pPr marL="0" indent="0">
              <a:buNone/>
            </a:pPr>
            <a:endParaRPr lang="en-US" dirty="0" smtClean="0"/>
          </a:p>
          <a:p>
            <a:pPr marL="0" indent="0">
              <a:buNone/>
            </a:pPr>
            <a:r>
              <a:rPr lang="en-US" dirty="0" smtClean="0"/>
              <a:t>INSERT INTO plays (id, game, players, scores)</a:t>
            </a:r>
          </a:p>
          <a:p>
            <a:pPr marL="0" indent="0">
              <a:buNone/>
            </a:pPr>
            <a:r>
              <a:rPr lang="en-US" dirty="0" smtClean="0"/>
              <a:t>           VALUES ('123-afde', 'quake', 3, [17, 4, 2]);</a:t>
            </a:r>
          </a:p>
          <a:p>
            <a:pPr marL="0" indent="0">
              <a:buNone/>
            </a:pPr>
            <a:endParaRPr lang="en-US" dirty="0" smtClean="0"/>
          </a:p>
          <a:p>
            <a:pPr marL="0" indent="0">
              <a:buNone/>
            </a:pPr>
            <a:r>
              <a:rPr lang="en-US" dirty="0" smtClean="0"/>
              <a:t>// Replace the existing list entirely</a:t>
            </a:r>
          </a:p>
          <a:p>
            <a:pPr marL="0" indent="0">
              <a:buNone/>
            </a:pPr>
            <a:r>
              <a:rPr lang="en-US" dirty="0" smtClean="0"/>
              <a:t>UPDATE plays SET scores = [ 3, 9, 4] WHERE id = '123-afde';</a:t>
            </a:r>
            <a:endParaRPr lang="fr-FR" dirty="0"/>
          </a:p>
        </p:txBody>
      </p:sp>
    </p:spTree>
    <p:extLst>
      <p:ext uri="{BB962C8B-B14F-4D97-AF65-F5344CB8AC3E}">
        <p14:creationId xmlns:p14="http://schemas.microsoft.com/office/powerpoint/2010/main" val="407862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marL="0" indent="0">
              <a:buNone/>
            </a:pPr>
            <a:r>
              <a:rPr lang="en-US" dirty="0" smtClean="0"/>
              <a:t>CREATE TABLE users (</a:t>
            </a:r>
          </a:p>
          <a:p>
            <a:pPr marL="0" indent="0">
              <a:buNone/>
            </a:pPr>
            <a:r>
              <a:rPr lang="en-US" dirty="0" smtClean="0"/>
              <a:t>    username text PRIMARY KEY,</a:t>
            </a:r>
          </a:p>
          <a:p>
            <a:pPr marL="0" indent="0">
              <a:buNone/>
            </a:pPr>
            <a:r>
              <a:rPr lang="en-US" dirty="0" smtClean="0"/>
              <a:t>    </a:t>
            </a:r>
            <a:r>
              <a:rPr lang="en-US" dirty="0" err="1" smtClean="0"/>
              <a:t>firstname</a:t>
            </a:r>
            <a:r>
              <a:rPr lang="en-US" dirty="0" smtClean="0"/>
              <a:t> text,</a:t>
            </a:r>
          </a:p>
          <a:p>
            <a:pPr marL="0" indent="0">
              <a:buNone/>
            </a:pPr>
            <a:r>
              <a:rPr lang="en-US" dirty="0" smtClean="0"/>
              <a:t>    </a:t>
            </a:r>
            <a:r>
              <a:rPr lang="en-US" dirty="0" err="1" smtClean="0"/>
              <a:t>lastname</a:t>
            </a:r>
            <a:r>
              <a:rPr lang="en-US" dirty="0" smtClean="0"/>
              <a:t> text,</a:t>
            </a:r>
          </a:p>
          <a:p>
            <a:pPr marL="0" indent="0">
              <a:buNone/>
            </a:pPr>
            <a:r>
              <a:rPr lang="en-US" dirty="0" smtClean="0"/>
              <a:t>    </a:t>
            </a:r>
            <a:r>
              <a:rPr lang="en-US" dirty="0" err="1" smtClean="0"/>
              <a:t>birth_year</a:t>
            </a:r>
            <a:r>
              <a:rPr lang="en-US" dirty="0" smtClean="0"/>
              <a:t> </a:t>
            </a:r>
            <a:r>
              <a:rPr lang="en-US" dirty="0" err="1" smtClean="0"/>
              <a:t>int</a:t>
            </a:r>
            <a:r>
              <a:rPr lang="en-US" dirty="0" smtClean="0"/>
              <a:t>,</a:t>
            </a:r>
          </a:p>
          <a:p>
            <a:pPr marL="0" indent="0">
              <a:buNone/>
            </a:pPr>
            <a:r>
              <a:rPr lang="en-US" dirty="0" smtClean="0"/>
              <a:t>    country text</a:t>
            </a:r>
          </a:p>
          <a:p>
            <a:pPr marL="0" indent="0">
              <a:buNone/>
            </a:pPr>
            <a:r>
              <a:rPr lang="en-US" dirty="0" smtClean="0"/>
              <a:t>)</a:t>
            </a:r>
          </a:p>
          <a:p>
            <a:pPr marL="0" indent="0">
              <a:buNone/>
            </a:pPr>
            <a:endParaRPr lang="en-US" dirty="0" smtClean="0"/>
          </a:p>
          <a:p>
            <a:pPr marL="0" indent="0">
              <a:buNone/>
            </a:pPr>
            <a:r>
              <a:rPr lang="en-US" dirty="0" smtClean="0"/>
              <a:t>CREATE INDEX ON users(</a:t>
            </a:r>
            <a:r>
              <a:rPr lang="en-US" dirty="0" err="1" smtClean="0"/>
              <a:t>birth_year</a:t>
            </a:r>
            <a:r>
              <a:rPr lang="en-US" dirty="0" smtClean="0"/>
              <a:t>);</a:t>
            </a:r>
            <a:endParaRPr lang="fr-FR" dirty="0"/>
          </a:p>
        </p:txBody>
      </p:sp>
    </p:spTree>
    <p:extLst>
      <p:ext uri="{BB962C8B-B14F-4D97-AF65-F5344CB8AC3E}">
        <p14:creationId xmlns:p14="http://schemas.microsoft.com/office/powerpoint/2010/main" val="2006082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 </a:t>
            </a:r>
            <a:endParaRPr lang="fr-FR" dirty="0"/>
          </a:p>
        </p:txBody>
      </p:sp>
      <p:sp>
        <p:nvSpPr>
          <p:cNvPr id="3" name="Espace réservé du contenu 2"/>
          <p:cNvSpPr>
            <a:spLocks noGrp="1"/>
          </p:cNvSpPr>
          <p:nvPr>
            <p:ph idx="1"/>
          </p:nvPr>
        </p:nvSpPr>
        <p:spPr/>
        <p:txBody>
          <a:bodyPr>
            <a:normAutofit/>
          </a:bodyPr>
          <a:lstStyle/>
          <a:p>
            <a:pPr marL="0" indent="0">
              <a:buNone/>
            </a:pPr>
            <a:r>
              <a:rPr lang="en-US" dirty="0" smtClean="0"/>
              <a:t>//Appending and prepending values to a list:</a:t>
            </a:r>
          </a:p>
          <a:p>
            <a:pPr marL="0" indent="0">
              <a:buNone/>
            </a:pPr>
            <a:endParaRPr lang="en-US" dirty="0" smtClean="0"/>
          </a:p>
          <a:p>
            <a:pPr marL="0" indent="0">
              <a:buNone/>
            </a:pPr>
            <a:r>
              <a:rPr lang="en-US" dirty="0" smtClean="0"/>
              <a:t>UPDATE plays SET players = 5, scores = scores + [ 14, 21 ] WHERE id = '123-afde';</a:t>
            </a:r>
          </a:p>
          <a:p>
            <a:pPr marL="0" indent="0">
              <a:buNone/>
            </a:pPr>
            <a:r>
              <a:rPr lang="en-US" dirty="0" smtClean="0"/>
              <a:t>UPDATE plays SET players = 6, scores = [ 3 ] + scores WHERE id = '123-afde';</a:t>
            </a:r>
          </a:p>
          <a:p>
            <a:pPr marL="0" indent="0">
              <a:buNone/>
            </a:pPr>
            <a:endParaRPr lang="en-US" dirty="0" smtClean="0"/>
          </a:p>
          <a:p>
            <a:pPr marL="0" indent="0">
              <a:buNone/>
            </a:pPr>
            <a:r>
              <a:rPr lang="en-US" dirty="0" smtClean="0"/>
              <a:t>//Setting the value at a particular position in the list. This imply that the list has a pre-existing element for that position or an error will be thrown that the list is too small:</a:t>
            </a:r>
          </a:p>
          <a:p>
            <a:pPr marL="0" indent="0">
              <a:buNone/>
            </a:pPr>
            <a:endParaRPr lang="en-US" dirty="0" smtClean="0"/>
          </a:p>
          <a:p>
            <a:pPr marL="0" indent="0">
              <a:buNone/>
            </a:pPr>
            <a:r>
              <a:rPr lang="en-US" dirty="0" smtClean="0"/>
              <a:t>UPDATE plays SET scores[1] = 7 WHERE id = '123-afde';</a:t>
            </a:r>
          </a:p>
        </p:txBody>
      </p:sp>
    </p:spTree>
    <p:extLst>
      <p:ext uri="{BB962C8B-B14F-4D97-AF65-F5344CB8AC3E}">
        <p14:creationId xmlns:p14="http://schemas.microsoft.com/office/powerpoint/2010/main" val="2706786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 </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en-US" dirty="0" smtClean="0"/>
              <a:t>//Removing an element by its position in the list. This imply that the list has a pre-existing element for that position or an error will be thrown that the list is too small. Further, as the operation removes an element from the list, the list size will be diminished by 1, shifting the position of all the elements following the one deleted:</a:t>
            </a:r>
          </a:p>
          <a:p>
            <a:pPr marL="0" indent="0">
              <a:buNone/>
            </a:pPr>
            <a:endParaRPr lang="en-US" dirty="0" smtClean="0"/>
          </a:p>
          <a:p>
            <a:pPr marL="0" indent="0">
              <a:buNone/>
            </a:pPr>
            <a:r>
              <a:rPr lang="en-US" dirty="0" smtClean="0"/>
              <a:t>DELETE scores[1] FROM plays WHERE id = '123-afde';</a:t>
            </a:r>
          </a:p>
          <a:p>
            <a:pPr marL="0" indent="0">
              <a:buNone/>
            </a:pPr>
            <a:endParaRPr lang="en-US" dirty="0" smtClean="0"/>
          </a:p>
          <a:p>
            <a:pPr marL="0" indent="0">
              <a:buNone/>
            </a:pPr>
            <a:r>
              <a:rPr lang="en-US" dirty="0" smtClean="0"/>
              <a:t>//Deleting all the occurrences of particular values in the list (if a particular element doesn’t occur at all in the list, it is simply ignored and no error is thrown):</a:t>
            </a:r>
          </a:p>
          <a:p>
            <a:pPr marL="0" indent="0">
              <a:buNone/>
            </a:pPr>
            <a:endParaRPr lang="en-US" dirty="0" smtClean="0"/>
          </a:p>
          <a:p>
            <a:pPr marL="0" indent="0">
              <a:buNone/>
            </a:pPr>
            <a:r>
              <a:rPr lang="en-US" dirty="0" smtClean="0"/>
              <a:t>UPDATE plays SET scores = scores - [ 12, 21 ] WHERE id = '123-afde';</a:t>
            </a:r>
            <a:endParaRPr lang="fr-FR" dirty="0" smtClean="0"/>
          </a:p>
          <a:p>
            <a:pPr marL="0" indent="0">
              <a:buNone/>
            </a:pPr>
            <a:endParaRPr lang="fr-FR" dirty="0"/>
          </a:p>
        </p:txBody>
      </p:sp>
    </p:spTree>
    <p:extLst>
      <p:ext uri="{BB962C8B-B14F-4D97-AF65-F5344CB8AC3E}">
        <p14:creationId xmlns:p14="http://schemas.microsoft.com/office/powerpoint/2010/main" val="1812261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User-</a:t>
            </a:r>
            <a:r>
              <a:rPr lang="fr-FR" dirty="0" err="1"/>
              <a:t>Defined</a:t>
            </a:r>
            <a:r>
              <a:rPr lang="fr-FR" dirty="0"/>
              <a:t> </a:t>
            </a:r>
            <a:r>
              <a:rPr lang="fr-FR" dirty="0" smtClean="0"/>
              <a:t>Types</a:t>
            </a:r>
            <a:endParaRPr lang="fr-FR" dirty="0"/>
          </a:p>
        </p:txBody>
      </p:sp>
      <p:sp>
        <p:nvSpPr>
          <p:cNvPr id="3" name="Espace réservé du contenu 2"/>
          <p:cNvSpPr>
            <a:spLocks noGrp="1"/>
          </p:cNvSpPr>
          <p:nvPr>
            <p:ph idx="1"/>
          </p:nvPr>
        </p:nvSpPr>
        <p:spPr/>
        <p:txBody>
          <a:bodyPr/>
          <a:lstStyle/>
          <a:p>
            <a:r>
              <a:rPr lang="en-US" dirty="0" smtClean="0"/>
              <a:t>CQL support the definition of user-defined types (UDT for short).</a:t>
            </a:r>
          </a:p>
          <a:p>
            <a:r>
              <a:rPr lang="en-US" dirty="0" smtClean="0"/>
              <a:t>Such a type can be created, modified and removed using the </a:t>
            </a:r>
            <a:r>
              <a:rPr lang="en-US" dirty="0" err="1" smtClean="0">
                <a:solidFill>
                  <a:srgbClr val="FF0000"/>
                </a:solidFill>
              </a:rPr>
              <a:t>create_type_statement</a:t>
            </a:r>
            <a:r>
              <a:rPr lang="en-US" dirty="0" smtClean="0"/>
              <a:t>, </a:t>
            </a:r>
            <a:r>
              <a:rPr lang="en-US" dirty="0" err="1" smtClean="0">
                <a:solidFill>
                  <a:srgbClr val="FF0000"/>
                </a:solidFill>
              </a:rPr>
              <a:t>alter_type_statement</a:t>
            </a:r>
            <a:r>
              <a:rPr lang="en-US" dirty="0" smtClean="0">
                <a:solidFill>
                  <a:srgbClr val="FF0000"/>
                </a:solidFill>
              </a:rPr>
              <a:t> </a:t>
            </a:r>
            <a:r>
              <a:rPr lang="en-US" dirty="0" smtClean="0"/>
              <a:t>and </a:t>
            </a:r>
            <a:r>
              <a:rPr lang="en-US" dirty="0" err="1" smtClean="0">
                <a:solidFill>
                  <a:srgbClr val="FF0000"/>
                </a:solidFill>
              </a:rPr>
              <a:t>drop_type_statement</a:t>
            </a:r>
            <a:endParaRPr lang="en-US" dirty="0" smtClean="0">
              <a:solidFill>
                <a:srgbClr val="FF0000"/>
              </a:solidFill>
            </a:endParaRPr>
          </a:p>
          <a:p>
            <a:r>
              <a:rPr lang="en-US" dirty="0" smtClean="0"/>
              <a:t>But once created, a UDT is simply referred to by its name:</a:t>
            </a:r>
          </a:p>
          <a:p>
            <a:endParaRPr lang="en-US" dirty="0" smtClean="0"/>
          </a:p>
          <a:p>
            <a:pPr marL="457200" lvl="1" indent="0">
              <a:buNone/>
            </a:pPr>
            <a:r>
              <a:rPr lang="en-US" dirty="0" err="1" smtClean="0"/>
              <a:t>user_defined_type</a:t>
            </a:r>
            <a:r>
              <a:rPr lang="en-US" dirty="0" smtClean="0"/>
              <a:t> ::=  </a:t>
            </a:r>
            <a:r>
              <a:rPr lang="en-US" dirty="0" err="1" smtClean="0"/>
              <a:t>udt_name</a:t>
            </a:r>
            <a:endParaRPr lang="en-US" dirty="0" smtClean="0"/>
          </a:p>
          <a:p>
            <a:pPr marL="457200" lvl="1" indent="0">
              <a:buNone/>
            </a:pPr>
            <a:r>
              <a:rPr lang="en-US" dirty="0" err="1" smtClean="0"/>
              <a:t>udt_name</a:t>
            </a:r>
            <a:r>
              <a:rPr lang="en-US" dirty="0" smtClean="0"/>
              <a:t>          ::=  [ </a:t>
            </a:r>
            <a:r>
              <a:rPr lang="en-US" dirty="0" err="1" smtClean="0"/>
              <a:t>keyspace_name</a:t>
            </a:r>
            <a:r>
              <a:rPr lang="en-US" dirty="0" smtClean="0"/>
              <a:t> '.' ] identifier</a:t>
            </a:r>
            <a:endParaRPr lang="fr-FR" dirty="0"/>
          </a:p>
        </p:txBody>
      </p:sp>
    </p:spTree>
    <p:extLst>
      <p:ext uri="{BB962C8B-B14F-4D97-AF65-F5344CB8AC3E}">
        <p14:creationId xmlns:p14="http://schemas.microsoft.com/office/powerpoint/2010/main" val="3085024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 </a:t>
            </a:r>
            <a:r>
              <a:rPr lang="fr-FR" dirty="0" smtClean="0"/>
              <a:t>UDT</a:t>
            </a:r>
            <a:endParaRPr lang="fr-FR" dirty="0"/>
          </a:p>
        </p:txBody>
      </p:sp>
      <p:sp>
        <p:nvSpPr>
          <p:cNvPr id="3" name="Espace réservé du contenu 2"/>
          <p:cNvSpPr>
            <a:spLocks noGrp="1"/>
          </p:cNvSpPr>
          <p:nvPr>
            <p:ph idx="1"/>
          </p:nvPr>
        </p:nvSpPr>
        <p:spPr/>
        <p:txBody>
          <a:bodyPr/>
          <a:lstStyle/>
          <a:p>
            <a:r>
              <a:rPr lang="en-US" dirty="0" smtClean="0"/>
              <a:t>Creating a new user-defined type is done using a CREATE TYPE statement defined by:</a:t>
            </a:r>
            <a:endParaRPr lang="fr-FR" dirty="0"/>
          </a:p>
        </p:txBody>
      </p:sp>
      <p:pic>
        <p:nvPicPr>
          <p:cNvPr id="5" name="Image 4"/>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19079" t="19572" r="6414" b="70340"/>
          <a:stretch/>
        </p:blipFill>
        <p:spPr>
          <a:xfrm>
            <a:off x="838200" y="2608547"/>
            <a:ext cx="8706853" cy="1132180"/>
          </a:xfrm>
          <a:prstGeom prst="rect">
            <a:avLst/>
          </a:prstGeom>
        </p:spPr>
      </p:pic>
      <p:pic>
        <p:nvPicPr>
          <p:cNvPr id="6" name="Image 5"/>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19079" t="37814" r="6414" b="22971"/>
          <a:stretch/>
        </p:blipFill>
        <p:spPr>
          <a:xfrm>
            <a:off x="1357563" y="3787221"/>
            <a:ext cx="7267074" cy="2868620"/>
          </a:xfrm>
          <a:prstGeom prst="rect">
            <a:avLst/>
          </a:prstGeom>
        </p:spPr>
      </p:pic>
    </p:spTree>
    <p:extLst>
      <p:ext uri="{BB962C8B-B14F-4D97-AF65-F5344CB8AC3E}">
        <p14:creationId xmlns:p14="http://schemas.microsoft.com/office/powerpoint/2010/main" val="869730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UDT </a:t>
            </a:r>
            <a:r>
              <a:rPr lang="fr-FR" dirty="0" err="1" smtClean="0"/>
              <a:t>literals</a:t>
            </a:r>
            <a:endParaRPr lang="fr-FR" dirty="0"/>
          </a:p>
        </p:txBody>
      </p:sp>
      <p:sp>
        <p:nvSpPr>
          <p:cNvPr id="3" name="Espace réservé du contenu 2"/>
          <p:cNvSpPr>
            <a:spLocks noGrp="1"/>
          </p:cNvSpPr>
          <p:nvPr>
            <p:ph idx="1"/>
          </p:nvPr>
        </p:nvSpPr>
        <p:spPr/>
        <p:txBody>
          <a:bodyPr/>
          <a:lstStyle/>
          <a:p>
            <a:pPr marL="0" indent="0">
              <a:buNone/>
            </a:pPr>
            <a:r>
              <a:rPr lang="en-US" dirty="0" err="1" smtClean="0"/>
              <a:t>udt_literal</a:t>
            </a:r>
            <a:r>
              <a:rPr lang="en-US" dirty="0" smtClean="0"/>
              <a:t> ::=  '{' identifier ':' term ( ',' identifier ':' term )* '}‘</a:t>
            </a:r>
          </a:p>
          <a:p>
            <a:pPr marL="0" indent="0">
              <a:buNone/>
            </a:pPr>
            <a:endParaRPr lang="en-US" dirty="0"/>
          </a:p>
          <a:p>
            <a:pPr marL="0" indent="0">
              <a:buNone/>
            </a:pPr>
            <a:endParaRPr lang="fr-FR" dirty="0"/>
          </a:p>
        </p:txBody>
      </p:sp>
      <p:pic>
        <p:nvPicPr>
          <p:cNvPr id="4" name="Imag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32855" y="2355741"/>
            <a:ext cx="9360976" cy="4467169"/>
          </a:xfrm>
          <a:prstGeom prst="rect">
            <a:avLst/>
          </a:prstGeom>
        </p:spPr>
      </p:pic>
    </p:spTree>
    <p:extLst>
      <p:ext uri="{BB962C8B-B14F-4D97-AF65-F5344CB8AC3E}">
        <p14:creationId xmlns:p14="http://schemas.microsoft.com/office/powerpoint/2010/main" val="405836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a:t>Altering</a:t>
            </a:r>
            <a:r>
              <a:rPr lang="fr-FR" dirty="0"/>
              <a:t> a UDT</a:t>
            </a:r>
          </a:p>
          <a:p>
            <a:pPr marL="457200" lvl="1" indent="0">
              <a:buNone/>
            </a:pPr>
            <a:r>
              <a:rPr lang="fr-FR" dirty="0" err="1" smtClean="0"/>
              <a:t>alter_type_statement</a:t>
            </a:r>
            <a:r>
              <a:rPr lang="fr-FR" dirty="0" smtClean="0"/>
              <a:t>    ::=  ALTER TYPE </a:t>
            </a:r>
            <a:r>
              <a:rPr lang="fr-FR" dirty="0" err="1" smtClean="0"/>
              <a:t>udt_name</a:t>
            </a:r>
            <a:r>
              <a:rPr lang="fr-FR" dirty="0" smtClean="0"/>
              <a:t> </a:t>
            </a:r>
            <a:r>
              <a:rPr lang="fr-FR" dirty="0" err="1" smtClean="0"/>
              <a:t>alter_type_modification</a:t>
            </a:r>
            <a:endParaRPr lang="fr-FR" dirty="0" smtClean="0"/>
          </a:p>
          <a:p>
            <a:pPr marL="457200" lvl="1" indent="0">
              <a:buNone/>
            </a:pPr>
            <a:r>
              <a:rPr lang="fr-FR" dirty="0" err="1" smtClean="0"/>
              <a:t>alter_type_modification</a:t>
            </a:r>
            <a:r>
              <a:rPr lang="fr-FR" dirty="0" smtClean="0"/>
              <a:t> ::=  ADD </a:t>
            </a:r>
            <a:r>
              <a:rPr lang="fr-FR" dirty="0" err="1" smtClean="0"/>
              <a:t>field_definition</a:t>
            </a:r>
            <a:endParaRPr lang="fr-FR" dirty="0" smtClean="0"/>
          </a:p>
          <a:p>
            <a:pPr marL="457200" lvl="1" indent="0">
              <a:buNone/>
            </a:pPr>
            <a:r>
              <a:rPr lang="fr-FR" dirty="0" smtClean="0"/>
              <a:t>                             | RENAME identifier TO identifier ( identifier TO identifier )*</a:t>
            </a:r>
          </a:p>
          <a:p>
            <a:endParaRPr lang="fr-FR" dirty="0"/>
          </a:p>
        </p:txBody>
      </p:sp>
    </p:spTree>
    <p:extLst>
      <p:ext uri="{BB962C8B-B14F-4D97-AF65-F5344CB8AC3E}">
        <p14:creationId xmlns:p14="http://schemas.microsoft.com/office/powerpoint/2010/main" val="1837986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406340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74154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Timeuuid</a:t>
            </a:r>
            <a:r>
              <a:rPr lang="fr-FR" dirty="0"/>
              <a:t> </a:t>
            </a:r>
            <a:r>
              <a:rPr lang="fr-FR" dirty="0" err="1" smtClean="0"/>
              <a:t>functions</a:t>
            </a:r>
            <a:endParaRPr lang="fr-FR" dirty="0"/>
          </a:p>
        </p:txBody>
      </p:sp>
      <p:sp>
        <p:nvSpPr>
          <p:cNvPr id="3" name="Espace réservé du contenu 2"/>
          <p:cNvSpPr>
            <a:spLocks noGrp="1"/>
          </p:cNvSpPr>
          <p:nvPr>
            <p:ph idx="1"/>
          </p:nvPr>
        </p:nvSpPr>
        <p:spPr/>
        <p:txBody>
          <a:bodyPr>
            <a:normAutofit/>
          </a:bodyPr>
          <a:lstStyle/>
          <a:p>
            <a:r>
              <a:rPr lang="en-US" dirty="0"/>
              <a:t>SELECT * FROM </a:t>
            </a:r>
            <a:r>
              <a:rPr lang="en-US" dirty="0" err="1"/>
              <a:t>myTable</a:t>
            </a:r>
            <a:r>
              <a:rPr lang="en-US" dirty="0"/>
              <a:t> WHERE t = now</a:t>
            </a:r>
            <a:r>
              <a:rPr lang="en-US" dirty="0" smtClean="0"/>
              <a:t>()</a:t>
            </a:r>
          </a:p>
          <a:p>
            <a:pPr lvl="1"/>
            <a:r>
              <a:rPr lang="en-US" dirty="0" err="1" smtClean="0"/>
              <a:t>currentTimeUUID</a:t>
            </a:r>
            <a:r>
              <a:rPr lang="en-US" dirty="0" smtClean="0"/>
              <a:t> </a:t>
            </a:r>
            <a:r>
              <a:rPr lang="en-US" dirty="0"/>
              <a:t>is an alias of now</a:t>
            </a:r>
            <a:r>
              <a:rPr lang="en-US" dirty="0" smtClean="0"/>
              <a:t>.</a:t>
            </a:r>
          </a:p>
          <a:p>
            <a:r>
              <a:rPr lang="fr-FR" dirty="0"/>
              <a:t>La fonction </a:t>
            </a:r>
            <a:r>
              <a:rPr lang="fr-FR" dirty="0" err="1"/>
              <a:t>minTimeuuid</a:t>
            </a:r>
            <a:r>
              <a:rPr lang="fr-FR" dirty="0"/>
              <a:t>(</a:t>
            </a:r>
            <a:r>
              <a:rPr lang="fr-FR" dirty="0" err="1"/>
              <a:t>resp</a:t>
            </a:r>
            <a:r>
              <a:rPr lang="fr-FR" dirty="0"/>
              <a:t>. </a:t>
            </a:r>
            <a:r>
              <a:rPr lang="fr-FR" dirty="0" err="1"/>
              <a:t>maxTimeuuid</a:t>
            </a:r>
            <a:r>
              <a:rPr lang="fr-FR" dirty="0"/>
              <a:t>) Prend une </a:t>
            </a:r>
            <a:r>
              <a:rPr lang="fr-FR" dirty="0" err="1" smtClean="0"/>
              <a:t>timestamp</a:t>
            </a:r>
            <a:r>
              <a:rPr lang="fr-FR" dirty="0" smtClean="0"/>
              <a:t> valeur </a:t>
            </a:r>
            <a:r>
              <a:rPr lang="fr-FR" dirty="0"/>
              <a:t>t(qui peut être soit un </a:t>
            </a:r>
            <a:r>
              <a:rPr lang="fr-FR" i="1" dirty="0" err="1"/>
              <a:t>timestamp</a:t>
            </a:r>
            <a:r>
              <a:rPr lang="fr-FR" i="1" dirty="0"/>
              <a:t> </a:t>
            </a:r>
            <a:r>
              <a:rPr lang="fr-FR" dirty="0" smtClean="0"/>
              <a:t>soit </a:t>
            </a:r>
            <a:r>
              <a:rPr lang="fr-FR" dirty="0"/>
              <a:t>une chaîne de date &lt;</a:t>
            </a:r>
            <a:r>
              <a:rPr lang="fr-FR" dirty="0" err="1"/>
              <a:t>timestamps</a:t>
            </a:r>
            <a:r>
              <a:rPr lang="fr-FR" dirty="0"/>
              <a:t>&gt; ) et renvoie un faux </a:t>
            </a:r>
            <a:r>
              <a:rPr lang="fr-FR" dirty="0" err="1"/>
              <a:t>timeuuid</a:t>
            </a:r>
            <a:r>
              <a:rPr lang="fr-FR" dirty="0"/>
              <a:t> correspondant au plus petit (</a:t>
            </a:r>
            <a:r>
              <a:rPr lang="fr-FR" dirty="0" err="1"/>
              <a:t>resp</a:t>
            </a:r>
            <a:r>
              <a:rPr lang="fr-FR" dirty="0"/>
              <a:t>. Plus grand ) possible </a:t>
            </a:r>
            <a:r>
              <a:rPr lang="fr-FR" dirty="0" err="1" smtClean="0"/>
              <a:t>timeuuid</a:t>
            </a:r>
            <a:r>
              <a:rPr lang="fr-FR" dirty="0" smtClean="0"/>
              <a:t> ayant </a:t>
            </a:r>
            <a:r>
              <a:rPr lang="fr-FR" dirty="0"/>
              <a:t>pour </a:t>
            </a:r>
            <a:r>
              <a:rPr lang="fr-FR" i="1" dirty="0" err="1"/>
              <a:t>timestamp</a:t>
            </a:r>
            <a:r>
              <a:rPr lang="fr-FR" i="1" dirty="0"/>
              <a:t> </a:t>
            </a:r>
            <a:r>
              <a:rPr lang="fr-FR" dirty="0" smtClean="0"/>
              <a:t>t</a:t>
            </a:r>
            <a:r>
              <a:rPr lang="fr-FR" dirty="0"/>
              <a:t>. Ainsi par exemple</a:t>
            </a:r>
            <a:r>
              <a:rPr lang="fr-FR" dirty="0" smtClean="0"/>
              <a:t>:</a:t>
            </a:r>
          </a:p>
          <a:p>
            <a:pPr marL="914400" lvl="2" indent="0">
              <a:buNone/>
            </a:pPr>
            <a:r>
              <a:rPr lang="en-US" dirty="0"/>
              <a:t>SELECT * FROM </a:t>
            </a:r>
            <a:r>
              <a:rPr lang="en-US" dirty="0" err="1"/>
              <a:t>myTable</a:t>
            </a:r>
            <a:endParaRPr lang="en-US" dirty="0"/>
          </a:p>
          <a:p>
            <a:pPr marL="914400" lvl="2" indent="0">
              <a:buNone/>
            </a:pPr>
            <a:r>
              <a:rPr lang="en-US" dirty="0"/>
              <a:t> WHERE t &gt; </a:t>
            </a:r>
            <a:r>
              <a:rPr lang="en-US" dirty="0" err="1"/>
              <a:t>maxTimeuuid</a:t>
            </a:r>
            <a:r>
              <a:rPr lang="en-US" dirty="0"/>
              <a:t>('2013-01-01 00:05+0000')</a:t>
            </a:r>
          </a:p>
          <a:p>
            <a:pPr marL="914400" lvl="2" indent="0">
              <a:buNone/>
            </a:pPr>
            <a:r>
              <a:rPr lang="en-US" dirty="0"/>
              <a:t>   AND t &lt; </a:t>
            </a:r>
            <a:r>
              <a:rPr lang="en-US" dirty="0" err="1"/>
              <a:t>minTimeuuid</a:t>
            </a:r>
            <a:r>
              <a:rPr lang="en-US" dirty="0"/>
              <a:t>('2013-02-02 10:00+0000')</a:t>
            </a:r>
            <a:endParaRPr lang="fr-FR" dirty="0"/>
          </a:p>
        </p:txBody>
      </p:sp>
    </p:spTree>
    <p:extLst>
      <p:ext uri="{BB962C8B-B14F-4D97-AF65-F5344CB8AC3E}">
        <p14:creationId xmlns:p14="http://schemas.microsoft.com/office/powerpoint/2010/main" val="286392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Fonctions </a:t>
            </a:r>
            <a:r>
              <a:rPr lang="fr-FR" dirty="0" err="1" smtClean="0"/>
              <a:t>Datetime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49628300"/>
              </p:ext>
            </p:extLst>
          </p:nvPr>
        </p:nvGraphicFramePr>
        <p:xfrm>
          <a:off x="687888" y="2641567"/>
          <a:ext cx="10515600" cy="1466850"/>
        </p:xfrm>
        <a:graphic>
          <a:graphicData uri="http://schemas.openxmlformats.org/drawingml/2006/table">
            <a:tbl>
              <a:tblPr>
                <a:tableStyleId>{22838BEF-8BB2-4498-84A7-C5851F593DF1}</a:tableStyleId>
              </a:tblPr>
              <a:tblGrid>
                <a:gridCol w="5257800"/>
                <a:gridCol w="5257800"/>
              </a:tblGrid>
              <a:tr h="0">
                <a:tc>
                  <a:txBody>
                    <a:bodyPr/>
                    <a:lstStyle/>
                    <a:p>
                      <a:pPr algn="l"/>
                      <a:r>
                        <a:rPr lang="fr-FR">
                          <a:effectLst/>
                        </a:rPr>
                        <a:t>Nom de la fonction</a:t>
                      </a:r>
                    </a:p>
                  </a:txBody>
                  <a:tcPr marL="47625" marR="76200" marT="9525" marB="9525" anchor="ctr"/>
                </a:tc>
                <a:tc>
                  <a:txBody>
                    <a:bodyPr/>
                    <a:lstStyle/>
                    <a:p>
                      <a:pPr algn="l"/>
                      <a:r>
                        <a:rPr lang="fr-FR">
                          <a:effectLst/>
                        </a:rPr>
                        <a:t>Le type de sortie</a:t>
                      </a:r>
                    </a:p>
                  </a:txBody>
                  <a:tcPr marL="47625" marR="76200" marT="9525" marB="9525" anchor="ctr"/>
                </a:tc>
              </a:tr>
              <a:tr h="0">
                <a:tc>
                  <a:txBody>
                    <a:bodyPr/>
                    <a:lstStyle/>
                    <a:p>
                      <a:r>
                        <a:rPr lang="fr-FR">
                          <a:effectLst/>
                        </a:rPr>
                        <a:t>currentTimestamp</a:t>
                      </a:r>
                    </a:p>
                  </a:txBody>
                  <a:tcPr marL="47625" marR="76200" marT="9525" marB="9525" anchor="ctr"/>
                </a:tc>
                <a:tc>
                  <a:txBody>
                    <a:bodyPr/>
                    <a:lstStyle/>
                    <a:p>
                      <a:r>
                        <a:rPr lang="fr-FR">
                          <a:effectLst/>
                        </a:rPr>
                        <a:t>timestamp</a:t>
                      </a:r>
                    </a:p>
                  </a:txBody>
                  <a:tcPr marL="47625" marR="76200" marT="9525" marB="9525" anchor="ctr"/>
                </a:tc>
              </a:tr>
              <a:tr h="0">
                <a:tc>
                  <a:txBody>
                    <a:bodyPr/>
                    <a:lstStyle/>
                    <a:p>
                      <a:r>
                        <a:rPr lang="fr-FR">
                          <a:effectLst/>
                        </a:rPr>
                        <a:t>currentDate</a:t>
                      </a:r>
                    </a:p>
                  </a:txBody>
                  <a:tcPr marL="47625" marR="76200" marT="9525" marB="9525" anchor="ctr"/>
                </a:tc>
                <a:tc>
                  <a:txBody>
                    <a:bodyPr/>
                    <a:lstStyle/>
                    <a:p>
                      <a:r>
                        <a:rPr lang="fr-FR">
                          <a:effectLst/>
                        </a:rPr>
                        <a:t>date</a:t>
                      </a:r>
                    </a:p>
                  </a:txBody>
                  <a:tcPr marL="47625" marR="76200" marT="9525" marB="9525" anchor="ctr"/>
                </a:tc>
              </a:tr>
              <a:tr h="0">
                <a:tc>
                  <a:txBody>
                    <a:bodyPr/>
                    <a:lstStyle/>
                    <a:p>
                      <a:r>
                        <a:rPr lang="fr-FR">
                          <a:effectLst/>
                        </a:rPr>
                        <a:t>currentTime</a:t>
                      </a:r>
                    </a:p>
                  </a:txBody>
                  <a:tcPr marL="47625" marR="76200" marT="9525" marB="9525" anchor="ctr"/>
                </a:tc>
                <a:tc>
                  <a:txBody>
                    <a:bodyPr/>
                    <a:lstStyle/>
                    <a:p>
                      <a:r>
                        <a:rPr lang="fr-FR">
                          <a:effectLst/>
                        </a:rPr>
                        <a:t>time</a:t>
                      </a:r>
                    </a:p>
                  </a:txBody>
                  <a:tcPr marL="47625" marR="76200" marT="9525" marB="9525" anchor="ctr"/>
                </a:tc>
              </a:tr>
              <a:tr h="0">
                <a:tc>
                  <a:txBody>
                    <a:bodyPr/>
                    <a:lstStyle/>
                    <a:p>
                      <a:r>
                        <a:rPr lang="fr-FR">
                          <a:effectLst/>
                        </a:rPr>
                        <a:t>currentTimeUUID</a:t>
                      </a:r>
                    </a:p>
                  </a:txBody>
                  <a:tcPr marL="47625" marR="76200" marT="9525" marB="9525" anchor="ctr"/>
                </a:tc>
                <a:tc>
                  <a:txBody>
                    <a:bodyPr/>
                    <a:lstStyle/>
                    <a:p>
                      <a:r>
                        <a:rPr lang="fr-FR" dirty="0" err="1">
                          <a:effectLst/>
                        </a:rPr>
                        <a:t>timeUUID</a:t>
                      </a:r>
                      <a:endParaRPr lang="fr-FR" dirty="0">
                        <a:effectLst/>
                      </a:endParaRPr>
                    </a:p>
                  </a:txBody>
                  <a:tcPr marL="47625" marR="76200" marT="9525" marB="9525" anchor="ctr"/>
                </a:tc>
              </a:tr>
            </a:tbl>
          </a:graphicData>
        </a:graphic>
      </p:graphicFrame>
    </p:spTree>
    <p:extLst>
      <p:ext uri="{BB962C8B-B14F-4D97-AF65-F5344CB8AC3E}">
        <p14:creationId xmlns:p14="http://schemas.microsoft.com/office/powerpoint/2010/main" val="41988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marL="0" indent="0">
              <a:buNone/>
            </a:pPr>
            <a:r>
              <a:rPr lang="en-US" dirty="0" smtClean="0"/>
              <a:t>CREATE TABLE posts (</a:t>
            </a:r>
          </a:p>
          <a:p>
            <a:pPr marL="0" indent="0">
              <a:buNone/>
            </a:pPr>
            <a:r>
              <a:rPr lang="en-US" dirty="0" smtClean="0"/>
              <a:t>    </a:t>
            </a:r>
            <a:r>
              <a:rPr lang="en-US" dirty="0" err="1" smtClean="0"/>
              <a:t>userid</a:t>
            </a:r>
            <a:r>
              <a:rPr lang="en-US" dirty="0" smtClean="0"/>
              <a:t> text,</a:t>
            </a:r>
          </a:p>
          <a:p>
            <a:pPr marL="0" indent="0">
              <a:buNone/>
            </a:pPr>
            <a:r>
              <a:rPr lang="en-US" dirty="0" smtClean="0"/>
              <a:t>    </a:t>
            </a:r>
            <a:r>
              <a:rPr lang="en-US" dirty="0" err="1" smtClean="0"/>
              <a:t>blog_title</a:t>
            </a:r>
            <a:r>
              <a:rPr lang="en-US" dirty="0" smtClean="0"/>
              <a:t> text,</a:t>
            </a:r>
          </a:p>
          <a:p>
            <a:pPr marL="0" indent="0">
              <a:buNone/>
            </a:pPr>
            <a:r>
              <a:rPr lang="en-US" dirty="0" smtClean="0"/>
              <a:t>    </a:t>
            </a:r>
            <a:r>
              <a:rPr lang="en-US" dirty="0" err="1" smtClean="0"/>
              <a:t>posted_at</a:t>
            </a:r>
            <a:r>
              <a:rPr lang="en-US" dirty="0" smtClean="0"/>
              <a:t> timestamp,</a:t>
            </a:r>
          </a:p>
          <a:p>
            <a:pPr marL="0" indent="0">
              <a:buNone/>
            </a:pPr>
            <a:r>
              <a:rPr lang="en-US" dirty="0" smtClean="0"/>
              <a:t>    </a:t>
            </a:r>
            <a:r>
              <a:rPr lang="en-US" dirty="0" err="1" smtClean="0"/>
              <a:t>entry_title</a:t>
            </a:r>
            <a:r>
              <a:rPr lang="en-US" dirty="0" smtClean="0"/>
              <a:t> text,</a:t>
            </a:r>
          </a:p>
          <a:p>
            <a:pPr marL="0" indent="0">
              <a:buNone/>
            </a:pPr>
            <a:r>
              <a:rPr lang="en-US" dirty="0" smtClean="0"/>
              <a:t>    content text,</a:t>
            </a:r>
          </a:p>
          <a:p>
            <a:pPr marL="0" indent="0">
              <a:buNone/>
            </a:pPr>
            <a:r>
              <a:rPr lang="en-US" dirty="0" smtClean="0"/>
              <a:t>    category </a:t>
            </a:r>
            <a:r>
              <a:rPr lang="en-US" dirty="0" err="1" smtClean="0"/>
              <a:t>int</a:t>
            </a:r>
            <a:r>
              <a:rPr lang="en-US" dirty="0" smtClean="0"/>
              <a:t>,</a:t>
            </a:r>
          </a:p>
          <a:p>
            <a:pPr marL="0" indent="0">
              <a:buNone/>
            </a:pPr>
            <a:r>
              <a:rPr lang="en-US" dirty="0" smtClean="0"/>
              <a:t>    PRIMARY KEY (</a:t>
            </a:r>
            <a:r>
              <a:rPr lang="en-US" dirty="0" err="1" smtClean="0"/>
              <a:t>userid</a:t>
            </a:r>
            <a:r>
              <a:rPr lang="en-US" dirty="0" smtClean="0"/>
              <a:t>, </a:t>
            </a:r>
            <a:r>
              <a:rPr lang="en-US" dirty="0" err="1" smtClean="0"/>
              <a:t>blog_title</a:t>
            </a:r>
            <a:r>
              <a:rPr lang="en-US" dirty="0" smtClean="0"/>
              <a:t>, </a:t>
            </a:r>
            <a:r>
              <a:rPr lang="en-US" dirty="0" err="1" smtClean="0"/>
              <a:t>posted_at</a:t>
            </a:r>
            <a:r>
              <a:rPr lang="en-US" dirty="0" smtClean="0"/>
              <a:t>)</a:t>
            </a:r>
          </a:p>
          <a:p>
            <a:pPr marL="0" indent="0">
              <a:buNone/>
            </a:pPr>
            <a:r>
              <a:rPr lang="en-US" dirty="0" smtClean="0"/>
              <a:t>)</a:t>
            </a:r>
            <a:endParaRPr lang="fr-FR" dirty="0"/>
          </a:p>
        </p:txBody>
      </p:sp>
    </p:spTree>
    <p:extLst>
      <p:ext uri="{BB962C8B-B14F-4D97-AF65-F5344CB8AC3E}">
        <p14:creationId xmlns:p14="http://schemas.microsoft.com/office/powerpoint/2010/main" val="4069655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Fonctions </a:t>
            </a:r>
            <a:r>
              <a:rPr lang="fr-FR" dirty="0" err="1"/>
              <a:t>Datetime</a:t>
            </a:r>
            <a:endParaRPr lang="fr-FR" dirty="0"/>
          </a:p>
        </p:txBody>
      </p:sp>
      <p:sp>
        <p:nvSpPr>
          <p:cNvPr id="3" name="Espace réservé du contenu 2"/>
          <p:cNvSpPr>
            <a:spLocks noGrp="1"/>
          </p:cNvSpPr>
          <p:nvPr>
            <p:ph idx="1"/>
          </p:nvPr>
        </p:nvSpPr>
        <p:spPr/>
        <p:txBody>
          <a:bodyPr/>
          <a:lstStyle/>
          <a:p>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1209883885"/>
              </p:ext>
            </p:extLst>
          </p:nvPr>
        </p:nvGraphicFramePr>
        <p:xfrm>
          <a:off x="926926" y="1944996"/>
          <a:ext cx="10709754" cy="4354434"/>
        </p:xfrm>
        <a:graphic>
          <a:graphicData uri="http://schemas.openxmlformats.org/drawingml/2006/table">
            <a:tbl>
              <a:tblPr>
                <a:tableStyleId>{FABFCF23-3B69-468F-B69F-88F6DE6A72F2}</a:tableStyleId>
              </a:tblPr>
              <a:tblGrid>
                <a:gridCol w="2605414"/>
                <a:gridCol w="2467628"/>
                <a:gridCol w="5636712"/>
              </a:tblGrid>
              <a:tr h="224868">
                <a:tc>
                  <a:txBody>
                    <a:bodyPr/>
                    <a:lstStyle/>
                    <a:p>
                      <a:pPr algn="l"/>
                      <a:r>
                        <a:rPr lang="fr-FR" sz="1400">
                          <a:effectLst/>
                        </a:rPr>
                        <a:t>Nom de la fonction</a:t>
                      </a:r>
                    </a:p>
                  </a:txBody>
                  <a:tcPr marL="36505" marR="58407" marT="7301" marB="7301" anchor="ctr"/>
                </a:tc>
                <a:tc>
                  <a:txBody>
                    <a:bodyPr/>
                    <a:lstStyle/>
                    <a:p>
                      <a:pPr algn="l"/>
                      <a:r>
                        <a:rPr lang="fr-FR" sz="1400">
                          <a:effectLst/>
                        </a:rPr>
                        <a:t>Type d'entrée</a:t>
                      </a:r>
                    </a:p>
                  </a:txBody>
                  <a:tcPr marL="36505" marR="58407" marT="7301" marB="7301" anchor="ctr"/>
                </a:tc>
                <a:tc>
                  <a:txBody>
                    <a:bodyPr/>
                    <a:lstStyle/>
                    <a:p>
                      <a:pPr algn="l"/>
                      <a:r>
                        <a:rPr lang="fr-FR" sz="1400">
                          <a:effectLst/>
                        </a:rPr>
                        <a:t>La description</a:t>
                      </a:r>
                    </a:p>
                  </a:txBody>
                  <a:tcPr marL="36505" marR="58407" marT="7301" marB="7301" anchor="ctr"/>
                </a:tc>
              </a:tr>
              <a:tr h="435134">
                <a:tc>
                  <a:txBody>
                    <a:bodyPr/>
                    <a:lstStyle/>
                    <a:p>
                      <a:r>
                        <a:rPr lang="fr-FR" sz="1400">
                          <a:effectLst/>
                        </a:rPr>
                        <a:t>toDate</a:t>
                      </a:r>
                    </a:p>
                  </a:txBody>
                  <a:tcPr marL="36505" marR="58407" marT="7301" marB="7301" anchor="ctr"/>
                </a:tc>
                <a:tc>
                  <a:txBody>
                    <a:bodyPr/>
                    <a:lstStyle/>
                    <a:p>
                      <a:r>
                        <a:rPr lang="fr-FR" sz="1400">
                          <a:effectLst/>
                        </a:rPr>
                        <a:t>timeuuid</a:t>
                      </a:r>
                    </a:p>
                  </a:txBody>
                  <a:tcPr marL="36505" marR="58407" marT="7301" marB="7301" anchor="ctr"/>
                </a:tc>
                <a:tc>
                  <a:txBody>
                    <a:bodyPr/>
                    <a:lstStyle/>
                    <a:p>
                      <a:r>
                        <a:rPr lang="fr-FR" sz="1400" dirty="0">
                          <a:effectLst/>
                        </a:rPr>
                        <a:t>Convertit l' </a:t>
                      </a:r>
                      <a:r>
                        <a:rPr lang="fr-FR" sz="1400" dirty="0" err="1">
                          <a:effectLst/>
                        </a:rPr>
                        <a:t>timeuuidargument</a:t>
                      </a:r>
                      <a:r>
                        <a:rPr lang="fr-FR" sz="1400" dirty="0">
                          <a:effectLst/>
                        </a:rPr>
                        <a:t> en un </a:t>
                      </a:r>
                      <a:r>
                        <a:rPr lang="fr-FR" sz="1400" dirty="0" err="1">
                          <a:effectLst/>
                        </a:rPr>
                        <a:t>datetype</a:t>
                      </a:r>
                      <a:endParaRPr lang="fr-FR" sz="1400" dirty="0">
                        <a:effectLst/>
                      </a:endParaRPr>
                    </a:p>
                  </a:txBody>
                  <a:tcPr marL="36505" marR="58407" marT="7301" marB="7301" anchor="ctr"/>
                </a:tc>
              </a:tr>
              <a:tr h="435134">
                <a:tc>
                  <a:txBody>
                    <a:bodyPr/>
                    <a:lstStyle/>
                    <a:p>
                      <a:r>
                        <a:rPr lang="fr-FR" sz="1400">
                          <a:effectLst/>
                        </a:rPr>
                        <a:t>toDate</a:t>
                      </a:r>
                    </a:p>
                  </a:txBody>
                  <a:tcPr marL="36505" marR="58407" marT="7301" marB="7301" anchor="ctr"/>
                </a:tc>
                <a:tc>
                  <a:txBody>
                    <a:bodyPr/>
                    <a:lstStyle/>
                    <a:p>
                      <a:r>
                        <a:rPr lang="fr-FR" sz="1400">
                          <a:effectLst/>
                        </a:rPr>
                        <a:t>timestamp</a:t>
                      </a:r>
                    </a:p>
                  </a:txBody>
                  <a:tcPr marL="36505" marR="58407" marT="7301" marB="7301" anchor="ctr"/>
                </a:tc>
                <a:tc>
                  <a:txBody>
                    <a:bodyPr/>
                    <a:lstStyle/>
                    <a:p>
                      <a:r>
                        <a:rPr lang="fr-FR" sz="1400">
                          <a:effectLst/>
                        </a:rPr>
                        <a:t>Convertit l' timestampargument en un datetype</a:t>
                      </a:r>
                    </a:p>
                  </a:txBody>
                  <a:tcPr marL="36505" marR="58407" marT="7301" marB="7301" anchor="ctr"/>
                </a:tc>
              </a:tr>
              <a:tr h="435134">
                <a:tc>
                  <a:txBody>
                    <a:bodyPr/>
                    <a:lstStyle/>
                    <a:p>
                      <a:r>
                        <a:rPr lang="fr-FR" sz="1400">
                          <a:effectLst/>
                        </a:rPr>
                        <a:t>toTimestamp</a:t>
                      </a:r>
                    </a:p>
                  </a:txBody>
                  <a:tcPr marL="36505" marR="58407" marT="7301" marB="7301" anchor="ctr"/>
                </a:tc>
                <a:tc>
                  <a:txBody>
                    <a:bodyPr/>
                    <a:lstStyle/>
                    <a:p>
                      <a:r>
                        <a:rPr lang="fr-FR" sz="1400">
                          <a:effectLst/>
                        </a:rPr>
                        <a:t>timeuuid</a:t>
                      </a:r>
                    </a:p>
                  </a:txBody>
                  <a:tcPr marL="36505" marR="58407" marT="7301" marB="7301" anchor="ctr"/>
                </a:tc>
                <a:tc>
                  <a:txBody>
                    <a:bodyPr/>
                    <a:lstStyle/>
                    <a:p>
                      <a:r>
                        <a:rPr lang="fr-FR" sz="1400">
                          <a:effectLst/>
                        </a:rPr>
                        <a:t>Convertit l' timeuuidargument en un timestamptype</a:t>
                      </a:r>
                    </a:p>
                  </a:txBody>
                  <a:tcPr marL="36505" marR="58407" marT="7301" marB="7301" anchor="ctr"/>
                </a:tc>
              </a:tr>
              <a:tr h="435134">
                <a:tc>
                  <a:txBody>
                    <a:bodyPr/>
                    <a:lstStyle/>
                    <a:p>
                      <a:r>
                        <a:rPr lang="fr-FR" sz="1400" dirty="0" err="1">
                          <a:effectLst/>
                        </a:rPr>
                        <a:t>toTimestamp</a:t>
                      </a:r>
                      <a:endParaRPr lang="fr-FR" sz="1400" dirty="0">
                        <a:effectLst/>
                      </a:endParaRPr>
                    </a:p>
                  </a:txBody>
                  <a:tcPr marL="36505" marR="58407" marT="7301" marB="7301" anchor="ctr"/>
                </a:tc>
                <a:tc>
                  <a:txBody>
                    <a:bodyPr/>
                    <a:lstStyle/>
                    <a:p>
                      <a:r>
                        <a:rPr lang="fr-FR" sz="1400">
                          <a:effectLst/>
                        </a:rPr>
                        <a:t>date</a:t>
                      </a:r>
                    </a:p>
                  </a:txBody>
                  <a:tcPr marL="36505" marR="58407" marT="7301" marB="7301" anchor="ctr"/>
                </a:tc>
                <a:tc>
                  <a:txBody>
                    <a:bodyPr/>
                    <a:lstStyle/>
                    <a:p>
                      <a:r>
                        <a:rPr lang="fr-FR" sz="1400">
                          <a:effectLst/>
                        </a:rPr>
                        <a:t>Convertit l' dateargument en un timestamptype</a:t>
                      </a:r>
                    </a:p>
                  </a:txBody>
                  <a:tcPr marL="36505" marR="58407" marT="7301" marB="7301" anchor="ctr"/>
                </a:tc>
              </a:tr>
              <a:tr h="435134">
                <a:tc>
                  <a:txBody>
                    <a:bodyPr/>
                    <a:lstStyle/>
                    <a:p>
                      <a:r>
                        <a:rPr lang="fr-FR" sz="1400" dirty="0" err="1">
                          <a:effectLst/>
                        </a:rPr>
                        <a:t>toUnixTimestamp</a:t>
                      </a:r>
                      <a:endParaRPr lang="fr-FR" sz="1400" dirty="0">
                        <a:effectLst/>
                      </a:endParaRPr>
                    </a:p>
                  </a:txBody>
                  <a:tcPr marL="36505" marR="58407" marT="7301" marB="7301" anchor="ctr"/>
                </a:tc>
                <a:tc>
                  <a:txBody>
                    <a:bodyPr/>
                    <a:lstStyle/>
                    <a:p>
                      <a:r>
                        <a:rPr lang="fr-FR" sz="1400">
                          <a:effectLst/>
                        </a:rPr>
                        <a:t>timeuuid</a:t>
                      </a:r>
                    </a:p>
                  </a:txBody>
                  <a:tcPr marL="36505" marR="58407" marT="7301" marB="7301" anchor="ctr"/>
                </a:tc>
                <a:tc>
                  <a:txBody>
                    <a:bodyPr/>
                    <a:lstStyle/>
                    <a:p>
                      <a:r>
                        <a:rPr lang="fr-FR" sz="1400" dirty="0">
                          <a:effectLst/>
                        </a:rPr>
                        <a:t>Convertit l' </a:t>
                      </a:r>
                      <a:r>
                        <a:rPr lang="fr-FR" sz="1400" dirty="0" err="1">
                          <a:effectLst/>
                        </a:rPr>
                        <a:t>timeuuidargument</a:t>
                      </a:r>
                      <a:r>
                        <a:rPr lang="fr-FR" sz="1400" dirty="0">
                          <a:effectLst/>
                        </a:rPr>
                        <a:t> en une </a:t>
                      </a:r>
                      <a:r>
                        <a:rPr lang="fr-FR" sz="1400" dirty="0" err="1">
                          <a:effectLst/>
                        </a:rPr>
                        <a:t>bigIntvaleur</a:t>
                      </a:r>
                      <a:r>
                        <a:rPr lang="fr-FR" sz="1400" dirty="0">
                          <a:effectLst/>
                        </a:rPr>
                        <a:t> brute</a:t>
                      </a:r>
                    </a:p>
                  </a:txBody>
                  <a:tcPr marL="36505" marR="58407" marT="7301" marB="7301" anchor="ctr"/>
                </a:tc>
              </a:tr>
              <a:tr h="435134">
                <a:tc>
                  <a:txBody>
                    <a:bodyPr/>
                    <a:lstStyle/>
                    <a:p>
                      <a:r>
                        <a:rPr lang="fr-FR" sz="1400">
                          <a:effectLst/>
                        </a:rPr>
                        <a:t>toUnixTimestamp</a:t>
                      </a:r>
                    </a:p>
                  </a:txBody>
                  <a:tcPr marL="36505" marR="58407" marT="7301" marB="7301" anchor="ctr"/>
                </a:tc>
                <a:tc>
                  <a:txBody>
                    <a:bodyPr/>
                    <a:lstStyle/>
                    <a:p>
                      <a:r>
                        <a:rPr lang="fr-FR" sz="1400">
                          <a:effectLst/>
                        </a:rPr>
                        <a:t>timestamp</a:t>
                      </a:r>
                    </a:p>
                  </a:txBody>
                  <a:tcPr marL="36505" marR="58407" marT="7301" marB="7301" anchor="ctr"/>
                </a:tc>
                <a:tc>
                  <a:txBody>
                    <a:bodyPr/>
                    <a:lstStyle/>
                    <a:p>
                      <a:r>
                        <a:rPr lang="fr-FR" sz="1400">
                          <a:effectLst/>
                        </a:rPr>
                        <a:t>Convertit l' timestampargument en une bigIntvaleur brute</a:t>
                      </a:r>
                    </a:p>
                  </a:txBody>
                  <a:tcPr marL="36505" marR="58407" marT="7301" marB="7301" anchor="ctr"/>
                </a:tc>
              </a:tr>
              <a:tr h="435134">
                <a:tc>
                  <a:txBody>
                    <a:bodyPr/>
                    <a:lstStyle/>
                    <a:p>
                      <a:r>
                        <a:rPr lang="fr-FR" sz="1400">
                          <a:effectLst/>
                        </a:rPr>
                        <a:t>toUnixTimestamp</a:t>
                      </a:r>
                    </a:p>
                  </a:txBody>
                  <a:tcPr marL="36505" marR="58407" marT="7301" marB="7301" anchor="ctr"/>
                </a:tc>
                <a:tc>
                  <a:txBody>
                    <a:bodyPr/>
                    <a:lstStyle/>
                    <a:p>
                      <a:r>
                        <a:rPr lang="fr-FR" sz="1400">
                          <a:effectLst/>
                        </a:rPr>
                        <a:t>date</a:t>
                      </a:r>
                    </a:p>
                  </a:txBody>
                  <a:tcPr marL="36505" marR="58407" marT="7301" marB="7301" anchor="ctr"/>
                </a:tc>
                <a:tc>
                  <a:txBody>
                    <a:bodyPr/>
                    <a:lstStyle/>
                    <a:p>
                      <a:r>
                        <a:rPr lang="fr-FR" sz="1400">
                          <a:effectLst/>
                        </a:rPr>
                        <a:t>Convertit l' dateargument en une bigIntvaleur brute</a:t>
                      </a:r>
                    </a:p>
                  </a:txBody>
                  <a:tcPr marL="36505" marR="58407" marT="7301" marB="7301" anchor="ctr"/>
                </a:tc>
              </a:tr>
              <a:tr h="435134">
                <a:tc>
                  <a:txBody>
                    <a:bodyPr/>
                    <a:lstStyle/>
                    <a:p>
                      <a:r>
                        <a:rPr lang="fr-FR" sz="1400">
                          <a:effectLst/>
                        </a:rPr>
                        <a:t>dateOf</a:t>
                      </a:r>
                    </a:p>
                  </a:txBody>
                  <a:tcPr marL="36505" marR="58407" marT="7301" marB="7301" anchor="ctr"/>
                </a:tc>
                <a:tc>
                  <a:txBody>
                    <a:bodyPr/>
                    <a:lstStyle/>
                    <a:p>
                      <a:r>
                        <a:rPr lang="fr-FR" sz="1400">
                          <a:effectLst/>
                        </a:rPr>
                        <a:t>timeuuid</a:t>
                      </a:r>
                    </a:p>
                  </a:txBody>
                  <a:tcPr marL="36505" marR="58407" marT="7301" marB="7301" anchor="ctr"/>
                </a:tc>
                <a:tc>
                  <a:txBody>
                    <a:bodyPr/>
                    <a:lstStyle/>
                    <a:p>
                      <a:r>
                        <a:rPr lang="fr-FR" sz="1400">
                          <a:effectLst/>
                        </a:rPr>
                        <a:t>Similaire à toTimestamp(timeuuid)(PÉRIMÉ)</a:t>
                      </a:r>
                    </a:p>
                  </a:txBody>
                  <a:tcPr marL="36505" marR="58407" marT="7301" marB="7301" anchor="ctr"/>
                </a:tc>
              </a:tr>
              <a:tr h="645400">
                <a:tc>
                  <a:txBody>
                    <a:bodyPr/>
                    <a:lstStyle/>
                    <a:p>
                      <a:r>
                        <a:rPr lang="fr-FR" sz="1400">
                          <a:effectLst/>
                        </a:rPr>
                        <a:t>unixTimestampOf</a:t>
                      </a:r>
                    </a:p>
                  </a:txBody>
                  <a:tcPr marL="36505" marR="58407" marT="7301" marB="7301" anchor="ctr"/>
                </a:tc>
                <a:tc>
                  <a:txBody>
                    <a:bodyPr/>
                    <a:lstStyle/>
                    <a:p>
                      <a:r>
                        <a:rPr lang="fr-FR" sz="1400">
                          <a:effectLst/>
                        </a:rPr>
                        <a:t>timeuuid</a:t>
                      </a:r>
                    </a:p>
                  </a:txBody>
                  <a:tcPr marL="36505" marR="58407" marT="7301" marB="7301" anchor="ctr"/>
                </a:tc>
                <a:tc>
                  <a:txBody>
                    <a:bodyPr/>
                    <a:lstStyle/>
                    <a:p>
                      <a:r>
                        <a:rPr lang="fr-FR" sz="1400" dirty="0">
                          <a:effectLst/>
                        </a:rPr>
                        <a:t>Similaire à </a:t>
                      </a:r>
                      <a:r>
                        <a:rPr lang="fr-FR" sz="1400" dirty="0" err="1">
                          <a:effectLst/>
                        </a:rPr>
                        <a:t>toUnixTimestamp</a:t>
                      </a:r>
                      <a:r>
                        <a:rPr lang="fr-FR" sz="1400" dirty="0">
                          <a:effectLst/>
                        </a:rPr>
                        <a:t>(</a:t>
                      </a:r>
                      <a:r>
                        <a:rPr lang="fr-FR" sz="1400" dirty="0" err="1">
                          <a:effectLst/>
                        </a:rPr>
                        <a:t>timeuuid</a:t>
                      </a:r>
                      <a:r>
                        <a:rPr lang="fr-FR" sz="1400" dirty="0">
                          <a:effectLst/>
                        </a:rPr>
                        <a:t>)(PÉRIMÉ)</a:t>
                      </a:r>
                    </a:p>
                  </a:txBody>
                  <a:tcPr marL="36505" marR="58407" marT="7301" marB="7301" anchor="ctr"/>
                </a:tc>
              </a:tr>
            </a:tbl>
          </a:graphicData>
        </a:graphic>
      </p:graphicFrame>
    </p:spTree>
    <p:extLst>
      <p:ext uri="{BB962C8B-B14F-4D97-AF65-F5344CB8AC3E}">
        <p14:creationId xmlns:p14="http://schemas.microsoft.com/office/powerpoint/2010/main" val="259844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User-</a:t>
            </a:r>
            <a:r>
              <a:rPr lang="fr-FR" dirty="0" err="1"/>
              <a:t>defined</a:t>
            </a:r>
            <a:r>
              <a:rPr lang="fr-FR" dirty="0"/>
              <a:t> </a:t>
            </a:r>
            <a:r>
              <a:rPr lang="fr-FR" dirty="0" err="1" smtClean="0"/>
              <a:t>functions</a:t>
            </a:r>
            <a:endParaRPr lang="fr-FR" dirty="0"/>
          </a:p>
        </p:txBody>
      </p:sp>
      <p:sp>
        <p:nvSpPr>
          <p:cNvPr id="3" name="Espace réservé du contenu 2"/>
          <p:cNvSpPr>
            <a:spLocks noGrp="1"/>
          </p:cNvSpPr>
          <p:nvPr>
            <p:ph idx="1"/>
          </p:nvPr>
        </p:nvSpPr>
        <p:spPr/>
        <p:txBody>
          <a:bodyPr/>
          <a:lstStyle/>
          <a:p>
            <a:r>
              <a:rPr lang="en-US" dirty="0"/>
              <a:t>CREATE FUNCTION sample ( </a:t>
            </a:r>
            <a:r>
              <a:rPr lang="en-US" dirty="0" err="1"/>
              <a:t>arg</a:t>
            </a:r>
            <a:r>
              <a:rPr lang="en-US" dirty="0"/>
              <a:t> </a:t>
            </a:r>
            <a:r>
              <a:rPr lang="en-US" dirty="0" err="1"/>
              <a:t>int</a:t>
            </a:r>
            <a:r>
              <a:rPr lang="en-US" dirty="0"/>
              <a:t> ) ...;</a:t>
            </a:r>
            <a:endParaRPr lang="fr-FR" dirty="0"/>
          </a:p>
        </p:txBody>
      </p:sp>
    </p:spTree>
    <p:extLst>
      <p:ext uri="{BB962C8B-B14F-4D97-AF65-F5344CB8AC3E}">
        <p14:creationId xmlns:p14="http://schemas.microsoft.com/office/powerpoint/2010/main" val="285746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idx="1"/>
          </p:nvPr>
        </p:nvSpPr>
        <p:spPr/>
        <p:txBody>
          <a:bodyPr/>
          <a:lstStyle/>
          <a:p>
            <a:r>
              <a:rPr lang="en-US" dirty="0"/>
              <a:t>CREATE FUNCTION </a:t>
            </a:r>
            <a:r>
              <a:rPr lang="en-US" dirty="0" err="1"/>
              <a:t>some_function</a:t>
            </a:r>
            <a:r>
              <a:rPr lang="en-US" dirty="0"/>
              <a:t> ( </a:t>
            </a:r>
            <a:r>
              <a:rPr lang="en-US" dirty="0" err="1"/>
              <a:t>arg</a:t>
            </a:r>
            <a:r>
              <a:rPr lang="en-US" dirty="0"/>
              <a:t> </a:t>
            </a:r>
            <a:r>
              <a:rPr lang="en-US" dirty="0" err="1"/>
              <a:t>int</a:t>
            </a:r>
            <a:r>
              <a:rPr lang="en-US" dirty="0"/>
              <a:t> )</a:t>
            </a:r>
          </a:p>
          <a:p>
            <a:r>
              <a:rPr lang="en-US" dirty="0"/>
              <a:t>    RETURNS NULL ON NULL INPUT</a:t>
            </a:r>
          </a:p>
          <a:p>
            <a:r>
              <a:rPr lang="en-US" dirty="0"/>
              <a:t>    RETURNS </a:t>
            </a:r>
            <a:r>
              <a:rPr lang="en-US" dirty="0" err="1"/>
              <a:t>int</a:t>
            </a:r>
            <a:endParaRPr lang="en-US" dirty="0"/>
          </a:p>
          <a:p>
            <a:r>
              <a:rPr lang="en-US" dirty="0"/>
              <a:t>    LANGUAGE java</a:t>
            </a:r>
          </a:p>
          <a:p>
            <a:r>
              <a:rPr lang="en-US" dirty="0"/>
              <a:t>    AS $$ return </a:t>
            </a:r>
            <a:r>
              <a:rPr lang="en-US" dirty="0" err="1"/>
              <a:t>arg</a:t>
            </a:r>
            <a:r>
              <a:rPr lang="en-US" dirty="0"/>
              <a:t>; </a:t>
            </a:r>
            <a:r>
              <a:rPr lang="en-US" dirty="0" smtClean="0"/>
              <a:t>$$;</a:t>
            </a:r>
          </a:p>
          <a:p>
            <a:endParaRPr lang="en-US" dirty="0"/>
          </a:p>
          <a:p>
            <a:r>
              <a:rPr lang="en-US" dirty="0"/>
              <a:t>SELECT </a:t>
            </a:r>
            <a:r>
              <a:rPr lang="en-US" dirty="0" err="1"/>
              <a:t>some_function</a:t>
            </a:r>
            <a:r>
              <a:rPr lang="en-US" dirty="0"/>
              <a:t>(column) FROM </a:t>
            </a:r>
            <a:r>
              <a:rPr lang="en-US" dirty="0" err="1"/>
              <a:t>atable</a:t>
            </a:r>
            <a:r>
              <a:rPr lang="en-US" dirty="0"/>
              <a:t> ...;</a:t>
            </a:r>
          </a:p>
          <a:p>
            <a:r>
              <a:rPr lang="en-US" dirty="0"/>
              <a:t>UPDATE </a:t>
            </a:r>
            <a:r>
              <a:rPr lang="en-US" dirty="0" err="1"/>
              <a:t>atable</a:t>
            </a:r>
            <a:r>
              <a:rPr lang="en-US" dirty="0"/>
              <a:t> SET col = </a:t>
            </a:r>
            <a:r>
              <a:rPr lang="en-US" dirty="0" err="1"/>
              <a:t>some_function</a:t>
            </a:r>
            <a:r>
              <a:rPr lang="en-US" dirty="0"/>
              <a:t>(?) ...;</a:t>
            </a:r>
            <a:endParaRPr lang="fr-FR" dirty="0"/>
          </a:p>
        </p:txBody>
      </p:sp>
    </p:spTree>
    <p:extLst>
      <p:ext uri="{BB962C8B-B14F-4D97-AF65-F5344CB8AC3E}">
        <p14:creationId xmlns:p14="http://schemas.microsoft.com/office/powerpoint/2010/main" val="595206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d’une fonction</a:t>
            </a:r>
            <a:endParaRPr lang="fr-FR" dirty="0"/>
          </a:p>
        </p:txBody>
      </p:sp>
      <p:sp>
        <p:nvSpPr>
          <p:cNvPr id="3" name="Espace réservé du contenu 2"/>
          <p:cNvSpPr>
            <a:spLocks noGrp="1"/>
          </p:cNvSpPr>
          <p:nvPr>
            <p:ph idx="1"/>
          </p:nvPr>
        </p:nvSpPr>
        <p:spPr/>
        <p:txBody>
          <a:bodyPr/>
          <a:lstStyle/>
          <a:p>
            <a:r>
              <a:rPr lang="en-US" dirty="0" err="1"/>
              <a:t>create_function_statement</a:t>
            </a:r>
            <a:r>
              <a:rPr lang="en-US" dirty="0"/>
              <a:t> ::=  CREATE [ OR REPLACE ] FUNCTION [ IF NOT EXISTS]</a:t>
            </a:r>
          </a:p>
          <a:p>
            <a:r>
              <a:rPr lang="en-US" dirty="0"/>
              <a:t>                                   </a:t>
            </a:r>
            <a:r>
              <a:rPr lang="en-US" dirty="0" err="1"/>
              <a:t>function_name</a:t>
            </a:r>
            <a:r>
              <a:rPr lang="en-US" dirty="0"/>
              <a:t> '(' </a:t>
            </a:r>
            <a:r>
              <a:rPr lang="en-US" dirty="0" err="1"/>
              <a:t>arguments_declaration</a:t>
            </a:r>
            <a:r>
              <a:rPr lang="en-US" dirty="0"/>
              <a:t> ')'</a:t>
            </a:r>
          </a:p>
          <a:p>
            <a:r>
              <a:rPr lang="en-US" dirty="0"/>
              <a:t>                                   [ CALLED | RETURNS NULL ] ON NULL INPUT</a:t>
            </a:r>
          </a:p>
          <a:p>
            <a:r>
              <a:rPr lang="en-US" dirty="0"/>
              <a:t>                                   RETURNS </a:t>
            </a:r>
            <a:r>
              <a:rPr lang="en-US" dirty="0" err="1"/>
              <a:t>cql_type</a:t>
            </a:r>
            <a:endParaRPr lang="en-US" dirty="0"/>
          </a:p>
          <a:p>
            <a:r>
              <a:rPr lang="en-US" dirty="0"/>
              <a:t>                                   LANGUAGE identifier</a:t>
            </a:r>
          </a:p>
          <a:p>
            <a:r>
              <a:rPr lang="en-US" dirty="0"/>
              <a:t>                                   AS string</a:t>
            </a:r>
          </a:p>
          <a:p>
            <a:r>
              <a:rPr lang="en-US" dirty="0" err="1"/>
              <a:t>arguments_declaration</a:t>
            </a:r>
            <a:r>
              <a:rPr lang="en-US" dirty="0"/>
              <a:t>     ::=  identifier </a:t>
            </a:r>
            <a:r>
              <a:rPr lang="en-US" dirty="0" err="1"/>
              <a:t>cql_type</a:t>
            </a:r>
            <a:r>
              <a:rPr lang="en-US" dirty="0"/>
              <a:t> ( ',' identifier </a:t>
            </a:r>
            <a:r>
              <a:rPr lang="en-US" dirty="0" err="1"/>
              <a:t>cql_type</a:t>
            </a:r>
            <a:r>
              <a:rPr lang="en-US" dirty="0"/>
              <a:t> )*</a:t>
            </a:r>
            <a:endParaRPr lang="fr-FR" dirty="0"/>
          </a:p>
        </p:txBody>
      </p:sp>
    </p:spTree>
    <p:extLst>
      <p:ext uri="{BB962C8B-B14F-4D97-AF65-F5344CB8AC3E}">
        <p14:creationId xmlns:p14="http://schemas.microsoft.com/office/powerpoint/2010/main" val="4165069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4" name="Espace réservé du contenu 3"/>
          <p:cNvPicPr>
            <a:picLocks noGrp="1" noChangeAspect="1"/>
          </p:cNvPicPr>
          <p:nvPr>
            <p:ph idx="1"/>
          </p:nvPr>
        </p:nvPicPr>
        <p:blipFill rotWithShape="1">
          <a:blip r:embed="rId2"/>
          <a:srcRect l="7385" t="32884" r="35072" b="58397"/>
          <a:stretch/>
        </p:blipFill>
        <p:spPr>
          <a:xfrm>
            <a:off x="1097279" y="2153643"/>
            <a:ext cx="9307471" cy="1128176"/>
          </a:xfrm>
          <a:prstGeom prst="rect">
            <a:avLst/>
          </a:prstGeom>
        </p:spPr>
      </p:pic>
      <p:pic>
        <p:nvPicPr>
          <p:cNvPr id="5" name="Espace réservé du contenu 3"/>
          <p:cNvPicPr>
            <a:picLocks noChangeAspect="1"/>
          </p:cNvPicPr>
          <p:nvPr/>
        </p:nvPicPr>
        <p:blipFill rotWithShape="1">
          <a:blip r:embed="rId2"/>
          <a:srcRect l="7385" t="68018" r="35072" b="16050"/>
          <a:stretch/>
        </p:blipFill>
        <p:spPr>
          <a:xfrm>
            <a:off x="1097279" y="3436756"/>
            <a:ext cx="9479638" cy="2099747"/>
          </a:xfrm>
          <a:prstGeom prst="rect">
            <a:avLst/>
          </a:prstGeom>
        </p:spPr>
      </p:pic>
    </p:spTree>
    <p:extLst>
      <p:ext uri="{BB962C8B-B14F-4D97-AF65-F5344CB8AC3E}">
        <p14:creationId xmlns:p14="http://schemas.microsoft.com/office/powerpoint/2010/main" val="2865374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idx="1"/>
          </p:nvPr>
        </p:nvSpPr>
        <p:spPr/>
        <p:txBody>
          <a:bodyPr/>
          <a:lstStyle/>
          <a:p>
            <a:r>
              <a:rPr lang="en-US" dirty="0"/>
              <a:t>CREATE FUNCTION IF NOT EXISTS </a:t>
            </a:r>
            <a:r>
              <a:rPr lang="en-US" dirty="0" err="1"/>
              <a:t>akeyspace.fname</a:t>
            </a:r>
            <a:r>
              <a:rPr lang="en-US" dirty="0"/>
              <a:t>(</a:t>
            </a:r>
            <a:r>
              <a:rPr lang="en-US" dirty="0" err="1"/>
              <a:t>someArg</a:t>
            </a:r>
            <a:r>
              <a:rPr lang="en-US" dirty="0"/>
              <a:t> </a:t>
            </a:r>
            <a:r>
              <a:rPr lang="en-US" dirty="0" err="1"/>
              <a:t>int</a:t>
            </a:r>
            <a:r>
              <a:rPr lang="en-US" dirty="0"/>
              <a:t>)</a:t>
            </a:r>
          </a:p>
          <a:p>
            <a:r>
              <a:rPr lang="en-US" dirty="0"/>
              <a:t>    CALLED ON NULL INPUT</a:t>
            </a:r>
          </a:p>
          <a:p>
            <a:r>
              <a:rPr lang="en-US" dirty="0"/>
              <a:t>    RETURNS text</a:t>
            </a:r>
          </a:p>
          <a:p>
            <a:r>
              <a:rPr lang="en-US" dirty="0"/>
              <a:t>    LANGUAGE java</a:t>
            </a:r>
          </a:p>
          <a:p>
            <a:r>
              <a:rPr lang="en-US" dirty="0"/>
              <a:t>    AS $$</a:t>
            </a:r>
          </a:p>
          <a:p>
            <a:r>
              <a:rPr lang="en-US" dirty="0"/>
              <a:t>        // some Java code</a:t>
            </a:r>
          </a:p>
          <a:p>
            <a:r>
              <a:rPr lang="en-US" dirty="0"/>
              <a:t>    $$;</a:t>
            </a:r>
            <a:endParaRPr lang="fr-FR" dirty="0"/>
          </a:p>
        </p:txBody>
      </p:sp>
    </p:spTree>
    <p:extLst>
      <p:ext uri="{BB962C8B-B14F-4D97-AF65-F5344CB8AC3E}">
        <p14:creationId xmlns:p14="http://schemas.microsoft.com/office/powerpoint/2010/main" val="356080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DROP </a:t>
            </a:r>
            <a:r>
              <a:rPr lang="fr-FR" dirty="0" smtClean="0"/>
              <a:t>FUNCTION</a:t>
            </a:r>
            <a:endParaRPr lang="fr-FR" dirty="0"/>
          </a:p>
        </p:txBody>
      </p:sp>
      <p:sp>
        <p:nvSpPr>
          <p:cNvPr id="3" name="Espace réservé du contenu 2"/>
          <p:cNvSpPr>
            <a:spLocks noGrp="1"/>
          </p:cNvSpPr>
          <p:nvPr>
            <p:ph idx="1"/>
          </p:nvPr>
        </p:nvSpPr>
        <p:spPr/>
        <p:txBody>
          <a:bodyPr/>
          <a:lstStyle/>
          <a:p>
            <a:r>
              <a:rPr lang="fr-FR" dirty="0" err="1"/>
              <a:t>drop_function_statement</a:t>
            </a:r>
            <a:r>
              <a:rPr lang="fr-FR" dirty="0"/>
              <a:t> ::=  DROP FUNCTION [ IF EXISTS ] </a:t>
            </a:r>
            <a:r>
              <a:rPr lang="fr-FR" dirty="0" err="1"/>
              <a:t>function_name</a:t>
            </a:r>
            <a:r>
              <a:rPr lang="fr-FR" dirty="0"/>
              <a:t> [ '(' </a:t>
            </a:r>
            <a:r>
              <a:rPr lang="fr-FR" dirty="0" err="1"/>
              <a:t>arguments_signature</a:t>
            </a:r>
            <a:r>
              <a:rPr lang="fr-FR" dirty="0"/>
              <a:t> ')' ]</a:t>
            </a:r>
          </a:p>
          <a:p>
            <a:r>
              <a:rPr lang="fr-FR" dirty="0" err="1"/>
              <a:t>arguments_signature</a:t>
            </a:r>
            <a:r>
              <a:rPr lang="fr-FR" dirty="0"/>
              <a:t>     ::=  </a:t>
            </a:r>
            <a:r>
              <a:rPr lang="fr-FR" dirty="0" err="1"/>
              <a:t>cql_type</a:t>
            </a:r>
            <a:r>
              <a:rPr lang="fr-FR" dirty="0"/>
              <a:t> ( ',' </a:t>
            </a:r>
            <a:r>
              <a:rPr lang="fr-FR" dirty="0" err="1"/>
              <a:t>cql_type</a:t>
            </a:r>
            <a:r>
              <a:rPr lang="fr-FR" dirty="0"/>
              <a:t> </a:t>
            </a:r>
            <a:r>
              <a:rPr lang="fr-FR" dirty="0" smtClean="0"/>
              <a:t>)*</a:t>
            </a:r>
          </a:p>
          <a:p>
            <a:endParaRPr lang="fr-FR" dirty="0"/>
          </a:p>
          <a:p>
            <a:r>
              <a:rPr lang="fr-FR" dirty="0" smtClean="0"/>
              <a:t>Exemple </a:t>
            </a:r>
          </a:p>
          <a:p>
            <a:pPr lvl="1">
              <a:buFont typeface="Wingdings" panose="05000000000000000000" pitchFamily="2" charset="2"/>
              <a:buChar char="q"/>
            </a:pPr>
            <a:r>
              <a:rPr lang="en-US" dirty="0"/>
              <a:t>DROP FUNCTION </a:t>
            </a:r>
            <a:r>
              <a:rPr lang="en-US" dirty="0" err="1"/>
              <a:t>myfunction</a:t>
            </a:r>
            <a:r>
              <a:rPr lang="en-US" dirty="0"/>
              <a:t>;</a:t>
            </a:r>
          </a:p>
          <a:p>
            <a:pPr lvl="1">
              <a:buFont typeface="Wingdings" panose="05000000000000000000" pitchFamily="2" charset="2"/>
              <a:buChar char="q"/>
            </a:pPr>
            <a:r>
              <a:rPr lang="en-US" dirty="0"/>
              <a:t>DROP FUNCTION </a:t>
            </a:r>
            <a:r>
              <a:rPr lang="en-US" dirty="0" err="1"/>
              <a:t>mykeyspace.afunction</a:t>
            </a:r>
            <a:r>
              <a:rPr lang="en-US" dirty="0"/>
              <a:t>;</a:t>
            </a:r>
          </a:p>
          <a:p>
            <a:pPr lvl="1">
              <a:buFont typeface="Wingdings" panose="05000000000000000000" pitchFamily="2" charset="2"/>
              <a:buChar char="q"/>
            </a:pPr>
            <a:r>
              <a:rPr lang="en-US" dirty="0"/>
              <a:t>DROP FUNCTION </a:t>
            </a:r>
            <a:r>
              <a:rPr lang="en-US" dirty="0" err="1"/>
              <a:t>afunction</a:t>
            </a:r>
            <a:r>
              <a:rPr lang="en-US" dirty="0"/>
              <a:t> ( </a:t>
            </a:r>
            <a:r>
              <a:rPr lang="en-US" dirty="0" err="1"/>
              <a:t>int</a:t>
            </a:r>
            <a:r>
              <a:rPr lang="en-US" dirty="0"/>
              <a:t> );</a:t>
            </a:r>
          </a:p>
          <a:p>
            <a:pPr lvl="1">
              <a:buFont typeface="Wingdings" panose="05000000000000000000" pitchFamily="2" charset="2"/>
              <a:buChar char="q"/>
            </a:pPr>
            <a:r>
              <a:rPr lang="en-US" dirty="0"/>
              <a:t>DROP FUNCTION </a:t>
            </a:r>
            <a:r>
              <a:rPr lang="en-US" dirty="0" err="1"/>
              <a:t>afunction</a:t>
            </a:r>
            <a:r>
              <a:rPr lang="en-US" dirty="0"/>
              <a:t> ( text );</a:t>
            </a:r>
            <a:endParaRPr lang="fr-FR" dirty="0"/>
          </a:p>
        </p:txBody>
      </p:sp>
    </p:spTree>
    <p:extLst>
      <p:ext uri="{BB962C8B-B14F-4D97-AF65-F5344CB8AC3E}">
        <p14:creationId xmlns:p14="http://schemas.microsoft.com/office/powerpoint/2010/main" val="202018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Fonctions agrégées </a:t>
            </a:r>
          </a:p>
        </p:txBody>
      </p:sp>
      <p:sp>
        <p:nvSpPr>
          <p:cNvPr id="3" name="Espace réservé du contenu 2"/>
          <p:cNvSpPr>
            <a:spLocks noGrp="1"/>
          </p:cNvSpPr>
          <p:nvPr>
            <p:ph idx="1"/>
          </p:nvPr>
        </p:nvSpPr>
        <p:spPr/>
        <p:txBody>
          <a:bodyPr/>
          <a:lstStyle/>
          <a:p>
            <a:r>
              <a:rPr lang="fr-FR" dirty="0" smtClean="0"/>
              <a:t>Les </a:t>
            </a:r>
            <a:r>
              <a:rPr lang="fr-FR" dirty="0"/>
              <a:t>fonctions d'agrégation fonctionnent sur un ensemble de lignes. Ils reçoivent des valeurs pour chaque ligne et renvoie une valeur pour l'ensemble</a:t>
            </a:r>
            <a:r>
              <a:rPr lang="fr-FR" dirty="0" smtClean="0"/>
              <a:t>.</a:t>
            </a:r>
          </a:p>
          <a:p>
            <a:endParaRPr lang="fr-FR" dirty="0" smtClean="0"/>
          </a:p>
          <a:p>
            <a:r>
              <a:rPr lang="fr-FR" dirty="0" smtClean="0"/>
              <a:t>Exemples :</a:t>
            </a:r>
            <a:endParaRPr lang="fr-FR" dirty="0"/>
          </a:p>
          <a:p>
            <a:pPr lvl="1">
              <a:buFont typeface="Wingdings" panose="05000000000000000000" pitchFamily="2" charset="2"/>
              <a:buChar char="q"/>
            </a:pPr>
            <a:r>
              <a:rPr lang="en-US" dirty="0"/>
              <a:t>SELECT COUNT (*) FROM plays;</a:t>
            </a:r>
          </a:p>
          <a:p>
            <a:pPr lvl="1">
              <a:buFont typeface="Wingdings" panose="05000000000000000000" pitchFamily="2" charset="2"/>
              <a:buChar char="q"/>
            </a:pPr>
            <a:r>
              <a:rPr lang="en-US" dirty="0"/>
              <a:t>SELECT COUNT (1) FROM plays</a:t>
            </a:r>
            <a:r>
              <a:rPr lang="en-US" dirty="0" smtClean="0"/>
              <a:t>;</a:t>
            </a:r>
          </a:p>
          <a:p>
            <a:pPr lvl="1">
              <a:buFont typeface="Wingdings" panose="05000000000000000000" pitchFamily="2" charset="2"/>
              <a:buChar char="q"/>
            </a:pPr>
            <a:r>
              <a:rPr lang="en-US" dirty="0"/>
              <a:t>SELECT MIN (players), MAX (players) FROM plays WHERE game = 'quake</a:t>
            </a:r>
            <a:r>
              <a:rPr lang="en-US" dirty="0" smtClean="0"/>
              <a:t>';</a:t>
            </a:r>
          </a:p>
          <a:p>
            <a:pPr lvl="1">
              <a:buFont typeface="Wingdings" panose="05000000000000000000" pitchFamily="2" charset="2"/>
              <a:buChar char="q"/>
            </a:pPr>
            <a:r>
              <a:rPr lang="en-US" dirty="0"/>
              <a:t>SELECT SUM (players) FROM plays</a:t>
            </a:r>
            <a:r>
              <a:rPr lang="en-US" dirty="0" smtClean="0"/>
              <a:t>;</a:t>
            </a:r>
          </a:p>
          <a:p>
            <a:pPr lvl="1">
              <a:buFont typeface="Wingdings" panose="05000000000000000000" pitchFamily="2" charset="2"/>
              <a:buChar char="q"/>
            </a:pPr>
            <a:r>
              <a:rPr lang="en-US" dirty="0"/>
              <a:t>SELECT AVG (players) FROM plays;</a:t>
            </a:r>
            <a:endParaRPr lang="fr-FR" dirty="0"/>
          </a:p>
        </p:txBody>
      </p:sp>
    </p:spTree>
    <p:extLst>
      <p:ext uri="{BB962C8B-B14F-4D97-AF65-F5344CB8AC3E}">
        <p14:creationId xmlns:p14="http://schemas.microsoft.com/office/powerpoint/2010/main" val="1497107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User-</a:t>
            </a:r>
            <a:r>
              <a:rPr lang="fr-FR" dirty="0" err="1"/>
              <a:t>Defined</a:t>
            </a:r>
            <a:r>
              <a:rPr lang="fr-FR" dirty="0"/>
              <a:t> </a:t>
            </a:r>
            <a:r>
              <a:rPr lang="fr-FR" dirty="0" err="1" smtClean="0"/>
              <a:t>Aggregates</a:t>
            </a:r>
            <a:endParaRPr lang="fr-FR" dirty="0"/>
          </a:p>
        </p:txBody>
      </p:sp>
      <p:sp>
        <p:nvSpPr>
          <p:cNvPr id="3" name="Espace réservé du contenu 2"/>
          <p:cNvSpPr>
            <a:spLocks noGrp="1"/>
          </p:cNvSpPr>
          <p:nvPr>
            <p:ph idx="1"/>
          </p:nvPr>
        </p:nvSpPr>
        <p:spPr/>
        <p:txBody>
          <a:bodyPr/>
          <a:lstStyle/>
          <a:p>
            <a:r>
              <a:rPr lang="en-US" dirty="0" err="1">
                <a:solidFill>
                  <a:srgbClr val="FF0000"/>
                </a:solidFill>
              </a:rPr>
              <a:t>create_aggregate_statement</a:t>
            </a:r>
            <a:r>
              <a:rPr lang="en-US" dirty="0">
                <a:solidFill>
                  <a:srgbClr val="FF0000"/>
                </a:solidFill>
              </a:rPr>
              <a:t> </a:t>
            </a:r>
            <a:r>
              <a:rPr lang="en-US" dirty="0"/>
              <a:t>::=  CREATE [ OR REPLACE ] AGGREGATE [ IF NOT EXISTS ]</a:t>
            </a:r>
          </a:p>
          <a:p>
            <a:r>
              <a:rPr lang="en-US" dirty="0"/>
              <a:t>                                    </a:t>
            </a:r>
            <a:r>
              <a:rPr lang="en-US" dirty="0" err="1"/>
              <a:t>function_name</a:t>
            </a:r>
            <a:r>
              <a:rPr lang="en-US" dirty="0"/>
              <a:t> '(' </a:t>
            </a:r>
            <a:r>
              <a:rPr lang="en-US" dirty="0" err="1"/>
              <a:t>arguments_signature</a:t>
            </a:r>
            <a:r>
              <a:rPr lang="en-US" dirty="0"/>
              <a:t> ')'</a:t>
            </a:r>
          </a:p>
          <a:p>
            <a:r>
              <a:rPr lang="en-US" dirty="0"/>
              <a:t>                                    SFUNC </a:t>
            </a:r>
            <a:r>
              <a:rPr lang="en-US" dirty="0" err="1"/>
              <a:t>function_name</a:t>
            </a:r>
            <a:endParaRPr lang="en-US" dirty="0"/>
          </a:p>
          <a:p>
            <a:r>
              <a:rPr lang="en-US" dirty="0"/>
              <a:t>                                    STYPE </a:t>
            </a:r>
            <a:r>
              <a:rPr lang="en-US" dirty="0" err="1"/>
              <a:t>cql_type</a:t>
            </a:r>
            <a:endParaRPr lang="en-US" dirty="0"/>
          </a:p>
          <a:p>
            <a:r>
              <a:rPr lang="en-US" dirty="0"/>
              <a:t>                                    [ FINALFUNC </a:t>
            </a:r>
            <a:r>
              <a:rPr lang="en-US" dirty="0" err="1"/>
              <a:t>function_name</a:t>
            </a:r>
            <a:r>
              <a:rPr lang="en-US" dirty="0"/>
              <a:t> ]</a:t>
            </a:r>
          </a:p>
          <a:p>
            <a:r>
              <a:rPr lang="en-US" dirty="0"/>
              <a:t>                                    [ INITCOND term </a:t>
            </a:r>
            <a:r>
              <a:rPr lang="en-US" dirty="0" smtClean="0"/>
              <a:t>]</a:t>
            </a:r>
          </a:p>
          <a:p>
            <a:pPr lvl="8"/>
            <a:r>
              <a:rPr lang="en-US" dirty="0" smtClean="0"/>
              <a:t>--------------------------------------------------------------</a:t>
            </a:r>
          </a:p>
          <a:p>
            <a:pPr lvl="8"/>
            <a:endParaRPr lang="en-US" dirty="0"/>
          </a:p>
          <a:p>
            <a:r>
              <a:rPr lang="en-US" dirty="0" err="1">
                <a:solidFill>
                  <a:srgbClr val="FF0000"/>
                </a:solidFill>
              </a:rPr>
              <a:t>drop_aggregate_statement</a:t>
            </a:r>
            <a:r>
              <a:rPr lang="en-US" dirty="0">
                <a:solidFill>
                  <a:srgbClr val="FF0000"/>
                </a:solidFill>
              </a:rPr>
              <a:t> </a:t>
            </a:r>
            <a:r>
              <a:rPr lang="en-US" dirty="0"/>
              <a:t>::=  DROP AGGREGATE [ IF EXISTS ] </a:t>
            </a:r>
            <a:r>
              <a:rPr lang="en-US" dirty="0" err="1"/>
              <a:t>function_name</a:t>
            </a:r>
            <a:r>
              <a:rPr lang="en-US" dirty="0"/>
              <a:t> [ '(' </a:t>
            </a:r>
            <a:r>
              <a:rPr lang="en-US" dirty="0" err="1"/>
              <a:t>arguments_signature</a:t>
            </a:r>
            <a:r>
              <a:rPr lang="en-US" dirty="0"/>
              <a:t> ')' ]</a:t>
            </a:r>
            <a:endParaRPr lang="fr-FR" dirty="0"/>
          </a:p>
        </p:txBody>
      </p:sp>
    </p:spTree>
    <p:extLst>
      <p:ext uri="{BB962C8B-B14F-4D97-AF65-F5344CB8AC3E}">
        <p14:creationId xmlns:p14="http://schemas.microsoft.com/office/powerpoint/2010/main" val="2585688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5558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95946" y="365124"/>
            <a:ext cx="10857853" cy="6237153"/>
          </a:xfrm>
        </p:spPr>
        <p:txBody>
          <a:bodyPr>
            <a:normAutofit fontScale="55000" lnSpcReduction="20000"/>
          </a:bodyPr>
          <a:lstStyle/>
          <a:p>
            <a:pPr marL="0" indent="0">
              <a:buNone/>
            </a:pPr>
            <a:r>
              <a:rPr lang="fr-FR" dirty="0" err="1" smtClean="0"/>
              <a:t>select_statement</a:t>
            </a:r>
            <a:r>
              <a:rPr lang="fr-FR" dirty="0" smtClean="0"/>
              <a:t> ::=  SELECT [ JSON | DISTINCT ] ( </a:t>
            </a:r>
            <a:r>
              <a:rPr lang="fr-FR" dirty="0" err="1" smtClean="0"/>
              <a:t>select_clause</a:t>
            </a:r>
            <a:r>
              <a:rPr lang="fr-FR" dirty="0" smtClean="0"/>
              <a:t> | '*' )</a:t>
            </a:r>
          </a:p>
          <a:p>
            <a:pPr marL="0" indent="0">
              <a:buNone/>
            </a:pPr>
            <a:r>
              <a:rPr lang="fr-FR" dirty="0" smtClean="0"/>
              <a:t>                      FROM </a:t>
            </a:r>
            <a:r>
              <a:rPr lang="fr-FR" dirty="0" err="1" smtClean="0"/>
              <a:t>table_name</a:t>
            </a:r>
            <a:endParaRPr lang="fr-FR" dirty="0" smtClean="0"/>
          </a:p>
          <a:p>
            <a:pPr marL="0" indent="0">
              <a:buNone/>
            </a:pPr>
            <a:r>
              <a:rPr lang="fr-FR" dirty="0" smtClean="0"/>
              <a:t>                      [ WHERE </a:t>
            </a:r>
            <a:r>
              <a:rPr lang="fr-FR" dirty="0" err="1" smtClean="0"/>
              <a:t>where_clause</a:t>
            </a:r>
            <a:r>
              <a:rPr lang="fr-FR" dirty="0" smtClean="0"/>
              <a:t> ]</a:t>
            </a:r>
          </a:p>
          <a:p>
            <a:pPr marL="0" indent="0">
              <a:buNone/>
            </a:pPr>
            <a:r>
              <a:rPr lang="fr-FR" dirty="0" smtClean="0"/>
              <a:t>                      [ GROUP BY </a:t>
            </a:r>
            <a:r>
              <a:rPr lang="fr-FR" dirty="0" err="1" smtClean="0"/>
              <a:t>group_by_clause</a:t>
            </a:r>
            <a:r>
              <a:rPr lang="fr-FR" dirty="0" smtClean="0"/>
              <a:t> ]</a:t>
            </a:r>
          </a:p>
          <a:p>
            <a:pPr marL="0" indent="0">
              <a:buNone/>
            </a:pPr>
            <a:r>
              <a:rPr lang="fr-FR" dirty="0" smtClean="0"/>
              <a:t>                      [ ORDER BY </a:t>
            </a:r>
            <a:r>
              <a:rPr lang="fr-FR" dirty="0" err="1" smtClean="0"/>
              <a:t>ordering_clause</a:t>
            </a:r>
            <a:r>
              <a:rPr lang="fr-FR" dirty="0" smtClean="0"/>
              <a:t> ]</a:t>
            </a:r>
          </a:p>
          <a:p>
            <a:pPr marL="0" indent="0">
              <a:buNone/>
            </a:pPr>
            <a:r>
              <a:rPr lang="fr-FR" dirty="0" smtClean="0"/>
              <a:t>                      [ PER PARTITION LIMIT (</a:t>
            </a:r>
            <a:r>
              <a:rPr lang="fr-FR" dirty="0" err="1" smtClean="0"/>
              <a:t>integer</a:t>
            </a:r>
            <a:r>
              <a:rPr lang="fr-FR" dirty="0" smtClean="0"/>
              <a:t> | </a:t>
            </a:r>
            <a:r>
              <a:rPr lang="fr-FR" dirty="0" err="1" smtClean="0"/>
              <a:t>bind_marker</a:t>
            </a:r>
            <a:r>
              <a:rPr lang="fr-FR" dirty="0" smtClean="0"/>
              <a:t>) ]</a:t>
            </a:r>
          </a:p>
          <a:p>
            <a:pPr marL="0" indent="0">
              <a:buNone/>
            </a:pPr>
            <a:r>
              <a:rPr lang="fr-FR" dirty="0" smtClean="0"/>
              <a:t>                      [ LIMIT (</a:t>
            </a:r>
            <a:r>
              <a:rPr lang="fr-FR" dirty="0" err="1" smtClean="0"/>
              <a:t>integer</a:t>
            </a:r>
            <a:r>
              <a:rPr lang="fr-FR" dirty="0" smtClean="0"/>
              <a:t> | </a:t>
            </a:r>
            <a:r>
              <a:rPr lang="fr-FR" dirty="0" err="1" smtClean="0"/>
              <a:t>bind_marker</a:t>
            </a:r>
            <a:r>
              <a:rPr lang="fr-FR" dirty="0" smtClean="0"/>
              <a:t>) ]</a:t>
            </a:r>
          </a:p>
          <a:p>
            <a:pPr marL="0" indent="0">
              <a:buNone/>
            </a:pPr>
            <a:r>
              <a:rPr lang="fr-FR" dirty="0" smtClean="0"/>
              <a:t>                      [ ALLOW FILTERING ]</a:t>
            </a:r>
          </a:p>
          <a:p>
            <a:pPr marL="0" indent="0">
              <a:buNone/>
            </a:pPr>
            <a:r>
              <a:rPr lang="fr-FR" dirty="0" err="1" smtClean="0"/>
              <a:t>select_clause</a:t>
            </a:r>
            <a:r>
              <a:rPr lang="fr-FR" dirty="0" smtClean="0"/>
              <a:t>    ::=  </a:t>
            </a:r>
            <a:r>
              <a:rPr lang="fr-FR" dirty="0" err="1" smtClean="0"/>
              <a:t>selector</a:t>
            </a:r>
            <a:r>
              <a:rPr lang="fr-FR" dirty="0" smtClean="0"/>
              <a:t> [ AS identifier ] ( ',' </a:t>
            </a:r>
            <a:r>
              <a:rPr lang="fr-FR" dirty="0" err="1" smtClean="0"/>
              <a:t>selector</a:t>
            </a:r>
            <a:r>
              <a:rPr lang="fr-FR" dirty="0" smtClean="0"/>
              <a:t> [ AS identifier ] )</a:t>
            </a:r>
          </a:p>
          <a:p>
            <a:pPr marL="0" indent="0">
              <a:buNone/>
            </a:pPr>
            <a:r>
              <a:rPr lang="fr-FR" dirty="0" err="1" smtClean="0"/>
              <a:t>selector</a:t>
            </a:r>
            <a:r>
              <a:rPr lang="fr-FR" dirty="0" smtClean="0"/>
              <a:t>         ::=  </a:t>
            </a:r>
            <a:r>
              <a:rPr lang="fr-FR" dirty="0" err="1" smtClean="0"/>
              <a:t>column_name</a:t>
            </a:r>
            <a:endParaRPr lang="fr-FR" dirty="0" smtClean="0"/>
          </a:p>
          <a:p>
            <a:pPr marL="0" indent="0">
              <a:buNone/>
            </a:pPr>
            <a:r>
              <a:rPr lang="fr-FR" dirty="0" smtClean="0"/>
              <a:t>                      | </a:t>
            </a:r>
            <a:r>
              <a:rPr lang="fr-FR" dirty="0" err="1" smtClean="0"/>
              <a:t>term</a:t>
            </a:r>
            <a:endParaRPr lang="fr-FR" dirty="0" smtClean="0"/>
          </a:p>
          <a:p>
            <a:pPr marL="0" indent="0">
              <a:buNone/>
            </a:pPr>
            <a:r>
              <a:rPr lang="fr-FR" dirty="0" smtClean="0"/>
              <a:t>                      | CAST '(' </a:t>
            </a:r>
            <a:r>
              <a:rPr lang="fr-FR" dirty="0" err="1" smtClean="0"/>
              <a:t>selector</a:t>
            </a:r>
            <a:r>
              <a:rPr lang="fr-FR" dirty="0" smtClean="0"/>
              <a:t> AS </a:t>
            </a:r>
            <a:r>
              <a:rPr lang="fr-FR" dirty="0" err="1" smtClean="0"/>
              <a:t>cql_type</a:t>
            </a:r>
            <a:r>
              <a:rPr lang="fr-FR" dirty="0" smtClean="0"/>
              <a:t> ')'</a:t>
            </a:r>
          </a:p>
          <a:p>
            <a:pPr marL="0" indent="0">
              <a:buNone/>
            </a:pPr>
            <a:r>
              <a:rPr lang="fr-FR" dirty="0" smtClean="0"/>
              <a:t>                      | </a:t>
            </a:r>
            <a:r>
              <a:rPr lang="fr-FR" dirty="0" err="1" smtClean="0"/>
              <a:t>function_name</a:t>
            </a:r>
            <a:r>
              <a:rPr lang="fr-FR" dirty="0" smtClean="0"/>
              <a:t> '(' [ </a:t>
            </a:r>
            <a:r>
              <a:rPr lang="fr-FR" dirty="0" err="1" smtClean="0"/>
              <a:t>selector</a:t>
            </a:r>
            <a:r>
              <a:rPr lang="fr-FR" dirty="0" smtClean="0"/>
              <a:t> ( ',' </a:t>
            </a:r>
            <a:r>
              <a:rPr lang="fr-FR" dirty="0" err="1" smtClean="0"/>
              <a:t>selector</a:t>
            </a:r>
            <a:r>
              <a:rPr lang="fr-FR" dirty="0" smtClean="0"/>
              <a:t> )* ] ')'</a:t>
            </a:r>
          </a:p>
          <a:p>
            <a:pPr marL="0" indent="0">
              <a:buNone/>
            </a:pPr>
            <a:r>
              <a:rPr lang="fr-FR" dirty="0" smtClean="0"/>
              <a:t>                      | COUNT '(' '*' ')'</a:t>
            </a:r>
          </a:p>
          <a:p>
            <a:pPr marL="0" indent="0">
              <a:buNone/>
            </a:pPr>
            <a:r>
              <a:rPr lang="fr-FR" dirty="0" err="1" smtClean="0"/>
              <a:t>where_clause</a:t>
            </a:r>
            <a:r>
              <a:rPr lang="fr-FR" dirty="0" smtClean="0"/>
              <a:t>     ::=  relation ( AND relation )*</a:t>
            </a:r>
          </a:p>
          <a:p>
            <a:pPr marL="0" indent="0">
              <a:buNone/>
            </a:pPr>
            <a:r>
              <a:rPr lang="fr-FR" dirty="0" smtClean="0"/>
              <a:t>relation         ::=  </a:t>
            </a:r>
            <a:r>
              <a:rPr lang="fr-FR" dirty="0" err="1" smtClean="0"/>
              <a:t>column_name</a:t>
            </a:r>
            <a:r>
              <a:rPr lang="fr-FR" dirty="0" smtClean="0"/>
              <a:t> </a:t>
            </a:r>
            <a:r>
              <a:rPr lang="fr-FR" dirty="0" err="1" smtClean="0"/>
              <a:t>operator</a:t>
            </a:r>
            <a:r>
              <a:rPr lang="fr-FR" dirty="0" smtClean="0"/>
              <a:t> </a:t>
            </a:r>
            <a:r>
              <a:rPr lang="fr-FR" dirty="0" err="1" smtClean="0"/>
              <a:t>term</a:t>
            </a:r>
            <a:endParaRPr lang="fr-FR" dirty="0" smtClean="0"/>
          </a:p>
          <a:p>
            <a:pPr marL="0" indent="0">
              <a:buNone/>
            </a:pPr>
            <a:r>
              <a:rPr lang="fr-FR" dirty="0" smtClean="0"/>
              <a:t>                      '(' </a:t>
            </a:r>
            <a:r>
              <a:rPr lang="fr-FR" dirty="0" err="1" smtClean="0"/>
              <a:t>column_name</a:t>
            </a:r>
            <a:r>
              <a:rPr lang="fr-FR" dirty="0" smtClean="0"/>
              <a:t> ( ',' </a:t>
            </a:r>
            <a:r>
              <a:rPr lang="fr-FR" dirty="0" err="1" smtClean="0"/>
              <a:t>column_name</a:t>
            </a:r>
            <a:r>
              <a:rPr lang="fr-FR" dirty="0" smtClean="0"/>
              <a:t> )* ')' </a:t>
            </a:r>
            <a:r>
              <a:rPr lang="fr-FR" dirty="0" err="1" smtClean="0"/>
              <a:t>operator</a:t>
            </a:r>
            <a:r>
              <a:rPr lang="fr-FR" dirty="0" smtClean="0"/>
              <a:t> </a:t>
            </a:r>
            <a:r>
              <a:rPr lang="fr-FR" dirty="0" err="1" smtClean="0"/>
              <a:t>tuple_literal</a:t>
            </a:r>
            <a:endParaRPr lang="fr-FR" dirty="0" smtClean="0"/>
          </a:p>
          <a:p>
            <a:pPr marL="0" indent="0">
              <a:buNone/>
            </a:pPr>
            <a:r>
              <a:rPr lang="fr-FR" dirty="0" smtClean="0"/>
              <a:t>                      TOKEN '(' </a:t>
            </a:r>
            <a:r>
              <a:rPr lang="fr-FR" dirty="0" err="1" smtClean="0"/>
              <a:t>column_name</a:t>
            </a:r>
            <a:r>
              <a:rPr lang="fr-FR" dirty="0" smtClean="0"/>
              <a:t> ( ',' </a:t>
            </a:r>
            <a:r>
              <a:rPr lang="fr-FR" dirty="0" err="1" smtClean="0"/>
              <a:t>column_name</a:t>
            </a:r>
            <a:r>
              <a:rPr lang="fr-FR" dirty="0" smtClean="0"/>
              <a:t> )* ')' </a:t>
            </a:r>
            <a:r>
              <a:rPr lang="fr-FR" dirty="0" err="1" smtClean="0"/>
              <a:t>operator</a:t>
            </a:r>
            <a:r>
              <a:rPr lang="fr-FR" dirty="0" smtClean="0"/>
              <a:t> </a:t>
            </a:r>
            <a:r>
              <a:rPr lang="fr-FR" dirty="0" err="1" smtClean="0"/>
              <a:t>term</a:t>
            </a:r>
            <a:endParaRPr lang="fr-FR" dirty="0" smtClean="0"/>
          </a:p>
          <a:p>
            <a:pPr marL="0" indent="0">
              <a:buNone/>
            </a:pPr>
            <a:r>
              <a:rPr lang="fr-FR" dirty="0" err="1" smtClean="0"/>
              <a:t>operator</a:t>
            </a:r>
            <a:r>
              <a:rPr lang="fr-FR" dirty="0" smtClean="0"/>
              <a:t>         ::=  '=' | '&lt;' | '&gt;' | '&lt;=' | '&gt;=' | '!=' | IN | CONTAINS | CONTAINS KEY</a:t>
            </a:r>
          </a:p>
          <a:p>
            <a:pPr marL="0" indent="0">
              <a:buNone/>
            </a:pPr>
            <a:r>
              <a:rPr lang="fr-FR" dirty="0" err="1" smtClean="0"/>
              <a:t>group_by_clause</a:t>
            </a:r>
            <a:r>
              <a:rPr lang="fr-FR" dirty="0" smtClean="0"/>
              <a:t>  ::=  </a:t>
            </a:r>
            <a:r>
              <a:rPr lang="fr-FR" dirty="0" err="1" smtClean="0"/>
              <a:t>column_name</a:t>
            </a:r>
            <a:r>
              <a:rPr lang="fr-FR" dirty="0" smtClean="0"/>
              <a:t> ( ',' </a:t>
            </a:r>
            <a:r>
              <a:rPr lang="fr-FR" dirty="0" err="1" smtClean="0"/>
              <a:t>column_name</a:t>
            </a:r>
            <a:r>
              <a:rPr lang="fr-FR" dirty="0" smtClean="0"/>
              <a:t> )*</a:t>
            </a:r>
          </a:p>
          <a:p>
            <a:pPr marL="0" indent="0">
              <a:buNone/>
            </a:pPr>
            <a:r>
              <a:rPr lang="fr-FR" dirty="0" err="1" smtClean="0"/>
              <a:t>ordering_clause</a:t>
            </a:r>
            <a:r>
              <a:rPr lang="fr-FR" dirty="0" smtClean="0"/>
              <a:t>  ::=  </a:t>
            </a:r>
            <a:r>
              <a:rPr lang="fr-FR" dirty="0" err="1" smtClean="0"/>
              <a:t>column_name</a:t>
            </a:r>
            <a:r>
              <a:rPr lang="fr-FR" dirty="0" smtClean="0"/>
              <a:t> [ ASC | DESC ] ( ',' </a:t>
            </a:r>
            <a:r>
              <a:rPr lang="fr-FR" dirty="0" err="1" smtClean="0"/>
              <a:t>column_name</a:t>
            </a:r>
            <a:r>
              <a:rPr lang="fr-FR" dirty="0" smtClean="0"/>
              <a:t> [ ASC | DESC ] )*</a:t>
            </a:r>
            <a:endParaRPr lang="fr-FR" dirty="0"/>
          </a:p>
        </p:txBody>
      </p:sp>
    </p:spTree>
    <p:extLst>
      <p:ext uri="{BB962C8B-B14F-4D97-AF65-F5344CB8AC3E}">
        <p14:creationId xmlns:p14="http://schemas.microsoft.com/office/powerpoint/2010/main" val="2357087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smtClean="0"/>
              <a:t>SELECT * FROM users WHERE </a:t>
            </a:r>
            <a:r>
              <a:rPr lang="en-US" dirty="0" err="1" smtClean="0"/>
              <a:t>birth_year</a:t>
            </a:r>
            <a:r>
              <a:rPr lang="en-US" dirty="0" smtClean="0"/>
              <a:t> = 1981 AND country = 'FR';</a:t>
            </a:r>
          </a:p>
          <a:p>
            <a:endParaRPr lang="en-US" dirty="0"/>
          </a:p>
          <a:p>
            <a:r>
              <a:rPr lang="en-US" dirty="0" smtClean="0"/>
              <a:t>SELECT * FROM users WHERE </a:t>
            </a:r>
            <a:r>
              <a:rPr lang="en-US" dirty="0" err="1" smtClean="0"/>
              <a:t>birth_year</a:t>
            </a:r>
            <a:r>
              <a:rPr lang="en-US" dirty="0" smtClean="0"/>
              <a:t> = 1981 AND country = 'FR' ALLOW FILTERING;</a:t>
            </a:r>
            <a:endParaRPr lang="fr-FR" dirty="0"/>
          </a:p>
        </p:txBody>
      </p:sp>
    </p:spTree>
    <p:extLst>
      <p:ext uri="{BB962C8B-B14F-4D97-AF65-F5344CB8AC3E}">
        <p14:creationId xmlns:p14="http://schemas.microsoft.com/office/powerpoint/2010/main" val="1834359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err="1" smtClean="0"/>
              <a:t>insert_statement</a:t>
            </a:r>
            <a:r>
              <a:rPr lang="fr-FR" dirty="0" smtClean="0"/>
              <a:t> ::=  INSERT INTO </a:t>
            </a:r>
            <a:r>
              <a:rPr lang="fr-FR" dirty="0" err="1" smtClean="0"/>
              <a:t>table_name</a:t>
            </a:r>
            <a:r>
              <a:rPr lang="fr-FR" dirty="0" smtClean="0"/>
              <a:t> ( </a:t>
            </a:r>
            <a:r>
              <a:rPr lang="fr-FR" dirty="0" err="1" smtClean="0"/>
              <a:t>names_values</a:t>
            </a:r>
            <a:r>
              <a:rPr lang="fr-FR" dirty="0" smtClean="0"/>
              <a:t> | </a:t>
            </a:r>
            <a:r>
              <a:rPr lang="fr-FR" dirty="0" err="1" smtClean="0"/>
              <a:t>json_clause</a:t>
            </a:r>
            <a:r>
              <a:rPr lang="fr-FR" dirty="0" smtClean="0"/>
              <a:t> )</a:t>
            </a:r>
          </a:p>
          <a:p>
            <a:pPr marL="0" indent="0">
              <a:buNone/>
            </a:pPr>
            <a:r>
              <a:rPr lang="fr-FR" dirty="0" smtClean="0"/>
              <a:t>                      [ IF NOT EXISTS ]</a:t>
            </a:r>
          </a:p>
          <a:p>
            <a:pPr marL="0" indent="0">
              <a:buNone/>
            </a:pPr>
            <a:r>
              <a:rPr lang="fr-FR" dirty="0" smtClean="0"/>
              <a:t>                      [ USING </a:t>
            </a:r>
            <a:r>
              <a:rPr lang="fr-FR" dirty="0" err="1" smtClean="0"/>
              <a:t>update_parameter</a:t>
            </a:r>
            <a:r>
              <a:rPr lang="fr-FR" dirty="0" smtClean="0"/>
              <a:t> ( AND </a:t>
            </a:r>
            <a:r>
              <a:rPr lang="fr-FR" dirty="0" err="1" smtClean="0"/>
              <a:t>update_parameter</a:t>
            </a:r>
            <a:r>
              <a:rPr lang="fr-FR" dirty="0" smtClean="0"/>
              <a:t> )* ]</a:t>
            </a:r>
          </a:p>
          <a:p>
            <a:pPr marL="0" indent="0">
              <a:buNone/>
            </a:pPr>
            <a:r>
              <a:rPr lang="fr-FR" dirty="0" err="1" smtClean="0"/>
              <a:t>names_values</a:t>
            </a:r>
            <a:r>
              <a:rPr lang="fr-FR" dirty="0" smtClean="0"/>
              <a:t>     ::=  </a:t>
            </a:r>
            <a:r>
              <a:rPr lang="fr-FR" dirty="0" err="1" smtClean="0"/>
              <a:t>names</a:t>
            </a:r>
            <a:r>
              <a:rPr lang="fr-FR" dirty="0" smtClean="0"/>
              <a:t> VALUES </a:t>
            </a:r>
            <a:r>
              <a:rPr lang="fr-FR" dirty="0" err="1" smtClean="0"/>
              <a:t>tuple_literal</a:t>
            </a:r>
            <a:endParaRPr lang="fr-FR" dirty="0" smtClean="0"/>
          </a:p>
          <a:p>
            <a:pPr marL="0" indent="0">
              <a:buNone/>
            </a:pPr>
            <a:r>
              <a:rPr lang="fr-FR" dirty="0" err="1" smtClean="0"/>
              <a:t>json_clause</a:t>
            </a:r>
            <a:r>
              <a:rPr lang="fr-FR" dirty="0" smtClean="0"/>
              <a:t>      ::=  JSON string [ DEFAULT ( NULL | UNSET ) ]</a:t>
            </a:r>
          </a:p>
          <a:p>
            <a:pPr marL="0" indent="0">
              <a:buNone/>
            </a:pPr>
            <a:r>
              <a:rPr lang="fr-FR" dirty="0" err="1" smtClean="0"/>
              <a:t>names</a:t>
            </a:r>
            <a:r>
              <a:rPr lang="fr-FR" dirty="0" smtClean="0"/>
              <a:t>            ::=  '(' </a:t>
            </a:r>
            <a:r>
              <a:rPr lang="fr-FR" dirty="0" err="1" smtClean="0"/>
              <a:t>column_name</a:t>
            </a:r>
            <a:r>
              <a:rPr lang="fr-FR" dirty="0" smtClean="0"/>
              <a:t> ( ',' </a:t>
            </a:r>
            <a:r>
              <a:rPr lang="fr-FR" dirty="0" err="1" smtClean="0"/>
              <a:t>column_name</a:t>
            </a:r>
            <a:r>
              <a:rPr lang="fr-FR" dirty="0" smtClean="0"/>
              <a:t> )* ')'</a:t>
            </a:r>
            <a:endParaRPr lang="fr-FR" dirty="0"/>
          </a:p>
        </p:txBody>
      </p:sp>
    </p:spTree>
    <p:extLst>
      <p:ext uri="{BB962C8B-B14F-4D97-AF65-F5344CB8AC3E}">
        <p14:creationId xmlns:p14="http://schemas.microsoft.com/office/powerpoint/2010/main" val="2987356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INSERT INTO </a:t>
            </a:r>
            <a:r>
              <a:rPr lang="fr-FR" dirty="0" err="1" smtClean="0"/>
              <a:t>NerdMovies</a:t>
            </a:r>
            <a:r>
              <a:rPr lang="fr-FR" dirty="0" smtClean="0"/>
              <a:t> (</a:t>
            </a:r>
            <a:r>
              <a:rPr lang="fr-FR" dirty="0" err="1" smtClean="0"/>
              <a:t>movie</a:t>
            </a:r>
            <a:r>
              <a:rPr lang="fr-FR" dirty="0" smtClean="0"/>
              <a:t>, </a:t>
            </a:r>
            <a:r>
              <a:rPr lang="fr-FR" dirty="0" err="1" smtClean="0"/>
              <a:t>director</a:t>
            </a:r>
            <a:r>
              <a:rPr lang="fr-FR" dirty="0" smtClean="0"/>
              <a:t>, </a:t>
            </a:r>
            <a:r>
              <a:rPr lang="fr-FR" dirty="0" err="1" smtClean="0"/>
              <a:t>main_actor</a:t>
            </a:r>
            <a:r>
              <a:rPr lang="fr-FR" dirty="0" smtClean="0"/>
              <a:t>, </a:t>
            </a:r>
            <a:r>
              <a:rPr lang="fr-FR" dirty="0" err="1" smtClean="0"/>
              <a:t>year</a:t>
            </a:r>
            <a:r>
              <a:rPr lang="fr-FR" dirty="0" smtClean="0"/>
              <a:t>)</a:t>
            </a:r>
          </a:p>
          <a:p>
            <a:pPr marL="0" indent="0">
              <a:buNone/>
            </a:pPr>
            <a:r>
              <a:rPr lang="fr-FR" dirty="0" smtClean="0"/>
              <a:t>                VALUES ('</a:t>
            </a:r>
            <a:r>
              <a:rPr lang="fr-FR" dirty="0" err="1" smtClean="0"/>
              <a:t>Serenity</a:t>
            </a:r>
            <a:r>
              <a:rPr lang="fr-FR" dirty="0" smtClean="0"/>
              <a:t>', '</a:t>
            </a:r>
            <a:r>
              <a:rPr lang="fr-FR" dirty="0" err="1" smtClean="0"/>
              <a:t>Joss</a:t>
            </a:r>
            <a:r>
              <a:rPr lang="fr-FR" dirty="0" smtClean="0"/>
              <a:t> </a:t>
            </a:r>
            <a:r>
              <a:rPr lang="fr-FR" dirty="0" err="1" smtClean="0"/>
              <a:t>Whedon</a:t>
            </a:r>
            <a:r>
              <a:rPr lang="fr-FR" dirty="0" smtClean="0"/>
              <a:t>', 'Nathan Fillion', 2005)</a:t>
            </a:r>
          </a:p>
          <a:p>
            <a:pPr marL="0" indent="0">
              <a:buNone/>
            </a:pPr>
            <a:r>
              <a:rPr lang="fr-FR" dirty="0" smtClean="0"/>
              <a:t>      USING TTL 86400;</a:t>
            </a:r>
          </a:p>
          <a:p>
            <a:pPr marL="0" indent="0">
              <a:buNone/>
            </a:pPr>
            <a:endParaRPr lang="fr-FR" dirty="0" smtClean="0"/>
          </a:p>
          <a:p>
            <a:pPr marL="0" indent="0">
              <a:buNone/>
            </a:pPr>
            <a:r>
              <a:rPr lang="fr-FR" dirty="0" smtClean="0"/>
              <a:t>INSERT INTO </a:t>
            </a:r>
            <a:r>
              <a:rPr lang="fr-FR" dirty="0" err="1" smtClean="0"/>
              <a:t>NerdMovies</a:t>
            </a:r>
            <a:r>
              <a:rPr lang="fr-FR" dirty="0" smtClean="0"/>
              <a:t> JSON '{"</a:t>
            </a:r>
            <a:r>
              <a:rPr lang="fr-FR" dirty="0" err="1" smtClean="0"/>
              <a:t>movie</a:t>
            </a:r>
            <a:r>
              <a:rPr lang="fr-FR" dirty="0" smtClean="0"/>
              <a:t>": "</a:t>
            </a:r>
            <a:r>
              <a:rPr lang="fr-FR" dirty="0" err="1" smtClean="0"/>
              <a:t>Serenity</a:t>
            </a:r>
            <a:r>
              <a:rPr lang="fr-FR" dirty="0" smtClean="0"/>
              <a:t>",</a:t>
            </a:r>
          </a:p>
          <a:p>
            <a:pPr marL="0" indent="0">
              <a:buNone/>
            </a:pPr>
            <a:r>
              <a:rPr lang="fr-FR" dirty="0" smtClean="0"/>
              <a:t>                              "</a:t>
            </a:r>
            <a:r>
              <a:rPr lang="fr-FR" dirty="0" err="1" smtClean="0"/>
              <a:t>director</a:t>
            </a:r>
            <a:r>
              <a:rPr lang="fr-FR" dirty="0" smtClean="0"/>
              <a:t>": "</a:t>
            </a:r>
            <a:r>
              <a:rPr lang="fr-FR" dirty="0" err="1" smtClean="0"/>
              <a:t>Joss</a:t>
            </a:r>
            <a:r>
              <a:rPr lang="fr-FR" dirty="0" smtClean="0"/>
              <a:t> </a:t>
            </a:r>
            <a:r>
              <a:rPr lang="fr-FR" dirty="0" err="1" smtClean="0"/>
              <a:t>Whedon</a:t>
            </a:r>
            <a:r>
              <a:rPr lang="fr-FR" dirty="0" smtClean="0"/>
              <a:t>",</a:t>
            </a:r>
          </a:p>
          <a:p>
            <a:pPr marL="0" indent="0">
              <a:buNone/>
            </a:pPr>
            <a:r>
              <a:rPr lang="fr-FR" dirty="0" smtClean="0"/>
              <a:t>                              "</a:t>
            </a:r>
            <a:r>
              <a:rPr lang="fr-FR" dirty="0" err="1" smtClean="0"/>
              <a:t>year</a:t>
            </a:r>
            <a:r>
              <a:rPr lang="fr-FR" dirty="0" smtClean="0"/>
              <a:t>": 2005}';</a:t>
            </a:r>
            <a:endParaRPr lang="fr-FR" dirty="0"/>
          </a:p>
        </p:txBody>
      </p:sp>
    </p:spTree>
    <p:extLst>
      <p:ext uri="{BB962C8B-B14F-4D97-AF65-F5344CB8AC3E}">
        <p14:creationId xmlns:p14="http://schemas.microsoft.com/office/powerpoint/2010/main" val="2414354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err="1" smtClean="0"/>
              <a:t>update_statement</a:t>
            </a:r>
            <a:r>
              <a:rPr lang="fr-FR" dirty="0" smtClean="0"/>
              <a:t> ::=  UPDATE </a:t>
            </a:r>
            <a:r>
              <a:rPr lang="fr-FR" dirty="0" err="1" smtClean="0"/>
              <a:t>table_name</a:t>
            </a:r>
            <a:endParaRPr lang="fr-FR" dirty="0" smtClean="0"/>
          </a:p>
          <a:p>
            <a:pPr marL="0" indent="0">
              <a:buNone/>
            </a:pPr>
            <a:r>
              <a:rPr lang="fr-FR" dirty="0" smtClean="0"/>
              <a:t>                      [ USING </a:t>
            </a:r>
            <a:r>
              <a:rPr lang="fr-FR" dirty="0" err="1" smtClean="0"/>
              <a:t>update_parameter</a:t>
            </a:r>
            <a:r>
              <a:rPr lang="fr-FR" dirty="0" smtClean="0"/>
              <a:t> ( AND </a:t>
            </a:r>
            <a:r>
              <a:rPr lang="fr-FR" dirty="0" err="1" smtClean="0"/>
              <a:t>update_parameter</a:t>
            </a:r>
            <a:r>
              <a:rPr lang="fr-FR" dirty="0" smtClean="0"/>
              <a:t> )* ]</a:t>
            </a:r>
          </a:p>
          <a:p>
            <a:pPr marL="0" indent="0">
              <a:buNone/>
            </a:pPr>
            <a:r>
              <a:rPr lang="fr-FR" dirty="0" smtClean="0"/>
              <a:t>                      SET </a:t>
            </a:r>
            <a:r>
              <a:rPr lang="fr-FR" dirty="0" err="1" smtClean="0"/>
              <a:t>assignment</a:t>
            </a:r>
            <a:r>
              <a:rPr lang="fr-FR" dirty="0" smtClean="0"/>
              <a:t> ( ',' </a:t>
            </a:r>
            <a:r>
              <a:rPr lang="fr-FR" dirty="0" err="1" smtClean="0"/>
              <a:t>assignment</a:t>
            </a:r>
            <a:r>
              <a:rPr lang="fr-FR" dirty="0" smtClean="0"/>
              <a:t> )*</a:t>
            </a:r>
          </a:p>
          <a:p>
            <a:pPr marL="0" indent="0">
              <a:buNone/>
            </a:pPr>
            <a:r>
              <a:rPr lang="fr-FR" dirty="0" smtClean="0"/>
              <a:t>                      WHERE </a:t>
            </a:r>
            <a:r>
              <a:rPr lang="fr-FR" dirty="0" err="1" smtClean="0"/>
              <a:t>where_clause</a:t>
            </a:r>
            <a:endParaRPr lang="fr-FR" dirty="0" smtClean="0"/>
          </a:p>
          <a:p>
            <a:pPr marL="0" indent="0">
              <a:buNone/>
            </a:pPr>
            <a:r>
              <a:rPr lang="fr-FR" dirty="0" smtClean="0"/>
              <a:t>                      [ IF ( EXISTS | condition ( AND condition )*) ]</a:t>
            </a:r>
          </a:p>
          <a:p>
            <a:pPr marL="0" indent="0">
              <a:buNone/>
            </a:pPr>
            <a:r>
              <a:rPr lang="fr-FR" dirty="0" err="1" smtClean="0"/>
              <a:t>update_parameter</a:t>
            </a:r>
            <a:r>
              <a:rPr lang="fr-FR" dirty="0" smtClean="0"/>
              <a:t> ::=  ( TIMESTAMP | TTL ) ( </a:t>
            </a:r>
            <a:r>
              <a:rPr lang="fr-FR" dirty="0" err="1" smtClean="0"/>
              <a:t>integer</a:t>
            </a:r>
            <a:r>
              <a:rPr lang="fr-FR" dirty="0" smtClean="0"/>
              <a:t> | </a:t>
            </a:r>
            <a:r>
              <a:rPr lang="fr-FR" dirty="0" err="1" smtClean="0"/>
              <a:t>bind_marker</a:t>
            </a:r>
            <a:r>
              <a:rPr lang="fr-FR" dirty="0" smtClean="0"/>
              <a:t> )</a:t>
            </a:r>
          </a:p>
          <a:p>
            <a:pPr marL="0" indent="0">
              <a:buNone/>
            </a:pPr>
            <a:r>
              <a:rPr lang="fr-FR" dirty="0" err="1" smtClean="0"/>
              <a:t>assignment</a:t>
            </a:r>
            <a:r>
              <a:rPr lang="fr-FR" dirty="0" smtClean="0"/>
              <a:t>       ::=  </a:t>
            </a:r>
            <a:r>
              <a:rPr lang="fr-FR" dirty="0" err="1" smtClean="0"/>
              <a:t>simple_selection</a:t>
            </a:r>
            <a:r>
              <a:rPr lang="fr-FR" dirty="0" smtClean="0"/>
              <a:t> '=' </a:t>
            </a:r>
            <a:r>
              <a:rPr lang="fr-FR" dirty="0" err="1" smtClean="0"/>
              <a:t>term</a:t>
            </a:r>
            <a:endParaRPr lang="fr-FR" dirty="0" smtClean="0"/>
          </a:p>
          <a:p>
            <a:pPr marL="0" indent="0">
              <a:buNone/>
            </a:pPr>
            <a:r>
              <a:rPr lang="fr-FR" dirty="0" smtClean="0"/>
              <a:t>                     | </a:t>
            </a:r>
            <a:r>
              <a:rPr lang="fr-FR" dirty="0" err="1" smtClean="0"/>
              <a:t>column_name</a:t>
            </a:r>
            <a:r>
              <a:rPr lang="fr-FR" dirty="0" smtClean="0"/>
              <a:t> '=' </a:t>
            </a:r>
            <a:r>
              <a:rPr lang="fr-FR" dirty="0" err="1" smtClean="0"/>
              <a:t>column_name</a:t>
            </a:r>
            <a:r>
              <a:rPr lang="fr-FR" dirty="0" smtClean="0"/>
              <a:t> ( '+' | '-' ) </a:t>
            </a:r>
            <a:r>
              <a:rPr lang="fr-FR" dirty="0" err="1" smtClean="0"/>
              <a:t>term</a:t>
            </a:r>
            <a:endParaRPr lang="fr-FR" dirty="0" smtClean="0"/>
          </a:p>
          <a:p>
            <a:pPr marL="0" indent="0">
              <a:buNone/>
            </a:pPr>
            <a:r>
              <a:rPr lang="fr-FR" dirty="0" smtClean="0"/>
              <a:t>                     | </a:t>
            </a:r>
            <a:r>
              <a:rPr lang="fr-FR" dirty="0" err="1" smtClean="0"/>
              <a:t>column_name</a:t>
            </a:r>
            <a:r>
              <a:rPr lang="fr-FR" dirty="0" smtClean="0"/>
              <a:t> '=' </a:t>
            </a:r>
            <a:r>
              <a:rPr lang="fr-FR" dirty="0" err="1" smtClean="0"/>
              <a:t>list_literal</a:t>
            </a:r>
            <a:r>
              <a:rPr lang="fr-FR" dirty="0" smtClean="0"/>
              <a:t> '+' </a:t>
            </a:r>
            <a:r>
              <a:rPr lang="fr-FR" dirty="0" err="1" smtClean="0"/>
              <a:t>column_name</a:t>
            </a:r>
            <a:endParaRPr lang="fr-FR" dirty="0" smtClean="0"/>
          </a:p>
          <a:p>
            <a:pPr marL="0" indent="0">
              <a:buNone/>
            </a:pPr>
            <a:r>
              <a:rPr lang="fr-FR" dirty="0" err="1" smtClean="0"/>
              <a:t>simple_selection</a:t>
            </a:r>
            <a:r>
              <a:rPr lang="fr-FR" dirty="0" smtClean="0"/>
              <a:t> ::=  </a:t>
            </a:r>
            <a:r>
              <a:rPr lang="fr-FR" dirty="0" err="1" smtClean="0"/>
              <a:t>column_name</a:t>
            </a:r>
            <a:endParaRPr lang="fr-FR" dirty="0" smtClean="0"/>
          </a:p>
          <a:p>
            <a:pPr marL="0" indent="0">
              <a:buNone/>
            </a:pPr>
            <a:r>
              <a:rPr lang="fr-FR" dirty="0" smtClean="0"/>
              <a:t>                     | </a:t>
            </a:r>
            <a:r>
              <a:rPr lang="fr-FR" dirty="0" err="1" smtClean="0"/>
              <a:t>column_name</a:t>
            </a:r>
            <a:r>
              <a:rPr lang="fr-FR" dirty="0" smtClean="0"/>
              <a:t> '[' </a:t>
            </a:r>
            <a:r>
              <a:rPr lang="fr-FR" dirty="0" err="1" smtClean="0"/>
              <a:t>term</a:t>
            </a:r>
            <a:r>
              <a:rPr lang="fr-FR" dirty="0" smtClean="0"/>
              <a:t> ']'</a:t>
            </a:r>
          </a:p>
          <a:p>
            <a:pPr marL="0" indent="0">
              <a:buNone/>
            </a:pPr>
            <a:r>
              <a:rPr lang="fr-FR" dirty="0" smtClean="0"/>
              <a:t>                     | </a:t>
            </a:r>
            <a:r>
              <a:rPr lang="fr-FR" dirty="0" err="1" smtClean="0"/>
              <a:t>column_name</a:t>
            </a:r>
            <a:r>
              <a:rPr lang="fr-FR" dirty="0" smtClean="0"/>
              <a:t> '.' `</a:t>
            </a:r>
            <a:r>
              <a:rPr lang="fr-FR" dirty="0" err="1" smtClean="0"/>
              <a:t>field_name</a:t>
            </a:r>
            <a:endParaRPr lang="fr-FR" dirty="0" smtClean="0"/>
          </a:p>
          <a:p>
            <a:pPr marL="0" indent="0">
              <a:buNone/>
            </a:pPr>
            <a:r>
              <a:rPr lang="fr-FR" dirty="0" smtClean="0"/>
              <a:t>condition        ::=  </a:t>
            </a:r>
            <a:r>
              <a:rPr lang="fr-FR" dirty="0" err="1" smtClean="0"/>
              <a:t>simple_selection</a:t>
            </a:r>
            <a:r>
              <a:rPr lang="fr-FR" dirty="0" smtClean="0"/>
              <a:t> </a:t>
            </a:r>
            <a:r>
              <a:rPr lang="fr-FR" dirty="0" err="1" smtClean="0"/>
              <a:t>operator</a:t>
            </a:r>
            <a:r>
              <a:rPr lang="fr-FR" dirty="0" smtClean="0"/>
              <a:t> </a:t>
            </a:r>
            <a:r>
              <a:rPr lang="fr-FR" dirty="0" err="1" smtClean="0"/>
              <a:t>term</a:t>
            </a:r>
            <a:endParaRPr lang="fr-FR" dirty="0"/>
          </a:p>
        </p:txBody>
      </p:sp>
    </p:spTree>
    <p:extLst>
      <p:ext uri="{BB962C8B-B14F-4D97-AF65-F5344CB8AC3E}">
        <p14:creationId xmlns:p14="http://schemas.microsoft.com/office/powerpoint/2010/main" val="18998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UPDATE </a:t>
            </a:r>
            <a:r>
              <a:rPr lang="fr-FR" dirty="0" err="1" smtClean="0"/>
              <a:t>NerdMovies</a:t>
            </a:r>
            <a:r>
              <a:rPr lang="fr-FR" dirty="0" smtClean="0"/>
              <a:t> USING TTL 400</a:t>
            </a:r>
          </a:p>
          <a:p>
            <a:pPr marL="0" indent="0">
              <a:buNone/>
            </a:pPr>
            <a:r>
              <a:rPr lang="fr-FR" dirty="0" smtClean="0"/>
              <a:t>   SET </a:t>
            </a:r>
            <a:r>
              <a:rPr lang="fr-FR" dirty="0" err="1" smtClean="0"/>
              <a:t>director</a:t>
            </a:r>
            <a:r>
              <a:rPr lang="fr-FR" dirty="0" smtClean="0"/>
              <a:t>   = '</a:t>
            </a:r>
            <a:r>
              <a:rPr lang="fr-FR" dirty="0" err="1" smtClean="0"/>
              <a:t>Joss</a:t>
            </a:r>
            <a:r>
              <a:rPr lang="fr-FR" dirty="0" smtClean="0"/>
              <a:t> </a:t>
            </a:r>
            <a:r>
              <a:rPr lang="fr-FR" dirty="0" err="1" smtClean="0"/>
              <a:t>Whedon</a:t>
            </a:r>
            <a:r>
              <a:rPr lang="fr-FR" dirty="0" smtClean="0"/>
              <a:t>',</a:t>
            </a:r>
          </a:p>
          <a:p>
            <a:pPr marL="0" indent="0">
              <a:buNone/>
            </a:pPr>
            <a:r>
              <a:rPr lang="fr-FR" dirty="0" smtClean="0"/>
              <a:t>       </a:t>
            </a:r>
            <a:r>
              <a:rPr lang="fr-FR" dirty="0" err="1" smtClean="0"/>
              <a:t>main_actor</a:t>
            </a:r>
            <a:r>
              <a:rPr lang="fr-FR" dirty="0" smtClean="0"/>
              <a:t> = 'Nathan Fillion',</a:t>
            </a:r>
          </a:p>
          <a:p>
            <a:pPr marL="0" indent="0">
              <a:buNone/>
            </a:pPr>
            <a:r>
              <a:rPr lang="fr-FR" dirty="0" smtClean="0"/>
              <a:t>       </a:t>
            </a:r>
            <a:r>
              <a:rPr lang="fr-FR" dirty="0" err="1" smtClean="0"/>
              <a:t>year</a:t>
            </a:r>
            <a:r>
              <a:rPr lang="fr-FR" dirty="0" smtClean="0"/>
              <a:t>       = 2005</a:t>
            </a:r>
          </a:p>
          <a:p>
            <a:pPr marL="0" indent="0">
              <a:buNone/>
            </a:pPr>
            <a:r>
              <a:rPr lang="fr-FR" dirty="0" smtClean="0"/>
              <a:t> WHERE </a:t>
            </a:r>
            <a:r>
              <a:rPr lang="fr-FR" dirty="0" err="1" smtClean="0"/>
              <a:t>movie</a:t>
            </a:r>
            <a:r>
              <a:rPr lang="fr-FR" dirty="0" smtClean="0"/>
              <a:t> = '</a:t>
            </a:r>
            <a:r>
              <a:rPr lang="fr-FR" dirty="0" err="1" smtClean="0"/>
              <a:t>Serenity</a:t>
            </a:r>
            <a:r>
              <a:rPr lang="fr-FR" dirty="0" smtClean="0"/>
              <a:t>';</a:t>
            </a:r>
          </a:p>
          <a:p>
            <a:pPr marL="0" indent="0">
              <a:buNone/>
            </a:pPr>
            <a:endParaRPr lang="fr-FR" dirty="0" smtClean="0"/>
          </a:p>
          <a:p>
            <a:pPr marL="0" indent="0">
              <a:buNone/>
            </a:pPr>
            <a:r>
              <a:rPr lang="fr-FR" dirty="0" smtClean="0"/>
              <a:t>UPDATE </a:t>
            </a:r>
            <a:r>
              <a:rPr lang="fr-FR" dirty="0" err="1" smtClean="0"/>
              <a:t>UserActions</a:t>
            </a:r>
            <a:endParaRPr lang="fr-FR" dirty="0" smtClean="0"/>
          </a:p>
          <a:p>
            <a:pPr marL="0" indent="0">
              <a:buNone/>
            </a:pPr>
            <a:r>
              <a:rPr lang="fr-FR" dirty="0" smtClean="0"/>
              <a:t>   SET total = total + 2</a:t>
            </a:r>
          </a:p>
          <a:p>
            <a:pPr marL="0" indent="0">
              <a:buNone/>
            </a:pPr>
            <a:r>
              <a:rPr lang="fr-FR" dirty="0" smtClean="0"/>
              <a:t>   WHERE user = B70DE1D0-9908-4AE3-BE34-5573E5B09F14</a:t>
            </a:r>
          </a:p>
          <a:p>
            <a:pPr marL="0" indent="0">
              <a:buNone/>
            </a:pPr>
            <a:r>
              <a:rPr lang="fr-FR" dirty="0" smtClean="0"/>
              <a:t>     AND action = 'click';</a:t>
            </a:r>
            <a:endParaRPr lang="fr-FR" dirty="0"/>
          </a:p>
        </p:txBody>
      </p:sp>
    </p:spTree>
    <p:extLst>
      <p:ext uri="{BB962C8B-B14F-4D97-AF65-F5344CB8AC3E}">
        <p14:creationId xmlns:p14="http://schemas.microsoft.com/office/powerpoint/2010/main" val="4169747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TotalTime>
  <Words>2047</Words>
  <Application>Microsoft Office PowerPoint</Application>
  <PresentationFormat>Grand écran</PresentationFormat>
  <Paragraphs>330</Paragraphs>
  <Slides>39</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39</vt:i4>
      </vt:variant>
    </vt:vector>
  </HeadingPairs>
  <TitlesOfParts>
    <vt:vector size="44" baseType="lpstr">
      <vt:lpstr>Arial</vt:lpstr>
      <vt:lpstr>Calibri</vt:lpstr>
      <vt:lpstr>Calibri Light</vt:lpstr>
      <vt:lpstr>Wingdings</vt:lpstr>
      <vt:lpstr>Rétrospective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types </vt:lpstr>
      <vt:lpstr>Collections</vt:lpstr>
      <vt:lpstr>Exemple </vt:lpstr>
      <vt:lpstr>Set</vt:lpstr>
      <vt:lpstr>Set </vt:lpstr>
      <vt:lpstr>Présentation PowerPoint</vt:lpstr>
      <vt:lpstr>List</vt:lpstr>
      <vt:lpstr>List </vt:lpstr>
      <vt:lpstr>List </vt:lpstr>
      <vt:lpstr>User-Defined Types</vt:lpstr>
      <vt:lpstr>Creating a UDT</vt:lpstr>
      <vt:lpstr>UDT literals</vt:lpstr>
      <vt:lpstr>Présentation PowerPoint</vt:lpstr>
      <vt:lpstr>Présentation PowerPoint</vt:lpstr>
      <vt:lpstr>Présentation PowerPoint</vt:lpstr>
      <vt:lpstr>Timeuuid functions</vt:lpstr>
      <vt:lpstr>Fonctions Datetime</vt:lpstr>
      <vt:lpstr>Fonctions Datetime</vt:lpstr>
      <vt:lpstr>User-defined functions</vt:lpstr>
      <vt:lpstr>Exemple </vt:lpstr>
      <vt:lpstr>Création d’une fonction</vt:lpstr>
      <vt:lpstr>exemple</vt:lpstr>
      <vt:lpstr>Exemple </vt:lpstr>
      <vt:lpstr>DROP FUNCTION</vt:lpstr>
      <vt:lpstr>Fonctions agrégées </vt:lpstr>
      <vt:lpstr>User-Defined Aggregates</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Compaq</dc:creator>
  <cp:lastModifiedBy>Compaq</cp:lastModifiedBy>
  <cp:revision>17</cp:revision>
  <dcterms:created xsi:type="dcterms:W3CDTF">2017-11-28T14:10:20Z</dcterms:created>
  <dcterms:modified xsi:type="dcterms:W3CDTF">2017-12-05T16:01:13Z</dcterms:modified>
</cp:coreProperties>
</file>