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79" r:id="rId2"/>
    <p:sldId id="416" r:id="rId3"/>
    <p:sldId id="417" r:id="rId4"/>
    <p:sldId id="412" r:id="rId5"/>
    <p:sldId id="535" r:id="rId6"/>
    <p:sldId id="528" r:id="rId7"/>
    <p:sldId id="581" r:id="rId8"/>
    <p:sldId id="536" r:id="rId9"/>
    <p:sldId id="582" r:id="rId10"/>
    <p:sldId id="422" r:id="rId11"/>
    <p:sldId id="501" r:id="rId12"/>
    <p:sldId id="539" r:id="rId13"/>
    <p:sldId id="538" r:id="rId14"/>
    <p:sldId id="541" r:id="rId15"/>
    <p:sldId id="542" r:id="rId16"/>
    <p:sldId id="543" r:id="rId17"/>
    <p:sldId id="544" r:id="rId18"/>
    <p:sldId id="583" r:id="rId19"/>
    <p:sldId id="584" r:id="rId20"/>
    <p:sldId id="588" r:id="rId21"/>
    <p:sldId id="585" r:id="rId22"/>
    <p:sldId id="589" r:id="rId23"/>
    <p:sldId id="590" r:id="rId24"/>
    <p:sldId id="586" r:id="rId25"/>
    <p:sldId id="423" r:id="rId26"/>
    <p:sldId id="545" r:id="rId27"/>
    <p:sldId id="546" r:id="rId2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HY견고딕" panose="02030600000101010101" pitchFamily="18" charset="-127"/>
      <p:regular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D2Coding" panose="020B0600000101010101" charset="-127"/>
      <p:regular r:id="rId37"/>
      <p:bold r:id="rId3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4D"/>
    <a:srgbClr val="96CFAC"/>
    <a:srgbClr val="F1F7F7"/>
    <a:srgbClr val="00CC66"/>
    <a:srgbClr val="E85542"/>
    <a:srgbClr val="02AF7E"/>
    <a:srgbClr val="7EBCD0"/>
    <a:srgbClr val="39869F"/>
    <a:srgbClr val="FABE00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7" autoAdjust="0"/>
    <p:restoredTop sz="95361" autoAdjust="0"/>
  </p:normalViewPr>
  <p:slideViewPr>
    <p:cSldViewPr>
      <p:cViewPr varScale="1">
        <p:scale>
          <a:sx n="73" d="100"/>
          <a:sy n="73" d="100"/>
        </p:scale>
        <p:origin x="1002" y="7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-4004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2024-03-04-Mon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2024-03-04-Mon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4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30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554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E8554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32C0EC-2602-2D3D-6C9B-F814EBEFD4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0778" y="908720"/>
            <a:ext cx="362244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E85542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E85542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E8554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2033F2-C21F-00E2-FA47-BCDDEF3A0B7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554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F87359A1-96F3-3B53-ED59-0C539D4D5996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윤인성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한빛아카데미㈜</a:t>
            </a:r>
            <a:r>
              <a:rPr kumimoji="0" lang="ko-KR" altLang="en-US" sz="1400" u="none" spc="-100" baseline="0" dirty="0" err="1">
                <a:ea typeface="맑은 고딕" pitchFamily="50" charset="-127"/>
              </a:rPr>
              <a:t>에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E8554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29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523924" y="188640"/>
            <a:ext cx="5856388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42998"/>
            <a:ext cx="8943424" cy="474732"/>
            <a:chOff x="156126" y="145959"/>
            <a:chExt cx="8943424" cy="474732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45959"/>
              <a:ext cx="1304158" cy="474732"/>
              <a:chOff x="19048" y="103725"/>
              <a:chExt cx="1578031" cy="52220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03725"/>
                <a:ext cx="1578029" cy="516963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0520"/>
                <a:ext cx="1578029" cy="2954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118387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u="none" baseline="0" dirty="0">
                <a:solidFill>
                  <a:schemeClr val="bg1"/>
                </a:solidFill>
                <a:latin typeface="+mj-lt"/>
                <a:ea typeface="+mn-ea"/>
              </a:rPr>
              <a:t>종합 예제</a:t>
            </a: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2024-03-04-Mon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3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397877" y="836712"/>
            <a:ext cx="741260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E85542"/>
                </a:solidFill>
                <a:latin typeface="+mj-ea"/>
                <a:ea typeface="+mj-ea"/>
              </a:rPr>
              <a:t>Chapter 02</a:t>
            </a:r>
            <a:endParaRPr lang="en-US" altLang="ko-KR" sz="4000" b="1" baseline="0" dirty="0">
              <a:solidFill>
                <a:srgbClr val="E85542"/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웹 페이지 기본 구조와 작성 방법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724" y="2456892"/>
            <a:ext cx="4968552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02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HTML5 </a:t>
            </a:r>
            <a:r>
              <a:rPr lang="ko-KR" altLang="en-US" sz="4000" b="1" dirty="0">
                <a:latin typeface="+mn-ea"/>
                <a:ea typeface="+mn-ea"/>
              </a:rPr>
              <a:t>페이지 구조와 작성법</a:t>
            </a:r>
          </a:p>
        </p:txBody>
      </p:sp>
    </p:spTree>
    <p:extLst>
      <p:ext uri="{BB962C8B-B14F-4D97-AF65-F5344CB8AC3E}">
        <p14:creationId xmlns:p14="http://schemas.microsoft.com/office/powerpoint/2010/main" val="261630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HTML5</a:t>
            </a:r>
            <a:r>
              <a:rPr lang="ko-KR" altLang="en-US" b="1" dirty="0"/>
              <a:t> 페이지의 구조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모든 </a:t>
            </a:r>
            <a:r>
              <a:rPr lang="en-US" altLang="ko-KR" dirty="0"/>
              <a:t>HTML5 </a:t>
            </a:r>
            <a:r>
              <a:rPr lang="ko-KR" altLang="en-US" dirty="0"/>
              <a:t>페이지의 기본 구조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4438B45-7259-5498-B607-9611C623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916832"/>
            <a:ext cx="8496946" cy="35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7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HTML5 </a:t>
            </a:r>
            <a:r>
              <a:rPr lang="ko-KR" altLang="en-US" b="1" dirty="0"/>
              <a:t>페이지의 구조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lang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검색 엔진이 웹 페이지를 탐색할 때 해당 웹 페이지를 어떤 언어로 작성했는지 쉽게 알 수 있도록 도움</a:t>
            </a:r>
            <a:endParaRPr lang="en-US" altLang="ko-KR" dirty="0"/>
          </a:p>
          <a:p>
            <a:r>
              <a:rPr lang="en-US" altLang="ko-KR" dirty="0"/>
              <a:t>head </a:t>
            </a:r>
            <a:r>
              <a:rPr lang="ko-KR" altLang="en-US" dirty="0"/>
              <a:t>태그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2-4]</a:t>
            </a:r>
            <a:r>
              <a:rPr lang="ko-KR" altLang="en-US" dirty="0"/>
              <a:t>와 같은 태그만 입력할 수 있고</a:t>
            </a:r>
            <a:r>
              <a:rPr lang="en-US" altLang="ko-KR" dirty="0"/>
              <a:t>, </a:t>
            </a:r>
            <a:r>
              <a:rPr lang="ko-KR" altLang="en-US" dirty="0"/>
              <a:t>다른 태그를 넣으면 웹 </a:t>
            </a:r>
            <a:r>
              <a:rPr lang="ko-KR" altLang="en-US" dirty="0" err="1"/>
              <a:t>브라우</a:t>
            </a:r>
            <a:r>
              <a:rPr lang="ko-KR" altLang="en-US" dirty="0"/>
              <a:t> 저가 </a:t>
            </a:r>
            <a:r>
              <a:rPr lang="en-US" altLang="ko-KR" dirty="0"/>
              <a:t>body </a:t>
            </a:r>
            <a:r>
              <a:rPr lang="ko-KR" altLang="en-US" dirty="0"/>
              <a:t>태그로 자동으로 옮김</a:t>
            </a:r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CBCC082-E0DA-8766-0BE3-785CCE0F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2619375" cy="3695700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E82799A-8EF7-C9B3-06A3-B19537E6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340768"/>
            <a:ext cx="3352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3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HTML5 </a:t>
            </a:r>
            <a:r>
              <a:rPr lang="ko-KR" altLang="en-US" b="1" dirty="0"/>
              <a:t>페이지의 구조</a:t>
            </a:r>
          </a:p>
          <a:p>
            <a:r>
              <a:rPr lang="en-US" altLang="ko-KR" dirty="0"/>
              <a:t>head </a:t>
            </a:r>
            <a:r>
              <a:rPr lang="ko-KR" altLang="en-US" dirty="0"/>
              <a:t>태그 안의 </a:t>
            </a:r>
            <a:r>
              <a:rPr lang="en-US" altLang="ko-KR" dirty="0"/>
              <a:t>title </a:t>
            </a:r>
            <a:r>
              <a:rPr lang="ko-KR" altLang="en-US" dirty="0"/>
              <a:t>태그에 글자를 입력하면 웹 브라우저 위쪽에 표시됨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984374A-4ED2-0147-C7C2-2297D41E6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2204864"/>
            <a:ext cx="5472610" cy="27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5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75853"/>
            <a:ext cx="8363272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작성과 실행</a:t>
            </a:r>
            <a:endParaRPr lang="en-US" altLang="ko-KR" b="1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dirty="0"/>
              <a:t>비주얼 스튜디오 코드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새 파일</a:t>
            </a:r>
            <a:r>
              <a:rPr lang="en-US" altLang="ko-KR" dirty="0"/>
              <a:t>] </a:t>
            </a:r>
            <a:r>
              <a:rPr lang="ko-KR" altLang="en-US" dirty="0"/>
              <a:t>또는 단축키 </a:t>
            </a:r>
            <a:r>
              <a:rPr lang="en-US" altLang="ko-KR" dirty="0"/>
              <a:t>[Ctrl]+[N]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5972A0B-9A0E-0E74-390A-C3254CCB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744556"/>
            <a:ext cx="73723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2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5"/>
            <a:ext cx="8363272" cy="1800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작성과 실행</a:t>
            </a:r>
            <a:endParaRPr lang="en-US" altLang="ko-KR" b="1" dirty="0"/>
          </a:p>
          <a:p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2-1] </a:t>
            </a:r>
            <a:r>
              <a:rPr lang="ko-KR" altLang="en-US" dirty="0"/>
              <a:t>작성 후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다른 이름으로 저장</a:t>
            </a:r>
            <a:r>
              <a:rPr lang="en-US" altLang="ko-KR" dirty="0"/>
              <a:t>] </a:t>
            </a:r>
            <a:r>
              <a:rPr lang="ko-KR" altLang="en-US" dirty="0"/>
              <a:t>메뉴 선택해 </a:t>
            </a:r>
            <a:r>
              <a:rPr lang="en-US" altLang="ko-KR" dirty="0"/>
              <a:t>“C:\</a:t>
            </a:r>
            <a:r>
              <a:rPr lang="ko-KR" altLang="en-US" dirty="0"/>
              <a:t>수업</a:t>
            </a:r>
            <a:r>
              <a:rPr lang="en-US" altLang="ko-KR" dirty="0"/>
              <a:t>” </a:t>
            </a:r>
            <a:r>
              <a:rPr lang="ko-KR" altLang="en-US" dirty="0"/>
              <a:t>폴더에 </a:t>
            </a:r>
            <a:r>
              <a:rPr lang="en-US" altLang="ko-KR" dirty="0"/>
              <a:t>HTMLPage.html</a:t>
            </a:r>
            <a:r>
              <a:rPr lang="ko-KR" altLang="en-US" dirty="0"/>
              <a:t>로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E15E5-4BDC-827B-D21C-E715E6993897}"/>
              </a:ext>
            </a:extLst>
          </p:cNvPr>
          <p:cNvSpPr txBox="1"/>
          <p:nvPr/>
        </p:nvSpPr>
        <p:spPr>
          <a:xfrm>
            <a:off x="754159" y="2790178"/>
            <a:ext cx="7706273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8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Basic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World..!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C69D8F-620F-3DD6-6FAD-F20409166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 t="4566"/>
          <a:stretch/>
        </p:blipFill>
        <p:spPr>
          <a:xfrm>
            <a:off x="755245" y="2431399"/>
            <a:ext cx="2521698" cy="3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4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75853"/>
            <a:ext cx="8363272" cy="53614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작성과 실행</a:t>
            </a:r>
            <a:endParaRPr lang="en-US" altLang="ko-KR" b="1" dirty="0"/>
          </a:p>
          <a:p>
            <a:r>
              <a:rPr lang="ko-KR" altLang="en-US" dirty="0"/>
              <a:t>저장한 </a:t>
            </a:r>
            <a:r>
              <a:rPr lang="en-US" altLang="ko-KR" dirty="0"/>
              <a:t>HTMLPabe.html</a:t>
            </a:r>
            <a:r>
              <a:rPr lang="ko-KR" altLang="en-US" dirty="0"/>
              <a:t>을 크롬으로 </a:t>
            </a:r>
            <a:r>
              <a:rPr lang="ko-KR" altLang="en-US" dirty="0" err="1"/>
              <a:t>드래그하면</a:t>
            </a:r>
            <a:r>
              <a:rPr lang="ko-KR" altLang="en-US" dirty="0"/>
              <a:t> 실행됨</a:t>
            </a:r>
            <a:endParaRPr lang="en-US" altLang="ko-KR" dirty="0"/>
          </a:p>
          <a:p>
            <a:pPr lvl="1"/>
            <a:r>
              <a:rPr lang="ko-KR" altLang="en-US" dirty="0"/>
              <a:t>기본 웹 브라우저가 크롬이면 </a:t>
            </a:r>
            <a:r>
              <a:rPr lang="en-US" altLang="ko-KR" dirty="0"/>
              <a:t>HTMLPage.html</a:t>
            </a:r>
            <a:r>
              <a:rPr lang="ko-KR" altLang="en-US" dirty="0"/>
              <a:t>을 더블클릭만 해도 실행됨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6BD7563-269D-F0F5-3959-D695E2E54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70779"/>
            <a:ext cx="8784976" cy="351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47861"/>
            <a:ext cx="8363272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스타일시트 작성과 실행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두 가지 방법의 스타일시트를 사용해 스타일 적용</a:t>
            </a:r>
            <a:endParaRPr lang="en-US" altLang="ko-KR" dirty="0"/>
          </a:p>
          <a:p>
            <a:pPr lvl="1"/>
            <a:r>
              <a:rPr lang="ko-KR" altLang="en-US" b="1" dirty="0"/>
              <a:t>내부 스타일 방법</a:t>
            </a:r>
            <a:r>
              <a:rPr lang="ko-KR" altLang="en-US" dirty="0"/>
              <a:t> </a:t>
            </a:r>
            <a:r>
              <a:rPr lang="en-US" altLang="ko-KR" dirty="0"/>
              <a:t>: style </a:t>
            </a:r>
            <a:r>
              <a:rPr lang="ko-KR" altLang="en-US" dirty="0"/>
              <a:t>태그를 사용해 스타일시트를 직접 입력</a:t>
            </a:r>
            <a:endParaRPr lang="en-US" altLang="ko-KR" dirty="0"/>
          </a:p>
          <a:p>
            <a:pPr lvl="1"/>
            <a:r>
              <a:rPr lang="ko-KR" altLang="en-US" b="1" dirty="0"/>
              <a:t>외부 스타일 방법</a:t>
            </a:r>
            <a:r>
              <a:rPr lang="ko-KR" altLang="en-US" dirty="0"/>
              <a:t> </a:t>
            </a:r>
            <a:r>
              <a:rPr lang="en-US" altLang="ko-KR" dirty="0"/>
              <a:t>: link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사용해 스타일시트를 불러옴</a:t>
            </a:r>
            <a:endParaRPr lang="en-US" altLang="ko-KR" dirty="0"/>
          </a:p>
          <a:p>
            <a:pPr lvl="1"/>
            <a:r>
              <a:rPr lang="ko-KR" altLang="en-US" dirty="0"/>
              <a:t>여러 사람이 함께 협업하고 프로젝트 규모가 클 때는 외부 스타일이 좋음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58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47861"/>
            <a:ext cx="8363272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스타일시트 작성과 실행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pPr lvl="1"/>
            <a:r>
              <a:rPr lang="en-US" altLang="ko-KR" dirty="0"/>
              <a:t>HTMLPage.html</a:t>
            </a:r>
            <a:r>
              <a:rPr lang="ko-KR" altLang="en-US" dirty="0"/>
              <a:t>의 </a:t>
            </a:r>
            <a:r>
              <a:rPr lang="en-US" altLang="ko-KR" dirty="0"/>
              <a:t>head</a:t>
            </a:r>
            <a:r>
              <a:rPr lang="ko-KR" altLang="en-US" dirty="0"/>
              <a:t>나 </a:t>
            </a:r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/>
              <a:t>style </a:t>
            </a:r>
            <a:r>
              <a:rPr lang="ko-KR" altLang="en-US" dirty="0"/>
              <a:t>태그를 생성한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HTMLPageWithStyle.html</a:t>
            </a:r>
            <a:r>
              <a:rPr lang="ko-KR" altLang="en-US" dirty="0"/>
              <a:t>로 저장하고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39B60-1704-D4FB-A877-61FA88A8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412776"/>
            <a:ext cx="7991475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01061-C938-C053-A2AC-1A1829844C0B}"/>
              </a:ext>
            </a:extLst>
          </p:cNvPr>
          <p:cNvSpPr txBox="1"/>
          <p:nvPr/>
        </p:nvSpPr>
        <p:spPr>
          <a:xfrm>
            <a:off x="754159" y="2996952"/>
            <a:ext cx="7634265" cy="3777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Basic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h1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</a:p>
          <a:p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color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background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World..!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112A8B-615E-734E-BD58-3157BABBF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9" y="2665674"/>
            <a:ext cx="32385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1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47861"/>
            <a:ext cx="8363272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스타일시트 작성과 실행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pPr lvl="1"/>
            <a:r>
              <a:rPr lang="ko-KR" altLang="en-US" dirty="0"/>
              <a:t>비주얼 스튜디오 코드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새 파일</a:t>
            </a:r>
            <a:r>
              <a:rPr lang="en-US" altLang="ko-KR" dirty="0"/>
              <a:t>] </a:t>
            </a:r>
            <a:r>
              <a:rPr lang="ko-KR" altLang="en-US" dirty="0"/>
              <a:t>메뉴를 선택해 새 파일을 생성하고 </a:t>
            </a:r>
            <a:r>
              <a:rPr lang="en-US" altLang="ko-KR" dirty="0"/>
              <a:t>Style.css</a:t>
            </a:r>
            <a:r>
              <a:rPr lang="ko-KR" altLang="en-US" dirty="0"/>
              <a:t>로 저장하면 에디터가 확장자를 자동으로 인식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0231AD-B7F4-C1C5-DEAC-45B71B92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35249"/>
            <a:ext cx="7943850" cy="409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E4F3A9-AAC2-C376-27A3-D1ECCD57E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9" y="2654052"/>
            <a:ext cx="1895475" cy="34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1070D-3743-DE79-ADEA-D19AB0015804}"/>
              </a:ext>
            </a:extLst>
          </p:cNvPr>
          <p:cNvSpPr txBox="1"/>
          <p:nvPr/>
        </p:nvSpPr>
        <p:spPr>
          <a:xfrm>
            <a:off x="755576" y="2996952"/>
            <a:ext cx="7656115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</a:p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spcAft>
                <a:spcPts val="400"/>
              </a:spcAft>
            </a:pP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11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HTML5 </a:t>
            </a:r>
            <a:r>
              <a:rPr lang="ko-KR" altLang="en-US" dirty="0"/>
              <a:t>기본 용어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HTML5 </a:t>
            </a:r>
            <a:r>
              <a:rPr lang="ko-KR" altLang="en-US" dirty="0"/>
              <a:t>페이지 구조와 작성법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오류와 검증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47861"/>
            <a:ext cx="8363272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스타일시트 작성과 실행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pPr lvl="1"/>
            <a:r>
              <a:rPr lang="en-US" altLang="ko-KR" dirty="0"/>
              <a:t>HTMLPage.html</a:t>
            </a:r>
            <a:r>
              <a:rPr lang="ko-KR" altLang="en-US" dirty="0"/>
              <a:t>을 </a:t>
            </a:r>
            <a:r>
              <a:rPr lang="en-US" altLang="ko-KR" dirty="0"/>
              <a:t>link </a:t>
            </a:r>
            <a:r>
              <a:rPr lang="ko-KR" altLang="en-US" dirty="0"/>
              <a:t>태그를 사용해 외부 스타일시트를 불러오도록 수정하여 </a:t>
            </a:r>
            <a:r>
              <a:rPr lang="en-US" altLang="ko-KR" dirty="0"/>
              <a:t>HTMLPageWithLink.html</a:t>
            </a:r>
            <a:r>
              <a:rPr lang="ko-KR" altLang="en-US" dirty="0"/>
              <a:t>로 저장하고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09F06-A7D4-3522-4BF8-AC94DD44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35249"/>
            <a:ext cx="7943850" cy="409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5D5A6E-86DF-A932-59A2-17849099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08920"/>
            <a:ext cx="3162300" cy="35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86C0AC-7020-6E81-0C6E-074332E2793D}"/>
              </a:ext>
            </a:extLst>
          </p:cNvPr>
          <p:cNvSpPr txBox="1"/>
          <p:nvPr/>
        </p:nvSpPr>
        <p:spPr>
          <a:xfrm>
            <a:off x="754159" y="3053440"/>
            <a:ext cx="7634265" cy="3327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Basic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 </a:t>
            </a:r>
            <a:r>
              <a:rPr lang="en-US" altLang="ko-KR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="stylesheet" </a:t>
            </a:r>
            <a:r>
              <a:rPr lang="en-US" altLang="ko-KR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="Style.css"&gt;</a:t>
            </a:r>
          </a:p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World..!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15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47861"/>
            <a:ext cx="8496944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작성과 실행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script </a:t>
            </a:r>
            <a:r>
              <a:rPr lang="ko-KR" altLang="en-US" dirty="0"/>
              <a:t>태그를 사용해 내부에서 작성하거나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script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속성을 사용해 외부에서 불러오도록 작성 가능</a:t>
            </a:r>
            <a:endParaRPr lang="en-US" altLang="ko-KR" dirty="0"/>
          </a:p>
          <a:p>
            <a:pPr lvl="1"/>
            <a:r>
              <a:rPr lang="ko-KR" altLang="en-US" dirty="0"/>
              <a:t>자바스크립트는 길어질 때가 많아 주로 외부 자바스크립트로 작성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52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47861"/>
            <a:ext cx="8496944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작성과 실행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HTMLPage.html</a:t>
            </a:r>
            <a:r>
              <a:rPr lang="ko-KR" altLang="en-US" dirty="0"/>
              <a:t>의 </a:t>
            </a:r>
            <a:r>
              <a:rPr lang="en-US" altLang="ko-KR" dirty="0"/>
              <a:t>head </a:t>
            </a:r>
            <a:r>
              <a:rPr lang="ko-KR" altLang="en-US" dirty="0"/>
              <a:t>태그나 </a:t>
            </a:r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 err="1"/>
              <a:t>scipt</a:t>
            </a:r>
            <a:r>
              <a:rPr lang="en-US" altLang="ko-KR" dirty="0"/>
              <a:t> </a:t>
            </a:r>
            <a:r>
              <a:rPr lang="ko-KR" altLang="en-US" dirty="0"/>
              <a:t>태그를 생성한 후 </a:t>
            </a:r>
            <a:r>
              <a:rPr lang="en-US" altLang="ko-KR" dirty="0"/>
              <a:t>HTMLPageWithScript.html</a:t>
            </a:r>
            <a:r>
              <a:rPr lang="ko-KR" altLang="en-US" dirty="0"/>
              <a:t>로 저장하고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ECB70-E426-E19C-A00E-1F68D949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17661"/>
            <a:ext cx="796290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47390-8D76-F171-B711-E0071BB7B507}"/>
              </a:ext>
            </a:extLst>
          </p:cNvPr>
          <p:cNvSpPr txBox="1"/>
          <p:nvPr/>
        </p:nvSpPr>
        <p:spPr>
          <a:xfrm>
            <a:off x="754159" y="3068960"/>
            <a:ext cx="7634265" cy="3604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Basic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// </a:t>
            </a:r>
            <a:r>
              <a:rPr lang="ko-KR" altLang="en-US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경고 창을 출력합니다</a:t>
            </a:r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alert(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'Hello JavaScript .. !'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World..!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D5F173-ED4C-0CD7-69B1-7040ECD7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9" y="2780928"/>
            <a:ext cx="33242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9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47861"/>
            <a:ext cx="8496944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작성과 실행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다른 이름으로 저장</a:t>
            </a:r>
            <a:r>
              <a:rPr lang="en-US" altLang="ko-KR" dirty="0"/>
              <a:t>]</a:t>
            </a:r>
            <a:r>
              <a:rPr lang="ko-KR" altLang="en-US" dirty="0"/>
              <a:t> 메뉴를 선택해 새 파일을 생성하고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OuterJavaScript.js</a:t>
            </a:r>
            <a:r>
              <a:rPr lang="ko-KR" altLang="en-US" dirty="0"/>
              <a:t>로 저장하면 에디터가 확장자를 자동으로 인식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B1395-3FE1-710B-29B0-BFD12D5C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484784"/>
            <a:ext cx="7981950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2E2148-90A4-AAC2-6D3C-A46F817C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2647950" cy="35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372037-73DF-14CE-2CFD-58E18F6F7054}"/>
              </a:ext>
            </a:extLst>
          </p:cNvPr>
          <p:cNvSpPr txBox="1"/>
          <p:nvPr/>
        </p:nvSpPr>
        <p:spPr>
          <a:xfrm>
            <a:off x="755576" y="3140969"/>
            <a:ext cx="7656115" cy="400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spcAft>
                <a:spcPts val="400"/>
              </a:spcAft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alert('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OuterScript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048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 </a:t>
            </a:r>
            <a:r>
              <a:rPr lang="ko-KR" altLang="en-US" dirty="0"/>
              <a:t>페이지 구조와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47861"/>
            <a:ext cx="8363272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작성과 실행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script </a:t>
            </a:r>
            <a:r>
              <a:rPr lang="ko-KR" altLang="en-US" dirty="0"/>
              <a:t>태그를 사용해 수정한 후 </a:t>
            </a:r>
            <a:r>
              <a:rPr lang="en-US" altLang="ko-KR" dirty="0"/>
              <a:t>HTMLPageWithOuterScript.html</a:t>
            </a:r>
            <a:r>
              <a:rPr lang="ko-KR" altLang="en-US" dirty="0"/>
              <a:t>로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정리 </a:t>
            </a:r>
            <a:r>
              <a:rPr lang="en-US" altLang="ko-KR" dirty="0"/>
              <a:t>: </a:t>
            </a:r>
            <a:r>
              <a:rPr lang="ko-KR" altLang="en-US" dirty="0"/>
              <a:t>외부 스타일시트는 </a:t>
            </a:r>
            <a:r>
              <a:rPr lang="en-US" altLang="ko-KR" dirty="0"/>
              <a:t>link </a:t>
            </a:r>
            <a:r>
              <a:rPr lang="ko-KR" altLang="en-US" dirty="0"/>
              <a:t>태그를 사용하고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외부 자바스크립트는 </a:t>
            </a:r>
            <a:r>
              <a:rPr lang="en-US" altLang="ko-KR" dirty="0"/>
              <a:t>script </a:t>
            </a:r>
            <a:r>
              <a:rPr lang="ko-KR" altLang="en-US" dirty="0"/>
              <a:t>태그를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C0A36-EB86-BD75-0A9B-AA2074A7E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78"/>
          <a:stretch/>
        </p:blipFill>
        <p:spPr>
          <a:xfrm>
            <a:off x="755576" y="2355289"/>
            <a:ext cx="3762375" cy="313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056E1-C2C8-3652-03D5-AD9307922515}"/>
              </a:ext>
            </a:extLst>
          </p:cNvPr>
          <p:cNvSpPr txBox="1"/>
          <p:nvPr/>
        </p:nvSpPr>
        <p:spPr>
          <a:xfrm>
            <a:off x="755576" y="2668672"/>
            <a:ext cx="7632848" cy="3059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Basic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script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="OuterJavaScript.js"&gt;&lt;/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World..!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spcAft>
                <a:spcPts val="400"/>
              </a:spcAft>
            </a:pP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A99803-F342-F1DA-F5E3-1FC5650EF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484784"/>
            <a:ext cx="79819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0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34" y="2492896"/>
            <a:ext cx="8388932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오류와 검증</a:t>
            </a:r>
          </a:p>
        </p:txBody>
      </p:sp>
    </p:spTree>
    <p:extLst>
      <p:ext uri="{BB962C8B-B14F-4D97-AF65-F5344CB8AC3E}">
        <p14:creationId xmlns:p14="http://schemas.microsoft.com/office/powerpoint/2010/main" val="2616309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소프트웨어, 번호, 컴퓨터 아이콘이(가) 표시된 사진&#10;&#10;자동 생성된 설명">
            <a:extLst>
              <a:ext uri="{FF2B5EF4-FFF2-40B4-BE49-F238E27FC236}">
                <a16:creationId xmlns:a16="http://schemas.microsoft.com/office/drawing/2014/main" id="{37640830-D24F-23EB-EF62-259099DCF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10"/>
          <a:stretch/>
        </p:blipFill>
        <p:spPr>
          <a:xfrm>
            <a:off x="3470759" y="3140968"/>
            <a:ext cx="5538142" cy="34169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오류와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버그</a:t>
            </a:r>
            <a:r>
              <a:rPr lang="en-US" altLang="ko-KR" b="1" dirty="0"/>
              <a:t>(bug)</a:t>
            </a:r>
            <a:r>
              <a:rPr lang="ko-KR" altLang="en-US" b="1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프로그램이 원하지 않는 방향으로 동작하는 것</a:t>
            </a:r>
            <a:endParaRPr lang="en-US" altLang="ko-KR" dirty="0"/>
          </a:p>
          <a:p>
            <a:r>
              <a:rPr lang="ko-KR" altLang="en-US" b="1" dirty="0"/>
              <a:t>디버그</a:t>
            </a:r>
            <a:r>
              <a:rPr lang="en-US" altLang="ko-KR" b="1" dirty="0"/>
              <a:t>(debug)</a:t>
            </a:r>
            <a:r>
              <a:rPr lang="en-US" altLang="ko-KR" dirty="0"/>
              <a:t> : </a:t>
            </a:r>
            <a:r>
              <a:rPr lang="ko-KR" altLang="en-US" dirty="0"/>
              <a:t>버그를 잡는</a:t>
            </a:r>
            <a:r>
              <a:rPr lang="en-US" altLang="ko-KR" dirty="0"/>
              <a:t>(</a:t>
            </a:r>
            <a:r>
              <a:rPr lang="ko-KR" altLang="en-US" dirty="0"/>
              <a:t>수정하는</a:t>
            </a:r>
            <a:r>
              <a:rPr lang="en-US" altLang="ko-KR" dirty="0"/>
              <a:t>) </a:t>
            </a:r>
            <a:r>
              <a:rPr lang="ko-KR" altLang="en-US" dirty="0"/>
              <a:t>행위</a:t>
            </a:r>
            <a:endParaRPr lang="en-US" altLang="ko-KR" dirty="0"/>
          </a:p>
          <a:p>
            <a:pPr lvl="1"/>
            <a:r>
              <a:rPr lang="ko-KR" altLang="en-US" dirty="0"/>
              <a:t>웹 브라우저의 검사 기능으로 쉽게 디버그</a:t>
            </a:r>
            <a:endParaRPr lang="en-US" altLang="ko-KR" dirty="0"/>
          </a:p>
          <a:p>
            <a:pPr lvl="2"/>
            <a:r>
              <a:rPr lang="ko-KR" altLang="en-US" dirty="0"/>
              <a:t>크롬을 실행한 후 </a:t>
            </a:r>
            <a:r>
              <a:rPr lang="en-US" altLang="ko-KR" dirty="0"/>
              <a:t>[F12] (</a:t>
            </a:r>
            <a:r>
              <a:rPr lang="ko-KR" altLang="en-US" dirty="0"/>
              <a:t>또는 </a:t>
            </a:r>
            <a:r>
              <a:rPr lang="en-US" altLang="ko-KR" dirty="0"/>
              <a:t>[Ctrl]+[Shift]+[I])</a:t>
            </a:r>
            <a:r>
              <a:rPr lang="ko-KR" altLang="en-US" dirty="0"/>
              <a:t>를 누르거나 마우스 오른쪽 버튼을 누르고 </a:t>
            </a:r>
            <a:r>
              <a:rPr lang="en-US" altLang="ko-KR" dirty="0"/>
              <a:t>[</a:t>
            </a:r>
            <a:r>
              <a:rPr lang="ko-KR" altLang="en-US" dirty="0"/>
              <a:t>검사</a:t>
            </a:r>
            <a:r>
              <a:rPr lang="en-US" altLang="ko-KR" dirty="0"/>
              <a:t>] </a:t>
            </a:r>
            <a:r>
              <a:rPr lang="ko-KR" altLang="en-US" dirty="0"/>
              <a:t>메뉴를 선택</a:t>
            </a:r>
            <a:endParaRPr lang="en-US" altLang="ko-KR" dirty="0"/>
          </a:p>
        </p:txBody>
      </p:sp>
      <p:pic>
        <p:nvPicPr>
          <p:cNvPr id="5" name="그림 4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04BDE01C-E36A-3F7C-549E-A19D90918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9" y="2636912"/>
            <a:ext cx="49477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1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83E3FD7-E6E9-6DA8-EB32-20567164CFFE}"/>
              </a:ext>
            </a:extLst>
          </p:cNvPr>
          <p:cNvSpPr/>
          <p:nvPr/>
        </p:nvSpPr>
        <p:spPr>
          <a:xfrm>
            <a:off x="323528" y="2780928"/>
            <a:ext cx="8496944" cy="3770094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오류와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검사 기능 중 </a:t>
            </a:r>
            <a:r>
              <a:rPr lang="en-US" altLang="ko-KR" dirty="0"/>
              <a:t>[Elements] </a:t>
            </a:r>
            <a:r>
              <a:rPr lang="ko-KR" altLang="en-US" dirty="0"/>
              <a:t>탭과 </a:t>
            </a:r>
            <a:r>
              <a:rPr lang="en-US" altLang="ko-KR" dirty="0"/>
              <a:t>[Console] </a:t>
            </a:r>
            <a:r>
              <a:rPr lang="ko-KR" altLang="en-US" dirty="0"/>
              <a:t>탭 사용</a:t>
            </a:r>
            <a:endParaRPr lang="en-US" altLang="ko-KR" dirty="0"/>
          </a:p>
          <a:p>
            <a:pPr lvl="1"/>
            <a:r>
              <a:rPr lang="en-US" altLang="ko-KR" b="1" dirty="0"/>
              <a:t>[Elements(</a:t>
            </a:r>
            <a:r>
              <a:rPr lang="ko-KR" altLang="en-US" b="1" dirty="0"/>
              <a:t>요소</a:t>
            </a:r>
            <a:r>
              <a:rPr lang="en-US" altLang="ko-KR" b="1" dirty="0"/>
              <a:t>)]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페이지의 계층 구조와 각 태그에 적용된 스타일을 파악</a:t>
            </a:r>
            <a:endParaRPr lang="en-US" altLang="ko-KR" dirty="0"/>
          </a:p>
          <a:p>
            <a:pPr lvl="1"/>
            <a:r>
              <a:rPr lang="en-US" altLang="ko-KR" b="1" dirty="0"/>
              <a:t>[Console(</a:t>
            </a:r>
            <a:r>
              <a:rPr lang="ko-KR" altLang="en-US" b="1" dirty="0"/>
              <a:t>콘솔</a:t>
            </a:r>
            <a:r>
              <a:rPr lang="en-US" altLang="ko-KR" b="1" dirty="0"/>
              <a:t>)] </a:t>
            </a:r>
            <a:r>
              <a:rPr lang="en-US" altLang="ko-KR" dirty="0"/>
              <a:t>:</a:t>
            </a:r>
            <a:r>
              <a:rPr lang="ko-KR" altLang="en-US" dirty="0"/>
              <a:t> 오류를 확인하거나 자바스크립트 코드를 추가로 입력</a:t>
            </a:r>
            <a:endParaRPr lang="en-US" altLang="ko-KR" dirty="0"/>
          </a:p>
          <a:p>
            <a:pPr lvl="5"/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 </a:t>
            </a:r>
            <a:r>
              <a:rPr lang="ko-KR" altLang="en-US" dirty="0"/>
              <a:t>자바스크립트 코드의 문제점을 검사로 확인할 수 있음</a:t>
            </a:r>
            <a:endParaRPr lang="en-US" altLang="ko-KR" dirty="0"/>
          </a:p>
        </p:txBody>
      </p:sp>
      <p:pic>
        <p:nvPicPr>
          <p:cNvPr id="5" name="그림 4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F2ACBBAE-05C7-5F73-076F-034348E87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91256"/>
            <a:ext cx="8064896" cy="20597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45486D-01BC-0AF8-1A95-A52E6693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25868"/>
            <a:ext cx="3667125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E5833-F27A-67AC-B9E7-373135ACFD74}"/>
              </a:ext>
            </a:extLst>
          </p:cNvPr>
          <p:cNvSpPr txBox="1"/>
          <p:nvPr/>
        </p:nvSpPr>
        <p:spPr>
          <a:xfrm>
            <a:off x="755576" y="3568768"/>
            <a:ext cx="7656115" cy="856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···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alert(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'Hello JavaScript .. !'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spcAft>
                <a:spcPts val="400"/>
              </a:spcAft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···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ko-KR" altLang="en-US" dirty="0"/>
              <a:t>요소</a:t>
            </a:r>
            <a:r>
              <a:rPr lang="en-US" altLang="ko-KR" dirty="0"/>
              <a:t>, </a:t>
            </a:r>
            <a:r>
              <a:rPr lang="ko-KR" altLang="en-US" dirty="0"/>
              <a:t>속성의 의미를 이해합니다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태그</a:t>
            </a:r>
            <a:r>
              <a:rPr lang="en-US" altLang="ko-KR" dirty="0"/>
              <a:t>, CSS, </a:t>
            </a:r>
            <a:r>
              <a:rPr lang="ko-KR" altLang="en-US" dirty="0"/>
              <a:t>자바스크립트를 사용해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웹 페이지를 작성하는 방법을 익힙니다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검사 기능으로 </a:t>
            </a:r>
            <a:r>
              <a:rPr lang="ko-KR" altLang="en-US" dirty="0" err="1"/>
              <a:t>디버그하는</a:t>
            </a:r>
            <a:r>
              <a:rPr lang="ko-KR" altLang="en-US" dirty="0"/>
              <a:t> 방법을 알아봅니다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01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HTML5 </a:t>
            </a:r>
            <a:r>
              <a:rPr lang="ko-KR" altLang="en-US" sz="4000" b="1" dirty="0">
                <a:latin typeface="+mn-ea"/>
                <a:ea typeface="+mn-ea"/>
              </a:rPr>
              <a:t>기본 용어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HTML5 </a:t>
            </a:r>
            <a:r>
              <a:rPr lang="ko-KR" altLang="en-US" dirty="0"/>
              <a:t>기본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태그와 요소</a:t>
            </a:r>
            <a:endParaRPr lang="en-US" altLang="ko-KR" b="1" dirty="0"/>
          </a:p>
          <a:p>
            <a:r>
              <a:rPr lang="ko-KR" altLang="en-US" b="1" dirty="0"/>
              <a:t>요소</a:t>
            </a:r>
            <a:r>
              <a:rPr lang="en-US" altLang="ko-KR" dirty="0"/>
              <a:t> : HTML </a:t>
            </a:r>
            <a:r>
              <a:rPr lang="ko-KR" altLang="en-US" dirty="0"/>
              <a:t>페이지를 구성하는 각 부품</a:t>
            </a:r>
            <a:endParaRPr lang="en-US" altLang="ko-KR" dirty="0"/>
          </a:p>
          <a:p>
            <a:pPr lvl="1"/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이미지 등이 모두 요소</a:t>
            </a:r>
            <a:endParaRPr lang="en-US" altLang="ko-KR" dirty="0"/>
          </a:p>
          <a:p>
            <a:pPr lvl="1"/>
            <a:r>
              <a:rPr lang="ko-KR" altLang="en-US" dirty="0"/>
              <a:t>자바스크립트 개발에서는 요소를 객체</a:t>
            </a:r>
            <a:r>
              <a:rPr lang="en-US" altLang="ko-KR" dirty="0"/>
              <a:t>(object)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r>
              <a:rPr lang="ko-KR" altLang="en-US" b="1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 요소를 만들 때 사용하는 작성 방법</a:t>
            </a:r>
            <a:endParaRPr lang="en-US" altLang="ko-KR" dirty="0"/>
          </a:p>
          <a:p>
            <a:pPr lvl="1"/>
            <a:r>
              <a:rPr lang="ko-KR" altLang="en-US" dirty="0"/>
              <a:t>흔히 요소와 태그를 구분하지 않고 사용</a:t>
            </a:r>
            <a:endParaRPr lang="en-US" altLang="ko-KR" dirty="0"/>
          </a:p>
          <a:p>
            <a:r>
              <a:rPr lang="ko-KR" altLang="en-US" dirty="0"/>
              <a:t>내용을 가질 수 있는 요소와 내용을 가질 수 없는 요소</a:t>
            </a:r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7D14641-8DA3-02CD-F71F-05589BAEF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15332"/>
            <a:ext cx="6977756" cy="28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6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HTML5 </a:t>
            </a:r>
            <a:r>
              <a:rPr lang="ko-KR" altLang="en-US" dirty="0"/>
              <a:t>기본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태그와 요소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내용을 가질 수 있는 요소를 생성할 때 </a:t>
            </a:r>
            <a:endParaRPr lang="en-US" altLang="ko-KR" dirty="0"/>
          </a:p>
          <a:p>
            <a:pPr lvl="1"/>
            <a:r>
              <a:rPr lang="ko-KR" altLang="en-US" b="1" dirty="0"/>
              <a:t>시작 태그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내용 앞에 붙이는 태그</a:t>
            </a:r>
            <a:endParaRPr lang="en-US" altLang="ko-KR" dirty="0"/>
          </a:p>
          <a:p>
            <a:pPr lvl="1"/>
            <a:r>
              <a:rPr lang="ko-KR" altLang="en-US" b="1" dirty="0"/>
              <a:t>끝 태그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내용 뒤에 붙이는 태그</a:t>
            </a:r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FE26A74-56D2-B01A-FE0F-E9AF473C0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6096000" cy="3743325"/>
          </a:xfrm>
          <a:prstGeom prst="rect">
            <a:avLst/>
          </a:prstGeom>
        </p:spPr>
      </p:pic>
      <p:pic>
        <p:nvPicPr>
          <p:cNvPr id="7" name="그림 6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2EB13209-62CD-0395-7562-F00819F1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654502"/>
            <a:ext cx="3444999" cy="10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5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73CF-E07F-5F61-540A-51A14D600026}"/>
              </a:ext>
            </a:extLst>
          </p:cNvPr>
          <p:cNvSpPr/>
          <p:nvPr/>
        </p:nvSpPr>
        <p:spPr>
          <a:xfrm>
            <a:off x="323528" y="1484784"/>
            <a:ext cx="8363272" cy="3528392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HTML5 </a:t>
            </a:r>
            <a:r>
              <a:rPr lang="ko-KR" altLang="en-US" dirty="0"/>
              <a:t>기본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태그와 요소</a:t>
            </a:r>
            <a:endParaRPr lang="en-US" altLang="ko-KR" b="1" dirty="0"/>
          </a:p>
          <a:p>
            <a:pPr marL="1365250" lvl="2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</a:t>
            </a:r>
            <a:r>
              <a:rPr lang="ko-KR" altLang="en-US" b="1" dirty="0"/>
              <a:t> </a:t>
            </a:r>
            <a:r>
              <a:rPr lang="en-US" altLang="ko-KR" b="1" dirty="0"/>
              <a:t>HTML</a:t>
            </a:r>
            <a:r>
              <a:rPr lang="ko-KR" altLang="en-US" b="1" dirty="0"/>
              <a:t> 표기법과 </a:t>
            </a:r>
            <a:r>
              <a:rPr lang="en-US" altLang="ko-KR" b="1" dirty="0"/>
              <a:t>XHTML </a:t>
            </a:r>
            <a:r>
              <a:rPr lang="ko-KR" altLang="en-US" b="1" dirty="0"/>
              <a:t>표기법</a:t>
            </a:r>
            <a:endParaRPr lang="en-US" altLang="ko-KR" b="1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표기법은 </a:t>
            </a:r>
            <a:r>
              <a:rPr lang="en-US" altLang="ko-KR" dirty="0"/>
              <a:t>&lt;</a:t>
            </a:r>
            <a:r>
              <a:rPr lang="ko-KR" altLang="en-US" dirty="0"/>
              <a:t>요소 이름</a:t>
            </a:r>
            <a:r>
              <a:rPr lang="en-US" altLang="ko-KR" dirty="0"/>
              <a:t>&gt;</a:t>
            </a:r>
            <a:r>
              <a:rPr lang="ko-KR" altLang="en-US" dirty="0"/>
              <a:t>만으로 요소를 생성하기 때문에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내용을 가질 수 있는 태그의 시작 태그로 오해할 수 있음</a:t>
            </a:r>
            <a:endParaRPr lang="en-US" altLang="ko-KR" dirty="0"/>
          </a:p>
          <a:p>
            <a:pPr lvl="1"/>
            <a:r>
              <a:rPr lang="en-US" altLang="ko-KR" dirty="0"/>
              <a:t>XHTML </a:t>
            </a:r>
            <a:r>
              <a:rPr lang="ko-KR" altLang="en-US" dirty="0"/>
              <a:t>표기법 </a:t>
            </a:r>
            <a:r>
              <a:rPr lang="en-US" altLang="ko-KR" dirty="0"/>
              <a:t>: </a:t>
            </a:r>
            <a:r>
              <a:rPr lang="ko-KR" altLang="en-US" dirty="0"/>
              <a:t>명확하게 내용을 가질 수 없는 태그라고 표기할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81E66-A5D5-330B-C4E2-25DD4D2C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3284984"/>
            <a:ext cx="3435332" cy="15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HTML5 </a:t>
            </a:r>
            <a:r>
              <a:rPr lang="ko-KR" altLang="en-US" dirty="0"/>
              <a:t>기본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속성</a:t>
            </a:r>
            <a:endParaRPr lang="en-US" altLang="ko-KR" b="1" dirty="0"/>
          </a:p>
          <a:p>
            <a:r>
              <a:rPr lang="ko-KR" altLang="en-US" b="1" dirty="0"/>
              <a:t>속성</a:t>
            </a:r>
            <a:r>
              <a:rPr lang="en-US" altLang="ko-KR" dirty="0"/>
              <a:t> : </a:t>
            </a:r>
            <a:r>
              <a:rPr lang="ko-KR" altLang="en-US" dirty="0"/>
              <a:t>태그에 추가 정보를 부여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(a)</a:t>
            </a:r>
            <a:r>
              <a:rPr lang="ko-KR" altLang="en-US" dirty="0"/>
              <a:t>는 </a:t>
            </a:r>
            <a:r>
              <a:rPr lang="en-US" altLang="ko-KR" dirty="0"/>
              <a:t>h1 </a:t>
            </a:r>
            <a:r>
              <a:rPr lang="ko-KR" altLang="en-US" dirty="0"/>
              <a:t>태그에 </a:t>
            </a:r>
            <a:r>
              <a:rPr lang="en-US" altLang="ko-KR" dirty="0"/>
              <a:t>title </a:t>
            </a:r>
            <a:r>
              <a:rPr lang="ko-KR" altLang="en-US" dirty="0"/>
              <a:t>속성을 부여</a:t>
            </a:r>
            <a:endParaRPr lang="en-US" altLang="ko-KR" dirty="0"/>
          </a:p>
          <a:p>
            <a:pPr lvl="1"/>
            <a:r>
              <a:rPr lang="en-US" altLang="ko-KR" dirty="0"/>
              <a:t>(b)</a:t>
            </a:r>
            <a:r>
              <a:rPr lang="ko-KR" altLang="en-US" dirty="0"/>
              <a:t>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속성에 출력할 이미지 정보를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D1BE55A-F892-AB2B-B42A-AAD8C72D4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55329"/>
            <a:ext cx="6048672" cy="27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1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HTML5 </a:t>
            </a:r>
            <a:r>
              <a:rPr lang="ko-KR" altLang="en-US" dirty="0"/>
              <a:t>기본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주석</a:t>
            </a:r>
            <a:endParaRPr lang="en-US" altLang="ko-KR" b="1" dirty="0"/>
          </a:p>
          <a:p>
            <a:r>
              <a:rPr lang="ko-KR" altLang="en-US" b="1" dirty="0"/>
              <a:t>주석</a:t>
            </a:r>
            <a:r>
              <a:rPr lang="en-US" altLang="ko-KR" dirty="0"/>
              <a:t> : </a:t>
            </a:r>
            <a:r>
              <a:rPr lang="ko-KR" altLang="en-US" dirty="0"/>
              <a:t>프로그램 실행에 영향을 미치지 않으면서 설명하는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86F5D69-E250-0231-C586-0A9F5EF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700808"/>
            <a:ext cx="81343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4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10063</TotalTime>
  <Words>980</Words>
  <Application>Microsoft Office PowerPoint</Application>
  <PresentationFormat>화면 슬라이드 쇼(4:3)</PresentationFormat>
  <Paragraphs>230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Arial</vt:lpstr>
      <vt:lpstr>Times New Roman</vt:lpstr>
      <vt:lpstr>Arial Black</vt:lpstr>
      <vt:lpstr>굴림</vt:lpstr>
      <vt:lpstr>HY견고딕</vt:lpstr>
      <vt:lpstr>Wingdings</vt:lpstr>
      <vt:lpstr>Tahoma</vt:lpstr>
      <vt:lpstr>맑은 고딕</vt:lpstr>
      <vt:lpstr>D2Coding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01. HTML5 기본 용어</vt:lpstr>
      <vt:lpstr>01. HTML5 기본 용어</vt:lpstr>
      <vt:lpstr>01. HTML5 기본 용어</vt:lpstr>
      <vt:lpstr>01. HTML5 기본 용어</vt:lpstr>
      <vt:lpstr>01. HTML5 기본 용어</vt:lpstr>
      <vt:lpstr>PowerPoint 프레젠테이션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02 HTML 페이지 구조와 작성법</vt:lpstr>
      <vt:lpstr>PowerPoint 프레젠테이션</vt:lpstr>
      <vt:lpstr>03 오류와 검증</vt:lpstr>
      <vt:lpstr>03 오류와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이 병진</cp:lastModifiedBy>
  <cp:revision>1359</cp:revision>
  <dcterms:created xsi:type="dcterms:W3CDTF">2012-07-11T10:23:22Z</dcterms:created>
  <dcterms:modified xsi:type="dcterms:W3CDTF">2024-03-04T13:25:24Z</dcterms:modified>
</cp:coreProperties>
</file>