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79" r:id="rId2"/>
    <p:sldId id="416" r:id="rId3"/>
    <p:sldId id="417" r:id="rId4"/>
    <p:sldId id="412" r:id="rId5"/>
    <p:sldId id="535" r:id="rId6"/>
    <p:sldId id="528" r:id="rId7"/>
    <p:sldId id="581" r:id="rId8"/>
    <p:sldId id="536" r:id="rId9"/>
    <p:sldId id="582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422" r:id="rId19"/>
    <p:sldId id="501" r:id="rId20"/>
    <p:sldId id="539" r:id="rId21"/>
    <p:sldId id="599" r:id="rId22"/>
    <p:sldId id="608" r:id="rId23"/>
    <p:sldId id="423" r:id="rId24"/>
    <p:sldId id="600" r:id="rId25"/>
    <p:sldId id="601" r:id="rId26"/>
    <p:sldId id="541" r:id="rId27"/>
    <p:sldId id="607" r:id="rId28"/>
    <p:sldId id="602" r:id="rId29"/>
    <p:sldId id="542" r:id="rId30"/>
    <p:sldId id="603" r:id="rId31"/>
    <p:sldId id="604" r:id="rId32"/>
    <p:sldId id="605" r:id="rId33"/>
    <p:sldId id="606" r:id="rId34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7"/>
    </p:embeddedFont>
    <p:embeddedFont>
      <p:font typeface="HY견고딕" panose="02030600000101010101" pitchFamily="18" charset="-127"/>
      <p:regular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D2Coding" panose="020B0600000101010101" charset="-127"/>
      <p:regular r:id="rId43"/>
      <p:bold r:id="rId4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4D"/>
    <a:srgbClr val="00CC66"/>
    <a:srgbClr val="E85542"/>
    <a:srgbClr val="02AF7E"/>
    <a:srgbClr val="96CFAC"/>
    <a:srgbClr val="7EBCD0"/>
    <a:srgbClr val="39869F"/>
    <a:srgbClr val="FABE00"/>
    <a:srgbClr val="F49F42"/>
    <a:srgbClr val="F6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7" autoAdjust="0"/>
    <p:restoredTop sz="90544" autoAdjust="0"/>
  </p:normalViewPr>
  <p:slideViewPr>
    <p:cSldViewPr>
      <p:cViewPr varScale="1">
        <p:scale>
          <a:sx n="70" d="100"/>
          <a:sy n="70" d="100"/>
        </p:scale>
        <p:origin x="1092" y="66"/>
      </p:cViewPr>
      <p:guideLst>
        <p:guide orient="horz" pos="618"/>
        <p:guide pos="158"/>
        <p:guide pos="5602"/>
      </p:guideLst>
    </p:cSldViewPr>
  </p:slideViewPr>
  <p:outlineViewPr>
    <p:cViewPr>
      <p:scale>
        <a:sx n="33" d="100"/>
        <a:sy n="33" d="100"/>
      </p:scale>
      <p:origin x="0" y="-4004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88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2024-03-04-Mon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8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E8554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2C0EC-2602-2D3D-6C9B-F814EBEFD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0778" y="908720"/>
            <a:ext cx="36224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E8554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2033F2-C21F-00E2-FA47-BCDDEF3A0B7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F87359A1-96F3-3B53-ED59-0C539D4D5996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윤인성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E8554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34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523924" y="188640"/>
            <a:ext cx="5856388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42998"/>
            <a:ext cx="8943424" cy="474732"/>
            <a:chOff x="156126" y="145959"/>
            <a:chExt cx="8943424" cy="474732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45959"/>
              <a:ext cx="1304158" cy="474732"/>
              <a:chOff x="19048" y="103725"/>
              <a:chExt cx="1578031" cy="52220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03725"/>
                <a:ext cx="1578029" cy="516963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0520"/>
                <a:ext cx="1578029" cy="2954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118387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baseline="0" dirty="0">
                <a:solidFill>
                  <a:schemeClr val="bg1"/>
                </a:solidFill>
                <a:latin typeface="+mj-lt"/>
                <a:ea typeface="+mn-ea"/>
              </a:rPr>
              <a:t>종합 예제</a:t>
            </a: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3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ipsum.com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676019" y="836712"/>
            <a:ext cx="4134465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E85542"/>
                </a:solidFill>
                <a:latin typeface="+mj-ea"/>
                <a:ea typeface="+mj-ea"/>
              </a:rPr>
              <a:t>Chapter 03</a:t>
            </a:r>
            <a:endParaRPr lang="en-US" altLang="ko-KR" sz="4000" b="1" baseline="0" dirty="0">
              <a:solidFill>
                <a:srgbClr val="E85542"/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>
                <a:latin typeface="+mj-ea"/>
                <a:ea typeface="+mj-ea"/>
              </a:rPr>
              <a:t>HTML5 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기본 태그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D87BFC-B0A9-FEBE-6D17-07CAF5B7ECBF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b="1" dirty="0"/>
              <a:t>특수 문자 표기</a:t>
            </a:r>
            <a:endParaRPr lang="en-US" altLang="ko-KR" b="1" dirty="0"/>
          </a:p>
          <a:p>
            <a:pPr lvl="1"/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괄호 등은 특수 문자를 사용해 화면에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 공백 </a:t>
            </a:r>
            <a:r>
              <a:rPr lang="en-US" altLang="ko-KR" dirty="0"/>
              <a:t>3</a:t>
            </a:r>
            <a:r>
              <a:rPr lang="ko-KR" altLang="en-US" dirty="0"/>
              <a:t>개를 연속으로 입력하면 제대로 표시되지 않고</a:t>
            </a:r>
            <a:r>
              <a:rPr lang="en-US" altLang="ko-KR" dirty="0"/>
              <a:t> 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를 사용하면 모든 공백을 표시할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267DA-4C65-6956-9D8E-CE9502CA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1933448" cy="18722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009679-4AE2-C2D8-8D44-3E5D59CC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7" y="4858159"/>
            <a:ext cx="3695700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BBC2A1-5656-2E53-7E62-1E26C0C31927}"/>
              </a:ext>
            </a:extLst>
          </p:cNvPr>
          <p:cNvSpPr txBox="1"/>
          <p:nvPr/>
        </p:nvSpPr>
        <p:spPr>
          <a:xfrm>
            <a:off x="754160" y="5201059"/>
            <a:ext cx="7635681" cy="11503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공백이   있는   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공백이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있는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6696F6-2906-BFD5-0BE6-CC716C476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952819"/>
            <a:ext cx="3002675" cy="7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1E5F36-A6E3-3874-D981-CB87C49495BF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en-US" altLang="ko-KR" b="1" dirty="0"/>
              <a:t>Lorem Ipsum(</a:t>
            </a:r>
            <a:r>
              <a:rPr lang="en-US" altLang="ko-KR" b="1" dirty="0">
                <a:hlinkClick r:id="rId2"/>
              </a:rPr>
              <a:t>http://lipsum.com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그럴듯한 글자를 쉽게 생성할 수 있어 웹 페이지 디자인에 많이 사용 </a:t>
            </a:r>
            <a:endParaRPr lang="en-US" altLang="ko-KR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64D161-FEE9-0DDB-A096-B3018D368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5" y="2315803"/>
            <a:ext cx="5255030" cy="40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r>
              <a:rPr lang="ko-KR" altLang="en-US" b="1" dirty="0"/>
              <a:t>하이퍼텍스트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 선택에 따라 관련한 특정 정보로 이동할 수 있도록 조직된 문서</a:t>
            </a:r>
            <a:endParaRPr lang="en-US" altLang="ko-KR" b="1" dirty="0"/>
          </a:p>
          <a:p>
            <a:r>
              <a:rPr lang="en-US" altLang="ko-KR" dirty="0"/>
              <a:t>a </a:t>
            </a:r>
            <a:r>
              <a:rPr lang="ko-KR" altLang="en-US" dirty="0"/>
              <a:t>태그는 </a:t>
            </a:r>
            <a:r>
              <a:rPr lang="en-US" altLang="ko-KR" dirty="0"/>
              <a:t>anchor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다른 웹 페이지나 웹 페이지 내부의 특정 위치로 이동할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hyper reference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웹 페이지나 파일의 위치를 나타내는 경로를 입력해 웹 브라우저에 알려 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3E76C99-5670-E5BF-2442-5402B516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8" y="2704331"/>
            <a:ext cx="3596258" cy="1253830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F9746C4-8C81-BA67-ABF3-5275C3F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5126038"/>
            <a:ext cx="669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특정 웹 페이지에 연결하기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3-5]</a:t>
            </a:r>
            <a:r>
              <a:rPr lang="ko-KR" altLang="en-US" dirty="0"/>
              <a:t>를 작성하고 실행한 후 하이퍼링크를 설정한 글자를 클릭하면 해당 웹 페이지로 이동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8363D-D57E-B0F7-96EF-98923AA3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196752"/>
            <a:ext cx="79724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1F628-6D5B-8C7C-C447-FAA91359AA5F}"/>
              </a:ext>
            </a:extLst>
          </p:cNvPr>
          <p:cNvSpPr txBox="1"/>
          <p:nvPr/>
        </p:nvSpPr>
        <p:spPr>
          <a:xfrm>
            <a:off x="755576" y="2924944"/>
            <a:ext cx="7635681" cy="33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="http://www.hanbit.co.kr"&gt;</a:t>
            </a:r>
            <a:r>
              <a:rPr lang="ko-KR" altLang="pt-B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한빛미디어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="http://www.naver.com/"&gt;</a:t>
            </a:r>
            <a:r>
              <a:rPr lang="ko-KR" altLang="pt-B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="http://www.daum.net/"&gt;</a:t>
            </a:r>
            <a:r>
              <a:rPr lang="ko-KR" altLang="pt-B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CF3524-56E0-02FB-311C-56236E9D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82044"/>
            <a:ext cx="2543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 웹 페이지 내부에 연결하기 </a:t>
            </a:r>
            <a:r>
              <a:rPr lang="ko-KR" altLang="en-US" dirty="0"/>
              <a:t>특정 태그로 이동하려면 </a:t>
            </a:r>
            <a:r>
              <a:rPr lang="en-US" altLang="ko-KR" dirty="0"/>
              <a:t>id </a:t>
            </a:r>
            <a:r>
              <a:rPr lang="ko-KR" altLang="en-US" dirty="0"/>
              <a:t>속성을 추가로 사용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8F015-85C9-1793-49D7-6B534B16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196752"/>
            <a:ext cx="79724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DAD11-79AF-51E3-3343-8275AFB5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1" y="2069276"/>
            <a:ext cx="29527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5B49F-3224-058C-4CAB-52CB49836854}"/>
              </a:ext>
            </a:extLst>
          </p:cNvPr>
          <p:cNvSpPr txBox="1"/>
          <p:nvPr/>
        </p:nvSpPr>
        <p:spPr>
          <a:xfrm>
            <a:off x="755576" y="2421701"/>
            <a:ext cx="7635681" cy="4247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="#alpha"&gt;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Alpha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="#beta"&gt;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Beta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="#gamma"&gt;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Gamma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="alpha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Alpha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adipiscing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="beta"&gt;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Beta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Donec at pharetra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orci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Ut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tincidunt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porta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aliquam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sv-SE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sv-SE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="gamma"&gt;</a:t>
            </a:r>
            <a:r>
              <a:rPr lang="sv-SE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Gamma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sv-SE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fr-F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 nibh tellus, tristique quis blandit quis, consequat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pt-BR" altLang="ko-KR" sz="1600" b="0" i="0" u="none" strike="noStrike" baseline="0" dirty="0">
              <a:solidFill>
                <a:srgbClr val="0067B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63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B7200-2588-2030-0B73-1AF18F75B625}"/>
              </a:ext>
            </a:extLst>
          </p:cNvPr>
          <p:cNvSpPr/>
          <p:nvPr/>
        </p:nvSpPr>
        <p:spPr>
          <a:xfrm>
            <a:off x="323528" y="2060848"/>
            <a:ext cx="8363272" cy="4497362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r>
              <a:rPr lang="en-US" altLang="ko-KR" dirty="0"/>
              <a:t>id </a:t>
            </a:r>
            <a:r>
              <a:rPr lang="ko-KR" altLang="en-US" dirty="0"/>
              <a:t>속성이 중복되면 먼저 나오는 태그로 이동하나</a:t>
            </a:r>
            <a:r>
              <a:rPr lang="en-US" altLang="ko-KR" dirty="0"/>
              <a:t>, id </a:t>
            </a:r>
            <a:r>
              <a:rPr lang="ko-KR" altLang="en-US" dirty="0"/>
              <a:t>속성 중복 사용은 웹 표준에 어긋남</a:t>
            </a:r>
            <a:endParaRPr lang="en-US" altLang="ko-KR" dirty="0"/>
          </a:p>
          <a:p>
            <a:pPr lvl="5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b="1" dirty="0"/>
              <a:t>빈 링크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a </a:t>
            </a:r>
            <a:r>
              <a:rPr lang="ko-KR" altLang="en-US" dirty="0"/>
              <a:t>태그의 하이퍼링크 기능을 제거하더라도 </a:t>
            </a:r>
            <a:r>
              <a:rPr lang="en-US" altLang="ko-KR" dirty="0"/>
              <a:t>a </a:t>
            </a:r>
            <a:r>
              <a:rPr lang="ko-KR" altLang="en-US" dirty="0"/>
              <a:t>태그에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‘</a:t>
            </a:r>
            <a:r>
              <a:rPr lang="en-US" altLang="ko-KR" dirty="0"/>
              <a:t>#’</a:t>
            </a:r>
            <a:r>
              <a:rPr lang="ko-KR" altLang="en-US" dirty="0"/>
              <a:t>을 입력해서 웹 표준을 따르는 것이 좋음</a:t>
            </a:r>
            <a:endParaRPr lang="en-US" altLang="ko-KR" dirty="0"/>
          </a:p>
          <a:p>
            <a:pPr lvl="1"/>
            <a:r>
              <a:rPr lang="ko-KR" altLang="en-US" dirty="0"/>
              <a:t>네이버 지식</a:t>
            </a:r>
            <a:r>
              <a:rPr lang="en-US" altLang="ko-KR" dirty="0" err="1"/>
              <a:t>iN</a:t>
            </a:r>
            <a:r>
              <a:rPr lang="en-US" altLang="ko-KR" dirty="0"/>
              <a:t> </a:t>
            </a:r>
            <a:r>
              <a:rPr lang="ko-KR" altLang="en-US" dirty="0"/>
              <a:t>페이지 코드 일부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DD5-A234-0A7E-1F8A-31795FE8125D}"/>
              </a:ext>
            </a:extLst>
          </p:cNvPr>
          <p:cNvSpPr txBox="1"/>
          <p:nvPr/>
        </p:nvSpPr>
        <p:spPr>
          <a:xfrm>
            <a:off x="755576" y="3933056"/>
            <a:ext cx="7635681" cy="25202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directory_box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directory_list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qna_list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교육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컴퓨터통신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엔터테인먼트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건강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58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글자 모양 태그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글자 모양 태그는 단독 사용하거나 제목 글자와 본문 글자 태그 내부 또는 다른 글자 모양 태그 내부에도 넣을 수 있음</a:t>
            </a:r>
            <a:endParaRPr lang="en-US" altLang="ko-KR" dirty="0"/>
          </a:p>
          <a:p>
            <a:pPr lvl="1"/>
            <a:r>
              <a:rPr lang="ko-KR" altLang="en-US" dirty="0"/>
              <a:t>글자 모양 태그 내부에 제목 글자와 본문 글자 태그는 넣을 수 없음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D3F895-C518-42D7-EFC8-E1D7FEA1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73"/>
          <a:stretch/>
        </p:blipFill>
        <p:spPr>
          <a:xfrm>
            <a:off x="755577" y="1340768"/>
            <a:ext cx="3438526" cy="2336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FFB844-7265-FDA5-026D-9574B1EDE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51"/>
          <a:stretch/>
        </p:blipFill>
        <p:spPr>
          <a:xfrm>
            <a:off x="4716017" y="1700808"/>
            <a:ext cx="3648855" cy="1656184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2CD6D4B4-8821-BB86-7808-00FA04C87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61" y="4994501"/>
            <a:ext cx="3089678" cy="16774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35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글자 모양 태그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3A8F3-068D-E63F-375B-512ABE1F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196752"/>
            <a:ext cx="7953375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8AFA3-9633-1FE5-AFA1-83D79D71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43" y="1676425"/>
            <a:ext cx="2266950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BD3D5-FDDC-68B1-6C41-FD36B1F2690D}"/>
              </a:ext>
            </a:extLst>
          </p:cNvPr>
          <p:cNvSpPr txBox="1"/>
          <p:nvPr/>
        </p:nvSpPr>
        <p:spPr>
          <a:xfrm>
            <a:off x="755576" y="2032711"/>
            <a:ext cx="7635681" cy="4708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Lorem ipsum dolor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Lorem ipsum dolor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7FC946-E28D-087B-396B-FA7CABB9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121816"/>
            <a:ext cx="2736304" cy="3463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30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724" y="2456892"/>
            <a:ext cx="496855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목록 태그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내비게이션 메뉴</a:t>
            </a:r>
            <a:r>
              <a:rPr lang="en-US" altLang="ko-KR" dirty="0"/>
              <a:t> : </a:t>
            </a:r>
            <a:r>
              <a:rPr lang="ko-KR" altLang="en-US" dirty="0"/>
              <a:t>웹 사이트의 다른 웹 페이지로 이동할 수 있는 버튼을 모아 둔 것</a:t>
            </a:r>
            <a:r>
              <a:rPr lang="en-US" altLang="ko-KR" dirty="0"/>
              <a:t>. </a:t>
            </a:r>
            <a:r>
              <a:rPr lang="ko-KR" altLang="en-US" dirty="0"/>
              <a:t>목록 태그를 사용하여 만듦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87AE3AA6-7576-D597-5BBC-AF778EB6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844824"/>
            <a:ext cx="7743825" cy="2495550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CBF5860-D1AF-ED0B-0FFD-35AA32AA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4689351"/>
            <a:ext cx="4152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글자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목록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테이블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미디어 태그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순서가 없는 기본 목록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순서가 있는 기본 목록 만들기 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ko-KR" altLang="en-US" dirty="0"/>
              <a:t>태그를 </a:t>
            </a:r>
            <a:r>
              <a:rPr lang="en-US" altLang="ko-KR" dirty="0" err="1"/>
              <a:t>ol</a:t>
            </a:r>
            <a:r>
              <a:rPr lang="en-US" altLang="ko-KR" dirty="0"/>
              <a:t> </a:t>
            </a:r>
            <a:r>
              <a:rPr lang="ko-KR" altLang="en-US" dirty="0"/>
              <a:t>태그로 바꿈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DC2BF-DC9C-8CF8-18DD-8D0DF575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764704"/>
            <a:ext cx="795337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51795-0BBE-945F-4E99-BF9604F9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676525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450E1-5A03-62E2-75DA-767C6F73689D}"/>
              </a:ext>
            </a:extLst>
          </p:cNvPr>
          <p:cNvSpPr txBox="1"/>
          <p:nvPr/>
        </p:nvSpPr>
        <p:spPr>
          <a:xfrm>
            <a:off x="761929" y="1971701"/>
            <a:ext cx="7635681" cy="1817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1606B-497A-9A8B-2BA8-B7F153D9B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66" y="4400724"/>
            <a:ext cx="2495550" cy="35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CE184-1819-FDB8-40DA-533B41C77E5A}"/>
              </a:ext>
            </a:extLst>
          </p:cNvPr>
          <p:cNvSpPr txBox="1"/>
          <p:nvPr/>
        </p:nvSpPr>
        <p:spPr>
          <a:xfrm>
            <a:off x="761929" y="4702772"/>
            <a:ext cx="7635681" cy="1817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BE4AF6-7B98-E7E0-A77F-A2A5298D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898" y="2929760"/>
            <a:ext cx="983226" cy="7767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00E960-CB1E-A913-06C7-2AA31788A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118" y="5611441"/>
            <a:ext cx="1022555" cy="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중첩 목록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626C2-D5DE-D314-362B-71D7B957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764704"/>
            <a:ext cx="7953375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A153DE-E2CD-9900-F00E-6AC79AFC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4860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FD011-9105-A342-5D30-FCCCBE8D54F5}"/>
              </a:ext>
            </a:extLst>
          </p:cNvPr>
          <p:cNvSpPr txBox="1"/>
          <p:nvPr/>
        </p:nvSpPr>
        <p:spPr>
          <a:xfrm>
            <a:off x="761929" y="1988840"/>
            <a:ext cx="3697182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번째 목록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84940-4042-4E29-60C3-E586760AB92C}"/>
              </a:ext>
            </a:extLst>
          </p:cNvPr>
          <p:cNvSpPr txBox="1"/>
          <p:nvPr/>
        </p:nvSpPr>
        <p:spPr>
          <a:xfrm>
            <a:off x="4572000" y="2535286"/>
            <a:ext cx="3810072" cy="3055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두 번째 목록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채소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치커리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양배추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9AF511-B5F5-890A-EF68-D9B69667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573635"/>
            <a:ext cx="1455174" cy="20156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4FE7A19-447A-5E10-8BC6-24DCC4202D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9183" y="2592276"/>
            <a:ext cx="2232248" cy="2609552"/>
          </a:xfrm>
          <a:prstGeom prst="bentConnector4">
            <a:avLst>
              <a:gd name="adj1" fmla="val -10241"/>
              <a:gd name="adj2" fmla="val 854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5182049" cy="451143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CBFDDA45-124E-4CD8-A274-48E0D701E356}"/>
              </a:ext>
            </a:extLst>
          </p:cNvPr>
          <p:cNvSpPr txBox="1"/>
          <p:nvPr/>
        </p:nvSpPr>
        <p:spPr>
          <a:xfrm>
            <a:off x="5796136" y="1412776"/>
            <a:ext cx="2817867" cy="22467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구성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&lt;dt&gt;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&lt;/dt&gt;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13~16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10~12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&lt;dt&gt;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&lt;/dt&gt;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15~19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&lt;/dl&gt;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0577EC-A158-4442-83E2-49B32449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77" r="48409"/>
          <a:stretch/>
        </p:blipFill>
        <p:spPr>
          <a:xfrm>
            <a:off x="5821091" y="3812201"/>
            <a:ext cx="2834325" cy="1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34" y="2492896"/>
            <a:ext cx="838893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테이블 태그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표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4612460-0779-449D-AFB0-E27D98BA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9770"/>
            <a:ext cx="4176463" cy="2515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ACDF08-0000-4AE4-D213-7827A47B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589506"/>
            <a:ext cx="796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BFC26-A20B-02AF-C130-6281E7E9374E}"/>
              </a:ext>
            </a:extLst>
          </p:cNvPr>
          <p:cNvSpPr txBox="1"/>
          <p:nvPr/>
        </p:nvSpPr>
        <p:spPr>
          <a:xfrm>
            <a:off x="761929" y="4780012"/>
            <a:ext cx="7635681" cy="1571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endParaRPr lang="en-US" altLang="ko-KR" sz="1800" b="0" i="0" u="none" strike="noStrike" baseline="0" dirty="0">
              <a:solidFill>
                <a:srgbClr val="0067B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3059CE-F3E3-2C6D-1C32-31C23C78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0" y="4437112"/>
            <a:ext cx="2476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3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표에 셀 추가하기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1796F-3796-9423-706C-4ED47257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36712"/>
            <a:ext cx="79629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A339CE-47AE-7FEE-1EDD-8B33CFA6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03981"/>
            <a:ext cx="2324100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1DF3D-43F1-E8D1-3FF4-485CCB4D11DD}"/>
              </a:ext>
            </a:extLst>
          </p:cNvPr>
          <p:cNvSpPr txBox="1"/>
          <p:nvPr/>
        </p:nvSpPr>
        <p:spPr>
          <a:xfrm>
            <a:off x="761929" y="1965931"/>
            <a:ext cx="3697182" cy="2615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60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금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3DB89-9955-D2D9-54C8-9D7656E18C16}"/>
              </a:ext>
            </a:extLst>
          </p:cNvPr>
          <p:cNvSpPr txBox="1"/>
          <p:nvPr/>
        </p:nvSpPr>
        <p:spPr>
          <a:xfrm>
            <a:off x="4578351" y="1965931"/>
            <a:ext cx="3810072" cy="4055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도덕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사회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FC4634-6182-8A82-A1A3-6B47C958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461152"/>
            <a:ext cx="2927552" cy="106264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5728849-1FF6-6124-568C-2404B54F4E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314" y="2118738"/>
            <a:ext cx="2459241" cy="2465538"/>
          </a:xfrm>
          <a:prstGeom prst="bentConnector4">
            <a:avLst>
              <a:gd name="adj1" fmla="val -9296"/>
              <a:gd name="adj2" fmla="val 8748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3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r>
              <a:rPr lang="ko-KR" altLang="en-US" dirty="0"/>
              <a:t>테이블 태그의 속성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6BD37A-7870-8817-CC94-42084E18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452356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1DCB8-87F7-9923-DDE9-1CCFF02D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78841"/>
            <a:ext cx="794385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9CC948-FAE0-9D7C-8996-173B558D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84"/>
            <a:ext cx="2419350" cy="32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E3DD8-E7EE-7E36-B994-C4D396AA4DB0}"/>
              </a:ext>
            </a:extLst>
          </p:cNvPr>
          <p:cNvSpPr txBox="1"/>
          <p:nvPr/>
        </p:nvSpPr>
        <p:spPr>
          <a:xfrm>
            <a:off x="761929" y="1736634"/>
            <a:ext cx="7635681" cy="5004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="1"&gt;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="2"&gt;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지역별 홍차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중국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정산소종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운남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="4"&gt;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인도 및 스리랑카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다질링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닐기리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7B605-CB02-7B67-E269-C9F1A398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146674"/>
            <a:ext cx="2396219" cy="2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34" y="2492896"/>
            <a:ext cx="838893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미디어 태그</a:t>
            </a:r>
          </a:p>
        </p:txBody>
      </p:sp>
    </p:spTree>
    <p:extLst>
      <p:ext uri="{BB962C8B-B14F-4D97-AF65-F5344CB8AC3E}">
        <p14:creationId xmlns:p14="http://schemas.microsoft.com/office/powerpoint/2010/main" val="114262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400599"/>
          </a:xfrm>
        </p:spPr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태그는 내용을 가질 수 없는 태그이지만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audio </a:t>
            </a:r>
            <a:r>
              <a:rPr lang="ko-KR" altLang="en-US" dirty="0"/>
              <a:t>태그와 </a:t>
            </a:r>
            <a:r>
              <a:rPr lang="en-US" altLang="ko-KR" dirty="0"/>
              <a:t>video </a:t>
            </a:r>
            <a:r>
              <a:rPr lang="ko-KR" altLang="en-US" dirty="0"/>
              <a:t>태그는 내용을 가질 수 있는 태그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B935BBC-63B4-A39E-0DE0-485C2D78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4" y="1552365"/>
            <a:ext cx="7962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HTML5</a:t>
            </a:r>
            <a:r>
              <a:rPr lang="ko-KR" altLang="en-US" dirty="0"/>
              <a:t>에서 지원하는 기본 태그를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이미지 삽입하기 </a:t>
            </a:r>
            <a:r>
              <a:rPr lang="ko-KR" altLang="en-US" dirty="0"/>
              <a:t>이미지 파일</a:t>
            </a:r>
            <a:r>
              <a:rPr lang="en-US" altLang="ko-KR" dirty="0"/>
              <a:t>(Penguins.jpg)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코드를 작성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3B8FD-B0AA-ABE8-56C4-793E2222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0C7745-B3D4-9290-7B1F-5D5EAD9A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5" y="2060848"/>
            <a:ext cx="2562225" cy="32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3C59D-796E-C4C5-66A6-5A6A440A7537}"/>
              </a:ext>
            </a:extLst>
          </p:cNvPr>
          <p:cNvSpPr txBox="1"/>
          <p:nvPr/>
        </p:nvSpPr>
        <p:spPr>
          <a:xfrm>
            <a:off x="761929" y="2384698"/>
            <a:ext cx="7635681" cy="1298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="Penguins.jpg"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펭귄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="300"&gt;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="Nothing"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그림이 존재하지 않습니다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="300"&gt;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 descr="새, 펭귄, 수생 조류, 날지 못하는 새이(가) 표시된 사진&#10;&#10;자동 생성된 설명">
            <a:extLst>
              <a:ext uri="{FF2B5EF4-FFF2-40B4-BE49-F238E27FC236}">
                <a16:creationId xmlns:a16="http://schemas.microsoft.com/office/drawing/2014/main" id="{62AA3494-8EF7-6CE0-4960-05B53D5FC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0" y="3791955"/>
            <a:ext cx="5184578" cy="2341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81B33A-1799-C8A0-BF21-F2EF6023C705}"/>
              </a:ext>
            </a:extLst>
          </p:cNvPr>
          <p:cNvSpPr/>
          <p:nvPr/>
        </p:nvSpPr>
        <p:spPr>
          <a:xfrm>
            <a:off x="5353744" y="3501008"/>
            <a:ext cx="3322712" cy="8319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웹에 있는 이미지 경로를 넣어도 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="http://www.hanbit.co.kr/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images/common/logo_hanbit.png"&gt;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0FAE04-3913-43FB-A46C-D77D5CAAA8C5}"/>
              </a:ext>
            </a:extLst>
          </p:cNvPr>
          <p:cNvCxnSpPr>
            <a:cxnSpLocks/>
          </p:cNvCxnSpPr>
          <p:nvPr/>
        </p:nvCxnSpPr>
        <p:spPr>
          <a:xfrm>
            <a:off x="3131840" y="2954482"/>
            <a:ext cx="2211560" cy="604716"/>
          </a:xfrm>
          <a:prstGeom prst="bentConnector3">
            <a:avLst>
              <a:gd name="adj1" fmla="val -132"/>
            </a:avLst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CF0E9D-DAA0-D5FF-A44F-2A04573FD130}"/>
              </a:ext>
            </a:extLst>
          </p:cNvPr>
          <p:cNvSpPr/>
          <p:nvPr/>
        </p:nvSpPr>
        <p:spPr>
          <a:xfrm>
            <a:off x="5364088" y="5127586"/>
            <a:ext cx="3312368" cy="552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이미지가 없으면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속성에 지정한 글자가 표시됨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56F7B0D-DCD1-03D4-A1D0-2674A2576077}"/>
              </a:ext>
            </a:extLst>
          </p:cNvPr>
          <p:cNvCxnSpPr>
            <a:cxnSpLocks/>
            <a:endCxn id="28" idx="1"/>
          </p:cNvCxnSpPr>
          <p:nvPr/>
        </p:nvCxnSpPr>
        <p:spPr>
          <a:xfrm rot="5400000" flipH="1" flipV="1">
            <a:off x="4903195" y="5432513"/>
            <a:ext cx="489740" cy="43204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6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5"/>
            <a:ext cx="8363272" cy="3490934"/>
          </a:xfrm>
        </p:spPr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음악 삽입하기 </a:t>
            </a:r>
            <a:r>
              <a:rPr lang="ko-KR" altLang="en-US" dirty="0"/>
              <a:t>오디오 파일</a:t>
            </a:r>
            <a:r>
              <a:rPr lang="en-US" altLang="ko-KR" dirty="0"/>
              <a:t>(Kalimba.mp3)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코드를 작성</a:t>
            </a:r>
            <a:endParaRPr lang="en-US" altLang="ko-KR" dirty="0"/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웹 브라우저마다 서로 다른 모습으로 나타남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BBA4A-FEC9-566E-A217-F7C51A28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A9F87C-18BE-0D96-DAD6-B6DCE946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9" y="2072892"/>
            <a:ext cx="2514600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A7C2A-D4A5-E9AA-4083-E7EDC604A1A2}"/>
              </a:ext>
            </a:extLst>
          </p:cNvPr>
          <p:cNvSpPr txBox="1"/>
          <p:nvPr/>
        </p:nvSpPr>
        <p:spPr>
          <a:xfrm>
            <a:off x="761929" y="2415792"/>
            <a:ext cx="7635681" cy="982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 </a:t>
            </a:r>
            <a:r>
              <a:rPr lang="en-US" altLang="ko-KR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="Kalimba.mp3" </a:t>
            </a:r>
            <a:r>
              <a:rPr lang="en-US" altLang="ko-KR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7A3ACB-D507-9C5F-04E6-03CD860D3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9" y="5684221"/>
            <a:ext cx="2962275" cy="506853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9E278A2-9A33-F58A-3D28-B4124B19E6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/>
          <a:stretch/>
        </p:blipFill>
        <p:spPr>
          <a:xfrm>
            <a:off x="794756" y="4255638"/>
            <a:ext cx="2896620" cy="619125"/>
          </a:xfrm>
          <a:prstGeom prst="rect">
            <a:avLst/>
          </a:prstGeom>
        </p:spPr>
      </p:pic>
      <p:pic>
        <p:nvPicPr>
          <p:cNvPr id="17" name="그림 16" descr="텍스트, 스크린샷, 화이트, 디자인이(가) 표시된 사진&#10;&#10;자동 생성된 설명">
            <a:extLst>
              <a:ext uri="{FF2B5EF4-FFF2-40B4-BE49-F238E27FC236}">
                <a16:creationId xmlns:a16="http://schemas.microsoft.com/office/drawing/2014/main" id="{4B99A40F-6725-D17D-8895-EC630E1F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0" y="5056343"/>
            <a:ext cx="2896620" cy="4579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27DE72-E61A-1DF2-C32D-DAEB06584EEC}"/>
              </a:ext>
            </a:extLst>
          </p:cNvPr>
          <p:cNvSpPr txBox="1"/>
          <p:nvPr/>
        </p:nvSpPr>
        <p:spPr>
          <a:xfrm>
            <a:off x="3973294" y="4386391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 err="1">
                <a:latin typeface="+mn-ea"/>
                <a:ea typeface="+mn-ea"/>
              </a:rPr>
              <a:t>엣지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크롬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오페라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D5097-3184-131E-2F7B-59A464391234}"/>
              </a:ext>
            </a:extLst>
          </p:cNvPr>
          <p:cNvSpPr txBox="1"/>
          <p:nvPr/>
        </p:nvSpPr>
        <p:spPr>
          <a:xfrm>
            <a:off x="3973294" y="5113153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파이어폭스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8D9BF-E8BC-249C-13A3-E92EFA28F743}"/>
              </a:ext>
            </a:extLst>
          </p:cNvPr>
          <p:cNvSpPr txBox="1"/>
          <p:nvPr/>
        </p:nvSpPr>
        <p:spPr>
          <a:xfrm>
            <a:off x="3973294" y="5782865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사파리</a:t>
            </a:r>
          </a:p>
        </p:txBody>
      </p:sp>
    </p:spTree>
    <p:extLst>
      <p:ext uri="{BB962C8B-B14F-4D97-AF65-F5344CB8AC3E}">
        <p14:creationId xmlns:p14="http://schemas.microsoft.com/office/powerpoint/2010/main" val="2260462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웹 브라우저 제약이 없도록 음악 삽입하기 </a:t>
            </a:r>
            <a:r>
              <a:rPr lang="ko-KR" altLang="en-US" dirty="0"/>
              <a:t>웹 브라우저마다 지원하는 파일 확장자가 다른 문제는 </a:t>
            </a:r>
            <a:r>
              <a:rPr lang="en-US" altLang="ko-KR" dirty="0"/>
              <a:t>audio,</a:t>
            </a:r>
            <a:r>
              <a:rPr lang="ko-KR" altLang="en-US" dirty="0"/>
              <a:t> </a:t>
            </a:r>
            <a:r>
              <a:rPr lang="en-US" altLang="ko-KR" dirty="0"/>
              <a:t>video </a:t>
            </a:r>
            <a:r>
              <a:rPr lang="ko-KR" altLang="en-US" dirty="0"/>
              <a:t>태그 내부에 </a:t>
            </a:r>
            <a:r>
              <a:rPr lang="en-US" altLang="ko-KR" dirty="0"/>
              <a:t>source </a:t>
            </a:r>
            <a:r>
              <a:rPr lang="ko-KR" altLang="en-US" dirty="0"/>
              <a:t>태그를 입력해 해결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동영상 삽입하기 </a:t>
            </a:r>
            <a:r>
              <a:rPr lang="ko-KR" altLang="en-US" dirty="0"/>
              <a:t>삽입할 비디오 파일</a:t>
            </a:r>
            <a:r>
              <a:rPr lang="en-US" altLang="ko-KR" dirty="0"/>
              <a:t>(Wildlife.mp4, </a:t>
            </a:r>
            <a:r>
              <a:rPr lang="en-US" altLang="ko-KR" dirty="0" err="1"/>
              <a:t>Wildlife.webm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3-17]</a:t>
            </a:r>
            <a:r>
              <a:rPr lang="ko-KR" altLang="en-US" dirty="0"/>
              <a:t>을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61D43-60D6-C54B-5ADE-A711E5B3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5" y="2039888"/>
            <a:ext cx="2638425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444B1-012C-D2F5-E494-88503E31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ABF0D-94A1-0881-0787-A4DE916E396B}"/>
              </a:ext>
            </a:extLst>
          </p:cNvPr>
          <p:cNvSpPr txBox="1"/>
          <p:nvPr/>
        </p:nvSpPr>
        <p:spPr>
          <a:xfrm>
            <a:off x="761929" y="2384698"/>
            <a:ext cx="763568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 </a:t>
            </a:r>
          </a:p>
          <a:p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fr-F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="Kalimba.mp3"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="audio/mp3"&gt;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="Kalimba.ogg"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="audio/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ogg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6E341-9A39-35CD-926D-197449DB1F73}"/>
              </a:ext>
            </a:extLst>
          </p:cNvPr>
          <p:cNvSpPr txBox="1"/>
          <p:nvPr/>
        </p:nvSpPr>
        <p:spPr>
          <a:xfrm>
            <a:off x="761929" y="5216408"/>
            <a:ext cx="763568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 </a:t>
            </a:r>
          </a:p>
          <a:p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fr-F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="Wildlife.mp4"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="video/mp3"&gt;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Wildlife.webm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60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7BC0D-D965-7607-F995-41C058DC4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6" y="4883033"/>
            <a:ext cx="2514600" cy="333375"/>
          </a:xfrm>
          <a:prstGeom prst="rect">
            <a:avLst/>
          </a:prstGeom>
        </p:spPr>
      </p:pic>
      <p:pic>
        <p:nvPicPr>
          <p:cNvPr id="12" name="그림 11" descr="말, 물, 야외, 포유류이(가) 표시된 사진&#10;&#10;자동 생성된 설명">
            <a:extLst>
              <a:ext uri="{FF2B5EF4-FFF2-40B4-BE49-F238E27FC236}">
                <a16:creationId xmlns:a16="http://schemas.microsoft.com/office/drawing/2014/main" id="{3C2E2174-A1A6-38F2-7EAC-0CE1D1D98C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47" y="5056543"/>
            <a:ext cx="2482222" cy="14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5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동영상을 불러오는 동안 다른 이미지 보여 주기 </a:t>
            </a:r>
            <a:r>
              <a:rPr lang="en-US" altLang="ko-KR" dirty="0"/>
              <a:t>video </a:t>
            </a:r>
            <a:r>
              <a:rPr lang="ko-KR" altLang="en-US" dirty="0"/>
              <a:t>태그의 </a:t>
            </a:r>
            <a:r>
              <a:rPr lang="en-US" altLang="ko-KR" dirty="0"/>
              <a:t>poster </a:t>
            </a:r>
            <a:r>
              <a:rPr lang="ko-KR" altLang="en-US" dirty="0"/>
              <a:t>속성을 사용해 동영상을 불러오는 동안 사용자에게 보여 줄 이미지를 지정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B222E-3003-6CA8-66B9-64AE73CB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2DAA0-96FD-FC57-B858-E86BB098916E}"/>
              </a:ext>
            </a:extLst>
          </p:cNvPr>
          <p:cNvSpPr txBox="1"/>
          <p:nvPr/>
        </p:nvSpPr>
        <p:spPr>
          <a:xfrm>
            <a:off x="761929" y="2384698"/>
            <a:ext cx="792487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poster</a:t>
            </a:r>
            <a:r>
              <a:rPr lang="en-US" altLang="ko-KR" sz="16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="http://via.placeholder.com/1280x720"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="Wildlife.mp4"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="video/mp4"&gt;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Wildlife.webm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5A909E-257E-661C-7738-911F207E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9" y="2022748"/>
            <a:ext cx="2600325" cy="361950"/>
          </a:xfrm>
          <a:prstGeom prst="rect">
            <a:avLst/>
          </a:prstGeom>
        </p:spPr>
      </p:pic>
      <p:pic>
        <p:nvPicPr>
          <p:cNvPr id="16" name="그림 15" descr="텍스트, 스크린샷, 컴퓨터, 디자인이(가) 표시된 사진&#10;&#10;자동 생성된 설명">
            <a:extLst>
              <a:ext uri="{FF2B5EF4-FFF2-40B4-BE49-F238E27FC236}">
                <a16:creationId xmlns:a16="http://schemas.microsoft.com/office/drawing/2014/main" id="{031EBB17-C1D9-AD91-5B92-83CB99C38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8" y="4033101"/>
            <a:ext cx="4458521" cy="25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9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글자 태그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64A2">
                  <a:lumMod val="75000"/>
                </a:srgbClr>
              </a:buClr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 페이지는 글자 태그의 비중이 매우 큼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653884F-C2D7-C3E3-7934-99C65E50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632848" cy="52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heading(</a:t>
            </a:r>
            <a:r>
              <a:rPr lang="ko-KR" altLang="en-US" dirty="0"/>
              <a:t>제목</a:t>
            </a:r>
            <a:r>
              <a:rPr lang="en-US" altLang="ko-KR" dirty="0"/>
              <a:t>), p</a:t>
            </a:r>
            <a:r>
              <a:rPr lang="ko-KR" altLang="en-US" dirty="0"/>
              <a:t>는 </a:t>
            </a:r>
            <a:r>
              <a:rPr lang="en-US" altLang="ko-KR" dirty="0"/>
              <a:t>paragraph(</a:t>
            </a:r>
            <a:r>
              <a:rPr lang="ko-KR" altLang="en-US" dirty="0"/>
              <a:t>단락</a:t>
            </a:r>
            <a:r>
              <a:rPr lang="en-US" altLang="ko-KR" dirty="0"/>
              <a:t>), </a:t>
            </a:r>
            <a:r>
              <a:rPr lang="en-US" altLang="ko-KR" dirty="0" err="1"/>
              <a:t>br</a:t>
            </a:r>
            <a:r>
              <a:rPr lang="ko-KR" altLang="en-US" dirty="0"/>
              <a:t>은 </a:t>
            </a:r>
            <a:r>
              <a:rPr lang="en-US" altLang="ko-KR" dirty="0"/>
              <a:t>break(</a:t>
            </a:r>
            <a:r>
              <a:rPr lang="ko-KR" altLang="en-US" dirty="0"/>
              <a:t>줄 바꿈</a:t>
            </a:r>
            <a:r>
              <a:rPr lang="en-US" altLang="ko-KR" dirty="0"/>
              <a:t>), </a:t>
            </a:r>
            <a:r>
              <a:rPr lang="en-US" altLang="ko-KR" dirty="0" err="1"/>
              <a:t>hr</a:t>
            </a:r>
            <a:r>
              <a:rPr lang="ko-KR" altLang="en-US" dirty="0"/>
              <a:t>은 </a:t>
            </a:r>
            <a:r>
              <a:rPr lang="en-US" altLang="ko-KR" dirty="0"/>
              <a:t>horizontal rule(</a:t>
            </a:r>
            <a:r>
              <a:rPr lang="ko-KR" altLang="en-US" dirty="0"/>
              <a:t>수평 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0B62B-B009-142C-8453-E85FBCF2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4191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marL="1365250" lvl="2" indent="-457200">
              <a:buAutoNum type="arabicPeriod"/>
            </a:pPr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F82F5-0059-5C63-C58D-A68BF5F5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68760"/>
            <a:ext cx="79819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86D08-0BF3-FC86-8089-B020DFA69C05}"/>
              </a:ext>
            </a:extLst>
          </p:cNvPr>
          <p:cNvSpPr txBox="1"/>
          <p:nvPr/>
        </p:nvSpPr>
        <p:spPr>
          <a:xfrm>
            <a:off x="754159" y="2201441"/>
            <a:ext cx="7706273" cy="3891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E01379-6B54-1C8D-2AEF-809D0B72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6" y="1844824"/>
            <a:ext cx="253365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EE92FC-42C5-E7A3-87C3-B49478328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72" y="3287736"/>
            <a:ext cx="2700895" cy="2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실습을 진행할 때는 </a:t>
            </a:r>
            <a:r>
              <a:rPr lang="en-US" altLang="ko-KR" dirty="0"/>
              <a:t>p </a:t>
            </a:r>
            <a:r>
              <a:rPr lang="ko-KR" altLang="en-US" dirty="0"/>
              <a:t>태그 내부에 글자를 많이 입력하기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B15F7-B662-49F6-E330-4F8D2B1F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5" y="1209700"/>
            <a:ext cx="79724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FDE1B5-FDC8-983E-464A-AF922370D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9" y="2181529"/>
            <a:ext cx="2809875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25E46-03FF-3AE2-CCBC-B0526D4680B1}"/>
              </a:ext>
            </a:extLst>
          </p:cNvPr>
          <p:cNvSpPr txBox="1"/>
          <p:nvPr/>
        </p:nvSpPr>
        <p:spPr>
          <a:xfrm>
            <a:off x="754160" y="2492897"/>
            <a:ext cx="7635681" cy="33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adipiscing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Phasellus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sem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tortor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volutpat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vitae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euismod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A44B4E-DE53-F691-B372-829C8A85F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253316"/>
            <a:ext cx="5041976" cy="15399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27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B2C77-AA38-A992-C5A9-26CDD204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1" y="2066950"/>
            <a:ext cx="2600325" cy="3714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삽입할 수 있지만 </a:t>
            </a:r>
            <a:r>
              <a:rPr lang="en-US" altLang="ko-KR" dirty="0" err="1"/>
              <a:t>hr</a:t>
            </a:r>
            <a:r>
              <a:rPr lang="ko-KR" altLang="en-US" dirty="0"/>
              <a:t>은 안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30C64-CB0D-18BE-E76C-9D79FB31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196752"/>
            <a:ext cx="7981950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E3DD0-1377-43A4-4817-39C287DDDF42}"/>
              </a:ext>
            </a:extLst>
          </p:cNvPr>
          <p:cNvSpPr txBox="1"/>
          <p:nvPr/>
        </p:nvSpPr>
        <p:spPr>
          <a:xfrm>
            <a:off x="755576" y="2420888"/>
            <a:ext cx="7635681" cy="4137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홍차는 백차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우롱차보다 더 많이 발효된 차의 일종이다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동양에서는 찻물의 빛이 붉기 때문에 홍차라고 부르지만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서양에서는 찻잎의 색깔 때문에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'black tea'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라고 부른다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등급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홍차는 여러 가지로 등급이 매겨진다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일반적으로 찻잎의 모양에 따른 등급과 가공 상태에 따른 등급을 조합하여 표시한다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수숑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오렌지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4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</TotalTime>
  <Words>2159</Words>
  <Application>Microsoft Office PowerPoint</Application>
  <PresentationFormat>화면 슬라이드 쇼(4:3)</PresentationFormat>
  <Paragraphs>388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Arial</vt:lpstr>
      <vt:lpstr>Times New Roman</vt:lpstr>
      <vt:lpstr>Arial Black</vt:lpstr>
      <vt:lpstr>굴림</vt:lpstr>
      <vt:lpstr>HY견고딕</vt:lpstr>
      <vt:lpstr>Wingdings</vt:lpstr>
      <vt:lpstr>Tahoma</vt:lpstr>
      <vt:lpstr>맑은 고딕</vt:lpstr>
      <vt:lpstr>D2Coding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PowerPoint 프레젠테이션</vt:lpstr>
      <vt:lpstr>02 목록 태그</vt:lpstr>
      <vt:lpstr>02 목록 태그</vt:lpstr>
      <vt:lpstr>02 목록 태그</vt:lpstr>
      <vt:lpstr>목록 만들기</vt:lpstr>
      <vt:lpstr>PowerPoint 프레젠테이션</vt:lpstr>
      <vt:lpstr>03 테이블 태그</vt:lpstr>
      <vt:lpstr>03 테이블 태그</vt:lpstr>
      <vt:lpstr>03 테이블 태그</vt:lpstr>
      <vt:lpstr>03 테이블 태그</vt:lpstr>
      <vt:lpstr>PowerPoint 프레젠테이션</vt:lpstr>
      <vt:lpstr>04 미디어 태그</vt:lpstr>
      <vt:lpstr>04 미디어 태그</vt:lpstr>
      <vt:lpstr>04 미디어 태그</vt:lpstr>
      <vt:lpstr>04 미디어 태그</vt:lpstr>
      <vt:lpstr>04 미디어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 병진</cp:lastModifiedBy>
  <cp:revision>1448</cp:revision>
  <dcterms:created xsi:type="dcterms:W3CDTF">2012-07-11T10:23:22Z</dcterms:created>
  <dcterms:modified xsi:type="dcterms:W3CDTF">2024-03-04T13:39:35Z</dcterms:modified>
</cp:coreProperties>
</file>