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79" r:id="rId2"/>
    <p:sldId id="416" r:id="rId3"/>
    <p:sldId id="417" r:id="rId4"/>
    <p:sldId id="412" r:id="rId5"/>
    <p:sldId id="535" r:id="rId6"/>
    <p:sldId id="619" r:id="rId7"/>
    <p:sldId id="528" r:id="rId8"/>
    <p:sldId id="581" r:id="rId9"/>
    <p:sldId id="620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22" r:id="rId18"/>
    <p:sldId id="629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1" r:id="rId29"/>
    <p:sldId id="422" r:id="rId30"/>
    <p:sldId id="501" r:id="rId31"/>
    <p:sldId id="614" r:id="rId32"/>
    <p:sldId id="539" r:id="rId33"/>
    <p:sldId id="599" r:id="rId34"/>
    <p:sldId id="615" r:id="rId35"/>
    <p:sldId id="616" r:id="rId36"/>
    <p:sldId id="617" r:id="rId37"/>
    <p:sldId id="618" r:id="rId3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1"/>
    </p:embeddedFont>
    <p:embeddedFont>
      <p:font typeface="HY견고딕" panose="02030600000101010101" pitchFamily="18" charset="-127"/>
      <p:regular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D2Coding" panose="020B0600000101010101" charset="-127"/>
      <p:regular r:id="rId47"/>
      <p:bold r:id="rId48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4D"/>
    <a:srgbClr val="00CC66"/>
    <a:srgbClr val="E85542"/>
    <a:srgbClr val="02AF7E"/>
    <a:srgbClr val="96CFAC"/>
    <a:srgbClr val="7EBCD0"/>
    <a:srgbClr val="39869F"/>
    <a:srgbClr val="FABE00"/>
    <a:srgbClr val="F49F42"/>
    <a:srgbClr val="F6A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7" autoAdjust="0"/>
    <p:restoredTop sz="95361" autoAdjust="0"/>
  </p:normalViewPr>
  <p:slideViewPr>
    <p:cSldViewPr>
      <p:cViewPr varScale="1">
        <p:scale>
          <a:sx n="110" d="100"/>
          <a:sy n="110" d="100"/>
        </p:scale>
        <p:origin x="3678" y="102"/>
      </p:cViewPr>
      <p:guideLst>
        <p:guide orient="horz" pos="618"/>
        <p:guide pos="158"/>
        <p:guide pos="5602"/>
      </p:guideLst>
    </p:cSldViewPr>
  </p:slideViewPr>
  <p:outlineViewPr>
    <p:cViewPr>
      <p:scale>
        <a:sx n="33" d="100"/>
        <a:sy n="33" d="100"/>
      </p:scale>
      <p:origin x="0" y="-4004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288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2024-03-04-Mon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2024-03-04-Mon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554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E8554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2C0EC-2602-2D3D-6C9B-F814EBEFD4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60778" y="908720"/>
            <a:ext cx="362244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E85542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E85542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E85542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4328" y="136525"/>
            <a:ext cx="6818392" cy="577314"/>
          </a:xfrm>
        </p:spPr>
        <p:txBody>
          <a:bodyPr>
            <a:normAutofit/>
          </a:bodyPr>
          <a:lstStyle>
            <a:lvl1pPr>
              <a:defRPr sz="225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328" y="1014196"/>
            <a:ext cx="8430145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2024-03-04-Mon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3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2033F2-C21F-00E2-FA47-BCDDEF3A0B7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554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F87359A1-96F3-3B53-ED59-0C539D4D5996}"/>
              </a:ext>
            </a:extLst>
          </p:cNvPr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윤인성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한빛아카데미㈜</a:t>
            </a:r>
            <a:r>
              <a:rPr kumimoji="0" lang="ko-KR" altLang="en-US" sz="1400" u="none" spc="-100" baseline="0" dirty="0" err="1">
                <a:ea typeface="맑은 고딕" pitchFamily="50" charset="-127"/>
              </a:rPr>
              <a:t>에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E85542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28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4">
                  <a:lumMod val="75000"/>
                </a:schemeClr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523924" y="188640"/>
            <a:ext cx="5856388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49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42998"/>
            <a:ext cx="8943424" cy="474732"/>
            <a:chOff x="156126" y="145959"/>
            <a:chExt cx="8943424" cy="474732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45959"/>
              <a:ext cx="1304158" cy="474732"/>
              <a:chOff x="19048" y="103725"/>
              <a:chExt cx="1578031" cy="52220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03725"/>
                <a:ext cx="1578029" cy="516963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0520"/>
                <a:ext cx="1578029" cy="2954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118387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u="none" baseline="0" dirty="0">
                <a:solidFill>
                  <a:schemeClr val="bg1"/>
                </a:solidFill>
                <a:latin typeface="+mj-lt"/>
                <a:ea typeface="+mn-ea"/>
              </a:rPr>
              <a:t>종합 예제</a:t>
            </a: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2024-03-04-Mon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35" r:id="rId11"/>
    <p:sldLayoutId id="2147484242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032940" y="836712"/>
            <a:ext cx="5777544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rgbClr val="E85542"/>
                </a:solidFill>
                <a:latin typeface="+mj-ea"/>
                <a:ea typeface="+mj-ea"/>
              </a:rPr>
              <a:t>Chapter </a:t>
            </a:r>
            <a:r>
              <a:rPr lang="en-US" altLang="ko-KR" sz="4000" b="1" dirty="0" smtClean="0">
                <a:solidFill>
                  <a:srgbClr val="E85542"/>
                </a:solidFill>
                <a:latin typeface="+mj-ea"/>
                <a:ea typeface="+mj-ea"/>
              </a:rPr>
              <a:t>04</a:t>
            </a:r>
            <a:endParaRPr lang="en-US" altLang="ko-KR" sz="4000" b="1" baseline="0" dirty="0">
              <a:solidFill>
                <a:srgbClr val="E85542"/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4000" b="1" kern="1200" spc="-150" dirty="0">
                <a:latin typeface="+mj-ea"/>
                <a:ea typeface="+mj-ea"/>
              </a:rPr>
              <a:t>HTML5 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입력 양식 태그와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 구조화 태그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태그에 </a:t>
            </a:r>
            <a:r>
              <a:rPr lang="en-US" altLang="ko-KR" dirty="0"/>
              <a:t>type </a:t>
            </a:r>
            <a:r>
              <a:rPr lang="ko-KR" altLang="en-US" dirty="0"/>
              <a:t>속성으로 입력 양식 생성</a:t>
            </a:r>
            <a:r>
              <a:rPr lang="en-US" altLang="ko-KR" dirty="0"/>
              <a:t>, value </a:t>
            </a:r>
            <a:r>
              <a:rPr lang="ko-KR" altLang="en-US" dirty="0"/>
              <a:t>속성으로 내부 값 지정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E29977-2803-9AF3-C2ED-9C42E5F16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7570"/>
          <a:stretch/>
        </p:blipFill>
        <p:spPr>
          <a:xfrm>
            <a:off x="2843809" y="801994"/>
            <a:ext cx="5760639" cy="409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121E25-1524-93B2-DA23-A49084F1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60" y="1700808"/>
            <a:ext cx="2438400" cy="366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84437C-7AE1-9B66-0682-092530BE7993}"/>
              </a:ext>
            </a:extLst>
          </p:cNvPr>
          <p:cNvSpPr txBox="1"/>
          <p:nvPr/>
        </p:nvSpPr>
        <p:spPr>
          <a:xfrm>
            <a:off x="754160" y="2046032"/>
            <a:ext cx="7635681" cy="4695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&lt;!-- </a:t>
            </a:r>
            <a:r>
              <a:rPr lang="ko-KR" altLang="en-US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사용자가 입력하는 입력 양식 </a:t>
            </a:r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="text"&gt;&lt;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="password"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="password”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="password"&gt;&lt;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="file"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="file"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="file"&gt;&lt;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="checkbox"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="checkbox"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="checkbox"&gt;&lt;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="radio"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="radio"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="radio"&gt;&lt;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endParaRPr lang="en-US" altLang="ko-KR" sz="1600" dirty="0">
              <a:solidFill>
                <a:srgbClr val="009A8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&lt;!-- </a:t>
            </a:r>
            <a:r>
              <a:rPr lang="ko-KR" altLang="en-US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보이지 않는 입력 양식 </a:t>
            </a:r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="hidden"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="hidden"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="hidden"&gt;&lt;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600" b="0" i="0" u="none" strike="noStrike" baseline="0" dirty="0">
              <a:solidFill>
                <a:srgbClr val="0067B7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&lt;!-- </a:t>
            </a:r>
            <a:r>
              <a:rPr lang="ko-KR" altLang="en-US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버튼 </a:t>
            </a:r>
            <a:r>
              <a:rPr lang="en-US" altLang="ko-KR" sz="1600" b="0" i="0" u="none" strike="noStrike" baseline="0" dirty="0">
                <a:solidFill>
                  <a:srgbClr val="009A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="button"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="button"&gt;&lt;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="reset"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="reset"&gt;&lt;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="submit"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="submit"&gt;&lt;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="image"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="http://via.placeholder.com/100x100"&gt;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0361E3-89B8-C59E-8F2B-9A5956B8C4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186" r="29808"/>
          <a:stretch/>
        </p:blipFill>
        <p:spPr>
          <a:xfrm>
            <a:off x="7243404" y="3952819"/>
            <a:ext cx="1440160" cy="19674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553F08-BC16-AE76-452D-D9AF6E7737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035"/>
          <a:stretch/>
        </p:blipFill>
        <p:spPr>
          <a:xfrm>
            <a:off x="6635059" y="1700808"/>
            <a:ext cx="2051741" cy="12919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227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F687A6-84C0-0F55-125F-F4DCA7A3C866}"/>
              </a:ext>
            </a:extLst>
          </p:cNvPr>
          <p:cNvSpPr/>
          <p:nvPr/>
        </p:nvSpPr>
        <p:spPr>
          <a:xfrm>
            <a:off x="323528" y="1196751"/>
            <a:ext cx="8363272" cy="5361459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en-US" altLang="ko-KR" b="1" dirty="0"/>
              <a:t>label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1"/>
            <a:r>
              <a:rPr lang="en-US" altLang="ko-KR" dirty="0"/>
              <a:t>label </a:t>
            </a:r>
            <a:r>
              <a:rPr lang="ko-KR" altLang="en-US" dirty="0"/>
              <a:t>태그의 </a:t>
            </a:r>
            <a:r>
              <a:rPr lang="en-US" altLang="ko-KR" dirty="0"/>
              <a:t>for </a:t>
            </a:r>
            <a:r>
              <a:rPr lang="ko-KR" altLang="en-US" dirty="0"/>
              <a:t>속성에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id </a:t>
            </a:r>
            <a:r>
              <a:rPr lang="ko-KR" altLang="en-US" dirty="0"/>
              <a:t>속성을 입력해 </a:t>
            </a:r>
            <a:r>
              <a:rPr lang="en-US" altLang="ko-KR" dirty="0"/>
              <a:t>input </a:t>
            </a:r>
            <a:r>
              <a:rPr lang="ko-KR" altLang="en-US" dirty="0"/>
              <a:t>태그를 설명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속성을 연결하면</a:t>
            </a:r>
            <a:r>
              <a:rPr lang="en-US" altLang="ko-KR" dirty="0"/>
              <a:t>, label </a:t>
            </a:r>
            <a:r>
              <a:rPr lang="ko-KR" altLang="en-US" dirty="0"/>
              <a:t>태그를 클릭했을 때 </a:t>
            </a:r>
            <a:r>
              <a:rPr lang="en-US" altLang="ko-KR" dirty="0"/>
              <a:t>input </a:t>
            </a:r>
            <a:r>
              <a:rPr lang="ko-KR" altLang="en-US" dirty="0"/>
              <a:t>태그에 포커스가</a:t>
            </a:r>
            <a:r>
              <a:rPr lang="en-US" altLang="ko-KR" dirty="0"/>
              <a:t> </a:t>
            </a:r>
            <a:r>
              <a:rPr lang="ko-KR" altLang="en-US" dirty="0"/>
              <a:t>감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3D0DE7-709D-6E25-E64F-CE8D19D1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3" y="2708920"/>
            <a:ext cx="2876550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AE147-B8EB-6222-54D2-246EABEA5A85}"/>
              </a:ext>
            </a:extLst>
          </p:cNvPr>
          <p:cNvSpPr txBox="1"/>
          <p:nvPr/>
        </p:nvSpPr>
        <p:spPr>
          <a:xfrm>
            <a:off x="755576" y="3061345"/>
            <a:ext cx="7635681" cy="151216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8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8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="name" </a:t>
            </a:r>
            <a:r>
              <a:rPr lang="en-US" altLang="ko-KR" sz="18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="text"&gt; </a:t>
            </a:r>
          </a:p>
          <a:p>
            <a:r>
              <a:rPr lang="en-US" altLang="ko-KR" sz="1800" b="0" i="0" u="none" strike="noStrike" baseline="0" dirty="0">
                <a:solidFill>
                  <a:srgbClr val="88888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...(</a:t>
            </a:r>
            <a:r>
              <a:rPr lang="ko-KR" altLang="en-US" sz="1800" b="0" i="0" u="none" strike="noStrike" baseline="0" dirty="0">
                <a:solidFill>
                  <a:srgbClr val="88888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생략</a:t>
            </a:r>
            <a:r>
              <a:rPr lang="en-US" altLang="ko-KR" sz="1800" b="0" i="0" u="none" strike="noStrike" baseline="0" dirty="0">
                <a:solidFill>
                  <a:srgbClr val="88888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)...</a:t>
            </a:r>
          </a:p>
          <a:p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8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8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5387628-CDDC-872A-1E0B-EF8D2D823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11" y="4259796"/>
            <a:ext cx="5160017" cy="10218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CB60366B-BBEC-1B98-1B4D-D2F32F3A4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011" y="5373216"/>
            <a:ext cx="5160017" cy="10218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286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pPr lvl="1"/>
            <a:r>
              <a:rPr lang="ko-KR" altLang="en-US" dirty="0"/>
              <a:t>라디오 버튼의 </a:t>
            </a:r>
            <a:r>
              <a:rPr lang="en-US" altLang="ko-KR" dirty="0"/>
              <a:t>name </a:t>
            </a:r>
            <a:r>
              <a:rPr lang="ko-KR" altLang="en-US" dirty="0"/>
              <a:t>속성으로 여러 대상 중 하나만 선택하는 형태를 구현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F34A8-7E40-427D-3230-464A02991CEF}"/>
              </a:ext>
            </a:extLst>
          </p:cNvPr>
          <p:cNvSpPr txBox="1"/>
          <p:nvPr/>
        </p:nvSpPr>
        <p:spPr>
          <a:xfrm>
            <a:off x="754160" y="1907107"/>
            <a:ext cx="7932640" cy="4690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="username"&gt;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="username"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="text"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="username"&gt;&lt;/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성별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="man"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="radio"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5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50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gender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="m"&gt;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="man"&gt;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남자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="woman"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="radio"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50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50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gender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="w"&gt;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="woman"&gt;</a:t>
            </a:r>
            <a:r>
              <a:rPr lang="ko-KR" altLang="en-US" sz="15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여자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="submit" </a:t>
            </a:r>
            <a:r>
              <a:rPr lang="en-US" altLang="ko-KR" sz="15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가입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"&gt; 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5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5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5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A3F0D5-0440-80BE-8361-41F37F130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59" y="1562694"/>
            <a:ext cx="2486025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DF89B9-2696-6312-9D4E-FC100AC35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657"/>
          <a:stretch/>
        </p:blipFill>
        <p:spPr>
          <a:xfrm>
            <a:off x="2843809" y="800708"/>
            <a:ext cx="5760639" cy="4476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F6EC92-BC7B-05EF-67F0-925FA03814FC}"/>
              </a:ext>
            </a:extLst>
          </p:cNvPr>
          <p:cNvSpPr/>
          <p:nvPr/>
        </p:nvSpPr>
        <p:spPr>
          <a:xfrm>
            <a:off x="5292080" y="3429000"/>
            <a:ext cx="3312368" cy="5521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radio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버튼은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속성을 같게 입력해야 여러 항목 중 하나만 선택됨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E9C6E00-C073-2554-644D-691224B389F0}"/>
              </a:ext>
            </a:extLst>
          </p:cNvPr>
          <p:cNvCxnSpPr>
            <a:cxnSpLocks/>
          </p:cNvCxnSpPr>
          <p:nvPr/>
        </p:nvCxnSpPr>
        <p:spPr>
          <a:xfrm>
            <a:off x="6703404" y="3981159"/>
            <a:ext cx="0" cy="6930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0">
            <a:extLst>
              <a:ext uri="{FF2B5EF4-FFF2-40B4-BE49-F238E27FC236}">
                <a16:creationId xmlns:a16="http://schemas.microsoft.com/office/drawing/2014/main" id="{E11A1CC6-73ED-EE54-1B6B-B38B56B666CF}"/>
              </a:ext>
            </a:extLst>
          </p:cNvPr>
          <p:cNvCxnSpPr>
            <a:cxnSpLocks/>
          </p:cNvCxnSpPr>
          <p:nvPr/>
        </p:nvCxnSpPr>
        <p:spPr>
          <a:xfrm>
            <a:off x="6271356" y="3981159"/>
            <a:ext cx="0" cy="23992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6AA7BB5-D070-98FE-3BBA-B37422A42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98" y="5312172"/>
            <a:ext cx="2536034" cy="9095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771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한 항목만 선택하기 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태그 </a:t>
            </a:r>
            <a:r>
              <a:rPr lang="en-US" altLang="ko-KR" dirty="0"/>
              <a:t>:</a:t>
            </a:r>
            <a:r>
              <a:rPr lang="ko-KR" altLang="en-US" dirty="0"/>
              <a:t> 목록의 항목 중 하나 또는 여러 개를 선택할 때 사용</a:t>
            </a:r>
            <a:endParaRPr lang="en-US" altLang="ko-KR" dirty="0"/>
          </a:p>
          <a:p>
            <a:pPr lvl="1"/>
            <a:r>
              <a:rPr lang="en-US" altLang="ko-KR" dirty="0"/>
              <a:t>option </a:t>
            </a:r>
            <a:r>
              <a:rPr lang="ko-KR" altLang="en-US" dirty="0"/>
              <a:t>태그 </a:t>
            </a:r>
            <a:r>
              <a:rPr lang="en-US" altLang="ko-KR" dirty="0"/>
              <a:t>: select </a:t>
            </a:r>
            <a:r>
              <a:rPr lang="ko-KR" altLang="en-US" dirty="0"/>
              <a:t>태그 내부에 넣으면 옵션 선택 요소가 생성됨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9DD171-42A6-5B6E-3320-2D018DB5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219225"/>
            <a:ext cx="7953375" cy="409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28A38-C7CC-CAF8-92BC-D8AE87297D80}"/>
              </a:ext>
            </a:extLst>
          </p:cNvPr>
          <p:cNvSpPr txBox="1"/>
          <p:nvPr/>
        </p:nvSpPr>
        <p:spPr>
          <a:xfrm>
            <a:off x="761929" y="3391381"/>
            <a:ext cx="7635681" cy="2125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김밥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떡볶이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순대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어묵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AA0CD-6EF3-44C5-9755-132C6589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29" y="3052791"/>
            <a:ext cx="2933700" cy="333375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BC6AA19-5D84-4972-90D3-331ED68F84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" r="12418" b="7060"/>
          <a:stretch/>
        </p:blipFill>
        <p:spPr>
          <a:xfrm>
            <a:off x="4985412" y="3649701"/>
            <a:ext cx="864096" cy="12421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 descr="텍스트, 스크린샷, 번호, 정보기기이(가) 표시된 사진&#10;&#10;자동 생성된 설명">
            <a:extLst>
              <a:ext uri="{FF2B5EF4-FFF2-40B4-BE49-F238E27FC236}">
                <a16:creationId xmlns:a16="http://schemas.microsoft.com/office/drawing/2014/main" id="{EF50B7E8-1F3D-390D-083D-389958D11C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49701"/>
            <a:ext cx="2342515" cy="290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2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여러 항목 선택하기 </a:t>
            </a:r>
            <a:r>
              <a:rPr lang="en-US" altLang="ko-KR" dirty="0"/>
              <a:t>select </a:t>
            </a:r>
            <a:r>
              <a:rPr lang="ko-KR" altLang="en-US" dirty="0"/>
              <a:t>태그의 </a:t>
            </a:r>
            <a:r>
              <a:rPr lang="en-US" altLang="ko-KR" dirty="0"/>
              <a:t>multiple </a:t>
            </a:r>
            <a:r>
              <a:rPr lang="ko-KR" altLang="en-US" dirty="0"/>
              <a:t>속성으로</a:t>
            </a:r>
            <a:r>
              <a:rPr lang="en-US" altLang="ko-KR" dirty="0"/>
              <a:t> </a:t>
            </a:r>
            <a:r>
              <a:rPr lang="ko-KR" altLang="en-US" dirty="0"/>
              <a:t>여러 항목을 선택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2D9821-65D0-31E3-0DB0-FF29F128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219225"/>
            <a:ext cx="7953375" cy="40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8C6EFA-B04E-585A-2166-3EE08FD9C761}"/>
              </a:ext>
            </a:extLst>
          </p:cNvPr>
          <p:cNvSpPr txBox="1"/>
          <p:nvPr/>
        </p:nvSpPr>
        <p:spPr>
          <a:xfrm>
            <a:off x="761929" y="2426221"/>
            <a:ext cx="7635681" cy="2125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multiple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="multiple"&gt;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김밥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떡볶이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순대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어묵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19033D86-87AC-8DB2-EFA4-CB6DB9D6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29" y="4647026"/>
            <a:ext cx="928484" cy="1129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83DD99-ECFC-38C8-EE6D-2EC3A84D2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29" y="2083321"/>
            <a:ext cx="29051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3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선택 옵션 묶기</a:t>
            </a:r>
            <a:r>
              <a:rPr lang="ko-KR" altLang="en-US" dirty="0"/>
              <a:t> </a:t>
            </a:r>
            <a:r>
              <a:rPr lang="en-US" altLang="ko-KR" dirty="0" err="1"/>
              <a:t>optgroup</a:t>
            </a:r>
            <a:r>
              <a:rPr lang="en-US" altLang="ko-KR" dirty="0"/>
              <a:t> </a:t>
            </a:r>
            <a:r>
              <a:rPr lang="ko-KR" altLang="en-US" dirty="0"/>
              <a:t>태그를 사용해 선택 옵션을 그룹으로 묶음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6ED4B1-F33D-8D91-8216-B622477B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1219225"/>
            <a:ext cx="7953375" cy="40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28489F-C3B0-A80F-BE67-45B1971EB5E7}"/>
              </a:ext>
            </a:extLst>
          </p:cNvPr>
          <p:cNvSpPr txBox="1"/>
          <p:nvPr/>
        </p:nvSpPr>
        <p:spPr>
          <a:xfrm>
            <a:off x="761929" y="2426221"/>
            <a:ext cx="7635681" cy="3307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="HTML5"&gt;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Multimedia Tag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Connectivity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Device Access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="CSS3"&gt;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Animation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3D Transform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option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optgroup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 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select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514991-90F3-B356-AEE7-21FA5CDF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0" y="2060848"/>
            <a:ext cx="3009900" cy="352425"/>
          </a:xfrm>
          <a:prstGeom prst="rect">
            <a:avLst/>
          </a:prstGeom>
        </p:spPr>
      </p:pic>
      <p:pic>
        <p:nvPicPr>
          <p:cNvPr id="9" name="그림 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6EB12A6-9200-4565-C048-FC4AF42B2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04" y="4437112"/>
            <a:ext cx="1853251" cy="19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4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fieldset</a:t>
            </a:r>
            <a:r>
              <a:rPr lang="en-US" altLang="ko-KR" dirty="0"/>
              <a:t> </a:t>
            </a:r>
            <a:r>
              <a:rPr lang="ko-KR" altLang="en-US" dirty="0"/>
              <a:t>태그와 </a:t>
            </a:r>
            <a:r>
              <a:rPr lang="en-US" altLang="ko-KR" dirty="0"/>
              <a:t>legend </a:t>
            </a:r>
            <a:r>
              <a:rPr lang="ko-KR" altLang="en-US" dirty="0"/>
              <a:t>태그로 입력 양식을 그룹으로 묶고 이름을 지정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799E0-7E8E-14D7-774B-4DB383056CF9}"/>
              </a:ext>
            </a:extLst>
          </p:cNvPr>
          <p:cNvSpPr txBox="1"/>
          <p:nvPr/>
        </p:nvSpPr>
        <p:spPr>
          <a:xfrm>
            <a:off x="752743" y="2341264"/>
            <a:ext cx="7635681" cy="4451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입력 양식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legend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="name"&gt;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="name"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="text"&gt;&lt;/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="mail"&gt;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이메일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="mail"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="email"&gt;&lt;/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600" b="0" i="0" u="none" strike="noStrike" baseline="0" dirty="0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="submit"&gt;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fieldset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form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EABE66-6CE1-5D0E-BAF4-F995977D7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"/>
          <a:stretch/>
        </p:blipFill>
        <p:spPr>
          <a:xfrm>
            <a:off x="589844" y="1193995"/>
            <a:ext cx="7961477" cy="428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3B8C6F-7850-F15B-6CCC-7D7A0777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43" y="1988840"/>
            <a:ext cx="25050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9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F687A6-84C0-0F55-125F-F4DCA7A3C866}"/>
              </a:ext>
            </a:extLst>
          </p:cNvPr>
          <p:cNvSpPr/>
          <p:nvPr/>
        </p:nvSpPr>
        <p:spPr>
          <a:xfrm>
            <a:off x="323528" y="1196751"/>
            <a:ext cx="8363272" cy="5361459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en-US" altLang="ko-KR" b="1" dirty="0" err="1"/>
              <a:t>textarea</a:t>
            </a:r>
            <a:r>
              <a:rPr lang="en-US" altLang="ko-KR" b="1" dirty="0"/>
              <a:t> </a:t>
            </a:r>
            <a:r>
              <a:rPr lang="ko-KR" altLang="en-US" b="1" dirty="0"/>
              <a:t>태그 주의 사항</a:t>
            </a:r>
            <a:endParaRPr lang="en-US" altLang="ko-KR" b="1" dirty="0"/>
          </a:p>
          <a:p>
            <a:pPr lvl="1"/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 내 들여쓰기가 입력 양식 내부에 출력되므로 주의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올바른 형태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AE147-B8EB-6222-54D2-246EABEA5A85}"/>
              </a:ext>
            </a:extLst>
          </p:cNvPr>
          <p:cNvSpPr txBox="1"/>
          <p:nvPr/>
        </p:nvSpPr>
        <p:spPr>
          <a:xfrm>
            <a:off x="755576" y="2466231"/>
            <a:ext cx="7635681" cy="159351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textarea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Textarea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Textarea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textarea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DB2057-BB9D-1B6F-F132-AEF5761F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132856"/>
            <a:ext cx="2676525" cy="333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FFC33D-28E6-3D4C-F6DD-C13378A71E09}"/>
              </a:ext>
            </a:extLst>
          </p:cNvPr>
          <p:cNvSpPr txBox="1"/>
          <p:nvPr/>
        </p:nvSpPr>
        <p:spPr>
          <a:xfrm>
            <a:off x="755576" y="4869160"/>
            <a:ext cx="7635681" cy="10974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textarea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Textarea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</a:p>
          <a:p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Textarea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textarea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B5626D3-25FC-1853-CBD9-7C914A6BE1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58"/>
          <a:stretch/>
        </p:blipFill>
        <p:spPr>
          <a:xfrm>
            <a:off x="6084168" y="3328888"/>
            <a:ext cx="2192612" cy="11045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94E91FE-529C-5DCE-82A6-824B0140DD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78" b="781"/>
          <a:stretch/>
        </p:blipFill>
        <p:spPr>
          <a:xfrm>
            <a:off x="6084168" y="5329228"/>
            <a:ext cx="2192612" cy="1025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37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</a:t>
            </a:r>
            <a:r>
              <a:rPr lang="en-US" altLang="ko-KR"/>
              <a:t>type </a:t>
            </a:r>
            <a:r>
              <a:rPr lang="ko-KR" altLang="en-US"/>
              <a:t>속성 한 눈에 살펴보기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2460" y="764704"/>
            <a:ext cx="8363272" cy="5361459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4FCB85-88FD-41DF-BAB6-291E398E8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169"/>
          <a:stretch/>
        </p:blipFill>
        <p:spPr>
          <a:xfrm>
            <a:off x="467544" y="1268760"/>
            <a:ext cx="3706918" cy="340422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1840F4E-18F2-4E70-9587-DD0AD736446B}"/>
              </a:ext>
            </a:extLst>
          </p:cNvPr>
          <p:cNvGrpSpPr/>
          <p:nvPr/>
        </p:nvGrpSpPr>
        <p:grpSpPr>
          <a:xfrm>
            <a:off x="4455513" y="1484784"/>
            <a:ext cx="4220219" cy="1706861"/>
            <a:chOff x="5937308" y="1570271"/>
            <a:chExt cx="5626959" cy="227581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0FBC1DC-CDD7-4166-802F-2BE28575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7308" y="1570271"/>
              <a:ext cx="5530442" cy="141938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F1305-610F-4C11-8719-540A6A0B9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4623" y="2971186"/>
              <a:ext cx="5609644" cy="874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62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672" y="1731803"/>
            <a:ext cx="2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“search”</a:t>
            </a:r>
            <a:endParaRPr lang="ko-KR" altLang="en-US" sz="1200" b="1"/>
          </a:p>
        </p:txBody>
      </p:sp>
      <p:sp>
        <p:nvSpPr>
          <p:cNvPr id="6" name="TextBox 5"/>
          <p:cNvSpPr txBox="1"/>
          <p:nvPr/>
        </p:nvSpPr>
        <p:spPr>
          <a:xfrm>
            <a:off x="453006" y="1984892"/>
            <a:ext cx="36114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검색</a:t>
            </a:r>
            <a:r>
              <a:rPr lang="en-US" altLang="ko-KR" sz="900"/>
              <a:t> </a:t>
            </a:r>
            <a:r>
              <a:rPr lang="ko-KR" altLang="en-US" sz="900"/>
              <a:t>필드 </a:t>
            </a:r>
            <a:r>
              <a:rPr lang="en-US" altLang="ko-KR" sz="900"/>
              <a:t>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검색 창에 </a:t>
            </a:r>
            <a:r>
              <a:rPr lang="en-US" altLang="ko-KR" sz="900"/>
              <a:t>x </a:t>
            </a:r>
            <a:r>
              <a:rPr lang="ko-KR" altLang="en-US" sz="900"/>
              <a:t>표시가 되어 검색어 삭제 쉬움</a:t>
            </a:r>
            <a:endParaRPr lang="en-US" altLang="ko-KR" sz="900"/>
          </a:p>
        </p:txBody>
      </p:sp>
      <p:sp>
        <p:nvSpPr>
          <p:cNvPr id="10" name="TextBox 9"/>
          <p:cNvSpPr txBox="1"/>
          <p:nvPr/>
        </p:nvSpPr>
        <p:spPr>
          <a:xfrm>
            <a:off x="402672" y="2513817"/>
            <a:ext cx="2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“url”</a:t>
            </a:r>
            <a:endParaRPr lang="ko-KR" altLang="en-US" sz="1200" b="1"/>
          </a:p>
        </p:txBody>
      </p:sp>
      <p:sp>
        <p:nvSpPr>
          <p:cNvPr id="13" name="TextBox 12"/>
          <p:cNvSpPr txBox="1"/>
          <p:nvPr/>
        </p:nvSpPr>
        <p:spPr>
          <a:xfrm>
            <a:off x="534796" y="2758060"/>
            <a:ext cx="33472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웹 주소 필드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http://’</a:t>
            </a:r>
            <a:r>
              <a:rPr lang="ko-KR" altLang="en-US" sz="900"/>
              <a:t>로 시작하는 사이트 주소 입력</a:t>
            </a:r>
            <a:endParaRPr lang="en-US" altLang="ko-KR" sz="900"/>
          </a:p>
        </p:txBody>
      </p:sp>
      <p:sp>
        <p:nvSpPr>
          <p:cNvPr id="15" name="TextBox 14"/>
          <p:cNvSpPr txBox="1"/>
          <p:nvPr/>
        </p:nvSpPr>
        <p:spPr>
          <a:xfrm>
            <a:off x="402671" y="3302019"/>
            <a:ext cx="2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type = “email”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4796" y="3561524"/>
            <a:ext cx="33472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메일 주소 입력 필드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메일 주소 형식 자동 체크</a:t>
            </a:r>
            <a:endParaRPr lang="en-US" altLang="ko-KR" sz="900"/>
          </a:p>
        </p:txBody>
      </p:sp>
      <p:sp>
        <p:nvSpPr>
          <p:cNvPr id="17" name="TextBox 16"/>
          <p:cNvSpPr txBox="1"/>
          <p:nvPr/>
        </p:nvSpPr>
        <p:spPr>
          <a:xfrm>
            <a:off x="402672" y="4084033"/>
            <a:ext cx="2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“tel”</a:t>
            </a:r>
            <a:endParaRPr lang="ko-KR" altLang="en-US" sz="1200" b="1"/>
          </a:p>
        </p:txBody>
      </p:sp>
      <p:sp>
        <p:nvSpPr>
          <p:cNvPr id="21" name="TextBox 20"/>
          <p:cNvSpPr txBox="1"/>
          <p:nvPr/>
        </p:nvSpPr>
        <p:spPr>
          <a:xfrm>
            <a:off x="534796" y="4318603"/>
            <a:ext cx="33472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전화번호 입력 필드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사용자 입력을 체크하지는 않음</a:t>
            </a:r>
            <a:r>
              <a:rPr lang="en-US" altLang="ko-KR" sz="9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34DEC2-D306-4582-B831-161281775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127" y="1474625"/>
            <a:ext cx="4171430" cy="41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입력 양식 태그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HTML5</a:t>
            </a:r>
            <a:r>
              <a:rPr lang="ko-KR" altLang="en-US" dirty="0"/>
              <a:t> 문서 구조화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672" y="1603783"/>
            <a:ext cx="2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“radio”</a:t>
            </a:r>
            <a:endParaRPr lang="ko-KR" altLang="en-US" sz="1200" b="1"/>
          </a:p>
        </p:txBody>
      </p:sp>
      <p:sp>
        <p:nvSpPr>
          <p:cNvPr id="6" name="TextBox 5"/>
          <p:cNvSpPr txBox="1"/>
          <p:nvPr/>
        </p:nvSpPr>
        <p:spPr>
          <a:xfrm>
            <a:off x="487429" y="1896167"/>
            <a:ext cx="19915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여러 항목 중 하나만 선택할 때</a:t>
            </a:r>
            <a:endParaRPr lang="en-US" altLang="ko-KR" sz="900"/>
          </a:p>
        </p:txBody>
      </p:sp>
      <p:sp>
        <p:nvSpPr>
          <p:cNvPr id="16" name="TextBox 15"/>
          <p:cNvSpPr txBox="1"/>
          <p:nvPr/>
        </p:nvSpPr>
        <p:spPr>
          <a:xfrm>
            <a:off x="472679" y="2592944"/>
            <a:ext cx="3347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여러 항목 중 둘 이상을 선택할 때</a:t>
            </a:r>
            <a:endParaRPr lang="en-US" altLang="ko-KR" sz="900"/>
          </a:p>
        </p:txBody>
      </p:sp>
      <p:sp>
        <p:nvSpPr>
          <p:cNvPr id="18" name="TextBox 17"/>
          <p:cNvSpPr txBox="1"/>
          <p:nvPr/>
        </p:nvSpPr>
        <p:spPr>
          <a:xfrm>
            <a:off x="433767" y="2261855"/>
            <a:ext cx="2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“checkbox”</a:t>
            </a:r>
            <a:endParaRPr lang="ko-KR" altLang="en-US" sz="1200" b="1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0" y="4043472"/>
            <a:ext cx="3523376" cy="12161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AFD481-3446-48D8-AD0E-26E40774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29" y="3048237"/>
            <a:ext cx="2090393" cy="3465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E98275A-9971-4755-B3A1-3E7493BEA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916" y="1957257"/>
            <a:ext cx="3495470" cy="20647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A84382-85AE-4138-B33C-88EB3A22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734" y="4098673"/>
            <a:ext cx="2090393" cy="8020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624CD6-A866-4A69-89A3-DA69E9879C65}"/>
              </a:ext>
            </a:extLst>
          </p:cNvPr>
          <p:cNvSpPr txBox="1"/>
          <p:nvPr/>
        </p:nvSpPr>
        <p:spPr>
          <a:xfrm>
            <a:off x="296510" y="3744928"/>
            <a:ext cx="30255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라디오 버튼</a:t>
            </a:r>
            <a:r>
              <a:rPr lang="en-US" altLang="ko-KR" sz="1050" b="1"/>
              <a:t>, </a:t>
            </a:r>
            <a:r>
              <a:rPr lang="ko-KR" altLang="en-US" sz="1050" b="1"/>
              <a:t>체크 박스에서 사용하는 속성</a:t>
            </a:r>
          </a:p>
        </p:txBody>
      </p:sp>
    </p:spTree>
    <p:extLst>
      <p:ext uri="{BB962C8B-B14F-4D97-AF65-F5344CB8AC3E}">
        <p14:creationId xmlns:p14="http://schemas.microsoft.com/office/powerpoint/2010/main" val="16293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672" y="1731803"/>
            <a:ext cx="2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“number”</a:t>
            </a:r>
            <a:endParaRPr lang="ko-KR" altLang="en-US" sz="1200" b="1"/>
          </a:p>
        </p:txBody>
      </p:sp>
      <p:sp>
        <p:nvSpPr>
          <p:cNvPr id="6" name="TextBox 5"/>
          <p:cNvSpPr txBox="1"/>
          <p:nvPr/>
        </p:nvSpPr>
        <p:spPr>
          <a:xfrm>
            <a:off x="523810" y="2003966"/>
            <a:ext cx="404559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숫자</a:t>
            </a:r>
            <a:r>
              <a:rPr lang="en-US" altLang="ko-KR" sz="900"/>
              <a:t> </a:t>
            </a:r>
            <a:r>
              <a:rPr lang="ko-KR" altLang="en-US" sz="900"/>
              <a:t>입력 필드</a:t>
            </a:r>
            <a:r>
              <a:rPr lang="en-US" altLang="ko-KR" sz="900"/>
              <a:t>. </a:t>
            </a:r>
            <a:r>
              <a:rPr lang="ko-KR" altLang="en-US" sz="900"/>
              <a:t>브라우저에 따라 스핀 박스로 표시됨</a:t>
            </a:r>
            <a:endParaRPr lang="en-US" altLang="ko-KR" sz="900"/>
          </a:p>
        </p:txBody>
      </p:sp>
      <p:sp>
        <p:nvSpPr>
          <p:cNvPr id="16" name="TextBox 15"/>
          <p:cNvSpPr txBox="1"/>
          <p:nvPr/>
        </p:nvSpPr>
        <p:spPr>
          <a:xfrm>
            <a:off x="439054" y="2597055"/>
            <a:ext cx="3347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숫자 입력 필드</a:t>
            </a:r>
            <a:r>
              <a:rPr lang="en-US" altLang="ko-KR" sz="900"/>
              <a:t>. </a:t>
            </a:r>
            <a:r>
              <a:rPr lang="ko-KR" altLang="en-US" sz="900"/>
              <a:t>슬라이드 막대를 이용해 숫자 입력</a:t>
            </a:r>
            <a:endParaRPr lang="en-US" altLang="ko-KR" sz="900"/>
          </a:p>
        </p:txBody>
      </p:sp>
      <p:sp>
        <p:nvSpPr>
          <p:cNvPr id="18" name="TextBox 17"/>
          <p:cNvSpPr txBox="1"/>
          <p:nvPr/>
        </p:nvSpPr>
        <p:spPr>
          <a:xfrm>
            <a:off x="402672" y="2370627"/>
            <a:ext cx="2340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“range”</a:t>
            </a:r>
            <a:endParaRPr lang="ko-KR" altLang="en-US" sz="1200" b="1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063A04-94FD-4A3B-AF4D-EBB4A40B2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10" y="3030214"/>
            <a:ext cx="1651223" cy="3987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A0B383-77C1-4411-B9E3-9548BAEF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54" y="4120371"/>
            <a:ext cx="3491033" cy="9414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57AAE0-0EB0-4D51-95F0-BEC198D98D64}"/>
              </a:ext>
            </a:extLst>
          </p:cNvPr>
          <p:cNvSpPr txBox="1"/>
          <p:nvPr/>
        </p:nvSpPr>
        <p:spPr>
          <a:xfrm>
            <a:off x="402672" y="3793769"/>
            <a:ext cx="2340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/>
              <a:t>숫자 입력 필드에서 사용하는 속성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C717A4E-75CC-4011-AC0B-D9F8D44C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526" y="1526396"/>
            <a:ext cx="3247386" cy="170321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2B8904D-51DB-4398-A9A4-B856C8AD6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01" y="1951256"/>
            <a:ext cx="1696838" cy="41937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E6573CF-F851-459B-AF21-652A638BF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526" y="3504350"/>
            <a:ext cx="3247386" cy="173796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61F914D-F34F-4B2C-AB4D-CFDE15C64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5080" y="4211895"/>
            <a:ext cx="1986159" cy="3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671" y="1731803"/>
            <a:ext cx="374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“date”, type=“month”, type=“week”</a:t>
            </a:r>
            <a:endParaRPr lang="ko-KR" altLang="en-US" sz="1200" b="1"/>
          </a:p>
        </p:txBody>
      </p:sp>
      <p:sp>
        <p:nvSpPr>
          <p:cNvPr id="6" name="TextBox 5"/>
          <p:cNvSpPr txBox="1"/>
          <p:nvPr/>
        </p:nvSpPr>
        <p:spPr>
          <a:xfrm>
            <a:off x="487429" y="1984651"/>
            <a:ext cx="20784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달력</a:t>
            </a:r>
            <a:r>
              <a:rPr lang="en-US" altLang="ko-KR" sz="900"/>
              <a:t> </a:t>
            </a:r>
            <a:r>
              <a:rPr lang="ko-KR" altLang="en-US" sz="900"/>
              <a:t>이용해 날짜 입력</a:t>
            </a:r>
            <a:endParaRPr lang="en-US" altLang="ko-KR" sz="9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65D2CF-4575-4E67-9CFC-7FAE46B2C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464"/>
          <a:stretch/>
        </p:blipFill>
        <p:spPr>
          <a:xfrm>
            <a:off x="402671" y="2523064"/>
            <a:ext cx="2671997" cy="5461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655E7A-733B-4C48-A2A8-DF2400199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06" y="2244790"/>
            <a:ext cx="5030907" cy="1485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7D0D63-EDDC-407B-8D3D-D331EFE3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84" y="4149080"/>
            <a:ext cx="4073978" cy="1249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203A31-0038-4E3B-AB2B-C29D74288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531" y="4041943"/>
            <a:ext cx="3740681" cy="161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7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6828" y="1901680"/>
            <a:ext cx="374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“time”, type=“datetime-local”</a:t>
            </a:r>
            <a:endParaRPr lang="ko-KR" altLang="en-US" sz="1200" b="1"/>
          </a:p>
        </p:txBody>
      </p:sp>
      <p:sp>
        <p:nvSpPr>
          <p:cNvPr id="23" name="TextBox 22"/>
          <p:cNvSpPr txBox="1"/>
          <p:nvPr/>
        </p:nvSpPr>
        <p:spPr>
          <a:xfrm>
            <a:off x="543661" y="2154529"/>
            <a:ext cx="11735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시간 입력</a:t>
            </a:r>
            <a:endParaRPr lang="en-US" altLang="ko-KR" sz="9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80ABF8-0DAB-4B02-BC3A-7CDA6914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1" y="2547884"/>
            <a:ext cx="3127490" cy="40299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4CCC01-289B-4681-BF1C-332336D3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98" y="2155403"/>
            <a:ext cx="4616255" cy="118796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42D7186-7F4B-4AE0-A63D-1839A7B44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28" y="3907119"/>
            <a:ext cx="3977727" cy="116502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B33B72E-3C43-42D6-93D2-61044FE32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065" y="3907119"/>
            <a:ext cx="3088920" cy="16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671" y="1731803"/>
            <a:ext cx="374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type = “submit”, type=“reset”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7428" y="1984651"/>
            <a:ext cx="353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폼</a:t>
            </a:r>
            <a:r>
              <a:rPr lang="en-US" altLang="ko-KR" sz="900" dirty="0"/>
              <a:t> </a:t>
            </a:r>
            <a:r>
              <a:rPr lang="ko-KR" altLang="en-US" sz="900" dirty="0"/>
              <a:t>전송</a:t>
            </a:r>
            <a:r>
              <a:rPr lang="en-US" altLang="ko-KR" sz="900" dirty="0"/>
              <a:t>/</a:t>
            </a:r>
            <a:r>
              <a:rPr lang="ko-KR" altLang="en-US" sz="900" dirty="0"/>
              <a:t>리셋 버튼 </a:t>
            </a:r>
            <a:endParaRPr lang="en-US" altLang="ko-KR" sz="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전송</a:t>
            </a:r>
            <a:r>
              <a:rPr lang="en-US" altLang="ko-KR" sz="900" dirty="0"/>
              <a:t>(submit)</a:t>
            </a:r>
            <a:r>
              <a:rPr lang="ko-KR" altLang="en-US" sz="900" dirty="0"/>
              <a:t> 버튼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입력 내용을 서버로 전송</a:t>
            </a:r>
            <a:endParaRPr lang="en-US" altLang="ko-KR" sz="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리셋</a:t>
            </a:r>
            <a:r>
              <a:rPr lang="en-US" altLang="ko-KR" sz="900" dirty="0"/>
              <a:t>(reset) </a:t>
            </a:r>
            <a:r>
              <a:rPr lang="ko-KR" altLang="en-US" sz="900" dirty="0"/>
              <a:t>버튼 </a:t>
            </a:r>
            <a:r>
              <a:rPr lang="en-US" altLang="ko-KR" sz="900" dirty="0"/>
              <a:t>: </a:t>
            </a:r>
            <a:r>
              <a:rPr lang="ko-KR" altLang="en-US" sz="900" dirty="0"/>
              <a:t>사용자 입력 내용 전부 삭제</a:t>
            </a:r>
            <a:endParaRPr lang="en-US" altLang="ko-KR" sz="900" dirty="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value </a:t>
            </a:r>
            <a:r>
              <a:rPr lang="ko-KR" altLang="en-US" sz="900" dirty="0"/>
              <a:t>속성을 이용해 버튼 표시 내용 지정</a:t>
            </a:r>
            <a:endParaRPr lang="en-US" altLang="ko-KR" sz="900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4202885" y="1640201"/>
            <a:ext cx="0" cy="40239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0960" y="1731803"/>
            <a:ext cx="374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“image”</a:t>
            </a:r>
            <a:endParaRPr lang="ko-KR" altLang="en-US" sz="1200" b="1"/>
          </a:p>
        </p:txBody>
      </p:sp>
      <p:sp>
        <p:nvSpPr>
          <p:cNvPr id="23" name="TextBox 22"/>
          <p:cNvSpPr txBox="1"/>
          <p:nvPr/>
        </p:nvSpPr>
        <p:spPr>
          <a:xfrm>
            <a:off x="4557793" y="1984651"/>
            <a:ext cx="28853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/>
              <a:t>submit </a:t>
            </a:r>
            <a:r>
              <a:rPr lang="ko-KR" altLang="en-US" sz="900"/>
              <a:t>버튼 대신 이미지 삽입</a:t>
            </a:r>
            <a:endParaRPr lang="en-US" altLang="ko-KR" sz="9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70457E-2D56-4508-B111-4F116A069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6" y="3042615"/>
            <a:ext cx="3439811" cy="2362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AB44FF-2958-4770-9222-A2B41405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79" y="3422687"/>
            <a:ext cx="3796721" cy="24756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CAEBEC5-86F0-4794-86DE-73433E370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361276"/>
            <a:ext cx="3281993" cy="2528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B3126F-59A0-4037-86F0-7282FABCE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794" y="3067501"/>
            <a:ext cx="3539280" cy="1176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B30EEA2-BE0F-432A-8304-2378F49FA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9018"/>
            <a:ext cx="2406378" cy="2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48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671" y="1731803"/>
            <a:ext cx="374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“button”</a:t>
            </a:r>
            <a:endParaRPr lang="ko-KR" altLang="en-US" sz="1200" b="1"/>
          </a:p>
        </p:txBody>
      </p:sp>
      <p:sp>
        <p:nvSpPr>
          <p:cNvPr id="6" name="TextBox 5"/>
          <p:cNvSpPr txBox="1"/>
          <p:nvPr/>
        </p:nvSpPr>
        <p:spPr>
          <a:xfrm>
            <a:off x="487428" y="1984652"/>
            <a:ext cx="353928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기능 없이 버튼 형태만 삽입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주로 버튼 클릭해서 자바스크립트 실행할 때 사용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value </a:t>
            </a:r>
            <a:r>
              <a:rPr lang="ko-KR" altLang="en-US" sz="900"/>
              <a:t>속성을 이용해 버튼 표시 내용 지정</a:t>
            </a:r>
            <a:endParaRPr lang="en-US" altLang="ko-KR" sz="900"/>
          </a:p>
        </p:txBody>
      </p:sp>
      <p:cxnSp>
        <p:nvCxnSpPr>
          <p:cNvPr id="24" name="직선 연결선 23"/>
          <p:cNvCxnSpPr/>
          <p:nvPr/>
        </p:nvCxnSpPr>
        <p:spPr>
          <a:xfrm>
            <a:off x="4202885" y="1640201"/>
            <a:ext cx="0" cy="40239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90960" y="1731803"/>
            <a:ext cx="374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“file”</a:t>
            </a:r>
            <a:endParaRPr lang="ko-KR" altLang="en-US" sz="1200" b="1"/>
          </a:p>
        </p:txBody>
      </p:sp>
      <p:sp>
        <p:nvSpPr>
          <p:cNvPr id="23" name="TextBox 22"/>
          <p:cNvSpPr txBox="1"/>
          <p:nvPr/>
        </p:nvSpPr>
        <p:spPr>
          <a:xfrm>
            <a:off x="4557793" y="1984652"/>
            <a:ext cx="28853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파일 첨부 </a:t>
            </a:r>
            <a:endParaRPr lang="en-US" altLang="ko-KR" sz="900"/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‘</a:t>
            </a:r>
            <a:r>
              <a:rPr lang="ko-KR" altLang="en-US" sz="900"/>
              <a:t>파일 선택</a:t>
            </a:r>
            <a:r>
              <a:rPr lang="en-US" altLang="ko-KR" sz="900"/>
              <a:t>＇</a:t>
            </a:r>
            <a:r>
              <a:rPr lang="ko-KR" altLang="en-US" sz="900"/>
              <a:t>이나 </a:t>
            </a:r>
            <a:r>
              <a:rPr lang="en-US" altLang="ko-KR" sz="900"/>
              <a:t>‘</a:t>
            </a:r>
            <a:r>
              <a:rPr lang="ko-KR" altLang="en-US" sz="900"/>
              <a:t>찾아보기</a:t>
            </a:r>
            <a:r>
              <a:rPr lang="en-US" altLang="ko-KR" sz="900"/>
              <a:t>’ </a:t>
            </a:r>
            <a:r>
              <a:rPr lang="ko-KR" altLang="en-US" sz="900"/>
              <a:t>버튼으로 표시됨</a:t>
            </a:r>
            <a:endParaRPr lang="en-US" altLang="ko-KR" sz="9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7DA8A-9D3E-452D-9B93-175A8B82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" y="2757986"/>
            <a:ext cx="2992368" cy="2331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4EAE6A-FE94-4456-955A-A1FFEC13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28" y="3098780"/>
            <a:ext cx="3616031" cy="2657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CE1572-F447-45FF-B517-8D2095CB8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750" y="2628488"/>
            <a:ext cx="1746020" cy="2460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E2E6A7-CDA8-41CB-8B0E-EFC99C7F7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86495"/>
            <a:ext cx="3608421" cy="17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22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671" y="1731803"/>
            <a:ext cx="374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type = “hidden”</a:t>
            </a:r>
            <a:endParaRPr lang="ko-KR" altLang="en-US" sz="1200" b="1"/>
          </a:p>
        </p:txBody>
      </p:sp>
      <p:sp>
        <p:nvSpPr>
          <p:cNvPr id="6" name="TextBox 5"/>
          <p:cNvSpPr txBox="1"/>
          <p:nvPr/>
        </p:nvSpPr>
        <p:spPr>
          <a:xfrm>
            <a:off x="487428" y="1984652"/>
            <a:ext cx="35392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화면 상의 폼에는 보이지 않는다</a:t>
            </a:r>
            <a:r>
              <a:rPr lang="en-US" altLang="ko-KR" sz="900"/>
              <a:t>. 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폼을 서버로 전송할 때 서버로 함께 전송되는 요소</a:t>
            </a:r>
            <a:endParaRPr lang="en-US" altLang="ko-KR" sz="9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12FBC4-8759-4045-9152-C10CEE53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8" y="2589247"/>
            <a:ext cx="3608421" cy="2585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F63F6AD-2B2F-4A68-A59B-0313AB89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08" y="3086494"/>
            <a:ext cx="3745614" cy="15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4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&lt;input&gt; </a:t>
            </a:r>
            <a:r>
              <a:rPr lang="ko-KR" altLang="en-US"/>
              <a:t>태그의 다양한 속성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253" y="1730137"/>
            <a:ext cx="393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autofocus</a:t>
            </a:r>
            <a:endParaRPr lang="ko-KR" altLang="en-US" sz="1200" b="1"/>
          </a:p>
        </p:txBody>
      </p:sp>
      <p:sp>
        <p:nvSpPr>
          <p:cNvPr id="6" name="TextBox 5"/>
          <p:cNvSpPr txBox="1"/>
          <p:nvPr/>
        </p:nvSpPr>
        <p:spPr>
          <a:xfrm>
            <a:off x="331087" y="1930531"/>
            <a:ext cx="3762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페이지를 불러오자마자 원하는 폼 요소에 마우스 커서 표시</a:t>
            </a:r>
            <a:r>
              <a:rPr lang="en-US" altLang="ko-KR" sz="900"/>
              <a:t> 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4202885" y="1640201"/>
            <a:ext cx="0" cy="40239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253" y="2307169"/>
            <a:ext cx="3745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placeholder</a:t>
            </a:r>
            <a:endParaRPr lang="ko-KR" altLang="en-US" sz="1200" b="1"/>
          </a:p>
        </p:txBody>
      </p:sp>
      <p:sp>
        <p:nvSpPr>
          <p:cNvPr id="23" name="TextBox 22"/>
          <p:cNvSpPr txBox="1"/>
          <p:nvPr/>
        </p:nvSpPr>
        <p:spPr>
          <a:xfrm>
            <a:off x="327754" y="2508925"/>
            <a:ext cx="35718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입력란에 표시하는</a:t>
            </a:r>
            <a:r>
              <a:rPr lang="en-US" altLang="ko-KR" sz="900"/>
              <a:t> </a:t>
            </a:r>
            <a:r>
              <a:rPr lang="ko-KR" altLang="en-US" sz="900"/>
              <a:t>힌트로</a:t>
            </a:r>
            <a:r>
              <a:rPr lang="en-US" altLang="ko-KR" sz="900"/>
              <a:t>, </a:t>
            </a:r>
            <a:r>
              <a:rPr lang="ko-KR" altLang="en-US" sz="900"/>
              <a:t>필드를 클릭하면 사라짐</a:t>
            </a:r>
            <a:endParaRPr lang="en-US" altLang="ko-KR" sz="900"/>
          </a:p>
        </p:txBody>
      </p:sp>
      <p:sp>
        <p:nvSpPr>
          <p:cNvPr id="19" name="TextBox 18"/>
          <p:cNvSpPr txBox="1"/>
          <p:nvPr/>
        </p:nvSpPr>
        <p:spPr>
          <a:xfrm>
            <a:off x="4506141" y="1730137"/>
            <a:ext cx="393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readonly</a:t>
            </a:r>
            <a:endParaRPr lang="ko-KR" altLang="en-US" sz="1200" b="1"/>
          </a:p>
        </p:txBody>
      </p:sp>
      <p:sp>
        <p:nvSpPr>
          <p:cNvPr id="20" name="TextBox 19"/>
          <p:cNvSpPr txBox="1"/>
          <p:nvPr/>
        </p:nvSpPr>
        <p:spPr>
          <a:xfrm>
            <a:off x="4580434" y="2020504"/>
            <a:ext cx="3762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내용을</a:t>
            </a:r>
            <a:r>
              <a:rPr lang="en-US" altLang="ko-KR" sz="900"/>
              <a:t> </a:t>
            </a:r>
            <a:r>
              <a:rPr lang="ko-KR" altLang="en-US" sz="900"/>
              <a:t>보기만 하고 입력하지 못하게 함</a:t>
            </a:r>
            <a:r>
              <a:rPr lang="en-US" altLang="ko-KR" sz="9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5F0188-C65D-4C74-A05F-DD2F787A6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19" y="2884201"/>
            <a:ext cx="3822160" cy="26640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C3800D-3F1F-483D-B4C9-E79040660F10}"/>
              </a:ext>
            </a:extLst>
          </p:cNvPr>
          <p:cNvSpPr txBox="1"/>
          <p:nvPr/>
        </p:nvSpPr>
        <p:spPr>
          <a:xfrm>
            <a:off x="4497707" y="2414781"/>
            <a:ext cx="393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required</a:t>
            </a:r>
            <a:endParaRPr lang="ko-KR" altLang="en-US" sz="12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776CE-077C-4722-860A-A0880D1D86D6}"/>
              </a:ext>
            </a:extLst>
          </p:cNvPr>
          <p:cNvSpPr txBox="1"/>
          <p:nvPr/>
        </p:nvSpPr>
        <p:spPr>
          <a:xfrm>
            <a:off x="4572000" y="2705148"/>
            <a:ext cx="37624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필수</a:t>
            </a:r>
            <a:r>
              <a:rPr lang="en-US" altLang="ko-KR" sz="900"/>
              <a:t> </a:t>
            </a:r>
            <a:r>
              <a:rPr lang="ko-KR" altLang="en-US" sz="900"/>
              <a:t>필드 체크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필수 필드는 브라우저에서 직접 체크하는 것이므로 오류 메시지 내용은 브라우저들마다 다르게 나타남 </a:t>
            </a:r>
            <a:endParaRPr lang="en-US" altLang="ko-KR" sz="9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57BBD-B405-4254-B139-33B2AFD0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893" y="3583236"/>
            <a:ext cx="2919074" cy="19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6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폼에서</a:t>
            </a:r>
            <a:r>
              <a:rPr lang="en-US" altLang="ko-KR"/>
              <a:t> </a:t>
            </a:r>
            <a:r>
              <a:rPr lang="ko-KR" altLang="en-US"/>
              <a:t>사용하는 여러 가지 태그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253" y="1730137"/>
            <a:ext cx="393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&lt;select&gt;, &lt;optgroup&gt;, &lt;option&gt;</a:t>
            </a:r>
            <a:endParaRPr lang="ko-KR" altLang="en-US" sz="1200" b="1"/>
          </a:p>
        </p:txBody>
      </p:sp>
      <p:sp>
        <p:nvSpPr>
          <p:cNvPr id="6" name="TextBox 5"/>
          <p:cNvSpPr txBox="1"/>
          <p:nvPr/>
        </p:nvSpPr>
        <p:spPr>
          <a:xfrm>
            <a:off x="338546" y="2020504"/>
            <a:ext cx="37624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여러 옵션 중에서 선택 </a:t>
            </a:r>
            <a:r>
              <a:rPr lang="en-US" altLang="ko-KR" sz="900"/>
              <a:t>– </a:t>
            </a:r>
            <a:r>
              <a:rPr lang="ko-KR" altLang="en-US" sz="900"/>
              <a:t>드롭다운 목록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공간을 최소한으로 사용하면서 여러 옵션 표시 가능</a:t>
            </a:r>
            <a:endParaRPr lang="en-US" altLang="ko-KR" sz="900"/>
          </a:p>
        </p:txBody>
      </p:sp>
      <p:cxnSp>
        <p:nvCxnSpPr>
          <p:cNvPr id="24" name="직선 연결선 23"/>
          <p:cNvCxnSpPr/>
          <p:nvPr/>
        </p:nvCxnSpPr>
        <p:spPr>
          <a:xfrm>
            <a:off x="4202885" y="1640201"/>
            <a:ext cx="0" cy="40239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900" y="3607504"/>
            <a:ext cx="3762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&lt;select&gt; </a:t>
            </a:r>
            <a:r>
              <a:rPr lang="ko-KR" altLang="en-US" sz="900" b="1"/>
              <a:t>태그의 속성</a:t>
            </a:r>
            <a:endParaRPr lang="en-US" altLang="ko-KR" sz="900" b="1"/>
          </a:p>
        </p:txBody>
      </p:sp>
      <p:sp>
        <p:nvSpPr>
          <p:cNvPr id="17" name="TextBox 16"/>
          <p:cNvSpPr txBox="1"/>
          <p:nvPr/>
        </p:nvSpPr>
        <p:spPr>
          <a:xfrm>
            <a:off x="308900" y="4691536"/>
            <a:ext cx="3762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b="1"/>
              <a:t>&lt;option&gt; </a:t>
            </a:r>
            <a:r>
              <a:rPr lang="ko-KR" altLang="en-US" sz="900" b="1"/>
              <a:t>태그의 속성</a:t>
            </a:r>
            <a:endParaRPr lang="en-US" altLang="ko-KR" sz="900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52FFCA-F556-4A61-B918-71098EA9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9" y="2609679"/>
            <a:ext cx="2357870" cy="7973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2EB3AA-FCA4-4BB7-A61C-427FC0DD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28" y="3955069"/>
            <a:ext cx="2978283" cy="63911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3E91814-0087-48FF-A860-4DD806B2D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29" y="5008230"/>
            <a:ext cx="3041205" cy="5677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C45ED5-E9ED-4923-96CD-49F30477F4B9}"/>
              </a:ext>
            </a:extLst>
          </p:cNvPr>
          <p:cNvSpPr txBox="1"/>
          <p:nvPr/>
        </p:nvSpPr>
        <p:spPr>
          <a:xfrm>
            <a:off x="4605557" y="1730137"/>
            <a:ext cx="393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&lt;datalist&gt;, &lt;option&gt;</a:t>
            </a:r>
            <a:endParaRPr lang="ko-KR" altLang="en-US" sz="12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20C91-0BAF-4525-9CF9-72636BA13531}"/>
              </a:ext>
            </a:extLst>
          </p:cNvPr>
          <p:cNvSpPr txBox="1"/>
          <p:nvPr/>
        </p:nvSpPr>
        <p:spPr>
          <a:xfrm>
            <a:off x="4560542" y="2020504"/>
            <a:ext cx="376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데이터 목록에 제시한 값 중에서 선택하면 </a:t>
            </a:r>
            <a:r>
              <a:rPr lang="en-US" altLang="ko-KR" sz="900"/>
              <a:t/>
            </a:r>
            <a:br>
              <a:rPr lang="en-US" altLang="ko-KR" sz="900"/>
            </a:br>
            <a:r>
              <a:rPr lang="ko-KR" altLang="en-US" sz="900"/>
              <a:t>그 값이 자동으로 텍스트</a:t>
            </a:r>
            <a:r>
              <a:rPr lang="en-US" altLang="ko-KR" sz="900"/>
              <a:t> </a:t>
            </a:r>
            <a:r>
              <a:rPr lang="ko-KR" altLang="en-US" sz="900"/>
              <a:t>필드에 입력됨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데이터 목록에 </a:t>
            </a:r>
            <a:r>
              <a:rPr lang="en-US" altLang="ko-KR" sz="900"/>
              <a:t>id</a:t>
            </a:r>
            <a:r>
              <a:rPr lang="ko-KR" altLang="en-US" sz="900"/>
              <a:t>를 이용해 이름을 붙이고</a:t>
            </a:r>
            <a:r>
              <a:rPr lang="en-US" altLang="ko-KR" sz="900"/>
              <a:t>,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&lt;input&gt; </a:t>
            </a:r>
            <a:r>
              <a:rPr lang="ko-KR" altLang="en-US" sz="900"/>
              <a:t>태그의 </a:t>
            </a:r>
            <a:r>
              <a:rPr lang="en-US" altLang="ko-KR" sz="900"/>
              <a:t>list </a:t>
            </a:r>
            <a:r>
              <a:rPr lang="ko-KR" altLang="en-US" sz="900"/>
              <a:t>속성에 데이터 목록 </a:t>
            </a:r>
            <a:r>
              <a:rPr lang="en-US" altLang="ko-KR" sz="900"/>
              <a:t>id</a:t>
            </a:r>
            <a:r>
              <a:rPr lang="ko-KR" altLang="en-US" sz="900"/>
              <a:t>를 지정함</a:t>
            </a:r>
            <a:r>
              <a:rPr lang="en-US" altLang="ko-KR" sz="90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87F5576-82C7-4A06-BD4C-AADF1767F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913" y="3029617"/>
            <a:ext cx="2817516" cy="7473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A61F7D-C577-4681-A535-46FEA7EEE603}"/>
              </a:ext>
            </a:extLst>
          </p:cNvPr>
          <p:cNvSpPr txBox="1"/>
          <p:nvPr/>
        </p:nvSpPr>
        <p:spPr>
          <a:xfrm>
            <a:off x="4741878" y="4171785"/>
            <a:ext cx="37624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다양한</a:t>
            </a:r>
            <a:r>
              <a:rPr lang="en-US" altLang="ko-KR" sz="900"/>
              <a:t> </a:t>
            </a:r>
            <a:r>
              <a:rPr lang="ko-KR" altLang="en-US" sz="900"/>
              <a:t>형태의 버튼 삽입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/>
              <a:t>화면 낭독기에서 버튼임을 정확히 전달할 수 있음</a:t>
            </a:r>
            <a:endParaRPr lang="en-US" altLang="ko-KR" sz="900"/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/>
              <a:t>CSS</a:t>
            </a:r>
            <a:r>
              <a:rPr lang="ko-KR" altLang="en-US" sz="900"/>
              <a:t>를 이용해 원하는 형태로 꾸밀 수 있음</a:t>
            </a:r>
            <a:endParaRPr lang="en-US" altLang="ko-KR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82032-8AAF-4312-A88B-56A325A2942E}"/>
              </a:ext>
            </a:extLst>
          </p:cNvPr>
          <p:cNvSpPr txBox="1"/>
          <p:nvPr/>
        </p:nvSpPr>
        <p:spPr>
          <a:xfrm>
            <a:off x="4572000" y="3881418"/>
            <a:ext cx="3932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&lt;button&gt;</a:t>
            </a:r>
            <a:endParaRPr lang="ko-KR" altLang="en-US" sz="1200" b="1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DE8F024-D6CA-4C55-8193-928417075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864" y="5002790"/>
            <a:ext cx="2263142" cy="5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6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724" y="2456892"/>
            <a:ext cx="4968552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02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HTML5 </a:t>
            </a:r>
            <a:r>
              <a:rPr lang="ko-KR" altLang="en-US" sz="4000" b="1" dirty="0">
                <a:latin typeface="+mn-ea"/>
                <a:ea typeface="+mn-ea"/>
              </a:rPr>
              <a:t>문서 구조화</a:t>
            </a:r>
          </a:p>
        </p:txBody>
      </p:sp>
    </p:spTree>
    <p:extLst>
      <p:ext uri="{BB962C8B-B14F-4D97-AF65-F5344CB8AC3E}">
        <p14:creationId xmlns:p14="http://schemas.microsoft.com/office/powerpoint/2010/main" val="261630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입력 </a:t>
            </a:r>
            <a:r>
              <a:rPr lang="ko-KR" altLang="en-US" dirty="0" err="1"/>
              <a:t>양식별</a:t>
            </a:r>
            <a:r>
              <a:rPr lang="ko-KR" altLang="en-US" dirty="0"/>
              <a:t> 특징을 이해하고 용도에 맞게 사용할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블록 형식과 인라인 형식을 구분할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HTML5 </a:t>
            </a:r>
            <a:r>
              <a:rPr lang="ko-KR" altLang="en-US" dirty="0"/>
              <a:t>문서 구조화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공간 분할 태그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공간 분할 태그를 사용해 자유롭게 웹 페이지 레이아웃을 구성</a:t>
            </a:r>
            <a:endParaRPr lang="en-US" altLang="ko-KR" dirty="0"/>
          </a:p>
          <a:p>
            <a:pPr lvl="1"/>
            <a:r>
              <a:rPr lang="ko-KR" altLang="en-US" dirty="0" err="1"/>
              <a:t>쿠팡</a:t>
            </a:r>
            <a:r>
              <a:rPr lang="ko-KR" altLang="en-US" dirty="0"/>
              <a:t> 메인 페이지는 대표적인 공간 분할 태그인 </a:t>
            </a:r>
            <a:r>
              <a:rPr lang="en-US" altLang="ko-KR" dirty="0"/>
              <a:t>div</a:t>
            </a:r>
            <a:r>
              <a:rPr lang="ko-KR" altLang="en-US" dirty="0"/>
              <a:t>를 </a:t>
            </a:r>
            <a:r>
              <a:rPr lang="en-US" altLang="ko-KR" dirty="0"/>
              <a:t>500</a:t>
            </a:r>
            <a:r>
              <a:rPr lang="ko-KR" altLang="en-US" dirty="0"/>
              <a:t>개 이상 사용함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번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1AF1E85-ED6F-F9DC-7FA8-771C73E63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50155"/>
            <a:ext cx="7056784" cy="41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1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HTML5 </a:t>
            </a:r>
            <a:r>
              <a:rPr lang="ko-KR" altLang="en-US" dirty="0"/>
              <a:t>문서 구조화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공간 분할 태그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1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공간을 블록 형식으로 분할하기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ko-KR" altLang="en-US" b="1" dirty="0"/>
              <a:t>블록</a:t>
            </a:r>
            <a:r>
              <a:rPr lang="en-US" altLang="ko-KR" b="1" dirty="0"/>
              <a:t>(block) </a:t>
            </a:r>
            <a:r>
              <a:rPr lang="ko-KR" altLang="en-US" b="1" dirty="0"/>
              <a:t>형식 </a:t>
            </a:r>
            <a:r>
              <a:rPr lang="en-US" altLang="ko-KR" dirty="0"/>
              <a:t>:</a:t>
            </a:r>
            <a:r>
              <a:rPr lang="ko-KR" altLang="en-US" dirty="0"/>
              <a:t> 각 태그가 한 행을 모두 차지함</a:t>
            </a:r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4093A58-8307-67C5-C11C-30BB05A2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31" y="1340768"/>
            <a:ext cx="3640453" cy="16085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500F63-A5A2-AC76-4EAE-453604CA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0" y="4437112"/>
            <a:ext cx="2619375" cy="34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D691B3-9629-499C-0A74-06021449A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3106304"/>
            <a:ext cx="7962900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EBB70-A0AC-1F61-B2A7-3BE7000EABD7}"/>
              </a:ext>
            </a:extLst>
          </p:cNvPr>
          <p:cNvSpPr txBox="1"/>
          <p:nvPr/>
        </p:nvSpPr>
        <p:spPr>
          <a:xfrm>
            <a:off x="761929" y="4762872"/>
            <a:ext cx="7635681" cy="1766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block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block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block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block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block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C881D458-65A1-F8DB-B7A8-85E0B8A611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2" r="49558" b="41459"/>
          <a:stretch/>
        </p:blipFill>
        <p:spPr>
          <a:xfrm>
            <a:off x="5392989" y="5328829"/>
            <a:ext cx="3427483" cy="11230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9294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HTML5 </a:t>
            </a:r>
            <a:r>
              <a:rPr lang="ko-KR" altLang="en-US" dirty="0"/>
              <a:t>문서 구조화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공간 분할 태그</a:t>
            </a:r>
            <a:endParaRPr lang="en-US" altLang="ko-KR" b="1" dirty="0"/>
          </a:p>
          <a:p>
            <a:endParaRPr lang="en-US" altLang="ko-KR" b="1" dirty="0"/>
          </a:p>
          <a:p>
            <a:pPr lvl="1" indent="0">
              <a:buNone/>
            </a:pP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 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공간을 인라인 형식으로 분할하기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ko-KR" altLang="en-US" b="1" dirty="0"/>
              <a:t>인라인</a:t>
            </a:r>
            <a:r>
              <a:rPr lang="en-US" altLang="ko-KR" b="1" dirty="0"/>
              <a:t>(inline) </a:t>
            </a:r>
            <a:r>
              <a:rPr lang="ko-KR" altLang="en-US" b="1" dirty="0"/>
              <a:t>형식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태그가 자신의 글자 크기만큼 영역을 차지하며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왼쪽에서 오른쪽으로 쌓임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1DCCFC-4288-E37D-6DDA-9B6E55D1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209700"/>
            <a:ext cx="7962900" cy="419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30A3CC-EAFE-5F00-0340-464FC99EB5F6}"/>
              </a:ext>
            </a:extLst>
          </p:cNvPr>
          <p:cNvSpPr txBox="1"/>
          <p:nvPr/>
        </p:nvSpPr>
        <p:spPr>
          <a:xfrm>
            <a:off x="761929" y="3284984"/>
            <a:ext cx="7635681" cy="1766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inline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inline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inline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inline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inline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형식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E0CC44-C429-5D7C-9BA4-012A3C5A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0" y="2951609"/>
            <a:ext cx="2543175" cy="333375"/>
          </a:xfrm>
          <a:prstGeom prst="rect">
            <a:avLst/>
          </a:prstGeom>
        </p:spPr>
      </p:pic>
      <p:pic>
        <p:nvPicPr>
          <p:cNvPr id="9" name="그림 8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61CC2F17-1AE0-1A00-12C4-7849F4684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" t="22735" r="42277" b="44469"/>
          <a:stretch/>
        </p:blipFill>
        <p:spPr>
          <a:xfrm>
            <a:off x="761929" y="5088095"/>
            <a:ext cx="5220072" cy="12808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1938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55BB10-5320-24A6-0171-6666B7CC1A95}"/>
              </a:ext>
            </a:extLst>
          </p:cNvPr>
          <p:cNvSpPr/>
          <p:nvPr/>
        </p:nvSpPr>
        <p:spPr>
          <a:xfrm>
            <a:off x="323528" y="1196751"/>
            <a:ext cx="8363272" cy="5361459"/>
          </a:xfrm>
          <a:prstGeom prst="rect">
            <a:avLst/>
          </a:prstGeom>
          <a:solidFill>
            <a:srgbClr val="F1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HTML5 </a:t>
            </a:r>
            <a:r>
              <a:rPr lang="ko-KR" altLang="en-US" dirty="0"/>
              <a:t>문서 구조화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lang="ko-KR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공간 분할 태그</a:t>
            </a:r>
            <a:endParaRPr lang="ko-KR" altLang="ko-KR" dirty="0">
              <a:effectLst/>
            </a:endParaRPr>
          </a:p>
          <a:p>
            <a:pPr lvl="1" indent="0">
              <a:buNone/>
            </a:pPr>
            <a:r>
              <a:rPr lang="en-US" altLang="ko-KR" b="1" dirty="0">
                <a:solidFill>
                  <a:srgbClr val="00CC66"/>
                </a:solidFill>
              </a:rPr>
              <a:t>NOTE </a:t>
            </a:r>
            <a:r>
              <a:rPr lang="ko-KR" altLang="en-US" b="1" dirty="0"/>
              <a:t>블록 형식 태그와 인라인 형식</a:t>
            </a:r>
            <a:r>
              <a:rPr lang="en-US" altLang="ko-KR" b="1" dirty="0"/>
              <a:t> </a:t>
            </a:r>
            <a:r>
              <a:rPr lang="ko-KR" altLang="en-US" b="1" dirty="0"/>
              <a:t>태그</a:t>
            </a:r>
            <a:endParaRPr lang="en-US" altLang="ko-KR" b="1" dirty="0"/>
          </a:p>
          <a:p>
            <a:pPr lvl="1"/>
            <a:r>
              <a:rPr lang="en-US" altLang="ko-KR" dirty="0"/>
              <a:t>h1 </a:t>
            </a:r>
            <a:r>
              <a:rPr lang="ko-KR" altLang="en-US" dirty="0"/>
              <a:t>태그 </a:t>
            </a:r>
            <a:r>
              <a:rPr lang="en-US" altLang="ko-KR" dirty="0"/>
              <a:t>p </a:t>
            </a:r>
            <a:r>
              <a:rPr lang="ko-KR" altLang="en-US" dirty="0"/>
              <a:t>태그는 블록 형식으로</a:t>
            </a:r>
            <a:r>
              <a:rPr lang="en-US" altLang="ko-KR" dirty="0"/>
              <a:t>, a </a:t>
            </a:r>
            <a:r>
              <a:rPr lang="ko-KR" altLang="en-US" dirty="0"/>
              <a:t>태그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태그는 인라인 형식으로 출력됨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2ACDA-FCD5-3AC1-2130-59CF7F8E8DFD}"/>
              </a:ext>
            </a:extLst>
          </p:cNvPr>
          <p:cNvSpPr txBox="1"/>
          <p:nvPr/>
        </p:nvSpPr>
        <p:spPr>
          <a:xfrm>
            <a:off x="755576" y="2466231"/>
            <a:ext cx="7635681" cy="182686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6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태그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6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A3E621-B46E-9EC1-A643-3CCDEAB2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31" y="2123331"/>
            <a:ext cx="3286125" cy="342900"/>
          </a:xfrm>
          <a:prstGeom prst="rect">
            <a:avLst/>
          </a:prstGeom>
        </p:spPr>
      </p:pic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10641DB-69B2-0297-6CA6-2F9004713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659785"/>
            <a:ext cx="2178686" cy="15712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FC15A6-D22C-1611-51CB-B1FA962C4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329673"/>
            <a:ext cx="2880320" cy="2220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78F901-8BDC-7BAE-8701-9423518A2BAF}"/>
              </a:ext>
            </a:extLst>
          </p:cNvPr>
          <p:cNvSpPr txBox="1"/>
          <p:nvPr/>
        </p:nvSpPr>
        <p:spPr>
          <a:xfrm>
            <a:off x="3815918" y="6156449"/>
            <a:ext cx="3384376" cy="3095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r>
              <a:rPr lang="en-US" altLang="ko-KR" sz="1600" b="1" dirty="0">
                <a:latin typeface="+mn-ea"/>
                <a:ea typeface="+mn-ea"/>
              </a:rPr>
              <a:t>* </a:t>
            </a:r>
            <a:r>
              <a:rPr lang="ko-KR" altLang="en-US" sz="1600" b="1" dirty="0">
                <a:latin typeface="+mn-ea"/>
                <a:ea typeface="+mn-ea"/>
              </a:rPr>
              <a:t>이미지 태그는 인라인</a:t>
            </a:r>
            <a:r>
              <a:rPr lang="en-US" altLang="ko-KR" sz="1600" b="1" dirty="0">
                <a:latin typeface="+mn-ea"/>
                <a:ea typeface="+mn-ea"/>
              </a:rPr>
              <a:t>-</a:t>
            </a:r>
            <a:r>
              <a:rPr lang="ko-KR" altLang="en-US" sz="1600" b="1" dirty="0">
                <a:latin typeface="+mn-ea"/>
                <a:ea typeface="+mn-ea"/>
              </a:rPr>
              <a:t>블록 형식</a:t>
            </a:r>
          </a:p>
        </p:txBody>
      </p:sp>
    </p:spTree>
    <p:extLst>
      <p:ext uri="{BB962C8B-B14F-4D97-AF65-F5344CB8AC3E}">
        <p14:creationId xmlns:p14="http://schemas.microsoft.com/office/powerpoint/2010/main" val="327527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HTML5 </a:t>
            </a:r>
            <a:r>
              <a:rPr lang="ko-KR" altLang="en-US" dirty="0"/>
              <a:t>문서 구조화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b="1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시맨틱</a:t>
            </a:r>
            <a:r>
              <a:rPr lang="ko-KR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태그</a:t>
            </a:r>
            <a:endParaRPr lang="ko-KR" altLang="ko-KR" dirty="0">
              <a:effectLst/>
            </a:endParaRPr>
          </a:p>
          <a:p>
            <a:r>
              <a:rPr lang="ko-KR" altLang="en-US" b="1" dirty="0" err="1"/>
              <a:t>시맨틱</a:t>
            </a:r>
            <a:r>
              <a:rPr lang="en-US" altLang="ko-KR" b="1" dirty="0"/>
              <a:t>(semantic) </a:t>
            </a:r>
            <a:r>
              <a:rPr lang="ko-KR" altLang="en-US" b="1" dirty="0"/>
              <a:t>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컴퓨터 프로그램이 코드를 읽고 의미를 인식할 수 있는 지능형 웹</a:t>
            </a:r>
            <a:endParaRPr lang="en-US" altLang="ko-KR" dirty="0"/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태그 </a:t>
            </a:r>
            <a:r>
              <a:rPr lang="en-US" altLang="ko-KR" dirty="0"/>
              <a:t>: </a:t>
            </a:r>
            <a:r>
              <a:rPr lang="ko-KR" altLang="en-US" dirty="0"/>
              <a:t>웹 페이지의 태그에</a:t>
            </a:r>
            <a:r>
              <a:rPr lang="en-US" altLang="ko-KR" dirty="0"/>
              <a:t> </a:t>
            </a:r>
            <a:r>
              <a:rPr lang="ko-KR" altLang="en-US" dirty="0"/>
              <a:t>의미를 부여하는 태그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572E892-769C-284D-AA00-6C74A45E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5" y="2348880"/>
            <a:ext cx="5606576" cy="3168352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431759B-0D7D-867C-C77F-BF43B7954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88" y="3212976"/>
            <a:ext cx="5606576" cy="342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78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HTML5 </a:t>
            </a:r>
            <a:r>
              <a:rPr lang="ko-KR" altLang="en-US" dirty="0"/>
              <a:t>문서 구조화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b="1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시맨틱</a:t>
            </a:r>
            <a:r>
              <a:rPr lang="ko-KR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태그</a:t>
            </a:r>
            <a:endParaRPr lang="ko-KR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B3230A2-9D5C-354C-FC9A-3DEF97174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8" b="48684"/>
          <a:stretch/>
        </p:blipFill>
        <p:spPr>
          <a:xfrm>
            <a:off x="2555776" y="836712"/>
            <a:ext cx="6418385" cy="3379288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448A855-22C2-D67D-E305-9C32C538C1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0" r="34793"/>
          <a:stretch/>
        </p:blipFill>
        <p:spPr>
          <a:xfrm>
            <a:off x="683568" y="3861047"/>
            <a:ext cx="3978917" cy="28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32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HTML5 </a:t>
            </a:r>
            <a:r>
              <a:rPr lang="ko-KR" altLang="en-US" dirty="0"/>
              <a:t>문서 구조화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b="1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시맨틱</a:t>
            </a:r>
            <a:r>
              <a:rPr lang="ko-KR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태그</a:t>
            </a:r>
            <a:endParaRPr lang="ko-KR" altLang="ko-KR" dirty="0">
              <a:effectLst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EFA5A-F22F-E00F-2093-5AD1A5CCA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29" y="1146878"/>
            <a:ext cx="3228975" cy="35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70040A-C76F-F555-9E88-E7563AB303D0}"/>
              </a:ext>
            </a:extLst>
          </p:cNvPr>
          <p:cNvSpPr txBox="1"/>
          <p:nvPr/>
        </p:nvSpPr>
        <p:spPr>
          <a:xfrm>
            <a:off x="761929" y="1499303"/>
            <a:ext cx="7620142" cy="2433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기본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4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메뉴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메뉴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- 2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메뉴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- 3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4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90012-C383-9AB5-4BAE-4CB6C9D24AB6}"/>
              </a:ext>
            </a:extLst>
          </p:cNvPr>
          <p:cNvSpPr txBox="1"/>
          <p:nvPr/>
        </p:nvSpPr>
        <p:spPr>
          <a:xfrm>
            <a:off x="4283968" y="3586961"/>
            <a:ext cx="4695896" cy="30103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pt-BR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pt-BR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서울특별시 강서구 내발산동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23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HTML5 </a:t>
            </a:r>
            <a:r>
              <a:rPr lang="ko-KR" altLang="en-US" dirty="0"/>
              <a:t>문서 구조화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lang="ko-KR" altLang="en-US" b="1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시맨틱</a:t>
            </a:r>
            <a:r>
              <a:rPr lang="ko-KR" altLang="ko-KR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태그</a:t>
            </a:r>
            <a:endParaRPr lang="ko-KR" altLang="ko-KR" dirty="0">
              <a:effectLst/>
            </a:endParaRPr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태그를 사용해 각 태그에 의미를 부여하여 가독성↑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30931A-9512-74AB-506A-532C9D306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18"/>
          <a:stretch/>
        </p:blipFill>
        <p:spPr>
          <a:xfrm>
            <a:off x="2771800" y="753235"/>
            <a:ext cx="5915000" cy="4286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37599B-14E0-5C98-5E1F-B67E6E0D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29" y="1623487"/>
            <a:ext cx="2876550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90A69-E340-A160-B176-7AAAD491103D}"/>
              </a:ext>
            </a:extLst>
          </p:cNvPr>
          <p:cNvSpPr txBox="1"/>
          <p:nvPr/>
        </p:nvSpPr>
        <p:spPr>
          <a:xfrm>
            <a:off x="761929" y="1965931"/>
            <a:ext cx="7620142" cy="2433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기본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4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400" b="0" i="0" u="none" strike="noStrike" baseline="0" dirty="0" err="1">
                <a:solidFill>
                  <a:srgbClr val="E837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="#"&gt;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메뉴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&gt;···&lt;/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&gt;···&lt;/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&lt;/</a:t>
            </a:r>
            <a:r>
              <a:rPr lang="en-US" altLang="ko-KR" sz="1400" b="0" i="0" u="none" strike="noStrike" baseline="0" dirty="0" err="1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highlight>
                <a:srgbClr val="FBCE4D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11D4D-BA15-3A47-5D1A-EDEFD188EB85}"/>
              </a:ext>
            </a:extLst>
          </p:cNvPr>
          <p:cNvSpPr txBox="1"/>
          <p:nvPr/>
        </p:nvSpPr>
        <p:spPr>
          <a:xfrm>
            <a:off x="4283968" y="3573016"/>
            <a:ext cx="4695896" cy="30103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pt-BR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pt-BR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amet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pt-BR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Lorem ipsum dolor sit </a:t>
            </a:r>
            <a:r>
              <a:rPr lang="en-US" altLang="ko-KR" sz="1400" b="0" i="0" u="none" strike="noStrike" baseline="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amet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article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서울특별시 강서구 내발산동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footer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highlight>
                  <a:srgbClr val="FBCE4D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 b="0" i="0" u="none" strike="noStrike" baseline="0" dirty="0">
                <a:solidFill>
                  <a:srgbClr val="933A3B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400" b="0" i="0" u="none" strike="noStrike" baseline="0" dirty="0">
                <a:solidFill>
                  <a:srgbClr val="0067B7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73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Section 01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입력 양식 태그</a:t>
            </a: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8064A2">
                  <a:lumMod val="75000"/>
                </a:srgbClr>
              </a:buClr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입력 양식 </a:t>
            </a:r>
            <a:r>
              <a:rPr kumimoji="0" lang="en-US" altLang="ko-KR" sz="2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dirty="0"/>
              <a:t>사용자에게 정보를 </a:t>
            </a:r>
            <a:r>
              <a:rPr lang="ko-KR" altLang="en-US" dirty="0" err="1"/>
              <a:t>입력받는</a:t>
            </a:r>
            <a:r>
              <a:rPr lang="ko-KR" altLang="en-US" dirty="0"/>
              <a:t> 요소</a:t>
            </a:r>
            <a:endParaRPr lang="en-US" altLang="ko-KR" b="1" dirty="0"/>
          </a:p>
          <a:p>
            <a:pPr lvl="1">
              <a:buClr>
                <a:srgbClr val="8064A2">
                  <a:lumMod val="75000"/>
                </a:srgbClr>
              </a:buClr>
              <a:defRPr/>
            </a:pPr>
            <a:r>
              <a:rPr lang="ko-KR" altLang="en-US" dirty="0"/>
              <a:t>회원 가입 양식</a:t>
            </a: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1CA8B0A-50C1-3AF6-03AD-C87CBA44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16" y="1700808"/>
            <a:ext cx="7426168" cy="23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6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8064A2">
                  <a:lumMod val="75000"/>
                </a:srgbClr>
              </a:buClr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입력 양식 개요</a:t>
            </a:r>
            <a:endParaRPr lang="en-US" altLang="ko-KR" b="1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r>
              <a:rPr lang="en-US" altLang="ko-KR" dirty="0"/>
              <a:t>form </a:t>
            </a:r>
            <a:r>
              <a:rPr lang="ko-KR" altLang="en-US" dirty="0"/>
              <a:t>태그로 영역을 생성하고</a:t>
            </a:r>
            <a:r>
              <a:rPr lang="en-US" altLang="ko-KR" dirty="0"/>
              <a:t>, form </a:t>
            </a:r>
            <a:r>
              <a:rPr lang="ko-KR" altLang="en-US" dirty="0"/>
              <a:t>태그 내부에 </a:t>
            </a:r>
            <a:r>
              <a:rPr lang="en-US" altLang="ko-KR" dirty="0"/>
              <a:t>input </a:t>
            </a:r>
            <a:r>
              <a:rPr lang="ko-KR" altLang="en-US" dirty="0"/>
              <a:t>태그를 넣음</a:t>
            </a:r>
            <a:r>
              <a:rPr lang="en-US" altLang="ko-KR" dirty="0"/>
              <a:t>. </a:t>
            </a:r>
            <a:r>
              <a:rPr lang="ko-KR" altLang="en-US" dirty="0"/>
              <a:t>데이터를 입력하고 </a:t>
            </a:r>
            <a:r>
              <a:rPr lang="en-US" altLang="ko-KR" dirty="0"/>
              <a:t>&lt;</a:t>
            </a:r>
            <a:r>
              <a:rPr lang="ko-KR" altLang="en-US" dirty="0"/>
              <a:t>제출</a:t>
            </a:r>
            <a:r>
              <a:rPr lang="en-US" altLang="ko-KR" dirty="0"/>
              <a:t>(submit)&gt;</a:t>
            </a:r>
            <a:r>
              <a:rPr lang="ko-KR" altLang="en-US" dirty="0"/>
              <a:t> 버튼을 누르면 지정된 방식으로 지정된 장소에 데이터를 전달</a:t>
            </a: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sz="900" dirty="0"/>
          </a:p>
          <a:p>
            <a:pPr lvl="1"/>
            <a:r>
              <a:rPr lang="en-US" altLang="ko-KR" dirty="0"/>
              <a:t>method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 양식에 입력한 데이터를 전달하는 방식</a:t>
            </a:r>
            <a:endParaRPr lang="en-US" altLang="ko-KR" dirty="0"/>
          </a:p>
          <a:p>
            <a:pPr lvl="1"/>
            <a:r>
              <a:rPr lang="en-US" altLang="ko-KR" dirty="0"/>
              <a:t>action </a:t>
            </a:r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입력 양식에 입력한 데이터를 전달하는 장소</a:t>
            </a:r>
            <a:endParaRPr lang="en-US" altLang="ko-KR" dirty="0"/>
          </a:p>
          <a:p>
            <a:pPr lvl="1"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  <a:p>
            <a:pPr>
              <a:buClr>
                <a:srgbClr val="8064A2">
                  <a:lumMod val="75000"/>
                </a:srgbClr>
              </a:buClr>
              <a:defRPr/>
            </a:pPr>
            <a:endParaRPr lang="en-US" altLang="ko-KR" dirty="0"/>
          </a:p>
        </p:txBody>
      </p:sp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A92FB8F-60E1-CEB5-212D-4C69FEEAE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2420888"/>
            <a:ext cx="79629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입력 양식 개요</a:t>
            </a:r>
            <a:endParaRPr lang="en-US" altLang="ko-KR" b="1" dirty="0"/>
          </a:p>
          <a:p>
            <a:r>
              <a:rPr lang="ko-KR" altLang="en-US" dirty="0"/>
              <a:t>전송 방식으로 </a:t>
            </a:r>
            <a:r>
              <a:rPr lang="en-US" altLang="ko-KR" dirty="0"/>
              <a:t>GET </a:t>
            </a:r>
            <a:r>
              <a:rPr lang="ko-KR" altLang="en-US" dirty="0"/>
              <a:t>방식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POST</a:t>
            </a:r>
            <a:r>
              <a:rPr lang="ko-KR" altLang="en-US" dirty="0"/>
              <a:t>방식을 가장 많이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GET</a:t>
            </a:r>
            <a:r>
              <a:rPr lang="ko-KR" altLang="en-US" dirty="0"/>
              <a:t> 방식 </a:t>
            </a:r>
            <a:r>
              <a:rPr lang="en-US" altLang="ko-KR" dirty="0"/>
              <a:t>:</a:t>
            </a:r>
            <a:r>
              <a:rPr lang="ko-KR" altLang="en-US" dirty="0"/>
              <a:t> 주소에 데이터를 입력해서 전달</a:t>
            </a:r>
            <a:r>
              <a:rPr lang="en-US" altLang="ko-KR" dirty="0"/>
              <a:t>, </a:t>
            </a:r>
            <a:r>
              <a:rPr lang="ko-KR" altLang="en-US" dirty="0"/>
              <a:t>크기가 한정됨</a:t>
            </a:r>
            <a:endParaRPr lang="en-US" altLang="ko-KR" dirty="0"/>
          </a:p>
          <a:p>
            <a:pPr lvl="1"/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:</a:t>
            </a:r>
            <a:r>
              <a:rPr lang="ko-KR" altLang="en-US" dirty="0"/>
              <a:t> 주소를 변경하지 않고 비밀스럽게 데이터를 전달</a:t>
            </a:r>
            <a:r>
              <a:rPr lang="en-US" altLang="ko-KR" dirty="0"/>
              <a:t>, </a:t>
            </a:r>
            <a:r>
              <a:rPr lang="ko-KR" altLang="en-US" dirty="0"/>
              <a:t>용량 제한</a:t>
            </a:r>
            <a:r>
              <a:rPr lang="en-US" altLang="ko-KR" dirty="0"/>
              <a:t>X</a:t>
            </a:r>
          </a:p>
        </p:txBody>
      </p:sp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BD0ECE1-15BC-2082-3B72-92B61ED8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700808"/>
            <a:ext cx="8343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5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C870CF-B013-5C92-FEFC-4C6C7A1C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48448"/>
            <a:ext cx="7095295" cy="55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입력 양식 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입력 양식 종류</a:t>
            </a:r>
            <a:endParaRPr lang="en-US" altLang="ko-KR" b="1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49444-12A7-6B51-A914-E8903D267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1556792"/>
            <a:ext cx="7095295" cy="294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10187</TotalTime>
  <Words>2164</Words>
  <Application>Microsoft Office PowerPoint</Application>
  <PresentationFormat>화면 슬라이드 쇼(4:3)</PresentationFormat>
  <Paragraphs>389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Arial</vt:lpstr>
      <vt:lpstr>Times New Roman</vt:lpstr>
      <vt:lpstr>Arial Black</vt:lpstr>
      <vt:lpstr>굴림</vt:lpstr>
      <vt:lpstr>HY견고딕</vt:lpstr>
      <vt:lpstr>Wingdings</vt:lpstr>
      <vt:lpstr>Tahoma</vt:lpstr>
      <vt:lpstr>맑은 고딕</vt:lpstr>
      <vt:lpstr>D2Coding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01. 입력 양식 태그</vt:lpstr>
      <vt:lpstr>01. 입력 양식 태그</vt:lpstr>
      <vt:lpstr>01. 입력 양식 태그</vt:lpstr>
      <vt:lpstr>01. 입력 양식 태그</vt:lpstr>
      <vt:lpstr>01. 입력 양식 태그</vt:lpstr>
      <vt:lpstr>01. 입력 양식 태그</vt:lpstr>
      <vt:lpstr>01. 입력 양식 태그</vt:lpstr>
      <vt:lpstr>01. 입력 양식 태그</vt:lpstr>
      <vt:lpstr>01. 입력 양식 태그</vt:lpstr>
      <vt:lpstr>01. 입력 양식 태그</vt:lpstr>
      <vt:lpstr>01. 입력 양식 태그</vt:lpstr>
      <vt:lpstr>01. 입력 양식 태그</vt:lpstr>
      <vt:lpstr>01. 입력 양식 태그</vt:lpstr>
      <vt:lpstr>&lt;input&gt; 태그의 type 속성 한 눈에 살펴보기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</vt:lpstr>
      <vt:lpstr>&lt;input&gt; 태그의 다양한 속성</vt:lpstr>
      <vt:lpstr>폼에서 사용하는 여러 가지 태그</vt:lpstr>
      <vt:lpstr>PowerPoint 프레젠테이션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  <vt:lpstr>02 HTML5 문서 구조화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이 병진</cp:lastModifiedBy>
  <cp:revision>1525</cp:revision>
  <dcterms:created xsi:type="dcterms:W3CDTF">2012-07-11T10:23:22Z</dcterms:created>
  <dcterms:modified xsi:type="dcterms:W3CDTF">2024-03-04T13:32:54Z</dcterms:modified>
</cp:coreProperties>
</file>