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303" r:id="rId3"/>
    <p:sldId id="306" r:id="rId4"/>
    <p:sldId id="300" r:id="rId5"/>
    <p:sldId id="305" r:id="rId6"/>
    <p:sldId id="296" r:id="rId7"/>
    <p:sldId id="299" r:id="rId8"/>
    <p:sldId id="304" r:id="rId9"/>
  </p:sldIdLst>
  <p:sldSz cx="12192000" cy="6858000"/>
  <p:notesSz cx="6858000" cy="9144000"/>
  <p:embeddedFontLst>
    <p:embeddedFont>
      <p:font typeface="方正正中黑简体" panose="02000000000000000000" pitchFamily="2" charset="-122"/>
      <p:regular r:id="rId11"/>
    </p:embeddedFont>
    <p:embeddedFont>
      <p:font typeface="Segoe UI Light" panose="020B0502040204020203" pitchFamily="3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方正综艺简体" panose="03000509000000000000" pitchFamily="65" charset="-122"/>
      <p:regular r:id="rId20"/>
    </p:embeddedFont>
    <p:embeddedFont>
      <p:font typeface="张海山锐谐体" panose="02000000000000000000" pitchFamily="2" charset="-122"/>
      <p:regular r:id="rId21"/>
    </p:embeddedFont>
    <p:embeddedFont>
      <p:font typeface="汉仪南宫体简" panose="02010609000101010101" pitchFamily="49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方正粗宋简体" panose="03000509000000000000" pitchFamily="65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00"/>
    <a:srgbClr val="00B0F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02A5-52F5-408F-AAC9-E7F7F4A36519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6D38-8ECF-4A53-ADA1-6095D8D20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1699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861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4591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4591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4591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786A44-DCCF-4EE6-9015-ECFC1D8BD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0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49" y="1685939"/>
            <a:ext cx="10358002" cy="25971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70" y="5003226"/>
            <a:ext cx="3853006" cy="146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976" y="5716266"/>
            <a:ext cx="2767824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0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4403173" y="1679675"/>
            <a:ext cx="3692525" cy="3692526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alpha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ysClr val="windowText" lastClr="000000">
                <a:lumMod val="50000"/>
                <a:lumOff val="50000"/>
                <a:alpha val="50000"/>
              </a:sys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5" name="组合 45"/>
          <p:cNvGrpSpPr>
            <a:grpSpLocks/>
          </p:cNvGrpSpPr>
          <p:nvPr/>
        </p:nvGrpSpPr>
        <p:grpSpPr bwMode="auto">
          <a:xfrm>
            <a:off x="6241482" y="3157641"/>
            <a:ext cx="3162300" cy="838201"/>
            <a:chOff x="4552923" y="2786064"/>
            <a:chExt cx="3162349" cy="838942"/>
          </a:xfrm>
        </p:grpSpPr>
        <p:sp>
          <p:nvSpPr>
            <p:cNvPr id="36" name="任意多边形 35"/>
            <p:cNvSpPr/>
            <p:nvPr/>
          </p:nvSpPr>
          <p:spPr>
            <a:xfrm flipV="1">
              <a:off x="4552923" y="2786064"/>
              <a:ext cx="1258908" cy="83894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1901768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655602"/>
                <a:gd name="connsiteX1" fmla="*/ 1905000 w 1905000"/>
                <a:gd name="connsiteY1" fmla="*/ 0 h 655602"/>
                <a:gd name="connsiteX2" fmla="*/ 1901768 w 1905000"/>
                <a:gd name="connsiteY2" fmla="*/ 655602 h 655602"/>
                <a:gd name="connsiteX3" fmla="*/ 0 w 1905000"/>
                <a:gd name="connsiteY3" fmla="*/ 0 h 655602"/>
                <a:gd name="connsiteX0" fmla="*/ 0 w 1907599"/>
                <a:gd name="connsiteY0" fmla="*/ 0 h 665126"/>
                <a:gd name="connsiteX1" fmla="*/ 1905000 w 1907599"/>
                <a:gd name="connsiteY1" fmla="*/ 0 h 665126"/>
                <a:gd name="connsiteX2" fmla="*/ 1906522 w 1907599"/>
                <a:gd name="connsiteY2" fmla="*/ 665126 h 665126"/>
                <a:gd name="connsiteX3" fmla="*/ 0 w 1907599"/>
                <a:gd name="connsiteY3" fmla="*/ 0 h 665126"/>
                <a:gd name="connsiteX0" fmla="*/ 0 w 1912353"/>
                <a:gd name="connsiteY0" fmla="*/ 0 h 655600"/>
                <a:gd name="connsiteX1" fmla="*/ 1905000 w 1912353"/>
                <a:gd name="connsiteY1" fmla="*/ 0 h 655600"/>
                <a:gd name="connsiteX2" fmla="*/ 1911276 w 1912353"/>
                <a:gd name="connsiteY2" fmla="*/ 655600 h 655600"/>
                <a:gd name="connsiteX3" fmla="*/ 0 w 1912353"/>
                <a:gd name="connsiteY3" fmla="*/ 0 h 655600"/>
                <a:gd name="connsiteX0" fmla="*/ 0 w 1919279"/>
                <a:gd name="connsiteY0" fmla="*/ 180971 h 836571"/>
                <a:gd name="connsiteX1" fmla="*/ 1919279 w 1919279"/>
                <a:gd name="connsiteY1" fmla="*/ 0 h 836571"/>
                <a:gd name="connsiteX2" fmla="*/ 1911276 w 1919279"/>
                <a:gd name="connsiteY2" fmla="*/ 836571 h 836571"/>
                <a:gd name="connsiteX3" fmla="*/ 0 w 1919279"/>
                <a:gd name="connsiteY3" fmla="*/ 180971 h 836571"/>
                <a:gd name="connsiteX0" fmla="*/ 0 w 1919271"/>
                <a:gd name="connsiteY0" fmla="*/ 180966 h 836566"/>
                <a:gd name="connsiteX1" fmla="*/ 1919271 w 1919271"/>
                <a:gd name="connsiteY1" fmla="*/ 0 h 836566"/>
                <a:gd name="connsiteX2" fmla="*/ 1911276 w 1919271"/>
                <a:gd name="connsiteY2" fmla="*/ 836566 h 836566"/>
                <a:gd name="connsiteX3" fmla="*/ 0 w 1919271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208600"/>
                <a:gd name="connsiteY0" fmla="*/ 446012 h 836566"/>
                <a:gd name="connsiteX1" fmla="*/ 1204923 w 1208600"/>
                <a:gd name="connsiteY1" fmla="*/ 0 h 836566"/>
                <a:gd name="connsiteX2" fmla="*/ 1196928 w 1208600"/>
                <a:gd name="connsiteY2" fmla="*/ 836566 h 836566"/>
                <a:gd name="connsiteX3" fmla="*/ 0 w 1208600"/>
                <a:gd name="connsiteY3" fmla="*/ 446012 h 836566"/>
                <a:gd name="connsiteX0" fmla="*/ 0 w 1265750"/>
                <a:gd name="connsiteY0" fmla="*/ 374576 h 836566"/>
                <a:gd name="connsiteX1" fmla="*/ 1262073 w 1265750"/>
                <a:gd name="connsiteY1" fmla="*/ 0 h 836566"/>
                <a:gd name="connsiteX2" fmla="*/ 1254078 w 1265750"/>
                <a:gd name="connsiteY2" fmla="*/ 836566 h 836566"/>
                <a:gd name="connsiteX3" fmla="*/ 0 w 1265750"/>
                <a:gd name="connsiteY3" fmla="*/ 374576 h 836566"/>
                <a:gd name="connsiteX0" fmla="*/ 0 w 1258598"/>
                <a:gd name="connsiteY0" fmla="*/ 376952 h 838942"/>
                <a:gd name="connsiteX1" fmla="*/ 1254921 w 1258598"/>
                <a:gd name="connsiteY1" fmla="*/ 0 h 838942"/>
                <a:gd name="connsiteX2" fmla="*/ 1254078 w 1258598"/>
                <a:gd name="connsiteY2" fmla="*/ 838942 h 838942"/>
                <a:gd name="connsiteX3" fmla="*/ 0 w 1258598"/>
                <a:gd name="connsiteY3" fmla="*/ 376952 h 83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8" h="838942">
                  <a:moveTo>
                    <a:pt x="0" y="376952"/>
                  </a:moveTo>
                  <a:lnTo>
                    <a:pt x="1254921" y="0"/>
                  </a:lnTo>
                  <a:cubicBezTo>
                    <a:pt x="1258598" y="194725"/>
                    <a:pt x="1255147" y="658509"/>
                    <a:pt x="1254078" y="838942"/>
                  </a:cubicBezTo>
                  <a:lnTo>
                    <a:pt x="0" y="37695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86"/>
            <p:cNvGrpSpPr>
              <a:grpSpLocks/>
            </p:cNvGrpSpPr>
            <p:nvPr/>
          </p:nvGrpSpPr>
          <p:grpSpPr bwMode="auto">
            <a:xfrm>
              <a:off x="5807272" y="2794490"/>
              <a:ext cx="1908000" cy="828000"/>
              <a:chOff x="1841655" y="2913410"/>
              <a:chExt cx="993773" cy="304049"/>
            </a:xfrm>
          </p:grpSpPr>
          <p:grpSp>
            <p:nvGrpSpPr>
              <p:cNvPr id="38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40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548" y="2913232"/>
                  <a:ext cx="993880" cy="303983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  <a:alpha val="50000"/>
                  </a:sysClr>
                </a:solidFill>
                <a:ln w="2540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맑은 고딕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869661" y="2935987"/>
                  <a:ext cx="937654" cy="258473"/>
                </a:xfrm>
                <a:prstGeom prst="rect">
                  <a:avLst/>
                </a:prstGeom>
                <a:solidFill>
                  <a:srgbClr val="C0504D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9" name="TextBox 440"/>
              <p:cNvSpPr txBox="1">
                <a:spLocks noChangeArrowheads="1"/>
              </p:cNvSpPr>
              <p:nvPr/>
            </p:nvSpPr>
            <p:spPr bwMode="auto">
              <a:xfrm>
                <a:off x="1935517" y="2954272"/>
                <a:ext cx="805941" cy="237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、算法核心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1-2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zh-CN" alt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2" name="组合 43"/>
          <p:cNvGrpSpPr>
            <a:grpSpLocks/>
          </p:cNvGrpSpPr>
          <p:nvPr/>
        </p:nvGrpSpPr>
        <p:grpSpPr bwMode="auto">
          <a:xfrm>
            <a:off x="2959574" y="3159225"/>
            <a:ext cx="3313658" cy="839788"/>
            <a:chOff x="1271191" y="2788440"/>
            <a:chExt cx="3314020" cy="838942"/>
          </a:xfrm>
        </p:grpSpPr>
        <p:sp>
          <p:nvSpPr>
            <p:cNvPr id="43" name="任意多边形 42"/>
            <p:cNvSpPr/>
            <p:nvPr/>
          </p:nvSpPr>
          <p:spPr>
            <a:xfrm flipH="1" flipV="1">
              <a:off x="3326186" y="2788440"/>
              <a:ext cx="1259025" cy="83894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1901768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655602"/>
                <a:gd name="connsiteX1" fmla="*/ 1905000 w 1905000"/>
                <a:gd name="connsiteY1" fmla="*/ 0 h 655602"/>
                <a:gd name="connsiteX2" fmla="*/ 1901768 w 1905000"/>
                <a:gd name="connsiteY2" fmla="*/ 655602 h 655602"/>
                <a:gd name="connsiteX3" fmla="*/ 0 w 1905000"/>
                <a:gd name="connsiteY3" fmla="*/ 0 h 655602"/>
                <a:gd name="connsiteX0" fmla="*/ 0 w 1907599"/>
                <a:gd name="connsiteY0" fmla="*/ 0 h 665126"/>
                <a:gd name="connsiteX1" fmla="*/ 1905000 w 1907599"/>
                <a:gd name="connsiteY1" fmla="*/ 0 h 665126"/>
                <a:gd name="connsiteX2" fmla="*/ 1906522 w 1907599"/>
                <a:gd name="connsiteY2" fmla="*/ 665126 h 665126"/>
                <a:gd name="connsiteX3" fmla="*/ 0 w 1907599"/>
                <a:gd name="connsiteY3" fmla="*/ 0 h 665126"/>
                <a:gd name="connsiteX0" fmla="*/ 0 w 1912353"/>
                <a:gd name="connsiteY0" fmla="*/ 0 h 655600"/>
                <a:gd name="connsiteX1" fmla="*/ 1905000 w 1912353"/>
                <a:gd name="connsiteY1" fmla="*/ 0 h 655600"/>
                <a:gd name="connsiteX2" fmla="*/ 1911276 w 1912353"/>
                <a:gd name="connsiteY2" fmla="*/ 655600 h 655600"/>
                <a:gd name="connsiteX3" fmla="*/ 0 w 1912353"/>
                <a:gd name="connsiteY3" fmla="*/ 0 h 655600"/>
                <a:gd name="connsiteX0" fmla="*/ 0 w 1919279"/>
                <a:gd name="connsiteY0" fmla="*/ 180971 h 836571"/>
                <a:gd name="connsiteX1" fmla="*/ 1919279 w 1919279"/>
                <a:gd name="connsiteY1" fmla="*/ 0 h 836571"/>
                <a:gd name="connsiteX2" fmla="*/ 1911276 w 1919279"/>
                <a:gd name="connsiteY2" fmla="*/ 836571 h 836571"/>
                <a:gd name="connsiteX3" fmla="*/ 0 w 1919279"/>
                <a:gd name="connsiteY3" fmla="*/ 180971 h 836571"/>
                <a:gd name="connsiteX0" fmla="*/ 0 w 1919271"/>
                <a:gd name="connsiteY0" fmla="*/ 180966 h 836566"/>
                <a:gd name="connsiteX1" fmla="*/ 1919271 w 1919271"/>
                <a:gd name="connsiteY1" fmla="*/ 0 h 836566"/>
                <a:gd name="connsiteX2" fmla="*/ 1911276 w 1919271"/>
                <a:gd name="connsiteY2" fmla="*/ 836566 h 836566"/>
                <a:gd name="connsiteX3" fmla="*/ 0 w 1919271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208600"/>
                <a:gd name="connsiteY0" fmla="*/ 446012 h 836566"/>
                <a:gd name="connsiteX1" fmla="*/ 1204923 w 1208600"/>
                <a:gd name="connsiteY1" fmla="*/ 0 h 836566"/>
                <a:gd name="connsiteX2" fmla="*/ 1196928 w 1208600"/>
                <a:gd name="connsiteY2" fmla="*/ 836566 h 836566"/>
                <a:gd name="connsiteX3" fmla="*/ 0 w 1208600"/>
                <a:gd name="connsiteY3" fmla="*/ 446012 h 836566"/>
                <a:gd name="connsiteX0" fmla="*/ 0 w 1265750"/>
                <a:gd name="connsiteY0" fmla="*/ 374576 h 836566"/>
                <a:gd name="connsiteX1" fmla="*/ 1262073 w 1265750"/>
                <a:gd name="connsiteY1" fmla="*/ 0 h 836566"/>
                <a:gd name="connsiteX2" fmla="*/ 1254078 w 1265750"/>
                <a:gd name="connsiteY2" fmla="*/ 836566 h 836566"/>
                <a:gd name="connsiteX3" fmla="*/ 0 w 1265750"/>
                <a:gd name="connsiteY3" fmla="*/ 374576 h 836566"/>
                <a:gd name="connsiteX0" fmla="*/ 0 w 1258598"/>
                <a:gd name="connsiteY0" fmla="*/ 376952 h 838942"/>
                <a:gd name="connsiteX1" fmla="*/ 1254921 w 1258598"/>
                <a:gd name="connsiteY1" fmla="*/ 0 h 838942"/>
                <a:gd name="connsiteX2" fmla="*/ 1254078 w 1258598"/>
                <a:gd name="connsiteY2" fmla="*/ 838942 h 838942"/>
                <a:gd name="connsiteX3" fmla="*/ 0 w 1258598"/>
                <a:gd name="connsiteY3" fmla="*/ 376952 h 83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8" h="838942">
                  <a:moveTo>
                    <a:pt x="0" y="376952"/>
                  </a:moveTo>
                  <a:lnTo>
                    <a:pt x="1254921" y="0"/>
                  </a:lnTo>
                  <a:cubicBezTo>
                    <a:pt x="1258598" y="194725"/>
                    <a:pt x="1255147" y="658509"/>
                    <a:pt x="1254078" y="838942"/>
                  </a:cubicBezTo>
                  <a:lnTo>
                    <a:pt x="0" y="37695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114"/>
            <p:cNvGrpSpPr>
              <a:grpSpLocks/>
            </p:cNvGrpSpPr>
            <p:nvPr/>
          </p:nvGrpSpPr>
          <p:grpSpPr bwMode="auto">
            <a:xfrm>
              <a:off x="1271191" y="2794492"/>
              <a:ext cx="2065724" cy="828000"/>
              <a:chOff x="1759505" y="2913410"/>
              <a:chExt cx="1075923" cy="304049"/>
            </a:xfrm>
          </p:grpSpPr>
          <p:grpSp>
            <p:nvGrpSpPr>
              <p:cNvPr id="45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517"/>
                  <a:ext cx="993973" cy="303990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  <a:alpha val="50000"/>
                  </a:sysClr>
                </a:solidFill>
                <a:ln w="2540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맑은 고딕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869771" y="2936229"/>
                  <a:ext cx="937742" cy="258566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TextBox 440"/>
              <p:cNvSpPr txBox="1">
                <a:spLocks noChangeArrowheads="1"/>
              </p:cNvSpPr>
              <p:nvPr/>
            </p:nvSpPr>
            <p:spPr bwMode="auto">
              <a:xfrm>
                <a:off x="1759505" y="2939702"/>
                <a:ext cx="965858" cy="257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 defTabSz="1079500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Q&amp;A</a:t>
                </a:r>
              </a:p>
              <a:p>
                <a:pPr lvl="0" algn="ctr">
                  <a:spcBef>
                    <a:spcPct val="20000"/>
                  </a:spcBef>
                </a:pP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9" name="组合 44"/>
          <p:cNvGrpSpPr>
            <a:grpSpLocks/>
          </p:cNvGrpSpPr>
          <p:nvPr/>
        </p:nvGrpSpPr>
        <p:grpSpPr bwMode="auto">
          <a:xfrm>
            <a:off x="5295348" y="3522765"/>
            <a:ext cx="1908175" cy="2257427"/>
            <a:chOff x="3606760" y="3151446"/>
            <a:chExt cx="1908000" cy="2256771"/>
          </a:xfrm>
        </p:grpSpPr>
        <p:sp>
          <p:nvSpPr>
            <p:cNvPr id="50" name="任意多边形 49"/>
            <p:cNvSpPr/>
            <p:nvPr/>
          </p:nvSpPr>
          <p:spPr>
            <a:xfrm flipV="1">
              <a:off x="3606760" y="3151446"/>
              <a:ext cx="1904825" cy="144103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441420">
                  <a:moveTo>
                    <a:pt x="0" y="0"/>
                  </a:moveTo>
                  <a:lnTo>
                    <a:pt x="1905000" y="0"/>
                  </a:lnTo>
                  <a:lnTo>
                    <a:pt x="973106" y="1441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" name="组合 68"/>
            <p:cNvGrpSpPr>
              <a:grpSpLocks/>
            </p:cNvGrpSpPr>
            <p:nvPr/>
          </p:nvGrpSpPr>
          <p:grpSpPr bwMode="auto">
            <a:xfrm>
              <a:off x="3606760" y="4580217"/>
              <a:ext cx="1908000" cy="828000"/>
              <a:chOff x="1841655" y="2913410"/>
              <a:chExt cx="993773" cy="304049"/>
            </a:xfrm>
          </p:grpSpPr>
          <p:grpSp>
            <p:nvGrpSpPr>
              <p:cNvPr id="52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250"/>
                  <a:ext cx="993773" cy="304209"/>
                </a:xfrm>
                <a:prstGeom prst="rect">
                  <a:avLst/>
                </a:prstGeom>
                <a:solidFill>
                  <a:sysClr val="windowText" lastClr="000000">
                    <a:alpha val="2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1869765" y="2935978"/>
                  <a:ext cx="937553" cy="258752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3" name="TextBox 440"/>
              <p:cNvSpPr txBox="1">
                <a:spLocks noChangeArrowheads="1"/>
              </p:cNvSpPr>
              <p:nvPr/>
            </p:nvSpPr>
            <p:spPr bwMode="auto">
              <a:xfrm>
                <a:off x="1903140" y="2954059"/>
                <a:ext cx="809918" cy="237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、前端演示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4-5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6" name="组合 39"/>
          <p:cNvGrpSpPr>
            <a:grpSpLocks/>
          </p:cNvGrpSpPr>
          <p:nvPr/>
        </p:nvGrpSpPr>
        <p:grpSpPr bwMode="auto">
          <a:xfrm>
            <a:off x="5295348" y="1308203"/>
            <a:ext cx="1908175" cy="2251072"/>
            <a:chOff x="3606760" y="936794"/>
            <a:chExt cx="1908000" cy="2250906"/>
          </a:xfrm>
        </p:grpSpPr>
        <p:sp>
          <p:nvSpPr>
            <p:cNvPr id="57" name="任意多边形 56"/>
            <p:cNvSpPr/>
            <p:nvPr/>
          </p:nvSpPr>
          <p:spPr>
            <a:xfrm>
              <a:off x="3606760" y="1752706"/>
              <a:ext cx="1904825" cy="1434994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73106 w 1905000"/>
                <a:gd name="connsiteY2" fmla="*/ 1435100 h 1435100"/>
                <a:gd name="connsiteX3" fmla="*/ 0 w 1905000"/>
                <a:gd name="connsiteY3" fmla="*/ 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435100">
                  <a:moveTo>
                    <a:pt x="0" y="0"/>
                  </a:moveTo>
                  <a:lnTo>
                    <a:pt x="1905000" y="0"/>
                  </a:lnTo>
                  <a:lnTo>
                    <a:pt x="973106" y="143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组合 68"/>
            <p:cNvGrpSpPr>
              <a:grpSpLocks/>
            </p:cNvGrpSpPr>
            <p:nvPr/>
          </p:nvGrpSpPr>
          <p:grpSpPr bwMode="auto">
            <a:xfrm>
              <a:off x="3606760" y="936794"/>
              <a:ext cx="1908000" cy="828613"/>
              <a:chOff x="1841655" y="2913410"/>
              <a:chExt cx="993773" cy="304274"/>
            </a:xfrm>
          </p:grpSpPr>
          <p:grpSp>
            <p:nvGrpSpPr>
              <p:cNvPr id="59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274"/>
                <a:chOff x="1841655" y="2913410"/>
                <a:chExt cx="993773" cy="304274"/>
              </a:xfrm>
            </p:grpSpPr>
            <p:sp>
              <p:nvSpPr>
                <p:cNvPr id="61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410"/>
                  <a:ext cx="993773" cy="304274"/>
                </a:xfrm>
                <a:prstGeom prst="rect">
                  <a:avLst/>
                </a:prstGeom>
                <a:solidFill>
                  <a:sysClr val="windowText" lastClr="000000">
                    <a:alpha val="2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 bwMode="auto">
                <a:xfrm>
                  <a:off x="1869766" y="2936143"/>
                  <a:ext cx="937553" cy="258808"/>
                </a:xfrm>
                <a:prstGeom prst="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0" name="TextBox 440"/>
              <p:cNvSpPr txBox="1">
                <a:spLocks noChangeArrowheads="1"/>
              </p:cNvSpPr>
              <p:nvPr/>
            </p:nvSpPr>
            <p:spPr bwMode="auto">
              <a:xfrm>
                <a:off x="1869765" y="2939850"/>
                <a:ext cx="890891" cy="237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、项目</a:t>
                </a:r>
                <a:r>
                  <a:rPr lang="zh-CN" altLang="en-US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介绍  </a:t>
                </a: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528695" y="2806804"/>
            <a:ext cx="1439862" cy="1439863"/>
            <a:chOff x="3840760" y="2434492"/>
            <a:chExt cx="1440000" cy="1440000"/>
          </a:xfrm>
        </p:grpSpPr>
        <p:pic>
          <p:nvPicPr>
            <p:cNvPr id="64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0760" y="2434492"/>
              <a:ext cx="1440000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矩形 33"/>
            <p:cNvSpPr>
              <a:spLocks noChangeArrowheads="1"/>
            </p:cNvSpPr>
            <p:nvPr/>
          </p:nvSpPr>
          <p:spPr bwMode="auto">
            <a:xfrm>
              <a:off x="3947861" y="2844800"/>
              <a:ext cx="1225799" cy="601784"/>
            </a:xfrm>
            <a:prstGeom prst="rect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3200" b="1" dirty="0">
                  <a:solidFill>
                    <a:prstClr val="black"/>
                  </a:solidFill>
                  <a:latin typeface="Calibri"/>
                  <a:ea typeface="方正综艺简体" pitchFamily="65" charset="-122"/>
                </a:rPr>
                <a:t>目录</a:t>
              </a:r>
              <a:endParaRPr lang="en-US" altLang="zh-CN" sz="3200" b="1" dirty="0">
                <a:solidFill>
                  <a:prstClr val="black"/>
                </a:solidFill>
                <a:latin typeface="Calibri"/>
                <a:ea typeface="方正综艺简体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3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20394 L -2.08333E-7 -1.1111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0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23 2.22222E-6 L 3.33333E-6 2.22222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8727 L -2.08333E-7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22 -0.00023 L 4.16667E-6 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4403173" y="1679675"/>
            <a:ext cx="3692525" cy="3692526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alpha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ysClr val="windowText" lastClr="000000">
                <a:lumMod val="50000"/>
                <a:lumOff val="50000"/>
                <a:alpha val="50000"/>
              </a:sys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5" name="组合 45"/>
          <p:cNvGrpSpPr>
            <a:grpSpLocks/>
          </p:cNvGrpSpPr>
          <p:nvPr/>
        </p:nvGrpSpPr>
        <p:grpSpPr bwMode="auto">
          <a:xfrm>
            <a:off x="6241482" y="3157641"/>
            <a:ext cx="3162300" cy="838201"/>
            <a:chOff x="4552923" y="2786064"/>
            <a:chExt cx="3162349" cy="838942"/>
          </a:xfrm>
        </p:grpSpPr>
        <p:sp>
          <p:nvSpPr>
            <p:cNvPr id="36" name="任意多边形 35"/>
            <p:cNvSpPr/>
            <p:nvPr/>
          </p:nvSpPr>
          <p:spPr>
            <a:xfrm flipV="1">
              <a:off x="4552923" y="2786064"/>
              <a:ext cx="1258908" cy="83894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1901768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655602"/>
                <a:gd name="connsiteX1" fmla="*/ 1905000 w 1905000"/>
                <a:gd name="connsiteY1" fmla="*/ 0 h 655602"/>
                <a:gd name="connsiteX2" fmla="*/ 1901768 w 1905000"/>
                <a:gd name="connsiteY2" fmla="*/ 655602 h 655602"/>
                <a:gd name="connsiteX3" fmla="*/ 0 w 1905000"/>
                <a:gd name="connsiteY3" fmla="*/ 0 h 655602"/>
                <a:gd name="connsiteX0" fmla="*/ 0 w 1907599"/>
                <a:gd name="connsiteY0" fmla="*/ 0 h 665126"/>
                <a:gd name="connsiteX1" fmla="*/ 1905000 w 1907599"/>
                <a:gd name="connsiteY1" fmla="*/ 0 h 665126"/>
                <a:gd name="connsiteX2" fmla="*/ 1906522 w 1907599"/>
                <a:gd name="connsiteY2" fmla="*/ 665126 h 665126"/>
                <a:gd name="connsiteX3" fmla="*/ 0 w 1907599"/>
                <a:gd name="connsiteY3" fmla="*/ 0 h 665126"/>
                <a:gd name="connsiteX0" fmla="*/ 0 w 1912353"/>
                <a:gd name="connsiteY0" fmla="*/ 0 h 655600"/>
                <a:gd name="connsiteX1" fmla="*/ 1905000 w 1912353"/>
                <a:gd name="connsiteY1" fmla="*/ 0 h 655600"/>
                <a:gd name="connsiteX2" fmla="*/ 1911276 w 1912353"/>
                <a:gd name="connsiteY2" fmla="*/ 655600 h 655600"/>
                <a:gd name="connsiteX3" fmla="*/ 0 w 1912353"/>
                <a:gd name="connsiteY3" fmla="*/ 0 h 655600"/>
                <a:gd name="connsiteX0" fmla="*/ 0 w 1919279"/>
                <a:gd name="connsiteY0" fmla="*/ 180971 h 836571"/>
                <a:gd name="connsiteX1" fmla="*/ 1919279 w 1919279"/>
                <a:gd name="connsiteY1" fmla="*/ 0 h 836571"/>
                <a:gd name="connsiteX2" fmla="*/ 1911276 w 1919279"/>
                <a:gd name="connsiteY2" fmla="*/ 836571 h 836571"/>
                <a:gd name="connsiteX3" fmla="*/ 0 w 1919279"/>
                <a:gd name="connsiteY3" fmla="*/ 180971 h 836571"/>
                <a:gd name="connsiteX0" fmla="*/ 0 w 1919271"/>
                <a:gd name="connsiteY0" fmla="*/ 180966 h 836566"/>
                <a:gd name="connsiteX1" fmla="*/ 1919271 w 1919271"/>
                <a:gd name="connsiteY1" fmla="*/ 0 h 836566"/>
                <a:gd name="connsiteX2" fmla="*/ 1911276 w 1919271"/>
                <a:gd name="connsiteY2" fmla="*/ 836566 h 836566"/>
                <a:gd name="connsiteX3" fmla="*/ 0 w 1919271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208600"/>
                <a:gd name="connsiteY0" fmla="*/ 446012 h 836566"/>
                <a:gd name="connsiteX1" fmla="*/ 1204923 w 1208600"/>
                <a:gd name="connsiteY1" fmla="*/ 0 h 836566"/>
                <a:gd name="connsiteX2" fmla="*/ 1196928 w 1208600"/>
                <a:gd name="connsiteY2" fmla="*/ 836566 h 836566"/>
                <a:gd name="connsiteX3" fmla="*/ 0 w 1208600"/>
                <a:gd name="connsiteY3" fmla="*/ 446012 h 836566"/>
                <a:gd name="connsiteX0" fmla="*/ 0 w 1265750"/>
                <a:gd name="connsiteY0" fmla="*/ 374576 h 836566"/>
                <a:gd name="connsiteX1" fmla="*/ 1262073 w 1265750"/>
                <a:gd name="connsiteY1" fmla="*/ 0 h 836566"/>
                <a:gd name="connsiteX2" fmla="*/ 1254078 w 1265750"/>
                <a:gd name="connsiteY2" fmla="*/ 836566 h 836566"/>
                <a:gd name="connsiteX3" fmla="*/ 0 w 1265750"/>
                <a:gd name="connsiteY3" fmla="*/ 374576 h 836566"/>
                <a:gd name="connsiteX0" fmla="*/ 0 w 1258598"/>
                <a:gd name="connsiteY0" fmla="*/ 376952 h 838942"/>
                <a:gd name="connsiteX1" fmla="*/ 1254921 w 1258598"/>
                <a:gd name="connsiteY1" fmla="*/ 0 h 838942"/>
                <a:gd name="connsiteX2" fmla="*/ 1254078 w 1258598"/>
                <a:gd name="connsiteY2" fmla="*/ 838942 h 838942"/>
                <a:gd name="connsiteX3" fmla="*/ 0 w 1258598"/>
                <a:gd name="connsiteY3" fmla="*/ 376952 h 83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8" h="838942">
                  <a:moveTo>
                    <a:pt x="0" y="376952"/>
                  </a:moveTo>
                  <a:lnTo>
                    <a:pt x="1254921" y="0"/>
                  </a:lnTo>
                  <a:cubicBezTo>
                    <a:pt x="1258598" y="194725"/>
                    <a:pt x="1255147" y="658509"/>
                    <a:pt x="1254078" y="838942"/>
                  </a:cubicBezTo>
                  <a:lnTo>
                    <a:pt x="0" y="37695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86"/>
            <p:cNvGrpSpPr>
              <a:grpSpLocks/>
            </p:cNvGrpSpPr>
            <p:nvPr/>
          </p:nvGrpSpPr>
          <p:grpSpPr bwMode="auto">
            <a:xfrm>
              <a:off x="5807272" y="2794490"/>
              <a:ext cx="1908000" cy="828000"/>
              <a:chOff x="1841655" y="2913410"/>
              <a:chExt cx="993773" cy="304049"/>
            </a:xfrm>
          </p:grpSpPr>
          <p:grpSp>
            <p:nvGrpSpPr>
              <p:cNvPr id="38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40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548" y="2913232"/>
                  <a:ext cx="993880" cy="303983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  <a:alpha val="50000"/>
                  </a:sysClr>
                </a:solidFill>
                <a:ln w="2540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맑은 고딕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869661" y="2935987"/>
                  <a:ext cx="937654" cy="258473"/>
                </a:xfrm>
                <a:prstGeom prst="rect">
                  <a:avLst/>
                </a:prstGeom>
                <a:solidFill>
                  <a:srgbClr val="C0504D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9" name="TextBox 440"/>
              <p:cNvSpPr txBox="1">
                <a:spLocks noChangeArrowheads="1"/>
              </p:cNvSpPr>
              <p:nvPr/>
            </p:nvSpPr>
            <p:spPr bwMode="auto">
              <a:xfrm>
                <a:off x="1935517" y="2954272"/>
                <a:ext cx="805941" cy="237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、算法核心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1-2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zh-CN" alt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2" name="组合 43"/>
          <p:cNvGrpSpPr>
            <a:grpSpLocks/>
          </p:cNvGrpSpPr>
          <p:nvPr/>
        </p:nvGrpSpPr>
        <p:grpSpPr bwMode="auto">
          <a:xfrm>
            <a:off x="2959574" y="3159225"/>
            <a:ext cx="3313658" cy="839788"/>
            <a:chOff x="1271191" y="2788440"/>
            <a:chExt cx="3314020" cy="838942"/>
          </a:xfrm>
        </p:grpSpPr>
        <p:sp>
          <p:nvSpPr>
            <p:cNvPr id="43" name="任意多边形 42"/>
            <p:cNvSpPr/>
            <p:nvPr/>
          </p:nvSpPr>
          <p:spPr>
            <a:xfrm flipH="1" flipV="1">
              <a:off x="3326186" y="2788440"/>
              <a:ext cx="1259025" cy="83894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1901768 w 1905000"/>
                <a:gd name="connsiteY2" fmla="*/ 1441420 h 1441420"/>
                <a:gd name="connsiteX3" fmla="*/ 0 w 1905000"/>
                <a:gd name="connsiteY3" fmla="*/ 0 h 1441420"/>
                <a:gd name="connsiteX0" fmla="*/ 0 w 1905000"/>
                <a:gd name="connsiteY0" fmla="*/ 0 h 655602"/>
                <a:gd name="connsiteX1" fmla="*/ 1905000 w 1905000"/>
                <a:gd name="connsiteY1" fmla="*/ 0 h 655602"/>
                <a:gd name="connsiteX2" fmla="*/ 1901768 w 1905000"/>
                <a:gd name="connsiteY2" fmla="*/ 655602 h 655602"/>
                <a:gd name="connsiteX3" fmla="*/ 0 w 1905000"/>
                <a:gd name="connsiteY3" fmla="*/ 0 h 655602"/>
                <a:gd name="connsiteX0" fmla="*/ 0 w 1907599"/>
                <a:gd name="connsiteY0" fmla="*/ 0 h 665126"/>
                <a:gd name="connsiteX1" fmla="*/ 1905000 w 1907599"/>
                <a:gd name="connsiteY1" fmla="*/ 0 h 665126"/>
                <a:gd name="connsiteX2" fmla="*/ 1906522 w 1907599"/>
                <a:gd name="connsiteY2" fmla="*/ 665126 h 665126"/>
                <a:gd name="connsiteX3" fmla="*/ 0 w 1907599"/>
                <a:gd name="connsiteY3" fmla="*/ 0 h 665126"/>
                <a:gd name="connsiteX0" fmla="*/ 0 w 1912353"/>
                <a:gd name="connsiteY0" fmla="*/ 0 h 655600"/>
                <a:gd name="connsiteX1" fmla="*/ 1905000 w 1912353"/>
                <a:gd name="connsiteY1" fmla="*/ 0 h 655600"/>
                <a:gd name="connsiteX2" fmla="*/ 1911276 w 1912353"/>
                <a:gd name="connsiteY2" fmla="*/ 655600 h 655600"/>
                <a:gd name="connsiteX3" fmla="*/ 0 w 1912353"/>
                <a:gd name="connsiteY3" fmla="*/ 0 h 655600"/>
                <a:gd name="connsiteX0" fmla="*/ 0 w 1919279"/>
                <a:gd name="connsiteY0" fmla="*/ 180971 h 836571"/>
                <a:gd name="connsiteX1" fmla="*/ 1919279 w 1919279"/>
                <a:gd name="connsiteY1" fmla="*/ 0 h 836571"/>
                <a:gd name="connsiteX2" fmla="*/ 1911276 w 1919279"/>
                <a:gd name="connsiteY2" fmla="*/ 836571 h 836571"/>
                <a:gd name="connsiteX3" fmla="*/ 0 w 1919279"/>
                <a:gd name="connsiteY3" fmla="*/ 180971 h 836571"/>
                <a:gd name="connsiteX0" fmla="*/ 0 w 1919271"/>
                <a:gd name="connsiteY0" fmla="*/ 180966 h 836566"/>
                <a:gd name="connsiteX1" fmla="*/ 1919271 w 1919271"/>
                <a:gd name="connsiteY1" fmla="*/ 0 h 836566"/>
                <a:gd name="connsiteX2" fmla="*/ 1911276 w 1919271"/>
                <a:gd name="connsiteY2" fmla="*/ 836566 h 836566"/>
                <a:gd name="connsiteX3" fmla="*/ 0 w 1919271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922948"/>
                <a:gd name="connsiteY0" fmla="*/ 180966 h 836566"/>
                <a:gd name="connsiteX1" fmla="*/ 1919271 w 1922948"/>
                <a:gd name="connsiteY1" fmla="*/ 0 h 836566"/>
                <a:gd name="connsiteX2" fmla="*/ 1911276 w 1922948"/>
                <a:gd name="connsiteY2" fmla="*/ 836566 h 836566"/>
                <a:gd name="connsiteX3" fmla="*/ 0 w 1922948"/>
                <a:gd name="connsiteY3" fmla="*/ 180966 h 836566"/>
                <a:gd name="connsiteX0" fmla="*/ 0 w 1208600"/>
                <a:gd name="connsiteY0" fmla="*/ 446012 h 836566"/>
                <a:gd name="connsiteX1" fmla="*/ 1204923 w 1208600"/>
                <a:gd name="connsiteY1" fmla="*/ 0 h 836566"/>
                <a:gd name="connsiteX2" fmla="*/ 1196928 w 1208600"/>
                <a:gd name="connsiteY2" fmla="*/ 836566 h 836566"/>
                <a:gd name="connsiteX3" fmla="*/ 0 w 1208600"/>
                <a:gd name="connsiteY3" fmla="*/ 446012 h 836566"/>
                <a:gd name="connsiteX0" fmla="*/ 0 w 1265750"/>
                <a:gd name="connsiteY0" fmla="*/ 374576 h 836566"/>
                <a:gd name="connsiteX1" fmla="*/ 1262073 w 1265750"/>
                <a:gd name="connsiteY1" fmla="*/ 0 h 836566"/>
                <a:gd name="connsiteX2" fmla="*/ 1254078 w 1265750"/>
                <a:gd name="connsiteY2" fmla="*/ 836566 h 836566"/>
                <a:gd name="connsiteX3" fmla="*/ 0 w 1265750"/>
                <a:gd name="connsiteY3" fmla="*/ 374576 h 836566"/>
                <a:gd name="connsiteX0" fmla="*/ 0 w 1258598"/>
                <a:gd name="connsiteY0" fmla="*/ 376952 h 838942"/>
                <a:gd name="connsiteX1" fmla="*/ 1254921 w 1258598"/>
                <a:gd name="connsiteY1" fmla="*/ 0 h 838942"/>
                <a:gd name="connsiteX2" fmla="*/ 1254078 w 1258598"/>
                <a:gd name="connsiteY2" fmla="*/ 838942 h 838942"/>
                <a:gd name="connsiteX3" fmla="*/ 0 w 1258598"/>
                <a:gd name="connsiteY3" fmla="*/ 376952 h 83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8" h="838942">
                  <a:moveTo>
                    <a:pt x="0" y="376952"/>
                  </a:moveTo>
                  <a:lnTo>
                    <a:pt x="1254921" y="0"/>
                  </a:lnTo>
                  <a:cubicBezTo>
                    <a:pt x="1258598" y="194725"/>
                    <a:pt x="1255147" y="658509"/>
                    <a:pt x="1254078" y="838942"/>
                  </a:cubicBezTo>
                  <a:lnTo>
                    <a:pt x="0" y="37695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114"/>
            <p:cNvGrpSpPr>
              <a:grpSpLocks/>
            </p:cNvGrpSpPr>
            <p:nvPr/>
          </p:nvGrpSpPr>
          <p:grpSpPr bwMode="auto">
            <a:xfrm>
              <a:off x="1271191" y="2794492"/>
              <a:ext cx="2065724" cy="828000"/>
              <a:chOff x="1759505" y="2913410"/>
              <a:chExt cx="1075923" cy="304049"/>
            </a:xfrm>
          </p:grpSpPr>
          <p:grpSp>
            <p:nvGrpSpPr>
              <p:cNvPr id="45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517"/>
                  <a:ext cx="993973" cy="303990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  <a:alpha val="50000"/>
                  </a:sysClr>
                </a:solidFill>
                <a:ln w="2540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맑은 고딕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869771" y="2936229"/>
                  <a:ext cx="937742" cy="258566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TextBox 440"/>
              <p:cNvSpPr txBox="1">
                <a:spLocks noChangeArrowheads="1"/>
              </p:cNvSpPr>
              <p:nvPr/>
            </p:nvSpPr>
            <p:spPr bwMode="auto">
              <a:xfrm>
                <a:off x="1759505" y="2939702"/>
                <a:ext cx="965858" cy="257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 defTabSz="1079500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Q&amp;A</a:t>
                </a:r>
              </a:p>
              <a:p>
                <a:pPr lvl="0" algn="ctr">
                  <a:spcBef>
                    <a:spcPct val="20000"/>
                  </a:spcBef>
                </a:pP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9" name="组合 44"/>
          <p:cNvGrpSpPr>
            <a:grpSpLocks/>
          </p:cNvGrpSpPr>
          <p:nvPr/>
        </p:nvGrpSpPr>
        <p:grpSpPr bwMode="auto">
          <a:xfrm>
            <a:off x="5295348" y="3522765"/>
            <a:ext cx="1908175" cy="2257427"/>
            <a:chOff x="3606760" y="3151446"/>
            <a:chExt cx="1908000" cy="2256771"/>
          </a:xfrm>
        </p:grpSpPr>
        <p:sp>
          <p:nvSpPr>
            <p:cNvPr id="50" name="任意多边形 49"/>
            <p:cNvSpPr/>
            <p:nvPr/>
          </p:nvSpPr>
          <p:spPr>
            <a:xfrm flipV="1">
              <a:off x="3606760" y="3151446"/>
              <a:ext cx="1904825" cy="1441032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41420"/>
                <a:gd name="connsiteX1" fmla="*/ 1905000 w 1905000"/>
                <a:gd name="connsiteY1" fmla="*/ 0 h 1441420"/>
                <a:gd name="connsiteX2" fmla="*/ 973106 w 1905000"/>
                <a:gd name="connsiteY2" fmla="*/ 1441420 h 1441420"/>
                <a:gd name="connsiteX3" fmla="*/ 0 w 1905000"/>
                <a:gd name="connsiteY3" fmla="*/ 0 h 144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441420">
                  <a:moveTo>
                    <a:pt x="0" y="0"/>
                  </a:moveTo>
                  <a:lnTo>
                    <a:pt x="1905000" y="0"/>
                  </a:lnTo>
                  <a:lnTo>
                    <a:pt x="973106" y="1441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" name="组合 68"/>
            <p:cNvGrpSpPr>
              <a:grpSpLocks/>
            </p:cNvGrpSpPr>
            <p:nvPr/>
          </p:nvGrpSpPr>
          <p:grpSpPr bwMode="auto">
            <a:xfrm>
              <a:off x="3606760" y="4580217"/>
              <a:ext cx="1908000" cy="828000"/>
              <a:chOff x="1841655" y="2913410"/>
              <a:chExt cx="993773" cy="304049"/>
            </a:xfrm>
          </p:grpSpPr>
          <p:grpSp>
            <p:nvGrpSpPr>
              <p:cNvPr id="52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049"/>
                <a:chOff x="1841655" y="2913410"/>
                <a:chExt cx="993773" cy="304049"/>
              </a:xfrm>
            </p:grpSpPr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250"/>
                  <a:ext cx="993773" cy="304209"/>
                </a:xfrm>
                <a:prstGeom prst="rect">
                  <a:avLst/>
                </a:prstGeom>
                <a:solidFill>
                  <a:sysClr val="windowText" lastClr="000000">
                    <a:alpha val="2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1869765" y="2935978"/>
                  <a:ext cx="937553" cy="258752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3" name="TextBox 440"/>
              <p:cNvSpPr txBox="1">
                <a:spLocks noChangeArrowheads="1"/>
              </p:cNvSpPr>
              <p:nvPr/>
            </p:nvSpPr>
            <p:spPr bwMode="auto">
              <a:xfrm>
                <a:off x="1903140" y="2954059"/>
                <a:ext cx="809918" cy="237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、前端演示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4-5</a:t>
                </a:r>
                <a:r>
                  <a:rPr lang="zh-CN" altLang="en-US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6" name="组合 39"/>
          <p:cNvGrpSpPr>
            <a:grpSpLocks/>
          </p:cNvGrpSpPr>
          <p:nvPr/>
        </p:nvGrpSpPr>
        <p:grpSpPr bwMode="auto">
          <a:xfrm>
            <a:off x="5295348" y="1308203"/>
            <a:ext cx="1908175" cy="2251072"/>
            <a:chOff x="3606760" y="936794"/>
            <a:chExt cx="1908000" cy="2250906"/>
          </a:xfrm>
        </p:grpSpPr>
        <p:sp>
          <p:nvSpPr>
            <p:cNvPr id="57" name="任意多边形 56"/>
            <p:cNvSpPr/>
            <p:nvPr/>
          </p:nvSpPr>
          <p:spPr>
            <a:xfrm>
              <a:off x="3606760" y="1752706"/>
              <a:ext cx="1904825" cy="1434994"/>
            </a:xfrm>
            <a:custGeom>
              <a:avLst/>
              <a:gdLst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01700 w 1905000"/>
                <a:gd name="connsiteY2" fmla="*/ 1435100 h 1435100"/>
                <a:gd name="connsiteX3" fmla="*/ 0 w 1905000"/>
                <a:gd name="connsiteY3" fmla="*/ 0 h 1435100"/>
                <a:gd name="connsiteX0" fmla="*/ 0 w 1905000"/>
                <a:gd name="connsiteY0" fmla="*/ 0 h 1435100"/>
                <a:gd name="connsiteX1" fmla="*/ 1905000 w 1905000"/>
                <a:gd name="connsiteY1" fmla="*/ 0 h 1435100"/>
                <a:gd name="connsiteX2" fmla="*/ 973106 w 1905000"/>
                <a:gd name="connsiteY2" fmla="*/ 1435100 h 1435100"/>
                <a:gd name="connsiteX3" fmla="*/ 0 w 1905000"/>
                <a:gd name="connsiteY3" fmla="*/ 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435100">
                  <a:moveTo>
                    <a:pt x="0" y="0"/>
                  </a:moveTo>
                  <a:lnTo>
                    <a:pt x="1905000" y="0"/>
                  </a:lnTo>
                  <a:lnTo>
                    <a:pt x="973106" y="143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组合 68"/>
            <p:cNvGrpSpPr>
              <a:grpSpLocks/>
            </p:cNvGrpSpPr>
            <p:nvPr/>
          </p:nvGrpSpPr>
          <p:grpSpPr bwMode="auto">
            <a:xfrm>
              <a:off x="3606760" y="936794"/>
              <a:ext cx="1908000" cy="828613"/>
              <a:chOff x="1841655" y="2913410"/>
              <a:chExt cx="993773" cy="304274"/>
            </a:xfrm>
          </p:grpSpPr>
          <p:grpSp>
            <p:nvGrpSpPr>
              <p:cNvPr id="59" name="组合 37"/>
              <p:cNvGrpSpPr>
                <a:grpSpLocks/>
              </p:cNvGrpSpPr>
              <p:nvPr/>
            </p:nvGrpSpPr>
            <p:grpSpPr bwMode="auto">
              <a:xfrm>
                <a:off x="1841655" y="2913410"/>
                <a:ext cx="993773" cy="304274"/>
                <a:chOff x="1841655" y="2913410"/>
                <a:chExt cx="993773" cy="304274"/>
              </a:xfrm>
            </p:grpSpPr>
            <p:sp>
              <p:nvSpPr>
                <p:cNvPr id="61" name="AutoShape 8"/>
                <p:cNvSpPr>
                  <a:spLocks noChangeArrowheads="1"/>
                </p:cNvSpPr>
                <p:nvPr/>
              </p:nvSpPr>
              <p:spPr bwMode="gray">
                <a:xfrm>
                  <a:off x="1841655" y="2913410"/>
                  <a:ext cx="993773" cy="304274"/>
                </a:xfrm>
                <a:prstGeom prst="rect">
                  <a:avLst/>
                </a:prstGeom>
                <a:solidFill>
                  <a:sysClr val="windowText" lastClr="000000">
                    <a:alpha val="2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 bwMode="auto">
                <a:xfrm>
                  <a:off x="1869766" y="2936143"/>
                  <a:ext cx="937553" cy="258808"/>
                </a:xfrm>
                <a:prstGeom prst="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0" name="TextBox 440"/>
              <p:cNvSpPr txBox="1">
                <a:spLocks noChangeArrowheads="1"/>
              </p:cNvSpPr>
              <p:nvPr/>
            </p:nvSpPr>
            <p:spPr bwMode="auto">
              <a:xfrm>
                <a:off x="1869765" y="2939850"/>
                <a:ext cx="890891" cy="237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、项目</a:t>
                </a:r>
                <a:r>
                  <a:rPr lang="zh-CN" altLang="en-US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介绍  </a:t>
                </a: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分钟）</a:t>
                </a:r>
                <a:endParaRPr kumimoji="0" lang="en-US" altLang="zh-CN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528695" y="2806804"/>
            <a:ext cx="1439862" cy="1439863"/>
            <a:chOff x="3840760" y="2434492"/>
            <a:chExt cx="1440000" cy="1440000"/>
          </a:xfrm>
        </p:grpSpPr>
        <p:pic>
          <p:nvPicPr>
            <p:cNvPr id="64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0760" y="2434492"/>
              <a:ext cx="1440000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矩形 33"/>
            <p:cNvSpPr>
              <a:spLocks noChangeArrowheads="1"/>
            </p:cNvSpPr>
            <p:nvPr/>
          </p:nvSpPr>
          <p:spPr bwMode="auto">
            <a:xfrm>
              <a:off x="3947861" y="2844800"/>
              <a:ext cx="1225799" cy="601784"/>
            </a:xfrm>
            <a:prstGeom prst="rect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3200" b="1" dirty="0">
                  <a:solidFill>
                    <a:prstClr val="black"/>
                  </a:solidFill>
                  <a:latin typeface="Calibri"/>
                  <a:ea typeface="方正综艺简体" pitchFamily="65" charset="-122"/>
                </a:rPr>
                <a:t>目录</a:t>
              </a:r>
              <a:endParaRPr lang="en-US" altLang="zh-CN" sz="3200" b="1" dirty="0">
                <a:solidFill>
                  <a:prstClr val="black"/>
                </a:solidFill>
                <a:latin typeface="Calibri"/>
                <a:ea typeface="方正综艺简体" pitchFamily="65" charset="-122"/>
              </a:endParaRPr>
            </a:p>
          </p:txBody>
        </p:sp>
      </p:grpSp>
      <p:sp>
        <p:nvSpPr>
          <p:cNvPr id="66" name="矩形 4"/>
          <p:cNvSpPr>
            <a:spLocks noChangeArrowheads="1"/>
          </p:cNvSpPr>
          <p:nvPr/>
        </p:nvSpPr>
        <p:spPr bwMode="auto">
          <a:xfrm>
            <a:off x="1" y="1149"/>
            <a:ext cx="12192000" cy="6856851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7" name="Picture 2" descr="http://images.china.cn/news/attachement/jpg/site3/20110809/80756186777229256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02" y="1039239"/>
            <a:ext cx="8838171" cy="4967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101090" y="1889760"/>
            <a:ext cx="10006966" cy="4373880"/>
          </a:xfrm>
          <a:prstGeom prst="roundRect">
            <a:avLst>
              <a:gd name="adj" fmla="val 1244"/>
            </a:avLst>
          </a:prstGeom>
          <a:solidFill>
            <a:schemeClr val="bg1">
              <a:alpha val="70000"/>
            </a:schemeClr>
          </a:solidFill>
          <a:ln w="25400">
            <a:solidFill>
              <a:schemeClr val="bg1">
                <a:lumMod val="65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spcBef>
                <a:spcPct val="50000"/>
              </a:spcBef>
              <a:buClr>
                <a:srgbClr val="FF0000"/>
              </a:buClr>
              <a:buSzPct val="70000"/>
              <a:defRPr/>
            </a:pPr>
            <a:endParaRPr lang="zh-CN" altLang="en-US" sz="2160"/>
          </a:p>
        </p:txBody>
      </p:sp>
      <p:grpSp>
        <p:nvGrpSpPr>
          <p:cNvPr id="33" name="组合 33"/>
          <p:cNvGrpSpPr>
            <a:grpSpLocks/>
          </p:cNvGrpSpPr>
          <p:nvPr/>
        </p:nvGrpSpPr>
        <p:grpSpPr bwMode="auto">
          <a:xfrm>
            <a:off x="3670936" y="3688080"/>
            <a:ext cx="4880610" cy="1295400"/>
            <a:chOff x="1389970" y="4580142"/>
            <a:chExt cx="4068000" cy="1080000"/>
          </a:xfrm>
        </p:grpSpPr>
        <p:sp>
          <p:nvSpPr>
            <p:cNvPr id="34" name="饼形 33"/>
            <p:cNvSpPr/>
            <p:nvPr/>
          </p:nvSpPr>
          <p:spPr bwMode="auto">
            <a:xfrm>
              <a:off x="1389970" y="4580142"/>
              <a:ext cx="4068000" cy="1080000"/>
            </a:xfrm>
            <a:prstGeom prst="pie">
              <a:avLst>
                <a:gd name="adj1" fmla="val 11056534"/>
                <a:gd name="adj2" fmla="val 19078169"/>
              </a:avLst>
            </a:prstGeom>
            <a:gradFill flip="none" rotWithShape="1">
              <a:gsLst>
                <a:gs pos="20000">
                  <a:srgbClr val="3BA400"/>
                </a:gs>
                <a:gs pos="95000">
                  <a:srgbClr val="71EE00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 fov="0">
                <a:rot lat="20699999" lon="0" rev="0"/>
              </a:camera>
              <a:lightRig rig="soft" dir="t"/>
            </a:scene3d>
            <a:sp3d extrusionH="1270000">
              <a:bevelT prst="angle"/>
            </a:sp3d>
          </p:spPr>
          <p:txBody>
            <a:bodyPr lIns="0" tIns="0" rIns="0" bIns="0" anchorCtr="1"/>
            <a:lstStyle/>
            <a:p>
              <a:pPr algn="ctr" fontAlgn="ctr">
                <a:defRPr/>
              </a:pPr>
              <a:endParaRPr lang="zh-CN" altLang="en-US" sz="1920" b="1">
                <a:solidFill>
                  <a:srgbClr val="000000"/>
                </a:solidFill>
                <a:latin typeface="宋体" pitchFamily="2" charset="-122"/>
                <a:ea typeface="宋体" charset="-122"/>
              </a:endParaRPr>
            </a:p>
          </p:txBody>
        </p:sp>
        <p:sp>
          <p:nvSpPr>
            <p:cNvPr id="24642" name="TextBox 29"/>
            <p:cNvSpPr txBox="1">
              <a:spLocks noChangeArrowheads="1"/>
            </p:cNvSpPr>
            <p:nvPr/>
          </p:nvSpPr>
          <p:spPr bwMode="auto">
            <a:xfrm>
              <a:off x="2516903" y="4644397"/>
              <a:ext cx="949144" cy="38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算法</a:t>
              </a:r>
              <a:endParaRPr lang="en-US" altLang="zh-CN" sz="24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39" name="组合 23"/>
          <p:cNvGrpSpPr>
            <a:grpSpLocks/>
          </p:cNvGrpSpPr>
          <p:nvPr/>
        </p:nvGrpSpPr>
        <p:grpSpPr bwMode="auto">
          <a:xfrm>
            <a:off x="3830539" y="3688080"/>
            <a:ext cx="4880610" cy="1512570"/>
            <a:chOff x="1447107" y="4469240"/>
            <a:chExt cx="4067999" cy="1259999"/>
          </a:xfrm>
        </p:grpSpPr>
        <p:sp>
          <p:nvSpPr>
            <p:cNvPr id="40" name="饼形 39"/>
            <p:cNvSpPr/>
            <p:nvPr/>
          </p:nvSpPr>
          <p:spPr bwMode="auto">
            <a:xfrm>
              <a:off x="1447107" y="4469240"/>
              <a:ext cx="4067999" cy="1259999"/>
            </a:xfrm>
            <a:prstGeom prst="pie">
              <a:avLst>
                <a:gd name="adj1" fmla="val 18940074"/>
                <a:gd name="adj2" fmla="val 2751793"/>
              </a:avLst>
            </a:prstGeom>
            <a:gradFill flip="none" rotWithShape="1">
              <a:gsLst>
                <a:gs pos="20000">
                  <a:srgbClr val="00B0F0"/>
                </a:gs>
                <a:gs pos="95000">
                  <a:srgbClr val="008BBC"/>
                </a:gs>
              </a:gsLst>
              <a:lin ang="0" scaled="1"/>
              <a:tileRect/>
            </a:gradFill>
            <a:ln w="44450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isometricOffAxis1Top">
                <a:rot lat="20699999" lon="0" rev="0"/>
              </a:camera>
              <a:lightRig rig="chilly" dir="t"/>
            </a:scene3d>
            <a:sp3d extrusionH="1270000">
              <a:bevelT w="63500" h="63500" prst="angle"/>
              <a:extrusionClr>
                <a:srgbClr val="00B0F0"/>
              </a:extrusionClr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92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38" name="TextBox 19"/>
            <p:cNvSpPr txBox="1">
              <a:spLocks noChangeArrowheads="1"/>
            </p:cNvSpPr>
            <p:nvPr/>
          </p:nvSpPr>
          <p:spPr bwMode="auto">
            <a:xfrm>
              <a:off x="3916859" y="4863833"/>
              <a:ext cx="952661" cy="38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前端</a:t>
              </a:r>
              <a:endParaRPr lang="en-US" altLang="zh-CN" sz="24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  <p:grpSp>
        <p:nvGrpSpPr>
          <p:cNvPr id="36" name="组合 34"/>
          <p:cNvGrpSpPr>
            <a:grpSpLocks/>
          </p:cNvGrpSpPr>
          <p:nvPr/>
        </p:nvGrpSpPr>
        <p:grpSpPr bwMode="auto">
          <a:xfrm>
            <a:off x="3547672" y="3974783"/>
            <a:ext cx="4880610" cy="1297306"/>
            <a:chOff x="1314262" y="4741454"/>
            <a:chExt cx="4068000" cy="1080000"/>
          </a:xfrm>
        </p:grpSpPr>
        <p:sp>
          <p:nvSpPr>
            <p:cNvPr id="37" name="饼形 36"/>
            <p:cNvSpPr/>
            <p:nvPr/>
          </p:nvSpPr>
          <p:spPr bwMode="auto">
            <a:xfrm>
              <a:off x="1314262" y="4741454"/>
              <a:ext cx="4068000" cy="1080000"/>
            </a:xfrm>
            <a:prstGeom prst="pie">
              <a:avLst>
                <a:gd name="adj1" fmla="val 2967695"/>
                <a:gd name="adj2" fmla="val 11179983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 fov="0">
                <a:rot lat="20699999" lon="0" rev="0"/>
              </a:camera>
              <a:lightRig rig="soft" dir="t"/>
            </a:scene3d>
            <a:sp3d extrusionH="1270000">
              <a:bevelT prst="angle"/>
            </a:sp3d>
          </p:spPr>
          <p:txBody>
            <a:bodyPr lIns="0" tIns="0" rIns="0" bIns="0" anchorCtr="1"/>
            <a:lstStyle/>
            <a:p>
              <a:pPr algn="ctr" fontAlgn="ctr">
                <a:defRPr/>
              </a:pPr>
              <a:endParaRPr lang="zh-CN" altLang="en-US" sz="1920" b="1">
                <a:solidFill>
                  <a:srgbClr val="000000"/>
                </a:solidFill>
                <a:latin typeface="宋体" pitchFamily="2" charset="-122"/>
                <a:ea typeface="宋体" charset="-122"/>
              </a:endParaRPr>
            </a:p>
          </p:txBody>
        </p:sp>
        <p:sp>
          <p:nvSpPr>
            <p:cNvPr id="24636" name="TextBox 18"/>
            <p:cNvSpPr txBox="1">
              <a:spLocks noChangeArrowheads="1"/>
            </p:cNvSpPr>
            <p:nvPr/>
          </p:nvSpPr>
          <p:spPr bwMode="auto">
            <a:xfrm>
              <a:off x="2087330" y="5225823"/>
              <a:ext cx="949144" cy="384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产品</a:t>
              </a:r>
              <a:endParaRPr lang="en-US" altLang="zh-CN" sz="24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14" y="3269972"/>
            <a:ext cx="5664054" cy="4004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843965" y="3734299"/>
            <a:ext cx="175450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2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物理学院</a:t>
            </a:r>
            <a:endParaRPr lang="en-US" altLang="zh-CN" sz="192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48983" y="4827426"/>
            <a:ext cx="147637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2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管理学院</a:t>
            </a:r>
            <a:endParaRPr lang="en-US" altLang="zh-CN" sz="192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760267" y="2702020"/>
            <a:ext cx="219837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2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物理学院</a:t>
            </a:r>
            <a:endParaRPr lang="zh-CN" altLang="en-US" sz="192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 flipH="1">
            <a:off x="4266869" y="3122073"/>
            <a:ext cx="1179733" cy="1"/>
          </a:xfrm>
          <a:prstGeom prst="line">
            <a:avLst/>
          </a:prstGeom>
          <a:noFill/>
          <a:ln w="25400" algn="ctr">
            <a:solidFill>
              <a:srgbClr val="3BA4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 flipH="1">
            <a:off x="9239786" y="4122097"/>
            <a:ext cx="1003610" cy="0"/>
          </a:xfrm>
          <a:prstGeom prst="line">
            <a:avLst/>
          </a:prstGeom>
          <a:noFill/>
          <a:ln w="25400" algn="ctr">
            <a:solidFill>
              <a:srgbClr val="008B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2021817" y="5234553"/>
            <a:ext cx="974339" cy="11151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41"/>
          <p:cNvSpPr txBox="1">
            <a:spLocks noChangeArrowheads="1"/>
          </p:cNvSpPr>
          <p:nvPr/>
        </p:nvSpPr>
        <p:spPr bwMode="auto">
          <a:xfrm>
            <a:off x="8140331" y="3047786"/>
            <a:ext cx="219890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2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计算机与控制学院</a:t>
            </a:r>
            <a:endParaRPr lang="en-US" altLang="zh-CN" sz="192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83" name="直接连接符 82"/>
          <p:cNvCxnSpPr>
            <a:cxnSpLocks noChangeShapeType="1"/>
          </p:cNvCxnSpPr>
          <p:nvPr/>
        </p:nvCxnSpPr>
        <p:spPr bwMode="auto">
          <a:xfrm flipH="1">
            <a:off x="8272143" y="3435584"/>
            <a:ext cx="1960094" cy="0"/>
          </a:xfrm>
          <a:prstGeom prst="line">
            <a:avLst/>
          </a:prstGeom>
          <a:noFill/>
          <a:ln w="25400" algn="ctr">
            <a:solidFill>
              <a:srgbClr val="008B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" name="组合 86"/>
          <p:cNvGrpSpPr/>
          <p:nvPr/>
        </p:nvGrpSpPr>
        <p:grpSpPr>
          <a:xfrm>
            <a:off x="0" y="-3278"/>
            <a:ext cx="12192000" cy="1144800"/>
            <a:chOff x="0" y="-3278"/>
            <a:chExt cx="12192000" cy="1144800"/>
          </a:xfrm>
        </p:grpSpPr>
        <p:sp>
          <p:nvSpPr>
            <p:cNvPr id="88" name="矩形 33"/>
            <p:cNvSpPr>
              <a:spLocks noChangeArrowheads="1"/>
            </p:cNvSpPr>
            <p:nvPr/>
          </p:nvSpPr>
          <p:spPr bwMode="auto">
            <a:xfrm>
              <a:off x="0" y="-3278"/>
              <a:ext cx="12192000" cy="1144800"/>
            </a:xfrm>
            <a:prstGeom prst="rect">
              <a:avLst/>
            </a:prstGeom>
            <a:solidFill>
              <a:srgbClr val="D8D8D8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圆角矩形 34"/>
            <p:cNvSpPr>
              <a:spLocks noChangeArrowheads="1"/>
            </p:cNvSpPr>
            <p:nvPr/>
          </p:nvSpPr>
          <p:spPr bwMode="auto">
            <a:xfrm>
              <a:off x="5635421" y="952732"/>
              <a:ext cx="777157" cy="6078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306938" y="268778"/>
            <a:ext cx="3012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1</a:t>
            </a:r>
            <a:r>
              <a:rPr lang="zh-CN" altLang="en-US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、项目构成</a:t>
            </a:r>
            <a:endParaRPr lang="zh-CN" altLang="en-US" sz="12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51" y="2728354"/>
            <a:ext cx="4586413" cy="3483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8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05625 0.0046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" decel="100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" decel="100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42" grpId="0"/>
      <p:bldP spid="42" grpId="1"/>
      <p:bldP spid="44" grpId="0"/>
      <p:bldP spid="44" grpId="1"/>
      <p:bldP spid="45" grpId="0"/>
      <p:bldP spid="45" grpId="1"/>
      <p:bldP spid="82" grpId="0"/>
      <p:bldP spid="82" grpId="1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8398" y="1307191"/>
            <a:ext cx="891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Thompson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自动机生成算法             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CSS+ JavaScript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3278"/>
            <a:ext cx="12192000" cy="1144800"/>
            <a:chOff x="0" y="-3278"/>
            <a:chExt cx="12192000" cy="1144800"/>
          </a:xfrm>
        </p:grpSpPr>
        <p:sp>
          <p:nvSpPr>
            <p:cNvPr id="4" name="矩形 33"/>
            <p:cNvSpPr>
              <a:spLocks noChangeArrowheads="1"/>
            </p:cNvSpPr>
            <p:nvPr/>
          </p:nvSpPr>
          <p:spPr bwMode="auto">
            <a:xfrm>
              <a:off x="0" y="-3278"/>
              <a:ext cx="12192000" cy="1144800"/>
            </a:xfrm>
            <a:prstGeom prst="rect">
              <a:avLst/>
            </a:prstGeom>
            <a:solidFill>
              <a:srgbClr val="D8D8D8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圆角矩形 34"/>
            <p:cNvSpPr>
              <a:spLocks noChangeArrowheads="1"/>
            </p:cNvSpPr>
            <p:nvPr/>
          </p:nvSpPr>
          <p:spPr bwMode="auto">
            <a:xfrm>
              <a:off x="5635421" y="952732"/>
              <a:ext cx="777157" cy="6078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6938" y="268778"/>
            <a:ext cx="30957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2</a:t>
            </a:r>
            <a:r>
              <a:rPr lang="zh-CN" altLang="en-US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、设计架构</a:t>
            </a:r>
            <a:endParaRPr lang="zh-CN" altLang="en-US" sz="12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83" y="3324300"/>
            <a:ext cx="3911600" cy="2751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412578" y="3822644"/>
            <a:ext cx="29183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D3:</a:t>
            </a:r>
          </a:p>
          <a:p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forceLayout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导向布局</a:t>
            </a:r>
          </a:p>
        </p:txBody>
      </p:sp>
    </p:spTree>
    <p:extLst>
      <p:ext uri="{BB962C8B-B14F-4D97-AF65-F5344CB8AC3E}">
        <p14:creationId xmlns:p14="http://schemas.microsoft.com/office/powerpoint/2010/main" val="17269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-3278"/>
            <a:ext cx="12192000" cy="1144800"/>
            <a:chOff x="0" y="-3278"/>
            <a:chExt cx="12192000" cy="1144800"/>
          </a:xfrm>
        </p:grpSpPr>
        <p:sp>
          <p:nvSpPr>
            <p:cNvPr id="13" name="矩形 33"/>
            <p:cNvSpPr>
              <a:spLocks noChangeArrowheads="1"/>
            </p:cNvSpPr>
            <p:nvPr/>
          </p:nvSpPr>
          <p:spPr bwMode="auto">
            <a:xfrm>
              <a:off x="0" y="-3278"/>
              <a:ext cx="12192000" cy="1144800"/>
            </a:xfrm>
            <a:prstGeom prst="rect">
              <a:avLst/>
            </a:prstGeom>
            <a:solidFill>
              <a:srgbClr val="D8D8D8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圆角矩形 34" hidden="1"/>
            <p:cNvSpPr>
              <a:spLocks noChangeArrowheads="1"/>
            </p:cNvSpPr>
            <p:nvPr/>
          </p:nvSpPr>
          <p:spPr bwMode="auto">
            <a:xfrm>
              <a:off x="5635421" y="952732"/>
              <a:ext cx="777157" cy="6078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06938" y="268778"/>
            <a:ext cx="3102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3</a:t>
            </a:r>
            <a:r>
              <a:rPr lang="zh-CN" altLang="en-US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、初步理解</a:t>
            </a:r>
            <a:endParaRPr lang="zh-CN" altLang="en-US" sz="12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3556" y="1151046"/>
            <a:ext cx="12185269" cy="5706954"/>
          </a:xfrm>
          <a:prstGeom prst="rect">
            <a:avLst/>
          </a:prstGeom>
          <a:solidFill>
            <a:srgbClr val="00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200">
              <a:solidFill>
                <a:srgbClr val="FFFF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91874" y="459117"/>
            <a:ext cx="2089150" cy="693217"/>
            <a:chOff x="8585200" y="457829"/>
            <a:chExt cx="2089150" cy="693217"/>
          </a:xfrm>
        </p:grpSpPr>
        <p:sp>
          <p:nvSpPr>
            <p:cNvPr id="20" name="小底纹"/>
            <p:cNvSpPr>
              <a:spLocks/>
            </p:cNvSpPr>
            <p:nvPr/>
          </p:nvSpPr>
          <p:spPr bwMode="auto">
            <a:xfrm>
              <a:off x="8598281" y="465029"/>
              <a:ext cx="2072894" cy="686017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44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4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6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200">
                <a:solidFill>
                  <a:srgbClr val="FFFFFF"/>
                </a:solidFill>
              </a:endParaRPr>
            </a:p>
          </p:txBody>
        </p:sp>
        <p:sp>
          <p:nvSpPr>
            <p:cNvPr id="21" name="Straight Connector 130"/>
            <p:cNvSpPr>
              <a:spLocks noChangeShapeType="1"/>
            </p:cNvSpPr>
            <p:nvPr/>
          </p:nvSpPr>
          <p:spPr bwMode="auto">
            <a:xfrm flipV="1">
              <a:off x="8585200" y="457829"/>
              <a:ext cx="0" cy="682625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Straight Connector 131"/>
            <p:cNvSpPr>
              <a:spLocks noChangeShapeType="1"/>
            </p:cNvSpPr>
            <p:nvPr/>
          </p:nvSpPr>
          <p:spPr bwMode="auto">
            <a:xfrm>
              <a:off x="8585200" y="457829"/>
              <a:ext cx="208915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Straight Connector 132"/>
            <p:cNvSpPr>
              <a:spLocks noChangeShapeType="1"/>
            </p:cNvSpPr>
            <p:nvPr/>
          </p:nvSpPr>
          <p:spPr bwMode="auto">
            <a:xfrm>
              <a:off x="10674350" y="457829"/>
              <a:ext cx="0" cy="682625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右横"/>
          <p:cNvSpPr>
            <a:spLocks noChangeShapeType="1"/>
          </p:cNvSpPr>
          <p:nvPr/>
        </p:nvSpPr>
        <p:spPr bwMode="auto">
          <a:xfrm>
            <a:off x="8977849" y="1136684"/>
            <a:ext cx="3210975" cy="9491"/>
          </a:xfrm>
          <a:prstGeom prst="line">
            <a:avLst/>
          </a:prstGeom>
          <a:noFill/>
          <a:ln w="12700" cap="rnd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左横"/>
          <p:cNvSpPr>
            <a:spLocks noChangeShapeType="1"/>
          </p:cNvSpPr>
          <p:nvPr/>
        </p:nvSpPr>
        <p:spPr bwMode="auto">
          <a:xfrm flipV="1">
            <a:off x="2" y="1134541"/>
            <a:ext cx="6891872" cy="10042"/>
          </a:xfrm>
          <a:prstGeom prst="line">
            <a:avLst/>
          </a:prstGeom>
          <a:noFill/>
          <a:ln w="12700" cap="rnd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itle 2"/>
          <p:cNvSpPr>
            <a:spLocks noChangeArrowheads="1"/>
          </p:cNvSpPr>
          <p:nvPr/>
        </p:nvSpPr>
        <p:spPr bwMode="auto">
          <a:xfrm>
            <a:off x="9162703" y="587488"/>
            <a:ext cx="2054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Arial" panose="020B0604020202020204" pitchFamily="34" charset="0"/>
              </a:rPr>
              <a:t>有限自动机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Arial" panose="020B0604020202020204" pitchFamily="34" charset="0"/>
            </a:endParaRPr>
          </a:p>
        </p:txBody>
      </p:sp>
      <p:sp>
        <p:nvSpPr>
          <p:cNvPr id="27" name="Title 1"/>
          <p:cNvSpPr>
            <a:spLocks noChangeArrowheads="1"/>
          </p:cNvSpPr>
          <p:nvPr/>
        </p:nvSpPr>
        <p:spPr bwMode="auto">
          <a:xfrm>
            <a:off x="7013525" y="660974"/>
            <a:ext cx="184584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正则表达式</a:t>
            </a:r>
            <a:endParaRPr lang="en-US" altLang="zh-CN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Up Arrow 9"/>
          <p:cNvSpPr>
            <a:spLocks/>
          </p:cNvSpPr>
          <p:nvPr/>
        </p:nvSpPr>
        <p:spPr bwMode="auto">
          <a:xfrm rot="10800000">
            <a:off x="5899367" y="3855032"/>
            <a:ext cx="582732" cy="999070"/>
          </a:xfrm>
          <a:prstGeom prst="upArrow">
            <a:avLst>
              <a:gd name="adj1" fmla="val 50000"/>
              <a:gd name="adj2" fmla="val 49973"/>
            </a:avLst>
          </a:prstGeom>
          <a:solidFill>
            <a:srgbClr val="FFFF00">
              <a:alpha val="23137"/>
            </a:srgbClr>
          </a:solidFill>
          <a:ln>
            <a:noFill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200">
              <a:solidFill>
                <a:srgbClr val="FFFFFF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0741" y="1389925"/>
            <a:ext cx="11498094" cy="2577085"/>
            <a:chOff x="957600" y="1389926"/>
            <a:chExt cx="10447200" cy="2563905"/>
          </a:xfrm>
        </p:grpSpPr>
        <p:sp>
          <p:nvSpPr>
            <p:cNvPr id="37" name="梯形 4"/>
            <p:cNvSpPr>
              <a:spLocks noChangeArrowheads="1"/>
            </p:cNvSpPr>
            <p:nvPr/>
          </p:nvSpPr>
          <p:spPr bwMode="auto">
            <a:xfrm rot="10800000" flipV="1">
              <a:off x="957600" y="1389926"/>
              <a:ext cx="10447200" cy="2452500"/>
            </a:xfrm>
            <a:custGeom>
              <a:avLst/>
              <a:gdLst>
                <a:gd name="T0" fmla="*/ 2147483646 w 21600"/>
                <a:gd name="T1" fmla="*/ 253847095 h 21600"/>
                <a:gd name="T2" fmla="*/ 1200300019 w 21600"/>
                <a:gd name="T3" fmla="*/ 507694344 h 21600"/>
                <a:gd name="T4" fmla="*/ 64016001 w 21600"/>
                <a:gd name="T5" fmla="*/ 253847095 h 21600"/>
                <a:gd name="T6" fmla="*/ 12003000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76 w 21600"/>
                <a:gd name="T13" fmla="*/ 2376 h 21600"/>
                <a:gd name="T14" fmla="*/ 19224 w 21600"/>
                <a:gd name="T15" fmla="*/ 192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52" y="21600"/>
                  </a:lnTo>
                  <a:lnTo>
                    <a:pt x="2044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59999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01318" y="1534831"/>
              <a:ext cx="9632571" cy="2419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概念：</a:t>
              </a:r>
            </a:p>
            <a:p>
              <a:pPr indent="719138"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正则表达式是对字符串操作的一种逻辑公式，就是用事先定义好的一些特定字符、及这些特定字符的组合，组成一个“规则字符串”，这个“规则字符串”用来表达对字符串的一种过滤逻辑。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368905" y="4896685"/>
            <a:ext cx="7738515" cy="1903964"/>
            <a:chOff x="2368905" y="4896685"/>
            <a:chExt cx="7738515" cy="1903964"/>
          </a:xfrm>
        </p:grpSpPr>
        <p:sp>
          <p:nvSpPr>
            <p:cNvPr id="40" name="梯形 4"/>
            <p:cNvSpPr>
              <a:spLocks noChangeArrowheads="1"/>
            </p:cNvSpPr>
            <p:nvPr/>
          </p:nvSpPr>
          <p:spPr bwMode="auto">
            <a:xfrm rot="10800000" flipV="1">
              <a:off x="2368905" y="4896685"/>
              <a:ext cx="7602018" cy="1754486"/>
            </a:xfrm>
            <a:custGeom>
              <a:avLst/>
              <a:gdLst>
                <a:gd name="T0" fmla="*/ 2147483646 w 21600"/>
                <a:gd name="T1" fmla="*/ 253847095 h 21600"/>
                <a:gd name="T2" fmla="*/ 1200300019 w 21600"/>
                <a:gd name="T3" fmla="*/ 507694344 h 21600"/>
                <a:gd name="T4" fmla="*/ 64016001 w 21600"/>
                <a:gd name="T5" fmla="*/ 253847095 h 21600"/>
                <a:gd name="T6" fmla="*/ 12003000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76 w 21600"/>
                <a:gd name="T13" fmla="*/ 2376 h 21600"/>
                <a:gd name="T14" fmla="*/ 19224 w 21600"/>
                <a:gd name="T15" fmla="*/ 192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52" y="21600"/>
                  </a:lnTo>
                  <a:lnTo>
                    <a:pt x="2044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59999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61097" y="5015545"/>
              <a:ext cx="7646323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4000" dirty="0">
                  <a:solidFill>
                    <a:srgbClr val="FFFF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简而言之</a:t>
              </a:r>
              <a:r>
                <a:rPr lang="zh-CN" altLang="en-US" sz="4000" dirty="0" smtClean="0">
                  <a:solidFill>
                    <a:srgbClr val="FFFF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：</a:t>
              </a:r>
              <a:endParaRPr lang="en-US" altLang="zh-CN" sz="4000" dirty="0">
                <a:solidFill>
                  <a:srgbClr val="FFFF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algn="ctr"/>
              <a:r>
                <a:rPr lang="zh-CN" altLang="en-US" sz="3600" baseline="30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  <a:r>
                <a:rPr lang="zh-CN" altLang="en-US" sz="3600" baseline="30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使用单个字符串来描述、</a:t>
              </a:r>
              <a:r>
                <a:rPr lang="zh-CN" altLang="en-US" sz="3600" baseline="30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endParaRPr lang="en-US" altLang="zh-CN" sz="3600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600" baseline="30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一系列</a:t>
              </a:r>
              <a:r>
                <a:rPr lang="zh-CN" altLang="en-US" sz="3600" baseline="30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符合某个句法规则的字符串。</a:t>
              </a:r>
              <a:endParaRPr lang="zh-CN" altLang="en-US" sz="3600" b="1" dirty="0">
                <a:solidFill>
                  <a:srgbClr val="FFFF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098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4" grpId="0" animBg="1"/>
      <p:bldP spid="25" grpId="0" animBg="1"/>
      <p:bldP spid="26" grpId="0"/>
      <p:bldP spid="27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3748"/>
            <a:ext cx="12192000" cy="1144800"/>
            <a:chOff x="0" y="-3278"/>
            <a:chExt cx="12192000" cy="1144800"/>
          </a:xfrm>
        </p:grpSpPr>
        <p:sp>
          <p:nvSpPr>
            <p:cNvPr id="8" name="矩形 33"/>
            <p:cNvSpPr>
              <a:spLocks noChangeArrowheads="1"/>
            </p:cNvSpPr>
            <p:nvPr/>
          </p:nvSpPr>
          <p:spPr bwMode="auto">
            <a:xfrm>
              <a:off x="0" y="-3278"/>
              <a:ext cx="12192000" cy="1144800"/>
            </a:xfrm>
            <a:prstGeom prst="rect">
              <a:avLst/>
            </a:prstGeom>
            <a:solidFill>
              <a:srgbClr val="D8D8D8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圆角矩形 34" hidden="1"/>
            <p:cNvSpPr>
              <a:spLocks noChangeArrowheads="1"/>
            </p:cNvSpPr>
            <p:nvPr/>
          </p:nvSpPr>
          <p:spPr bwMode="auto">
            <a:xfrm>
              <a:off x="5635421" y="952732"/>
              <a:ext cx="777157" cy="6078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4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2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CC66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Rectangle 7"/>
          <p:cNvSpPr>
            <a:spLocks/>
          </p:cNvSpPr>
          <p:nvPr/>
        </p:nvSpPr>
        <p:spPr bwMode="auto">
          <a:xfrm>
            <a:off x="3556" y="1151046"/>
            <a:ext cx="12185269" cy="5706954"/>
          </a:xfrm>
          <a:prstGeom prst="rect">
            <a:avLst/>
          </a:prstGeom>
          <a:solidFill>
            <a:srgbClr val="00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200">
              <a:solidFill>
                <a:srgbClr val="FFFFFF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162702" y="456322"/>
            <a:ext cx="2089150" cy="693217"/>
            <a:chOff x="8585200" y="457829"/>
            <a:chExt cx="2089150" cy="693217"/>
          </a:xfrm>
        </p:grpSpPr>
        <p:sp>
          <p:nvSpPr>
            <p:cNvPr id="13" name="小底纹"/>
            <p:cNvSpPr>
              <a:spLocks/>
            </p:cNvSpPr>
            <p:nvPr/>
          </p:nvSpPr>
          <p:spPr bwMode="auto">
            <a:xfrm>
              <a:off x="8598281" y="465029"/>
              <a:ext cx="2072894" cy="686017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44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4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6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SzPct val="120000"/>
                <a:buFont typeface="Arial" panose="020B0604020202020204" pitchFamily="34" charset="0"/>
                <a:buChar char="•"/>
                <a:defRPr sz="32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Segoe UI" panose="020B05020402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200">
                <a:solidFill>
                  <a:srgbClr val="FFFFFF"/>
                </a:solidFill>
              </a:endParaRPr>
            </a:p>
          </p:txBody>
        </p:sp>
        <p:sp>
          <p:nvSpPr>
            <p:cNvPr id="14" name="Straight Connector 130"/>
            <p:cNvSpPr>
              <a:spLocks noChangeShapeType="1"/>
            </p:cNvSpPr>
            <p:nvPr/>
          </p:nvSpPr>
          <p:spPr bwMode="auto">
            <a:xfrm flipV="1">
              <a:off x="8585200" y="457829"/>
              <a:ext cx="0" cy="682625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Straight Connector 131"/>
            <p:cNvSpPr>
              <a:spLocks noChangeShapeType="1"/>
            </p:cNvSpPr>
            <p:nvPr/>
          </p:nvSpPr>
          <p:spPr bwMode="auto">
            <a:xfrm>
              <a:off x="8585200" y="457829"/>
              <a:ext cx="208915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Straight Connector 132"/>
            <p:cNvSpPr>
              <a:spLocks noChangeShapeType="1"/>
            </p:cNvSpPr>
            <p:nvPr/>
          </p:nvSpPr>
          <p:spPr bwMode="auto">
            <a:xfrm>
              <a:off x="10674350" y="457829"/>
              <a:ext cx="0" cy="682625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右横"/>
          <p:cNvSpPr>
            <a:spLocks noChangeShapeType="1"/>
          </p:cNvSpPr>
          <p:nvPr/>
        </p:nvSpPr>
        <p:spPr bwMode="auto">
          <a:xfrm>
            <a:off x="11261757" y="1136684"/>
            <a:ext cx="927067" cy="9492"/>
          </a:xfrm>
          <a:prstGeom prst="line">
            <a:avLst/>
          </a:prstGeom>
          <a:noFill/>
          <a:ln w="12700" cap="rnd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左横"/>
          <p:cNvSpPr>
            <a:spLocks noChangeShapeType="1"/>
          </p:cNvSpPr>
          <p:nvPr/>
        </p:nvSpPr>
        <p:spPr bwMode="auto">
          <a:xfrm>
            <a:off x="2" y="1144581"/>
            <a:ext cx="9172606" cy="6464"/>
          </a:xfrm>
          <a:prstGeom prst="line">
            <a:avLst/>
          </a:prstGeom>
          <a:noFill/>
          <a:ln w="12700" cap="rnd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itle 2"/>
          <p:cNvSpPr>
            <a:spLocks noChangeArrowheads="1"/>
          </p:cNvSpPr>
          <p:nvPr/>
        </p:nvSpPr>
        <p:spPr bwMode="auto">
          <a:xfrm>
            <a:off x="9162703" y="587488"/>
            <a:ext cx="2054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有限自动机</a:t>
            </a:r>
            <a:endParaRPr lang="en-US" altLang="zh-CN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ChangeArrowheads="1"/>
          </p:cNvSpPr>
          <p:nvPr/>
        </p:nvSpPr>
        <p:spPr bwMode="auto">
          <a:xfrm>
            <a:off x="7013525" y="660974"/>
            <a:ext cx="184584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tabLst>
                <a:tab pos="1089025" algn="l"/>
              </a:tabLst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正则表达式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06938" y="268778"/>
            <a:ext cx="3102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3</a:t>
            </a:r>
            <a:r>
              <a:rPr lang="zh-CN" altLang="en-US" sz="40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  <a:sym typeface="Segoe UI Light" panose="020B0502040204020203" pitchFamily="34" charset="0"/>
              </a:rPr>
              <a:t>、初步理解</a:t>
            </a:r>
            <a:endParaRPr lang="en-US" altLang="zh-CN" sz="4000" dirty="0" smtClean="0">
              <a:latin typeface="方正正中黑简体" panose="02000000000000000000" pitchFamily="2" charset="-122"/>
              <a:ea typeface="方正正中黑简体" panose="02000000000000000000" pitchFamily="2" charset="-122"/>
              <a:sym typeface="Segoe UI Light" panose="020B0502040204020203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6105" y="1692136"/>
            <a:ext cx="106406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有限自动机（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automaton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定义为一个五元组：</a:t>
            </a:r>
          </a:p>
          <a:p>
            <a:pPr algn="ctr"/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，∑，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</a:p>
          <a:p>
            <a:r>
              <a: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是状态的非空有限集合，对任意的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是输入字母表（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alphabet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）。所有的输入字符串都是由∑中的字母组成的字符串。</a:t>
            </a:r>
          </a:p>
          <a:p>
            <a:r>
              <a: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状态转移函数（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），有时又叫状态转换函数或者移动函数，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×∑→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。对任意的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)∈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×∑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在状态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读入字符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，将状态变为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aseline="-25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表示状态的开始状态（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state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），也可以叫做初始状态或者启动状态，且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表示终止状态集合（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state set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Í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。对任意的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称为终止状态（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state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674159" y="1149"/>
            <a:ext cx="5517841" cy="6856851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042826" y="2128367"/>
            <a:ext cx="4721157" cy="2602414"/>
            <a:chOff x="773378" y="2219136"/>
            <a:chExt cx="3424057" cy="2602414"/>
          </a:xfrm>
        </p:grpSpPr>
        <p:sp>
          <p:nvSpPr>
            <p:cNvPr id="26" name="Freeform 156"/>
            <p:cNvSpPr>
              <a:spLocks noEditPoints="1" noChangeArrowheads="1"/>
            </p:cNvSpPr>
            <p:nvPr/>
          </p:nvSpPr>
          <p:spPr bwMode="auto">
            <a:xfrm>
              <a:off x="773378" y="2219136"/>
              <a:ext cx="478847" cy="516302"/>
            </a:xfrm>
            <a:custGeom>
              <a:avLst/>
              <a:gdLst>
                <a:gd name="T0" fmla="*/ 2147483646 w 178"/>
                <a:gd name="T1" fmla="*/ 2147483646 h 208"/>
                <a:gd name="T2" fmla="*/ 2147483646 w 178"/>
                <a:gd name="T3" fmla="*/ 2147483646 h 208"/>
                <a:gd name="T4" fmla="*/ 2147483646 w 178"/>
                <a:gd name="T5" fmla="*/ 2147483646 h 208"/>
                <a:gd name="T6" fmla="*/ 2147483646 w 178"/>
                <a:gd name="T7" fmla="*/ 2147483646 h 208"/>
                <a:gd name="T8" fmla="*/ 2147483646 w 178"/>
                <a:gd name="T9" fmla="*/ 2147483646 h 208"/>
                <a:gd name="T10" fmla="*/ 2147483646 w 178"/>
                <a:gd name="T11" fmla="*/ 2147483646 h 208"/>
                <a:gd name="T12" fmla="*/ 2147483646 w 178"/>
                <a:gd name="T13" fmla="*/ 2147483646 h 208"/>
                <a:gd name="T14" fmla="*/ 2147483646 w 178"/>
                <a:gd name="T15" fmla="*/ 2147483646 h 208"/>
                <a:gd name="T16" fmla="*/ 2147483646 w 178"/>
                <a:gd name="T17" fmla="*/ 2147483646 h 208"/>
                <a:gd name="T18" fmla="*/ 2147483646 w 178"/>
                <a:gd name="T19" fmla="*/ 2147483646 h 208"/>
                <a:gd name="T20" fmla="*/ 0 w 178"/>
                <a:gd name="T21" fmla="*/ 2147483646 h 208"/>
                <a:gd name="T22" fmla="*/ 0 w 178"/>
                <a:gd name="T23" fmla="*/ 2147483646 h 208"/>
                <a:gd name="T24" fmla="*/ 0 w 178"/>
                <a:gd name="T25" fmla="*/ 2147483646 h 208"/>
                <a:gd name="T26" fmla="*/ 0 w 178"/>
                <a:gd name="T27" fmla="*/ 2147483646 h 208"/>
                <a:gd name="T28" fmla="*/ 2147483646 w 178"/>
                <a:gd name="T29" fmla="*/ 2147483646 h 208"/>
                <a:gd name="T30" fmla="*/ 2147483646 w 178"/>
                <a:gd name="T31" fmla="*/ 2147483646 h 208"/>
                <a:gd name="T32" fmla="*/ 2147483646 w 178"/>
                <a:gd name="T33" fmla="*/ 2147483646 h 208"/>
                <a:gd name="T34" fmla="*/ 2147483646 w 178"/>
                <a:gd name="T35" fmla="*/ 2147483646 h 208"/>
                <a:gd name="T36" fmla="*/ 2147483646 w 178"/>
                <a:gd name="T37" fmla="*/ 2147483646 h 208"/>
                <a:gd name="T38" fmla="*/ 2147483646 w 178"/>
                <a:gd name="T39" fmla="*/ 2147483646 h 208"/>
                <a:gd name="T40" fmla="*/ 2147483646 w 178"/>
                <a:gd name="T41" fmla="*/ 2147483646 h 208"/>
                <a:gd name="T42" fmla="*/ 2147483646 w 178"/>
                <a:gd name="T43" fmla="*/ 2147483646 h 208"/>
                <a:gd name="T44" fmla="*/ 2147483646 w 178"/>
                <a:gd name="T45" fmla="*/ 2147483646 h 208"/>
                <a:gd name="T46" fmla="*/ 2147483646 w 178"/>
                <a:gd name="T47" fmla="*/ 2147483646 h 208"/>
                <a:gd name="T48" fmla="*/ 2147483646 w 178"/>
                <a:gd name="T49" fmla="*/ 0 h 208"/>
                <a:gd name="T50" fmla="*/ 2147483646 w 178"/>
                <a:gd name="T51" fmla="*/ 0 h 208"/>
                <a:gd name="T52" fmla="*/ 2147483646 w 178"/>
                <a:gd name="T53" fmla="*/ 2147483646 h 208"/>
                <a:gd name="T54" fmla="*/ 2147483646 w 178"/>
                <a:gd name="T55" fmla="*/ 2147483646 h 208"/>
                <a:gd name="T56" fmla="*/ 2147483646 w 178"/>
                <a:gd name="T57" fmla="*/ 2147483646 h 208"/>
                <a:gd name="T58" fmla="*/ 2147483646 w 178"/>
                <a:gd name="T59" fmla="*/ 2147483646 h 208"/>
                <a:gd name="T60" fmla="*/ 2147483646 w 178"/>
                <a:gd name="T61" fmla="*/ 2147483646 h 208"/>
                <a:gd name="T62" fmla="*/ 2147483646 w 178"/>
                <a:gd name="T63" fmla="*/ 2147483646 h 208"/>
                <a:gd name="T64" fmla="*/ 2147483646 w 178"/>
                <a:gd name="T65" fmla="*/ 2147483646 h 208"/>
                <a:gd name="T66" fmla="*/ 2147483646 w 178"/>
                <a:gd name="T67" fmla="*/ 2147483646 h 208"/>
                <a:gd name="T68" fmla="*/ 2147483646 w 178"/>
                <a:gd name="T69" fmla="*/ 2147483646 h 208"/>
                <a:gd name="T70" fmla="*/ 2147483646 w 178"/>
                <a:gd name="T71" fmla="*/ 2147483646 h 208"/>
                <a:gd name="T72" fmla="*/ 2147483646 w 178"/>
                <a:gd name="T73" fmla="*/ 2147483646 h 208"/>
                <a:gd name="T74" fmla="*/ 2147483646 w 178"/>
                <a:gd name="T75" fmla="*/ 2147483646 h 208"/>
                <a:gd name="T76" fmla="*/ 2147483646 w 178"/>
                <a:gd name="T77" fmla="*/ 2147483646 h 208"/>
                <a:gd name="T78" fmla="*/ 2147483646 w 178"/>
                <a:gd name="T79" fmla="*/ 2147483646 h 208"/>
                <a:gd name="T80" fmla="*/ 2147483646 w 178"/>
                <a:gd name="T81" fmla="*/ 2147483646 h 208"/>
                <a:gd name="T82" fmla="*/ 2147483646 w 178"/>
                <a:gd name="T83" fmla="*/ 2147483646 h 208"/>
                <a:gd name="T84" fmla="*/ 2147483646 w 178"/>
                <a:gd name="T85" fmla="*/ 2147483646 h 208"/>
                <a:gd name="T86" fmla="*/ 2147483646 w 178"/>
                <a:gd name="T87" fmla="*/ 2147483646 h 208"/>
                <a:gd name="T88" fmla="*/ 2147483646 w 178"/>
                <a:gd name="T89" fmla="*/ 2147483646 h 208"/>
                <a:gd name="T90" fmla="*/ 2147483646 w 178"/>
                <a:gd name="T91" fmla="*/ 2147483646 h 208"/>
                <a:gd name="T92" fmla="*/ 2147483646 w 178"/>
                <a:gd name="T93" fmla="*/ 2147483646 h 208"/>
                <a:gd name="T94" fmla="*/ 2147483646 w 178"/>
                <a:gd name="T95" fmla="*/ 2147483646 h 208"/>
                <a:gd name="T96" fmla="*/ 2147483646 w 178"/>
                <a:gd name="T97" fmla="*/ 2147483646 h 208"/>
                <a:gd name="T98" fmla="*/ 2147483646 w 178"/>
                <a:gd name="T99" fmla="*/ 2147483646 h 208"/>
                <a:gd name="T100" fmla="*/ 2147483646 w 178"/>
                <a:gd name="T101" fmla="*/ 2147483646 h 2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8"/>
                <a:gd name="T154" fmla="*/ 0 h 208"/>
                <a:gd name="T155" fmla="*/ 178 w 178"/>
                <a:gd name="T156" fmla="*/ 208 h 20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8" h="208">
                  <a:moveTo>
                    <a:pt x="36" y="127"/>
                  </a:moveTo>
                  <a:lnTo>
                    <a:pt x="67" y="111"/>
                  </a:lnTo>
                  <a:lnTo>
                    <a:pt x="85" y="139"/>
                  </a:lnTo>
                  <a:lnTo>
                    <a:pt x="111" y="66"/>
                  </a:lnTo>
                  <a:lnTo>
                    <a:pt x="142" y="82"/>
                  </a:lnTo>
                  <a:lnTo>
                    <a:pt x="104" y="170"/>
                  </a:lnTo>
                  <a:lnTo>
                    <a:pt x="76" y="170"/>
                  </a:lnTo>
                  <a:lnTo>
                    <a:pt x="36" y="127"/>
                  </a:lnTo>
                  <a:close/>
                  <a:moveTo>
                    <a:pt x="10" y="19"/>
                  </a:moveTo>
                  <a:lnTo>
                    <a:pt x="0" y="19"/>
                  </a:lnTo>
                  <a:lnTo>
                    <a:pt x="0" y="28"/>
                  </a:lnTo>
                  <a:lnTo>
                    <a:pt x="0" y="198"/>
                  </a:lnTo>
                  <a:lnTo>
                    <a:pt x="0" y="208"/>
                  </a:lnTo>
                  <a:lnTo>
                    <a:pt x="10" y="208"/>
                  </a:lnTo>
                  <a:lnTo>
                    <a:pt x="166" y="208"/>
                  </a:lnTo>
                  <a:lnTo>
                    <a:pt x="178" y="208"/>
                  </a:lnTo>
                  <a:lnTo>
                    <a:pt x="178" y="198"/>
                  </a:lnTo>
                  <a:lnTo>
                    <a:pt x="178" y="28"/>
                  </a:lnTo>
                  <a:lnTo>
                    <a:pt x="178" y="19"/>
                  </a:lnTo>
                  <a:lnTo>
                    <a:pt x="166" y="19"/>
                  </a:lnTo>
                  <a:lnTo>
                    <a:pt x="135" y="19"/>
                  </a:lnTo>
                  <a:lnTo>
                    <a:pt x="135" y="9"/>
                  </a:lnTo>
                  <a:lnTo>
                    <a:pt x="116" y="9"/>
                  </a:lnTo>
                  <a:lnTo>
                    <a:pt x="116" y="0"/>
                  </a:lnTo>
                  <a:lnTo>
                    <a:pt x="62" y="0"/>
                  </a:lnTo>
                  <a:lnTo>
                    <a:pt x="62" y="9"/>
                  </a:lnTo>
                  <a:lnTo>
                    <a:pt x="41" y="9"/>
                  </a:lnTo>
                  <a:lnTo>
                    <a:pt x="41" y="19"/>
                  </a:lnTo>
                  <a:lnTo>
                    <a:pt x="10" y="19"/>
                  </a:lnTo>
                  <a:close/>
                  <a:moveTo>
                    <a:pt x="135" y="37"/>
                  </a:moveTo>
                  <a:lnTo>
                    <a:pt x="135" y="52"/>
                  </a:lnTo>
                  <a:lnTo>
                    <a:pt x="41" y="52"/>
                  </a:lnTo>
                  <a:lnTo>
                    <a:pt x="41" y="37"/>
                  </a:lnTo>
                  <a:lnTo>
                    <a:pt x="19" y="37"/>
                  </a:lnTo>
                  <a:lnTo>
                    <a:pt x="19" y="189"/>
                  </a:lnTo>
                  <a:lnTo>
                    <a:pt x="156" y="189"/>
                  </a:lnTo>
                  <a:lnTo>
                    <a:pt x="156" y="37"/>
                  </a:lnTo>
                  <a:lnTo>
                    <a:pt x="135" y="37"/>
                  </a:lnTo>
                  <a:close/>
                  <a:moveTo>
                    <a:pt x="43" y="127"/>
                  </a:moveTo>
                  <a:lnTo>
                    <a:pt x="78" y="165"/>
                  </a:lnTo>
                  <a:lnTo>
                    <a:pt x="81" y="165"/>
                  </a:lnTo>
                  <a:lnTo>
                    <a:pt x="50" y="125"/>
                  </a:lnTo>
                  <a:lnTo>
                    <a:pt x="43" y="127"/>
                  </a:lnTo>
                  <a:close/>
                  <a:moveTo>
                    <a:pt x="90" y="146"/>
                  </a:moveTo>
                  <a:lnTo>
                    <a:pt x="95" y="148"/>
                  </a:lnTo>
                  <a:lnTo>
                    <a:pt x="114" y="75"/>
                  </a:lnTo>
                  <a:lnTo>
                    <a:pt x="9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2860" tIns="51429" rIns="102860" bIns="51429"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57041" y="2236227"/>
              <a:ext cx="284039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4000" dirty="0">
                  <a:solidFill>
                    <a:srgbClr val="FFFF0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简而言之：</a:t>
              </a:r>
              <a:endParaRPr lang="en-US" altLang="zh-CN" sz="4000" dirty="0">
                <a:solidFill>
                  <a:srgbClr val="FFFF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indent="719138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有限自动机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是具有离散输入和输出的系统的一种较为形象的数学模型，简称自动机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-87954" y="-13741"/>
            <a:ext cx="6762113" cy="6873086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CC66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Picture 4" descr="https://app.yinxiang.com/shard/s1/sh/1f17ef44-bb47-4ae2-84c9-8f9fe1879219/ea06f22268dbda84/res/2607fd12-2177-4139-94d7-c46b0f4aa49a.png?resizeSmall&amp;width=832&amp;alpha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9" y="725020"/>
            <a:ext cx="11107815" cy="54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app.yinxiang.com/shard/s1/sh/1f17ef44-bb47-4ae2-84c9-8f9fe1879219/ea06f22268dbda84/res/2f10e1b2-4632-4f09-b870-2944be52bce0.png?resizeSmall&amp;width=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75" y="725020"/>
            <a:ext cx="31813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app.yinxiang.com/shard/s1/sh/1f17ef44-bb47-4ae2-84c9-8f9fe1879219/ea06f22268dbda84/res/bad85616-6256-425b-876f-8a01d9037510.png?resizeSmall&amp;width=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90" y="2734309"/>
            <a:ext cx="3205909" cy="3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https://app.yinxiang.com/shard/s1/sh/1f17ef44-bb47-4ae2-84c9-8f9fe1879219/ea06f22268dbda84/res/f59ab984-b6d4-4cea-9f2d-9e5c55f595c8.png?resizeSmall&amp;width=832&amp;alpha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31" y="2726571"/>
            <a:ext cx="3213646" cy="32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圆角矩形 32"/>
          <p:cNvSpPr/>
          <p:nvPr/>
        </p:nvSpPr>
        <p:spPr bwMode="auto">
          <a:xfrm>
            <a:off x="758757" y="3570051"/>
            <a:ext cx="1731524" cy="710119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56956" y="2538919"/>
            <a:ext cx="6220507" cy="312257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66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引擎一：</a:t>
            </a:r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读取后缀表达式，功能扩展性稍弱，时间复杂度</a:t>
            </a:r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</a:t>
            </a:r>
            <a:endParaRPr lang="en-US" altLang="zh-CN" sz="2800" dirty="0" smtClean="0">
              <a:solidFill>
                <a:srgbClr val="FFF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66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引擎二：</a:t>
            </a:r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了语法树，可以有复杂功能</a:t>
            </a:r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，但时间</a:t>
            </a: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复杂度稍</a:t>
            </a:r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zh-CN" altLang="en-US" sz="2800" dirty="0">
              <a:solidFill>
                <a:srgbClr val="FFF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0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86"/>
          <p:cNvGrpSpPr>
            <a:grpSpLocks/>
          </p:cNvGrpSpPr>
          <p:nvPr/>
        </p:nvGrpSpPr>
        <p:grpSpPr bwMode="auto">
          <a:xfrm>
            <a:off x="2346324" y="2196488"/>
            <a:ext cx="2705878" cy="1228382"/>
            <a:chOff x="1841655" y="2913410"/>
            <a:chExt cx="993773" cy="304049"/>
          </a:xfrm>
        </p:grpSpPr>
        <p:grpSp>
          <p:nvGrpSpPr>
            <p:cNvPr id="38" name="组合 37"/>
            <p:cNvGrpSpPr>
              <a:grpSpLocks/>
            </p:cNvGrpSpPr>
            <p:nvPr/>
          </p:nvGrpSpPr>
          <p:grpSpPr bwMode="auto">
            <a:xfrm>
              <a:off x="1841655" y="2913410"/>
              <a:ext cx="993773" cy="304049"/>
              <a:chOff x="1841655" y="2913410"/>
              <a:chExt cx="993773" cy="304049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841548" y="2913232"/>
                <a:ext cx="993880" cy="303983"/>
              </a:xfrm>
              <a:prstGeom prst="rect">
                <a:avLst/>
              </a:prstGeom>
              <a:solidFill>
                <a:sysClr val="window" lastClr="FFFFFF">
                  <a:lumMod val="50000"/>
                  <a:alpha val="50000"/>
                </a:sysClr>
              </a:solidFill>
              <a:ln w="2540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맑은 고딕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1869661" y="2935987"/>
                <a:ext cx="937654" cy="258473"/>
              </a:xfrm>
              <a:prstGeom prst="rect">
                <a:avLst/>
              </a:prstGeom>
              <a:solidFill>
                <a:srgbClr val="C0504D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TextBox 440"/>
            <p:cNvSpPr txBox="1">
              <a:spLocks noChangeArrowheads="1"/>
            </p:cNvSpPr>
            <p:nvPr/>
          </p:nvSpPr>
          <p:spPr bwMode="auto">
            <a:xfrm>
              <a:off x="1935517" y="2954273"/>
              <a:ext cx="805941" cy="236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8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算法</a:t>
              </a:r>
              <a:r>
                <a:rPr lang="zh-CN" altLang="en-US" sz="28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sz="28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28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1-2</a:t>
              </a:r>
              <a:r>
                <a:rPr lang="zh-CN" altLang="en-US" sz="2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分钟）</a:t>
              </a:r>
              <a:endPara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68"/>
          <p:cNvGrpSpPr>
            <a:grpSpLocks/>
          </p:cNvGrpSpPr>
          <p:nvPr/>
        </p:nvGrpSpPr>
        <p:grpSpPr bwMode="auto">
          <a:xfrm>
            <a:off x="6919200" y="2224075"/>
            <a:ext cx="2692800" cy="1229101"/>
            <a:chOff x="1841655" y="2913410"/>
            <a:chExt cx="993773" cy="304049"/>
          </a:xfrm>
        </p:grpSpPr>
        <p:grpSp>
          <p:nvGrpSpPr>
            <p:cNvPr id="52" name="组合 37"/>
            <p:cNvGrpSpPr>
              <a:grpSpLocks/>
            </p:cNvGrpSpPr>
            <p:nvPr/>
          </p:nvGrpSpPr>
          <p:grpSpPr bwMode="auto">
            <a:xfrm>
              <a:off x="1841655" y="2913410"/>
              <a:ext cx="993773" cy="304049"/>
              <a:chOff x="1841655" y="2913410"/>
              <a:chExt cx="993773" cy="304049"/>
            </a:xfrm>
          </p:grpSpPr>
          <p:sp>
            <p:nvSpPr>
              <p:cNvPr id="54" name="AutoShape 8"/>
              <p:cNvSpPr>
                <a:spLocks noChangeArrowheads="1"/>
              </p:cNvSpPr>
              <p:nvPr/>
            </p:nvSpPr>
            <p:spPr bwMode="gray">
              <a:xfrm>
                <a:off x="1841655" y="2913250"/>
                <a:ext cx="993773" cy="304209"/>
              </a:xfrm>
              <a:prstGeom prst="rect">
                <a:avLst/>
              </a:prstGeom>
              <a:solidFill>
                <a:sysClr val="windowText" lastClr="000000">
                  <a:alpha val="2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1869765" y="2935978"/>
                <a:ext cx="937553" cy="258752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3" name="TextBox 440"/>
            <p:cNvSpPr txBox="1">
              <a:spLocks noChangeArrowheads="1"/>
            </p:cNvSpPr>
            <p:nvPr/>
          </p:nvSpPr>
          <p:spPr bwMode="auto">
            <a:xfrm>
              <a:off x="1910320" y="2946840"/>
              <a:ext cx="809918" cy="257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8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、前端</a:t>
              </a:r>
              <a:r>
                <a:rPr lang="zh-CN" altLang="en-US" sz="28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演示</a:t>
              </a:r>
              <a:endParaRPr lang="en-US" altLang="zh-CN" sz="28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zh-CN" altLang="en-US" sz="28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4-5</a:t>
              </a:r>
              <a:r>
                <a:rPr lang="zh-CN" altLang="en-US" sz="2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分钟）</a:t>
              </a:r>
              <a:endPara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079992" y="3694261"/>
            <a:ext cx="14959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000" dirty="0" smtClean="0">
                <a:latin typeface="张海山锐谐体" panose="02000000000000000000" pitchFamily="2" charset="-122"/>
                <a:ea typeface="张海山锐谐体" panose="02000000000000000000" pitchFamily="2" charset="-122"/>
                <a:sym typeface="Segoe UI Light" panose="020B0502040204020203" pitchFamily="34" charset="0"/>
              </a:rPr>
              <a:t>刘  玙</a:t>
            </a:r>
            <a:endParaRPr lang="zh-CN" altLang="en-US" sz="1200" dirty="0"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961897" y="4614924"/>
            <a:ext cx="373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原北京大学</a:t>
            </a:r>
            <a:r>
              <a:rPr lang="en-US" altLang="zh-CN" sz="2800" dirty="0" err="1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linux</a:t>
            </a:r>
            <a:r>
              <a:rPr lang="zh-CN" altLang="en-US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社社长</a:t>
            </a:r>
            <a:endParaRPr lang="zh-CN" altLang="en-US" sz="100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422222" y="369426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000" dirty="0">
                <a:latin typeface="张海山锐谐体" panose="02000000000000000000" pitchFamily="2" charset="-122"/>
                <a:ea typeface="张海山锐谐体" panose="02000000000000000000" pitchFamily="2" charset="-122"/>
                <a:sym typeface="Segoe UI Light" panose="020B0502040204020203" pitchFamily="34" charset="0"/>
              </a:rPr>
              <a:t>孙思白</a:t>
            </a:r>
            <a:endParaRPr lang="zh-CN" altLang="en-US" sz="1200" dirty="0"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5840888" y="4643232"/>
            <a:ext cx="488621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 err="1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iGEM</a:t>
            </a:r>
            <a:r>
              <a:rPr lang="en-US" altLang="zh-CN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 2012 </a:t>
            </a:r>
            <a:r>
              <a:rPr lang="zh-CN" altLang="en-US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北大队</a:t>
            </a:r>
            <a:r>
              <a:rPr lang="en-US" altLang="zh-CN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Wiki</a:t>
            </a:r>
            <a:r>
              <a:rPr lang="zh-CN" altLang="en-US" sz="28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总负责 </a:t>
            </a:r>
            <a:endParaRPr lang="en-US" altLang="zh-CN" sz="2800" dirty="0" smtClean="0">
              <a:latin typeface="汉仪南宫体简" panose="02010609000101010101" pitchFamily="49" charset="-122"/>
              <a:ea typeface="汉仪南宫体简" panose="02010609000101010101" pitchFamily="49" charset="-122"/>
              <a:sym typeface="Segoe UI Light" panose="020B0502040204020203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(</a:t>
            </a:r>
            <a:r>
              <a:rPr lang="zh-CN" altLang="en-US" sz="24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亚赛获</a:t>
            </a:r>
            <a:r>
              <a:rPr lang="en-US" altLang="zh-CN" sz="2400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Segoe UI Light" panose="020B0502040204020203" pitchFamily="34" charset="0"/>
              </a:rPr>
              <a:t>Best Wiki)</a:t>
            </a:r>
            <a:endParaRPr lang="zh-CN" altLang="en-US" sz="90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9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942CC94-37E5-41C7-B130-7E2C82496669}" vid="{BAD315B7-2592-4FC2-ACFC-9D91F4BABD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windows8主题</Template>
  <TotalTime>1659</TotalTime>
  <Words>386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方正正中黑简体</vt:lpstr>
      <vt:lpstr>Segoe UI Light</vt:lpstr>
      <vt:lpstr>Segoe UI</vt:lpstr>
      <vt:lpstr>맑은 고딕</vt:lpstr>
      <vt:lpstr>方正综艺简体</vt:lpstr>
      <vt:lpstr>张海山锐谐体</vt:lpstr>
      <vt:lpstr>Arial</vt:lpstr>
      <vt:lpstr>汉仪南宫体简</vt:lpstr>
      <vt:lpstr>Calibri</vt:lpstr>
      <vt:lpstr>宋体</vt:lpstr>
      <vt:lpstr>方正粗宋简体</vt:lpstr>
      <vt:lpstr>微软雅黑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田创</dc:creator>
  <cp:lastModifiedBy>田创</cp:lastModifiedBy>
  <cp:revision>99</cp:revision>
  <dcterms:created xsi:type="dcterms:W3CDTF">2014-11-24T01:55:07Z</dcterms:created>
  <dcterms:modified xsi:type="dcterms:W3CDTF">2014-12-18T12:01:44Z</dcterms:modified>
</cp:coreProperties>
</file>