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handoutMasterIdLst>
    <p:handoutMasterId r:id="rId10"/>
  </p:handoutMasterIdLst>
  <p:sldIdLst>
    <p:sldId id="282" r:id="rId5"/>
    <p:sldId id="298" r:id="rId6"/>
    <p:sldId id="291" r:id="rId7"/>
    <p:sldId id="296" r:id="rId8"/>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1" autoAdjust="0"/>
  </p:normalViewPr>
  <p:slideViewPr>
    <p:cSldViewPr snapToGrid="0">
      <p:cViewPr varScale="1">
        <p:scale>
          <a:sx n="58" d="100"/>
          <a:sy n="58" d="100"/>
        </p:scale>
        <p:origin x="77" y="5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6" d="100"/>
          <a:sy n="86" d="100"/>
        </p:scale>
        <p:origin x="301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15FAA28-D333-4D57-AF0E-BDF53B4498B2}" type="datetime1">
              <a:rPr lang="en-GB" smtClean="0"/>
              <a:t>29/06/2023</a:t>
            </a:fld>
            <a:endParaRPr lang="en-GB"/>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n-GB" smtClean="0"/>
              <a:t>‹#›</a:t>
            </a:fld>
            <a:endParaRPr lang="en-GB"/>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03277C-3F5C-4673-8D79-1738A329ED93}" type="datetime1">
              <a:rPr lang="en-GB" noProof="0" smtClean="0"/>
              <a:t>29/06/2023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n-GB" noProof="0" smtClean="0"/>
              <a:t>‹#›</a:t>
            </a:fld>
            <a:endParaRPr lang="en-GB"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1</a:t>
            </a:fld>
            <a:endParaRPr lang="en-GB"/>
          </a:p>
        </p:txBody>
      </p:sp>
    </p:spTree>
    <p:extLst>
      <p:ext uri="{BB962C8B-B14F-4D97-AF65-F5344CB8AC3E}">
        <p14:creationId xmlns:p14="http://schemas.microsoft.com/office/powerpoint/2010/main" val="2256460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2</a:t>
            </a:fld>
            <a:endParaRPr lang="en-GB"/>
          </a:p>
        </p:txBody>
      </p:sp>
    </p:spTree>
    <p:extLst>
      <p:ext uri="{BB962C8B-B14F-4D97-AF65-F5344CB8AC3E}">
        <p14:creationId xmlns:p14="http://schemas.microsoft.com/office/powerpoint/2010/main" val="2758372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3</a:t>
            </a:fld>
            <a:endParaRPr lang="en-GB"/>
          </a:p>
        </p:txBody>
      </p:sp>
    </p:spTree>
    <p:extLst>
      <p:ext uri="{BB962C8B-B14F-4D97-AF65-F5344CB8AC3E}">
        <p14:creationId xmlns:p14="http://schemas.microsoft.com/office/powerpoint/2010/main" val="976270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530193B-564F-4854-8A52-728F3FB19C85}" type="slidenum">
              <a:rPr lang="en-GB" smtClean="0"/>
              <a:t>4</a:t>
            </a:fld>
            <a:endParaRPr lang="en-GB"/>
          </a:p>
        </p:txBody>
      </p:sp>
    </p:spTree>
    <p:extLst>
      <p:ext uri="{BB962C8B-B14F-4D97-AF65-F5344CB8AC3E}">
        <p14:creationId xmlns:p14="http://schemas.microsoft.com/office/powerpoint/2010/main" val="1309949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tx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solidFill>
              </a:defRPr>
            </a:lvl1pPr>
          </a:lstStyle>
          <a:p>
            <a:pPr rtl="0"/>
            <a:r>
              <a:rPr lang="en-GB"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en-GB" noProof="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rtlCol="0"/>
          <a:lstStyle>
            <a:lvl1pPr>
              <a:defRPr sz="5400" cap="none">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US" noProof="0"/>
              <a:t>Click to edit Master title style</a:t>
            </a:r>
            <a:endParaRPr lang="en-GB" noProof="0"/>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rtlCol="0"/>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US" noProof="0"/>
              <a:t>Click to edit Master title style</a:t>
            </a:r>
            <a:endParaRPr lang="en-GB" noProof="0"/>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en-GB" noProof="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rtlCol="0"/>
          <a:lstStyle>
            <a:lvl1pPr algn="r">
              <a:defRPr>
                <a:solidFill>
                  <a:schemeClr val="tx1"/>
                </a:solidFill>
              </a:defRPr>
            </a:lvl1pPr>
          </a:lstStyle>
          <a:p>
            <a:pPr rtl="0"/>
            <a:r>
              <a:rPr lang="en-GB"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rtlCol="0"/>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GB" noProof="0" smtClean="0"/>
              <a:pPr/>
              <a:t>‹#›</a:t>
            </a:fld>
            <a:endParaRPr lang="en-GB" noProof="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rtlCol="0"/>
          <a:lstStyle/>
          <a:p>
            <a:pPr rtl="0"/>
            <a:r>
              <a:rPr lang="en-US" noProof="0"/>
              <a:t>Click to edit Master title style</a:t>
            </a:r>
            <a:endParaRPr lang="en-GB" noProof="0"/>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j-lt"/>
              </a:defRPr>
            </a:lvl1pPr>
          </a:lstStyle>
          <a:p>
            <a:pPr lvl="0" rtl="0"/>
            <a:r>
              <a:rPr lang="en-GB"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GB" noProof="0" smtClean="0"/>
              <a:pPr/>
              <a:t>‹#›</a:t>
            </a:fld>
            <a:endParaRPr lang="en-GB" noProof="0"/>
          </a:p>
        </p:txBody>
      </p:sp>
      <p:sp>
        <p:nvSpPr>
          <p:cNvPr id="5" name="Title 4">
            <a:extLst>
              <a:ext uri="{FF2B5EF4-FFF2-40B4-BE49-F238E27FC236}">
                <a16:creationId xmlns:a16="http://schemas.microsoft.com/office/drawing/2014/main" id="{16EFF903-F1F3-440A-B12C-9FD51606B03D}"/>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j-lt"/>
              </a:defRPr>
            </a:lvl1pPr>
          </a:lstStyle>
          <a:p>
            <a:pPr rtl="0"/>
            <a:r>
              <a:rPr lang="en-GB"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rtlCol="0"/>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rtl="0"/>
            <a:r>
              <a:rPr lang="en-GB"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solidFill>
              </a:defRPr>
            </a:lvl1pPr>
          </a:lstStyle>
          <a:p>
            <a:pPr rtl="0"/>
            <a:r>
              <a:rPr lang="en-GB"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rtlCol="0"/>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pPr rtl="0"/>
            <a:r>
              <a:rPr lang="en-GB"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pPr rtl="0"/>
            <a:r>
              <a:rPr lang="en-GB" noProof="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pPr rtl="0"/>
            <a:fld id="{19B51A1E-902D-48AF-9020-955120F399B6}" type="slidenum">
              <a:rPr lang="en-GB" noProof="0" smtClean="0"/>
              <a:pPr/>
              <a:t>‹#›</a:t>
            </a:fld>
            <a:endParaRPr lang="en-GB" noProof="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225121"/>
          </a:xfrm>
          <a:prstGeom prst="rect">
            <a:avLst/>
          </a:prstGeom>
          <a:noFill/>
        </p:spPr>
        <p:txBody>
          <a:bodyPr wrap="square" lIns="0" tIns="36000" rIns="0" bIns="0" rtlCol="0">
            <a:spAutoFit/>
          </a:bodyPr>
          <a:lstStyle/>
          <a:p>
            <a:pPr algn="r" rtl="0">
              <a:lnSpc>
                <a:spcPts val="1400"/>
              </a:lnSpc>
            </a:pPr>
            <a:r>
              <a:rPr lang="en-GB" sz="1600" b="1" spc="-100" noProof="0" dirty="0">
                <a:solidFill>
                  <a:schemeClr val="tx1">
                    <a:lumMod val="50000"/>
                    <a:lumOff val="50000"/>
                  </a:schemeClr>
                </a:solidFill>
                <a:latin typeface="Corbel" panose="020B0503020204020204" pitchFamily="34" charset="0"/>
              </a:rPr>
              <a:t>LLOYDS</a:t>
            </a:r>
            <a:r>
              <a:rPr lang="en-GB" sz="1600" b="1" spc="-100" noProof="0" dirty="0">
                <a:solidFill>
                  <a:schemeClr val="accent1"/>
                </a:solidFill>
                <a:latin typeface="Corbel" panose="020B0503020204020204" pitchFamily="34" charset="0"/>
              </a:rPr>
              <a:t> </a:t>
            </a:r>
            <a:r>
              <a:rPr lang="en-GB" sz="1600" b="1" spc="-100" noProof="0" dirty="0">
                <a:solidFill>
                  <a:schemeClr val="tx1"/>
                </a:solidFill>
                <a:latin typeface="Corbel" panose="020B0503020204020204" pitchFamily="34" charset="0"/>
              </a:rPr>
              <a:t>BANK</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9980476" y="0"/>
            <a:ext cx="2211524" cy="6858000"/>
          </a:xfrm>
        </p:spPr>
      </p:pic>
      <p:sp>
        <p:nvSpPr>
          <p:cNvPr id="16" name="TextBox 15">
            <a:extLst>
              <a:ext uri="{FF2B5EF4-FFF2-40B4-BE49-F238E27FC236}">
                <a16:creationId xmlns:a16="http://schemas.microsoft.com/office/drawing/2014/main" id="{E2F2BFDF-E9F2-4569-A9F2-E1FFCB7FB82D}"/>
              </a:ext>
            </a:extLst>
          </p:cNvPr>
          <p:cNvSpPr txBox="1"/>
          <p:nvPr/>
        </p:nvSpPr>
        <p:spPr>
          <a:xfrm>
            <a:off x="5205663" y="3941638"/>
            <a:ext cx="1879577" cy="404658"/>
          </a:xfrm>
          <a:prstGeom prst="rect">
            <a:avLst/>
          </a:prstGeom>
          <a:noFill/>
        </p:spPr>
        <p:txBody>
          <a:bodyPr wrap="square" lIns="0" tIns="36000" rIns="0" bIns="0" rtlCol="0">
            <a:spAutoFit/>
          </a:bodyPr>
          <a:lstStyle/>
          <a:p>
            <a:pPr algn="r" rtl="0">
              <a:lnSpc>
                <a:spcPts val="1400"/>
              </a:lnSpc>
            </a:pPr>
            <a:r>
              <a:rPr lang="en-GB" sz="1600" b="1" spc="-100" dirty="0">
                <a:solidFill>
                  <a:schemeClr val="tx1">
                    <a:lumMod val="50000"/>
                    <a:lumOff val="50000"/>
                  </a:schemeClr>
                </a:solidFill>
                <a:latin typeface="Corbel" panose="020B0503020204020204" pitchFamily="34" charset="0"/>
              </a:rPr>
              <a:t>LLOYDS</a:t>
            </a:r>
            <a:br>
              <a:rPr lang="en-GB" sz="1600" b="1" spc="-100" dirty="0">
                <a:solidFill>
                  <a:schemeClr val="accent1"/>
                </a:solidFill>
                <a:latin typeface="Corbel" panose="020B0503020204020204" pitchFamily="34" charset="0"/>
              </a:rPr>
            </a:br>
            <a:r>
              <a:rPr lang="en-GB" sz="1600" b="1" spc="-100" dirty="0">
                <a:solidFill>
                  <a:schemeClr val="tx1"/>
                </a:solidFill>
                <a:latin typeface="Corbel" panose="020B0503020204020204" pitchFamily="34" charset="0"/>
              </a:rPr>
              <a:t>BANK</a:t>
            </a:r>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rtlCol="0"/>
          <a:lstStyle/>
          <a:p>
            <a:pPr rtl="0"/>
            <a:r>
              <a:rPr lang="en-GB" dirty="0"/>
              <a:t>Journey to net zero: SME</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rtlCol="0"/>
          <a:lstStyle/>
          <a:p>
            <a:pPr rtl="0"/>
            <a:r>
              <a:rPr lang="en-GB" dirty="0"/>
              <a:t>Steps that can be taken by SMEs in the UK to bring them closer to Net Zero.</a:t>
            </a:r>
          </a:p>
        </p:txBody>
      </p:sp>
      <p:sp>
        <p:nvSpPr>
          <p:cNvPr id="5" name="TextBox 4">
            <a:extLst>
              <a:ext uri="{FF2B5EF4-FFF2-40B4-BE49-F238E27FC236}">
                <a16:creationId xmlns:a16="http://schemas.microsoft.com/office/drawing/2014/main" id="{12FBB4DB-6EAF-07BA-EC2B-06AE1CE46F1B}"/>
              </a:ext>
            </a:extLst>
          </p:cNvPr>
          <p:cNvSpPr txBox="1"/>
          <p:nvPr/>
        </p:nvSpPr>
        <p:spPr>
          <a:xfrm>
            <a:off x="0" y="421671"/>
            <a:ext cx="1879577" cy="404658"/>
          </a:xfrm>
          <a:prstGeom prst="rect">
            <a:avLst/>
          </a:prstGeom>
          <a:noFill/>
        </p:spPr>
        <p:txBody>
          <a:bodyPr wrap="square" lIns="0" tIns="36000" rIns="0" bIns="0" rtlCol="0">
            <a:spAutoFit/>
          </a:bodyPr>
          <a:lstStyle/>
          <a:p>
            <a:pPr algn="r" rtl="0">
              <a:lnSpc>
                <a:spcPts val="1400"/>
              </a:lnSpc>
            </a:pPr>
            <a:r>
              <a:rPr lang="en-GB" sz="1600" b="1" spc="-100" dirty="0">
                <a:solidFill>
                  <a:schemeClr val="accent1"/>
                </a:solidFill>
                <a:latin typeface="Corbel" panose="020B0503020204020204" pitchFamily="34" charset="0"/>
              </a:rPr>
              <a:t>OLUWANIAYOMI</a:t>
            </a:r>
            <a:br>
              <a:rPr lang="en-GB" sz="1600" b="1" spc="-100" dirty="0">
                <a:solidFill>
                  <a:schemeClr val="accent1"/>
                </a:solidFill>
                <a:latin typeface="Corbel" panose="020B0503020204020204" pitchFamily="34" charset="0"/>
              </a:rPr>
            </a:br>
            <a:r>
              <a:rPr lang="en-GB" sz="1600" b="1" spc="-100" dirty="0">
                <a:solidFill>
                  <a:schemeClr val="tx1"/>
                </a:solidFill>
                <a:latin typeface="Corbel" panose="020B0503020204020204" pitchFamily="34" charset="0"/>
              </a:rPr>
              <a:t>OGUNDANA</a:t>
            </a:r>
          </a:p>
        </p:txBody>
      </p:sp>
    </p:spTree>
    <p:extLst>
      <p:ext uri="{BB962C8B-B14F-4D97-AF65-F5344CB8AC3E}">
        <p14:creationId xmlns:p14="http://schemas.microsoft.com/office/powerpoint/2010/main" val="389996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pPr rtl="0"/>
            <a:r>
              <a:rPr lang="en-GB" dirty="0"/>
              <a:t>Ideas</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1163843"/>
            <a:ext cx="4500000" cy="498616"/>
          </a:xfrm>
        </p:spPr>
        <p:txBody>
          <a:bodyPr rtlCol="0"/>
          <a:lstStyle/>
          <a:p>
            <a:pPr rtl="0"/>
            <a:r>
              <a:rPr lang="en-GB" dirty="0"/>
              <a:t>Green Coding</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1818898"/>
            <a:ext cx="4500000" cy="1466349"/>
          </a:xfrm>
        </p:spPr>
        <p:txBody>
          <a:bodyPr rtlCol="0"/>
          <a:lstStyle/>
          <a:p>
            <a:pPr rtl="0"/>
            <a:r>
              <a:rPr lang="en-GB" dirty="0"/>
              <a:t>Many SMEs have websites and systems that are constantly running. Ensuring that their system use programming languages that require less energy would help reduce costs on electric bills whilst also increasing sustainability.</a:t>
            </a:r>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5130000" y="1165539"/>
            <a:ext cx="4500000" cy="496920"/>
          </a:xfrm>
        </p:spPr>
        <p:txBody>
          <a:bodyPr rtlCol="0"/>
          <a:lstStyle/>
          <a:p>
            <a:pPr rtl="0"/>
            <a:r>
              <a:rPr lang="en-GB" dirty="0"/>
              <a:t>Rechargeable Devices</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5130000" y="1818898"/>
            <a:ext cx="4500000" cy="1352954"/>
          </a:xfrm>
        </p:spPr>
        <p:txBody>
          <a:bodyPr rtlCol="0"/>
          <a:lstStyle/>
          <a:p>
            <a:pPr rtl="0"/>
            <a:r>
              <a:rPr lang="en-GB" dirty="0"/>
              <a:t>From rechargeable batteries with cameramen to rechargeable…, businesses can reduce chemical waste from having to throw batteries out the moment they lose all their charge. </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rtlCol="0"/>
          <a:lstStyle/>
          <a:p>
            <a:pPr rtl="0"/>
            <a:fld id="{19B51A1E-902D-48AF-9020-955120F399B6}" type="slidenum">
              <a:rPr lang="en-GB" smtClean="0"/>
              <a:pPr rtl="0"/>
              <a:t>2</a:t>
            </a:fld>
            <a:endParaRPr lang="en-GB"/>
          </a:p>
        </p:txBody>
      </p:sp>
      <p:sp>
        <p:nvSpPr>
          <p:cNvPr id="11" name="Text Placeholder 3">
            <a:extLst>
              <a:ext uri="{FF2B5EF4-FFF2-40B4-BE49-F238E27FC236}">
                <a16:creationId xmlns:a16="http://schemas.microsoft.com/office/drawing/2014/main" id="{86F85695-9CF4-2BAD-C1D9-9B183DAF7A61}"/>
              </a:ext>
            </a:extLst>
          </p:cNvPr>
          <p:cNvSpPr txBox="1">
            <a:spLocks/>
          </p:cNvSpPr>
          <p:nvPr/>
        </p:nvSpPr>
        <p:spPr>
          <a:xfrm>
            <a:off x="432000" y="3441686"/>
            <a:ext cx="4500000" cy="498616"/>
          </a:xfrm>
          <a:prstGeom prst="rect">
            <a:avLst/>
          </a:prstGeom>
          <a:solidFill>
            <a:schemeClr val="tx1"/>
          </a:solidFill>
        </p:spPr>
        <p:txBody>
          <a:bodyPr vert="horz" lIns="180000" tIns="3600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spc="-15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dirty="0"/>
              <a:t>Electric Vehicles</a:t>
            </a:r>
          </a:p>
        </p:txBody>
      </p:sp>
      <p:sp>
        <p:nvSpPr>
          <p:cNvPr id="12" name="Content Placeholder 4">
            <a:extLst>
              <a:ext uri="{FF2B5EF4-FFF2-40B4-BE49-F238E27FC236}">
                <a16:creationId xmlns:a16="http://schemas.microsoft.com/office/drawing/2014/main" id="{C2ECC9B6-EA19-248A-CBDC-EB659B225330}"/>
              </a:ext>
            </a:extLst>
          </p:cNvPr>
          <p:cNvSpPr txBox="1">
            <a:spLocks/>
          </p:cNvSpPr>
          <p:nvPr/>
        </p:nvSpPr>
        <p:spPr>
          <a:xfrm>
            <a:off x="432000" y="4096741"/>
            <a:ext cx="4500000" cy="1772890"/>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SMEs that involve a lot of road travel should procure electric vehicles instead of petrol/diesel vehicles. Whilst the average price of a medium-sized electric vehicle is higher than that of a petrol vehicle, you spend less charging an electric car to cover a set distance than you do on a petrol car.</a:t>
            </a:r>
          </a:p>
        </p:txBody>
      </p:sp>
      <p:sp>
        <p:nvSpPr>
          <p:cNvPr id="15" name="Text Placeholder 5">
            <a:extLst>
              <a:ext uri="{FF2B5EF4-FFF2-40B4-BE49-F238E27FC236}">
                <a16:creationId xmlns:a16="http://schemas.microsoft.com/office/drawing/2014/main" id="{D85A331E-F3BC-6B70-F10F-5331FB803E93}"/>
              </a:ext>
            </a:extLst>
          </p:cNvPr>
          <p:cNvSpPr txBox="1">
            <a:spLocks/>
          </p:cNvSpPr>
          <p:nvPr/>
        </p:nvSpPr>
        <p:spPr>
          <a:xfrm>
            <a:off x="5130000" y="3441686"/>
            <a:ext cx="4500000" cy="496920"/>
          </a:xfrm>
          <a:prstGeom prst="rect">
            <a:avLst/>
          </a:prstGeom>
          <a:solidFill>
            <a:schemeClr val="tx1"/>
          </a:solidFill>
        </p:spPr>
        <p:txBody>
          <a:bodyPr vert="horz" lIns="180000" tIns="3600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spc="-150">
                <a:solidFill>
                  <a:schemeClr val="bg1"/>
                </a:solidFill>
                <a:latin typeface="+mj-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Sustainable Packaging/Materials</a:t>
            </a:r>
          </a:p>
        </p:txBody>
      </p:sp>
      <p:sp>
        <p:nvSpPr>
          <p:cNvPr id="16" name="Text Placeholder 6">
            <a:extLst>
              <a:ext uri="{FF2B5EF4-FFF2-40B4-BE49-F238E27FC236}">
                <a16:creationId xmlns:a16="http://schemas.microsoft.com/office/drawing/2014/main" id="{8BFDD689-499D-B733-697A-5B4CEF757F10}"/>
              </a:ext>
            </a:extLst>
          </p:cNvPr>
          <p:cNvSpPr txBox="1">
            <a:spLocks/>
          </p:cNvSpPr>
          <p:nvPr/>
        </p:nvSpPr>
        <p:spPr>
          <a:xfrm>
            <a:off x="5130000" y="4095045"/>
            <a:ext cx="4500000" cy="1653288"/>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Online retailers can make use of recycled materials and smaller packages to reduce waste. </a:t>
            </a:r>
          </a:p>
          <a:p>
            <a:r>
              <a:rPr lang="en-GB" dirty="0"/>
              <a:t>Office style jobs, like accountants, can make use of recycled paper instead of more common alternatives.</a:t>
            </a:r>
          </a:p>
        </p:txBody>
      </p:sp>
    </p:spTree>
    <p:extLst>
      <p:ext uri="{BB962C8B-B14F-4D97-AF65-F5344CB8AC3E}">
        <p14:creationId xmlns:p14="http://schemas.microsoft.com/office/powerpoint/2010/main" val="505480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rtlCol="0"/>
          <a:lstStyle/>
          <a:p>
            <a:pPr rtl="0"/>
            <a:r>
              <a:rPr lang="en-GB" dirty="0"/>
              <a:t>Our Solution</a:t>
            </a:r>
          </a:p>
        </p:txBody>
      </p:sp>
      <p:sp>
        <p:nvSpPr>
          <p:cNvPr id="4" name="Content Placeholder 3">
            <a:extLst>
              <a:ext uri="{FF2B5EF4-FFF2-40B4-BE49-F238E27FC236}">
                <a16:creationId xmlns:a16="http://schemas.microsoft.com/office/drawing/2014/main" id="{125E40B9-054F-4D79-BD17-68E71C740D01}"/>
              </a:ext>
            </a:extLst>
          </p:cNvPr>
          <p:cNvSpPr>
            <a:spLocks noGrp="1"/>
          </p:cNvSpPr>
          <p:nvPr>
            <p:ph sz="half" idx="1"/>
          </p:nvPr>
        </p:nvSpPr>
        <p:spPr/>
        <p:txBody>
          <a:bodyPr rtlCol="0"/>
          <a:lstStyle/>
          <a:p>
            <a:pPr marL="0" indent="0" rtl="0">
              <a:buNone/>
            </a:pPr>
            <a:r>
              <a:rPr lang="en-GB" sz="3200" dirty="0"/>
              <a:t>Info Hub </a:t>
            </a:r>
            <a:r>
              <a:rPr lang="en-GB" sz="3200" dirty="0" err="1"/>
              <a:t>Websit</a:t>
            </a:r>
            <a:r>
              <a:rPr lang="en-GB" sz="3200" dirty="0"/>
              <a:t>. </a:t>
            </a:r>
          </a:p>
          <a:p>
            <a:pPr rtl="0"/>
            <a:r>
              <a:rPr lang="en-GB" dirty="0"/>
              <a:t>This website will have information on how each sector can be more sustainable. </a:t>
            </a:r>
          </a:p>
          <a:p>
            <a:pPr rtl="0"/>
            <a:r>
              <a:rPr lang="en-GB" dirty="0"/>
              <a:t>It will suggest ways SMEs can do things differently in their different sectors. </a:t>
            </a:r>
          </a:p>
          <a:p>
            <a:pPr rtl="0"/>
            <a:r>
              <a:rPr lang="en-GB" dirty="0"/>
              <a:t>It will explain the cost considerations and give tips on tracking energy use. </a:t>
            </a:r>
          </a:p>
          <a:p>
            <a:pPr rtl="0"/>
            <a:endParaRPr lang="en-GB"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4"/>
          </p:nvPr>
        </p:nvSpPr>
        <p:spPr/>
        <p:txBody>
          <a:bodyPr rtlCol="0"/>
          <a:lstStyle/>
          <a:p>
            <a:pPr rtl="0"/>
            <a:fld id="{19B51A1E-902D-48AF-9020-955120F399B6}" type="slidenum">
              <a:rPr lang="en-GB" smtClean="0"/>
              <a:pPr rtl="0"/>
              <a:t>3</a:t>
            </a:fld>
            <a:endParaRPr lang="en-GB"/>
          </a:p>
        </p:txBody>
      </p:sp>
      <p:pic>
        <p:nvPicPr>
          <p:cNvPr id="9" name="Picture Placeholder 8" descr="Top view of three men rowing a boat">
            <a:extLst>
              <a:ext uri="{FF2B5EF4-FFF2-40B4-BE49-F238E27FC236}">
                <a16:creationId xmlns:a16="http://schemas.microsoft.com/office/drawing/2014/main" id="{804D2684-B8EF-41B8-9C43-86A9D34E655A}"/>
              </a:ext>
            </a:extLst>
          </p:cNvPr>
          <p:cNvPicPr>
            <a:picLocks noGrp="1" noChangeAspect="1"/>
          </p:cNvPicPr>
          <p:nvPr>
            <p:ph type="pic" sz="quarter" idx="14"/>
          </p:nvPr>
        </p:nvPicPr>
        <p:blipFill>
          <a:blip r:embed="rId3"/>
          <a:stretch>
            <a:fillRect/>
          </a:stretch>
        </p:blipFill>
        <p:spPr>
          <a:xfrm>
            <a:off x="7560193" y="1345309"/>
            <a:ext cx="3737526" cy="3932633"/>
          </a:xfrm>
        </p:spPr>
      </p:pic>
    </p:spTree>
    <p:extLst>
      <p:ext uri="{BB962C8B-B14F-4D97-AF65-F5344CB8AC3E}">
        <p14:creationId xmlns:p14="http://schemas.microsoft.com/office/powerpoint/2010/main" val="364070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p:txBody>
          <a:bodyPr rtlCol="0"/>
          <a:lstStyle/>
          <a:p>
            <a:pPr rtl="0"/>
            <a:r>
              <a:rPr lang="en-GB"/>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rtlCol="0"/>
          <a:lstStyle/>
          <a:p>
            <a:pPr rtl="0"/>
            <a:r>
              <a:rPr lang="en-GB" dirty="0"/>
              <a:t>Oluwaniayomi Ogundana</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783050" y="413080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p:txBody>
          <a:bodyPr rtlCol="0"/>
          <a:lstStyle/>
          <a:p>
            <a:pPr rtl="0"/>
            <a:r>
              <a:rPr lang="en-GB" dirty="0"/>
              <a:t>+44 7426969558</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783050" y="4536623"/>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p:txBody>
          <a:bodyPr rtlCol="0"/>
          <a:lstStyle/>
          <a:p>
            <a:pPr rtl="0"/>
            <a:r>
              <a:rPr lang="en-GB" dirty="0"/>
              <a:t>oluwaniayomiogundana@gmail.com</a:t>
            </a:r>
          </a:p>
        </p:txBody>
      </p:sp>
      <p:sp>
        <p:nvSpPr>
          <p:cNvPr id="22" name="TextBox 21">
            <a:extLst>
              <a:ext uri="{FF2B5EF4-FFF2-40B4-BE49-F238E27FC236}">
                <a16:creationId xmlns:a16="http://schemas.microsoft.com/office/drawing/2014/main" id="{19352CF6-0F22-45A8-B28B-37FAFCE5C5D6}"/>
              </a:ext>
            </a:extLst>
          </p:cNvPr>
          <p:cNvSpPr txBox="1"/>
          <p:nvPr/>
        </p:nvSpPr>
        <p:spPr>
          <a:xfrm>
            <a:off x="10251642" y="182562"/>
            <a:ext cx="1662546" cy="225121"/>
          </a:xfrm>
          <a:prstGeom prst="rect">
            <a:avLst/>
          </a:prstGeom>
          <a:noFill/>
        </p:spPr>
        <p:txBody>
          <a:bodyPr wrap="square" lIns="0" tIns="36000" rIns="0" bIns="0" rtlCol="0">
            <a:spAutoFit/>
          </a:bodyPr>
          <a:lstStyle/>
          <a:p>
            <a:pPr algn="r" rtl="0">
              <a:lnSpc>
                <a:spcPts val="1400"/>
              </a:lnSpc>
            </a:pPr>
            <a:r>
              <a:rPr lang="en-GB" sz="1600" b="1" spc="-100" dirty="0">
                <a:solidFill>
                  <a:schemeClr val="tx1">
                    <a:lumMod val="50000"/>
                    <a:lumOff val="50000"/>
                  </a:schemeClr>
                </a:solidFill>
                <a:latin typeface="Corbel" panose="020B0503020204020204" pitchFamily="34" charset="0"/>
              </a:rPr>
              <a:t>LLOYDS</a:t>
            </a:r>
            <a:r>
              <a:rPr lang="en-GB" sz="1600" b="1" spc="-100" dirty="0">
                <a:solidFill>
                  <a:schemeClr val="accent1"/>
                </a:solidFill>
                <a:latin typeface="Corbel" panose="020B0503020204020204" pitchFamily="34" charset="0"/>
              </a:rPr>
              <a:t> </a:t>
            </a:r>
            <a:r>
              <a:rPr lang="en-GB" sz="1600" b="1" spc="-100" dirty="0">
                <a:solidFill>
                  <a:schemeClr val="tx1"/>
                </a:solidFill>
                <a:latin typeface="Corbel" panose="020B0503020204020204" pitchFamily="34" charset="0"/>
              </a:rPr>
              <a:t>BANK</a:t>
            </a:r>
          </a:p>
        </p:txBody>
      </p:sp>
    </p:spTree>
    <p:extLst>
      <p:ext uri="{BB962C8B-B14F-4D97-AF65-F5344CB8AC3E}">
        <p14:creationId xmlns:p14="http://schemas.microsoft.com/office/powerpoint/2010/main" val="4153678306"/>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677756_TF67328976" id="{8D41288C-A143-4C55-A19F-9A38F7741759}" vid="{98B99BFD-3B7E-4AE0-80A8-38C1178D3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934E25-8442-49E9-ABDF-3146C4145F3B}">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1BBB5711-29E1-4F8E-81A0-7947C57B2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CB1848-D3E0-4F10-B640-720BE758B8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{8118E0C8-F186-426E-8235-321C47B01ECA}tf67328976_win32</Template>
  <TotalTime>0</TotalTime>
  <Words>261</Words>
  <Application>Microsoft Office PowerPoint</Application>
  <PresentationFormat>Widescreen</PresentationFormat>
  <Paragraphs>30</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Corbel</vt:lpstr>
      <vt:lpstr>Times New Roman</vt:lpstr>
      <vt:lpstr>Office Theme</vt:lpstr>
      <vt:lpstr>Journey to net zero: SME</vt:lpstr>
      <vt:lpstr>Ideas</vt:lpstr>
      <vt:lpstr>Our Solution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Journey to net zero: SME</dc:title>
  <dc:creator>Oluwaniayomi Ogundana</dc:creator>
  <cp:lastModifiedBy>Oluwaniayomi Ogundana</cp:lastModifiedBy>
  <cp:revision>3</cp:revision>
  <dcterms:created xsi:type="dcterms:W3CDTF">2023-06-29T09:33:04Z</dcterms:created>
  <dcterms:modified xsi:type="dcterms:W3CDTF">2023-06-29T13:37:22Z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