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2" r:id="rId2"/>
    <p:sldId id="256" r:id="rId3"/>
    <p:sldId id="259" r:id="rId4"/>
    <p:sldId id="258"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0" d="100"/>
          <a:sy n="80" d="100"/>
        </p:scale>
        <p:origin x="10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F444B47-FAD9-4586-827F-81D3819E1CF1}" type="datetimeFigureOut">
              <a:rPr lang="en-US" smtClean="0"/>
              <a:t>6/5/2024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534F52-EA48-4115-A480-14F0ACC1E9A5}" type="slidenum">
              <a:rPr lang="en-US" smtClean="0"/>
              <a:t>‹#›</a:t>
            </a:fld>
            <a:endParaRPr lang="en-US"/>
          </a:p>
        </p:txBody>
      </p:sp>
    </p:spTree>
    <p:extLst>
      <p:ext uri="{BB962C8B-B14F-4D97-AF65-F5344CB8AC3E}">
        <p14:creationId xmlns:p14="http://schemas.microsoft.com/office/powerpoint/2010/main" val="22686026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444B47-FAD9-4586-827F-81D3819E1CF1}" type="datetimeFigureOut">
              <a:rPr lang="en-US" smtClean="0"/>
              <a:t>6/5/2024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534F52-EA48-4115-A480-14F0ACC1E9A5}" type="slidenum">
              <a:rPr lang="en-US" smtClean="0"/>
              <a:t>‹#›</a:t>
            </a:fld>
            <a:endParaRPr lang="en-US"/>
          </a:p>
        </p:txBody>
      </p:sp>
    </p:spTree>
    <p:extLst>
      <p:ext uri="{BB962C8B-B14F-4D97-AF65-F5344CB8AC3E}">
        <p14:creationId xmlns:p14="http://schemas.microsoft.com/office/powerpoint/2010/main" val="34813002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444B47-FAD9-4586-827F-81D3819E1CF1}" type="datetimeFigureOut">
              <a:rPr lang="en-US" smtClean="0"/>
              <a:t>6/5/2024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534F52-EA48-4115-A480-14F0ACC1E9A5}" type="slidenum">
              <a:rPr lang="en-US" smtClean="0"/>
              <a:t>‹#›</a:t>
            </a:fld>
            <a:endParaRPr lang="en-US"/>
          </a:p>
        </p:txBody>
      </p:sp>
    </p:spTree>
    <p:extLst>
      <p:ext uri="{BB962C8B-B14F-4D97-AF65-F5344CB8AC3E}">
        <p14:creationId xmlns:p14="http://schemas.microsoft.com/office/powerpoint/2010/main" val="32849807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444B47-FAD9-4586-827F-81D3819E1CF1}" type="datetimeFigureOut">
              <a:rPr lang="en-US" smtClean="0"/>
              <a:t>6/5/2024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534F52-EA48-4115-A480-14F0ACC1E9A5}" type="slidenum">
              <a:rPr lang="en-US" smtClean="0"/>
              <a:t>‹#›</a:t>
            </a:fld>
            <a:endParaRPr lang="en-US"/>
          </a:p>
        </p:txBody>
      </p:sp>
    </p:spTree>
    <p:extLst>
      <p:ext uri="{BB962C8B-B14F-4D97-AF65-F5344CB8AC3E}">
        <p14:creationId xmlns:p14="http://schemas.microsoft.com/office/powerpoint/2010/main" val="23309015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F444B47-FAD9-4586-827F-81D3819E1CF1}" type="datetimeFigureOut">
              <a:rPr lang="en-US" smtClean="0"/>
              <a:t>6/5/2024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534F52-EA48-4115-A480-14F0ACC1E9A5}" type="slidenum">
              <a:rPr lang="en-US" smtClean="0"/>
              <a:t>‹#›</a:t>
            </a:fld>
            <a:endParaRPr lang="en-US"/>
          </a:p>
        </p:txBody>
      </p:sp>
    </p:spTree>
    <p:extLst>
      <p:ext uri="{BB962C8B-B14F-4D97-AF65-F5344CB8AC3E}">
        <p14:creationId xmlns:p14="http://schemas.microsoft.com/office/powerpoint/2010/main" val="15879573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F444B47-FAD9-4586-827F-81D3819E1CF1}" type="datetimeFigureOut">
              <a:rPr lang="en-US" smtClean="0"/>
              <a:t>6/5/2024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534F52-EA48-4115-A480-14F0ACC1E9A5}" type="slidenum">
              <a:rPr lang="en-US" smtClean="0"/>
              <a:t>‹#›</a:t>
            </a:fld>
            <a:endParaRPr lang="en-US"/>
          </a:p>
        </p:txBody>
      </p:sp>
    </p:spTree>
    <p:extLst>
      <p:ext uri="{BB962C8B-B14F-4D97-AF65-F5344CB8AC3E}">
        <p14:creationId xmlns:p14="http://schemas.microsoft.com/office/powerpoint/2010/main" val="21436906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F444B47-FAD9-4586-827F-81D3819E1CF1}" type="datetimeFigureOut">
              <a:rPr lang="en-US" smtClean="0"/>
              <a:t>6/5/2024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A534F52-EA48-4115-A480-14F0ACC1E9A5}" type="slidenum">
              <a:rPr lang="en-US" smtClean="0"/>
              <a:t>‹#›</a:t>
            </a:fld>
            <a:endParaRPr lang="en-US"/>
          </a:p>
        </p:txBody>
      </p:sp>
    </p:spTree>
    <p:extLst>
      <p:ext uri="{BB962C8B-B14F-4D97-AF65-F5344CB8AC3E}">
        <p14:creationId xmlns:p14="http://schemas.microsoft.com/office/powerpoint/2010/main" val="2871929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F444B47-FAD9-4586-827F-81D3819E1CF1}" type="datetimeFigureOut">
              <a:rPr lang="en-US" smtClean="0"/>
              <a:t>6/5/2024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534F52-EA48-4115-A480-14F0ACC1E9A5}" type="slidenum">
              <a:rPr lang="en-US" smtClean="0"/>
              <a:t>‹#›</a:t>
            </a:fld>
            <a:endParaRPr lang="en-US"/>
          </a:p>
        </p:txBody>
      </p:sp>
    </p:spTree>
    <p:extLst>
      <p:ext uri="{BB962C8B-B14F-4D97-AF65-F5344CB8AC3E}">
        <p14:creationId xmlns:p14="http://schemas.microsoft.com/office/powerpoint/2010/main" val="1997649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444B47-FAD9-4586-827F-81D3819E1CF1}" type="datetimeFigureOut">
              <a:rPr lang="en-US" smtClean="0"/>
              <a:t>6/5/2024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A534F52-EA48-4115-A480-14F0ACC1E9A5}" type="slidenum">
              <a:rPr lang="en-US" smtClean="0"/>
              <a:t>‹#›</a:t>
            </a:fld>
            <a:endParaRPr lang="en-US"/>
          </a:p>
        </p:txBody>
      </p:sp>
    </p:spTree>
    <p:extLst>
      <p:ext uri="{BB962C8B-B14F-4D97-AF65-F5344CB8AC3E}">
        <p14:creationId xmlns:p14="http://schemas.microsoft.com/office/powerpoint/2010/main" val="14442600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444B47-FAD9-4586-827F-81D3819E1CF1}" type="datetimeFigureOut">
              <a:rPr lang="en-US" smtClean="0"/>
              <a:t>6/5/2024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534F52-EA48-4115-A480-14F0ACC1E9A5}" type="slidenum">
              <a:rPr lang="en-US" smtClean="0"/>
              <a:t>‹#›</a:t>
            </a:fld>
            <a:endParaRPr lang="en-US"/>
          </a:p>
        </p:txBody>
      </p:sp>
    </p:spTree>
    <p:extLst>
      <p:ext uri="{BB962C8B-B14F-4D97-AF65-F5344CB8AC3E}">
        <p14:creationId xmlns:p14="http://schemas.microsoft.com/office/powerpoint/2010/main" val="35333976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444B47-FAD9-4586-827F-81D3819E1CF1}" type="datetimeFigureOut">
              <a:rPr lang="en-US" smtClean="0"/>
              <a:t>6/5/2024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534F52-EA48-4115-A480-14F0ACC1E9A5}" type="slidenum">
              <a:rPr lang="en-US" smtClean="0"/>
              <a:t>‹#›</a:t>
            </a:fld>
            <a:endParaRPr lang="en-US"/>
          </a:p>
        </p:txBody>
      </p:sp>
    </p:spTree>
    <p:extLst>
      <p:ext uri="{BB962C8B-B14F-4D97-AF65-F5344CB8AC3E}">
        <p14:creationId xmlns:p14="http://schemas.microsoft.com/office/powerpoint/2010/main" val="17391310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444B47-FAD9-4586-827F-81D3819E1CF1}" type="datetimeFigureOut">
              <a:rPr lang="en-US" smtClean="0"/>
              <a:t>6/5/2024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534F52-EA48-4115-A480-14F0ACC1E9A5}" type="slidenum">
              <a:rPr lang="en-US" smtClean="0"/>
              <a:t>‹#›</a:t>
            </a:fld>
            <a:endParaRPr lang="en-US"/>
          </a:p>
        </p:txBody>
      </p:sp>
    </p:spTree>
    <p:extLst>
      <p:ext uri="{BB962C8B-B14F-4D97-AF65-F5344CB8AC3E}">
        <p14:creationId xmlns:p14="http://schemas.microsoft.com/office/powerpoint/2010/main" val="39220270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9661" y="2878372"/>
            <a:ext cx="10515600" cy="990973"/>
          </a:xfrm>
        </p:spPr>
        <p:txBody>
          <a:bodyPr>
            <a:noAutofit/>
          </a:bodyPr>
          <a:lstStyle/>
          <a:p>
            <a:pPr algn="ctr"/>
            <a:r>
              <a:rPr lang="en-US" sz="6000" b="1" dirty="0">
                <a:solidFill>
                  <a:srgbClr val="7030A0"/>
                </a:solidFill>
              </a:rPr>
              <a:t>Naive Bayes Classifier </a:t>
            </a:r>
            <a:br>
              <a:rPr lang="en-US" sz="6000" b="1" dirty="0">
                <a:solidFill>
                  <a:srgbClr val="7030A0"/>
                </a:solidFill>
              </a:rPr>
            </a:br>
            <a:endParaRPr lang="en-US" sz="6000" b="1" dirty="0">
              <a:solidFill>
                <a:srgbClr val="7030A0"/>
              </a:solidFill>
            </a:endParaRPr>
          </a:p>
        </p:txBody>
      </p:sp>
    </p:spTree>
    <p:extLst>
      <p:ext uri="{BB962C8B-B14F-4D97-AF65-F5344CB8AC3E}">
        <p14:creationId xmlns:p14="http://schemas.microsoft.com/office/powerpoint/2010/main" val="2707014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56681207"/>
              </p:ext>
            </p:extLst>
          </p:nvPr>
        </p:nvGraphicFramePr>
        <p:xfrm>
          <a:off x="355112" y="1094780"/>
          <a:ext cx="9323613" cy="5486400"/>
        </p:xfrm>
        <a:graphic>
          <a:graphicData uri="http://schemas.openxmlformats.org/drawingml/2006/table">
            <a:tbl>
              <a:tblPr firstRow="1" bandRow="1">
                <a:tableStyleId>{5C22544A-7EE6-4342-B048-85BDC9FD1C3A}</a:tableStyleId>
              </a:tblPr>
              <a:tblGrid>
                <a:gridCol w="909467"/>
                <a:gridCol w="1854317"/>
                <a:gridCol w="1898022"/>
                <a:gridCol w="1510923"/>
                <a:gridCol w="1596948"/>
                <a:gridCol w="1553936"/>
              </a:tblGrid>
              <a:tr h="308070">
                <a:tc>
                  <a:txBody>
                    <a:bodyPr/>
                    <a:lstStyle/>
                    <a:p>
                      <a:r>
                        <a:rPr lang="en-US" dirty="0" smtClean="0"/>
                        <a:t>Day</a:t>
                      </a:r>
                      <a:endParaRPr lang="en-US" dirty="0"/>
                    </a:p>
                  </a:txBody>
                  <a:tcPr/>
                </a:tc>
                <a:tc>
                  <a:txBody>
                    <a:bodyPr/>
                    <a:lstStyle/>
                    <a:p>
                      <a:r>
                        <a:rPr lang="en-US" dirty="0" smtClean="0"/>
                        <a:t>Outlook</a:t>
                      </a:r>
                      <a:endParaRPr lang="en-US" dirty="0"/>
                    </a:p>
                  </a:txBody>
                  <a:tcPr/>
                </a:tc>
                <a:tc>
                  <a:txBody>
                    <a:bodyPr/>
                    <a:lstStyle/>
                    <a:p>
                      <a:r>
                        <a:rPr lang="en-US" dirty="0" smtClean="0"/>
                        <a:t>Temperature</a:t>
                      </a:r>
                      <a:endParaRPr lang="en-US" dirty="0"/>
                    </a:p>
                  </a:txBody>
                  <a:tcPr/>
                </a:tc>
                <a:tc>
                  <a:txBody>
                    <a:bodyPr/>
                    <a:lstStyle/>
                    <a:p>
                      <a:r>
                        <a:rPr lang="en-US" dirty="0" smtClean="0"/>
                        <a:t>Humidity</a:t>
                      </a:r>
                      <a:endParaRPr lang="en-US" dirty="0"/>
                    </a:p>
                  </a:txBody>
                  <a:tcPr/>
                </a:tc>
                <a:tc>
                  <a:txBody>
                    <a:bodyPr/>
                    <a:lstStyle/>
                    <a:p>
                      <a:r>
                        <a:rPr lang="en-US" dirty="0" smtClean="0"/>
                        <a:t>Wind</a:t>
                      </a:r>
                      <a:endParaRPr lang="en-US" dirty="0"/>
                    </a:p>
                  </a:txBody>
                  <a:tcPr/>
                </a:tc>
                <a:tc>
                  <a:txBody>
                    <a:bodyPr/>
                    <a:lstStyle/>
                    <a:p>
                      <a:r>
                        <a:rPr lang="en-US" dirty="0" smtClean="0"/>
                        <a:t>Play Tennis</a:t>
                      </a:r>
                      <a:endParaRPr lang="en-US" dirty="0"/>
                    </a:p>
                  </a:txBody>
                  <a:tcPr/>
                </a:tc>
              </a:tr>
              <a:tr h="308070">
                <a:tc>
                  <a:txBody>
                    <a:bodyPr/>
                    <a:lstStyle/>
                    <a:p>
                      <a:r>
                        <a:rPr lang="en-US" dirty="0" smtClean="0"/>
                        <a:t>D1</a:t>
                      </a:r>
                      <a:endParaRPr lang="en-US" dirty="0"/>
                    </a:p>
                  </a:txBody>
                  <a:tcPr/>
                </a:tc>
                <a:tc>
                  <a:txBody>
                    <a:bodyPr/>
                    <a:lstStyle/>
                    <a:p>
                      <a:r>
                        <a:rPr lang="en-US" dirty="0" smtClean="0"/>
                        <a:t>Sunny</a:t>
                      </a:r>
                      <a:endParaRPr lang="en-US" dirty="0"/>
                    </a:p>
                  </a:txBody>
                  <a:tcPr>
                    <a:solidFill>
                      <a:srgbClr val="FFFF00"/>
                    </a:solidFill>
                  </a:tcPr>
                </a:tc>
                <a:tc>
                  <a:txBody>
                    <a:bodyPr/>
                    <a:lstStyle/>
                    <a:p>
                      <a:r>
                        <a:rPr lang="en-US" b="1" dirty="0" smtClean="0">
                          <a:solidFill>
                            <a:srgbClr val="FFC000"/>
                          </a:solidFill>
                        </a:rPr>
                        <a:t>Hot</a:t>
                      </a:r>
                      <a:endParaRPr lang="en-US" b="1" dirty="0">
                        <a:solidFill>
                          <a:srgbClr val="FFC000"/>
                        </a:solidFill>
                      </a:endParaRPr>
                    </a:p>
                  </a:txBody>
                  <a:tcPr/>
                </a:tc>
                <a:tc>
                  <a:txBody>
                    <a:bodyPr/>
                    <a:lstStyle/>
                    <a:p>
                      <a:r>
                        <a:rPr lang="en-US" dirty="0" smtClean="0">
                          <a:solidFill>
                            <a:schemeClr val="accent6"/>
                          </a:solidFill>
                        </a:rPr>
                        <a:t>High</a:t>
                      </a:r>
                      <a:endParaRPr lang="en-US" dirty="0">
                        <a:solidFill>
                          <a:schemeClr val="accent6"/>
                        </a:solidFill>
                      </a:endParaRPr>
                    </a:p>
                  </a:txBody>
                  <a:tcPr/>
                </a:tc>
                <a:tc>
                  <a:txBody>
                    <a:bodyPr/>
                    <a:lstStyle/>
                    <a:p>
                      <a:r>
                        <a:rPr lang="en-US" dirty="0" smtClean="0"/>
                        <a:t>Weak</a:t>
                      </a:r>
                      <a:endParaRPr lang="en-US" dirty="0"/>
                    </a:p>
                  </a:txBody>
                  <a:tcPr>
                    <a:solidFill>
                      <a:schemeClr val="accent2">
                        <a:lumMod val="20000"/>
                        <a:lumOff val="80000"/>
                      </a:schemeClr>
                    </a:solidFill>
                  </a:tcPr>
                </a:tc>
                <a:tc>
                  <a:txBody>
                    <a:bodyPr/>
                    <a:lstStyle/>
                    <a:p>
                      <a:r>
                        <a:rPr lang="en-US" dirty="0" smtClean="0">
                          <a:solidFill>
                            <a:srgbClr val="FF0000"/>
                          </a:solidFill>
                        </a:rPr>
                        <a:t>No</a:t>
                      </a:r>
                      <a:endParaRPr lang="en-US" dirty="0">
                        <a:solidFill>
                          <a:srgbClr val="FF0000"/>
                        </a:solidFill>
                      </a:endParaRPr>
                    </a:p>
                  </a:txBody>
                  <a:tcPr/>
                </a:tc>
              </a:tr>
              <a:tr h="308070">
                <a:tc>
                  <a:txBody>
                    <a:bodyPr/>
                    <a:lstStyle/>
                    <a:p>
                      <a:r>
                        <a:rPr lang="en-US" dirty="0" smtClean="0"/>
                        <a:t>D2</a:t>
                      </a:r>
                      <a:endParaRPr lang="en-US" dirty="0"/>
                    </a:p>
                  </a:txBody>
                  <a:tcPr/>
                </a:tc>
                <a:tc>
                  <a:txBody>
                    <a:bodyPr/>
                    <a:lstStyle/>
                    <a:p>
                      <a:r>
                        <a:rPr lang="en-US" dirty="0" smtClean="0"/>
                        <a:t>Sunny</a:t>
                      </a:r>
                      <a:endParaRPr lang="en-US" dirty="0"/>
                    </a:p>
                  </a:txBody>
                  <a:tcPr>
                    <a:solidFill>
                      <a:srgbClr val="FFFF00"/>
                    </a:solidFill>
                  </a:tcPr>
                </a:tc>
                <a:tc>
                  <a:txBody>
                    <a:bodyPr/>
                    <a:lstStyle/>
                    <a:p>
                      <a:r>
                        <a:rPr lang="en-US" b="1" dirty="0" smtClean="0">
                          <a:solidFill>
                            <a:srgbClr val="FFC000"/>
                          </a:solidFill>
                        </a:rPr>
                        <a:t>Hot</a:t>
                      </a:r>
                      <a:endParaRPr lang="en-US" b="1" dirty="0">
                        <a:solidFill>
                          <a:srgbClr val="FFC000"/>
                        </a:solidFill>
                      </a:endParaRPr>
                    </a:p>
                  </a:txBody>
                  <a:tcPr/>
                </a:tc>
                <a:tc>
                  <a:txBody>
                    <a:bodyPr/>
                    <a:lstStyle/>
                    <a:p>
                      <a:r>
                        <a:rPr lang="en-US" dirty="0" smtClean="0">
                          <a:solidFill>
                            <a:schemeClr val="accent6"/>
                          </a:solidFill>
                        </a:rPr>
                        <a:t>High</a:t>
                      </a:r>
                      <a:endParaRPr lang="en-US" dirty="0">
                        <a:solidFill>
                          <a:schemeClr val="accent6"/>
                        </a:solidFill>
                      </a:endParaRPr>
                    </a:p>
                  </a:txBody>
                  <a:tcPr/>
                </a:tc>
                <a:tc>
                  <a:txBody>
                    <a:bodyPr/>
                    <a:lstStyle/>
                    <a:p>
                      <a:r>
                        <a:rPr lang="en-US" dirty="0" smtClean="0"/>
                        <a:t>Strong</a:t>
                      </a:r>
                      <a:endParaRPr lang="en-US" dirty="0"/>
                    </a:p>
                  </a:txBody>
                  <a:tcPr>
                    <a:solidFill>
                      <a:schemeClr val="accent6"/>
                    </a:solidFill>
                  </a:tcPr>
                </a:tc>
                <a:tc>
                  <a:txBody>
                    <a:bodyPr/>
                    <a:lstStyle/>
                    <a:p>
                      <a:r>
                        <a:rPr lang="en-US" dirty="0" smtClean="0">
                          <a:solidFill>
                            <a:srgbClr val="FF0000"/>
                          </a:solidFill>
                        </a:rPr>
                        <a:t>No</a:t>
                      </a:r>
                      <a:endParaRPr lang="en-US" dirty="0">
                        <a:solidFill>
                          <a:srgbClr val="FF0000"/>
                        </a:solidFill>
                      </a:endParaRPr>
                    </a:p>
                  </a:txBody>
                  <a:tcPr/>
                </a:tc>
              </a:tr>
              <a:tr h="308070">
                <a:tc>
                  <a:txBody>
                    <a:bodyPr/>
                    <a:lstStyle/>
                    <a:p>
                      <a:r>
                        <a:rPr lang="en-US" dirty="0" smtClean="0"/>
                        <a:t>D3</a:t>
                      </a:r>
                      <a:endParaRPr lang="en-US" dirty="0"/>
                    </a:p>
                  </a:txBody>
                  <a:tcPr/>
                </a:tc>
                <a:tc>
                  <a:txBody>
                    <a:bodyPr/>
                    <a:lstStyle/>
                    <a:p>
                      <a:r>
                        <a:rPr lang="en-US" dirty="0" smtClean="0"/>
                        <a:t>Overcast</a:t>
                      </a:r>
                      <a:endParaRPr lang="en-US" dirty="0"/>
                    </a:p>
                  </a:txBody>
                  <a:tcPr>
                    <a:solidFill>
                      <a:srgbClr val="00B050"/>
                    </a:solidFill>
                  </a:tcPr>
                </a:tc>
                <a:tc>
                  <a:txBody>
                    <a:bodyPr/>
                    <a:lstStyle/>
                    <a:p>
                      <a:r>
                        <a:rPr lang="en-US" b="1" dirty="0" smtClean="0">
                          <a:solidFill>
                            <a:srgbClr val="FFC000"/>
                          </a:solidFill>
                        </a:rPr>
                        <a:t>Hot</a:t>
                      </a:r>
                      <a:endParaRPr lang="en-US" b="1" dirty="0">
                        <a:solidFill>
                          <a:srgbClr val="FFC000"/>
                        </a:solidFill>
                      </a:endParaRPr>
                    </a:p>
                  </a:txBody>
                  <a:tcPr/>
                </a:tc>
                <a:tc>
                  <a:txBody>
                    <a:bodyPr/>
                    <a:lstStyle/>
                    <a:p>
                      <a:r>
                        <a:rPr lang="en-US" dirty="0" smtClean="0">
                          <a:solidFill>
                            <a:schemeClr val="accent6"/>
                          </a:solidFill>
                        </a:rPr>
                        <a:t>High</a:t>
                      </a:r>
                      <a:endParaRPr lang="en-US" dirty="0">
                        <a:solidFill>
                          <a:schemeClr val="accent6"/>
                        </a:solidFill>
                      </a:endParaRPr>
                    </a:p>
                  </a:txBody>
                  <a:tcPr/>
                </a:tc>
                <a:tc>
                  <a:txBody>
                    <a:bodyPr/>
                    <a:lstStyle/>
                    <a:p>
                      <a:r>
                        <a:rPr lang="en-US" dirty="0" smtClean="0"/>
                        <a:t>Weak</a:t>
                      </a:r>
                      <a:endParaRPr lang="en-US" dirty="0"/>
                    </a:p>
                  </a:txBody>
                  <a:tcPr>
                    <a:solidFill>
                      <a:schemeClr val="accent2">
                        <a:lumMod val="20000"/>
                        <a:lumOff val="80000"/>
                      </a:schemeClr>
                    </a:solidFill>
                  </a:tcPr>
                </a:tc>
                <a:tc>
                  <a:txBody>
                    <a:bodyPr/>
                    <a:lstStyle/>
                    <a:p>
                      <a:r>
                        <a:rPr lang="en-US" dirty="0" smtClean="0">
                          <a:solidFill>
                            <a:srgbClr val="7030A0"/>
                          </a:solidFill>
                        </a:rPr>
                        <a:t>Yes</a:t>
                      </a:r>
                      <a:endParaRPr lang="en-US" dirty="0">
                        <a:solidFill>
                          <a:srgbClr val="7030A0"/>
                        </a:solidFill>
                      </a:endParaRPr>
                    </a:p>
                  </a:txBody>
                  <a:tcPr/>
                </a:tc>
              </a:tr>
              <a:tr h="137100">
                <a:tc>
                  <a:txBody>
                    <a:bodyPr/>
                    <a:lstStyle/>
                    <a:p>
                      <a:r>
                        <a:rPr lang="en-US" dirty="0" smtClean="0"/>
                        <a:t>D4</a:t>
                      </a:r>
                      <a:endParaRPr lang="en-US" dirty="0"/>
                    </a:p>
                  </a:txBody>
                  <a:tcPr/>
                </a:tc>
                <a:tc>
                  <a:txBody>
                    <a:bodyPr/>
                    <a:lstStyle/>
                    <a:p>
                      <a:r>
                        <a:rPr lang="en-US" dirty="0" smtClean="0"/>
                        <a:t>Rain</a:t>
                      </a:r>
                      <a:endParaRPr lang="en-US" dirty="0"/>
                    </a:p>
                  </a:txBody>
                  <a:tcPr>
                    <a:solidFill>
                      <a:schemeClr val="accent2"/>
                    </a:solidFill>
                  </a:tcPr>
                </a:tc>
                <a:tc>
                  <a:txBody>
                    <a:bodyPr/>
                    <a:lstStyle/>
                    <a:p>
                      <a:r>
                        <a:rPr lang="en-US" b="1" dirty="0" smtClean="0">
                          <a:solidFill>
                            <a:schemeClr val="bg2">
                              <a:lumMod val="10000"/>
                            </a:schemeClr>
                          </a:solidFill>
                        </a:rPr>
                        <a:t>Mild</a:t>
                      </a:r>
                      <a:endParaRPr lang="en-US" b="1" dirty="0">
                        <a:solidFill>
                          <a:schemeClr val="bg2">
                            <a:lumMod val="10000"/>
                          </a:schemeClr>
                        </a:solidFill>
                      </a:endParaRPr>
                    </a:p>
                  </a:txBody>
                  <a:tcPr/>
                </a:tc>
                <a:tc>
                  <a:txBody>
                    <a:bodyPr/>
                    <a:lstStyle/>
                    <a:p>
                      <a:r>
                        <a:rPr lang="en-US" dirty="0" smtClean="0">
                          <a:solidFill>
                            <a:schemeClr val="accent6"/>
                          </a:solidFill>
                        </a:rPr>
                        <a:t>High</a:t>
                      </a:r>
                      <a:endParaRPr lang="en-US" dirty="0">
                        <a:solidFill>
                          <a:schemeClr val="accent6"/>
                        </a:solidFill>
                      </a:endParaRPr>
                    </a:p>
                  </a:txBody>
                  <a:tcPr/>
                </a:tc>
                <a:tc>
                  <a:txBody>
                    <a:bodyPr/>
                    <a:lstStyle/>
                    <a:p>
                      <a:r>
                        <a:rPr lang="en-US" dirty="0" smtClean="0"/>
                        <a:t>Weak</a:t>
                      </a:r>
                      <a:endParaRPr lang="en-US" dirty="0"/>
                    </a:p>
                  </a:txBody>
                  <a:tcPr>
                    <a:solidFill>
                      <a:schemeClr val="accent2">
                        <a:lumMod val="20000"/>
                        <a:lumOff val="80000"/>
                      </a:schemeClr>
                    </a:solidFill>
                  </a:tcPr>
                </a:tc>
                <a:tc>
                  <a:txBody>
                    <a:bodyPr/>
                    <a:lstStyle/>
                    <a:p>
                      <a:r>
                        <a:rPr lang="en-US" dirty="0" smtClean="0">
                          <a:solidFill>
                            <a:srgbClr val="7030A0"/>
                          </a:solidFill>
                        </a:rPr>
                        <a:t>Yes</a:t>
                      </a:r>
                      <a:endParaRPr lang="en-US" dirty="0">
                        <a:solidFill>
                          <a:srgbClr val="7030A0"/>
                        </a:solidFill>
                      </a:endParaRPr>
                    </a:p>
                  </a:txBody>
                  <a:tcPr/>
                </a:tc>
              </a:tr>
              <a:tr h="308070">
                <a:tc>
                  <a:txBody>
                    <a:bodyPr/>
                    <a:lstStyle/>
                    <a:p>
                      <a:r>
                        <a:rPr lang="en-US" dirty="0" smtClean="0"/>
                        <a:t>D5</a:t>
                      </a:r>
                      <a:endParaRPr lang="en-US" dirty="0"/>
                    </a:p>
                  </a:txBody>
                  <a:tcPr/>
                </a:tc>
                <a:tc>
                  <a:txBody>
                    <a:bodyPr/>
                    <a:lstStyle/>
                    <a:p>
                      <a:r>
                        <a:rPr lang="en-US" dirty="0" smtClean="0"/>
                        <a:t>Rain</a:t>
                      </a:r>
                      <a:endParaRPr lang="en-US" dirty="0"/>
                    </a:p>
                  </a:txBody>
                  <a:tcPr>
                    <a:solidFill>
                      <a:schemeClr val="accent2"/>
                    </a:solidFill>
                  </a:tcPr>
                </a:tc>
                <a:tc>
                  <a:txBody>
                    <a:bodyPr/>
                    <a:lstStyle/>
                    <a:p>
                      <a:r>
                        <a:rPr lang="en-US" dirty="0" smtClean="0">
                          <a:solidFill>
                            <a:schemeClr val="accent2"/>
                          </a:solidFill>
                        </a:rPr>
                        <a:t>Cool</a:t>
                      </a:r>
                      <a:endParaRPr lang="en-US" dirty="0">
                        <a:solidFill>
                          <a:schemeClr val="accent2"/>
                        </a:solidFill>
                      </a:endParaRPr>
                    </a:p>
                  </a:txBody>
                  <a:tcPr/>
                </a:tc>
                <a:tc>
                  <a:txBody>
                    <a:bodyPr/>
                    <a:lstStyle/>
                    <a:p>
                      <a:r>
                        <a:rPr lang="en-US" dirty="0" smtClean="0">
                          <a:solidFill>
                            <a:schemeClr val="accent5"/>
                          </a:solidFill>
                        </a:rPr>
                        <a:t>Normal</a:t>
                      </a:r>
                      <a:endParaRPr lang="en-US" dirty="0">
                        <a:solidFill>
                          <a:schemeClr val="accent5"/>
                        </a:solidFill>
                      </a:endParaRPr>
                    </a:p>
                  </a:txBody>
                  <a:tcPr/>
                </a:tc>
                <a:tc>
                  <a:txBody>
                    <a:bodyPr/>
                    <a:lstStyle/>
                    <a:p>
                      <a:r>
                        <a:rPr lang="en-US" dirty="0" smtClean="0"/>
                        <a:t>Weak</a:t>
                      </a:r>
                      <a:endParaRPr lang="en-US" dirty="0"/>
                    </a:p>
                  </a:txBody>
                  <a:tcPr>
                    <a:solidFill>
                      <a:schemeClr val="accent2">
                        <a:lumMod val="20000"/>
                        <a:lumOff val="80000"/>
                      </a:schemeClr>
                    </a:solidFill>
                  </a:tcPr>
                </a:tc>
                <a:tc>
                  <a:txBody>
                    <a:bodyPr/>
                    <a:lstStyle/>
                    <a:p>
                      <a:r>
                        <a:rPr lang="en-US" dirty="0" smtClean="0">
                          <a:solidFill>
                            <a:srgbClr val="7030A0"/>
                          </a:solidFill>
                        </a:rPr>
                        <a:t>Yes</a:t>
                      </a:r>
                      <a:endParaRPr lang="en-US" dirty="0">
                        <a:solidFill>
                          <a:srgbClr val="7030A0"/>
                        </a:solidFill>
                      </a:endParaRPr>
                    </a:p>
                  </a:txBody>
                  <a:tcPr/>
                </a:tc>
              </a:tr>
              <a:tr h="308070">
                <a:tc>
                  <a:txBody>
                    <a:bodyPr/>
                    <a:lstStyle/>
                    <a:p>
                      <a:r>
                        <a:rPr lang="en-US" dirty="0" smtClean="0"/>
                        <a:t>D6</a:t>
                      </a:r>
                      <a:endParaRPr lang="en-US" dirty="0"/>
                    </a:p>
                  </a:txBody>
                  <a:tcPr/>
                </a:tc>
                <a:tc>
                  <a:txBody>
                    <a:bodyPr/>
                    <a:lstStyle/>
                    <a:p>
                      <a:r>
                        <a:rPr lang="en-US" dirty="0" smtClean="0"/>
                        <a:t>Rain</a:t>
                      </a:r>
                      <a:endParaRPr lang="en-US" dirty="0"/>
                    </a:p>
                  </a:txBody>
                  <a:tcPr>
                    <a:solidFill>
                      <a:schemeClr val="accent2"/>
                    </a:solidFill>
                  </a:tcPr>
                </a:tc>
                <a:tc>
                  <a:txBody>
                    <a:bodyPr/>
                    <a:lstStyle/>
                    <a:p>
                      <a:r>
                        <a:rPr lang="en-US" dirty="0" smtClean="0">
                          <a:solidFill>
                            <a:schemeClr val="accent2"/>
                          </a:solidFill>
                        </a:rPr>
                        <a:t>Cool</a:t>
                      </a:r>
                      <a:endParaRPr lang="en-US" dirty="0">
                        <a:solidFill>
                          <a:schemeClr val="accent2"/>
                        </a:solidFill>
                      </a:endParaRPr>
                    </a:p>
                  </a:txBody>
                  <a:tcPr/>
                </a:tc>
                <a:tc>
                  <a:txBody>
                    <a:bodyPr/>
                    <a:lstStyle/>
                    <a:p>
                      <a:r>
                        <a:rPr lang="en-US" dirty="0" smtClean="0">
                          <a:solidFill>
                            <a:schemeClr val="accent5"/>
                          </a:solidFill>
                        </a:rPr>
                        <a:t>Normal</a:t>
                      </a:r>
                      <a:endParaRPr lang="en-US" dirty="0">
                        <a:solidFill>
                          <a:schemeClr val="accent5"/>
                        </a:solidFill>
                      </a:endParaRPr>
                    </a:p>
                  </a:txBody>
                  <a:tcPr/>
                </a:tc>
                <a:tc>
                  <a:txBody>
                    <a:bodyPr/>
                    <a:lstStyle/>
                    <a:p>
                      <a:r>
                        <a:rPr lang="en-US" dirty="0" smtClean="0"/>
                        <a:t>Strong</a:t>
                      </a:r>
                      <a:endParaRPr lang="en-US" dirty="0"/>
                    </a:p>
                  </a:txBody>
                  <a:tcPr>
                    <a:solidFill>
                      <a:schemeClr val="accent6"/>
                    </a:solidFill>
                  </a:tcPr>
                </a:tc>
                <a:tc>
                  <a:txBody>
                    <a:bodyPr/>
                    <a:lstStyle/>
                    <a:p>
                      <a:r>
                        <a:rPr lang="en-US" dirty="0" smtClean="0">
                          <a:solidFill>
                            <a:srgbClr val="FF0000"/>
                          </a:solidFill>
                        </a:rPr>
                        <a:t>No</a:t>
                      </a:r>
                      <a:endParaRPr lang="en-US" dirty="0">
                        <a:solidFill>
                          <a:srgbClr val="FF0000"/>
                        </a:solidFill>
                      </a:endParaRPr>
                    </a:p>
                  </a:txBody>
                  <a:tcPr/>
                </a:tc>
              </a:tr>
              <a:tr h="308070">
                <a:tc>
                  <a:txBody>
                    <a:bodyPr/>
                    <a:lstStyle/>
                    <a:p>
                      <a:r>
                        <a:rPr lang="en-US" dirty="0" smtClean="0"/>
                        <a:t>D7</a:t>
                      </a:r>
                      <a:endParaRPr lang="en-US" dirty="0"/>
                    </a:p>
                  </a:txBody>
                  <a:tcPr/>
                </a:tc>
                <a:tc>
                  <a:txBody>
                    <a:bodyPr/>
                    <a:lstStyle/>
                    <a:p>
                      <a:r>
                        <a:rPr lang="en-US" dirty="0" smtClean="0"/>
                        <a:t>Overcast</a:t>
                      </a:r>
                      <a:endParaRPr lang="en-US" dirty="0"/>
                    </a:p>
                  </a:txBody>
                  <a:tcPr>
                    <a:solidFill>
                      <a:srgbClr val="00B050"/>
                    </a:solidFill>
                  </a:tcPr>
                </a:tc>
                <a:tc>
                  <a:txBody>
                    <a:bodyPr/>
                    <a:lstStyle/>
                    <a:p>
                      <a:r>
                        <a:rPr lang="en-US" dirty="0" smtClean="0">
                          <a:solidFill>
                            <a:schemeClr val="accent2"/>
                          </a:solidFill>
                        </a:rPr>
                        <a:t>Cool</a:t>
                      </a:r>
                      <a:endParaRPr lang="en-US" dirty="0">
                        <a:solidFill>
                          <a:schemeClr val="accent2"/>
                        </a:solidFill>
                      </a:endParaRPr>
                    </a:p>
                  </a:txBody>
                  <a:tcPr/>
                </a:tc>
                <a:tc>
                  <a:txBody>
                    <a:bodyPr/>
                    <a:lstStyle/>
                    <a:p>
                      <a:r>
                        <a:rPr lang="en-US" dirty="0" smtClean="0">
                          <a:solidFill>
                            <a:schemeClr val="accent5"/>
                          </a:solidFill>
                        </a:rPr>
                        <a:t>Normal</a:t>
                      </a:r>
                      <a:endParaRPr lang="en-US" dirty="0">
                        <a:solidFill>
                          <a:schemeClr val="accent5"/>
                        </a:solidFill>
                      </a:endParaRPr>
                    </a:p>
                  </a:txBody>
                  <a:tcPr/>
                </a:tc>
                <a:tc>
                  <a:txBody>
                    <a:bodyPr/>
                    <a:lstStyle/>
                    <a:p>
                      <a:r>
                        <a:rPr lang="en-US" dirty="0" smtClean="0"/>
                        <a:t>Strong</a:t>
                      </a:r>
                      <a:endParaRPr lang="en-US" dirty="0"/>
                    </a:p>
                  </a:txBody>
                  <a:tcPr>
                    <a:solidFill>
                      <a:schemeClr val="accent6"/>
                    </a:solidFill>
                  </a:tcPr>
                </a:tc>
                <a:tc>
                  <a:txBody>
                    <a:bodyPr/>
                    <a:lstStyle/>
                    <a:p>
                      <a:r>
                        <a:rPr lang="en-US" dirty="0" smtClean="0">
                          <a:solidFill>
                            <a:srgbClr val="7030A0"/>
                          </a:solidFill>
                        </a:rPr>
                        <a:t>Yes</a:t>
                      </a:r>
                      <a:endParaRPr lang="en-US" dirty="0">
                        <a:solidFill>
                          <a:srgbClr val="7030A0"/>
                        </a:solidFill>
                      </a:endParaRPr>
                    </a:p>
                  </a:txBody>
                  <a:tcPr/>
                </a:tc>
              </a:tr>
              <a:tr h="308070">
                <a:tc>
                  <a:txBody>
                    <a:bodyPr/>
                    <a:lstStyle/>
                    <a:p>
                      <a:r>
                        <a:rPr lang="en-US" dirty="0" smtClean="0"/>
                        <a:t>D8</a:t>
                      </a:r>
                      <a:endParaRPr lang="en-US" dirty="0"/>
                    </a:p>
                  </a:txBody>
                  <a:tcPr/>
                </a:tc>
                <a:tc>
                  <a:txBody>
                    <a:bodyPr/>
                    <a:lstStyle/>
                    <a:p>
                      <a:r>
                        <a:rPr lang="en-US" dirty="0" smtClean="0"/>
                        <a:t>Sunny</a:t>
                      </a:r>
                      <a:endParaRPr lang="en-US" dirty="0"/>
                    </a:p>
                  </a:txBody>
                  <a:tcPr>
                    <a:solidFill>
                      <a:srgbClr val="FFFF00"/>
                    </a:solidFill>
                  </a:tcPr>
                </a:tc>
                <a:tc>
                  <a:txBody>
                    <a:bodyPr/>
                    <a:lstStyle/>
                    <a:p>
                      <a:r>
                        <a:rPr lang="en-US" b="1" dirty="0" smtClean="0">
                          <a:solidFill>
                            <a:schemeClr val="bg2">
                              <a:lumMod val="10000"/>
                            </a:schemeClr>
                          </a:solidFill>
                        </a:rPr>
                        <a:t>Mild</a:t>
                      </a:r>
                      <a:endParaRPr lang="en-US" b="1" dirty="0">
                        <a:solidFill>
                          <a:schemeClr val="bg2">
                            <a:lumMod val="10000"/>
                          </a:schemeClr>
                        </a:solidFill>
                      </a:endParaRPr>
                    </a:p>
                  </a:txBody>
                  <a:tcPr/>
                </a:tc>
                <a:tc>
                  <a:txBody>
                    <a:bodyPr/>
                    <a:lstStyle/>
                    <a:p>
                      <a:r>
                        <a:rPr lang="en-US" dirty="0" smtClean="0">
                          <a:solidFill>
                            <a:schemeClr val="accent6"/>
                          </a:solidFill>
                        </a:rPr>
                        <a:t>High</a:t>
                      </a:r>
                      <a:endParaRPr lang="en-US" dirty="0">
                        <a:solidFill>
                          <a:schemeClr val="accent6"/>
                        </a:solidFill>
                      </a:endParaRPr>
                    </a:p>
                  </a:txBody>
                  <a:tcPr/>
                </a:tc>
                <a:tc>
                  <a:txBody>
                    <a:bodyPr/>
                    <a:lstStyle/>
                    <a:p>
                      <a:r>
                        <a:rPr lang="en-US" dirty="0" smtClean="0"/>
                        <a:t>Weak</a:t>
                      </a:r>
                      <a:endParaRPr lang="en-US" dirty="0"/>
                    </a:p>
                  </a:txBody>
                  <a:tcPr>
                    <a:solidFill>
                      <a:schemeClr val="accent2">
                        <a:lumMod val="20000"/>
                        <a:lumOff val="80000"/>
                      </a:schemeClr>
                    </a:solidFill>
                  </a:tcPr>
                </a:tc>
                <a:tc>
                  <a:txBody>
                    <a:bodyPr/>
                    <a:lstStyle/>
                    <a:p>
                      <a:r>
                        <a:rPr lang="en-US" dirty="0" smtClean="0">
                          <a:solidFill>
                            <a:srgbClr val="FF0000"/>
                          </a:solidFill>
                        </a:rPr>
                        <a:t>No</a:t>
                      </a:r>
                      <a:endParaRPr lang="en-US" dirty="0">
                        <a:solidFill>
                          <a:srgbClr val="FF0000"/>
                        </a:solidFill>
                      </a:endParaRPr>
                    </a:p>
                  </a:txBody>
                  <a:tcPr/>
                </a:tc>
              </a:tr>
              <a:tr h="308070">
                <a:tc>
                  <a:txBody>
                    <a:bodyPr/>
                    <a:lstStyle/>
                    <a:p>
                      <a:r>
                        <a:rPr lang="en-US" dirty="0" smtClean="0"/>
                        <a:t>D9</a:t>
                      </a:r>
                      <a:endParaRPr lang="en-US" dirty="0"/>
                    </a:p>
                  </a:txBody>
                  <a:tcPr/>
                </a:tc>
                <a:tc>
                  <a:txBody>
                    <a:bodyPr/>
                    <a:lstStyle/>
                    <a:p>
                      <a:r>
                        <a:rPr lang="en-US" dirty="0" smtClean="0"/>
                        <a:t>Sunny</a:t>
                      </a:r>
                      <a:endParaRPr lang="en-US" dirty="0"/>
                    </a:p>
                  </a:txBody>
                  <a:tcPr>
                    <a:solidFill>
                      <a:srgbClr val="FFFF00"/>
                    </a:solidFill>
                  </a:tcPr>
                </a:tc>
                <a:tc>
                  <a:txBody>
                    <a:bodyPr/>
                    <a:lstStyle/>
                    <a:p>
                      <a:r>
                        <a:rPr lang="en-US" dirty="0" smtClean="0">
                          <a:solidFill>
                            <a:schemeClr val="accent2"/>
                          </a:solidFill>
                        </a:rPr>
                        <a:t>Cool</a:t>
                      </a:r>
                      <a:endParaRPr lang="en-US" dirty="0">
                        <a:solidFill>
                          <a:schemeClr val="accent2"/>
                        </a:solidFill>
                      </a:endParaRPr>
                    </a:p>
                  </a:txBody>
                  <a:tcPr/>
                </a:tc>
                <a:tc>
                  <a:txBody>
                    <a:bodyPr/>
                    <a:lstStyle/>
                    <a:p>
                      <a:r>
                        <a:rPr lang="en-US" dirty="0" smtClean="0">
                          <a:solidFill>
                            <a:schemeClr val="accent5"/>
                          </a:solidFill>
                        </a:rPr>
                        <a:t>Normal</a:t>
                      </a:r>
                      <a:endParaRPr lang="en-US" dirty="0">
                        <a:solidFill>
                          <a:schemeClr val="accent5"/>
                        </a:solidFill>
                      </a:endParaRPr>
                    </a:p>
                  </a:txBody>
                  <a:tcPr/>
                </a:tc>
                <a:tc>
                  <a:txBody>
                    <a:bodyPr/>
                    <a:lstStyle/>
                    <a:p>
                      <a:r>
                        <a:rPr lang="en-US" dirty="0" smtClean="0"/>
                        <a:t>Weak</a:t>
                      </a:r>
                      <a:endParaRPr lang="en-US" dirty="0"/>
                    </a:p>
                  </a:txBody>
                  <a:tcPr>
                    <a:solidFill>
                      <a:schemeClr val="accent2">
                        <a:lumMod val="20000"/>
                        <a:lumOff val="80000"/>
                      </a:schemeClr>
                    </a:solidFill>
                  </a:tcPr>
                </a:tc>
                <a:tc>
                  <a:txBody>
                    <a:bodyPr/>
                    <a:lstStyle/>
                    <a:p>
                      <a:r>
                        <a:rPr lang="en-US" dirty="0" smtClean="0">
                          <a:solidFill>
                            <a:srgbClr val="7030A0"/>
                          </a:solidFill>
                        </a:rPr>
                        <a:t>Yes</a:t>
                      </a:r>
                      <a:endParaRPr lang="en-US" dirty="0">
                        <a:solidFill>
                          <a:srgbClr val="7030A0"/>
                        </a:solidFill>
                      </a:endParaRPr>
                    </a:p>
                  </a:txBody>
                  <a:tcPr/>
                </a:tc>
              </a:tr>
              <a:tr h="308070">
                <a:tc>
                  <a:txBody>
                    <a:bodyPr/>
                    <a:lstStyle/>
                    <a:p>
                      <a:r>
                        <a:rPr lang="en-US" dirty="0" smtClean="0"/>
                        <a:t>D10</a:t>
                      </a:r>
                      <a:endParaRPr lang="en-US" dirty="0"/>
                    </a:p>
                  </a:txBody>
                  <a:tcPr/>
                </a:tc>
                <a:tc>
                  <a:txBody>
                    <a:bodyPr/>
                    <a:lstStyle/>
                    <a:p>
                      <a:r>
                        <a:rPr lang="en-US" dirty="0" smtClean="0"/>
                        <a:t>Rain</a:t>
                      </a:r>
                      <a:endParaRPr lang="en-US" dirty="0"/>
                    </a:p>
                  </a:txBody>
                  <a:tcPr>
                    <a:solidFill>
                      <a:schemeClr val="accent2"/>
                    </a:solidFill>
                  </a:tcPr>
                </a:tc>
                <a:tc>
                  <a:txBody>
                    <a:bodyPr/>
                    <a:lstStyle/>
                    <a:p>
                      <a:r>
                        <a:rPr lang="en-US" b="1" dirty="0" smtClean="0">
                          <a:solidFill>
                            <a:schemeClr val="bg2">
                              <a:lumMod val="10000"/>
                            </a:schemeClr>
                          </a:solidFill>
                        </a:rPr>
                        <a:t>Mild</a:t>
                      </a:r>
                      <a:endParaRPr lang="en-US" b="1" dirty="0">
                        <a:solidFill>
                          <a:schemeClr val="bg2">
                            <a:lumMod val="10000"/>
                          </a:schemeClr>
                        </a:solidFill>
                      </a:endParaRPr>
                    </a:p>
                  </a:txBody>
                  <a:tcPr/>
                </a:tc>
                <a:tc>
                  <a:txBody>
                    <a:bodyPr/>
                    <a:lstStyle/>
                    <a:p>
                      <a:r>
                        <a:rPr lang="en-US" dirty="0" smtClean="0">
                          <a:solidFill>
                            <a:schemeClr val="accent5"/>
                          </a:solidFill>
                        </a:rPr>
                        <a:t>Normal</a:t>
                      </a:r>
                      <a:endParaRPr lang="en-US" dirty="0">
                        <a:solidFill>
                          <a:schemeClr val="accent5"/>
                        </a:solidFill>
                      </a:endParaRPr>
                    </a:p>
                  </a:txBody>
                  <a:tcPr/>
                </a:tc>
                <a:tc>
                  <a:txBody>
                    <a:bodyPr/>
                    <a:lstStyle/>
                    <a:p>
                      <a:r>
                        <a:rPr lang="en-US" dirty="0" smtClean="0"/>
                        <a:t>Weak</a:t>
                      </a:r>
                      <a:endParaRPr lang="en-US" dirty="0"/>
                    </a:p>
                  </a:txBody>
                  <a:tcPr>
                    <a:solidFill>
                      <a:schemeClr val="accent2">
                        <a:lumMod val="20000"/>
                        <a:lumOff val="80000"/>
                      </a:schemeClr>
                    </a:solidFill>
                  </a:tcPr>
                </a:tc>
                <a:tc>
                  <a:txBody>
                    <a:bodyPr/>
                    <a:lstStyle/>
                    <a:p>
                      <a:r>
                        <a:rPr lang="en-US" dirty="0" smtClean="0">
                          <a:solidFill>
                            <a:srgbClr val="7030A0"/>
                          </a:solidFill>
                        </a:rPr>
                        <a:t>Yes</a:t>
                      </a:r>
                      <a:endParaRPr lang="en-US" dirty="0">
                        <a:solidFill>
                          <a:srgbClr val="7030A0"/>
                        </a:solidFill>
                      </a:endParaRPr>
                    </a:p>
                  </a:txBody>
                  <a:tcPr/>
                </a:tc>
              </a:tr>
              <a:tr h="308070">
                <a:tc>
                  <a:txBody>
                    <a:bodyPr/>
                    <a:lstStyle/>
                    <a:p>
                      <a:r>
                        <a:rPr lang="en-US" dirty="0" smtClean="0"/>
                        <a:t>D11</a:t>
                      </a:r>
                      <a:endParaRPr lang="en-US" dirty="0"/>
                    </a:p>
                  </a:txBody>
                  <a:tcPr/>
                </a:tc>
                <a:tc>
                  <a:txBody>
                    <a:bodyPr/>
                    <a:lstStyle/>
                    <a:p>
                      <a:r>
                        <a:rPr lang="en-US" dirty="0" smtClean="0"/>
                        <a:t>Sunny</a:t>
                      </a:r>
                      <a:endParaRPr lang="en-US" dirty="0"/>
                    </a:p>
                  </a:txBody>
                  <a:tcPr>
                    <a:solidFill>
                      <a:srgbClr val="FFFF00"/>
                    </a:solidFill>
                  </a:tcPr>
                </a:tc>
                <a:tc>
                  <a:txBody>
                    <a:bodyPr/>
                    <a:lstStyle/>
                    <a:p>
                      <a:r>
                        <a:rPr lang="en-US" b="1" dirty="0" smtClean="0">
                          <a:solidFill>
                            <a:schemeClr val="bg2">
                              <a:lumMod val="10000"/>
                            </a:schemeClr>
                          </a:solidFill>
                        </a:rPr>
                        <a:t>Mild</a:t>
                      </a:r>
                      <a:endParaRPr lang="en-US" b="1" dirty="0">
                        <a:solidFill>
                          <a:schemeClr val="bg2">
                            <a:lumMod val="10000"/>
                          </a:schemeClr>
                        </a:solidFill>
                      </a:endParaRPr>
                    </a:p>
                  </a:txBody>
                  <a:tcPr/>
                </a:tc>
                <a:tc>
                  <a:txBody>
                    <a:bodyPr/>
                    <a:lstStyle/>
                    <a:p>
                      <a:r>
                        <a:rPr lang="en-US" dirty="0" smtClean="0">
                          <a:solidFill>
                            <a:schemeClr val="accent5"/>
                          </a:solidFill>
                        </a:rPr>
                        <a:t>Normal</a:t>
                      </a:r>
                      <a:endParaRPr lang="en-US" dirty="0">
                        <a:solidFill>
                          <a:schemeClr val="accent5"/>
                        </a:solidFill>
                      </a:endParaRPr>
                    </a:p>
                  </a:txBody>
                  <a:tcPr/>
                </a:tc>
                <a:tc>
                  <a:txBody>
                    <a:bodyPr/>
                    <a:lstStyle/>
                    <a:p>
                      <a:r>
                        <a:rPr lang="en-US" dirty="0" smtClean="0"/>
                        <a:t>Strong</a:t>
                      </a:r>
                      <a:endParaRPr lang="en-US" dirty="0"/>
                    </a:p>
                  </a:txBody>
                  <a:tcPr>
                    <a:solidFill>
                      <a:schemeClr val="accent6"/>
                    </a:solidFill>
                  </a:tcPr>
                </a:tc>
                <a:tc>
                  <a:txBody>
                    <a:bodyPr/>
                    <a:lstStyle/>
                    <a:p>
                      <a:r>
                        <a:rPr lang="en-US" dirty="0" smtClean="0">
                          <a:solidFill>
                            <a:srgbClr val="7030A0"/>
                          </a:solidFill>
                        </a:rPr>
                        <a:t>Yes</a:t>
                      </a:r>
                      <a:endParaRPr lang="en-US" dirty="0">
                        <a:solidFill>
                          <a:srgbClr val="7030A0"/>
                        </a:solidFill>
                      </a:endParaRPr>
                    </a:p>
                  </a:txBody>
                  <a:tcPr/>
                </a:tc>
              </a:tr>
              <a:tr h="308070">
                <a:tc>
                  <a:txBody>
                    <a:bodyPr/>
                    <a:lstStyle/>
                    <a:p>
                      <a:r>
                        <a:rPr lang="en-US" dirty="0" smtClean="0"/>
                        <a:t>D12</a:t>
                      </a:r>
                      <a:endParaRPr lang="en-US" dirty="0"/>
                    </a:p>
                  </a:txBody>
                  <a:tcPr/>
                </a:tc>
                <a:tc>
                  <a:txBody>
                    <a:bodyPr/>
                    <a:lstStyle/>
                    <a:p>
                      <a:r>
                        <a:rPr lang="en-US" dirty="0" smtClean="0"/>
                        <a:t>Overcast</a:t>
                      </a:r>
                      <a:endParaRPr lang="en-US" dirty="0"/>
                    </a:p>
                  </a:txBody>
                  <a:tcPr>
                    <a:solidFill>
                      <a:srgbClr val="00B050"/>
                    </a:solidFill>
                  </a:tcPr>
                </a:tc>
                <a:tc>
                  <a:txBody>
                    <a:bodyPr/>
                    <a:lstStyle/>
                    <a:p>
                      <a:r>
                        <a:rPr lang="en-US" b="1" dirty="0" smtClean="0">
                          <a:solidFill>
                            <a:schemeClr val="bg2">
                              <a:lumMod val="10000"/>
                            </a:schemeClr>
                          </a:solidFill>
                        </a:rPr>
                        <a:t>Mild</a:t>
                      </a:r>
                      <a:endParaRPr lang="en-US" b="1" dirty="0">
                        <a:solidFill>
                          <a:schemeClr val="bg2">
                            <a:lumMod val="10000"/>
                          </a:schemeClr>
                        </a:solidFill>
                      </a:endParaRPr>
                    </a:p>
                  </a:txBody>
                  <a:tcPr/>
                </a:tc>
                <a:tc>
                  <a:txBody>
                    <a:bodyPr/>
                    <a:lstStyle/>
                    <a:p>
                      <a:r>
                        <a:rPr lang="en-US" dirty="0" smtClean="0">
                          <a:solidFill>
                            <a:schemeClr val="accent6"/>
                          </a:solidFill>
                        </a:rPr>
                        <a:t>High</a:t>
                      </a:r>
                      <a:endParaRPr lang="en-US" dirty="0">
                        <a:solidFill>
                          <a:schemeClr val="accent6"/>
                        </a:solidFill>
                      </a:endParaRPr>
                    </a:p>
                  </a:txBody>
                  <a:tcPr/>
                </a:tc>
                <a:tc>
                  <a:txBody>
                    <a:bodyPr/>
                    <a:lstStyle/>
                    <a:p>
                      <a:r>
                        <a:rPr lang="en-US" dirty="0" smtClean="0"/>
                        <a:t>Strong</a:t>
                      </a:r>
                      <a:endParaRPr lang="en-US" dirty="0"/>
                    </a:p>
                  </a:txBody>
                  <a:tcPr>
                    <a:solidFill>
                      <a:schemeClr val="accent6"/>
                    </a:solidFill>
                  </a:tcPr>
                </a:tc>
                <a:tc>
                  <a:txBody>
                    <a:bodyPr/>
                    <a:lstStyle/>
                    <a:p>
                      <a:r>
                        <a:rPr lang="en-US" dirty="0" smtClean="0">
                          <a:solidFill>
                            <a:srgbClr val="7030A0"/>
                          </a:solidFill>
                        </a:rPr>
                        <a:t>Yes</a:t>
                      </a:r>
                      <a:endParaRPr lang="en-US" dirty="0">
                        <a:solidFill>
                          <a:srgbClr val="7030A0"/>
                        </a:solidFill>
                      </a:endParaRPr>
                    </a:p>
                  </a:txBody>
                  <a:tcPr/>
                </a:tc>
              </a:tr>
              <a:tr h="308070">
                <a:tc>
                  <a:txBody>
                    <a:bodyPr/>
                    <a:lstStyle/>
                    <a:p>
                      <a:r>
                        <a:rPr lang="en-US" dirty="0" smtClean="0"/>
                        <a:t>D13</a:t>
                      </a:r>
                      <a:endParaRPr lang="en-US" dirty="0"/>
                    </a:p>
                  </a:txBody>
                  <a:tcPr/>
                </a:tc>
                <a:tc>
                  <a:txBody>
                    <a:bodyPr/>
                    <a:lstStyle/>
                    <a:p>
                      <a:r>
                        <a:rPr lang="en-US" dirty="0" smtClean="0"/>
                        <a:t>Overcast</a:t>
                      </a:r>
                      <a:endParaRPr lang="en-US" dirty="0"/>
                    </a:p>
                  </a:txBody>
                  <a:tcPr>
                    <a:solidFill>
                      <a:srgbClr val="00B050"/>
                    </a:solidFill>
                  </a:tcPr>
                </a:tc>
                <a:tc>
                  <a:txBody>
                    <a:bodyPr/>
                    <a:lstStyle/>
                    <a:p>
                      <a:r>
                        <a:rPr lang="en-US" b="1" dirty="0" smtClean="0">
                          <a:solidFill>
                            <a:srgbClr val="FFC000"/>
                          </a:solidFill>
                        </a:rPr>
                        <a:t>Hot</a:t>
                      </a:r>
                      <a:endParaRPr lang="en-US" b="1" dirty="0">
                        <a:solidFill>
                          <a:srgbClr val="FFC000"/>
                        </a:solidFill>
                      </a:endParaRPr>
                    </a:p>
                  </a:txBody>
                  <a:tcPr/>
                </a:tc>
                <a:tc>
                  <a:txBody>
                    <a:bodyPr/>
                    <a:lstStyle/>
                    <a:p>
                      <a:r>
                        <a:rPr lang="en-US" dirty="0" smtClean="0">
                          <a:solidFill>
                            <a:schemeClr val="accent5"/>
                          </a:solidFill>
                        </a:rPr>
                        <a:t>Normal </a:t>
                      </a:r>
                      <a:endParaRPr lang="en-US" dirty="0">
                        <a:solidFill>
                          <a:schemeClr val="accent5"/>
                        </a:solidFill>
                      </a:endParaRPr>
                    </a:p>
                  </a:txBody>
                  <a:tcPr/>
                </a:tc>
                <a:tc>
                  <a:txBody>
                    <a:bodyPr/>
                    <a:lstStyle/>
                    <a:p>
                      <a:r>
                        <a:rPr lang="en-US" dirty="0" smtClean="0"/>
                        <a:t>Weak</a:t>
                      </a:r>
                      <a:endParaRPr lang="en-US" dirty="0"/>
                    </a:p>
                  </a:txBody>
                  <a:tcPr>
                    <a:solidFill>
                      <a:schemeClr val="accent2">
                        <a:lumMod val="20000"/>
                        <a:lumOff val="80000"/>
                      </a:schemeClr>
                    </a:solidFill>
                  </a:tcPr>
                </a:tc>
                <a:tc>
                  <a:txBody>
                    <a:bodyPr/>
                    <a:lstStyle/>
                    <a:p>
                      <a:r>
                        <a:rPr lang="en-US" dirty="0" smtClean="0">
                          <a:solidFill>
                            <a:srgbClr val="7030A0"/>
                          </a:solidFill>
                        </a:rPr>
                        <a:t>Yes</a:t>
                      </a:r>
                      <a:endParaRPr lang="en-US" dirty="0">
                        <a:solidFill>
                          <a:srgbClr val="7030A0"/>
                        </a:solidFill>
                      </a:endParaRPr>
                    </a:p>
                  </a:txBody>
                  <a:tcPr/>
                </a:tc>
              </a:tr>
              <a:tr h="308070">
                <a:tc>
                  <a:txBody>
                    <a:bodyPr/>
                    <a:lstStyle/>
                    <a:p>
                      <a:r>
                        <a:rPr lang="en-US" dirty="0" smtClean="0"/>
                        <a:t>D14</a:t>
                      </a:r>
                      <a:endParaRPr lang="en-US" dirty="0"/>
                    </a:p>
                  </a:txBody>
                  <a:tcPr/>
                </a:tc>
                <a:tc>
                  <a:txBody>
                    <a:bodyPr/>
                    <a:lstStyle/>
                    <a:p>
                      <a:r>
                        <a:rPr lang="en-US" dirty="0" smtClean="0"/>
                        <a:t>Rain</a:t>
                      </a:r>
                      <a:endParaRPr lang="en-US" dirty="0"/>
                    </a:p>
                  </a:txBody>
                  <a:tcPr>
                    <a:solidFill>
                      <a:schemeClr val="accent2"/>
                    </a:solidFill>
                  </a:tcPr>
                </a:tc>
                <a:tc>
                  <a:txBody>
                    <a:bodyPr/>
                    <a:lstStyle/>
                    <a:p>
                      <a:r>
                        <a:rPr lang="en-US" b="1" dirty="0" smtClean="0">
                          <a:solidFill>
                            <a:schemeClr val="bg2">
                              <a:lumMod val="10000"/>
                            </a:schemeClr>
                          </a:solidFill>
                        </a:rPr>
                        <a:t>Mild</a:t>
                      </a:r>
                      <a:endParaRPr lang="en-US" b="1" dirty="0">
                        <a:solidFill>
                          <a:schemeClr val="bg2">
                            <a:lumMod val="10000"/>
                          </a:schemeClr>
                        </a:solidFill>
                      </a:endParaRPr>
                    </a:p>
                  </a:txBody>
                  <a:tcPr/>
                </a:tc>
                <a:tc>
                  <a:txBody>
                    <a:bodyPr/>
                    <a:lstStyle/>
                    <a:p>
                      <a:r>
                        <a:rPr lang="en-US" dirty="0" smtClean="0">
                          <a:solidFill>
                            <a:schemeClr val="accent6"/>
                          </a:solidFill>
                        </a:rPr>
                        <a:t>High</a:t>
                      </a:r>
                      <a:endParaRPr lang="en-US" dirty="0">
                        <a:solidFill>
                          <a:schemeClr val="accent6"/>
                        </a:solidFill>
                      </a:endParaRPr>
                    </a:p>
                  </a:txBody>
                  <a:tcPr/>
                </a:tc>
                <a:tc>
                  <a:txBody>
                    <a:bodyPr/>
                    <a:lstStyle/>
                    <a:p>
                      <a:r>
                        <a:rPr lang="en-US" dirty="0" smtClean="0"/>
                        <a:t>Strong</a:t>
                      </a:r>
                      <a:endParaRPr lang="en-US" dirty="0"/>
                    </a:p>
                  </a:txBody>
                  <a:tcPr>
                    <a:solidFill>
                      <a:schemeClr val="accent6"/>
                    </a:solidFill>
                  </a:tcPr>
                </a:tc>
                <a:tc>
                  <a:txBody>
                    <a:bodyPr/>
                    <a:lstStyle/>
                    <a:p>
                      <a:r>
                        <a:rPr lang="en-US" dirty="0" smtClean="0">
                          <a:solidFill>
                            <a:srgbClr val="FF0000"/>
                          </a:solidFill>
                        </a:rPr>
                        <a:t>NO</a:t>
                      </a:r>
                      <a:endParaRPr lang="en-US" dirty="0">
                        <a:solidFill>
                          <a:srgbClr val="FF0000"/>
                        </a:solidFill>
                      </a:endParaRPr>
                    </a:p>
                  </a:txBody>
                  <a:tcPr/>
                </a:tc>
              </a:tr>
            </a:tbl>
          </a:graphicData>
        </a:graphic>
      </p:graphicFrame>
      <p:sp>
        <p:nvSpPr>
          <p:cNvPr id="8" name="TextBox 7"/>
          <p:cNvSpPr txBox="1"/>
          <p:nvPr/>
        </p:nvSpPr>
        <p:spPr>
          <a:xfrm>
            <a:off x="228600" y="171450"/>
            <a:ext cx="11895364" cy="923330"/>
          </a:xfrm>
          <a:prstGeom prst="rect">
            <a:avLst/>
          </a:prstGeom>
          <a:noFill/>
        </p:spPr>
        <p:txBody>
          <a:bodyPr wrap="square" rtlCol="0">
            <a:spAutoFit/>
          </a:bodyPr>
          <a:lstStyle/>
          <a:p>
            <a:pPr algn="just"/>
            <a:r>
              <a:rPr lang="en-US" b="1" dirty="0" smtClean="0">
                <a:solidFill>
                  <a:srgbClr val="FF0000"/>
                </a:solidFill>
              </a:rPr>
              <a:t>Q: A given Dataset with 14 days of samples, and four attributes (Outlook, Temperature, Humidity, and Wind). The Target variable is Play Tennis with two possible outcomes one is Yes and other is No. Predict either player is Play Tennis (Yes or No), condition Outlook = Sunny, Temperature = Cool, Humidity = High, Wind = Strong)</a:t>
            </a:r>
            <a:endParaRPr lang="en-US" b="1" dirty="0">
              <a:solidFill>
                <a:srgbClr val="FF0000"/>
              </a:solidFill>
            </a:endParaRPr>
          </a:p>
        </p:txBody>
      </p:sp>
    </p:spTree>
    <p:extLst>
      <p:ext uri="{BB962C8B-B14F-4D97-AF65-F5344CB8AC3E}">
        <p14:creationId xmlns:p14="http://schemas.microsoft.com/office/powerpoint/2010/main" val="5076370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28600" y="171450"/>
            <a:ext cx="11895364" cy="369332"/>
          </a:xfrm>
          <a:prstGeom prst="rect">
            <a:avLst/>
          </a:prstGeom>
          <a:noFill/>
        </p:spPr>
        <p:txBody>
          <a:bodyPr wrap="square" rtlCol="0">
            <a:spAutoFit/>
          </a:bodyPr>
          <a:lstStyle/>
          <a:p>
            <a:pPr algn="just"/>
            <a:r>
              <a:rPr lang="en-US" b="1" dirty="0" smtClean="0"/>
              <a:t>SOLUTION</a:t>
            </a:r>
            <a:endParaRPr lang="en-US" b="1" dirty="0"/>
          </a:p>
        </p:txBody>
      </p:sp>
      <p:pic>
        <p:nvPicPr>
          <p:cNvPr id="2" name="Picture 1"/>
          <p:cNvPicPr>
            <a:picLocks noChangeAspect="1"/>
          </p:cNvPicPr>
          <p:nvPr/>
        </p:nvPicPr>
        <p:blipFill>
          <a:blip r:embed="rId2"/>
          <a:stretch>
            <a:fillRect/>
          </a:stretch>
        </p:blipFill>
        <p:spPr>
          <a:xfrm>
            <a:off x="1304014" y="588188"/>
            <a:ext cx="8743176" cy="4788639"/>
          </a:xfrm>
          <a:prstGeom prst="rect">
            <a:avLst/>
          </a:prstGeom>
        </p:spPr>
      </p:pic>
      <mc:AlternateContent xmlns:mc="http://schemas.openxmlformats.org/markup-compatibility/2006">
        <mc:Choice xmlns:a14="http://schemas.microsoft.com/office/drawing/2010/main" Requires="a14">
          <p:sp>
            <p:nvSpPr>
              <p:cNvPr id="3" name="TextBox 2"/>
              <p:cNvSpPr txBox="1"/>
              <p:nvPr/>
            </p:nvSpPr>
            <p:spPr>
              <a:xfrm>
                <a:off x="228600" y="5376828"/>
                <a:ext cx="9787872" cy="69147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𝑃𝑟𝑜𝑏𝑎𝑏𝑖𝑙𝑖𝑡𝑦</m:t>
                      </m:r>
                      <m:r>
                        <a:rPr lang="en-US" sz="2400" b="0" i="1" smtClean="0">
                          <a:latin typeface="Cambria Math" panose="02040503050406030204" pitchFamily="18" charset="0"/>
                        </a:rPr>
                        <m:t> </m:t>
                      </m:r>
                      <m:r>
                        <a:rPr lang="en-US" sz="2400" b="0" i="1" smtClean="0">
                          <a:latin typeface="Cambria Math" panose="02040503050406030204" pitchFamily="18" charset="0"/>
                        </a:rPr>
                        <m:t>𝑜𝑓</m:t>
                      </m:r>
                      <m:r>
                        <a:rPr lang="en-US" sz="2400" b="0" i="1" smtClean="0">
                          <a:latin typeface="Cambria Math" panose="02040503050406030204" pitchFamily="18" charset="0"/>
                        </a:rPr>
                        <m:t> </m:t>
                      </m:r>
                      <m:r>
                        <a:rPr lang="en-US" sz="2400" b="0" i="1" smtClean="0">
                          <a:latin typeface="Cambria Math" panose="02040503050406030204" pitchFamily="18" charset="0"/>
                        </a:rPr>
                        <m:t>𝑌𝑒𝑠</m:t>
                      </m:r>
                      <m:r>
                        <a:rPr lang="en-US" sz="2400" b="0" i="1" smtClean="0">
                          <a:latin typeface="Cambria Math" panose="02040503050406030204" pitchFamily="18" charset="0"/>
                        </a:rPr>
                        <m:t> </m:t>
                      </m:r>
                      <m:r>
                        <a:rPr lang="en-US" sz="2400" b="0" i="1" smtClean="0">
                          <a:latin typeface="Cambria Math" panose="02040503050406030204" pitchFamily="18" charset="0"/>
                        </a:rPr>
                        <m:t>𝑡𝑜</m:t>
                      </m:r>
                      <m:r>
                        <a:rPr lang="en-US" sz="2400" b="0" i="1" smtClean="0">
                          <a:latin typeface="Cambria Math" panose="02040503050406030204" pitchFamily="18" charset="0"/>
                        </a:rPr>
                        <m:t> </m:t>
                      </m:r>
                      <m:r>
                        <a:rPr lang="en-US" sz="2400" b="0" i="1" smtClean="0">
                          <a:latin typeface="Cambria Math" panose="02040503050406030204" pitchFamily="18" charset="0"/>
                        </a:rPr>
                        <m:t>𝑃𝑙𝑎𝑦</m:t>
                      </m:r>
                      <m:r>
                        <a:rPr lang="en-US" sz="2400" b="0" i="1" smtClean="0">
                          <a:latin typeface="Cambria Math" panose="02040503050406030204" pitchFamily="18" charset="0"/>
                        </a:rPr>
                        <m:t> </m:t>
                      </m:r>
                      <m:r>
                        <a:rPr lang="en-US" sz="2400" b="0" i="1" smtClean="0">
                          <a:latin typeface="Cambria Math" panose="02040503050406030204" pitchFamily="18" charset="0"/>
                        </a:rPr>
                        <m:t>𝑇𝑒𝑛𝑛𝑖𝑠</m:t>
                      </m:r>
                      <m:r>
                        <a:rPr lang="en-US" sz="2400" b="0" i="1" smtClean="0">
                          <a:latin typeface="Cambria Math" panose="02040503050406030204" pitchFamily="18" charset="0"/>
                        </a:rPr>
                        <m:t>=</m:t>
                      </m:r>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𝑃𝑙𝑎𝑦</m:t>
                          </m:r>
                          <m:r>
                            <a:rPr lang="en-US" sz="2400" b="0" i="1" smtClean="0">
                              <a:latin typeface="Cambria Math" panose="02040503050406030204" pitchFamily="18" charset="0"/>
                            </a:rPr>
                            <m:t> </m:t>
                          </m:r>
                          <m:r>
                            <a:rPr lang="en-US" sz="2400" b="0" i="1" smtClean="0">
                              <a:latin typeface="Cambria Math" panose="02040503050406030204" pitchFamily="18" charset="0"/>
                            </a:rPr>
                            <m:t>𝑇𝑒𝑛𝑛𝑖𝑠</m:t>
                          </m:r>
                          <m:r>
                            <a:rPr lang="en-US" sz="2400" b="0" i="1" smtClean="0">
                              <a:latin typeface="Cambria Math" panose="02040503050406030204" pitchFamily="18" charset="0"/>
                            </a:rPr>
                            <m:t>=</m:t>
                          </m:r>
                          <m:r>
                            <a:rPr lang="en-US" sz="2400" b="0" i="1" smtClean="0">
                              <a:latin typeface="Cambria Math" panose="02040503050406030204" pitchFamily="18" charset="0"/>
                            </a:rPr>
                            <m:t>𝑌𝑒𝑠</m:t>
                          </m:r>
                        </m:e>
                      </m:d>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9</m:t>
                          </m:r>
                        </m:num>
                        <m:den>
                          <m:r>
                            <a:rPr lang="en-US" sz="2400" b="0" i="1" smtClean="0">
                              <a:latin typeface="Cambria Math" panose="02040503050406030204" pitchFamily="18" charset="0"/>
                            </a:rPr>
                            <m:t>14</m:t>
                          </m:r>
                        </m:den>
                      </m:f>
                      <m:r>
                        <a:rPr lang="en-US" sz="2400" b="0" i="1" smtClean="0">
                          <a:latin typeface="Cambria Math" panose="02040503050406030204" pitchFamily="18" charset="0"/>
                        </a:rPr>
                        <m:t>=0.64</m:t>
                      </m:r>
                    </m:oMath>
                  </m:oMathPara>
                </a14:m>
                <a:endParaRPr lang="en-US" sz="2400" dirty="0"/>
              </a:p>
            </p:txBody>
          </p:sp>
        </mc:Choice>
        <mc:Fallback>
          <p:sp>
            <p:nvSpPr>
              <p:cNvPr id="3" name="TextBox 2"/>
              <p:cNvSpPr txBox="1">
                <a:spLocks noRot="1" noChangeAspect="1" noMove="1" noResize="1" noEditPoints="1" noAdjustHandles="1" noChangeArrowheads="1" noChangeShapeType="1" noTextEdit="1"/>
              </p:cNvSpPr>
              <p:nvPr/>
            </p:nvSpPr>
            <p:spPr>
              <a:xfrm>
                <a:off x="228600" y="5376828"/>
                <a:ext cx="9787872" cy="691471"/>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p:cNvSpPr txBox="1"/>
              <p:nvPr/>
            </p:nvSpPr>
            <p:spPr>
              <a:xfrm>
                <a:off x="0" y="6033703"/>
                <a:ext cx="9945864" cy="69897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𝑃𝑟𝑜𝑏𝑎𝑏𝑖𝑙𝑖𝑡𝑦</m:t>
                      </m:r>
                      <m:r>
                        <a:rPr lang="en-US" sz="2400" b="0" i="1" smtClean="0">
                          <a:latin typeface="Cambria Math" panose="02040503050406030204" pitchFamily="18" charset="0"/>
                        </a:rPr>
                        <m:t> </m:t>
                      </m:r>
                      <m:r>
                        <a:rPr lang="en-US" sz="2400" b="0" i="1" smtClean="0">
                          <a:latin typeface="Cambria Math" panose="02040503050406030204" pitchFamily="18" charset="0"/>
                        </a:rPr>
                        <m:t>𝑜𝑓</m:t>
                      </m:r>
                      <m:r>
                        <a:rPr lang="en-US" sz="2400" b="0" i="1" smtClean="0">
                          <a:latin typeface="Cambria Math" panose="02040503050406030204" pitchFamily="18" charset="0"/>
                        </a:rPr>
                        <m:t> </m:t>
                      </m:r>
                      <m:r>
                        <a:rPr lang="en-US" sz="2400" b="0" i="1" smtClean="0">
                          <a:latin typeface="Cambria Math" panose="02040503050406030204" pitchFamily="18" charset="0"/>
                        </a:rPr>
                        <m:t>𝑁𝑜</m:t>
                      </m:r>
                      <m:r>
                        <a:rPr lang="en-US" sz="2400" b="0" i="1" smtClean="0">
                          <a:latin typeface="Cambria Math" panose="02040503050406030204" pitchFamily="18" charset="0"/>
                        </a:rPr>
                        <m:t> </m:t>
                      </m:r>
                      <m:r>
                        <a:rPr lang="en-US" sz="2400" b="0" i="1" smtClean="0">
                          <a:latin typeface="Cambria Math" panose="02040503050406030204" pitchFamily="18" charset="0"/>
                        </a:rPr>
                        <m:t>𝑡𝑜</m:t>
                      </m:r>
                      <m:r>
                        <a:rPr lang="en-US" sz="2400" b="0" i="1" smtClean="0">
                          <a:latin typeface="Cambria Math" panose="02040503050406030204" pitchFamily="18" charset="0"/>
                        </a:rPr>
                        <m:t> </m:t>
                      </m:r>
                      <m:r>
                        <a:rPr lang="en-US" sz="2400" b="0" i="1" smtClean="0">
                          <a:latin typeface="Cambria Math" panose="02040503050406030204" pitchFamily="18" charset="0"/>
                        </a:rPr>
                        <m:t>𝑃𝑙𝑎𝑦</m:t>
                      </m:r>
                      <m:r>
                        <a:rPr lang="en-US" sz="2400" b="0" i="1" smtClean="0">
                          <a:latin typeface="Cambria Math" panose="02040503050406030204" pitchFamily="18" charset="0"/>
                        </a:rPr>
                        <m:t> </m:t>
                      </m:r>
                      <m:r>
                        <a:rPr lang="en-US" sz="2400" b="0" i="1" smtClean="0">
                          <a:latin typeface="Cambria Math" panose="02040503050406030204" pitchFamily="18" charset="0"/>
                        </a:rPr>
                        <m:t>𝑇𝑒𝑛𝑛𝑖𝑠</m:t>
                      </m:r>
                      <m:r>
                        <a:rPr lang="en-US" sz="2400" b="0" i="1" smtClean="0">
                          <a:latin typeface="Cambria Math" panose="02040503050406030204" pitchFamily="18" charset="0"/>
                        </a:rPr>
                        <m:t>=</m:t>
                      </m:r>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𝑃𝑙𝑎𝑦</m:t>
                          </m:r>
                          <m:r>
                            <a:rPr lang="en-US" sz="2400" b="0" i="1" smtClean="0">
                              <a:latin typeface="Cambria Math" panose="02040503050406030204" pitchFamily="18" charset="0"/>
                            </a:rPr>
                            <m:t> </m:t>
                          </m:r>
                          <m:r>
                            <a:rPr lang="en-US" sz="2400" b="0" i="1" smtClean="0">
                              <a:latin typeface="Cambria Math" panose="02040503050406030204" pitchFamily="18" charset="0"/>
                            </a:rPr>
                            <m:t>𝑇𝑒𝑛𝑛𝑖𝑠</m:t>
                          </m:r>
                          <m:r>
                            <a:rPr lang="en-US" sz="2400" b="0" i="1" smtClean="0">
                              <a:latin typeface="Cambria Math" panose="02040503050406030204" pitchFamily="18" charset="0"/>
                            </a:rPr>
                            <m:t>=</m:t>
                          </m:r>
                          <m:r>
                            <a:rPr lang="en-US" sz="2400" b="0" i="1" smtClean="0">
                              <a:latin typeface="Cambria Math" panose="02040503050406030204" pitchFamily="18" charset="0"/>
                            </a:rPr>
                            <m:t>𝑁𝑜</m:t>
                          </m:r>
                        </m:e>
                      </m:d>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5</m:t>
                          </m:r>
                        </m:num>
                        <m:den>
                          <m:r>
                            <a:rPr lang="en-US" sz="2400" b="0" i="1" smtClean="0">
                              <a:latin typeface="Cambria Math" panose="02040503050406030204" pitchFamily="18" charset="0"/>
                            </a:rPr>
                            <m:t>14</m:t>
                          </m:r>
                        </m:den>
                      </m:f>
                      <m:r>
                        <a:rPr lang="en-US" sz="2400" b="0" i="1" smtClean="0">
                          <a:latin typeface="Cambria Math" panose="02040503050406030204" pitchFamily="18" charset="0"/>
                        </a:rPr>
                        <m:t>=0.36</m:t>
                      </m:r>
                    </m:oMath>
                  </m:oMathPara>
                </a14:m>
                <a:endParaRPr lang="en-US" sz="2400" dirty="0"/>
              </a:p>
            </p:txBody>
          </p:sp>
        </mc:Choice>
        <mc:Fallback>
          <p:sp>
            <p:nvSpPr>
              <p:cNvPr id="7" name="TextBox 6"/>
              <p:cNvSpPr txBox="1">
                <a:spLocks noRot="1" noChangeAspect="1" noMove="1" noResize="1" noEditPoints="1" noAdjustHandles="1" noChangeArrowheads="1" noChangeShapeType="1" noTextEdit="1"/>
              </p:cNvSpPr>
              <p:nvPr/>
            </p:nvSpPr>
            <p:spPr>
              <a:xfrm>
                <a:off x="0" y="6033703"/>
                <a:ext cx="9945864" cy="698974"/>
              </a:xfrm>
              <a:prstGeom prst="rect">
                <a:avLst/>
              </a:prstGeom>
              <a:blipFill rotWithShape="0">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7573096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graphicFrame>
            <p:nvGraphicFramePr>
              <p:cNvPr id="5" name="Table 4"/>
              <p:cNvGraphicFramePr>
                <a:graphicFrameLocks noGrp="1"/>
              </p:cNvGraphicFramePr>
              <p:nvPr>
                <p:extLst>
                  <p:ext uri="{D42A27DB-BD31-4B8C-83A1-F6EECF244321}">
                    <p14:modId xmlns:p14="http://schemas.microsoft.com/office/powerpoint/2010/main" val="1646963638"/>
                  </p:ext>
                </p:extLst>
              </p:nvPr>
            </p:nvGraphicFramePr>
            <p:xfrm>
              <a:off x="127948" y="261577"/>
              <a:ext cx="8185750" cy="1737360"/>
            </p:xfrm>
            <a:graphic>
              <a:graphicData uri="http://schemas.openxmlformats.org/drawingml/2006/table">
                <a:tbl>
                  <a:tblPr firstRow="1" bandRow="1">
                    <a:tableStyleId>{5C22544A-7EE6-4342-B048-85BDC9FD1C3A}</a:tableStyleId>
                  </a:tblPr>
                  <a:tblGrid>
                    <a:gridCol w="2560931"/>
                    <a:gridCol w="3382183"/>
                    <a:gridCol w="2242636"/>
                  </a:tblGrid>
                  <a:tr h="308070">
                    <a:tc>
                      <a:txBody>
                        <a:bodyPr/>
                        <a:lstStyle/>
                        <a:p>
                          <a:r>
                            <a:rPr lang="en-US" dirty="0" smtClean="0"/>
                            <a:t>Outlook</a:t>
                          </a:r>
                          <a:endParaRPr lang="en-US" dirty="0"/>
                        </a:p>
                      </a:txBody>
                      <a:tcPr>
                        <a:solidFill>
                          <a:schemeClr val="accent6"/>
                        </a:solidFill>
                      </a:tcPr>
                    </a:tc>
                    <a:tc>
                      <a:txBody>
                        <a:bodyPr/>
                        <a:lstStyle/>
                        <a:p>
                          <a:r>
                            <a:rPr lang="en-US" dirty="0" smtClean="0"/>
                            <a:t>Play Tennis (Yes = 9)</a:t>
                          </a:r>
                          <a:endParaRPr lang="en-US" dirty="0"/>
                        </a:p>
                      </a:txBody>
                      <a:tcPr>
                        <a:solidFill>
                          <a:schemeClr val="accent6"/>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Play Tennis (No=5)</a:t>
                          </a:r>
                        </a:p>
                        <a:p>
                          <a:endParaRPr lang="en-US" dirty="0"/>
                        </a:p>
                      </a:txBody>
                      <a:tcPr>
                        <a:solidFill>
                          <a:schemeClr val="accent6"/>
                        </a:solidFill>
                      </a:tcPr>
                    </a:tc>
                  </a:tr>
                  <a:tr h="308070">
                    <a:tc>
                      <a:txBody>
                        <a:bodyPr/>
                        <a:lstStyle/>
                        <a:p>
                          <a:r>
                            <a:rPr lang="en-US" dirty="0" smtClean="0"/>
                            <a:t>Sunny</a:t>
                          </a:r>
                          <a:endParaRPr lang="en-US" dirty="0"/>
                        </a:p>
                      </a:txBody>
                      <a:tcPr>
                        <a:solidFill>
                          <a:schemeClr val="accent6"/>
                        </a:solidFill>
                      </a:tcPr>
                    </a:tc>
                    <a:tc>
                      <a:txBody>
                        <a:bodyPr/>
                        <a:lstStyle/>
                        <a:p>
                          <a:r>
                            <a:rPr lang="en-US" dirty="0" smtClean="0">
                              <a:solidFill>
                                <a:schemeClr val="tx1"/>
                              </a:solidFill>
                            </a:rPr>
                            <a:t> </a:t>
                          </a:r>
                          <a14:m>
                            <m:oMath xmlns:m="http://schemas.openxmlformats.org/officeDocument/2006/math">
                              <m:r>
                                <a:rPr lang="en-US" sz="1800" b="0" i="1" smtClean="0">
                                  <a:latin typeface="Cambria Math" panose="02040503050406030204" pitchFamily="18" charset="0"/>
                                </a:rPr>
                                <m:t>𝑃</m:t>
                              </m:r>
                              <m:r>
                                <a:rPr lang="en-US" sz="1800" b="0" i="1" smtClean="0">
                                  <a:latin typeface="Cambria Math" panose="02040503050406030204" pitchFamily="18" charset="0"/>
                                </a:rPr>
                                <m:t>(</m:t>
                              </m:r>
                              <m:d>
                                <m:dPr>
                                  <m:begChr m:val=""/>
                                  <m:endChr m:val="|"/>
                                  <m:ctrlPr>
                                    <a:rPr lang="en-US" sz="1800" b="0" i="1" smtClean="0">
                                      <a:latin typeface="Cambria Math" panose="02040503050406030204" pitchFamily="18" charset="0"/>
                                    </a:rPr>
                                  </m:ctrlPr>
                                </m:dPr>
                                <m:e>
                                  <m:r>
                                    <a:rPr lang="en-US" sz="1800" b="0" i="1" smtClean="0">
                                      <a:latin typeface="Cambria Math" panose="02040503050406030204" pitchFamily="18" charset="0"/>
                                    </a:rPr>
                                    <m:t>𝑆𝑢𝑛𝑛𝑦</m:t>
                                  </m:r>
                                </m:e>
                              </m:d>
                              <m:r>
                                <a:rPr lang="en-US" sz="1800" b="0" i="1" smtClean="0">
                                  <a:latin typeface="Cambria Math" panose="02040503050406030204" pitchFamily="18" charset="0"/>
                                </a:rPr>
                                <m:t>𝑌𝑒𝑠</m:t>
                              </m:r>
                              <m:r>
                                <a:rPr lang="en-US" sz="1800" b="0" i="1" smtClean="0">
                                  <a:latin typeface="Cambria Math" panose="02040503050406030204" pitchFamily="18" charset="0"/>
                                </a:rPr>
                                <m:t>)</m:t>
                              </m:r>
                            </m:oMath>
                          </a14:m>
                          <a:r>
                            <a:rPr lang="en-US" sz="1800" b="0" dirty="0" smtClean="0"/>
                            <a:t> </a:t>
                          </a:r>
                          <a:r>
                            <a:rPr lang="en-US" sz="1800" b="0" dirty="0" smtClean="0"/>
                            <a:t>= </a:t>
                          </a:r>
                          <a:r>
                            <a:rPr lang="en-US" dirty="0" smtClean="0">
                              <a:solidFill>
                                <a:schemeClr val="tx1"/>
                              </a:solidFill>
                            </a:rPr>
                            <a:t>2/9</a:t>
                          </a:r>
                          <a:endParaRPr lang="en-US" dirty="0">
                            <a:solidFill>
                              <a:schemeClr val="tx1"/>
                            </a:solidFill>
                          </a:endParaRPr>
                        </a:p>
                      </a:txBody>
                      <a:tcPr>
                        <a:solidFill>
                          <a:schemeClr val="accent6"/>
                        </a:solidFill>
                      </a:tcPr>
                    </a:tc>
                    <a:tc>
                      <a:txBody>
                        <a:bodyPr/>
                        <a:lstStyle/>
                        <a:p>
                          <a14:m>
                            <m:oMath xmlns:m="http://schemas.openxmlformats.org/officeDocument/2006/math">
                              <m:r>
                                <a:rPr lang="en-US" sz="1800" b="0" i="1" smtClean="0">
                                  <a:latin typeface="Cambria Math" panose="02040503050406030204" pitchFamily="18" charset="0"/>
                                </a:rPr>
                                <m:t>𝑃</m:t>
                              </m:r>
                              <m:d>
                                <m:dPr>
                                  <m:ctrlPr>
                                    <a:rPr lang="en-US" sz="1800" b="0" i="1" smtClean="0">
                                      <a:latin typeface="Cambria Math" panose="02040503050406030204" pitchFamily="18" charset="0"/>
                                    </a:rPr>
                                  </m:ctrlPr>
                                </m:dPr>
                                <m:e>
                                  <m:d>
                                    <m:dPr>
                                      <m:begChr m:val=""/>
                                      <m:endChr m:val="|"/>
                                      <m:ctrlPr>
                                        <a:rPr lang="en-US" sz="1800" b="0" i="1" smtClean="0">
                                          <a:latin typeface="Cambria Math" panose="02040503050406030204" pitchFamily="18" charset="0"/>
                                        </a:rPr>
                                      </m:ctrlPr>
                                    </m:dPr>
                                    <m:e>
                                      <m:r>
                                        <a:rPr lang="en-US" sz="1800" b="0" i="1" smtClean="0">
                                          <a:latin typeface="Cambria Math" panose="02040503050406030204" pitchFamily="18" charset="0"/>
                                        </a:rPr>
                                        <m:t>𝑆𝑢𝑛𝑛𝑦</m:t>
                                      </m:r>
                                    </m:e>
                                  </m:d>
                                  <m:r>
                                    <a:rPr lang="en-US" sz="1800" b="0" i="1" smtClean="0">
                                      <a:latin typeface="Cambria Math" panose="02040503050406030204" pitchFamily="18" charset="0"/>
                                    </a:rPr>
                                    <m:t>𝑁𝑜</m:t>
                                  </m:r>
                                </m:e>
                              </m:d>
                              <m:r>
                                <a:rPr lang="en-US" sz="1800" b="0" i="1" smtClean="0">
                                  <a:latin typeface="Cambria Math" panose="02040503050406030204" pitchFamily="18" charset="0"/>
                                </a:rPr>
                                <m:t>=</m:t>
                              </m:r>
                            </m:oMath>
                          </a14:m>
                          <a:r>
                            <a:rPr lang="en-US" sz="1800" b="0" dirty="0" smtClean="0"/>
                            <a:t> </a:t>
                          </a:r>
                          <a:r>
                            <a:rPr lang="en-US" dirty="0" smtClean="0">
                              <a:solidFill>
                                <a:schemeClr val="tx1"/>
                              </a:solidFill>
                            </a:rPr>
                            <a:t>3/5</a:t>
                          </a:r>
                          <a:endParaRPr lang="en-US" dirty="0">
                            <a:solidFill>
                              <a:schemeClr val="tx1"/>
                            </a:solidFill>
                          </a:endParaRPr>
                        </a:p>
                      </a:txBody>
                      <a:tcPr>
                        <a:solidFill>
                          <a:schemeClr val="accent6"/>
                        </a:solidFill>
                      </a:tcPr>
                    </a:tc>
                  </a:tr>
                  <a:tr h="308070">
                    <a:tc>
                      <a:txBody>
                        <a:bodyPr/>
                        <a:lstStyle/>
                        <a:p>
                          <a:r>
                            <a:rPr lang="en-US" dirty="0" smtClean="0"/>
                            <a:t>Overcast</a:t>
                          </a:r>
                          <a:endParaRPr lang="en-US" dirty="0"/>
                        </a:p>
                      </a:txBody>
                      <a:tcPr>
                        <a:solidFill>
                          <a:schemeClr val="accent6"/>
                        </a:solidFill>
                      </a:tcPr>
                    </a:tc>
                    <a:tc>
                      <a:txBody>
                        <a:bodyPr/>
                        <a:lstStyle/>
                        <a:p>
                          <a14:m>
                            <m:oMath xmlns:m="http://schemas.openxmlformats.org/officeDocument/2006/math">
                              <m:r>
                                <a:rPr lang="en-US" sz="1800" b="0" i="1" smtClean="0">
                                  <a:latin typeface="Cambria Math" panose="02040503050406030204" pitchFamily="18" charset="0"/>
                                </a:rPr>
                                <m:t>𝑃</m:t>
                              </m:r>
                              <m:d>
                                <m:dPr>
                                  <m:ctrlPr>
                                    <a:rPr lang="en-US" sz="1800" b="0" i="1" smtClean="0">
                                      <a:latin typeface="Cambria Math" panose="02040503050406030204" pitchFamily="18" charset="0"/>
                                    </a:rPr>
                                  </m:ctrlPr>
                                </m:dPr>
                                <m:e>
                                  <m:d>
                                    <m:dPr>
                                      <m:begChr m:val=""/>
                                      <m:endChr m:val="|"/>
                                      <m:ctrlPr>
                                        <a:rPr lang="en-US" sz="1800" b="0" i="1" smtClean="0">
                                          <a:latin typeface="Cambria Math" panose="02040503050406030204" pitchFamily="18" charset="0"/>
                                        </a:rPr>
                                      </m:ctrlPr>
                                    </m:dPr>
                                    <m:e>
                                      <m:r>
                                        <a:rPr lang="en-US" sz="1800" b="0" i="1" smtClean="0">
                                          <a:latin typeface="Cambria Math" panose="02040503050406030204" pitchFamily="18" charset="0"/>
                                        </a:rPr>
                                        <m:t>𝑂𝑣𝑒𝑟𝑐𝑎𝑠𝑡</m:t>
                                      </m:r>
                                      <m:r>
                                        <a:rPr lang="en-US" sz="1800" b="0" i="1" smtClean="0">
                                          <a:latin typeface="Cambria Math" panose="02040503050406030204" pitchFamily="18" charset="0"/>
                                        </a:rPr>
                                        <m:t> </m:t>
                                      </m:r>
                                    </m:e>
                                  </m:d>
                                  <m:r>
                                    <a:rPr lang="en-US" sz="1800" b="0" i="1" smtClean="0">
                                      <a:latin typeface="Cambria Math" panose="02040503050406030204" pitchFamily="18" charset="0"/>
                                    </a:rPr>
                                    <m:t>𝑌𝑒𝑠</m:t>
                                  </m:r>
                                </m:e>
                              </m:d>
                              <m:r>
                                <a:rPr lang="en-US" sz="1800" b="0" i="1" smtClean="0">
                                  <a:latin typeface="Cambria Math" panose="02040503050406030204" pitchFamily="18" charset="0"/>
                                </a:rPr>
                                <m:t>= </m:t>
                              </m:r>
                            </m:oMath>
                          </a14:m>
                          <a:r>
                            <a:rPr lang="en-US" sz="1800" b="0" dirty="0" smtClean="0"/>
                            <a:t> </a:t>
                          </a:r>
                          <a:r>
                            <a:rPr lang="en-US" dirty="0" smtClean="0">
                              <a:solidFill>
                                <a:schemeClr val="tx1"/>
                              </a:solidFill>
                            </a:rPr>
                            <a:t>4/9</a:t>
                          </a:r>
                          <a:endParaRPr lang="en-US" dirty="0">
                            <a:solidFill>
                              <a:schemeClr val="tx1"/>
                            </a:solidFill>
                          </a:endParaRPr>
                        </a:p>
                      </a:txBody>
                      <a:tcPr>
                        <a:solidFill>
                          <a:schemeClr val="accent6"/>
                        </a:solidFill>
                      </a:tcPr>
                    </a:tc>
                    <a:tc>
                      <a:txBody>
                        <a:bodyPr/>
                        <a:lstStyle/>
                        <a:p>
                          <a:r>
                            <a:rPr lang="en-US" dirty="0" smtClean="0">
                              <a:solidFill>
                                <a:schemeClr val="tx1"/>
                              </a:solidFill>
                            </a:rPr>
                            <a:t>0/5</a:t>
                          </a:r>
                          <a:endParaRPr lang="en-US" dirty="0">
                            <a:solidFill>
                              <a:schemeClr val="tx1"/>
                            </a:solidFill>
                          </a:endParaRPr>
                        </a:p>
                      </a:txBody>
                      <a:tcPr>
                        <a:solidFill>
                          <a:schemeClr val="accent6"/>
                        </a:solidFill>
                      </a:tcPr>
                    </a:tc>
                  </a:tr>
                  <a:tr h="137100">
                    <a:tc>
                      <a:txBody>
                        <a:bodyPr/>
                        <a:lstStyle/>
                        <a:p>
                          <a:r>
                            <a:rPr lang="en-US" dirty="0" smtClean="0"/>
                            <a:t>Rain</a:t>
                          </a:r>
                          <a:endParaRPr lang="en-US" dirty="0"/>
                        </a:p>
                      </a:txBody>
                      <a:tcPr>
                        <a:solidFill>
                          <a:schemeClr val="accent6"/>
                        </a:solidFill>
                      </a:tcPr>
                    </a:tc>
                    <a:tc>
                      <a:txBody>
                        <a:bodyPr/>
                        <a:lstStyle/>
                        <a:p>
                          <a14:m>
                            <m:oMath xmlns:m="http://schemas.openxmlformats.org/officeDocument/2006/math">
                              <m:r>
                                <a:rPr lang="en-US" sz="1800" b="0" i="1" smtClean="0">
                                  <a:latin typeface="Cambria Math" panose="02040503050406030204" pitchFamily="18" charset="0"/>
                                </a:rPr>
                                <m:t>𝑃</m:t>
                              </m:r>
                              <m:d>
                                <m:dPr>
                                  <m:ctrlPr>
                                    <a:rPr lang="en-US" sz="1800" b="0" i="1" smtClean="0">
                                      <a:latin typeface="Cambria Math" panose="02040503050406030204" pitchFamily="18" charset="0"/>
                                    </a:rPr>
                                  </m:ctrlPr>
                                </m:dPr>
                                <m:e>
                                  <m:d>
                                    <m:dPr>
                                      <m:begChr m:val=""/>
                                      <m:endChr m:val="|"/>
                                      <m:ctrlPr>
                                        <a:rPr lang="en-US" sz="1800" b="0" i="1" smtClean="0">
                                          <a:latin typeface="Cambria Math" panose="02040503050406030204" pitchFamily="18" charset="0"/>
                                        </a:rPr>
                                      </m:ctrlPr>
                                    </m:dPr>
                                    <m:e>
                                      <m:r>
                                        <a:rPr lang="en-US" sz="1800" b="0" i="1" smtClean="0">
                                          <a:latin typeface="Cambria Math" panose="02040503050406030204" pitchFamily="18" charset="0"/>
                                        </a:rPr>
                                        <m:t>𝑅𝑎𝑖𝑛</m:t>
                                      </m:r>
                                      <m:r>
                                        <a:rPr lang="en-US" sz="1800" b="0" i="1" smtClean="0">
                                          <a:latin typeface="Cambria Math" panose="02040503050406030204" pitchFamily="18" charset="0"/>
                                        </a:rPr>
                                        <m:t> </m:t>
                                      </m:r>
                                    </m:e>
                                  </m:d>
                                  <m:r>
                                    <a:rPr lang="en-US" sz="1800" b="0" i="1" smtClean="0">
                                      <a:latin typeface="Cambria Math" panose="02040503050406030204" pitchFamily="18" charset="0"/>
                                    </a:rPr>
                                    <m:t>𝑌𝑒𝑠</m:t>
                                  </m:r>
                                </m:e>
                              </m:d>
                              <m:r>
                                <a:rPr lang="en-US" sz="1800" b="0" i="1" smtClean="0">
                                  <a:latin typeface="Cambria Math" panose="02040503050406030204" pitchFamily="18" charset="0"/>
                                </a:rPr>
                                <m:t>= </m:t>
                              </m:r>
                            </m:oMath>
                          </a14:m>
                          <a:r>
                            <a:rPr lang="en-US" dirty="0" smtClean="0">
                              <a:solidFill>
                                <a:schemeClr val="tx1"/>
                              </a:solidFill>
                            </a:rPr>
                            <a:t>3/9</a:t>
                          </a:r>
                          <a:endParaRPr lang="en-US" dirty="0">
                            <a:solidFill>
                              <a:schemeClr val="tx1"/>
                            </a:solidFill>
                          </a:endParaRPr>
                        </a:p>
                      </a:txBody>
                      <a:tcPr>
                        <a:solidFill>
                          <a:schemeClr val="accent6"/>
                        </a:solidFill>
                      </a:tcPr>
                    </a:tc>
                    <a:tc>
                      <a:txBody>
                        <a:bodyPr/>
                        <a:lstStyle/>
                        <a:p>
                          <a:r>
                            <a:rPr lang="en-US" dirty="0" smtClean="0">
                              <a:solidFill>
                                <a:schemeClr val="tx1"/>
                              </a:solidFill>
                            </a:rPr>
                            <a:t>2/5</a:t>
                          </a:r>
                          <a:endParaRPr lang="en-US" dirty="0">
                            <a:solidFill>
                              <a:schemeClr val="tx1"/>
                            </a:solidFill>
                          </a:endParaRPr>
                        </a:p>
                      </a:txBody>
                      <a:tcPr>
                        <a:solidFill>
                          <a:schemeClr val="accent6"/>
                        </a:solidFill>
                      </a:tcPr>
                    </a:tc>
                  </a:tr>
                </a:tbl>
              </a:graphicData>
            </a:graphic>
          </p:graphicFrame>
        </mc:Choice>
        <mc:Fallback>
          <p:graphicFrame>
            <p:nvGraphicFramePr>
              <p:cNvPr id="5" name="Table 4"/>
              <p:cNvGraphicFramePr>
                <a:graphicFrameLocks noGrp="1"/>
              </p:cNvGraphicFramePr>
              <p:nvPr>
                <p:extLst>
                  <p:ext uri="{D42A27DB-BD31-4B8C-83A1-F6EECF244321}">
                    <p14:modId xmlns:p14="http://schemas.microsoft.com/office/powerpoint/2010/main" val="1646963638"/>
                  </p:ext>
                </p:extLst>
              </p:nvPr>
            </p:nvGraphicFramePr>
            <p:xfrm>
              <a:off x="127948" y="261577"/>
              <a:ext cx="8185750" cy="1737360"/>
            </p:xfrm>
            <a:graphic>
              <a:graphicData uri="http://schemas.openxmlformats.org/drawingml/2006/table">
                <a:tbl>
                  <a:tblPr firstRow="1" bandRow="1">
                    <a:tableStyleId>{5C22544A-7EE6-4342-B048-85BDC9FD1C3A}</a:tableStyleId>
                  </a:tblPr>
                  <a:tblGrid>
                    <a:gridCol w="2560931"/>
                    <a:gridCol w="3382183"/>
                    <a:gridCol w="2242636"/>
                  </a:tblGrid>
                  <a:tr h="640080">
                    <a:tc>
                      <a:txBody>
                        <a:bodyPr/>
                        <a:lstStyle/>
                        <a:p>
                          <a:r>
                            <a:rPr lang="en-US" dirty="0" smtClean="0"/>
                            <a:t>Outlook</a:t>
                          </a:r>
                          <a:endParaRPr lang="en-US" dirty="0"/>
                        </a:p>
                      </a:txBody>
                      <a:tcPr>
                        <a:solidFill>
                          <a:schemeClr val="accent6"/>
                        </a:solidFill>
                      </a:tcPr>
                    </a:tc>
                    <a:tc>
                      <a:txBody>
                        <a:bodyPr/>
                        <a:lstStyle/>
                        <a:p>
                          <a:r>
                            <a:rPr lang="en-US" dirty="0" smtClean="0"/>
                            <a:t>Play Tennis (Yes = 9)</a:t>
                          </a:r>
                          <a:endParaRPr lang="en-US" dirty="0"/>
                        </a:p>
                      </a:txBody>
                      <a:tcPr>
                        <a:solidFill>
                          <a:schemeClr val="accent6"/>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Play Tennis (No=5)</a:t>
                          </a:r>
                        </a:p>
                        <a:p>
                          <a:endParaRPr lang="en-US" dirty="0"/>
                        </a:p>
                      </a:txBody>
                      <a:tcPr>
                        <a:solidFill>
                          <a:schemeClr val="accent6"/>
                        </a:solidFill>
                      </a:tcPr>
                    </a:tc>
                  </a:tr>
                  <a:tr h="365760">
                    <a:tc>
                      <a:txBody>
                        <a:bodyPr/>
                        <a:lstStyle/>
                        <a:p>
                          <a:r>
                            <a:rPr lang="en-US" dirty="0" smtClean="0"/>
                            <a:t>Sunny</a:t>
                          </a:r>
                          <a:endParaRPr lang="en-US" dirty="0"/>
                        </a:p>
                      </a:txBody>
                      <a:tcPr>
                        <a:solidFill>
                          <a:schemeClr val="accent6"/>
                        </a:solidFill>
                      </a:tcPr>
                    </a:tc>
                    <a:tc>
                      <a:txBody>
                        <a:bodyPr/>
                        <a:lstStyle/>
                        <a:p>
                          <a:endParaRPr lang="en-US"/>
                        </a:p>
                      </a:txBody>
                      <a:tcPr>
                        <a:blipFill rotWithShape="0">
                          <a:blip r:embed="rId2"/>
                          <a:stretch>
                            <a:fillRect l="-75719" t="-180328" r="-66906" b="-381967"/>
                          </a:stretch>
                        </a:blipFill>
                      </a:tcPr>
                    </a:tc>
                    <a:tc>
                      <a:txBody>
                        <a:bodyPr/>
                        <a:lstStyle/>
                        <a:p>
                          <a:endParaRPr lang="en-US"/>
                        </a:p>
                      </a:txBody>
                      <a:tcPr>
                        <a:blipFill rotWithShape="0">
                          <a:blip r:embed="rId2"/>
                          <a:stretch>
                            <a:fillRect l="-265489" t="-180328" r="-1087" b="-381967"/>
                          </a:stretch>
                        </a:blipFill>
                      </a:tcPr>
                    </a:tc>
                  </a:tr>
                  <a:tr h="365760">
                    <a:tc>
                      <a:txBody>
                        <a:bodyPr/>
                        <a:lstStyle/>
                        <a:p>
                          <a:r>
                            <a:rPr lang="en-US" dirty="0" smtClean="0"/>
                            <a:t>Overcast</a:t>
                          </a:r>
                          <a:endParaRPr lang="en-US" dirty="0"/>
                        </a:p>
                      </a:txBody>
                      <a:tcPr>
                        <a:solidFill>
                          <a:schemeClr val="accent6"/>
                        </a:solidFill>
                      </a:tcPr>
                    </a:tc>
                    <a:tc>
                      <a:txBody>
                        <a:bodyPr/>
                        <a:lstStyle/>
                        <a:p>
                          <a:endParaRPr lang="en-US"/>
                        </a:p>
                      </a:txBody>
                      <a:tcPr>
                        <a:blipFill rotWithShape="0">
                          <a:blip r:embed="rId2"/>
                          <a:stretch>
                            <a:fillRect l="-75719" t="-285000" r="-66906" b="-288333"/>
                          </a:stretch>
                        </a:blipFill>
                      </a:tcPr>
                    </a:tc>
                    <a:tc>
                      <a:txBody>
                        <a:bodyPr/>
                        <a:lstStyle/>
                        <a:p>
                          <a:r>
                            <a:rPr lang="en-US" dirty="0" smtClean="0">
                              <a:solidFill>
                                <a:schemeClr val="tx1"/>
                              </a:solidFill>
                            </a:rPr>
                            <a:t>0/5</a:t>
                          </a:r>
                          <a:endParaRPr lang="en-US" dirty="0">
                            <a:solidFill>
                              <a:schemeClr val="tx1"/>
                            </a:solidFill>
                          </a:endParaRPr>
                        </a:p>
                      </a:txBody>
                      <a:tcPr>
                        <a:solidFill>
                          <a:schemeClr val="accent6"/>
                        </a:solidFill>
                      </a:tcPr>
                    </a:tc>
                  </a:tr>
                  <a:tr h="365760">
                    <a:tc>
                      <a:txBody>
                        <a:bodyPr/>
                        <a:lstStyle/>
                        <a:p>
                          <a:r>
                            <a:rPr lang="en-US" dirty="0" smtClean="0"/>
                            <a:t>Rain</a:t>
                          </a:r>
                          <a:endParaRPr lang="en-US" dirty="0"/>
                        </a:p>
                      </a:txBody>
                      <a:tcPr>
                        <a:solidFill>
                          <a:schemeClr val="accent6"/>
                        </a:solidFill>
                      </a:tcPr>
                    </a:tc>
                    <a:tc>
                      <a:txBody>
                        <a:bodyPr/>
                        <a:lstStyle/>
                        <a:p>
                          <a:endParaRPr lang="en-US"/>
                        </a:p>
                      </a:txBody>
                      <a:tcPr>
                        <a:blipFill rotWithShape="0">
                          <a:blip r:embed="rId2"/>
                          <a:stretch>
                            <a:fillRect l="-75719" t="-385000" r="-66906" b="-188333"/>
                          </a:stretch>
                        </a:blipFill>
                      </a:tcPr>
                    </a:tc>
                    <a:tc>
                      <a:txBody>
                        <a:bodyPr/>
                        <a:lstStyle/>
                        <a:p>
                          <a:r>
                            <a:rPr lang="en-US" dirty="0" smtClean="0">
                              <a:solidFill>
                                <a:schemeClr val="tx1"/>
                              </a:solidFill>
                            </a:rPr>
                            <a:t>2/5</a:t>
                          </a:r>
                          <a:endParaRPr lang="en-US" dirty="0">
                            <a:solidFill>
                              <a:schemeClr val="tx1"/>
                            </a:solidFill>
                          </a:endParaRPr>
                        </a:p>
                      </a:txBody>
                      <a:tcPr>
                        <a:solidFill>
                          <a:schemeClr val="accent6"/>
                        </a:solidFill>
                      </a:tcPr>
                    </a:tc>
                  </a:tr>
                </a:tbl>
              </a:graphicData>
            </a:graphic>
          </p:graphicFrame>
        </mc:Fallback>
      </mc:AlternateContent>
      <mc:AlternateContent xmlns:mc="http://schemas.openxmlformats.org/markup-compatibility/2006">
        <mc:Choice xmlns:a14="http://schemas.microsoft.com/office/drawing/2010/main" Requires="a14">
          <p:graphicFrame>
            <p:nvGraphicFramePr>
              <p:cNvPr id="6" name="Table 5"/>
              <p:cNvGraphicFramePr>
                <a:graphicFrameLocks noGrp="1"/>
              </p:cNvGraphicFramePr>
              <p:nvPr>
                <p:extLst>
                  <p:ext uri="{D42A27DB-BD31-4B8C-83A1-F6EECF244321}">
                    <p14:modId xmlns:p14="http://schemas.microsoft.com/office/powerpoint/2010/main" val="3653389679"/>
                  </p:ext>
                </p:extLst>
              </p:nvPr>
            </p:nvGraphicFramePr>
            <p:xfrm>
              <a:off x="127948" y="2102216"/>
              <a:ext cx="8185750" cy="1737360"/>
            </p:xfrm>
            <a:graphic>
              <a:graphicData uri="http://schemas.openxmlformats.org/drawingml/2006/table">
                <a:tbl>
                  <a:tblPr firstRow="1" bandRow="1">
                    <a:tableStyleId>{5C22544A-7EE6-4342-B048-85BDC9FD1C3A}</a:tableStyleId>
                  </a:tblPr>
                  <a:tblGrid>
                    <a:gridCol w="2560931"/>
                    <a:gridCol w="3382183"/>
                    <a:gridCol w="2242636"/>
                  </a:tblGrid>
                  <a:tr h="308070">
                    <a:tc>
                      <a:txBody>
                        <a:bodyPr/>
                        <a:lstStyle/>
                        <a:p>
                          <a:r>
                            <a:rPr lang="en-US" dirty="0" smtClean="0"/>
                            <a:t>Temperature</a:t>
                          </a:r>
                          <a:endParaRPr lang="en-US" dirty="0"/>
                        </a:p>
                      </a:txBody>
                      <a:tcPr/>
                    </a:tc>
                    <a:tc>
                      <a:txBody>
                        <a:bodyPr/>
                        <a:lstStyle/>
                        <a:p>
                          <a:r>
                            <a:rPr lang="en-US" dirty="0" smtClean="0"/>
                            <a:t>Play Tennis (Yes=9)</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Play Tennis (No=5)</a:t>
                          </a:r>
                        </a:p>
                        <a:p>
                          <a:endParaRPr lang="en-US" dirty="0"/>
                        </a:p>
                      </a:txBody>
                      <a:tcPr/>
                    </a:tc>
                  </a:tr>
                  <a:tr h="308070">
                    <a:tc>
                      <a:txBody>
                        <a:bodyPr/>
                        <a:lstStyle/>
                        <a:p>
                          <a:r>
                            <a:rPr lang="en-US" dirty="0" smtClean="0"/>
                            <a:t>Hot</a:t>
                          </a:r>
                          <a:endParaRPr lang="en-US" dirty="0"/>
                        </a:p>
                      </a:txBody>
                      <a:tcPr>
                        <a:solidFill>
                          <a:schemeClr val="accent1"/>
                        </a:solidFill>
                      </a:tcPr>
                    </a:tc>
                    <a:tc>
                      <a:txBody>
                        <a:bodyPr/>
                        <a:lstStyle/>
                        <a:p>
                          <a14:m>
                            <m:oMath xmlns:m="http://schemas.openxmlformats.org/officeDocument/2006/math">
                              <m:r>
                                <a:rPr lang="en-US" sz="1800" b="0" i="1" smtClean="0">
                                  <a:latin typeface="Cambria Math" panose="02040503050406030204" pitchFamily="18" charset="0"/>
                                </a:rPr>
                                <m:t>𝑃</m:t>
                              </m:r>
                              <m:d>
                                <m:dPr>
                                  <m:ctrlPr>
                                    <a:rPr lang="en-US" sz="1800" b="0" i="1" smtClean="0">
                                      <a:latin typeface="Cambria Math" panose="02040503050406030204" pitchFamily="18" charset="0"/>
                                    </a:rPr>
                                  </m:ctrlPr>
                                </m:dPr>
                                <m:e>
                                  <m:d>
                                    <m:dPr>
                                      <m:begChr m:val=""/>
                                      <m:endChr m:val="|"/>
                                      <m:ctrlPr>
                                        <a:rPr lang="en-US" sz="1800" b="0" i="1" smtClean="0">
                                          <a:latin typeface="Cambria Math" panose="02040503050406030204" pitchFamily="18" charset="0"/>
                                        </a:rPr>
                                      </m:ctrlPr>
                                    </m:dPr>
                                    <m:e>
                                      <m:r>
                                        <a:rPr lang="en-US" sz="1800" b="0" i="1" smtClean="0">
                                          <a:latin typeface="Cambria Math" panose="02040503050406030204" pitchFamily="18" charset="0"/>
                                        </a:rPr>
                                        <m:t>𝐻𝑜𝑡</m:t>
                                      </m:r>
                                      <m:r>
                                        <a:rPr lang="en-US" sz="1800" b="0" i="1" smtClean="0">
                                          <a:latin typeface="Cambria Math" panose="02040503050406030204" pitchFamily="18" charset="0"/>
                                        </a:rPr>
                                        <m:t>  </m:t>
                                      </m:r>
                                    </m:e>
                                  </m:d>
                                  <m:r>
                                    <a:rPr lang="en-US" sz="1800" b="0" i="1" smtClean="0">
                                      <a:latin typeface="Cambria Math" panose="02040503050406030204" pitchFamily="18" charset="0"/>
                                    </a:rPr>
                                    <m:t>𝑌𝑒𝑠</m:t>
                                  </m:r>
                                </m:e>
                              </m:d>
                              <m:r>
                                <a:rPr lang="en-US" sz="1800" b="0" i="1" smtClean="0">
                                  <a:latin typeface="Cambria Math" panose="02040503050406030204" pitchFamily="18" charset="0"/>
                                </a:rPr>
                                <m:t>= </m:t>
                              </m:r>
                            </m:oMath>
                          </a14:m>
                          <a:r>
                            <a:rPr lang="en-US" dirty="0" smtClean="0">
                              <a:solidFill>
                                <a:schemeClr val="tx1"/>
                              </a:solidFill>
                            </a:rPr>
                            <a:t>2/9</a:t>
                          </a:r>
                          <a:endParaRPr lang="en-US" dirty="0">
                            <a:solidFill>
                              <a:schemeClr val="tx1"/>
                            </a:solidFill>
                          </a:endParaRPr>
                        </a:p>
                      </a:txBody>
                      <a:tcPr>
                        <a:solidFill>
                          <a:schemeClr val="accent1"/>
                        </a:solidFill>
                      </a:tcPr>
                    </a:tc>
                    <a:tc>
                      <a:txBody>
                        <a:bodyPr/>
                        <a:lstStyle/>
                        <a:p>
                          <a14:m>
                            <m:oMath xmlns:m="http://schemas.openxmlformats.org/officeDocument/2006/math">
                              <m:r>
                                <a:rPr lang="en-US" sz="1800" b="0" i="1" smtClean="0">
                                  <a:latin typeface="Cambria Math" panose="02040503050406030204" pitchFamily="18" charset="0"/>
                                </a:rPr>
                                <m:t>𝑃</m:t>
                              </m:r>
                              <m:d>
                                <m:dPr>
                                  <m:ctrlPr>
                                    <a:rPr lang="en-US" sz="1800" b="0" i="1" smtClean="0">
                                      <a:latin typeface="Cambria Math" panose="02040503050406030204" pitchFamily="18" charset="0"/>
                                    </a:rPr>
                                  </m:ctrlPr>
                                </m:dPr>
                                <m:e>
                                  <m:d>
                                    <m:dPr>
                                      <m:begChr m:val=""/>
                                      <m:endChr m:val="|"/>
                                      <m:ctrlPr>
                                        <a:rPr lang="en-US" sz="1800" b="0" i="1" smtClean="0">
                                          <a:latin typeface="Cambria Math" panose="02040503050406030204" pitchFamily="18" charset="0"/>
                                        </a:rPr>
                                      </m:ctrlPr>
                                    </m:dPr>
                                    <m:e>
                                      <m:r>
                                        <a:rPr lang="en-US" sz="1800" b="0" i="1" smtClean="0">
                                          <a:latin typeface="Cambria Math" panose="02040503050406030204" pitchFamily="18" charset="0"/>
                                        </a:rPr>
                                        <m:t>𝐻𝑜𝑡</m:t>
                                      </m:r>
                                      <m:r>
                                        <a:rPr lang="en-US" sz="1800" b="0" i="1" smtClean="0">
                                          <a:latin typeface="Cambria Math" panose="02040503050406030204" pitchFamily="18" charset="0"/>
                                        </a:rPr>
                                        <m:t>  </m:t>
                                      </m:r>
                                    </m:e>
                                  </m:d>
                                  <m:r>
                                    <a:rPr lang="en-US" sz="1800" b="0" i="1" smtClean="0">
                                      <a:latin typeface="Cambria Math" panose="02040503050406030204" pitchFamily="18" charset="0"/>
                                    </a:rPr>
                                    <m:t>𝑁𝑜</m:t>
                                  </m:r>
                                </m:e>
                              </m:d>
                              <m:r>
                                <a:rPr lang="en-US" sz="1800" b="0" i="1" smtClean="0">
                                  <a:latin typeface="Cambria Math" panose="02040503050406030204" pitchFamily="18" charset="0"/>
                                </a:rPr>
                                <m:t>= </m:t>
                              </m:r>
                            </m:oMath>
                          </a14:m>
                          <a:r>
                            <a:rPr lang="en-US" dirty="0" smtClean="0">
                              <a:solidFill>
                                <a:schemeClr val="tx1"/>
                              </a:solidFill>
                            </a:rPr>
                            <a:t>2/5</a:t>
                          </a:r>
                          <a:endParaRPr lang="en-US" dirty="0">
                            <a:solidFill>
                              <a:schemeClr val="tx1"/>
                            </a:solidFill>
                          </a:endParaRPr>
                        </a:p>
                      </a:txBody>
                      <a:tcPr>
                        <a:solidFill>
                          <a:schemeClr val="accent1"/>
                        </a:solidFill>
                      </a:tcPr>
                    </a:tc>
                  </a:tr>
                  <a:tr h="308070">
                    <a:tc>
                      <a:txBody>
                        <a:bodyPr/>
                        <a:lstStyle/>
                        <a:p>
                          <a:r>
                            <a:rPr lang="en-US" dirty="0" smtClean="0"/>
                            <a:t>Mild</a:t>
                          </a:r>
                          <a:endParaRPr lang="en-US" dirty="0"/>
                        </a:p>
                      </a:txBody>
                      <a:tcPr>
                        <a:solidFill>
                          <a:schemeClr val="accent1"/>
                        </a:solidFill>
                      </a:tcPr>
                    </a:tc>
                    <a:tc>
                      <a:txBody>
                        <a:bodyPr/>
                        <a:lstStyle/>
                        <a:p>
                          <a14:m>
                            <m:oMath xmlns:m="http://schemas.openxmlformats.org/officeDocument/2006/math">
                              <m:r>
                                <a:rPr lang="en-US" sz="1800" b="0" i="1" smtClean="0">
                                  <a:latin typeface="Cambria Math" panose="02040503050406030204" pitchFamily="18" charset="0"/>
                                </a:rPr>
                                <m:t>𝑃</m:t>
                              </m:r>
                              <m:d>
                                <m:dPr>
                                  <m:ctrlPr>
                                    <a:rPr lang="en-US" sz="1800" b="0" i="1" smtClean="0">
                                      <a:latin typeface="Cambria Math" panose="02040503050406030204" pitchFamily="18" charset="0"/>
                                    </a:rPr>
                                  </m:ctrlPr>
                                </m:dPr>
                                <m:e>
                                  <m:d>
                                    <m:dPr>
                                      <m:begChr m:val=""/>
                                      <m:endChr m:val="|"/>
                                      <m:ctrlPr>
                                        <a:rPr lang="en-US" sz="1800" b="0" i="1" smtClean="0">
                                          <a:latin typeface="Cambria Math" panose="02040503050406030204" pitchFamily="18" charset="0"/>
                                        </a:rPr>
                                      </m:ctrlPr>
                                    </m:dPr>
                                    <m:e>
                                      <m:r>
                                        <a:rPr lang="en-US" sz="1800" b="0" i="1" smtClean="0">
                                          <a:latin typeface="Cambria Math" panose="02040503050406030204" pitchFamily="18" charset="0"/>
                                        </a:rPr>
                                        <m:t>𝑀𝑖𝑙𝑑</m:t>
                                      </m:r>
                                    </m:e>
                                  </m:d>
                                  <m:r>
                                    <a:rPr lang="en-US" sz="1800" b="0" i="1" smtClean="0">
                                      <a:latin typeface="Cambria Math" panose="02040503050406030204" pitchFamily="18" charset="0"/>
                                    </a:rPr>
                                    <m:t>𝑌𝑒𝑠</m:t>
                                  </m:r>
                                </m:e>
                              </m:d>
                              <m:r>
                                <a:rPr lang="en-US" sz="1800" b="0" i="1" smtClean="0">
                                  <a:latin typeface="Cambria Math" panose="02040503050406030204" pitchFamily="18" charset="0"/>
                                </a:rPr>
                                <m:t>= </m:t>
                              </m:r>
                            </m:oMath>
                          </a14:m>
                          <a:r>
                            <a:rPr lang="en-US" dirty="0" smtClean="0">
                              <a:solidFill>
                                <a:schemeClr val="tx1"/>
                              </a:solidFill>
                            </a:rPr>
                            <a:t>4/9</a:t>
                          </a:r>
                          <a:endParaRPr lang="en-US" dirty="0">
                            <a:solidFill>
                              <a:schemeClr val="tx1"/>
                            </a:solidFill>
                          </a:endParaRPr>
                        </a:p>
                      </a:txBody>
                      <a:tcPr>
                        <a:solidFill>
                          <a:schemeClr val="accent1"/>
                        </a:solidFill>
                      </a:tcPr>
                    </a:tc>
                    <a:tc>
                      <a:txBody>
                        <a:bodyPr/>
                        <a:lstStyle/>
                        <a:p>
                          <a14:m>
                            <m:oMath xmlns:m="http://schemas.openxmlformats.org/officeDocument/2006/math">
                              <m:r>
                                <a:rPr lang="en-US" sz="1800" b="0" i="1" smtClean="0">
                                  <a:latin typeface="Cambria Math" panose="02040503050406030204" pitchFamily="18" charset="0"/>
                                </a:rPr>
                                <m:t>𝑃</m:t>
                              </m:r>
                              <m:d>
                                <m:dPr>
                                  <m:ctrlPr>
                                    <a:rPr lang="en-US" sz="1800" b="0" i="1" smtClean="0">
                                      <a:latin typeface="Cambria Math" panose="02040503050406030204" pitchFamily="18" charset="0"/>
                                    </a:rPr>
                                  </m:ctrlPr>
                                </m:dPr>
                                <m:e>
                                  <m:d>
                                    <m:dPr>
                                      <m:begChr m:val=""/>
                                      <m:endChr m:val="|"/>
                                      <m:ctrlPr>
                                        <a:rPr lang="en-US" sz="1800" b="0" i="1" smtClean="0">
                                          <a:latin typeface="Cambria Math" panose="02040503050406030204" pitchFamily="18" charset="0"/>
                                        </a:rPr>
                                      </m:ctrlPr>
                                    </m:dPr>
                                    <m:e>
                                      <m:r>
                                        <a:rPr lang="en-US" sz="1800" b="0" i="1" smtClean="0">
                                          <a:latin typeface="Cambria Math" panose="02040503050406030204" pitchFamily="18" charset="0"/>
                                        </a:rPr>
                                        <m:t>𝑀𝑖𝑙𝑑</m:t>
                                      </m:r>
                                    </m:e>
                                  </m:d>
                                  <m:r>
                                    <a:rPr lang="en-US" sz="1800" b="0" i="1" smtClean="0">
                                      <a:latin typeface="Cambria Math" panose="02040503050406030204" pitchFamily="18" charset="0"/>
                                    </a:rPr>
                                    <m:t>𝑁𝑜</m:t>
                                  </m:r>
                                </m:e>
                              </m:d>
                              <m:r>
                                <a:rPr lang="en-US" sz="1800" b="0" i="1" smtClean="0">
                                  <a:latin typeface="Cambria Math" panose="02040503050406030204" pitchFamily="18" charset="0"/>
                                </a:rPr>
                                <m:t>= </m:t>
                              </m:r>
                            </m:oMath>
                          </a14:m>
                          <a:r>
                            <a:rPr lang="en-US" dirty="0" smtClean="0">
                              <a:solidFill>
                                <a:schemeClr val="tx1"/>
                              </a:solidFill>
                            </a:rPr>
                            <a:t>2/5</a:t>
                          </a:r>
                          <a:endParaRPr lang="en-US" dirty="0">
                            <a:solidFill>
                              <a:schemeClr val="tx1"/>
                            </a:solidFill>
                          </a:endParaRPr>
                        </a:p>
                      </a:txBody>
                      <a:tcPr>
                        <a:solidFill>
                          <a:schemeClr val="accent1"/>
                        </a:solidFill>
                      </a:tcPr>
                    </a:tc>
                  </a:tr>
                  <a:tr h="137100">
                    <a:tc>
                      <a:txBody>
                        <a:bodyPr/>
                        <a:lstStyle/>
                        <a:p>
                          <a:r>
                            <a:rPr lang="en-US" dirty="0" smtClean="0"/>
                            <a:t>Cool</a:t>
                          </a:r>
                          <a:endParaRPr lang="en-US" dirty="0"/>
                        </a:p>
                      </a:txBody>
                      <a:tcPr>
                        <a:solidFill>
                          <a:schemeClr val="accent1"/>
                        </a:solidFill>
                      </a:tcPr>
                    </a:tc>
                    <a:tc>
                      <a:txBody>
                        <a:bodyPr/>
                        <a:lstStyle/>
                        <a:p>
                          <a14:m>
                            <m:oMath xmlns:m="http://schemas.openxmlformats.org/officeDocument/2006/math">
                              <m:r>
                                <a:rPr lang="en-US" sz="1800" b="0" i="1" smtClean="0">
                                  <a:latin typeface="Cambria Math" panose="02040503050406030204" pitchFamily="18" charset="0"/>
                                </a:rPr>
                                <m:t>𝑃</m:t>
                              </m:r>
                              <m:d>
                                <m:dPr>
                                  <m:ctrlPr>
                                    <a:rPr lang="en-US" sz="1800" b="0" i="1" smtClean="0">
                                      <a:latin typeface="Cambria Math" panose="02040503050406030204" pitchFamily="18" charset="0"/>
                                    </a:rPr>
                                  </m:ctrlPr>
                                </m:dPr>
                                <m:e>
                                  <m:d>
                                    <m:dPr>
                                      <m:begChr m:val=""/>
                                      <m:endChr m:val="|"/>
                                      <m:ctrlPr>
                                        <a:rPr lang="en-US" sz="1800" b="0" i="1" smtClean="0">
                                          <a:latin typeface="Cambria Math" panose="02040503050406030204" pitchFamily="18" charset="0"/>
                                        </a:rPr>
                                      </m:ctrlPr>
                                    </m:dPr>
                                    <m:e>
                                      <m:r>
                                        <a:rPr lang="en-US" sz="1800" b="0" i="1" smtClean="0">
                                          <a:latin typeface="Cambria Math" panose="02040503050406030204" pitchFamily="18" charset="0"/>
                                        </a:rPr>
                                        <m:t>𝐶𝑜𝑜𝑙</m:t>
                                      </m:r>
                                      <m:r>
                                        <a:rPr lang="en-US" sz="1800" b="0" i="1" smtClean="0">
                                          <a:latin typeface="Cambria Math" panose="02040503050406030204" pitchFamily="18" charset="0"/>
                                        </a:rPr>
                                        <m:t> </m:t>
                                      </m:r>
                                    </m:e>
                                  </m:d>
                                  <m:r>
                                    <a:rPr lang="en-US" sz="1800" b="0" i="1" smtClean="0">
                                      <a:latin typeface="Cambria Math" panose="02040503050406030204" pitchFamily="18" charset="0"/>
                                    </a:rPr>
                                    <m:t>𝑌𝑒𝑠</m:t>
                                  </m:r>
                                </m:e>
                              </m:d>
                              <m:r>
                                <a:rPr lang="en-US" sz="1800" b="0" i="1" smtClean="0">
                                  <a:latin typeface="Cambria Math" panose="02040503050406030204" pitchFamily="18" charset="0"/>
                                </a:rPr>
                                <m:t>= </m:t>
                              </m:r>
                            </m:oMath>
                          </a14:m>
                          <a:r>
                            <a:rPr lang="en-US" dirty="0" smtClean="0">
                              <a:solidFill>
                                <a:schemeClr val="tx1"/>
                              </a:solidFill>
                            </a:rPr>
                            <a:t>3/9</a:t>
                          </a:r>
                          <a:endParaRPr lang="en-US" dirty="0">
                            <a:solidFill>
                              <a:schemeClr val="tx1"/>
                            </a:solidFill>
                          </a:endParaRPr>
                        </a:p>
                      </a:txBody>
                      <a:tcPr>
                        <a:solidFill>
                          <a:schemeClr val="accent1"/>
                        </a:solidFill>
                      </a:tcPr>
                    </a:tc>
                    <a:tc>
                      <a:txBody>
                        <a:bodyPr/>
                        <a:lstStyle/>
                        <a:p>
                          <a14:m>
                            <m:oMath xmlns:m="http://schemas.openxmlformats.org/officeDocument/2006/math">
                              <m:r>
                                <a:rPr lang="en-US" sz="1800" b="0" i="1" smtClean="0">
                                  <a:latin typeface="Cambria Math" panose="02040503050406030204" pitchFamily="18" charset="0"/>
                                </a:rPr>
                                <m:t>𝑃</m:t>
                              </m:r>
                              <m:d>
                                <m:dPr>
                                  <m:ctrlPr>
                                    <a:rPr lang="en-US" sz="1800" b="0" i="1" smtClean="0">
                                      <a:latin typeface="Cambria Math" panose="02040503050406030204" pitchFamily="18" charset="0"/>
                                    </a:rPr>
                                  </m:ctrlPr>
                                </m:dPr>
                                <m:e>
                                  <m:d>
                                    <m:dPr>
                                      <m:begChr m:val=""/>
                                      <m:endChr m:val="|"/>
                                      <m:ctrlPr>
                                        <a:rPr lang="en-US" sz="1800" b="0" i="1" smtClean="0">
                                          <a:latin typeface="Cambria Math" panose="02040503050406030204" pitchFamily="18" charset="0"/>
                                        </a:rPr>
                                      </m:ctrlPr>
                                    </m:dPr>
                                    <m:e>
                                      <m:r>
                                        <a:rPr lang="en-US" sz="1800" b="0" i="1" smtClean="0">
                                          <a:latin typeface="Cambria Math" panose="02040503050406030204" pitchFamily="18" charset="0"/>
                                        </a:rPr>
                                        <m:t>𝐶𝑜𝑜𝑙</m:t>
                                      </m:r>
                                      <m:r>
                                        <a:rPr lang="en-US" sz="1800" b="0" i="1" smtClean="0">
                                          <a:latin typeface="Cambria Math" panose="02040503050406030204" pitchFamily="18" charset="0"/>
                                        </a:rPr>
                                        <m:t> </m:t>
                                      </m:r>
                                    </m:e>
                                  </m:d>
                                  <m:r>
                                    <a:rPr lang="en-US" sz="1800" b="0" i="1" smtClean="0">
                                      <a:latin typeface="Cambria Math" panose="02040503050406030204" pitchFamily="18" charset="0"/>
                                    </a:rPr>
                                    <m:t>𝑁𝑜</m:t>
                                  </m:r>
                                </m:e>
                              </m:d>
                              <m:r>
                                <a:rPr lang="en-US" sz="1800" b="0" i="1" smtClean="0">
                                  <a:latin typeface="Cambria Math" panose="02040503050406030204" pitchFamily="18" charset="0"/>
                                </a:rPr>
                                <m:t>= </m:t>
                              </m:r>
                            </m:oMath>
                          </a14:m>
                          <a:r>
                            <a:rPr lang="en-US" dirty="0" smtClean="0">
                              <a:solidFill>
                                <a:schemeClr val="tx1"/>
                              </a:solidFill>
                            </a:rPr>
                            <a:t>1/5</a:t>
                          </a:r>
                          <a:endParaRPr lang="en-US" dirty="0">
                            <a:solidFill>
                              <a:schemeClr val="tx1"/>
                            </a:solidFill>
                          </a:endParaRPr>
                        </a:p>
                      </a:txBody>
                      <a:tcPr>
                        <a:solidFill>
                          <a:schemeClr val="accent1"/>
                        </a:solidFill>
                      </a:tcPr>
                    </a:tc>
                  </a:tr>
                </a:tbl>
              </a:graphicData>
            </a:graphic>
          </p:graphicFrame>
        </mc:Choice>
        <mc:Fallback>
          <p:graphicFrame>
            <p:nvGraphicFramePr>
              <p:cNvPr id="6" name="Table 5"/>
              <p:cNvGraphicFramePr>
                <a:graphicFrameLocks noGrp="1"/>
              </p:cNvGraphicFramePr>
              <p:nvPr>
                <p:extLst>
                  <p:ext uri="{D42A27DB-BD31-4B8C-83A1-F6EECF244321}">
                    <p14:modId xmlns:p14="http://schemas.microsoft.com/office/powerpoint/2010/main" val="3653389679"/>
                  </p:ext>
                </p:extLst>
              </p:nvPr>
            </p:nvGraphicFramePr>
            <p:xfrm>
              <a:off x="127948" y="2102216"/>
              <a:ext cx="8185750" cy="1737360"/>
            </p:xfrm>
            <a:graphic>
              <a:graphicData uri="http://schemas.openxmlformats.org/drawingml/2006/table">
                <a:tbl>
                  <a:tblPr firstRow="1" bandRow="1">
                    <a:tableStyleId>{5C22544A-7EE6-4342-B048-85BDC9FD1C3A}</a:tableStyleId>
                  </a:tblPr>
                  <a:tblGrid>
                    <a:gridCol w="2560931"/>
                    <a:gridCol w="3382183"/>
                    <a:gridCol w="2242636"/>
                  </a:tblGrid>
                  <a:tr h="640080">
                    <a:tc>
                      <a:txBody>
                        <a:bodyPr/>
                        <a:lstStyle/>
                        <a:p>
                          <a:r>
                            <a:rPr lang="en-US" dirty="0" smtClean="0"/>
                            <a:t>Temperature</a:t>
                          </a:r>
                          <a:endParaRPr lang="en-US" dirty="0"/>
                        </a:p>
                      </a:txBody>
                      <a:tcPr/>
                    </a:tc>
                    <a:tc>
                      <a:txBody>
                        <a:bodyPr/>
                        <a:lstStyle/>
                        <a:p>
                          <a:r>
                            <a:rPr lang="en-US" dirty="0" smtClean="0"/>
                            <a:t>Play Tennis (Yes=9)</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Play Tennis (No=5)</a:t>
                          </a:r>
                        </a:p>
                        <a:p>
                          <a:endParaRPr lang="en-US" dirty="0"/>
                        </a:p>
                      </a:txBody>
                      <a:tcPr/>
                    </a:tc>
                  </a:tr>
                  <a:tr h="365760">
                    <a:tc>
                      <a:txBody>
                        <a:bodyPr/>
                        <a:lstStyle/>
                        <a:p>
                          <a:r>
                            <a:rPr lang="en-US" dirty="0" smtClean="0"/>
                            <a:t>Hot</a:t>
                          </a:r>
                          <a:endParaRPr lang="en-US" dirty="0"/>
                        </a:p>
                      </a:txBody>
                      <a:tcPr>
                        <a:solidFill>
                          <a:schemeClr val="accent1"/>
                        </a:solidFill>
                      </a:tcPr>
                    </a:tc>
                    <a:tc>
                      <a:txBody>
                        <a:bodyPr/>
                        <a:lstStyle/>
                        <a:p>
                          <a:endParaRPr lang="en-US"/>
                        </a:p>
                      </a:txBody>
                      <a:tcPr>
                        <a:blipFill rotWithShape="0">
                          <a:blip r:embed="rId3"/>
                          <a:stretch>
                            <a:fillRect l="-75719" t="-180328" r="-66906" b="-381967"/>
                          </a:stretch>
                        </a:blipFill>
                      </a:tcPr>
                    </a:tc>
                    <a:tc>
                      <a:txBody>
                        <a:bodyPr/>
                        <a:lstStyle/>
                        <a:p>
                          <a:endParaRPr lang="en-US"/>
                        </a:p>
                      </a:txBody>
                      <a:tcPr>
                        <a:blipFill rotWithShape="0">
                          <a:blip r:embed="rId3"/>
                          <a:stretch>
                            <a:fillRect l="-265489" t="-180328" r="-1087" b="-381967"/>
                          </a:stretch>
                        </a:blipFill>
                      </a:tcPr>
                    </a:tc>
                  </a:tr>
                  <a:tr h="365760">
                    <a:tc>
                      <a:txBody>
                        <a:bodyPr/>
                        <a:lstStyle/>
                        <a:p>
                          <a:r>
                            <a:rPr lang="en-US" dirty="0" smtClean="0"/>
                            <a:t>Mild</a:t>
                          </a:r>
                          <a:endParaRPr lang="en-US" dirty="0"/>
                        </a:p>
                      </a:txBody>
                      <a:tcPr>
                        <a:solidFill>
                          <a:schemeClr val="accent1"/>
                        </a:solidFill>
                      </a:tcPr>
                    </a:tc>
                    <a:tc>
                      <a:txBody>
                        <a:bodyPr/>
                        <a:lstStyle/>
                        <a:p>
                          <a:endParaRPr lang="en-US"/>
                        </a:p>
                      </a:txBody>
                      <a:tcPr>
                        <a:blipFill rotWithShape="0">
                          <a:blip r:embed="rId3"/>
                          <a:stretch>
                            <a:fillRect l="-75719" t="-285000" r="-66906" b="-288333"/>
                          </a:stretch>
                        </a:blipFill>
                      </a:tcPr>
                    </a:tc>
                    <a:tc>
                      <a:txBody>
                        <a:bodyPr/>
                        <a:lstStyle/>
                        <a:p>
                          <a:endParaRPr lang="en-US"/>
                        </a:p>
                      </a:txBody>
                      <a:tcPr>
                        <a:blipFill rotWithShape="0">
                          <a:blip r:embed="rId3"/>
                          <a:stretch>
                            <a:fillRect l="-265489" t="-285000" r="-1087" b="-288333"/>
                          </a:stretch>
                        </a:blipFill>
                      </a:tcPr>
                    </a:tc>
                  </a:tr>
                  <a:tr h="365760">
                    <a:tc>
                      <a:txBody>
                        <a:bodyPr/>
                        <a:lstStyle/>
                        <a:p>
                          <a:r>
                            <a:rPr lang="en-US" dirty="0" smtClean="0"/>
                            <a:t>Cool</a:t>
                          </a:r>
                          <a:endParaRPr lang="en-US" dirty="0"/>
                        </a:p>
                      </a:txBody>
                      <a:tcPr>
                        <a:solidFill>
                          <a:schemeClr val="accent1"/>
                        </a:solidFill>
                      </a:tcPr>
                    </a:tc>
                    <a:tc>
                      <a:txBody>
                        <a:bodyPr/>
                        <a:lstStyle/>
                        <a:p>
                          <a:endParaRPr lang="en-US"/>
                        </a:p>
                      </a:txBody>
                      <a:tcPr>
                        <a:blipFill rotWithShape="0">
                          <a:blip r:embed="rId3"/>
                          <a:stretch>
                            <a:fillRect l="-75719" t="-385000" r="-66906" b="-188333"/>
                          </a:stretch>
                        </a:blipFill>
                      </a:tcPr>
                    </a:tc>
                    <a:tc>
                      <a:txBody>
                        <a:bodyPr/>
                        <a:lstStyle/>
                        <a:p>
                          <a:endParaRPr lang="en-US"/>
                        </a:p>
                      </a:txBody>
                      <a:tcPr>
                        <a:blipFill rotWithShape="0">
                          <a:blip r:embed="rId3"/>
                          <a:stretch>
                            <a:fillRect l="-265489" t="-385000" r="-1087" b="-188333"/>
                          </a:stretch>
                        </a:blipFill>
                      </a:tcPr>
                    </a:tc>
                  </a:tr>
                </a:tbl>
              </a:graphicData>
            </a:graphic>
          </p:graphicFrame>
        </mc:Fallback>
      </mc:AlternateContent>
      <mc:AlternateContent xmlns:mc="http://schemas.openxmlformats.org/markup-compatibility/2006">
        <mc:Choice xmlns:a14="http://schemas.microsoft.com/office/drawing/2010/main" Requires="a14">
          <p:graphicFrame>
            <p:nvGraphicFramePr>
              <p:cNvPr id="7" name="Table 6"/>
              <p:cNvGraphicFramePr>
                <a:graphicFrameLocks noGrp="1"/>
              </p:cNvGraphicFramePr>
              <p:nvPr>
                <p:extLst>
                  <p:ext uri="{D42A27DB-BD31-4B8C-83A1-F6EECF244321}">
                    <p14:modId xmlns:p14="http://schemas.microsoft.com/office/powerpoint/2010/main" val="4167035174"/>
                  </p:ext>
                </p:extLst>
              </p:nvPr>
            </p:nvGraphicFramePr>
            <p:xfrm>
              <a:off x="127948" y="3942855"/>
              <a:ext cx="8185750" cy="1371600"/>
            </p:xfrm>
            <a:graphic>
              <a:graphicData uri="http://schemas.openxmlformats.org/drawingml/2006/table">
                <a:tbl>
                  <a:tblPr firstRow="1" bandRow="1">
                    <a:tableStyleId>{5C22544A-7EE6-4342-B048-85BDC9FD1C3A}</a:tableStyleId>
                  </a:tblPr>
                  <a:tblGrid>
                    <a:gridCol w="2454359"/>
                    <a:gridCol w="3311446"/>
                    <a:gridCol w="2419945"/>
                  </a:tblGrid>
                  <a:tr h="308070">
                    <a:tc>
                      <a:txBody>
                        <a:bodyPr/>
                        <a:lstStyle/>
                        <a:p>
                          <a:r>
                            <a:rPr lang="en-US" dirty="0" smtClean="0"/>
                            <a:t>Humidity</a:t>
                          </a:r>
                          <a:endParaRPr lang="en-US" dirty="0"/>
                        </a:p>
                      </a:txBody>
                      <a:tcPr>
                        <a:solidFill>
                          <a:schemeClr val="accent3">
                            <a:lumMod val="60000"/>
                            <a:lumOff val="40000"/>
                          </a:schemeClr>
                        </a:solidFill>
                      </a:tcPr>
                    </a:tc>
                    <a:tc>
                      <a:txBody>
                        <a:bodyPr/>
                        <a:lstStyle/>
                        <a:p>
                          <a:r>
                            <a:rPr lang="en-US" dirty="0" smtClean="0"/>
                            <a:t>Play Tennis (Yes=9)</a:t>
                          </a:r>
                          <a:endParaRPr lang="en-US" dirty="0"/>
                        </a:p>
                      </a:txBody>
                      <a:tcPr>
                        <a:solidFill>
                          <a:schemeClr val="accent3">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Play Tennis (No=5)</a:t>
                          </a:r>
                        </a:p>
                        <a:p>
                          <a:endParaRPr lang="en-US" dirty="0"/>
                        </a:p>
                      </a:txBody>
                      <a:tcPr>
                        <a:solidFill>
                          <a:schemeClr val="accent3">
                            <a:lumMod val="60000"/>
                            <a:lumOff val="40000"/>
                          </a:schemeClr>
                        </a:solidFill>
                      </a:tcPr>
                    </a:tc>
                  </a:tr>
                  <a:tr h="308070">
                    <a:tc>
                      <a:txBody>
                        <a:bodyPr/>
                        <a:lstStyle/>
                        <a:p>
                          <a:r>
                            <a:rPr lang="en-US" dirty="0" smtClean="0"/>
                            <a:t>High</a:t>
                          </a:r>
                          <a:endParaRPr lang="en-US" dirty="0"/>
                        </a:p>
                      </a:txBody>
                      <a:tcPr>
                        <a:solidFill>
                          <a:schemeClr val="accent3">
                            <a:lumMod val="60000"/>
                            <a:lumOff val="40000"/>
                          </a:schemeClr>
                        </a:solidFill>
                      </a:tcPr>
                    </a:tc>
                    <a:tc>
                      <a:txBody>
                        <a:bodyPr/>
                        <a:lstStyle/>
                        <a:p>
                          <a14:m>
                            <m:oMath xmlns:m="http://schemas.openxmlformats.org/officeDocument/2006/math">
                              <m:r>
                                <a:rPr lang="en-US" sz="1800" b="0" i="1" smtClean="0">
                                  <a:latin typeface="Cambria Math" panose="02040503050406030204" pitchFamily="18" charset="0"/>
                                </a:rPr>
                                <m:t>𝑃</m:t>
                              </m:r>
                              <m:d>
                                <m:dPr>
                                  <m:ctrlPr>
                                    <a:rPr lang="en-US" sz="1800" b="0" i="1" smtClean="0">
                                      <a:latin typeface="Cambria Math" panose="02040503050406030204" pitchFamily="18" charset="0"/>
                                    </a:rPr>
                                  </m:ctrlPr>
                                </m:dPr>
                                <m:e>
                                  <m:d>
                                    <m:dPr>
                                      <m:begChr m:val=""/>
                                      <m:endChr m:val="|"/>
                                      <m:ctrlPr>
                                        <a:rPr lang="en-US" sz="1800" b="0" i="1" smtClean="0">
                                          <a:latin typeface="Cambria Math" panose="02040503050406030204" pitchFamily="18" charset="0"/>
                                        </a:rPr>
                                      </m:ctrlPr>
                                    </m:dPr>
                                    <m:e>
                                      <m:r>
                                        <a:rPr lang="en-US" sz="1800" b="0" i="1" smtClean="0">
                                          <a:latin typeface="Cambria Math" panose="02040503050406030204" pitchFamily="18" charset="0"/>
                                        </a:rPr>
                                        <m:t>𝐻𝑖𝑔h</m:t>
                                      </m:r>
                                      <m:r>
                                        <a:rPr lang="en-US" sz="1800" b="0" i="1" smtClean="0">
                                          <a:latin typeface="Cambria Math" panose="02040503050406030204" pitchFamily="18" charset="0"/>
                                        </a:rPr>
                                        <m:t> </m:t>
                                      </m:r>
                                    </m:e>
                                  </m:d>
                                  <m:r>
                                    <a:rPr lang="en-US" sz="1800" b="0" i="1" smtClean="0">
                                      <a:latin typeface="Cambria Math" panose="02040503050406030204" pitchFamily="18" charset="0"/>
                                    </a:rPr>
                                    <m:t>𝑌𝑒𝑠</m:t>
                                  </m:r>
                                </m:e>
                              </m:d>
                              <m:r>
                                <a:rPr lang="en-US" sz="1800" b="0" i="1" smtClean="0">
                                  <a:latin typeface="Cambria Math" panose="02040503050406030204" pitchFamily="18" charset="0"/>
                                </a:rPr>
                                <m:t>= </m:t>
                              </m:r>
                            </m:oMath>
                          </a14:m>
                          <a:r>
                            <a:rPr lang="en-US" dirty="0" smtClean="0">
                              <a:solidFill>
                                <a:schemeClr val="tx1"/>
                              </a:solidFill>
                            </a:rPr>
                            <a:t>3/9</a:t>
                          </a:r>
                          <a:endParaRPr lang="en-US" dirty="0">
                            <a:solidFill>
                              <a:schemeClr val="tx1"/>
                            </a:solidFill>
                          </a:endParaRPr>
                        </a:p>
                      </a:txBody>
                      <a:tcPr>
                        <a:solidFill>
                          <a:schemeClr val="accent3">
                            <a:lumMod val="60000"/>
                            <a:lumOff val="40000"/>
                          </a:schemeClr>
                        </a:solidFill>
                      </a:tcPr>
                    </a:tc>
                    <a:tc>
                      <a:txBody>
                        <a:bodyPr/>
                        <a:lstStyle/>
                        <a:p>
                          <a14:m>
                            <m:oMath xmlns:m="http://schemas.openxmlformats.org/officeDocument/2006/math">
                              <m:r>
                                <a:rPr lang="en-US" sz="1800" b="0" i="1" smtClean="0">
                                  <a:latin typeface="Cambria Math" panose="02040503050406030204" pitchFamily="18" charset="0"/>
                                </a:rPr>
                                <m:t>𝑃</m:t>
                              </m:r>
                              <m:d>
                                <m:dPr>
                                  <m:ctrlPr>
                                    <a:rPr lang="en-US" sz="1800" b="0" i="1" smtClean="0">
                                      <a:latin typeface="Cambria Math" panose="02040503050406030204" pitchFamily="18" charset="0"/>
                                    </a:rPr>
                                  </m:ctrlPr>
                                </m:dPr>
                                <m:e>
                                  <m:d>
                                    <m:dPr>
                                      <m:begChr m:val=""/>
                                      <m:endChr m:val="|"/>
                                      <m:ctrlPr>
                                        <a:rPr lang="en-US" sz="1800" b="0" i="1" smtClean="0">
                                          <a:latin typeface="Cambria Math" panose="02040503050406030204" pitchFamily="18" charset="0"/>
                                        </a:rPr>
                                      </m:ctrlPr>
                                    </m:dPr>
                                    <m:e>
                                      <m:r>
                                        <a:rPr lang="en-US" sz="1800" b="0" i="1" smtClean="0">
                                          <a:latin typeface="Cambria Math" panose="02040503050406030204" pitchFamily="18" charset="0"/>
                                        </a:rPr>
                                        <m:t>𝐻𝑖𝑔h</m:t>
                                      </m:r>
                                      <m:r>
                                        <a:rPr lang="en-US" sz="1800" b="0" i="1" smtClean="0">
                                          <a:latin typeface="Cambria Math" panose="02040503050406030204" pitchFamily="18" charset="0"/>
                                        </a:rPr>
                                        <m:t> </m:t>
                                      </m:r>
                                    </m:e>
                                  </m:d>
                                  <m:r>
                                    <a:rPr lang="en-US" sz="1800" b="0" i="1" smtClean="0">
                                      <a:latin typeface="Cambria Math" panose="02040503050406030204" pitchFamily="18" charset="0"/>
                                    </a:rPr>
                                    <m:t>𝑁𝑜</m:t>
                                  </m:r>
                                </m:e>
                              </m:d>
                              <m:r>
                                <a:rPr lang="en-US" sz="1800" b="0" i="1" smtClean="0">
                                  <a:latin typeface="Cambria Math" panose="02040503050406030204" pitchFamily="18" charset="0"/>
                                </a:rPr>
                                <m:t>= </m:t>
                              </m:r>
                            </m:oMath>
                          </a14:m>
                          <a:r>
                            <a:rPr lang="en-US" dirty="0" smtClean="0">
                              <a:solidFill>
                                <a:schemeClr val="tx1"/>
                              </a:solidFill>
                            </a:rPr>
                            <a:t>4/5</a:t>
                          </a:r>
                          <a:endParaRPr lang="en-US" dirty="0">
                            <a:solidFill>
                              <a:schemeClr val="tx1"/>
                            </a:solidFill>
                          </a:endParaRPr>
                        </a:p>
                      </a:txBody>
                      <a:tcPr>
                        <a:solidFill>
                          <a:schemeClr val="accent3">
                            <a:lumMod val="60000"/>
                            <a:lumOff val="40000"/>
                          </a:schemeClr>
                        </a:solidFill>
                      </a:tcPr>
                    </a:tc>
                  </a:tr>
                  <a:tr h="308070">
                    <a:tc>
                      <a:txBody>
                        <a:bodyPr/>
                        <a:lstStyle/>
                        <a:p>
                          <a:r>
                            <a:rPr lang="en-US" dirty="0" smtClean="0"/>
                            <a:t>Normal</a:t>
                          </a:r>
                          <a:endParaRPr lang="en-US" dirty="0"/>
                        </a:p>
                      </a:txBody>
                      <a:tcPr>
                        <a:solidFill>
                          <a:schemeClr val="accent3">
                            <a:lumMod val="60000"/>
                            <a:lumOff val="40000"/>
                          </a:schemeClr>
                        </a:solidFill>
                      </a:tcPr>
                    </a:tc>
                    <a:tc>
                      <a:txBody>
                        <a:bodyPr/>
                        <a:lstStyle/>
                        <a:p>
                          <a14:m>
                            <m:oMath xmlns:m="http://schemas.openxmlformats.org/officeDocument/2006/math">
                              <m:r>
                                <a:rPr lang="en-US" sz="1800" b="0" i="1" smtClean="0">
                                  <a:latin typeface="Cambria Math" panose="02040503050406030204" pitchFamily="18" charset="0"/>
                                </a:rPr>
                                <m:t>𝑃</m:t>
                              </m:r>
                              <m:d>
                                <m:dPr>
                                  <m:ctrlPr>
                                    <a:rPr lang="en-US" sz="1800" b="0" i="1" smtClean="0">
                                      <a:latin typeface="Cambria Math" panose="02040503050406030204" pitchFamily="18" charset="0"/>
                                    </a:rPr>
                                  </m:ctrlPr>
                                </m:dPr>
                                <m:e>
                                  <m:d>
                                    <m:dPr>
                                      <m:begChr m:val=""/>
                                      <m:endChr m:val="|"/>
                                      <m:ctrlPr>
                                        <a:rPr lang="en-US" sz="1800" b="0" i="1" smtClean="0">
                                          <a:latin typeface="Cambria Math" panose="02040503050406030204" pitchFamily="18" charset="0"/>
                                        </a:rPr>
                                      </m:ctrlPr>
                                    </m:dPr>
                                    <m:e>
                                      <m:r>
                                        <a:rPr lang="en-US" sz="1800" b="0" i="1" smtClean="0">
                                          <a:latin typeface="Cambria Math" panose="02040503050406030204" pitchFamily="18" charset="0"/>
                                        </a:rPr>
                                        <m:t>𝑁𝑜𝑟𝑚𝑎𝑙</m:t>
                                      </m:r>
                                      <m:r>
                                        <a:rPr lang="en-US" sz="1800" b="0" i="1" smtClean="0">
                                          <a:latin typeface="Cambria Math" panose="02040503050406030204" pitchFamily="18" charset="0"/>
                                        </a:rPr>
                                        <m:t> </m:t>
                                      </m:r>
                                    </m:e>
                                  </m:d>
                                  <m:r>
                                    <a:rPr lang="en-US" sz="1800" b="0" i="1" smtClean="0">
                                      <a:latin typeface="Cambria Math" panose="02040503050406030204" pitchFamily="18" charset="0"/>
                                    </a:rPr>
                                    <m:t>𝑌𝑒𝑠</m:t>
                                  </m:r>
                                </m:e>
                              </m:d>
                              <m:r>
                                <a:rPr lang="en-US" sz="1800" b="0" i="1" smtClean="0">
                                  <a:latin typeface="Cambria Math" panose="02040503050406030204" pitchFamily="18" charset="0"/>
                                </a:rPr>
                                <m:t>= </m:t>
                              </m:r>
                            </m:oMath>
                          </a14:m>
                          <a:r>
                            <a:rPr lang="en-US" dirty="0" smtClean="0">
                              <a:solidFill>
                                <a:schemeClr val="tx1"/>
                              </a:solidFill>
                            </a:rPr>
                            <a:t>6/9</a:t>
                          </a:r>
                          <a:endParaRPr lang="en-US" dirty="0">
                            <a:solidFill>
                              <a:schemeClr val="tx1"/>
                            </a:solidFill>
                          </a:endParaRPr>
                        </a:p>
                      </a:txBody>
                      <a:tcPr>
                        <a:solidFill>
                          <a:schemeClr val="accent3">
                            <a:lumMod val="60000"/>
                            <a:lumOff val="40000"/>
                          </a:schemeClr>
                        </a:solidFill>
                      </a:tcPr>
                    </a:tc>
                    <a:tc>
                      <a:txBody>
                        <a:bodyPr/>
                        <a:lstStyle/>
                        <a:p>
                          <a14:m>
                            <m:oMath xmlns:m="http://schemas.openxmlformats.org/officeDocument/2006/math">
                              <m:r>
                                <a:rPr lang="en-US" sz="1800" b="0" i="1" smtClean="0">
                                  <a:latin typeface="Cambria Math" panose="02040503050406030204" pitchFamily="18" charset="0"/>
                                </a:rPr>
                                <m:t>𝑃</m:t>
                              </m:r>
                              <m:d>
                                <m:dPr>
                                  <m:ctrlPr>
                                    <a:rPr lang="en-US" sz="1800" b="0" i="1" smtClean="0">
                                      <a:latin typeface="Cambria Math" panose="02040503050406030204" pitchFamily="18" charset="0"/>
                                    </a:rPr>
                                  </m:ctrlPr>
                                </m:dPr>
                                <m:e>
                                  <m:d>
                                    <m:dPr>
                                      <m:begChr m:val=""/>
                                      <m:endChr m:val="|"/>
                                      <m:ctrlPr>
                                        <a:rPr lang="en-US" sz="1800" b="0" i="1" smtClean="0">
                                          <a:latin typeface="Cambria Math" panose="02040503050406030204" pitchFamily="18" charset="0"/>
                                        </a:rPr>
                                      </m:ctrlPr>
                                    </m:dPr>
                                    <m:e>
                                      <m:r>
                                        <a:rPr lang="en-US" sz="1800" b="0" i="1" smtClean="0">
                                          <a:latin typeface="Cambria Math" panose="02040503050406030204" pitchFamily="18" charset="0"/>
                                        </a:rPr>
                                        <m:t>𝑁𝑜𝑟𝑚𝑎𝑙</m:t>
                                      </m:r>
                                      <m:r>
                                        <a:rPr lang="en-US" sz="1800" b="0" i="1" smtClean="0">
                                          <a:latin typeface="Cambria Math" panose="02040503050406030204" pitchFamily="18" charset="0"/>
                                        </a:rPr>
                                        <m:t> </m:t>
                                      </m:r>
                                    </m:e>
                                  </m:d>
                                  <m:r>
                                    <a:rPr lang="en-US" sz="1800" b="0" i="1" smtClean="0">
                                      <a:latin typeface="Cambria Math" panose="02040503050406030204" pitchFamily="18" charset="0"/>
                                    </a:rPr>
                                    <m:t>𝑁𝑜</m:t>
                                  </m:r>
                                </m:e>
                              </m:d>
                              <m:r>
                                <a:rPr lang="en-US" sz="1800" b="0" i="1" smtClean="0">
                                  <a:latin typeface="Cambria Math" panose="02040503050406030204" pitchFamily="18" charset="0"/>
                                </a:rPr>
                                <m:t>=</m:t>
                              </m:r>
                            </m:oMath>
                          </a14:m>
                          <a:r>
                            <a:rPr lang="en-US" dirty="0" smtClean="0">
                              <a:solidFill>
                                <a:schemeClr val="tx1"/>
                              </a:solidFill>
                            </a:rPr>
                            <a:t>1/5</a:t>
                          </a:r>
                          <a:endParaRPr lang="en-US" dirty="0">
                            <a:solidFill>
                              <a:schemeClr val="tx1"/>
                            </a:solidFill>
                          </a:endParaRPr>
                        </a:p>
                      </a:txBody>
                      <a:tcPr>
                        <a:solidFill>
                          <a:schemeClr val="accent3">
                            <a:lumMod val="60000"/>
                            <a:lumOff val="40000"/>
                          </a:schemeClr>
                        </a:solidFill>
                      </a:tcPr>
                    </a:tc>
                  </a:tr>
                </a:tbl>
              </a:graphicData>
            </a:graphic>
          </p:graphicFrame>
        </mc:Choice>
        <mc:Fallback>
          <p:graphicFrame>
            <p:nvGraphicFramePr>
              <p:cNvPr id="7" name="Table 6"/>
              <p:cNvGraphicFramePr>
                <a:graphicFrameLocks noGrp="1"/>
              </p:cNvGraphicFramePr>
              <p:nvPr>
                <p:extLst>
                  <p:ext uri="{D42A27DB-BD31-4B8C-83A1-F6EECF244321}">
                    <p14:modId xmlns:p14="http://schemas.microsoft.com/office/powerpoint/2010/main" val="4167035174"/>
                  </p:ext>
                </p:extLst>
              </p:nvPr>
            </p:nvGraphicFramePr>
            <p:xfrm>
              <a:off x="127948" y="3942855"/>
              <a:ext cx="8185750" cy="1371600"/>
            </p:xfrm>
            <a:graphic>
              <a:graphicData uri="http://schemas.openxmlformats.org/drawingml/2006/table">
                <a:tbl>
                  <a:tblPr firstRow="1" bandRow="1">
                    <a:tableStyleId>{5C22544A-7EE6-4342-B048-85BDC9FD1C3A}</a:tableStyleId>
                  </a:tblPr>
                  <a:tblGrid>
                    <a:gridCol w="2454359"/>
                    <a:gridCol w="3311446"/>
                    <a:gridCol w="2419945"/>
                  </a:tblGrid>
                  <a:tr h="640080">
                    <a:tc>
                      <a:txBody>
                        <a:bodyPr/>
                        <a:lstStyle/>
                        <a:p>
                          <a:r>
                            <a:rPr lang="en-US" dirty="0" smtClean="0"/>
                            <a:t>Humidity</a:t>
                          </a:r>
                          <a:endParaRPr lang="en-US" dirty="0"/>
                        </a:p>
                      </a:txBody>
                      <a:tcPr>
                        <a:solidFill>
                          <a:schemeClr val="accent3">
                            <a:lumMod val="60000"/>
                            <a:lumOff val="40000"/>
                          </a:schemeClr>
                        </a:solidFill>
                      </a:tcPr>
                    </a:tc>
                    <a:tc>
                      <a:txBody>
                        <a:bodyPr/>
                        <a:lstStyle/>
                        <a:p>
                          <a:r>
                            <a:rPr lang="en-US" dirty="0" smtClean="0"/>
                            <a:t>Play Tennis (Yes=9)</a:t>
                          </a:r>
                          <a:endParaRPr lang="en-US" dirty="0"/>
                        </a:p>
                      </a:txBody>
                      <a:tcPr>
                        <a:solidFill>
                          <a:schemeClr val="accent3">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Play Tennis (No=5)</a:t>
                          </a:r>
                        </a:p>
                        <a:p>
                          <a:endParaRPr lang="en-US" dirty="0"/>
                        </a:p>
                      </a:txBody>
                      <a:tcPr>
                        <a:solidFill>
                          <a:schemeClr val="accent3">
                            <a:lumMod val="60000"/>
                            <a:lumOff val="40000"/>
                          </a:schemeClr>
                        </a:solidFill>
                      </a:tcPr>
                    </a:tc>
                  </a:tr>
                  <a:tr h="365760">
                    <a:tc>
                      <a:txBody>
                        <a:bodyPr/>
                        <a:lstStyle/>
                        <a:p>
                          <a:r>
                            <a:rPr lang="en-US" dirty="0" smtClean="0"/>
                            <a:t>High</a:t>
                          </a:r>
                          <a:endParaRPr lang="en-US" dirty="0"/>
                        </a:p>
                      </a:txBody>
                      <a:tcPr>
                        <a:solidFill>
                          <a:schemeClr val="accent3">
                            <a:lumMod val="60000"/>
                            <a:lumOff val="40000"/>
                          </a:schemeClr>
                        </a:solidFill>
                      </a:tcPr>
                    </a:tc>
                    <a:tc>
                      <a:txBody>
                        <a:bodyPr/>
                        <a:lstStyle/>
                        <a:p>
                          <a:endParaRPr lang="en-US"/>
                        </a:p>
                      </a:txBody>
                      <a:tcPr>
                        <a:blipFill rotWithShape="0">
                          <a:blip r:embed="rId4"/>
                          <a:stretch>
                            <a:fillRect l="-74265" t="-180328" r="-73713" b="-283607"/>
                          </a:stretch>
                        </a:blipFill>
                      </a:tcPr>
                    </a:tc>
                    <a:tc>
                      <a:txBody>
                        <a:bodyPr/>
                        <a:lstStyle/>
                        <a:p>
                          <a:endParaRPr lang="en-US"/>
                        </a:p>
                      </a:txBody>
                      <a:tcPr>
                        <a:blipFill rotWithShape="0">
                          <a:blip r:embed="rId4"/>
                          <a:stretch>
                            <a:fillRect l="-238791" t="-180328" r="-1008" b="-283607"/>
                          </a:stretch>
                        </a:blipFill>
                      </a:tcPr>
                    </a:tc>
                  </a:tr>
                  <a:tr h="365760">
                    <a:tc>
                      <a:txBody>
                        <a:bodyPr/>
                        <a:lstStyle/>
                        <a:p>
                          <a:r>
                            <a:rPr lang="en-US" dirty="0" smtClean="0"/>
                            <a:t>Normal</a:t>
                          </a:r>
                          <a:endParaRPr lang="en-US" dirty="0"/>
                        </a:p>
                      </a:txBody>
                      <a:tcPr>
                        <a:solidFill>
                          <a:schemeClr val="accent3">
                            <a:lumMod val="60000"/>
                            <a:lumOff val="40000"/>
                          </a:schemeClr>
                        </a:solidFill>
                      </a:tcPr>
                    </a:tc>
                    <a:tc>
                      <a:txBody>
                        <a:bodyPr/>
                        <a:lstStyle/>
                        <a:p>
                          <a:endParaRPr lang="en-US"/>
                        </a:p>
                      </a:txBody>
                      <a:tcPr>
                        <a:blipFill rotWithShape="0">
                          <a:blip r:embed="rId4"/>
                          <a:stretch>
                            <a:fillRect l="-74265" t="-285000" r="-73713" b="-188333"/>
                          </a:stretch>
                        </a:blipFill>
                      </a:tcPr>
                    </a:tc>
                    <a:tc>
                      <a:txBody>
                        <a:bodyPr/>
                        <a:lstStyle/>
                        <a:p>
                          <a:endParaRPr lang="en-US"/>
                        </a:p>
                      </a:txBody>
                      <a:tcPr>
                        <a:blipFill rotWithShape="0">
                          <a:blip r:embed="rId4"/>
                          <a:stretch>
                            <a:fillRect l="-238791" t="-285000" r="-1008" b="-188333"/>
                          </a:stretch>
                        </a:blipFill>
                      </a:tcPr>
                    </a:tc>
                  </a:tr>
                </a:tbl>
              </a:graphicData>
            </a:graphic>
          </p:graphicFrame>
        </mc:Fallback>
      </mc:AlternateContent>
      <mc:AlternateContent xmlns:mc="http://schemas.openxmlformats.org/markup-compatibility/2006">
        <mc:Choice xmlns:a14="http://schemas.microsoft.com/office/drawing/2010/main" Requires="a14">
          <p:graphicFrame>
            <p:nvGraphicFramePr>
              <p:cNvPr id="8" name="Table 7"/>
              <p:cNvGraphicFramePr>
                <a:graphicFrameLocks noGrp="1"/>
              </p:cNvGraphicFramePr>
              <p:nvPr>
                <p:extLst>
                  <p:ext uri="{D42A27DB-BD31-4B8C-83A1-F6EECF244321}">
                    <p14:modId xmlns:p14="http://schemas.microsoft.com/office/powerpoint/2010/main" val="3664188127"/>
                  </p:ext>
                </p:extLst>
              </p:nvPr>
            </p:nvGraphicFramePr>
            <p:xfrm>
              <a:off x="127948" y="5417734"/>
              <a:ext cx="8185750" cy="1371600"/>
            </p:xfrm>
            <a:graphic>
              <a:graphicData uri="http://schemas.openxmlformats.org/drawingml/2006/table">
                <a:tbl>
                  <a:tblPr firstRow="1" bandRow="1">
                    <a:tableStyleId>{5C22544A-7EE6-4342-B048-85BDC9FD1C3A}</a:tableStyleId>
                  </a:tblPr>
                  <a:tblGrid>
                    <a:gridCol w="2366795"/>
                    <a:gridCol w="3279607"/>
                    <a:gridCol w="2539348"/>
                  </a:tblGrid>
                  <a:tr h="451828">
                    <a:tc>
                      <a:txBody>
                        <a:bodyPr/>
                        <a:lstStyle/>
                        <a:p>
                          <a:r>
                            <a:rPr lang="en-US" dirty="0" smtClean="0"/>
                            <a:t>Windy</a:t>
                          </a:r>
                          <a:endParaRPr lang="en-US" dirty="0"/>
                        </a:p>
                      </a:txBody>
                      <a:tcPr>
                        <a:solidFill>
                          <a:schemeClr val="accent2">
                            <a:lumMod val="75000"/>
                          </a:schemeClr>
                        </a:solidFill>
                      </a:tcPr>
                    </a:tc>
                    <a:tc>
                      <a:txBody>
                        <a:bodyPr/>
                        <a:lstStyle/>
                        <a:p>
                          <a:r>
                            <a:rPr lang="en-US" dirty="0" smtClean="0"/>
                            <a:t>Play Tennis (Yes=9)</a:t>
                          </a:r>
                          <a:endParaRPr lang="en-US" dirty="0"/>
                        </a:p>
                      </a:txBody>
                      <a:tcPr>
                        <a:solidFill>
                          <a:schemeClr val="accent2">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Play Tennis (No=5)</a:t>
                          </a:r>
                        </a:p>
                        <a:p>
                          <a:endParaRPr lang="en-US" dirty="0"/>
                        </a:p>
                      </a:txBody>
                      <a:tcPr>
                        <a:solidFill>
                          <a:schemeClr val="accent2">
                            <a:lumMod val="75000"/>
                          </a:schemeClr>
                        </a:solidFill>
                      </a:tcPr>
                    </a:tc>
                  </a:tr>
                  <a:tr h="308070">
                    <a:tc>
                      <a:txBody>
                        <a:bodyPr/>
                        <a:lstStyle/>
                        <a:p>
                          <a:r>
                            <a:rPr lang="en-US" dirty="0" smtClean="0"/>
                            <a:t>Strong</a:t>
                          </a:r>
                          <a:endParaRPr lang="en-US" dirty="0"/>
                        </a:p>
                      </a:txBody>
                      <a:tcPr>
                        <a:solidFill>
                          <a:schemeClr val="accent2">
                            <a:lumMod val="75000"/>
                          </a:schemeClr>
                        </a:solidFill>
                      </a:tcPr>
                    </a:tc>
                    <a:tc>
                      <a:txBody>
                        <a:bodyPr/>
                        <a:lstStyle/>
                        <a:p>
                          <a14:m>
                            <m:oMath xmlns:m="http://schemas.openxmlformats.org/officeDocument/2006/math">
                              <m:r>
                                <a:rPr lang="en-US" sz="1800" b="0" i="1" smtClean="0">
                                  <a:latin typeface="Cambria Math" panose="02040503050406030204" pitchFamily="18" charset="0"/>
                                </a:rPr>
                                <m:t>𝑃</m:t>
                              </m:r>
                              <m:d>
                                <m:dPr>
                                  <m:ctrlPr>
                                    <a:rPr lang="en-US" sz="1800" b="0" i="1" smtClean="0">
                                      <a:latin typeface="Cambria Math" panose="02040503050406030204" pitchFamily="18" charset="0"/>
                                    </a:rPr>
                                  </m:ctrlPr>
                                </m:dPr>
                                <m:e>
                                  <m:d>
                                    <m:dPr>
                                      <m:begChr m:val=""/>
                                      <m:endChr m:val="|"/>
                                      <m:ctrlPr>
                                        <a:rPr lang="en-US" sz="1800" b="0" i="1" smtClean="0">
                                          <a:latin typeface="Cambria Math" panose="02040503050406030204" pitchFamily="18" charset="0"/>
                                        </a:rPr>
                                      </m:ctrlPr>
                                    </m:dPr>
                                    <m:e>
                                      <m:r>
                                        <a:rPr lang="en-US" sz="1800" b="0" i="1" smtClean="0">
                                          <a:latin typeface="Cambria Math" panose="02040503050406030204" pitchFamily="18" charset="0"/>
                                        </a:rPr>
                                        <m:t>𝑆𝑡𝑟𝑜𝑛𝑔</m:t>
                                      </m:r>
                                      <m:r>
                                        <a:rPr lang="en-US" sz="1800" b="0" i="1" smtClean="0">
                                          <a:latin typeface="Cambria Math" panose="02040503050406030204" pitchFamily="18" charset="0"/>
                                        </a:rPr>
                                        <m:t> </m:t>
                                      </m:r>
                                    </m:e>
                                  </m:d>
                                  <m:r>
                                    <a:rPr lang="en-US" sz="1800" b="0" i="1" smtClean="0">
                                      <a:latin typeface="Cambria Math" panose="02040503050406030204" pitchFamily="18" charset="0"/>
                                    </a:rPr>
                                    <m:t>𝑌𝑒𝑠</m:t>
                                  </m:r>
                                </m:e>
                              </m:d>
                              <m:r>
                                <a:rPr lang="en-US" sz="1800" b="0" i="1" smtClean="0">
                                  <a:latin typeface="Cambria Math" panose="02040503050406030204" pitchFamily="18" charset="0"/>
                                </a:rPr>
                                <m:t>= </m:t>
                              </m:r>
                            </m:oMath>
                          </a14:m>
                          <a:r>
                            <a:rPr lang="en-US" dirty="0" smtClean="0">
                              <a:solidFill>
                                <a:schemeClr val="tx1"/>
                              </a:solidFill>
                            </a:rPr>
                            <a:t>3/9</a:t>
                          </a:r>
                          <a:endParaRPr lang="en-US" dirty="0">
                            <a:solidFill>
                              <a:schemeClr val="tx1"/>
                            </a:solidFill>
                          </a:endParaRPr>
                        </a:p>
                      </a:txBody>
                      <a:tcPr>
                        <a:solidFill>
                          <a:schemeClr val="accent2">
                            <a:lumMod val="75000"/>
                          </a:schemeClr>
                        </a:solidFill>
                      </a:tcPr>
                    </a:tc>
                    <a:tc>
                      <a:txBody>
                        <a:bodyPr/>
                        <a:lstStyle/>
                        <a:p>
                          <a14:m>
                            <m:oMath xmlns:m="http://schemas.openxmlformats.org/officeDocument/2006/math">
                              <m:r>
                                <a:rPr lang="en-US" sz="1800" b="0" i="1" smtClean="0">
                                  <a:latin typeface="Cambria Math" panose="02040503050406030204" pitchFamily="18" charset="0"/>
                                </a:rPr>
                                <m:t>𝑃</m:t>
                              </m:r>
                              <m:d>
                                <m:dPr>
                                  <m:ctrlPr>
                                    <a:rPr lang="en-US" sz="1800" b="0" i="1" smtClean="0">
                                      <a:latin typeface="Cambria Math" panose="02040503050406030204" pitchFamily="18" charset="0"/>
                                    </a:rPr>
                                  </m:ctrlPr>
                                </m:dPr>
                                <m:e>
                                  <m:d>
                                    <m:dPr>
                                      <m:begChr m:val=""/>
                                      <m:endChr m:val="|"/>
                                      <m:ctrlPr>
                                        <a:rPr lang="en-US" sz="1800" b="0" i="1" smtClean="0">
                                          <a:latin typeface="Cambria Math" panose="02040503050406030204" pitchFamily="18" charset="0"/>
                                        </a:rPr>
                                      </m:ctrlPr>
                                    </m:dPr>
                                    <m:e>
                                      <m:r>
                                        <a:rPr lang="en-US" sz="1800" b="0" i="1" smtClean="0">
                                          <a:latin typeface="Cambria Math" panose="02040503050406030204" pitchFamily="18" charset="0"/>
                                        </a:rPr>
                                        <m:t>𝑆𝑡𝑟𝑜𝑛𝑔</m:t>
                                      </m:r>
                                      <m:r>
                                        <a:rPr lang="en-US" sz="1800" b="0" i="1" smtClean="0">
                                          <a:latin typeface="Cambria Math" panose="02040503050406030204" pitchFamily="18" charset="0"/>
                                        </a:rPr>
                                        <m:t> </m:t>
                                      </m:r>
                                    </m:e>
                                  </m:d>
                                  <m:r>
                                    <a:rPr lang="en-US" sz="1800" b="0" i="1" smtClean="0">
                                      <a:latin typeface="Cambria Math" panose="02040503050406030204" pitchFamily="18" charset="0"/>
                                    </a:rPr>
                                    <m:t>𝑁𝑜</m:t>
                                  </m:r>
                                </m:e>
                              </m:d>
                              <m:r>
                                <a:rPr lang="en-US" sz="1800" b="0" i="1" smtClean="0">
                                  <a:latin typeface="Cambria Math" panose="02040503050406030204" pitchFamily="18" charset="0"/>
                                </a:rPr>
                                <m:t>= </m:t>
                              </m:r>
                            </m:oMath>
                          </a14:m>
                          <a:r>
                            <a:rPr lang="en-US" dirty="0" smtClean="0">
                              <a:solidFill>
                                <a:schemeClr val="tx1"/>
                              </a:solidFill>
                            </a:rPr>
                            <a:t>3/5</a:t>
                          </a:r>
                          <a:endParaRPr lang="en-US" dirty="0">
                            <a:solidFill>
                              <a:schemeClr val="tx1"/>
                            </a:solidFill>
                          </a:endParaRPr>
                        </a:p>
                      </a:txBody>
                      <a:tcPr>
                        <a:solidFill>
                          <a:schemeClr val="accent2">
                            <a:lumMod val="75000"/>
                          </a:schemeClr>
                        </a:solidFill>
                      </a:tcPr>
                    </a:tc>
                  </a:tr>
                  <a:tr h="308070">
                    <a:tc>
                      <a:txBody>
                        <a:bodyPr/>
                        <a:lstStyle/>
                        <a:p>
                          <a:r>
                            <a:rPr lang="en-US" dirty="0" smtClean="0"/>
                            <a:t>Weak</a:t>
                          </a:r>
                          <a:endParaRPr lang="en-US" dirty="0"/>
                        </a:p>
                      </a:txBody>
                      <a:tcPr>
                        <a:solidFill>
                          <a:schemeClr val="accent2">
                            <a:lumMod val="75000"/>
                          </a:schemeClr>
                        </a:solidFill>
                      </a:tcPr>
                    </a:tc>
                    <a:tc>
                      <a:txBody>
                        <a:bodyPr/>
                        <a:lstStyle/>
                        <a:p>
                          <a14:m>
                            <m:oMath xmlns:m="http://schemas.openxmlformats.org/officeDocument/2006/math">
                              <m:r>
                                <a:rPr lang="en-US" sz="1800" b="0" i="1" smtClean="0">
                                  <a:latin typeface="Cambria Math" panose="02040503050406030204" pitchFamily="18" charset="0"/>
                                </a:rPr>
                                <m:t>𝑃</m:t>
                              </m:r>
                              <m:d>
                                <m:dPr>
                                  <m:ctrlPr>
                                    <a:rPr lang="en-US" sz="1800" b="0" i="1" smtClean="0">
                                      <a:latin typeface="Cambria Math" panose="02040503050406030204" pitchFamily="18" charset="0"/>
                                    </a:rPr>
                                  </m:ctrlPr>
                                </m:dPr>
                                <m:e>
                                  <m:d>
                                    <m:dPr>
                                      <m:begChr m:val=""/>
                                      <m:endChr m:val="|"/>
                                      <m:ctrlPr>
                                        <a:rPr lang="en-US" sz="1800" b="0" i="1" smtClean="0">
                                          <a:latin typeface="Cambria Math" panose="02040503050406030204" pitchFamily="18" charset="0"/>
                                        </a:rPr>
                                      </m:ctrlPr>
                                    </m:dPr>
                                    <m:e>
                                      <m:r>
                                        <a:rPr lang="en-US" sz="1800" b="0" i="1" smtClean="0">
                                          <a:latin typeface="Cambria Math" panose="02040503050406030204" pitchFamily="18" charset="0"/>
                                        </a:rPr>
                                        <m:t>𝑊𝑒𝑎𝑘</m:t>
                                      </m:r>
                                      <m:r>
                                        <a:rPr lang="en-US" sz="1800" b="0" i="1" smtClean="0">
                                          <a:latin typeface="Cambria Math" panose="02040503050406030204" pitchFamily="18" charset="0"/>
                                        </a:rPr>
                                        <m:t> </m:t>
                                      </m:r>
                                    </m:e>
                                  </m:d>
                                  <m:r>
                                    <a:rPr lang="en-US" sz="1800" b="0" i="1" smtClean="0">
                                      <a:latin typeface="Cambria Math" panose="02040503050406030204" pitchFamily="18" charset="0"/>
                                    </a:rPr>
                                    <m:t>𝑌𝑒𝑠</m:t>
                                  </m:r>
                                </m:e>
                              </m:d>
                              <m:r>
                                <a:rPr lang="en-US" sz="1800" b="0" i="1" smtClean="0">
                                  <a:latin typeface="Cambria Math" panose="02040503050406030204" pitchFamily="18" charset="0"/>
                                </a:rPr>
                                <m:t>= </m:t>
                              </m:r>
                            </m:oMath>
                          </a14:m>
                          <a:r>
                            <a:rPr lang="en-US" dirty="0" smtClean="0">
                              <a:solidFill>
                                <a:schemeClr val="tx1"/>
                              </a:solidFill>
                            </a:rPr>
                            <a:t>6/9</a:t>
                          </a:r>
                          <a:endParaRPr lang="en-US" dirty="0">
                            <a:solidFill>
                              <a:schemeClr val="tx1"/>
                            </a:solidFill>
                          </a:endParaRPr>
                        </a:p>
                      </a:txBody>
                      <a:tcPr>
                        <a:solidFill>
                          <a:schemeClr val="accent2">
                            <a:lumMod val="75000"/>
                          </a:schemeClr>
                        </a:solidFill>
                      </a:tcPr>
                    </a:tc>
                    <a:tc>
                      <a:txBody>
                        <a:bodyPr/>
                        <a:lstStyle/>
                        <a:p>
                          <a14:m>
                            <m:oMath xmlns:m="http://schemas.openxmlformats.org/officeDocument/2006/math">
                              <m:r>
                                <a:rPr lang="en-US" sz="1800" b="0" i="1" smtClean="0">
                                  <a:latin typeface="Cambria Math" panose="02040503050406030204" pitchFamily="18" charset="0"/>
                                </a:rPr>
                                <m:t>𝑃</m:t>
                              </m:r>
                              <m:d>
                                <m:dPr>
                                  <m:ctrlPr>
                                    <a:rPr lang="en-US" sz="1800" b="0" i="1" smtClean="0">
                                      <a:latin typeface="Cambria Math" panose="02040503050406030204" pitchFamily="18" charset="0"/>
                                    </a:rPr>
                                  </m:ctrlPr>
                                </m:dPr>
                                <m:e>
                                  <m:d>
                                    <m:dPr>
                                      <m:begChr m:val=""/>
                                      <m:endChr m:val="|"/>
                                      <m:ctrlPr>
                                        <a:rPr lang="en-US" sz="1800" b="0" i="1" smtClean="0">
                                          <a:latin typeface="Cambria Math" panose="02040503050406030204" pitchFamily="18" charset="0"/>
                                        </a:rPr>
                                      </m:ctrlPr>
                                    </m:dPr>
                                    <m:e>
                                      <m:r>
                                        <a:rPr lang="en-US" sz="1800" b="0" i="1" smtClean="0">
                                          <a:latin typeface="Cambria Math" panose="02040503050406030204" pitchFamily="18" charset="0"/>
                                        </a:rPr>
                                        <m:t>𝑊𝑒𝑎𝑘</m:t>
                                      </m:r>
                                      <m:r>
                                        <a:rPr lang="en-US" sz="1800" b="0" i="1" smtClean="0">
                                          <a:latin typeface="Cambria Math" panose="02040503050406030204" pitchFamily="18" charset="0"/>
                                        </a:rPr>
                                        <m:t> </m:t>
                                      </m:r>
                                    </m:e>
                                  </m:d>
                                  <m:r>
                                    <a:rPr lang="en-US" sz="1800" b="0" i="1" smtClean="0">
                                      <a:latin typeface="Cambria Math" panose="02040503050406030204" pitchFamily="18" charset="0"/>
                                    </a:rPr>
                                    <m:t>𝑁𝑜</m:t>
                                  </m:r>
                                </m:e>
                              </m:d>
                              <m:r>
                                <a:rPr lang="en-US" sz="1800" b="0" i="1" smtClean="0">
                                  <a:latin typeface="Cambria Math" panose="02040503050406030204" pitchFamily="18" charset="0"/>
                                </a:rPr>
                                <m:t>= </m:t>
                              </m:r>
                            </m:oMath>
                          </a14:m>
                          <a:r>
                            <a:rPr lang="en-US" dirty="0" smtClean="0">
                              <a:solidFill>
                                <a:schemeClr val="tx1"/>
                              </a:solidFill>
                            </a:rPr>
                            <a:t>2/5</a:t>
                          </a:r>
                          <a:endParaRPr lang="en-US" dirty="0">
                            <a:solidFill>
                              <a:schemeClr val="tx1"/>
                            </a:solidFill>
                          </a:endParaRPr>
                        </a:p>
                      </a:txBody>
                      <a:tcPr>
                        <a:solidFill>
                          <a:schemeClr val="accent2">
                            <a:lumMod val="75000"/>
                          </a:schemeClr>
                        </a:solidFill>
                      </a:tcPr>
                    </a:tc>
                  </a:tr>
                </a:tbl>
              </a:graphicData>
            </a:graphic>
          </p:graphicFrame>
        </mc:Choice>
        <mc:Fallback>
          <p:graphicFrame>
            <p:nvGraphicFramePr>
              <p:cNvPr id="8" name="Table 7"/>
              <p:cNvGraphicFramePr>
                <a:graphicFrameLocks noGrp="1"/>
              </p:cNvGraphicFramePr>
              <p:nvPr>
                <p:extLst>
                  <p:ext uri="{D42A27DB-BD31-4B8C-83A1-F6EECF244321}">
                    <p14:modId xmlns:p14="http://schemas.microsoft.com/office/powerpoint/2010/main" val="3664188127"/>
                  </p:ext>
                </p:extLst>
              </p:nvPr>
            </p:nvGraphicFramePr>
            <p:xfrm>
              <a:off x="127948" y="5417734"/>
              <a:ext cx="8185750" cy="1371600"/>
            </p:xfrm>
            <a:graphic>
              <a:graphicData uri="http://schemas.openxmlformats.org/drawingml/2006/table">
                <a:tbl>
                  <a:tblPr firstRow="1" bandRow="1">
                    <a:tableStyleId>{5C22544A-7EE6-4342-B048-85BDC9FD1C3A}</a:tableStyleId>
                  </a:tblPr>
                  <a:tblGrid>
                    <a:gridCol w="2366795"/>
                    <a:gridCol w="3279607"/>
                    <a:gridCol w="2539348"/>
                  </a:tblGrid>
                  <a:tr h="640080">
                    <a:tc>
                      <a:txBody>
                        <a:bodyPr/>
                        <a:lstStyle/>
                        <a:p>
                          <a:r>
                            <a:rPr lang="en-US" dirty="0" smtClean="0"/>
                            <a:t>Windy</a:t>
                          </a:r>
                          <a:endParaRPr lang="en-US" dirty="0"/>
                        </a:p>
                      </a:txBody>
                      <a:tcPr>
                        <a:solidFill>
                          <a:schemeClr val="accent2">
                            <a:lumMod val="75000"/>
                          </a:schemeClr>
                        </a:solidFill>
                      </a:tcPr>
                    </a:tc>
                    <a:tc>
                      <a:txBody>
                        <a:bodyPr/>
                        <a:lstStyle/>
                        <a:p>
                          <a:r>
                            <a:rPr lang="en-US" dirty="0" smtClean="0"/>
                            <a:t>Play Tennis (Yes=9)</a:t>
                          </a:r>
                          <a:endParaRPr lang="en-US" dirty="0"/>
                        </a:p>
                      </a:txBody>
                      <a:tcPr>
                        <a:solidFill>
                          <a:schemeClr val="accent2">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Play Tennis (No=5)</a:t>
                          </a:r>
                        </a:p>
                        <a:p>
                          <a:endParaRPr lang="en-US" dirty="0"/>
                        </a:p>
                      </a:txBody>
                      <a:tcPr>
                        <a:solidFill>
                          <a:schemeClr val="accent2">
                            <a:lumMod val="75000"/>
                          </a:schemeClr>
                        </a:solidFill>
                      </a:tcPr>
                    </a:tc>
                  </a:tr>
                  <a:tr h="365760">
                    <a:tc>
                      <a:txBody>
                        <a:bodyPr/>
                        <a:lstStyle/>
                        <a:p>
                          <a:r>
                            <a:rPr lang="en-US" dirty="0" smtClean="0"/>
                            <a:t>Strong</a:t>
                          </a:r>
                          <a:endParaRPr lang="en-US" dirty="0"/>
                        </a:p>
                      </a:txBody>
                      <a:tcPr>
                        <a:solidFill>
                          <a:schemeClr val="accent2">
                            <a:lumMod val="75000"/>
                          </a:schemeClr>
                        </a:solidFill>
                      </a:tcPr>
                    </a:tc>
                    <a:tc>
                      <a:txBody>
                        <a:bodyPr/>
                        <a:lstStyle/>
                        <a:p>
                          <a:endParaRPr lang="en-US"/>
                        </a:p>
                      </a:txBody>
                      <a:tcPr>
                        <a:blipFill rotWithShape="0">
                          <a:blip r:embed="rId5"/>
                          <a:stretch>
                            <a:fillRect l="-72491" t="-180328" r="-78253" b="-283607"/>
                          </a:stretch>
                        </a:blipFill>
                      </a:tcPr>
                    </a:tc>
                    <a:tc>
                      <a:txBody>
                        <a:bodyPr/>
                        <a:lstStyle/>
                        <a:p>
                          <a:endParaRPr lang="en-US"/>
                        </a:p>
                      </a:txBody>
                      <a:tcPr>
                        <a:blipFill rotWithShape="0">
                          <a:blip r:embed="rId5"/>
                          <a:stretch>
                            <a:fillRect l="-222542" t="-180328" r="-959" b="-283607"/>
                          </a:stretch>
                        </a:blipFill>
                      </a:tcPr>
                    </a:tc>
                  </a:tr>
                  <a:tr h="365760">
                    <a:tc>
                      <a:txBody>
                        <a:bodyPr/>
                        <a:lstStyle/>
                        <a:p>
                          <a:r>
                            <a:rPr lang="en-US" dirty="0" smtClean="0"/>
                            <a:t>Weak</a:t>
                          </a:r>
                          <a:endParaRPr lang="en-US" dirty="0"/>
                        </a:p>
                      </a:txBody>
                      <a:tcPr>
                        <a:solidFill>
                          <a:schemeClr val="accent2">
                            <a:lumMod val="75000"/>
                          </a:schemeClr>
                        </a:solidFill>
                      </a:tcPr>
                    </a:tc>
                    <a:tc>
                      <a:txBody>
                        <a:bodyPr/>
                        <a:lstStyle/>
                        <a:p>
                          <a:endParaRPr lang="en-US"/>
                        </a:p>
                      </a:txBody>
                      <a:tcPr>
                        <a:blipFill rotWithShape="0">
                          <a:blip r:embed="rId5"/>
                          <a:stretch>
                            <a:fillRect l="-72491" t="-285000" r="-78253" b="-188333"/>
                          </a:stretch>
                        </a:blipFill>
                      </a:tcPr>
                    </a:tc>
                    <a:tc>
                      <a:txBody>
                        <a:bodyPr/>
                        <a:lstStyle/>
                        <a:p>
                          <a:endParaRPr lang="en-US"/>
                        </a:p>
                      </a:txBody>
                      <a:tcPr>
                        <a:blipFill rotWithShape="0">
                          <a:blip r:embed="rId5"/>
                          <a:stretch>
                            <a:fillRect l="-222542" t="-285000" r="-959" b="-188333"/>
                          </a:stretch>
                        </a:blipFill>
                      </a:tcPr>
                    </a:tc>
                  </a:tr>
                </a:tbl>
              </a:graphicData>
            </a:graphic>
          </p:graphicFrame>
        </mc:Fallback>
      </mc:AlternateContent>
      <p:pic>
        <p:nvPicPr>
          <p:cNvPr id="9" name="Picture 8"/>
          <p:cNvPicPr>
            <a:picLocks noChangeAspect="1"/>
          </p:cNvPicPr>
          <p:nvPr/>
        </p:nvPicPr>
        <p:blipFill>
          <a:blip r:embed="rId6"/>
          <a:stretch>
            <a:fillRect/>
          </a:stretch>
        </p:blipFill>
        <p:spPr>
          <a:xfrm>
            <a:off x="8376557" y="2282539"/>
            <a:ext cx="3684815" cy="1977906"/>
          </a:xfrm>
          <a:prstGeom prst="rect">
            <a:avLst/>
          </a:prstGeom>
        </p:spPr>
      </p:pic>
    </p:spTree>
    <p:extLst>
      <p:ext uri="{BB962C8B-B14F-4D97-AF65-F5344CB8AC3E}">
        <p14:creationId xmlns:p14="http://schemas.microsoft.com/office/powerpoint/2010/main" val="35184909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5" name="TextBox 4"/>
              <p:cNvSpPr txBox="1"/>
              <p:nvPr/>
            </p:nvSpPr>
            <p:spPr>
              <a:xfrm>
                <a:off x="175377" y="669471"/>
                <a:ext cx="11154272" cy="1231106"/>
              </a:xfrm>
              <a:prstGeom prst="rect">
                <a:avLst/>
              </a:prstGeom>
              <a:noFill/>
            </p:spPr>
            <p:txBody>
              <a:bodyPr wrap="none" lIns="0" tIns="0" rIns="0" bIns="0" rtlCol="0">
                <a:spAutoFit/>
              </a:bodyPr>
              <a:lstStyle/>
              <a:p>
                <a14:m>
                  <m:oMath xmlns:m="http://schemas.openxmlformats.org/officeDocument/2006/math">
                    <m:r>
                      <a:rPr lang="en-US" sz="2000" b="0" i="1" smtClean="0">
                        <a:latin typeface="Cambria Math" panose="02040503050406030204" pitchFamily="18" charset="0"/>
                      </a:rPr>
                      <m:t>𝑃𝑟𝑜𝑏𝑎𝑏𝑖𝑙𝑖𝑡𝑦</m:t>
                    </m:r>
                    <m:r>
                      <a:rPr lang="en-US" sz="2000" b="0" i="1" smtClean="0">
                        <a:latin typeface="Cambria Math" panose="02040503050406030204" pitchFamily="18" charset="0"/>
                      </a:rPr>
                      <m:t> </m:t>
                    </m:r>
                    <m:r>
                      <a:rPr lang="en-US" sz="2000" b="0" i="1" smtClean="0">
                        <a:latin typeface="Cambria Math" panose="02040503050406030204" pitchFamily="18" charset="0"/>
                      </a:rPr>
                      <m:t>𝑜𝑓</m:t>
                    </m:r>
                    <m:r>
                      <a:rPr lang="en-US" sz="2000" b="0" i="1" smtClean="0">
                        <a:latin typeface="Cambria Math" panose="02040503050406030204" pitchFamily="18" charset="0"/>
                      </a:rPr>
                      <m:t> </m:t>
                    </m:r>
                    <m:r>
                      <a:rPr lang="en-US" sz="2000" b="0" i="1" smtClean="0">
                        <a:latin typeface="Cambria Math" panose="02040503050406030204" pitchFamily="18" charset="0"/>
                      </a:rPr>
                      <m:t>𝑁𝑎𝑖𝑣𝑒</m:t>
                    </m:r>
                    <m:r>
                      <a:rPr lang="en-US" sz="2000" b="0" i="1" smtClean="0">
                        <a:latin typeface="Cambria Math" panose="02040503050406030204" pitchFamily="18" charset="0"/>
                      </a:rPr>
                      <m:t> </m:t>
                    </m:r>
                    <m:r>
                      <a:rPr lang="en-US" sz="2000" b="0" i="1" smtClean="0">
                        <a:latin typeface="Cambria Math" panose="02040503050406030204" pitchFamily="18" charset="0"/>
                      </a:rPr>
                      <m:t>𝐵𝑎𝑦𝑒𝑠𝑜𝑓</m:t>
                    </m:r>
                    <m:r>
                      <a:rPr lang="en-US" sz="2000" b="0" i="1" smtClean="0">
                        <a:latin typeface="Cambria Math" panose="02040503050406030204" pitchFamily="18" charset="0"/>
                      </a:rPr>
                      <m:t> </m:t>
                    </m:r>
                    <m:r>
                      <a:rPr lang="en-US" sz="2000" b="0" i="1" smtClean="0">
                        <a:latin typeface="Cambria Math" panose="02040503050406030204" pitchFamily="18" charset="0"/>
                      </a:rPr>
                      <m:t>𝑌𝑒𝑠</m:t>
                    </m:r>
                    <m:r>
                      <a:rPr lang="en-US" sz="2000" b="0" i="1" smtClean="0">
                        <a:latin typeface="Cambria Math" panose="02040503050406030204" pitchFamily="18" charset="0"/>
                      </a:rPr>
                      <m:t>=</m:t>
                    </m:r>
                    <m:r>
                      <a:rPr lang="en-US" sz="2000" b="0" i="1" smtClean="0">
                        <a:latin typeface="Cambria Math" panose="02040503050406030204" pitchFamily="18" charset="0"/>
                      </a:rPr>
                      <m:t>𝑃</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𝑌𝑒𝑠</m:t>
                        </m:r>
                      </m:e>
                    </m:d>
                    <m:r>
                      <a:rPr lang="en-US" sz="2000" b="0" i="1" smtClean="0">
                        <a:latin typeface="Cambria Math" panose="02040503050406030204" pitchFamily="18" charset="0"/>
                      </a:rPr>
                      <m:t>𝑃</m:t>
                    </m:r>
                    <m:r>
                      <a:rPr lang="en-US" sz="2000" b="0" i="1" smtClean="0">
                        <a:latin typeface="Cambria Math" panose="02040503050406030204" pitchFamily="18" charset="0"/>
                      </a:rPr>
                      <m:t>(</m:t>
                    </m:r>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𝑆𝑢𝑛𝑛𝑦</m:t>
                        </m:r>
                      </m:e>
                    </m:d>
                    <m:r>
                      <a:rPr lang="en-US" sz="2000" b="0" i="1" smtClean="0">
                        <a:latin typeface="Cambria Math" panose="02040503050406030204" pitchFamily="18" charset="0"/>
                      </a:rPr>
                      <m:t>𝑌𝑒𝑠</m:t>
                    </m:r>
                    <m:r>
                      <a:rPr lang="en-US" sz="2000" b="0" i="1" smtClean="0">
                        <a:latin typeface="Cambria Math" panose="02040503050406030204" pitchFamily="18" charset="0"/>
                      </a:rPr>
                      <m:t>)</m:t>
                    </m:r>
                  </m:oMath>
                </a14:m>
                <a:r>
                  <a:rPr lang="en-US" sz="2000" b="0" dirty="0" smtClean="0"/>
                  <a:t> </a:t>
                </a:r>
                <a14:m>
                  <m:oMath xmlns:m="http://schemas.openxmlformats.org/officeDocument/2006/math">
                    <m:r>
                      <a:rPr lang="en-US" sz="2000" b="0" i="1" smtClean="0">
                        <a:latin typeface="Cambria Math" panose="02040503050406030204" pitchFamily="18" charset="0"/>
                      </a:rPr>
                      <m:t>𝑃</m:t>
                    </m:r>
                    <m:r>
                      <a:rPr lang="en-US" sz="2000" b="0" i="1" smtClean="0">
                        <a:latin typeface="Cambria Math" panose="02040503050406030204" pitchFamily="18" charset="0"/>
                      </a:rPr>
                      <m:t>(</m:t>
                    </m:r>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𝐶𝑜𝑜𝑙</m:t>
                        </m:r>
                      </m:e>
                    </m:d>
                    <m:r>
                      <a:rPr lang="en-US" sz="2000" b="0" i="1" smtClean="0">
                        <a:latin typeface="Cambria Math" panose="02040503050406030204" pitchFamily="18" charset="0"/>
                      </a:rPr>
                      <m:t>𝑌</m:t>
                    </m:r>
                    <m:r>
                      <a:rPr lang="en-US" sz="2000" b="0" i="1" smtClean="0">
                        <a:latin typeface="Cambria Math" panose="02040503050406030204" pitchFamily="18" charset="0"/>
                      </a:rPr>
                      <m:t>𝑒𝑠</m:t>
                    </m:r>
                    <m:r>
                      <a:rPr lang="en-US" sz="2000" b="0" i="1" smtClean="0">
                        <a:latin typeface="Cambria Math" panose="02040503050406030204" pitchFamily="18" charset="0"/>
                      </a:rPr>
                      <m:t>)</m:t>
                    </m:r>
                    <m:r>
                      <a:rPr lang="en-US" sz="2000" b="0" i="1" smtClean="0">
                        <a:latin typeface="Cambria Math" panose="02040503050406030204" pitchFamily="18" charset="0"/>
                      </a:rPr>
                      <m:t>𝑃</m:t>
                    </m:r>
                    <m:r>
                      <a:rPr lang="en-US" sz="2000" b="0" i="1" smtClean="0">
                        <a:latin typeface="Cambria Math" panose="02040503050406030204" pitchFamily="18" charset="0"/>
                      </a:rPr>
                      <m:t>(</m:t>
                    </m:r>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𝐻𝑖𝑔h</m:t>
                        </m:r>
                      </m:e>
                    </m:d>
                    <m:r>
                      <a:rPr lang="en-US" sz="2000" b="0" i="1" smtClean="0">
                        <a:latin typeface="Cambria Math" panose="02040503050406030204" pitchFamily="18" charset="0"/>
                      </a:rPr>
                      <m:t>𝑌</m:t>
                    </m:r>
                    <m:r>
                      <a:rPr lang="en-US" sz="2000" b="0" i="1" smtClean="0">
                        <a:latin typeface="Cambria Math" panose="02040503050406030204" pitchFamily="18" charset="0"/>
                      </a:rPr>
                      <m:t>𝑒𝑠</m:t>
                    </m:r>
                    <m:r>
                      <a:rPr lang="en-US" sz="2000" b="0" i="1" smtClean="0">
                        <a:latin typeface="Cambria Math" panose="02040503050406030204" pitchFamily="18" charset="0"/>
                      </a:rPr>
                      <m:t>)</m:t>
                    </m:r>
                    <m:r>
                      <a:rPr lang="en-US" sz="2000" b="0" i="1" smtClean="0">
                        <a:latin typeface="Cambria Math" panose="02040503050406030204" pitchFamily="18" charset="0"/>
                      </a:rPr>
                      <m:t>𝑃</m:t>
                    </m:r>
                    <m:r>
                      <a:rPr lang="en-US" sz="2000" b="0" i="1" smtClean="0">
                        <a:latin typeface="Cambria Math" panose="02040503050406030204" pitchFamily="18" charset="0"/>
                      </a:rPr>
                      <m:t>(</m:t>
                    </m:r>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𝑆𝑡𝑟𝑜𝑛𝑔</m:t>
                        </m:r>
                      </m:e>
                    </m:d>
                    <m:r>
                      <a:rPr lang="en-US" sz="2000" b="0" i="1" smtClean="0">
                        <a:latin typeface="Cambria Math" panose="02040503050406030204" pitchFamily="18" charset="0"/>
                      </a:rPr>
                      <m:t>𝑌</m:t>
                    </m:r>
                    <m:r>
                      <a:rPr lang="en-US" sz="2000" b="0" i="1" smtClean="0">
                        <a:latin typeface="Cambria Math" panose="02040503050406030204" pitchFamily="18" charset="0"/>
                      </a:rPr>
                      <m:t>𝑒𝑠</m:t>
                    </m:r>
                    <m:r>
                      <a:rPr lang="en-US" sz="2000" b="0" i="1" smtClean="0">
                        <a:latin typeface="Cambria Math" panose="02040503050406030204" pitchFamily="18" charset="0"/>
                      </a:rPr>
                      <m:t>)</m:t>
                    </m:r>
                  </m:oMath>
                </a14:m>
                <a:endParaRPr lang="en-US" sz="2000" dirty="0"/>
              </a:p>
              <a:p>
                <a:endParaRPr lang="en-US" sz="2000" dirty="0"/>
              </a:p>
              <a:p>
                <a:endParaRPr lang="en-US" sz="2000" dirty="0"/>
              </a:p>
              <a:p>
                <a:endParaRPr lang="en-US" sz="2000" dirty="0"/>
              </a:p>
            </p:txBody>
          </p:sp>
        </mc:Choice>
        <mc:Fallback>
          <p:sp>
            <p:nvSpPr>
              <p:cNvPr id="5" name="TextBox 4"/>
              <p:cNvSpPr txBox="1">
                <a:spLocks noRot="1" noChangeAspect="1" noMove="1" noResize="1" noEditPoints="1" noAdjustHandles="1" noChangeArrowheads="1" noChangeShapeType="1" noTextEdit="1"/>
              </p:cNvSpPr>
              <p:nvPr/>
            </p:nvSpPr>
            <p:spPr>
              <a:xfrm>
                <a:off x="175377" y="669471"/>
                <a:ext cx="11154272" cy="1231106"/>
              </a:xfrm>
              <a:prstGeom prst="rect">
                <a:avLst/>
              </a:prstGeom>
              <a:blipFill rotWithShape="0">
                <a:blip r:embed="rId2"/>
                <a:stretch>
                  <a:fillRect l="-1093" t="-44059" r="-5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TextBox 5"/>
              <p:cNvSpPr txBox="1"/>
              <p:nvPr/>
            </p:nvSpPr>
            <p:spPr>
              <a:xfrm>
                <a:off x="175377" y="1352549"/>
                <a:ext cx="10934083" cy="130708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𝑃𝑟𝑜𝑏𝑎𝑏𝑖𝑙𝑖𝑡𝑦</m:t>
                      </m:r>
                      <m:r>
                        <a:rPr lang="en-US" sz="2000" b="0" i="1" smtClean="0">
                          <a:latin typeface="Cambria Math" panose="02040503050406030204" pitchFamily="18" charset="0"/>
                        </a:rPr>
                        <m:t> </m:t>
                      </m:r>
                      <m:r>
                        <a:rPr lang="en-US" sz="2000" b="0" i="1" smtClean="0">
                          <a:latin typeface="Cambria Math" panose="02040503050406030204" pitchFamily="18" charset="0"/>
                        </a:rPr>
                        <m:t>𝑜𝑓</m:t>
                      </m:r>
                      <m:r>
                        <a:rPr lang="en-US" sz="2000" b="0" i="1" smtClean="0">
                          <a:latin typeface="Cambria Math" panose="02040503050406030204" pitchFamily="18" charset="0"/>
                        </a:rPr>
                        <m:t> </m:t>
                      </m:r>
                      <m:r>
                        <a:rPr lang="en-US" sz="2000" b="0" i="1" smtClean="0">
                          <a:latin typeface="Cambria Math" panose="02040503050406030204" pitchFamily="18" charset="0"/>
                        </a:rPr>
                        <m:t>𝑁𝑎𝑖𝑣𝑒</m:t>
                      </m:r>
                      <m:r>
                        <a:rPr lang="en-US" sz="2000" b="0" i="1" smtClean="0">
                          <a:latin typeface="Cambria Math" panose="02040503050406030204" pitchFamily="18" charset="0"/>
                        </a:rPr>
                        <m:t> </m:t>
                      </m:r>
                      <m:r>
                        <a:rPr lang="en-US" sz="2000" b="0" i="1" smtClean="0">
                          <a:latin typeface="Cambria Math" panose="02040503050406030204" pitchFamily="18" charset="0"/>
                        </a:rPr>
                        <m:t>𝐵𝑎𝑦𝑒𝑠</m:t>
                      </m:r>
                      <m:r>
                        <a:rPr lang="en-US" sz="2000" b="0" i="1" smtClean="0">
                          <a:latin typeface="Cambria Math" panose="02040503050406030204" pitchFamily="18" charset="0"/>
                        </a:rPr>
                        <m:t> </m:t>
                      </m:r>
                      <m:r>
                        <a:rPr lang="en-US" sz="2000" b="0" i="1" smtClean="0">
                          <a:latin typeface="Cambria Math" panose="02040503050406030204" pitchFamily="18" charset="0"/>
                        </a:rPr>
                        <m:t>𝑜𝑓</m:t>
                      </m:r>
                      <m:r>
                        <a:rPr lang="en-US" sz="2000" b="0" i="1" smtClean="0">
                          <a:latin typeface="Cambria Math" panose="02040503050406030204" pitchFamily="18" charset="0"/>
                        </a:rPr>
                        <m:t> </m:t>
                      </m:r>
                      <m:r>
                        <a:rPr lang="en-US" sz="2000" b="0" i="1" smtClean="0">
                          <a:latin typeface="Cambria Math" panose="02040503050406030204" pitchFamily="18" charset="0"/>
                        </a:rPr>
                        <m:t>𝑌𝑒𝑠</m:t>
                      </m:r>
                      <m:r>
                        <a:rPr lang="en-US" sz="2000" b="0" i="1" smtClean="0">
                          <a:latin typeface="Cambria Math" panose="02040503050406030204" pitchFamily="18" charset="0"/>
                        </a:rPr>
                        <m:t>=</m:t>
                      </m:r>
                      <m:d>
                        <m:dPr>
                          <m:ctrlPr>
                            <a:rPr lang="en-US" sz="2000" b="0" i="1" smtClean="0">
                              <a:latin typeface="Cambria Math" panose="02040503050406030204" pitchFamily="18" charset="0"/>
                            </a:rPr>
                          </m:ctrlPr>
                        </m:dPr>
                        <m:e>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9</m:t>
                              </m:r>
                            </m:num>
                            <m:den>
                              <m:r>
                                <a:rPr lang="en-US" sz="2000" b="0" i="1" smtClean="0">
                                  <a:latin typeface="Cambria Math" panose="02040503050406030204" pitchFamily="18" charset="0"/>
                                </a:rPr>
                                <m:t>14</m:t>
                              </m:r>
                            </m:den>
                          </m:f>
                        </m:e>
                      </m:d>
                      <m:r>
                        <a:rPr lang="en-US" sz="2000" b="0" i="1" smtClean="0">
                          <a:latin typeface="Cambria Math" panose="02040503050406030204" pitchFamily="18" charset="0"/>
                        </a:rPr>
                        <m:t>∗</m:t>
                      </m:r>
                      <m:d>
                        <m:dPr>
                          <m:ctrlPr>
                            <a:rPr lang="en-US" sz="2000" b="0" i="1" smtClean="0">
                              <a:latin typeface="Cambria Math" panose="02040503050406030204" pitchFamily="18" charset="0"/>
                            </a:rPr>
                          </m:ctrlPr>
                        </m:dPr>
                        <m:e>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2</m:t>
                              </m:r>
                            </m:num>
                            <m:den>
                              <m:r>
                                <a:rPr lang="en-US" sz="2000" b="0" i="1" smtClean="0">
                                  <a:latin typeface="Cambria Math" panose="02040503050406030204" pitchFamily="18" charset="0"/>
                                </a:rPr>
                                <m:t>9</m:t>
                              </m:r>
                            </m:den>
                          </m:f>
                        </m:e>
                      </m:d>
                      <m:d>
                        <m:dPr>
                          <m:ctrlPr>
                            <a:rPr lang="en-US" sz="2000" b="0" i="1" smtClean="0">
                              <a:latin typeface="Cambria Math" panose="02040503050406030204" pitchFamily="18" charset="0"/>
                            </a:rPr>
                          </m:ctrlPr>
                        </m:dPr>
                        <m:e>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3</m:t>
                              </m:r>
                            </m:num>
                            <m:den>
                              <m:r>
                                <a:rPr lang="en-US" sz="2000" b="0" i="1" smtClean="0">
                                  <a:latin typeface="Cambria Math" panose="02040503050406030204" pitchFamily="18" charset="0"/>
                                </a:rPr>
                                <m:t>9</m:t>
                              </m:r>
                            </m:den>
                          </m:f>
                        </m:e>
                      </m:d>
                      <m:d>
                        <m:dPr>
                          <m:ctrlPr>
                            <a:rPr lang="en-US" sz="2000" b="0" i="1" smtClean="0">
                              <a:latin typeface="Cambria Math" panose="02040503050406030204" pitchFamily="18" charset="0"/>
                            </a:rPr>
                          </m:ctrlPr>
                        </m:dPr>
                        <m:e>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3</m:t>
                              </m:r>
                            </m:num>
                            <m:den>
                              <m:r>
                                <a:rPr lang="en-US" sz="2000" b="0" i="1" smtClean="0">
                                  <a:latin typeface="Cambria Math" panose="02040503050406030204" pitchFamily="18" charset="0"/>
                                </a:rPr>
                                <m:t>9</m:t>
                              </m:r>
                            </m:den>
                          </m:f>
                        </m:e>
                      </m:d>
                      <m:d>
                        <m:dPr>
                          <m:ctrlPr>
                            <a:rPr lang="en-US" sz="2000" b="0" i="1" smtClean="0">
                              <a:latin typeface="Cambria Math" panose="02040503050406030204" pitchFamily="18" charset="0"/>
                            </a:rPr>
                          </m:ctrlPr>
                        </m:dPr>
                        <m:e>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3</m:t>
                              </m:r>
                            </m:num>
                            <m:den>
                              <m:r>
                                <a:rPr lang="en-US" sz="2000" b="0" i="1" smtClean="0">
                                  <a:latin typeface="Cambria Math" panose="02040503050406030204" pitchFamily="18" charset="0"/>
                                </a:rPr>
                                <m:t>9</m:t>
                              </m:r>
                            </m:den>
                          </m:f>
                        </m:e>
                      </m:d>
                      <m:r>
                        <a:rPr lang="en-US" sz="2000" b="0" i="1" smtClean="0">
                          <a:latin typeface="Cambria Math" panose="02040503050406030204" pitchFamily="18" charset="0"/>
                        </a:rPr>
                        <m:t>=</m:t>
                      </m:r>
                      <m:d>
                        <m:dPr>
                          <m:ctrlPr>
                            <a:rPr lang="en-US" sz="2000" b="0" i="1" smtClean="0">
                              <a:latin typeface="Cambria Math" panose="02040503050406030204" pitchFamily="18" charset="0"/>
                            </a:rPr>
                          </m:ctrlPr>
                        </m:dPr>
                        <m:e>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7</m:t>
                              </m:r>
                            </m:den>
                          </m:f>
                        </m:e>
                      </m:d>
                      <m:r>
                        <a:rPr lang="en-US" sz="2000" b="0" i="1" smtClean="0">
                          <a:latin typeface="Cambria Math" panose="02040503050406030204" pitchFamily="18" charset="0"/>
                        </a:rPr>
                        <m:t>∗</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1</m:t>
                          </m:r>
                        </m:e>
                      </m:d>
                      <m:d>
                        <m:dPr>
                          <m:ctrlPr>
                            <a:rPr lang="en-US" sz="2000" b="0" i="1" smtClean="0">
                              <a:latin typeface="Cambria Math" panose="02040503050406030204" pitchFamily="18" charset="0"/>
                            </a:rPr>
                          </m:ctrlPr>
                        </m:dPr>
                        <m:e>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3</m:t>
                              </m:r>
                            </m:den>
                          </m:f>
                        </m:e>
                      </m:d>
                      <m:d>
                        <m:dPr>
                          <m:ctrlPr>
                            <a:rPr lang="en-US" sz="2000" b="0" i="1" smtClean="0">
                              <a:latin typeface="Cambria Math" panose="02040503050406030204" pitchFamily="18" charset="0"/>
                            </a:rPr>
                          </m:ctrlPr>
                        </m:dPr>
                        <m:e>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3</m:t>
                              </m:r>
                            </m:den>
                          </m:f>
                        </m:e>
                      </m:d>
                      <m:d>
                        <m:dPr>
                          <m:ctrlPr>
                            <a:rPr lang="en-US" sz="2000" b="0" i="1" smtClean="0">
                              <a:latin typeface="Cambria Math" panose="02040503050406030204" pitchFamily="18" charset="0"/>
                            </a:rPr>
                          </m:ctrlPr>
                        </m:dPr>
                        <m:e>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3</m:t>
                              </m:r>
                            </m:den>
                          </m:f>
                        </m:e>
                      </m:d>
                      <m:r>
                        <a:rPr lang="en-US" sz="2000" b="0" i="1" smtClean="0">
                          <a:latin typeface="Cambria Math" panose="02040503050406030204" pitchFamily="18" charset="0"/>
                        </a:rPr>
                        <m:t>=0.0053</m:t>
                      </m:r>
                    </m:oMath>
                  </m:oMathPara>
                </a14:m>
                <a:endParaRPr lang="en-US" sz="2000" dirty="0"/>
              </a:p>
              <a:p>
                <a:endParaRPr lang="en-US" sz="2000" dirty="0"/>
              </a:p>
              <a:p>
                <a:endParaRPr lang="en-US" sz="2000" dirty="0"/>
              </a:p>
            </p:txBody>
          </p:sp>
        </mc:Choice>
        <mc:Fallback>
          <p:sp>
            <p:nvSpPr>
              <p:cNvPr id="6" name="TextBox 5"/>
              <p:cNvSpPr txBox="1">
                <a:spLocks noRot="1" noChangeAspect="1" noMove="1" noResize="1" noEditPoints="1" noAdjustHandles="1" noChangeArrowheads="1" noChangeShapeType="1" noTextEdit="1"/>
              </p:cNvSpPr>
              <p:nvPr/>
            </p:nvSpPr>
            <p:spPr>
              <a:xfrm>
                <a:off x="175377" y="1352549"/>
                <a:ext cx="10934083" cy="1307089"/>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p:cNvSpPr txBox="1"/>
              <p:nvPr/>
            </p:nvSpPr>
            <p:spPr>
              <a:xfrm>
                <a:off x="175377" y="2448019"/>
                <a:ext cx="11103296" cy="1231106"/>
              </a:xfrm>
              <a:prstGeom prst="rect">
                <a:avLst/>
              </a:prstGeom>
              <a:noFill/>
            </p:spPr>
            <p:txBody>
              <a:bodyPr wrap="none" lIns="0" tIns="0" rIns="0" bIns="0" rtlCol="0">
                <a:spAutoFit/>
              </a:bodyPr>
              <a:lstStyle/>
              <a:p>
                <a14:m>
                  <m:oMath xmlns:m="http://schemas.openxmlformats.org/officeDocument/2006/math">
                    <m:r>
                      <a:rPr lang="en-US" sz="2000" b="0" i="1" smtClean="0">
                        <a:latin typeface="Cambria Math" panose="02040503050406030204" pitchFamily="18" charset="0"/>
                      </a:rPr>
                      <m:t>𝑃𝑟𝑜𝑏𝑎𝑏𝑖𝑙𝑖𝑡𝑦</m:t>
                    </m:r>
                    <m:r>
                      <a:rPr lang="en-US" sz="2000" b="0" i="1" smtClean="0">
                        <a:latin typeface="Cambria Math" panose="02040503050406030204" pitchFamily="18" charset="0"/>
                      </a:rPr>
                      <m:t> </m:t>
                    </m:r>
                    <m:r>
                      <a:rPr lang="en-US" sz="2000" b="0" i="1" smtClean="0">
                        <a:latin typeface="Cambria Math" panose="02040503050406030204" pitchFamily="18" charset="0"/>
                      </a:rPr>
                      <m:t>𝑜𝑓</m:t>
                    </m:r>
                    <m:r>
                      <a:rPr lang="en-US" sz="2000" b="0" i="1" smtClean="0">
                        <a:latin typeface="Cambria Math" panose="02040503050406030204" pitchFamily="18" charset="0"/>
                      </a:rPr>
                      <m:t> </m:t>
                    </m:r>
                    <m:r>
                      <a:rPr lang="en-US" sz="2000" b="0" i="1" smtClean="0">
                        <a:latin typeface="Cambria Math" panose="02040503050406030204" pitchFamily="18" charset="0"/>
                      </a:rPr>
                      <m:t>𝑁𝑎𝑖𝑣𝑒</m:t>
                    </m:r>
                    <m:r>
                      <a:rPr lang="en-US" sz="2000" b="0" i="1" smtClean="0">
                        <a:latin typeface="Cambria Math" panose="02040503050406030204" pitchFamily="18" charset="0"/>
                      </a:rPr>
                      <m:t> </m:t>
                    </m:r>
                    <m:r>
                      <a:rPr lang="en-US" sz="2000" b="0" i="1" smtClean="0">
                        <a:latin typeface="Cambria Math" panose="02040503050406030204" pitchFamily="18" charset="0"/>
                      </a:rPr>
                      <m:t>𝐵𝑎𝑦𝑒𝑠𝑜𝑓</m:t>
                    </m:r>
                    <m:r>
                      <a:rPr lang="en-US" sz="2000" b="0" i="1" smtClean="0">
                        <a:latin typeface="Cambria Math" panose="02040503050406030204" pitchFamily="18" charset="0"/>
                      </a:rPr>
                      <m:t> </m:t>
                    </m:r>
                    <m:r>
                      <a:rPr lang="en-US" sz="2000" b="0" i="1" smtClean="0">
                        <a:latin typeface="Cambria Math" panose="02040503050406030204" pitchFamily="18" charset="0"/>
                      </a:rPr>
                      <m:t>𝑁𝑜</m:t>
                    </m:r>
                    <m:r>
                      <a:rPr lang="en-US" sz="2000" b="0" i="1" smtClean="0">
                        <a:latin typeface="Cambria Math" panose="02040503050406030204" pitchFamily="18" charset="0"/>
                      </a:rPr>
                      <m:t>=</m:t>
                    </m:r>
                    <m:r>
                      <a:rPr lang="en-US" sz="2000" b="0" i="1" smtClean="0">
                        <a:latin typeface="Cambria Math" panose="02040503050406030204" pitchFamily="18" charset="0"/>
                      </a:rPr>
                      <m:t>𝑃</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𝑁𝑜</m:t>
                        </m:r>
                      </m:e>
                    </m:d>
                    <m:r>
                      <a:rPr lang="en-US" sz="2000" b="0" i="1" smtClean="0">
                        <a:latin typeface="Cambria Math" panose="02040503050406030204" pitchFamily="18" charset="0"/>
                      </a:rPr>
                      <m:t>𝑃</m:t>
                    </m:r>
                    <m:r>
                      <a:rPr lang="en-US" sz="2000" b="0" i="1" smtClean="0">
                        <a:latin typeface="Cambria Math" panose="02040503050406030204" pitchFamily="18" charset="0"/>
                      </a:rPr>
                      <m:t>(</m:t>
                    </m:r>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𝑆𝑢𝑛𝑛𝑦</m:t>
                        </m:r>
                      </m:e>
                    </m:d>
                    <m:r>
                      <a:rPr lang="en-US" sz="2000" b="0" i="1" smtClean="0">
                        <a:latin typeface="Cambria Math" panose="02040503050406030204" pitchFamily="18" charset="0"/>
                      </a:rPr>
                      <m:t>𝑁𝑜</m:t>
                    </m:r>
                    <m:r>
                      <a:rPr lang="en-US" sz="2000" b="0" i="1" smtClean="0">
                        <a:latin typeface="Cambria Math" panose="02040503050406030204" pitchFamily="18" charset="0"/>
                      </a:rPr>
                      <m:t>)</m:t>
                    </m:r>
                  </m:oMath>
                </a14:m>
                <a:r>
                  <a:rPr lang="en-US" sz="2000" b="0" dirty="0" smtClean="0"/>
                  <a:t> </a:t>
                </a:r>
                <a14:m>
                  <m:oMath xmlns:m="http://schemas.openxmlformats.org/officeDocument/2006/math">
                    <m:r>
                      <a:rPr lang="en-US" sz="2000" b="0" i="1" smtClean="0">
                        <a:latin typeface="Cambria Math" panose="02040503050406030204" pitchFamily="18" charset="0"/>
                      </a:rPr>
                      <m:t>𝑃</m:t>
                    </m:r>
                    <m:r>
                      <a:rPr lang="en-US" sz="2000" b="0" i="1" smtClean="0">
                        <a:latin typeface="Cambria Math" panose="02040503050406030204" pitchFamily="18" charset="0"/>
                      </a:rPr>
                      <m:t>(</m:t>
                    </m:r>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𝐶𝑜𝑜𝑙</m:t>
                        </m:r>
                      </m:e>
                    </m:d>
                    <m:r>
                      <a:rPr lang="en-US" sz="2000" b="0" i="1" smtClean="0">
                        <a:latin typeface="Cambria Math" panose="02040503050406030204" pitchFamily="18" charset="0"/>
                      </a:rPr>
                      <m:t>𝑁𝑜</m:t>
                    </m:r>
                    <m:r>
                      <a:rPr lang="en-US" sz="2000" b="0" i="1" smtClean="0">
                        <a:latin typeface="Cambria Math" panose="02040503050406030204" pitchFamily="18" charset="0"/>
                      </a:rPr>
                      <m:t>)</m:t>
                    </m:r>
                    <m:r>
                      <a:rPr lang="en-US" sz="2000" b="0" i="1" smtClean="0">
                        <a:latin typeface="Cambria Math" panose="02040503050406030204" pitchFamily="18" charset="0"/>
                      </a:rPr>
                      <m:t>𝑃</m:t>
                    </m:r>
                    <m:r>
                      <a:rPr lang="en-US" sz="2000" b="0" i="1" smtClean="0">
                        <a:latin typeface="Cambria Math" panose="02040503050406030204" pitchFamily="18" charset="0"/>
                      </a:rPr>
                      <m:t>(</m:t>
                    </m:r>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𝐻𝑖𝑔h</m:t>
                        </m:r>
                      </m:e>
                    </m:d>
                    <m:r>
                      <a:rPr lang="en-US" sz="2000" b="0" i="1" smtClean="0">
                        <a:latin typeface="Cambria Math" panose="02040503050406030204" pitchFamily="18" charset="0"/>
                      </a:rPr>
                      <m:t>𝑁𝑜</m:t>
                    </m:r>
                    <m:r>
                      <a:rPr lang="en-US" sz="2000" b="0" i="1" smtClean="0">
                        <a:latin typeface="Cambria Math" panose="02040503050406030204" pitchFamily="18" charset="0"/>
                      </a:rPr>
                      <m:t>)</m:t>
                    </m:r>
                    <m:r>
                      <a:rPr lang="en-US" sz="2000" b="0" i="1" smtClean="0">
                        <a:latin typeface="Cambria Math" panose="02040503050406030204" pitchFamily="18" charset="0"/>
                      </a:rPr>
                      <m:t>𝑃</m:t>
                    </m:r>
                    <m:r>
                      <a:rPr lang="en-US" sz="2000" b="0" i="1" smtClean="0">
                        <a:latin typeface="Cambria Math" panose="02040503050406030204" pitchFamily="18" charset="0"/>
                      </a:rPr>
                      <m:t>(</m:t>
                    </m:r>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𝑆𝑡𝑟𝑜𝑛𝑔</m:t>
                        </m:r>
                      </m:e>
                    </m:d>
                    <m:r>
                      <a:rPr lang="en-US" sz="2000" b="0" i="1" smtClean="0">
                        <a:latin typeface="Cambria Math" panose="02040503050406030204" pitchFamily="18" charset="0"/>
                      </a:rPr>
                      <m:t>𝑁𝑜</m:t>
                    </m:r>
                    <m:r>
                      <a:rPr lang="en-US" sz="2000" b="0" i="1" smtClean="0">
                        <a:latin typeface="Cambria Math" panose="02040503050406030204" pitchFamily="18" charset="0"/>
                      </a:rPr>
                      <m:t>)</m:t>
                    </m:r>
                  </m:oMath>
                </a14:m>
                <a:endParaRPr lang="en-US" sz="2000" dirty="0"/>
              </a:p>
              <a:p>
                <a:endParaRPr lang="en-US" sz="2000" dirty="0"/>
              </a:p>
              <a:p>
                <a:endParaRPr lang="en-US" sz="2000" dirty="0"/>
              </a:p>
              <a:p>
                <a:endParaRPr lang="en-US" sz="2000" dirty="0"/>
              </a:p>
            </p:txBody>
          </p:sp>
        </mc:Choice>
        <mc:Fallback>
          <p:sp>
            <p:nvSpPr>
              <p:cNvPr id="7" name="TextBox 6"/>
              <p:cNvSpPr txBox="1">
                <a:spLocks noRot="1" noChangeAspect="1" noMove="1" noResize="1" noEditPoints="1" noAdjustHandles="1" noChangeArrowheads="1" noChangeShapeType="1" noTextEdit="1"/>
              </p:cNvSpPr>
              <p:nvPr/>
            </p:nvSpPr>
            <p:spPr>
              <a:xfrm>
                <a:off x="175377" y="2448019"/>
                <a:ext cx="11103296" cy="1231106"/>
              </a:xfrm>
              <a:prstGeom prst="rect">
                <a:avLst/>
              </a:prstGeom>
              <a:blipFill rotWithShape="0">
                <a:blip r:embed="rId4"/>
                <a:stretch>
                  <a:fillRect l="-1098" t="-4405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TextBox 7"/>
              <p:cNvSpPr txBox="1"/>
              <p:nvPr/>
            </p:nvSpPr>
            <p:spPr>
              <a:xfrm>
                <a:off x="175376" y="3342716"/>
                <a:ext cx="11086753" cy="99931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𝑃𝑟𝑜𝑏𝑎𝑏𝑖𝑙𝑖𝑡𝑦</m:t>
                      </m:r>
                      <m:r>
                        <a:rPr lang="en-US" sz="2000" b="0" i="1" smtClean="0">
                          <a:latin typeface="Cambria Math" panose="02040503050406030204" pitchFamily="18" charset="0"/>
                        </a:rPr>
                        <m:t> </m:t>
                      </m:r>
                      <m:r>
                        <a:rPr lang="en-US" sz="2000" b="0" i="1" smtClean="0">
                          <a:latin typeface="Cambria Math" panose="02040503050406030204" pitchFamily="18" charset="0"/>
                        </a:rPr>
                        <m:t>𝑜𝑓</m:t>
                      </m:r>
                      <m:r>
                        <a:rPr lang="en-US" sz="2000" b="0" i="1" smtClean="0">
                          <a:latin typeface="Cambria Math" panose="02040503050406030204" pitchFamily="18" charset="0"/>
                        </a:rPr>
                        <m:t> </m:t>
                      </m:r>
                      <m:r>
                        <a:rPr lang="en-US" sz="2000" b="0" i="1" smtClean="0">
                          <a:latin typeface="Cambria Math" panose="02040503050406030204" pitchFamily="18" charset="0"/>
                        </a:rPr>
                        <m:t>𝑁𝑎𝑖𝑣𝑒</m:t>
                      </m:r>
                      <m:r>
                        <a:rPr lang="en-US" sz="2000" b="0" i="1" smtClean="0">
                          <a:latin typeface="Cambria Math" panose="02040503050406030204" pitchFamily="18" charset="0"/>
                        </a:rPr>
                        <m:t> </m:t>
                      </m:r>
                      <m:r>
                        <a:rPr lang="en-US" sz="2000" b="0" i="1" smtClean="0">
                          <a:latin typeface="Cambria Math" panose="02040503050406030204" pitchFamily="18" charset="0"/>
                        </a:rPr>
                        <m:t>𝐵𝑎𝑦𝑒𝑠</m:t>
                      </m:r>
                      <m:r>
                        <a:rPr lang="en-US" sz="2000" b="0" i="1" smtClean="0">
                          <a:latin typeface="Cambria Math" panose="02040503050406030204" pitchFamily="18" charset="0"/>
                        </a:rPr>
                        <m:t> </m:t>
                      </m:r>
                      <m:r>
                        <a:rPr lang="en-US" sz="2000" b="0" i="1" smtClean="0">
                          <a:latin typeface="Cambria Math" panose="02040503050406030204" pitchFamily="18" charset="0"/>
                        </a:rPr>
                        <m:t>𝑜𝑓</m:t>
                      </m:r>
                      <m:r>
                        <a:rPr lang="en-US" sz="2000" b="0" i="1" smtClean="0">
                          <a:latin typeface="Cambria Math" panose="02040503050406030204" pitchFamily="18" charset="0"/>
                        </a:rPr>
                        <m:t> </m:t>
                      </m:r>
                      <m:r>
                        <a:rPr lang="en-US" sz="2000" b="0" i="1" smtClean="0">
                          <a:latin typeface="Cambria Math" panose="02040503050406030204" pitchFamily="18" charset="0"/>
                        </a:rPr>
                        <m:t>𝑁𝑜</m:t>
                      </m:r>
                      <m:r>
                        <a:rPr lang="en-US" sz="2000" b="0" i="1" smtClean="0">
                          <a:latin typeface="Cambria Math" panose="02040503050406030204" pitchFamily="18" charset="0"/>
                        </a:rPr>
                        <m:t>=</m:t>
                      </m:r>
                      <m:d>
                        <m:dPr>
                          <m:ctrlPr>
                            <a:rPr lang="en-US" sz="2000" b="0" i="1" smtClean="0">
                              <a:latin typeface="Cambria Math" panose="02040503050406030204" pitchFamily="18" charset="0"/>
                            </a:rPr>
                          </m:ctrlPr>
                        </m:dPr>
                        <m:e>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5</m:t>
                              </m:r>
                            </m:num>
                            <m:den>
                              <m:r>
                                <a:rPr lang="en-US" sz="2000" b="0" i="1" smtClean="0">
                                  <a:latin typeface="Cambria Math" panose="02040503050406030204" pitchFamily="18" charset="0"/>
                                </a:rPr>
                                <m:t>14</m:t>
                              </m:r>
                            </m:den>
                          </m:f>
                        </m:e>
                      </m:d>
                      <m:r>
                        <a:rPr lang="en-US" sz="2000" b="0" i="1" smtClean="0">
                          <a:latin typeface="Cambria Math" panose="02040503050406030204" pitchFamily="18" charset="0"/>
                        </a:rPr>
                        <m:t>∗</m:t>
                      </m:r>
                      <m:d>
                        <m:dPr>
                          <m:ctrlPr>
                            <a:rPr lang="en-US" sz="2000" b="0" i="1" smtClean="0">
                              <a:latin typeface="Cambria Math" panose="02040503050406030204" pitchFamily="18" charset="0"/>
                            </a:rPr>
                          </m:ctrlPr>
                        </m:dPr>
                        <m:e>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3</m:t>
                              </m:r>
                            </m:num>
                            <m:den>
                              <m:r>
                                <a:rPr lang="en-US" sz="2000" b="0" i="1" smtClean="0">
                                  <a:latin typeface="Cambria Math" panose="02040503050406030204" pitchFamily="18" charset="0"/>
                                </a:rPr>
                                <m:t>5</m:t>
                              </m:r>
                            </m:den>
                          </m:f>
                        </m:e>
                      </m:d>
                      <m:d>
                        <m:dPr>
                          <m:ctrlPr>
                            <a:rPr lang="en-US" sz="2000" b="0" i="1" smtClean="0">
                              <a:latin typeface="Cambria Math" panose="02040503050406030204" pitchFamily="18" charset="0"/>
                            </a:rPr>
                          </m:ctrlPr>
                        </m:dPr>
                        <m:e>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5</m:t>
                              </m:r>
                            </m:den>
                          </m:f>
                        </m:e>
                      </m:d>
                      <m:d>
                        <m:dPr>
                          <m:ctrlPr>
                            <a:rPr lang="en-US" sz="2000" b="0" i="1" smtClean="0">
                              <a:latin typeface="Cambria Math" panose="02040503050406030204" pitchFamily="18" charset="0"/>
                            </a:rPr>
                          </m:ctrlPr>
                        </m:dPr>
                        <m:e>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4</m:t>
                              </m:r>
                            </m:num>
                            <m:den>
                              <m:r>
                                <a:rPr lang="en-US" sz="2000" b="0" i="1" smtClean="0">
                                  <a:latin typeface="Cambria Math" panose="02040503050406030204" pitchFamily="18" charset="0"/>
                                </a:rPr>
                                <m:t>5</m:t>
                              </m:r>
                            </m:den>
                          </m:f>
                        </m:e>
                      </m:d>
                      <m:d>
                        <m:dPr>
                          <m:ctrlPr>
                            <a:rPr lang="en-US" sz="2000" b="0" i="1" smtClean="0">
                              <a:latin typeface="Cambria Math" panose="02040503050406030204" pitchFamily="18" charset="0"/>
                            </a:rPr>
                          </m:ctrlPr>
                        </m:dPr>
                        <m:e>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3</m:t>
                              </m:r>
                            </m:num>
                            <m:den>
                              <m:r>
                                <a:rPr lang="en-US" sz="2000" b="0" i="1" smtClean="0">
                                  <a:latin typeface="Cambria Math" panose="02040503050406030204" pitchFamily="18" charset="0"/>
                                </a:rPr>
                                <m:t>5</m:t>
                              </m:r>
                            </m:den>
                          </m:f>
                        </m:e>
                      </m:d>
                      <m:r>
                        <a:rPr lang="en-US" sz="2000" b="0" i="1" smtClean="0">
                          <a:latin typeface="Cambria Math" panose="02040503050406030204" pitchFamily="18" charset="0"/>
                        </a:rPr>
                        <m:t>=</m:t>
                      </m:r>
                      <m:d>
                        <m:dPr>
                          <m:ctrlPr>
                            <a:rPr lang="en-US" sz="2000" b="0" i="1" smtClean="0">
                              <a:latin typeface="Cambria Math" panose="02040503050406030204" pitchFamily="18" charset="0"/>
                            </a:rPr>
                          </m:ctrlPr>
                        </m:dPr>
                        <m:e>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3</m:t>
                              </m:r>
                            </m:num>
                            <m:den>
                              <m:r>
                                <a:rPr lang="en-US" sz="2000" b="0" i="1" smtClean="0">
                                  <a:latin typeface="Cambria Math" panose="02040503050406030204" pitchFamily="18" charset="0"/>
                                </a:rPr>
                                <m:t>14</m:t>
                              </m:r>
                            </m:den>
                          </m:f>
                        </m:e>
                      </m:d>
                      <m:d>
                        <m:dPr>
                          <m:ctrlPr>
                            <a:rPr lang="en-US" sz="2000" b="0" i="1" smtClean="0">
                              <a:latin typeface="Cambria Math" panose="02040503050406030204" pitchFamily="18" charset="0"/>
                            </a:rPr>
                          </m:ctrlPr>
                        </m:dPr>
                        <m:e>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5</m:t>
                              </m:r>
                            </m:den>
                          </m:f>
                        </m:e>
                      </m:d>
                      <m:d>
                        <m:dPr>
                          <m:ctrlPr>
                            <a:rPr lang="en-US" sz="2000" b="0" i="1" smtClean="0">
                              <a:latin typeface="Cambria Math" panose="02040503050406030204" pitchFamily="18" charset="0"/>
                            </a:rPr>
                          </m:ctrlPr>
                        </m:dPr>
                        <m:e>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4</m:t>
                              </m:r>
                            </m:num>
                            <m:den>
                              <m:r>
                                <a:rPr lang="en-US" sz="2000" b="0" i="1" smtClean="0">
                                  <a:latin typeface="Cambria Math" panose="02040503050406030204" pitchFamily="18" charset="0"/>
                                </a:rPr>
                                <m:t>5</m:t>
                              </m:r>
                            </m:den>
                          </m:f>
                        </m:e>
                      </m:d>
                      <m:d>
                        <m:dPr>
                          <m:ctrlPr>
                            <a:rPr lang="en-US" sz="2000" b="0" i="1" smtClean="0">
                              <a:latin typeface="Cambria Math" panose="02040503050406030204" pitchFamily="18" charset="0"/>
                            </a:rPr>
                          </m:ctrlPr>
                        </m:dPr>
                        <m:e>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3</m:t>
                              </m:r>
                            </m:num>
                            <m:den>
                              <m:r>
                                <a:rPr lang="en-US" sz="2000" b="0" i="1" smtClean="0">
                                  <a:latin typeface="Cambria Math" panose="02040503050406030204" pitchFamily="18" charset="0"/>
                                </a:rPr>
                                <m:t>5</m:t>
                              </m:r>
                            </m:den>
                          </m:f>
                        </m:e>
                      </m:d>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24</m:t>
                          </m:r>
                        </m:num>
                        <m:den>
                          <m:r>
                            <a:rPr lang="en-US" sz="2000" b="0" i="1" smtClean="0">
                              <a:latin typeface="Cambria Math" panose="02040503050406030204" pitchFamily="18" charset="0"/>
                            </a:rPr>
                            <m:t>1050</m:t>
                          </m:r>
                        </m:den>
                      </m:f>
                      <m:r>
                        <a:rPr lang="en-US" sz="2000" b="0" i="1" smtClean="0">
                          <a:latin typeface="Cambria Math" panose="02040503050406030204" pitchFamily="18" charset="0"/>
                        </a:rPr>
                        <m:t>=0.02</m:t>
                      </m:r>
                    </m:oMath>
                  </m:oMathPara>
                </a14:m>
                <a:endParaRPr lang="en-US" sz="2000" dirty="0"/>
              </a:p>
              <a:p>
                <a:endParaRPr lang="en-US" sz="2000" dirty="0"/>
              </a:p>
            </p:txBody>
          </p:sp>
        </mc:Choice>
        <mc:Fallback>
          <p:sp>
            <p:nvSpPr>
              <p:cNvPr id="8" name="TextBox 7"/>
              <p:cNvSpPr txBox="1">
                <a:spLocks noRot="1" noChangeAspect="1" noMove="1" noResize="1" noEditPoints="1" noAdjustHandles="1" noChangeArrowheads="1" noChangeShapeType="1" noTextEdit="1"/>
              </p:cNvSpPr>
              <p:nvPr/>
            </p:nvSpPr>
            <p:spPr>
              <a:xfrm>
                <a:off x="175376" y="3342716"/>
                <a:ext cx="11086753" cy="999313"/>
              </a:xfrm>
              <a:prstGeom prst="rect">
                <a:avLst/>
              </a:prstGeom>
              <a:blipFill rotWithShape="0">
                <a:blip r:embed="rId5"/>
                <a:stretch>
                  <a:fillRect/>
                </a:stretch>
              </a:blipFill>
            </p:spPr>
            <p:txBody>
              <a:bodyPr/>
              <a:lstStyle/>
              <a:p>
                <a:r>
                  <a:rPr lang="en-US">
                    <a:noFill/>
                  </a:rPr>
                  <a:t> </a:t>
                </a:r>
              </a:p>
            </p:txBody>
          </p:sp>
        </mc:Fallback>
      </mc:AlternateContent>
      <p:sp>
        <p:nvSpPr>
          <p:cNvPr id="9" name="TextBox 8"/>
          <p:cNvSpPr txBox="1"/>
          <p:nvPr/>
        </p:nvSpPr>
        <p:spPr>
          <a:xfrm>
            <a:off x="269421" y="4188279"/>
            <a:ext cx="11234058" cy="369332"/>
          </a:xfrm>
          <a:prstGeom prst="rect">
            <a:avLst/>
          </a:prstGeom>
          <a:noFill/>
        </p:spPr>
        <p:txBody>
          <a:bodyPr wrap="square" rtlCol="0">
            <a:spAutoFit/>
          </a:bodyPr>
          <a:lstStyle/>
          <a:p>
            <a:r>
              <a:rPr lang="en-US" dirty="0" smtClean="0"/>
              <a:t>Compare both Probability , so No have more probability. It means not Playing Tennis ………………Answer</a:t>
            </a:r>
            <a:endParaRPr lang="en-US" dirty="0"/>
          </a:p>
        </p:txBody>
      </p:sp>
      <p:pic>
        <p:nvPicPr>
          <p:cNvPr id="10" name="Picture 9"/>
          <p:cNvPicPr>
            <a:picLocks noChangeAspect="1"/>
          </p:cNvPicPr>
          <p:nvPr/>
        </p:nvPicPr>
        <p:blipFill>
          <a:blip r:embed="rId6"/>
          <a:stretch>
            <a:fillRect/>
          </a:stretch>
        </p:blipFill>
        <p:spPr>
          <a:xfrm>
            <a:off x="494547" y="5966827"/>
            <a:ext cx="10783805" cy="362001"/>
          </a:xfrm>
          <a:prstGeom prst="rect">
            <a:avLst/>
          </a:prstGeom>
        </p:spPr>
      </p:pic>
      <p:sp>
        <p:nvSpPr>
          <p:cNvPr id="11" name="TextBox 10"/>
          <p:cNvSpPr txBox="1"/>
          <p:nvPr/>
        </p:nvSpPr>
        <p:spPr>
          <a:xfrm>
            <a:off x="269421" y="4963886"/>
            <a:ext cx="10992708" cy="646331"/>
          </a:xfrm>
          <a:prstGeom prst="rect">
            <a:avLst/>
          </a:prstGeom>
          <a:noFill/>
        </p:spPr>
        <p:txBody>
          <a:bodyPr wrap="square" rtlCol="0">
            <a:spAutoFit/>
          </a:bodyPr>
          <a:lstStyle/>
          <a:p>
            <a:r>
              <a:rPr lang="en-US" b="1" dirty="0" smtClean="0">
                <a:solidFill>
                  <a:srgbClr val="FF0000"/>
                </a:solidFill>
              </a:rPr>
              <a:t>Suppose I want to Verify Seventh Day is it Yes, so apply Naïve Bayes formula</a:t>
            </a:r>
          </a:p>
          <a:p>
            <a:r>
              <a:rPr lang="en-US" b="1" dirty="0" smtClean="0">
                <a:solidFill>
                  <a:srgbClr val="FF0000"/>
                </a:solidFill>
              </a:rPr>
              <a:t>D7 condition is</a:t>
            </a:r>
            <a:r>
              <a:rPr lang="en-US" b="1" dirty="0" smtClean="0">
                <a:solidFill>
                  <a:srgbClr val="FF0000"/>
                </a:solidFill>
              </a:rPr>
              <a:t> Outlook = Overcast, Temperature = Cool, Humidity = Normal, Wind = Strong)</a:t>
            </a:r>
            <a:endParaRPr lang="en-US" b="1" dirty="0">
              <a:solidFill>
                <a:srgbClr val="FF0000"/>
              </a:solidFill>
            </a:endParaRPr>
          </a:p>
        </p:txBody>
      </p:sp>
    </p:spTree>
    <p:extLst>
      <p:ext uri="{BB962C8B-B14F-4D97-AF65-F5344CB8AC3E}">
        <p14:creationId xmlns:p14="http://schemas.microsoft.com/office/powerpoint/2010/main" val="34435550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5" name="TextBox 4"/>
              <p:cNvSpPr txBox="1"/>
              <p:nvPr/>
            </p:nvSpPr>
            <p:spPr>
              <a:xfrm>
                <a:off x="175377" y="669471"/>
                <a:ext cx="11796371" cy="1231106"/>
              </a:xfrm>
              <a:prstGeom prst="rect">
                <a:avLst/>
              </a:prstGeom>
              <a:noFill/>
            </p:spPr>
            <p:txBody>
              <a:bodyPr wrap="none" lIns="0" tIns="0" rIns="0" bIns="0" rtlCol="0">
                <a:spAutoFit/>
              </a:bodyPr>
              <a:lstStyle/>
              <a:p>
                <a14:m>
                  <m:oMath xmlns:m="http://schemas.openxmlformats.org/officeDocument/2006/math">
                    <m:r>
                      <a:rPr lang="en-US" sz="2000" b="0" i="1" smtClean="0">
                        <a:latin typeface="Cambria Math" panose="02040503050406030204" pitchFamily="18" charset="0"/>
                      </a:rPr>
                      <m:t>𝑃𝑟𝑜𝑏𝑎𝑏𝑖𝑙𝑖𝑡𝑦</m:t>
                    </m:r>
                    <m:r>
                      <a:rPr lang="en-US" sz="2000" b="0" i="1" smtClean="0">
                        <a:latin typeface="Cambria Math" panose="02040503050406030204" pitchFamily="18" charset="0"/>
                      </a:rPr>
                      <m:t> </m:t>
                    </m:r>
                    <m:r>
                      <a:rPr lang="en-US" sz="2000" b="0" i="1" smtClean="0">
                        <a:latin typeface="Cambria Math" panose="02040503050406030204" pitchFamily="18" charset="0"/>
                      </a:rPr>
                      <m:t>𝑜𝑓</m:t>
                    </m:r>
                    <m:r>
                      <a:rPr lang="en-US" sz="2000" b="0" i="1" smtClean="0">
                        <a:latin typeface="Cambria Math" panose="02040503050406030204" pitchFamily="18" charset="0"/>
                      </a:rPr>
                      <m:t> </m:t>
                    </m:r>
                    <m:r>
                      <a:rPr lang="en-US" sz="2000" b="0" i="1" smtClean="0">
                        <a:latin typeface="Cambria Math" panose="02040503050406030204" pitchFamily="18" charset="0"/>
                      </a:rPr>
                      <m:t>𝑁𝑎𝑖𝑣𝑒</m:t>
                    </m:r>
                    <m:r>
                      <a:rPr lang="en-US" sz="2000" b="0" i="1" smtClean="0">
                        <a:latin typeface="Cambria Math" panose="02040503050406030204" pitchFamily="18" charset="0"/>
                      </a:rPr>
                      <m:t> </m:t>
                    </m:r>
                    <m:r>
                      <a:rPr lang="en-US" sz="2000" b="0" i="1" smtClean="0">
                        <a:latin typeface="Cambria Math" panose="02040503050406030204" pitchFamily="18" charset="0"/>
                      </a:rPr>
                      <m:t>𝐵𝑎𝑦𝑒𝑠𝑜𝑓</m:t>
                    </m:r>
                    <m:r>
                      <a:rPr lang="en-US" sz="2000" b="0" i="1" smtClean="0">
                        <a:latin typeface="Cambria Math" panose="02040503050406030204" pitchFamily="18" charset="0"/>
                      </a:rPr>
                      <m:t> </m:t>
                    </m:r>
                    <m:r>
                      <a:rPr lang="en-US" sz="2000" b="0" i="1" smtClean="0">
                        <a:latin typeface="Cambria Math" panose="02040503050406030204" pitchFamily="18" charset="0"/>
                      </a:rPr>
                      <m:t>𝑌𝑒𝑠</m:t>
                    </m:r>
                    <m:r>
                      <a:rPr lang="en-US" sz="2000" b="0" i="1" smtClean="0">
                        <a:latin typeface="Cambria Math" panose="02040503050406030204" pitchFamily="18" charset="0"/>
                      </a:rPr>
                      <m:t>=</m:t>
                    </m:r>
                    <m:r>
                      <a:rPr lang="en-US" sz="2000" b="0" i="1" smtClean="0">
                        <a:latin typeface="Cambria Math" panose="02040503050406030204" pitchFamily="18" charset="0"/>
                      </a:rPr>
                      <m:t>𝑃</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𝑌𝑒𝑠</m:t>
                        </m:r>
                      </m:e>
                    </m:d>
                    <m:r>
                      <a:rPr lang="en-US" sz="2000" b="0" i="1" smtClean="0">
                        <a:latin typeface="Cambria Math" panose="02040503050406030204" pitchFamily="18" charset="0"/>
                      </a:rPr>
                      <m:t>𝑃</m:t>
                    </m:r>
                    <m:r>
                      <a:rPr lang="en-US" sz="2000" b="0" i="1" smtClean="0">
                        <a:latin typeface="Cambria Math" panose="02040503050406030204" pitchFamily="18" charset="0"/>
                      </a:rPr>
                      <m:t>(</m:t>
                    </m:r>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𝑂𝑣𝑒𝑟𝑐𝑎𝑠𝑡</m:t>
                        </m:r>
                      </m:e>
                    </m:d>
                    <m:r>
                      <a:rPr lang="en-US" sz="2000" b="0" i="1" smtClean="0">
                        <a:latin typeface="Cambria Math" panose="02040503050406030204" pitchFamily="18" charset="0"/>
                      </a:rPr>
                      <m:t>𝑌𝑒𝑠</m:t>
                    </m:r>
                    <m:r>
                      <a:rPr lang="en-US" sz="2000" b="0" i="1" smtClean="0">
                        <a:latin typeface="Cambria Math" panose="02040503050406030204" pitchFamily="18" charset="0"/>
                      </a:rPr>
                      <m:t>)</m:t>
                    </m:r>
                  </m:oMath>
                </a14:m>
                <a:r>
                  <a:rPr lang="en-US" sz="2000" b="0" dirty="0" smtClean="0"/>
                  <a:t> </a:t>
                </a:r>
                <a14:m>
                  <m:oMath xmlns:m="http://schemas.openxmlformats.org/officeDocument/2006/math">
                    <m:r>
                      <a:rPr lang="en-US" sz="2000" b="0" i="1" smtClean="0">
                        <a:latin typeface="Cambria Math" panose="02040503050406030204" pitchFamily="18" charset="0"/>
                      </a:rPr>
                      <m:t>𝑃</m:t>
                    </m:r>
                    <m:r>
                      <a:rPr lang="en-US" sz="2000" b="0" i="1" smtClean="0">
                        <a:latin typeface="Cambria Math" panose="02040503050406030204" pitchFamily="18" charset="0"/>
                      </a:rPr>
                      <m:t>(</m:t>
                    </m:r>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𝐶𝑜𝑜𝑙</m:t>
                        </m:r>
                      </m:e>
                    </m:d>
                    <m:r>
                      <a:rPr lang="en-US" sz="2000" b="0" i="1" smtClean="0">
                        <a:latin typeface="Cambria Math" panose="02040503050406030204" pitchFamily="18" charset="0"/>
                      </a:rPr>
                      <m:t>𝑌</m:t>
                    </m:r>
                    <m:r>
                      <a:rPr lang="en-US" sz="2000" b="0" i="1" smtClean="0">
                        <a:latin typeface="Cambria Math" panose="02040503050406030204" pitchFamily="18" charset="0"/>
                      </a:rPr>
                      <m:t>𝑒𝑠</m:t>
                    </m:r>
                    <m:r>
                      <a:rPr lang="en-US" sz="2000" b="0" i="1" smtClean="0">
                        <a:latin typeface="Cambria Math" panose="02040503050406030204" pitchFamily="18" charset="0"/>
                      </a:rPr>
                      <m:t>)</m:t>
                    </m:r>
                    <m:r>
                      <a:rPr lang="en-US" sz="2000" b="0" i="1" smtClean="0">
                        <a:latin typeface="Cambria Math" panose="02040503050406030204" pitchFamily="18" charset="0"/>
                      </a:rPr>
                      <m:t>𝑃</m:t>
                    </m:r>
                    <m:r>
                      <a:rPr lang="en-US" sz="2000" b="0" i="1" smtClean="0">
                        <a:latin typeface="Cambria Math" panose="02040503050406030204" pitchFamily="18" charset="0"/>
                      </a:rPr>
                      <m:t>(</m:t>
                    </m:r>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𝑁𝑜𝑟𝑚𝑎𝑙</m:t>
                        </m:r>
                      </m:e>
                    </m:d>
                    <m:r>
                      <a:rPr lang="en-US" sz="2000" b="0" i="1" smtClean="0">
                        <a:latin typeface="Cambria Math" panose="02040503050406030204" pitchFamily="18" charset="0"/>
                      </a:rPr>
                      <m:t>𝑌</m:t>
                    </m:r>
                    <m:r>
                      <a:rPr lang="en-US" sz="2000" b="0" i="1" smtClean="0">
                        <a:latin typeface="Cambria Math" panose="02040503050406030204" pitchFamily="18" charset="0"/>
                      </a:rPr>
                      <m:t>𝑒𝑠</m:t>
                    </m:r>
                    <m:r>
                      <a:rPr lang="en-US" sz="2000" b="0" i="1" smtClean="0">
                        <a:latin typeface="Cambria Math" panose="02040503050406030204" pitchFamily="18" charset="0"/>
                      </a:rPr>
                      <m:t>)</m:t>
                    </m:r>
                    <m:r>
                      <a:rPr lang="en-US" sz="2000" b="0" i="1" smtClean="0">
                        <a:latin typeface="Cambria Math" panose="02040503050406030204" pitchFamily="18" charset="0"/>
                      </a:rPr>
                      <m:t>𝑃</m:t>
                    </m:r>
                    <m:r>
                      <a:rPr lang="en-US" sz="2000" b="0" i="1" smtClean="0">
                        <a:latin typeface="Cambria Math" panose="02040503050406030204" pitchFamily="18" charset="0"/>
                      </a:rPr>
                      <m:t>(</m:t>
                    </m:r>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𝑆𝑡𝑟𝑜𝑛𝑔</m:t>
                        </m:r>
                      </m:e>
                    </m:d>
                    <m:r>
                      <a:rPr lang="en-US" sz="2000" b="0" i="1" smtClean="0">
                        <a:latin typeface="Cambria Math" panose="02040503050406030204" pitchFamily="18" charset="0"/>
                      </a:rPr>
                      <m:t>𝑌</m:t>
                    </m:r>
                    <m:r>
                      <a:rPr lang="en-US" sz="2000" b="0" i="1" smtClean="0">
                        <a:latin typeface="Cambria Math" panose="02040503050406030204" pitchFamily="18" charset="0"/>
                      </a:rPr>
                      <m:t>𝑒𝑠</m:t>
                    </m:r>
                    <m:r>
                      <a:rPr lang="en-US" sz="2000" b="0" i="1" smtClean="0">
                        <a:latin typeface="Cambria Math" panose="02040503050406030204" pitchFamily="18" charset="0"/>
                      </a:rPr>
                      <m:t>)</m:t>
                    </m:r>
                  </m:oMath>
                </a14:m>
                <a:endParaRPr lang="en-US" sz="2000" dirty="0"/>
              </a:p>
              <a:p>
                <a:endParaRPr lang="en-US" sz="2000" dirty="0"/>
              </a:p>
              <a:p>
                <a:endParaRPr lang="en-US" sz="2000" dirty="0"/>
              </a:p>
              <a:p>
                <a:endParaRPr lang="en-US" sz="2000" dirty="0"/>
              </a:p>
            </p:txBody>
          </p:sp>
        </mc:Choice>
        <mc:Fallback>
          <p:sp>
            <p:nvSpPr>
              <p:cNvPr id="5" name="TextBox 4"/>
              <p:cNvSpPr txBox="1">
                <a:spLocks noRot="1" noChangeAspect="1" noMove="1" noResize="1" noEditPoints="1" noAdjustHandles="1" noChangeArrowheads="1" noChangeShapeType="1" noTextEdit="1"/>
              </p:cNvSpPr>
              <p:nvPr/>
            </p:nvSpPr>
            <p:spPr>
              <a:xfrm>
                <a:off x="175377" y="669471"/>
                <a:ext cx="11796371" cy="1231106"/>
              </a:xfrm>
              <a:prstGeom prst="rect">
                <a:avLst/>
              </a:prstGeom>
              <a:blipFill rotWithShape="0">
                <a:blip r:embed="rId2"/>
                <a:stretch>
                  <a:fillRect l="-1034" t="-4405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TextBox 5"/>
              <p:cNvSpPr txBox="1"/>
              <p:nvPr/>
            </p:nvSpPr>
            <p:spPr>
              <a:xfrm>
                <a:off x="175377" y="1352549"/>
                <a:ext cx="10247614" cy="130708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𝑃𝑟𝑜𝑏𝑎𝑏𝑖𝑙𝑖𝑡𝑦</m:t>
                      </m:r>
                      <m:r>
                        <a:rPr lang="en-US" sz="2000" b="0" i="1" smtClean="0">
                          <a:latin typeface="Cambria Math" panose="02040503050406030204" pitchFamily="18" charset="0"/>
                        </a:rPr>
                        <m:t> </m:t>
                      </m:r>
                      <m:r>
                        <a:rPr lang="en-US" sz="2000" b="0" i="1" smtClean="0">
                          <a:latin typeface="Cambria Math" panose="02040503050406030204" pitchFamily="18" charset="0"/>
                        </a:rPr>
                        <m:t>𝑜𝑓</m:t>
                      </m:r>
                      <m:r>
                        <a:rPr lang="en-US" sz="2000" b="0" i="1" smtClean="0">
                          <a:latin typeface="Cambria Math" panose="02040503050406030204" pitchFamily="18" charset="0"/>
                        </a:rPr>
                        <m:t> </m:t>
                      </m:r>
                      <m:r>
                        <a:rPr lang="en-US" sz="2000" b="0" i="1" smtClean="0">
                          <a:latin typeface="Cambria Math" panose="02040503050406030204" pitchFamily="18" charset="0"/>
                        </a:rPr>
                        <m:t>𝑁𝑎𝑖𝑣𝑒</m:t>
                      </m:r>
                      <m:r>
                        <a:rPr lang="en-US" sz="2000" b="0" i="1" smtClean="0">
                          <a:latin typeface="Cambria Math" panose="02040503050406030204" pitchFamily="18" charset="0"/>
                        </a:rPr>
                        <m:t> </m:t>
                      </m:r>
                      <m:r>
                        <a:rPr lang="en-US" sz="2000" b="0" i="1" smtClean="0">
                          <a:latin typeface="Cambria Math" panose="02040503050406030204" pitchFamily="18" charset="0"/>
                        </a:rPr>
                        <m:t>𝐵𝑎𝑦𝑒𝑠</m:t>
                      </m:r>
                      <m:r>
                        <a:rPr lang="en-US" sz="2000" b="0" i="1" smtClean="0">
                          <a:latin typeface="Cambria Math" panose="02040503050406030204" pitchFamily="18" charset="0"/>
                        </a:rPr>
                        <m:t> </m:t>
                      </m:r>
                      <m:r>
                        <a:rPr lang="en-US" sz="2000" b="0" i="1" smtClean="0">
                          <a:latin typeface="Cambria Math" panose="02040503050406030204" pitchFamily="18" charset="0"/>
                        </a:rPr>
                        <m:t>𝑜𝑓</m:t>
                      </m:r>
                      <m:r>
                        <a:rPr lang="en-US" sz="2000" b="0" i="1" smtClean="0">
                          <a:latin typeface="Cambria Math" panose="02040503050406030204" pitchFamily="18" charset="0"/>
                        </a:rPr>
                        <m:t> </m:t>
                      </m:r>
                      <m:r>
                        <a:rPr lang="en-US" sz="2000" b="0" i="1" smtClean="0">
                          <a:latin typeface="Cambria Math" panose="02040503050406030204" pitchFamily="18" charset="0"/>
                        </a:rPr>
                        <m:t>𝑌𝑒𝑠</m:t>
                      </m:r>
                      <m:r>
                        <a:rPr lang="en-US" sz="2000" b="0" i="1" smtClean="0">
                          <a:latin typeface="Cambria Math" panose="02040503050406030204" pitchFamily="18" charset="0"/>
                        </a:rPr>
                        <m:t>=</m:t>
                      </m:r>
                      <m:d>
                        <m:dPr>
                          <m:ctrlPr>
                            <a:rPr lang="en-US" sz="2000" b="0" i="1" smtClean="0">
                              <a:latin typeface="Cambria Math" panose="02040503050406030204" pitchFamily="18" charset="0"/>
                            </a:rPr>
                          </m:ctrlPr>
                        </m:dPr>
                        <m:e>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9</m:t>
                              </m:r>
                            </m:num>
                            <m:den>
                              <m:r>
                                <a:rPr lang="en-US" sz="2000" b="0" i="1" smtClean="0">
                                  <a:latin typeface="Cambria Math" panose="02040503050406030204" pitchFamily="18" charset="0"/>
                                </a:rPr>
                                <m:t>14</m:t>
                              </m:r>
                            </m:den>
                          </m:f>
                        </m:e>
                      </m:d>
                      <m:r>
                        <a:rPr lang="en-US" sz="2000" b="0" i="1" smtClean="0">
                          <a:latin typeface="Cambria Math" panose="02040503050406030204" pitchFamily="18" charset="0"/>
                        </a:rPr>
                        <m:t>∗</m:t>
                      </m:r>
                      <m:d>
                        <m:dPr>
                          <m:ctrlPr>
                            <a:rPr lang="en-US" sz="2000" b="0" i="1" smtClean="0">
                              <a:latin typeface="Cambria Math" panose="02040503050406030204" pitchFamily="18" charset="0"/>
                            </a:rPr>
                          </m:ctrlPr>
                        </m:dPr>
                        <m:e>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4</m:t>
                              </m:r>
                            </m:num>
                            <m:den>
                              <m:r>
                                <a:rPr lang="en-US" sz="2000" b="0" i="1" smtClean="0">
                                  <a:latin typeface="Cambria Math" panose="02040503050406030204" pitchFamily="18" charset="0"/>
                                </a:rPr>
                                <m:t>9</m:t>
                              </m:r>
                            </m:den>
                          </m:f>
                        </m:e>
                      </m:d>
                      <m:d>
                        <m:dPr>
                          <m:ctrlPr>
                            <a:rPr lang="en-US" sz="2000" b="0" i="1" smtClean="0">
                              <a:latin typeface="Cambria Math" panose="02040503050406030204" pitchFamily="18" charset="0"/>
                            </a:rPr>
                          </m:ctrlPr>
                        </m:dPr>
                        <m:e>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3</m:t>
                              </m:r>
                            </m:num>
                            <m:den>
                              <m:r>
                                <a:rPr lang="en-US" sz="2000" b="0" i="1" smtClean="0">
                                  <a:latin typeface="Cambria Math" panose="02040503050406030204" pitchFamily="18" charset="0"/>
                                </a:rPr>
                                <m:t>9</m:t>
                              </m:r>
                            </m:den>
                          </m:f>
                        </m:e>
                      </m:d>
                      <m:d>
                        <m:dPr>
                          <m:ctrlPr>
                            <a:rPr lang="en-US" sz="2000" b="0" i="1" smtClean="0">
                              <a:latin typeface="Cambria Math" panose="02040503050406030204" pitchFamily="18" charset="0"/>
                            </a:rPr>
                          </m:ctrlPr>
                        </m:dPr>
                        <m:e>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6</m:t>
                              </m:r>
                            </m:num>
                            <m:den>
                              <m:r>
                                <a:rPr lang="en-US" sz="2000" b="0" i="1" smtClean="0">
                                  <a:latin typeface="Cambria Math" panose="02040503050406030204" pitchFamily="18" charset="0"/>
                                </a:rPr>
                                <m:t>9</m:t>
                              </m:r>
                            </m:den>
                          </m:f>
                        </m:e>
                      </m:d>
                      <m:d>
                        <m:dPr>
                          <m:ctrlPr>
                            <a:rPr lang="en-US" sz="2000" b="0" i="1" smtClean="0">
                              <a:latin typeface="Cambria Math" panose="02040503050406030204" pitchFamily="18" charset="0"/>
                            </a:rPr>
                          </m:ctrlPr>
                        </m:dPr>
                        <m:e>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3</m:t>
                              </m:r>
                            </m:num>
                            <m:den>
                              <m:r>
                                <a:rPr lang="en-US" sz="2000" b="0" i="1" smtClean="0">
                                  <a:latin typeface="Cambria Math" panose="02040503050406030204" pitchFamily="18" charset="0"/>
                                </a:rPr>
                                <m:t>9</m:t>
                              </m:r>
                            </m:den>
                          </m:f>
                        </m:e>
                      </m:d>
                      <m:r>
                        <a:rPr lang="en-US" sz="2000" b="0" i="1" smtClean="0">
                          <a:latin typeface="Cambria Math" panose="02040503050406030204" pitchFamily="18" charset="0"/>
                        </a:rPr>
                        <m:t>=</m:t>
                      </m:r>
                      <m:d>
                        <m:dPr>
                          <m:ctrlPr>
                            <a:rPr lang="en-US" sz="2000" b="0" i="1" smtClean="0">
                              <a:latin typeface="Cambria Math" panose="02040503050406030204" pitchFamily="18" charset="0"/>
                            </a:rPr>
                          </m:ctrlPr>
                        </m:dPr>
                        <m:e>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1944</m:t>
                              </m:r>
                            </m:num>
                            <m:den>
                              <m:r>
                                <a:rPr lang="en-US" sz="2000" b="0" i="1" smtClean="0">
                                  <a:latin typeface="Cambria Math" panose="02040503050406030204" pitchFamily="18" charset="0"/>
                                </a:rPr>
                                <m:t>91854</m:t>
                              </m:r>
                            </m:den>
                          </m:f>
                        </m:e>
                      </m:d>
                      <m:r>
                        <a:rPr lang="en-US" sz="2000" b="0" i="1" smtClean="0">
                          <a:latin typeface="Cambria Math" panose="02040503050406030204" pitchFamily="18" charset="0"/>
                        </a:rPr>
                        <m:t>=0.021</m:t>
                      </m:r>
                    </m:oMath>
                  </m:oMathPara>
                </a14:m>
                <a:endParaRPr lang="en-US" sz="2000" dirty="0"/>
              </a:p>
              <a:p>
                <a:endParaRPr lang="en-US" sz="2000" dirty="0"/>
              </a:p>
              <a:p>
                <a:endParaRPr lang="en-US" sz="2000" dirty="0"/>
              </a:p>
            </p:txBody>
          </p:sp>
        </mc:Choice>
        <mc:Fallback>
          <p:sp>
            <p:nvSpPr>
              <p:cNvPr id="6" name="TextBox 5"/>
              <p:cNvSpPr txBox="1">
                <a:spLocks noRot="1" noChangeAspect="1" noMove="1" noResize="1" noEditPoints="1" noAdjustHandles="1" noChangeArrowheads="1" noChangeShapeType="1" noTextEdit="1"/>
              </p:cNvSpPr>
              <p:nvPr/>
            </p:nvSpPr>
            <p:spPr>
              <a:xfrm>
                <a:off x="175377" y="1352549"/>
                <a:ext cx="10247614" cy="1307089"/>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p:cNvSpPr txBox="1"/>
              <p:nvPr/>
            </p:nvSpPr>
            <p:spPr>
              <a:xfrm>
                <a:off x="175377" y="2448019"/>
                <a:ext cx="12122036" cy="1231106"/>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𝑃𝑟𝑜𝑏𝑎𝑏𝑖𝑙𝑖𝑡𝑦</m:t>
                      </m:r>
                      <m:r>
                        <a:rPr lang="en-US" sz="2000" b="0" i="1" smtClean="0">
                          <a:latin typeface="Cambria Math" panose="02040503050406030204" pitchFamily="18" charset="0"/>
                        </a:rPr>
                        <m:t> </m:t>
                      </m:r>
                      <m:r>
                        <a:rPr lang="en-US" sz="2000" b="0" i="1" smtClean="0">
                          <a:latin typeface="Cambria Math" panose="02040503050406030204" pitchFamily="18" charset="0"/>
                        </a:rPr>
                        <m:t>𝑜𝑓</m:t>
                      </m:r>
                      <m:r>
                        <a:rPr lang="en-US" sz="2000" b="0" i="1" smtClean="0">
                          <a:latin typeface="Cambria Math" panose="02040503050406030204" pitchFamily="18" charset="0"/>
                        </a:rPr>
                        <m:t> </m:t>
                      </m:r>
                      <m:r>
                        <a:rPr lang="en-US" sz="2000" b="0" i="1" smtClean="0">
                          <a:latin typeface="Cambria Math" panose="02040503050406030204" pitchFamily="18" charset="0"/>
                        </a:rPr>
                        <m:t>𝑁𝑎𝑖𝑣𝑒</m:t>
                      </m:r>
                      <m:r>
                        <a:rPr lang="en-US" sz="2000" b="0" i="1" smtClean="0">
                          <a:latin typeface="Cambria Math" panose="02040503050406030204" pitchFamily="18" charset="0"/>
                        </a:rPr>
                        <m:t> </m:t>
                      </m:r>
                      <m:r>
                        <a:rPr lang="en-US" sz="2000" b="0" i="1" smtClean="0">
                          <a:latin typeface="Cambria Math" panose="02040503050406030204" pitchFamily="18" charset="0"/>
                        </a:rPr>
                        <m:t>𝐵𝑎𝑦𝑒𝑠𝑜𝑓</m:t>
                      </m:r>
                      <m:r>
                        <a:rPr lang="en-US" sz="2000" b="0" i="1" smtClean="0">
                          <a:latin typeface="Cambria Math" panose="02040503050406030204" pitchFamily="18" charset="0"/>
                        </a:rPr>
                        <m:t> </m:t>
                      </m:r>
                      <m:r>
                        <a:rPr lang="en-US" sz="2000" b="0" i="1" smtClean="0">
                          <a:latin typeface="Cambria Math" panose="02040503050406030204" pitchFamily="18" charset="0"/>
                        </a:rPr>
                        <m:t>𝑁𝑜</m:t>
                      </m:r>
                      <m:r>
                        <a:rPr lang="en-US" sz="2000" b="0" i="1" smtClean="0">
                          <a:latin typeface="Cambria Math" panose="02040503050406030204" pitchFamily="18" charset="0"/>
                        </a:rPr>
                        <m:t>=</m:t>
                      </m:r>
                      <m:r>
                        <a:rPr lang="en-US" sz="2000" b="0" i="1" smtClean="0">
                          <a:latin typeface="Cambria Math" panose="02040503050406030204" pitchFamily="18" charset="0"/>
                        </a:rPr>
                        <m:t>𝑃</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𝑁𝑜</m:t>
                          </m:r>
                        </m:e>
                      </m:d>
                      <m:r>
                        <a:rPr lang="en-US" sz="2000" b="0" i="1" smtClean="0">
                          <a:latin typeface="Cambria Math" panose="02040503050406030204" pitchFamily="18" charset="0"/>
                        </a:rPr>
                        <m:t>𝑃</m:t>
                      </m:r>
                      <m:r>
                        <a:rPr lang="en-US" sz="2000" b="0" i="1" smtClean="0">
                          <a:latin typeface="Cambria Math" panose="02040503050406030204" pitchFamily="18" charset="0"/>
                        </a:rPr>
                        <m:t>(</m:t>
                      </m:r>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𝑂𝑣𝑒𝑟𝑐𝑎𝑠𝑡</m:t>
                          </m:r>
                        </m:e>
                      </m:d>
                      <m:r>
                        <a:rPr lang="en-US" sz="2000" b="0" i="1" smtClean="0">
                          <a:latin typeface="Cambria Math" panose="02040503050406030204" pitchFamily="18" charset="0"/>
                        </a:rPr>
                        <m:t>𝑁𝑜</m:t>
                      </m:r>
                      <m:r>
                        <a:rPr lang="en-US" sz="2000" b="0" i="1" smtClean="0">
                          <a:latin typeface="Cambria Math" panose="02040503050406030204" pitchFamily="18" charset="0"/>
                        </a:rPr>
                        <m:t>)</m:t>
                      </m:r>
                      <m:r>
                        <m:rPr>
                          <m:nor/>
                        </m:rPr>
                        <a:rPr lang="en-US" sz="2000" b="0" dirty="0" smtClean="0"/>
                        <m:t> </m:t>
                      </m:r>
                      <m:r>
                        <a:rPr lang="en-US" sz="2000" b="0" i="1" smtClean="0">
                          <a:latin typeface="Cambria Math" panose="02040503050406030204" pitchFamily="18" charset="0"/>
                        </a:rPr>
                        <m:t>𝑃</m:t>
                      </m:r>
                      <m:r>
                        <a:rPr lang="en-US" sz="2000" b="0" i="1" smtClean="0">
                          <a:latin typeface="Cambria Math" panose="02040503050406030204" pitchFamily="18" charset="0"/>
                        </a:rPr>
                        <m:t>(</m:t>
                      </m:r>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𝐶𝑜𝑜𝑙</m:t>
                          </m:r>
                        </m:e>
                      </m:d>
                      <m:r>
                        <a:rPr lang="en-US" sz="2000" b="0" i="1" smtClean="0">
                          <a:latin typeface="Cambria Math" panose="02040503050406030204" pitchFamily="18" charset="0"/>
                        </a:rPr>
                        <m:t>𝑁𝑜</m:t>
                      </m:r>
                      <m:r>
                        <a:rPr lang="en-US" sz="2000" b="0" i="1" smtClean="0">
                          <a:latin typeface="Cambria Math" panose="02040503050406030204" pitchFamily="18" charset="0"/>
                        </a:rPr>
                        <m:t>)</m:t>
                      </m:r>
                      <m:r>
                        <a:rPr lang="en-US" sz="2000" b="0" i="1" smtClean="0">
                          <a:latin typeface="Cambria Math" panose="02040503050406030204" pitchFamily="18" charset="0"/>
                        </a:rPr>
                        <m:t>𝑃</m:t>
                      </m:r>
                      <m:r>
                        <a:rPr lang="en-US" sz="2000" b="0" i="1" smtClean="0">
                          <a:latin typeface="Cambria Math" panose="02040503050406030204" pitchFamily="18" charset="0"/>
                        </a:rPr>
                        <m:t>(</m:t>
                      </m:r>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𝑁𝑜𝑟𝑚𝑎𝑙</m:t>
                          </m:r>
                        </m:e>
                      </m:d>
                      <m:r>
                        <a:rPr lang="en-US" sz="2000" b="0" i="1" smtClean="0">
                          <a:latin typeface="Cambria Math" panose="02040503050406030204" pitchFamily="18" charset="0"/>
                        </a:rPr>
                        <m:t>𝑁𝑜</m:t>
                      </m:r>
                      <m:r>
                        <a:rPr lang="en-US" sz="2000" b="0" i="1" smtClean="0">
                          <a:latin typeface="Cambria Math" panose="02040503050406030204" pitchFamily="18" charset="0"/>
                        </a:rPr>
                        <m:t>)</m:t>
                      </m:r>
                      <m:r>
                        <a:rPr lang="en-US" sz="2000" b="0" i="1" smtClean="0">
                          <a:latin typeface="Cambria Math" panose="02040503050406030204" pitchFamily="18" charset="0"/>
                        </a:rPr>
                        <m:t>𝑃</m:t>
                      </m:r>
                      <m:r>
                        <a:rPr lang="en-US" sz="2000" b="0" i="1" smtClean="0">
                          <a:latin typeface="Cambria Math" panose="02040503050406030204" pitchFamily="18" charset="0"/>
                        </a:rPr>
                        <m:t>(</m:t>
                      </m:r>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𝑆𝑡𝑟𝑜𝑛𝑔</m:t>
                          </m:r>
                        </m:e>
                      </m:d>
                      <m:r>
                        <a:rPr lang="en-US" sz="2000" b="0" i="1" smtClean="0">
                          <a:latin typeface="Cambria Math" panose="02040503050406030204" pitchFamily="18" charset="0"/>
                        </a:rPr>
                        <m:t>𝑁𝑜</m:t>
                      </m:r>
                      <m:r>
                        <a:rPr lang="en-US" sz="2000" b="0" i="1" smtClean="0">
                          <a:latin typeface="Cambria Math" panose="02040503050406030204" pitchFamily="18" charset="0"/>
                        </a:rPr>
                        <m:t>)</m:t>
                      </m:r>
                    </m:oMath>
                  </m:oMathPara>
                </a14:m>
                <a:endParaRPr lang="en-US" sz="2000" dirty="0"/>
              </a:p>
              <a:p>
                <a:endParaRPr lang="en-US" sz="2000" dirty="0"/>
              </a:p>
              <a:p>
                <a:endParaRPr lang="en-US" sz="2000" dirty="0"/>
              </a:p>
              <a:p>
                <a:endParaRPr lang="en-US" sz="2000" dirty="0"/>
              </a:p>
            </p:txBody>
          </p:sp>
        </mc:Choice>
        <mc:Fallback>
          <p:sp>
            <p:nvSpPr>
              <p:cNvPr id="7" name="TextBox 6"/>
              <p:cNvSpPr txBox="1">
                <a:spLocks noRot="1" noChangeAspect="1" noMove="1" noResize="1" noEditPoints="1" noAdjustHandles="1" noChangeArrowheads="1" noChangeShapeType="1" noTextEdit="1"/>
              </p:cNvSpPr>
              <p:nvPr/>
            </p:nvSpPr>
            <p:spPr>
              <a:xfrm>
                <a:off x="175377" y="2448019"/>
                <a:ext cx="12122036" cy="1231106"/>
              </a:xfrm>
              <a:prstGeom prst="rect">
                <a:avLst/>
              </a:prstGeom>
              <a:blipFill rotWithShape="0">
                <a:blip r:embed="rId4"/>
                <a:stretch>
                  <a:fillRect t="-4405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TextBox 7"/>
              <p:cNvSpPr txBox="1"/>
              <p:nvPr/>
            </p:nvSpPr>
            <p:spPr>
              <a:xfrm>
                <a:off x="175376" y="3342716"/>
                <a:ext cx="10493129" cy="99931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𝑃𝑟𝑜𝑏𝑎𝑏𝑖𝑙𝑖𝑡𝑦</m:t>
                      </m:r>
                      <m:r>
                        <a:rPr lang="en-US" sz="2000" b="0" i="1" smtClean="0">
                          <a:latin typeface="Cambria Math" panose="02040503050406030204" pitchFamily="18" charset="0"/>
                        </a:rPr>
                        <m:t> </m:t>
                      </m:r>
                      <m:r>
                        <a:rPr lang="en-US" sz="2000" b="0" i="1" smtClean="0">
                          <a:latin typeface="Cambria Math" panose="02040503050406030204" pitchFamily="18" charset="0"/>
                        </a:rPr>
                        <m:t>𝑜𝑓</m:t>
                      </m:r>
                      <m:r>
                        <a:rPr lang="en-US" sz="2000" b="0" i="1" smtClean="0">
                          <a:latin typeface="Cambria Math" panose="02040503050406030204" pitchFamily="18" charset="0"/>
                        </a:rPr>
                        <m:t> </m:t>
                      </m:r>
                      <m:r>
                        <a:rPr lang="en-US" sz="2000" b="0" i="1" smtClean="0">
                          <a:latin typeface="Cambria Math" panose="02040503050406030204" pitchFamily="18" charset="0"/>
                        </a:rPr>
                        <m:t>𝑁𝑎𝑖𝑣𝑒</m:t>
                      </m:r>
                      <m:r>
                        <a:rPr lang="en-US" sz="2000" b="0" i="1" smtClean="0">
                          <a:latin typeface="Cambria Math" panose="02040503050406030204" pitchFamily="18" charset="0"/>
                        </a:rPr>
                        <m:t> </m:t>
                      </m:r>
                      <m:r>
                        <a:rPr lang="en-US" sz="2000" b="0" i="1" smtClean="0">
                          <a:latin typeface="Cambria Math" panose="02040503050406030204" pitchFamily="18" charset="0"/>
                        </a:rPr>
                        <m:t>𝐵𝑎𝑦𝑒𝑠</m:t>
                      </m:r>
                      <m:r>
                        <a:rPr lang="en-US" sz="2000" b="0" i="1" smtClean="0">
                          <a:latin typeface="Cambria Math" panose="02040503050406030204" pitchFamily="18" charset="0"/>
                        </a:rPr>
                        <m:t> </m:t>
                      </m:r>
                      <m:r>
                        <a:rPr lang="en-US" sz="2000" b="0" i="1" smtClean="0">
                          <a:latin typeface="Cambria Math" panose="02040503050406030204" pitchFamily="18" charset="0"/>
                        </a:rPr>
                        <m:t>𝑜𝑓</m:t>
                      </m:r>
                      <m:r>
                        <a:rPr lang="en-US" sz="2000" b="0" i="1" smtClean="0">
                          <a:latin typeface="Cambria Math" panose="02040503050406030204" pitchFamily="18" charset="0"/>
                        </a:rPr>
                        <m:t> </m:t>
                      </m:r>
                      <m:r>
                        <a:rPr lang="en-US" sz="2000" b="0" i="1" smtClean="0">
                          <a:latin typeface="Cambria Math" panose="02040503050406030204" pitchFamily="18" charset="0"/>
                        </a:rPr>
                        <m:t>𝑁𝑜</m:t>
                      </m:r>
                      <m:r>
                        <a:rPr lang="en-US" sz="2000" b="0" i="1" smtClean="0">
                          <a:latin typeface="Cambria Math" panose="02040503050406030204" pitchFamily="18" charset="0"/>
                        </a:rPr>
                        <m:t>=</m:t>
                      </m:r>
                      <m:d>
                        <m:dPr>
                          <m:ctrlPr>
                            <a:rPr lang="en-US" sz="2000" b="0" i="1" smtClean="0">
                              <a:latin typeface="Cambria Math" panose="02040503050406030204" pitchFamily="18" charset="0"/>
                            </a:rPr>
                          </m:ctrlPr>
                        </m:dPr>
                        <m:e>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5</m:t>
                              </m:r>
                            </m:num>
                            <m:den>
                              <m:r>
                                <a:rPr lang="en-US" sz="2000" b="0" i="1" smtClean="0">
                                  <a:latin typeface="Cambria Math" panose="02040503050406030204" pitchFamily="18" charset="0"/>
                                </a:rPr>
                                <m:t>14</m:t>
                              </m:r>
                            </m:den>
                          </m:f>
                        </m:e>
                      </m:d>
                      <m:r>
                        <a:rPr lang="en-US" sz="2000" b="0" i="1" smtClean="0">
                          <a:latin typeface="Cambria Math" panose="02040503050406030204" pitchFamily="18" charset="0"/>
                        </a:rPr>
                        <m:t>∗</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0</m:t>
                          </m:r>
                        </m:e>
                      </m:d>
                      <m:d>
                        <m:dPr>
                          <m:ctrlPr>
                            <a:rPr lang="en-US" sz="2000" b="0" i="1" smtClean="0">
                              <a:latin typeface="Cambria Math" panose="02040503050406030204" pitchFamily="18" charset="0"/>
                            </a:rPr>
                          </m:ctrlPr>
                        </m:dPr>
                        <m:e>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5</m:t>
                              </m:r>
                            </m:den>
                          </m:f>
                        </m:e>
                      </m:d>
                      <m:d>
                        <m:dPr>
                          <m:ctrlPr>
                            <a:rPr lang="en-US" sz="2000" b="0" i="1" smtClean="0">
                              <a:latin typeface="Cambria Math" panose="02040503050406030204" pitchFamily="18" charset="0"/>
                            </a:rPr>
                          </m:ctrlPr>
                        </m:dPr>
                        <m:e>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4</m:t>
                              </m:r>
                            </m:num>
                            <m:den>
                              <m:r>
                                <a:rPr lang="en-US" sz="2000" b="0" i="1" smtClean="0">
                                  <a:latin typeface="Cambria Math" panose="02040503050406030204" pitchFamily="18" charset="0"/>
                                </a:rPr>
                                <m:t>5</m:t>
                              </m:r>
                            </m:den>
                          </m:f>
                        </m:e>
                      </m:d>
                      <m:d>
                        <m:dPr>
                          <m:ctrlPr>
                            <a:rPr lang="en-US" sz="2000" b="0" i="1" smtClean="0">
                              <a:latin typeface="Cambria Math" panose="02040503050406030204" pitchFamily="18" charset="0"/>
                            </a:rPr>
                          </m:ctrlPr>
                        </m:dPr>
                        <m:e>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3</m:t>
                              </m:r>
                            </m:num>
                            <m:den>
                              <m:r>
                                <a:rPr lang="en-US" sz="2000" b="0" i="1" smtClean="0">
                                  <a:latin typeface="Cambria Math" panose="02040503050406030204" pitchFamily="18" charset="0"/>
                                </a:rPr>
                                <m:t>5</m:t>
                              </m:r>
                            </m:den>
                          </m:f>
                        </m:e>
                      </m:d>
                      <m:r>
                        <a:rPr lang="en-US" sz="2000" b="0" i="1" smtClean="0">
                          <a:latin typeface="Cambria Math" panose="02040503050406030204" pitchFamily="18" charset="0"/>
                        </a:rPr>
                        <m:t>=</m:t>
                      </m:r>
                      <m:d>
                        <m:dPr>
                          <m:ctrlPr>
                            <a:rPr lang="en-US" sz="2000" b="0" i="1" smtClean="0">
                              <a:latin typeface="Cambria Math" panose="02040503050406030204" pitchFamily="18" charset="0"/>
                            </a:rPr>
                          </m:ctrlPr>
                        </m:dPr>
                        <m:e>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3</m:t>
                              </m:r>
                            </m:num>
                            <m:den>
                              <m:r>
                                <a:rPr lang="en-US" sz="2000" b="0" i="1" smtClean="0">
                                  <a:latin typeface="Cambria Math" panose="02040503050406030204" pitchFamily="18" charset="0"/>
                                </a:rPr>
                                <m:t>14</m:t>
                              </m:r>
                            </m:den>
                          </m:f>
                        </m:e>
                      </m:d>
                      <m:d>
                        <m:dPr>
                          <m:ctrlPr>
                            <a:rPr lang="en-US" sz="2000" b="0" i="1" smtClean="0">
                              <a:latin typeface="Cambria Math" panose="02040503050406030204" pitchFamily="18" charset="0"/>
                            </a:rPr>
                          </m:ctrlPr>
                        </m:dPr>
                        <m:e>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5</m:t>
                              </m:r>
                            </m:den>
                          </m:f>
                        </m:e>
                      </m:d>
                      <m:d>
                        <m:dPr>
                          <m:ctrlPr>
                            <a:rPr lang="en-US" sz="2000" b="0" i="1" smtClean="0">
                              <a:latin typeface="Cambria Math" panose="02040503050406030204" pitchFamily="18" charset="0"/>
                            </a:rPr>
                          </m:ctrlPr>
                        </m:dPr>
                        <m:e>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5</m:t>
                              </m:r>
                            </m:den>
                          </m:f>
                        </m:e>
                      </m:d>
                      <m:d>
                        <m:dPr>
                          <m:ctrlPr>
                            <a:rPr lang="en-US" sz="2000" b="0" i="1" smtClean="0">
                              <a:latin typeface="Cambria Math" panose="02040503050406030204" pitchFamily="18" charset="0"/>
                            </a:rPr>
                          </m:ctrlPr>
                        </m:dPr>
                        <m:e>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3</m:t>
                              </m:r>
                            </m:num>
                            <m:den>
                              <m:r>
                                <a:rPr lang="en-US" sz="2000" b="0" i="1" smtClean="0">
                                  <a:latin typeface="Cambria Math" panose="02040503050406030204" pitchFamily="18" charset="0"/>
                                </a:rPr>
                                <m:t>5</m:t>
                              </m:r>
                            </m:den>
                          </m:f>
                        </m:e>
                      </m:d>
                      <m:r>
                        <a:rPr lang="en-US" sz="2000" b="0" i="1" smtClean="0">
                          <a:latin typeface="Cambria Math" panose="02040503050406030204" pitchFamily="18" charset="0"/>
                        </a:rPr>
                        <m:t>=0</m:t>
                      </m:r>
                    </m:oMath>
                  </m:oMathPara>
                </a14:m>
                <a:endParaRPr lang="en-US" sz="2000" dirty="0"/>
              </a:p>
              <a:p>
                <a:endParaRPr lang="en-US" sz="2000" dirty="0"/>
              </a:p>
            </p:txBody>
          </p:sp>
        </mc:Choice>
        <mc:Fallback>
          <p:sp>
            <p:nvSpPr>
              <p:cNvPr id="8" name="TextBox 7"/>
              <p:cNvSpPr txBox="1">
                <a:spLocks noRot="1" noChangeAspect="1" noMove="1" noResize="1" noEditPoints="1" noAdjustHandles="1" noChangeArrowheads="1" noChangeShapeType="1" noTextEdit="1"/>
              </p:cNvSpPr>
              <p:nvPr/>
            </p:nvSpPr>
            <p:spPr>
              <a:xfrm>
                <a:off x="175376" y="3342716"/>
                <a:ext cx="10493129" cy="999313"/>
              </a:xfrm>
              <a:prstGeom prst="rect">
                <a:avLst/>
              </a:prstGeom>
              <a:blipFill rotWithShape="0">
                <a:blip r:embed="rId5"/>
                <a:stretch>
                  <a:fillRect/>
                </a:stretch>
              </a:blipFill>
            </p:spPr>
            <p:txBody>
              <a:bodyPr/>
              <a:lstStyle/>
              <a:p>
                <a:r>
                  <a:rPr lang="en-US">
                    <a:noFill/>
                  </a:rPr>
                  <a:t> </a:t>
                </a:r>
              </a:p>
            </p:txBody>
          </p:sp>
        </mc:Fallback>
      </mc:AlternateContent>
      <p:sp>
        <p:nvSpPr>
          <p:cNvPr id="9" name="TextBox 8"/>
          <p:cNvSpPr txBox="1"/>
          <p:nvPr/>
        </p:nvSpPr>
        <p:spPr>
          <a:xfrm>
            <a:off x="269421" y="4188279"/>
            <a:ext cx="11234058" cy="369332"/>
          </a:xfrm>
          <a:prstGeom prst="rect">
            <a:avLst/>
          </a:prstGeom>
          <a:noFill/>
        </p:spPr>
        <p:txBody>
          <a:bodyPr wrap="square" rtlCol="0">
            <a:spAutoFit/>
          </a:bodyPr>
          <a:lstStyle/>
          <a:p>
            <a:r>
              <a:rPr lang="en-US" dirty="0" smtClean="0"/>
              <a:t>Compare both Probability , so Yes have more probability. It means Playing Tennis ………………Answer</a:t>
            </a:r>
            <a:endParaRPr lang="en-US" dirty="0"/>
          </a:p>
        </p:txBody>
      </p:sp>
    </p:spTree>
    <p:extLst>
      <p:ext uri="{BB962C8B-B14F-4D97-AF65-F5344CB8AC3E}">
        <p14:creationId xmlns:p14="http://schemas.microsoft.com/office/powerpoint/2010/main" val="16869774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TotalTime>
  <Words>389</Words>
  <Application>Microsoft Office PowerPoint</Application>
  <PresentationFormat>Widescreen</PresentationFormat>
  <Paragraphs>153</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Cambria Math</vt:lpstr>
      <vt:lpstr>Office Theme</vt:lpstr>
      <vt:lpstr>Naive Bayes Classifier  </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Wazir laghari</dc:creator>
  <cp:lastModifiedBy>Wazir laghari</cp:lastModifiedBy>
  <cp:revision>11</cp:revision>
  <dcterms:created xsi:type="dcterms:W3CDTF">2024-06-05T17:22:33Z</dcterms:created>
  <dcterms:modified xsi:type="dcterms:W3CDTF">2024-06-05T18:47:03Z</dcterms:modified>
</cp:coreProperties>
</file>