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6AE6-AD74-43B3-847D-993ABCDFE1F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AD92-EFE5-4CF1-A6FB-6A688439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Maximum Power Transfer Theorem</a:t>
            </a:r>
            <a:endParaRPr lang="en-US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Maximum Power Transfer Theorem Statement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63" y="1690688"/>
            <a:ext cx="116863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The </a:t>
            </a:r>
            <a:r>
              <a:rPr lang="en-US" sz="3600" dirty="0"/>
              <a:t>Maximum Power Transfer Theorem states that in a linear, bilateral DC network, Maximum Power is delivered to the load when the load resistance is equal to the internal resistance of the source.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17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54119" y="4170770"/>
                <a:ext cx="5498813" cy="138204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9" y="4170770"/>
                <a:ext cx="5498813" cy="13820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54119" y="5800988"/>
                <a:ext cx="2173031" cy="67710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9" y="5800988"/>
                <a:ext cx="2173031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9309" y="258618"/>
            <a:ext cx="11924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Example: Apply a Maximum Power Transfer Theorem to calculate maximum power in the Circuit given below. The Value of supply voltage V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 = 100 V, source resistance </a:t>
            </a:r>
            <a:r>
              <a:rPr lang="en-US" sz="2800" b="1" dirty="0" err="1" smtClean="0">
                <a:solidFill>
                  <a:srgbClr val="C00000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 = 25 ohm , when the value of variable load resistance R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L</a:t>
            </a:r>
            <a:r>
              <a:rPr lang="en-US" sz="2800" b="1" dirty="0" smtClean="0">
                <a:solidFill>
                  <a:srgbClr val="C00000"/>
                </a:solidFill>
              </a:rPr>
              <a:t> = 0, 5, 10, 15, 20, 25, 30, 40, 60, and 100 volts. 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72" y="1801092"/>
            <a:ext cx="5143083" cy="29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" y="148381"/>
            <a:ext cx="11638168" cy="6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609005"/>
                  </p:ext>
                </p:extLst>
              </p:nvPr>
            </p:nvGraphicFramePr>
            <p:xfrm>
              <a:off x="369456" y="375517"/>
              <a:ext cx="11480799" cy="60068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7112"/>
                    <a:gridCol w="1254794"/>
                    <a:gridCol w="1416915"/>
                    <a:gridCol w="1101552"/>
                    <a:gridCol w="2990405"/>
                    <a:gridCol w="3620021"/>
                  </a:tblGrid>
                  <a:tr h="3915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S.NO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V</a:t>
                          </a:r>
                          <a:r>
                            <a:rPr lang="en-US" sz="1400" kern="100" baseline="-25000">
                              <a:effectLst/>
                            </a:rPr>
                            <a:t>s</a:t>
                          </a:r>
                          <a:r>
                            <a:rPr lang="en-US" sz="1400" kern="100" baseline="30000">
                              <a:effectLst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</a:rPr>
                            <a:t>(V)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R</a:t>
                          </a:r>
                          <a:r>
                            <a:rPr lang="en-US" sz="1400" kern="100" baseline="-25000">
                              <a:effectLst/>
                            </a:rPr>
                            <a:t>s</a:t>
                          </a:r>
                          <a:r>
                            <a:rPr lang="en-US" sz="1400" kern="100">
                              <a:effectLst/>
                            </a:rPr>
                            <a:t> (</a:t>
                          </a:r>
                          <a:r>
                            <a:rPr lang="en-US" sz="1400" kern="100">
                              <a:effectLst/>
                              <a:sym typeface="Symbol" panose="05050102010706020507" pitchFamily="18" charset="2"/>
                            </a:rPr>
                            <a:t></a:t>
                          </a:r>
                          <a:r>
                            <a:rPr lang="en-US" sz="1400" kern="100">
                              <a:effectLst/>
                            </a:rPr>
                            <a:t>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R</a:t>
                          </a:r>
                          <a:r>
                            <a:rPr lang="en-US" sz="1400" kern="100" baseline="-25000">
                              <a:effectLst/>
                            </a:rPr>
                            <a:t>L</a:t>
                          </a:r>
                          <a:r>
                            <a:rPr lang="en-US" sz="1400" kern="100">
                              <a:effectLst/>
                            </a:rPr>
                            <a:t> (</a:t>
                          </a:r>
                          <a:r>
                            <a:rPr lang="en-US" sz="1400" kern="100">
                              <a:effectLst/>
                              <a:sym typeface="Symbol" panose="05050102010706020507" pitchFamily="18" charset="2"/>
                            </a:rPr>
                            <a:t></a:t>
                          </a:r>
                          <a:r>
                            <a:rPr lang="en-US" sz="1400" kern="100">
                              <a:effectLst/>
                            </a:rPr>
                            <a:t>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I (amps)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PK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PK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PK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P (Watts)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01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 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02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03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𝟕𝟖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04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100 V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15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𝟗𝟑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𝟗𝟕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06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07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100 V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30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𝟗𝟕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08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40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𝟗𝟒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09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60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oMath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PK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den>
                                </m:f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K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a14:m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609005"/>
                  </p:ext>
                </p:extLst>
              </p:nvPr>
            </p:nvGraphicFramePr>
            <p:xfrm>
              <a:off x="369456" y="375517"/>
              <a:ext cx="11480799" cy="60068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7112"/>
                    <a:gridCol w="1254794"/>
                    <a:gridCol w="1416915"/>
                    <a:gridCol w="1101552"/>
                    <a:gridCol w="2990405"/>
                    <a:gridCol w="3620021"/>
                  </a:tblGrid>
                  <a:tr h="3915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S.NO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V</a:t>
                          </a:r>
                          <a:r>
                            <a:rPr lang="en-US" sz="1400" kern="100" baseline="-25000">
                              <a:effectLst/>
                            </a:rPr>
                            <a:t>s</a:t>
                          </a:r>
                          <a:r>
                            <a:rPr lang="en-US" sz="1400" kern="100" baseline="30000">
                              <a:effectLst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</a:rPr>
                            <a:t>(V)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R</a:t>
                          </a:r>
                          <a:r>
                            <a:rPr lang="en-US" sz="1400" kern="100" baseline="-25000">
                              <a:effectLst/>
                            </a:rPr>
                            <a:t>s</a:t>
                          </a:r>
                          <a:r>
                            <a:rPr lang="en-US" sz="1400" kern="100">
                              <a:effectLst/>
                            </a:rPr>
                            <a:t> (</a:t>
                          </a:r>
                          <a:r>
                            <a:rPr lang="en-US" sz="1400" kern="100">
                              <a:effectLst/>
                              <a:sym typeface="Symbol" panose="05050102010706020507" pitchFamily="18" charset="2"/>
                            </a:rPr>
                            <a:t></a:t>
                          </a:r>
                          <a:r>
                            <a:rPr lang="en-US" sz="1400" kern="100">
                              <a:effectLst/>
                            </a:rPr>
                            <a:t>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R</a:t>
                          </a:r>
                          <a:r>
                            <a:rPr lang="en-US" sz="1400" kern="100" baseline="-25000">
                              <a:effectLst/>
                            </a:rPr>
                            <a:t>L</a:t>
                          </a:r>
                          <a:r>
                            <a:rPr lang="en-US" sz="1400" kern="100">
                              <a:effectLst/>
                            </a:rPr>
                            <a:t> (</a:t>
                          </a:r>
                          <a:r>
                            <a:rPr lang="en-US" sz="1400" kern="100">
                              <a:effectLst/>
                              <a:sym typeface="Symbol" panose="05050102010706020507" pitchFamily="18" charset="2"/>
                            </a:rPr>
                            <a:t></a:t>
                          </a:r>
                          <a:r>
                            <a:rPr lang="en-US" sz="1400" kern="100">
                              <a:effectLst/>
                            </a:rPr>
                            <a:t>)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15625" r="-121996" b="-1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15625" r="-842" b="-1464063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01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 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80435" r="-121996" b="-918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80435" r="-842" b="-918478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02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178495" r="-121996" b="-8086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178495" r="-842" b="-808602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03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281522" r="-121996" b="-7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281522" r="-842" b="-717391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04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100 V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15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381522" r="-121996" b="-6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381522" r="-842" b="-617391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481522" r="-121996" b="-5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481522" r="-842" b="-517391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06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581522" r="-121996" b="-4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581522" r="-842" b="-417391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07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 dirty="0">
                              <a:effectLst/>
                            </a:rPr>
                            <a:t>100 V</a:t>
                          </a:r>
                          <a:endParaRPr lang="en-PK" sz="1100" kern="100" dirty="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30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681522" r="-121996" b="-3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681522" r="-842" b="-317391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08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40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773118" r="-121996" b="-213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773118" r="-842" b="-213978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09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60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882609" r="-121996" b="-116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882609" r="-842" b="-116304"/>
                          </a:stretch>
                        </a:blipFill>
                      </a:tcPr>
                    </a:tc>
                  </a:tr>
                  <a:tr h="5615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 V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25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kern="100">
                              <a:effectLst/>
                            </a:rPr>
                            <a:t>100</a:t>
                          </a:r>
                          <a:endParaRPr lang="en-PK" sz="1100" kern="100">
                            <a:effectLst/>
                            <a:latin typeface="Aptos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37979" marR="37979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162933" t="-982609" r="-121996" b="-16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979" marR="37979" marT="0" marB="0">
                        <a:blipFill rotWithShape="0">
                          <a:blip r:embed="rId2"/>
                          <a:stretch>
                            <a:fillRect l="-217340" t="-982609" r="-842" b="-163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241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7" y="192951"/>
            <a:ext cx="10116026" cy="61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1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78942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Graph of Power Against Load Resistance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440873"/>
            <a:ext cx="9624291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237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Maximum Power Transfer Theorem</vt:lpstr>
      <vt:lpstr>Maximum Power Transfer Theorem Statement</vt:lpstr>
      <vt:lpstr>PowerPoint Presentation</vt:lpstr>
      <vt:lpstr>PowerPoint Presentation</vt:lpstr>
      <vt:lpstr>PowerPoint Presentation</vt:lpstr>
      <vt:lpstr>PowerPoint Presentation</vt:lpstr>
      <vt:lpstr>Graph of Power Against Load Resistance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2024-03-20T06:10:19Z</dcterms:created>
  <dcterms:modified xsi:type="dcterms:W3CDTF">2024-03-20T09:01:39Z</dcterms:modified>
</cp:coreProperties>
</file>