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346" r:id="rId3"/>
    <p:sldId id="343" r:id="rId4"/>
    <p:sldId id="351" r:id="rId5"/>
    <p:sldId id="353" r:id="rId6"/>
    <p:sldId id="354" r:id="rId7"/>
    <p:sldId id="356" r:id="rId8"/>
    <p:sldId id="349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35B45-FBDE-4372-A540-F6B0F24B6D21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E6D5C-04BF-43C8-B501-63E8BE17D8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6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BF885-C205-4FB5-9FF3-70499270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B6A4FB-537A-48CC-9608-2D5C3908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BF970E-0A88-4084-BA99-DCF4E8E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9E2214-B8C5-4B19-9AE8-FCFE024C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BDF39E-28FE-4EF4-ACE8-3838C634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9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F807E-B953-4C50-A5E5-1BDAEB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4A3F41-851D-4ED9-8601-E8D5EB93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28F86C-629B-4172-B657-27BB61D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E79090-F898-421E-AB6B-C1F98708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855EB5-593C-4DA9-915E-7AF8205E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3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75D23F-1076-47C4-AF3A-36331A01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122909-48F4-4407-B3D4-9762C08F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14CA4A-0004-47E2-A3D8-FB326D3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D07CDA-D9D9-47C7-B4AB-4E55786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EC63A2-102E-4A8A-BA3F-BA8D314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9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C5074-D381-4F74-8AEE-24E16F7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7C1B4-F303-4683-A563-F68086A9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1B8AB-3FC6-41D1-AD29-7990147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9D7762-8E1B-4826-8F7D-53E7185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ED90A-ABFA-4390-A3D7-A210517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2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53D06-9C4A-4B1C-9766-93C0D206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2701E6-B5C7-47BB-B78E-3D5274A9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DF4960-C3B8-4E35-BF08-0D246B44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1E706-1423-4B23-9F26-9A5CF982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4C299-7B3D-481D-9F9D-B47D19F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2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E7C2F-B3DC-4CEC-B022-C60305A4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E73D2-86DC-4AC2-97BC-579459E1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82AA61-60DF-4BD6-BFB9-5E474083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A0B181-0AF9-45F6-895F-885F2D12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511F3F-BF5D-4BAE-8364-3E499B64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204D4E-F2FE-438B-9B3D-D44F3F3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B80F5-102B-4EF2-ACEA-F9BB954A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444BF-4358-4E8F-B33D-1433E3DC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F47CAE-2C99-4B5F-8F20-70873395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02E450-0C13-4F7A-A73F-935177CD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8A74C6-DA69-4AD8-8C55-41DEF04A0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C1791E-4A76-4DE4-ACEC-1D387FB6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F4DDD8-49A2-47D7-9CED-F3425B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E6FEFE-65BF-4932-B640-4E69948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6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5BA59-7AED-41DB-9447-2D76EB2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398A5C-F5A9-4104-A69A-F0E9D6FE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DDA232-0CDA-401E-908F-16F01B2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7E5184-FC6D-41FB-9B27-3CEC779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43AF3F-5502-47FA-AE3C-04C5C50B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077DFA-CD99-439C-9E1A-1720FB0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E17727-967C-40CB-9AA4-F17972FE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7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1F7F4-8AC0-4E6A-A169-CCE026E3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BB8CF8-8C3B-4565-8565-0564F8BF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7165D3-E028-49B4-ADF9-505C4CF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1217E6-CC0D-487A-BDB7-516300C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87D813-17F9-47D0-8854-9491B86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58F89F-ECDD-4488-8942-5F269A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3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42B2CE-413E-41F6-AC9D-4F80E78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6CABC1-A6E0-4742-8CE1-FCB101308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D8C338-E27B-45FF-AF0D-E71F6C30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2092A6-5AC6-4AC0-99E2-51C2AF88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53F031-65C3-43F1-84AF-E5C0D8B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5DE52-3F07-4C0A-87C4-FF7E4F5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3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48DF4D2-8156-4171-9F7B-DF1BE390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1E5C12-6EF3-4472-83A8-EEB4B9DB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09240-4141-45DD-B8D8-32B85811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67FA-CAE2-4240-AFE8-BE6595EB644A}" type="datetimeFigureOut">
              <a:rPr lang="th-TH" smtClean="0"/>
              <a:t>14/10/66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399CE-AA6B-4B90-B965-06EAC656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DC769-FD81-4621-9BE7-BBF60444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7B6B-FE65-4B8A-A942-B89671D808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8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793C7-75D1-4BC6-93E0-19FE06FA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3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SECOND-WEEK </a:t>
            </a:r>
            <a:br>
              <a:rPr lang="en-US" sz="4400" b="1" u="sng" kern="16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h-TH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7EF97-658A-4263-BB1A-F5E37676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51399"/>
            <a:ext cx="10903085" cy="13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Wazir Muhammad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Electrical Engineering Department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</a:rPr>
              <a:t>BUET, Khuzdar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251FEE-5A20-439A-8B8A-7B19DB2F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46" y="2609850"/>
            <a:ext cx="426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8E5C1-4396-42B2-8689-1F2E3870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23" y="801809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the combination of two words: root-loci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are interested in the roots of the Denominator of the closed loop transfer function, that is the closed loop poles.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Locus is a path (or route) one might follow. Loci is the plural 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root locus is the path of the roots of the characteristic equation traced out in the s-plane as a system parameter varies from zero to infinity.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a graphical method for examining the change in the roots of a system when gain of the system varies.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Root-loci are the paths followed by the closed loop poles as K changes, because poles are tell us about stability and behavior.</a:t>
            </a:r>
          </a:p>
          <a:p>
            <a:pPr>
              <a:buFont typeface="Wingdings" panose="05000000000000000000" pitchFamily="2" charset="2"/>
              <a:buChar char="q"/>
            </a:pPr>
            <a:endParaRPr lang="th-TH" dirty="0"/>
          </a:p>
          <a:p>
            <a:pPr>
              <a:buFont typeface="Wingdings" panose="05000000000000000000" pitchFamily="2" charset="2"/>
              <a:buChar char="q"/>
            </a:pPr>
            <a:endParaRPr lang="th-T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44E44B8-CF0F-4392-A545-CD423275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Root Locus Method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1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D055510-3948-43C4-8288-F6F553BD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Root Locus Method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D0F1A9-1A69-4718-AB9D-395CFA663A0D}"/>
              </a:ext>
            </a:extLst>
          </p:cNvPr>
          <p:cNvSpPr/>
          <p:nvPr/>
        </p:nvSpPr>
        <p:spPr>
          <a:xfrm>
            <a:off x="3384062" y="719016"/>
            <a:ext cx="3681046" cy="18268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500D22A-02C4-4418-8C7F-509380800FC4}"/>
              </a:ext>
            </a:extLst>
          </p:cNvPr>
          <p:cNvCxnSpPr>
            <a:endCxn id="5" idx="1"/>
          </p:cNvCxnSpPr>
          <p:nvPr/>
        </p:nvCxnSpPr>
        <p:spPr>
          <a:xfrm flipV="1">
            <a:off x="1563077" y="1632439"/>
            <a:ext cx="1820985" cy="8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C9DCCA-4BC1-43C0-981F-031BD0859EA3}"/>
              </a:ext>
            </a:extLst>
          </p:cNvPr>
          <p:cNvCxnSpPr/>
          <p:nvPr/>
        </p:nvCxnSpPr>
        <p:spPr>
          <a:xfrm flipV="1">
            <a:off x="7065108" y="1619739"/>
            <a:ext cx="1820985" cy="87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2C1682-9C27-40B1-9A1F-6B1DD97C9813}"/>
              </a:ext>
            </a:extLst>
          </p:cNvPr>
          <p:cNvSpPr txBox="1"/>
          <p:nvPr/>
        </p:nvSpPr>
        <p:spPr>
          <a:xfrm>
            <a:off x="1789724" y="111361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endParaRPr lang="th-T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DD6324-AA97-452E-A507-1A5236170F0E}"/>
              </a:ext>
            </a:extLst>
          </p:cNvPr>
          <p:cNvSpPr txBox="1"/>
          <p:nvPr/>
        </p:nvSpPr>
        <p:spPr>
          <a:xfrm>
            <a:off x="7260493" y="1137755"/>
            <a:ext cx="2414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endParaRPr lang="th-T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101043-63A5-44CE-9CFD-5BCE3D35C811}"/>
              </a:ext>
            </a:extLst>
          </p:cNvPr>
          <p:cNvSpPr txBox="1"/>
          <p:nvPr/>
        </p:nvSpPr>
        <p:spPr>
          <a:xfrm>
            <a:off x="3438770" y="821227"/>
            <a:ext cx="3626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System</a:t>
            </a:r>
          </a:p>
          <a:p>
            <a:pPr algn="ctr"/>
            <a:r>
              <a:rPr lang="en-US" sz="2000" b="1" dirty="0"/>
              <a:t>Parameter K,</a:t>
            </a:r>
          </a:p>
          <a:p>
            <a:pPr algn="ctr"/>
            <a:r>
              <a:rPr lang="en-US" sz="2000" b="1" dirty="0"/>
              <a:t>Where K is unknown Parameters and what affect on the stability of the system</a:t>
            </a:r>
            <a:endParaRPr lang="th-TH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538E85E2-BD50-41CB-A342-202CAA79D9A2}"/>
                  </a:ext>
                </a:extLst>
              </p:cNvPr>
              <p:cNvSpPr txBox="1"/>
              <p:nvPr/>
            </p:nvSpPr>
            <p:spPr>
              <a:xfrm>
                <a:off x="2717198" y="2908485"/>
                <a:ext cx="4543295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E85E2-BD50-41CB-A342-202CAA79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98" y="2908485"/>
                <a:ext cx="4543295" cy="871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2D5F25-3FD6-49C1-8354-81ADBC8A3413}"/>
              </a:ext>
            </a:extLst>
          </p:cNvPr>
          <p:cNvSpPr txBox="1"/>
          <p:nvPr/>
        </p:nvSpPr>
        <p:spPr>
          <a:xfrm>
            <a:off x="328246" y="4103077"/>
            <a:ext cx="11316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So here two problems occur due to 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First what value of K we should select to meet my system performance requirements.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Second what is the effect of a variation of K on the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00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80BA496-7495-4652-8CCE-89F01533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3A2CD6B-B7EF-4030-A19E-9DE3183C7195}"/>
                  </a:ext>
                </a:extLst>
              </p:cNvPr>
              <p:cNvSpPr txBox="1"/>
              <p:nvPr/>
            </p:nvSpPr>
            <p:spPr>
              <a:xfrm>
                <a:off x="1867877" y="550533"/>
                <a:ext cx="6096000" cy="1013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+13)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2CD6B-B7EF-4030-A19E-9DE3183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77" y="550533"/>
                <a:ext cx="6096000" cy="1013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84B415B-A2F3-4043-ACEC-EBD26CFC76CD}"/>
              </a:ext>
            </a:extLst>
          </p:cNvPr>
          <p:cNvSpPr txBox="1"/>
          <p:nvPr/>
        </p:nvSpPr>
        <p:spPr>
          <a:xfrm>
            <a:off x="519722" y="1886662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Step-1: Calculate the Starting Points (Poles)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E4A213F1-2278-473B-8C68-724D25F4C83C}"/>
                  </a:ext>
                </a:extLst>
              </p:cNvPr>
              <p:cNvSpPr txBox="1"/>
              <p:nvPr/>
            </p:nvSpPr>
            <p:spPr>
              <a:xfrm>
                <a:off x="432340" y="2425697"/>
                <a:ext cx="563038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−6, −2+3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−2−3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213F1-2278-473B-8C68-724D25F4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0" y="2425697"/>
                <a:ext cx="5630387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25CECB-D395-4E34-B8A6-007C044CD078}"/>
              </a:ext>
            </a:extLst>
          </p:cNvPr>
          <p:cNvSpPr txBox="1"/>
          <p:nvPr/>
        </p:nvSpPr>
        <p:spPr>
          <a:xfrm>
            <a:off x="519722" y="3610018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Step-2: Calculate the Ending Points (Zeros)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578B7395-F716-4FCD-874D-2250CD17E6E9}"/>
                  </a:ext>
                </a:extLst>
              </p:cNvPr>
              <p:cNvSpPr txBox="1"/>
              <p:nvPr/>
            </p:nvSpPr>
            <p:spPr>
              <a:xfrm>
                <a:off x="254540" y="4071619"/>
                <a:ext cx="26855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8B7395-F716-4FCD-874D-2250CD17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40" y="4071619"/>
                <a:ext cx="26855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21979F2-B129-41EF-8561-ED05A5A076E9}"/>
                  </a:ext>
                </a:extLst>
              </p:cNvPr>
              <p:cNvSpPr txBox="1"/>
              <p:nvPr/>
            </p:nvSpPr>
            <p:spPr>
              <a:xfrm>
                <a:off x="429846" y="3054250"/>
                <a:ext cx="46423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979F2-B129-41EF-8561-ED05A5A0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3054250"/>
                <a:ext cx="4642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D3E1AB08-3C0B-490F-9A17-DB03BE53917E}"/>
                  </a:ext>
                </a:extLst>
              </p:cNvPr>
              <p:cNvSpPr txBox="1"/>
              <p:nvPr/>
            </p:nvSpPr>
            <p:spPr>
              <a:xfrm>
                <a:off x="238909" y="4533220"/>
                <a:ext cx="50418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E1AB08-3C0B-490F-9A17-DB03BE53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9" y="4533220"/>
                <a:ext cx="50418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24FC047-A6FC-4521-9DA6-A2A936A4DB31}"/>
                  </a:ext>
                </a:extLst>
              </p:cNvPr>
              <p:cNvSpPr txBox="1"/>
              <p:nvPr/>
            </p:nvSpPr>
            <p:spPr>
              <a:xfrm>
                <a:off x="620676" y="630746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4FC047-A6FC-4521-9DA6-A2A936A4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6" y="6307467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F9E294-989A-4817-A073-C7005252B248}"/>
              </a:ext>
            </a:extLst>
          </p:cNvPr>
          <p:cNvSpPr txBox="1"/>
          <p:nvPr/>
        </p:nvSpPr>
        <p:spPr>
          <a:xfrm>
            <a:off x="519722" y="57296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P&gt;Z (4&gt;0) than N = P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422503-C1FD-475F-A40D-08DB7B9AE3D2}"/>
              </a:ext>
            </a:extLst>
          </p:cNvPr>
          <p:cNvSpPr txBox="1"/>
          <p:nvPr/>
        </p:nvSpPr>
        <p:spPr>
          <a:xfrm>
            <a:off x="519722" y="516515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Step-3: Calculate the Numerator of root locus N 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6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34658" y="3409133"/>
            <a:ext cx="11610265" cy="12052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333" r="-1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994493C-B3E3-4324-9BF7-3B9571639CC9}"/>
              </a:ext>
            </a:extLst>
          </p:cNvPr>
          <p:cNvSpPr txBox="1"/>
          <p:nvPr/>
        </p:nvSpPr>
        <p:spPr>
          <a:xfrm>
            <a:off x="547078" y="3699671"/>
            <a:ext cx="50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-6           -5               -4              -3              -2              -1</a:t>
            </a:r>
            <a:endParaRPr lang="th-TH" sz="18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D1C2B45-B34F-423F-8159-89F9F80759F1}"/>
                  </a:ext>
                </a:extLst>
              </p:cNvPr>
              <p:cNvSpPr txBox="1"/>
              <p:nvPr/>
            </p:nvSpPr>
            <p:spPr>
              <a:xfrm>
                <a:off x="6096000" y="1700296"/>
                <a:ext cx="593395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1C2B45-B34F-423F-8159-89F9F8075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00296"/>
                <a:ext cx="5933953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A9F2A28-2236-4C70-9D63-162BEB444B91}"/>
              </a:ext>
            </a:extLst>
          </p:cNvPr>
          <p:cNvCxnSpPr>
            <a:cxnSpLocks/>
          </p:cNvCxnSpPr>
          <p:nvPr/>
        </p:nvCxnSpPr>
        <p:spPr>
          <a:xfrm>
            <a:off x="5955869" y="3296878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D4D65A09-36C7-48C1-A069-870C12B3CDE4}"/>
              </a:ext>
            </a:extLst>
          </p:cNvPr>
          <p:cNvCxnSpPr>
            <a:cxnSpLocks/>
          </p:cNvCxnSpPr>
          <p:nvPr/>
        </p:nvCxnSpPr>
        <p:spPr>
          <a:xfrm flipV="1">
            <a:off x="5980903" y="3296878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B392FCD6-71F3-44D7-ACCD-B3B725F817A7}"/>
              </a:ext>
            </a:extLst>
          </p:cNvPr>
          <p:cNvSpPr/>
          <p:nvPr/>
        </p:nvSpPr>
        <p:spPr>
          <a:xfrm>
            <a:off x="6053546" y="334183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CF8F6485-E715-4DB5-8B8D-913F71A4B777}"/>
              </a:ext>
            </a:extLst>
          </p:cNvPr>
          <p:cNvSpPr/>
          <p:nvPr/>
        </p:nvSpPr>
        <p:spPr>
          <a:xfrm>
            <a:off x="4264401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2B2802D2-9D02-4B72-8B28-15E6097E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4104FCC-0957-473E-AF1D-E05102918F38}"/>
              </a:ext>
            </a:extLst>
          </p:cNvPr>
          <p:cNvSpPr txBox="1"/>
          <p:nvPr/>
        </p:nvSpPr>
        <p:spPr>
          <a:xfrm>
            <a:off x="117231" y="63229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Step-4: Existence of Root Locus in S-Plane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8428DE3-11F8-457D-BBA5-6CD0D3A958FC}"/>
                  </a:ext>
                </a:extLst>
              </p:cNvPr>
              <p:cNvSpPr txBox="1"/>
              <p:nvPr/>
            </p:nvSpPr>
            <p:spPr>
              <a:xfrm>
                <a:off x="6105225" y="918148"/>
                <a:ext cx="6098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−6, −2+3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−2−3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428DE3-11F8-457D-BBA5-6CD0D3A95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225" y="918148"/>
                <a:ext cx="60986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xmlns="" id="{3C8EFD7A-F438-4822-906B-95DF9672814B}"/>
              </a:ext>
            </a:extLst>
          </p:cNvPr>
          <p:cNvSpPr/>
          <p:nvPr/>
        </p:nvSpPr>
        <p:spPr>
          <a:xfrm>
            <a:off x="558086" y="336611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544BEFCB-95C9-4B33-9026-45454D847A47}"/>
              </a:ext>
            </a:extLst>
          </p:cNvPr>
          <p:cNvCxnSpPr>
            <a:cxnSpLocks/>
          </p:cNvCxnSpPr>
          <p:nvPr/>
        </p:nvCxnSpPr>
        <p:spPr>
          <a:xfrm>
            <a:off x="472614" y="3296991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6EAFC24-95CB-45E2-83FF-0D71628F8C06}"/>
              </a:ext>
            </a:extLst>
          </p:cNvPr>
          <p:cNvCxnSpPr>
            <a:cxnSpLocks/>
          </p:cNvCxnSpPr>
          <p:nvPr/>
        </p:nvCxnSpPr>
        <p:spPr>
          <a:xfrm flipV="1">
            <a:off x="497648" y="3296991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7075F2CC-4907-4FB6-8264-B7FF7D50F0E6}"/>
              </a:ext>
            </a:extLst>
          </p:cNvPr>
          <p:cNvSpPr/>
          <p:nvPr/>
        </p:nvSpPr>
        <p:spPr>
          <a:xfrm>
            <a:off x="570309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6A9A802-F528-4BD1-B2E5-C23A1EEFC9C0}"/>
              </a:ext>
            </a:extLst>
          </p:cNvPr>
          <p:cNvSpPr/>
          <p:nvPr/>
        </p:nvSpPr>
        <p:spPr>
          <a:xfrm>
            <a:off x="6053546" y="274288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C391C901-1E1A-459D-BDC2-F46EFD2F2C57}"/>
              </a:ext>
            </a:extLst>
          </p:cNvPr>
          <p:cNvSpPr/>
          <p:nvPr/>
        </p:nvSpPr>
        <p:spPr>
          <a:xfrm>
            <a:off x="6062956" y="212030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CBEAD80C-FA9B-43CA-A378-83FB886B4834}"/>
              </a:ext>
            </a:extLst>
          </p:cNvPr>
          <p:cNvSpPr/>
          <p:nvPr/>
        </p:nvSpPr>
        <p:spPr>
          <a:xfrm>
            <a:off x="6048934" y="110101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95FE3269-AF02-44C8-A63E-9A45830FF672}"/>
              </a:ext>
            </a:extLst>
          </p:cNvPr>
          <p:cNvSpPr/>
          <p:nvPr/>
        </p:nvSpPr>
        <p:spPr>
          <a:xfrm>
            <a:off x="6053546" y="407524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9D477464-9678-49BD-BC9D-51FA5D6DE649}"/>
              </a:ext>
            </a:extLst>
          </p:cNvPr>
          <p:cNvSpPr/>
          <p:nvPr/>
        </p:nvSpPr>
        <p:spPr>
          <a:xfrm>
            <a:off x="6062956" y="487822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73B9CEF6-E291-452F-8075-E3CEE4B241B7}"/>
              </a:ext>
            </a:extLst>
          </p:cNvPr>
          <p:cNvSpPr/>
          <p:nvPr/>
        </p:nvSpPr>
        <p:spPr>
          <a:xfrm>
            <a:off x="6071303" y="55629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BCDA798-5C88-4AFD-BCE5-DEB578DB07D5}"/>
              </a:ext>
            </a:extLst>
          </p:cNvPr>
          <p:cNvSpPr txBox="1"/>
          <p:nvPr/>
        </p:nvSpPr>
        <p:spPr>
          <a:xfrm rot="5400000">
            <a:off x="4724707" y="4748577"/>
            <a:ext cx="2336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-j        -2j    -3j </a:t>
            </a:r>
            <a:endParaRPr lang="th-T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E0FFF53-1C2A-4C99-82AB-3D28F3192B79}"/>
              </a:ext>
            </a:extLst>
          </p:cNvPr>
          <p:cNvSpPr txBox="1"/>
          <p:nvPr/>
        </p:nvSpPr>
        <p:spPr>
          <a:xfrm rot="5400000">
            <a:off x="4797729" y="1763985"/>
            <a:ext cx="2190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3j          2j     j 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DB0DFAE-3984-4674-8D4A-A2BF8680015E}"/>
              </a:ext>
            </a:extLst>
          </p:cNvPr>
          <p:cNvCxnSpPr>
            <a:cxnSpLocks/>
          </p:cNvCxnSpPr>
          <p:nvPr/>
        </p:nvCxnSpPr>
        <p:spPr>
          <a:xfrm flipH="1">
            <a:off x="4298715" y="1167571"/>
            <a:ext cx="175021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A9CEE8E-0616-43CB-B3D4-D618973D5753}"/>
              </a:ext>
            </a:extLst>
          </p:cNvPr>
          <p:cNvCxnSpPr>
            <a:cxnSpLocks/>
            <a:endCxn id="64" idx="2"/>
          </p:cNvCxnSpPr>
          <p:nvPr/>
        </p:nvCxnSpPr>
        <p:spPr>
          <a:xfrm flipH="1">
            <a:off x="4264401" y="1167571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FE40616F-1E4D-442F-A1BE-D68C176B8347}"/>
              </a:ext>
            </a:extLst>
          </p:cNvPr>
          <p:cNvCxnSpPr>
            <a:cxnSpLocks/>
          </p:cNvCxnSpPr>
          <p:nvPr/>
        </p:nvCxnSpPr>
        <p:spPr>
          <a:xfrm flipH="1">
            <a:off x="4257027" y="3362770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CCC03CA1-AF7C-43DC-ABA2-0D395704F618}"/>
              </a:ext>
            </a:extLst>
          </p:cNvPr>
          <p:cNvCxnSpPr>
            <a:cxnSpLocks/>
          </p:cNvCxnSpPr>
          <p:nvPr/>
        </p:nvCxnSpPr>
        <p:spPr>
          <a:xfrm flipH="1">
            <a:off x="4247035" y="5596707"/>
            <a:ext cx="180215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2BBFA694-28BE-424A-8BD9-EED5B982B563}"/>
              </a:ext>
            </a:extLst>
          </p:cNvPr>
          <p:cNvCxnSpPr>
            <a:cxnSpLocks/>
          </p:cNvCxnSpPr>
          <p:nvPr/>
        </p:nvCxnSpPr>
        <p:spPr>
          <a:xfrm>
            <a:off x="4191814" y="106957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8EA0AEC6-3820-4526-96FE-66F91E2718D8}"/>
              </a:ext>
            </a:extLst>
          </p:cNvPr>
          <p:cNvCxnSpPr>
            <a:cxnSpLocks/>
          </p:cNvCxnSpPr>
          <p:nvPr/>
        </p:nvCxnSpPr>
        <p:spPr>
          <a:xfrm flipV="1">
            <a:off x="4216848" y="106957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A6FF958B-9EB7-43B1-A4FC-DA3D41B69ECC}"/>
              </a:ext>
            </a:extLst>
          </p:cNvPr>
          <p:cNvSpPr/>
          <p:nvPr/>
        </p:nvSpPr>
        <p:spPr>
          <a:xfrm>
            <a:off x="4289491" y="111453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CE92214B-BF5C-4154-AC6C-DA099BCA507C}"/>
              </a:ext>
            </a:extLst>
          </p:cNvPr>
          <p:cNvCxnSpPr>
            <a:cxnSpLocks/>
          </p:cNvCxnSpPr>
          <p:nvPr/>
        </p:nvCxnSpPr>
        <p:spPr>
          <a:xfrm>
            <a:off x="4140135" y="5492483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E6304AE6-F17C-4B07-8FCA-23CA8B519CF9}"/>
              </a:ext>
            </a:extLst>
          </p:cNvPr>
          <p:cNvCxnSpPr>
            <a:cxnSpLocks/>
          </p:cNvCxnSpPr>
          <p:nvPr/>
        </p:nvCxnSpPr>
        <p:spPr>
          <a:xfrm flipV="1">
            <a:off x="4165169" y="5492483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04AC70E0-B87E-441A-BA8A-A302F90E7315}"/>
              </a:ext>
            </a:extLst>
          </p:cNvPr>
          <p:cNvSpPr/>
          <p:nvPr/>
        </p:nvSpPr>
        <p:spPr>
          <a:xfrm>
            <a:off x="4237812" y="553744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A6BC339-F1EC-410D-AB47-0790F745E7F5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4367759" y="3393510"/>
            <a:ext cx="1685787" cy="799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D96F3CFB-54AD-463B-9111-041A5E627B73}"/>
              </a:ext>
            </a:extLst>
          </p:cNvPr>
          <p:cNvCxnSpPr/>
          <p:nvPr/>
        </p:nvCxnSpPr>
        <p:spPr>
          <a:xfrm>
            <a:off x="4905955" y="3366111"/>
            <a:ext cx="4222142" cy="1754529"/>
          </a:xfrm>
          <a:prstGeom prst="bentConnector3">
            <a:avLst>
              <a:gd name="adj1" fmla="val 7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4CE3B4-7C9A-4396-BFA3-4C0E362C646F}"/>
              </a:ext>
            </a:extLst>
          </p:cNvPr>
          <p:cNvSpPr txBox="1"/>
          <p:nvPr/>
        </p:nvSpPr>
        <p:spPr>
          <a:xfrm>
            <a:off x="9276861" y="4878224"/>
            <a:ext cx="244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Shaded because odd poles on right side</a:t>
            </a:r>
            <a:endParaRPr lang="th-TH" sz="16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5D614F1C-23F9-4DB5-9FE1-98BA5A5905D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48364" y="3401508"/>
            <a:ext cx="3616037" cy="7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xmlns="" id="{1508FE6F-5DC8-4B4D-8C44-1D4FC8BC6F47}"/>
              </a:ext>
            </a:extLst>
          </p:cNvPr>
          <p:cNvCxnSpPr>
            <a:cxnSpLocks/>
          </p:cNvCxnSpPr>
          <p:nvPr/>
        </p:nvCxnSpPr>
        <p:spPr>
          <a:xfrm>
            <a:off x="1934941" y="3392773"/>
            <a:ext cx="7743267" cy="2690363"/>
          </a:xfrm>
          <a:prstGeom prst="bentConnector3">
            <a:avLst>
              <a:gd name="adj1" fmla="val 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3ADA90B-2BB2-43F6-8E48-3A3AAA1A3FCF}"/>
              </a:ext>
            </a:extLst>
          </p:cNvPr>
          <p:cNvSpPr txBox="1"/>
          <p:nvPr/>
        </p:nvSpPr>
        <p:spPr>
          <a:xfrm>
            <a:off x="7605041" y="6002305"/>
            <a:ext cx="4598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Shaded because 3 poles on right side so</a:t>
            </a:r>
          </a:p>
          <a:p>
            <a:r>
              <a:rPr lang="en-US" sz="2000" b="1" dirty="0"/>
              <a:t> it is odd poles we shaded it</a:t>
            </a:r>
            <a:endParaRPr lang="th-TH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08538E-D64D-44A5-9A01-3FFEE76E0E88}"/>
              </a:ext>
            </a:extLst>
          </p:cNvPr>
          <p:cNvSpPr txBox="1"/>
          <p:nvPr/>
        </p:nvSpPr>
        <p:spPr>
          <a:xfrm>
            <a:off x="117231" y="6305372"/>
            <a:ext cx="5663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So, root locus exists between 0 to -6.</a:t>
            </a:r>
            <a:endParaRPr lang="th-T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9A9A6BB3-D190-4EEA-B560-58EC18E3ED53}"/>
                  </a:ext>
                </a:extLst>
              </p:cNvPr>
              <p:cNvSpPr txBox="1"/>
              <p:nvPr/>
            </p:nvSpPr>
            <p:spPr>
              <a:xfrm>
                <a:off x="274661" y="899169"/>
                <a:ext cx="8903335" cy="940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ngle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Asymptotes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9A6BB3-D190-4EEA-B560-58EC18E3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1" y="899169"/>
                <a:ext cx="8903335" cy="940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DAD26CC-D190-46A8-BFBB-D44C4EE6EA3E}"/>
                  </a:ext>
                </a:extLst>
              </p:cNvPr>
              <p:cNvSpPr txBox="1"/>
              <p:nvPr/>
            </p:nvSpPr>
            <p:spPr>
              <a:xfrm>
                <a:off x="2409245" y="1964985"/>
                <a:ext cx="92533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−1=4−0−1=3,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So value of K = 0,1,2,3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AD26CC-D190-46A8-BFBB-D44C4EE6E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45" y="1964985"/>
                <a:ext cx="9253341" cy="430887"/>
              </a:xfrm>
              <a:prstGeom prst="rect">
                <a:avLst/>
              </a:prstGeom>
              <a:blipFill>
                <a:blip r:embed="rId3"/>
                <a:stretch>
                  <a:fillRect l="-1318" t="-33803" b="-408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12B9556-6657-4F4A-A852-10B2275A3147}"/>
                  </a:ext>
                </a:extLst>
              </p:cNvPr>
              <p:cNvSpPr txBox="1"/>
              <p:nvPr/>
            </p:nvSpPr>
            <p:spPr>
              <a:xfrm>
                <a:off x="0" y="2521559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2∗0+1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4−0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2B9556-6657-4F4A-A852-10B2275A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1559"/>
                <a:ext cx="12020797" cy="696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xmlns="" id="{872974E6-2B8A-4EA0-B71A-8A2D6C8F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FF20DF-9FAB-40F5-8788-70A10A4CC914}"/>
              </a:ext>
            </a:extLst>
          </p:cNvPr>
          <p:cNvSpPr txBox="1"/>
          <p:nvPr/>
        </p:nvSpPr>
        <p:spPr>
          <a:xfrm>
            <a:off x="117231" y="632299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Step-5: Angle of Asymptotes</a:t>
            </a:r>
            <a:endParaRPr lang="th-TH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662299B-7952-4D4F-879E-616F02B0CDDB}"/>
                  </a:ext>
                </a:extLst>
              </p:cNvPr>
              <p:cNvSpPr txBox="1"/>
              <p:nvPr/>
            </p:nvSpPr>
            <p:spPr>
              <a:xfrm>
                <a:off x="-94759" y="3429000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4−0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2299B-7952-4D4F-879E-616F02B0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759" y="3429000"/>
                <a:ext cx="12020797" cy="696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EAE22723-E89B-4D48-865C-8F16B9A1366E}"/>
                  </a:ext>
                </a:extLst>
              </p:cNvPr>
              <p:cNvSpPr txBox="1"/>
              <p:nvPr/>
            </p:nvSpPr>
            <p:spPr>
              <a:xfrm>
                <a:off x="0" y="4503751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4−0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22723-E89B-4D48-865C-8F16B9A1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3751"/>
                <a:ext cx="12020797" cy="696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571D302-50DB-48DA-8176-32CA3C989F4E}"/>
                  </a:ext>
                </a:extLst>
              </p:cNvPr>
              <p:cNvSpPr txBox="1"/>
              <p:nvPr/>
            </p:nvSpPr>
            <p:spPr>
              <a:xfrm>
                <a:off x="85601" y="5689820"/>
                <a:ext cx="12020797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−→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1800" dirty="0"/>
                        <m:t>ngle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of</m:t>
                      </m:r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Asymptotes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𝑧𝑒𝑟𝑜𝑠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4−0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∗7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315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71D302-50DB-48DA-8176-32CA3C989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" y="5689820"/>
                <a:ext cx="12020797" cy="6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74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34658" y="3409133"/>
            <a:ext cx="11610265" cy="12052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" y="3081434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333" r="-11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973" y="618697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994493C-B3E3-4324-9BF7-3B9571639CC9}"/>
              </a:ext>
            </a:extLst>
          </p:cNvPr>
          <p:cNvSpPr txBox="1"/>
          <p:nvPr/>
        </p:nvSpPr>
        <p:spPr>
          <a:xfrm>
            <a:off x="547078" y="3699671"/>
            <a:ext cx="50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-6           -5               -4              -3              -2              -1</a:t>
            </a:r>
            <a:endParaRPr lang="th-TH" sz="18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A9F2A28-2236-4C70-9D63-162BEB444B91}"/>
              </a:ext>
            </a:extLst>
          </p:cNvPr>
          <p:cNvCxnSpPr>
            <a:cxnSpLocks/>
          </p:cNvCxnSpPr>
          <p:nvPr/>
        </p:nvCxnSpPr>
        <p:spPr>
          <a:xfrm>
            <a:off x="5955869" y="3296878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D4D65A09-36C7-48C1-A069-870C12B3CDE4}"/>
              </a:ext>
            </a:extLst>
          </p:cNvPr>
          <p:cNvCxnSpPr>
            <a:cxnSpLocks/>
          </p:cNvCxnSpPr>
          <p:nvPr/>
        </p:nvCxnSpPr>
        <p:spPr>
          <a:xfrm flipV="1">
            <a:off x="5980903" y="3296878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B392FCD6-71F3-44D7-ACCD-B3B725F817A7}"/>
              </a:ext>
            </a:extLst>
          </p:cNvPr>
          <p:cNvSpPr/>
          <p:nvPr/>
        </p:nvSpPr>
        <p:spPr>
          <a:xfrm>
            <a:off x="6053546" y="334183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CF8F6485-E715-4DB5-8B8D-913F71A4B777}"/>
              </a:ext>
            </a:extLst>
          </p:cNvPr>
          <p:cNvSpPr/>
          <p:nvPr/>
        </p:nvSpPr>
        <p:spPr>
          <a:xfrm>
            <a:off x="4264401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2B2802D2-9D02-4B72-8B28-15E6097E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7" y="60867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3C8EFD7A-F438-4822-906B-95DF9672814B}"/>
              </a:ext>
            </a:extLst>
          </p:cNvPr>
          <p:cNvSpPr/>
          <p:nvPr/>
        </p:nvSpPr>
        <p:spPr>
          <a:xfrm>
            <a:off x="558086" y="336611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544BEFCB-95C9-4B33-9026-45454D847A47}"/>
              </a:ext>
            </a:extLst>
          </p:cNvPr>
          <p:cNvCxnSpPr>
            <a:cxnSpLocks/>
          </p:cNvCxnSpPr>
          <p:nvPr/>
        </p:nvCxnSpPr>
        <p:spPr>
          <a:xfrm>
            <a:off x="472614" y="3296991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6EAFC24-95CB-45E2-83FF-0D71628F8C06}"/>
              </a:ext>
            </a:extLst>
          </p:cNvPr>
          <p:cNvCxnSpPr>
            <a:cxnSpLocks/>
          </p:cNvCxnSpPr>
          <p:nvPr/>
        </p:nvCxnSpPr>
        <p:spPr>
          <a:xfrm flipV="1">
            <a:off x="497648" y="3296991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7075F2CC-4907-4FB6-8264-B7FF7D50F0E6}"/>
              </a:ext>
            </a:extLst>
          </p:cNvPr>
          <p:cNvSpPr/>
          <p:nvPr/>
        </p:nvSpPr>
        <p:spPr>
          <a:xfrm>
            <a:off x="570309" y="334983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6A9A802-F528-4BD1-B2E5-C23A1EEFC9C0}"/>
              </a:ext>
            </a:extLst>
          </p:cNvPr>
          <p:cNvSpPr/>
          <p:nvPr/>
        </p:nvSpPr>
        <p:spPr>
          <a:xfrm>
            <a:off x="6053546" y="274288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C391C901-1E1A-459D-BDC2-F46EFD2F2C57}"/>
              </a:ext>
            </a:extLst>
          </p:cNvPr>
          <p:cNvSpPr/>
          <p:nvPr/>
        </p:nvSpPr>
        <p:spPr>
          <a:xfrm>
            <a:off x="6062956" y="212030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CBEAD80C-FA9B-43CA-A378-83FB886B4834}"/>
              </a:ext>
            </a:extLst>
          </p:cNvPr>
          <p:cNvSpPr/>
          <p:nvPr/>
        </p:nvSpPr>
        <p:spPr>
          <a:xfrm>
            <a:off x="6048934" y="110101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95FE3269-AF02-44C8-A63E-9A45830FF672}"/>
              </a:ext>
            </a:extLst>
          </p:cNvPr>
          <p:cNvSpPr/>
          <p:nvPr/>
        </p:nvSpPr>
        <p:spPr>
          <a:xfrm>
            <a:off x="6053546" y="407524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9D477464-9678-49BD-BC9D-51FA5D6DE649}"/>
              </a:ext>
            </a:extLst>
          </p:cNvPr>
          <p:cNvSpPr/>
          <p:nvPr/>
        </p:nvSpPr>
        <p:spPr>
          <a:xfrm>
            <a:off x="6062956" y="4878224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73B9CEF6-E291-452F-8075-E3CEE4B241B7}"/>
              </a:ext>
            </a:extLst>
          </p:cNvPr>
          <p:cNvSpPr/>
          <p:nvPr/>
        </p:nvSpPr>
        <p:spPr>
          <a:xfrm>
            <a:off x="6071303" y="55629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BCDA798-5C88-4AFD-BCE5-DEB578DB07D5}"/>
              </a:ext>
            </a:extLst>
          </p:cNvPr>
          <p:cNvSpPr txBox="1"/>
          <p:nvPr/>
        </p:nvSpPr>
        <p:spPr>
          <a:xfrm rot="5400000">
            <a:off x="4724707" y="4748577"/>
            <a:ext cx="2336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-j        -2j    -3j </a:t>
            </a:r>
            <a:endParaRPr lang="th-T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E0FFF53-1C2A-4C99-82AB-3D28F3192B79}"/>
              </a:ext>
            </a:extLst>
          </p:cNvPr>
          <p:cNvSpPr txBox="1"/>
          <p:nvPr/>
        </p:nvSpPr>
        <p:spPr>
          <a:xfrm rot="5400000">
            <a:off x="4797729" y="1763985"/>
            <a:ext cx="2190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3j          2j     j 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DB0DFAE-3984-4674-8D4A-A2BF8680015E}"/>
              </a:ext>
            </a:extLst>
          </p:cNvPr>
          <p:cNvCxnSpPr>
            <a:cxnSpLocks/>
          </p:cNvCxnSpPr>
          <p:nvPr/>
        </p:nvCxnSpPr>
        <p:spPr>
          <a:xfrm flipH="1">
            <a:off x="4298715" y="1167571"/>
            <a:ext cx="175021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A9CEE8E-0616-43CB-B3D4-D618973D5753}"/>
              </a:ext>
            </a:extLst>
          </p:cNvPr>
          <p:cNvCxnSpPr>
            <a:cxnSpLocks/>
            <a:endCxn id="64" idx="2"/>
          </p:cNvCxnSpPr>
          <p:nvPr/>
        </p:nvCxnSpPr>
        <p:spPr>
          <a:xfrm flipH="1">
            <a:off x="4264401" y="1167571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FE40616F-1E4D-442F-A1BE-D68C176B8347}"/>
              </a:ext>
            </a:extLst>
          </p:cNvPr>
          <p:cNvCxnSpPr>
            <a:cxnSpLocks/>
          </p:cNvCxnSpPr>
          <p:nvPr/>
        </p:nvCxnSpPr>
        <p:spPr>
          <a:xfrm flipH="1">
            <a:off x="4257027" y="3362770"/>
            <a:ext cx="34313" cy="22339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CCC03CA1-AF7C-43DC-ABA2-0D395704F618}"/>
              </a:ext>
            </a:extLst>
          </p:cNvPr>
          <p:cNvCxnSpPr>
            <a:cxnSpLocks/>
          </p:cNvCxnSpPr>
          <p:nvPr/>
        </p:nvCxnSpPr>
        <p:spPr>
          <a:xfrm flipH="1">
            <a:off x="4247035" y="5596707"/>
            <a:ext cx="180215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2BBFA694-28BE-424A-8BD9-EED5B982B563}"/>
              </a:ext>
            </a:extLst>
          </p:cNvPr>
          <p:cNvCxnSpPr>
            <a:cxnSpLocks/>
          </p:cNvCxnSpPr>
          <p:nvPr/>
        </p:nvCxnSpPr>
        <p:spPr>
          <a:xfrm>
            <a:off x="4191814" y="106957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8EA0AEC6-3820-4526-96FE-66F91E2718D8}"/>
              </a:ext>
            </a:extLst>
          </p:cNvPr>
          <p:cNvCxnSpPr>
            <a:cxnSpLocks/>
          </p:cNvCxnSpPr>
          <p:nvPr/>
        </p:nvCxnSpPr>
        <p:spPr>
          <a:xfrm flipV="1">
            <a:off x="4216848" y="106957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A6FF958B-9EB7-43B1-A4FC-DA3D41B69ECC}"/>
              </a:ext>
            </a:extLst>
          </p:cNvPr>
          <p:cNvSpPr/>
          <p:nvPr/>
        </p:nvSpPr>
        <p:spPr>
          <a:xfrm>
            <a:off x="4289491" y="111453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CE92214B-BF5C-4154-AC6C-DA099BCA507C}"/>
              </a:ext>
            </a:extLst>
          </p:cNvPr>
          <p:cNvCxnSpPr>
            <a:cxnSpLocks/>
          </p:cNvCxnSpPr>
          <p:nvPr/>
        </p:nvCxnSpPr>
        <p:spPr>
          <a:xfrm>
            <a:off x="4140135" y="5492483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E6304AE6-F17C-4B07-8FCA-23CA8B519CF9}"/>
              </a:ext>
            </a:extLst>
          </p:cNvPr>
          <p:cNvCxnSpPr>
            <a:cxnSpLocks/>
          </p:cNvCxnSpPr>
          <p:nvPr/>
        </p:nvCxnSpPr>
        <p:spPr>
          <a:xfrm flipV="1">
            <a:off x="4165169" y="5492483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04AC70E0-B87E-441A-BA8A-A302F90E7315}"/>
              </a:ext>
            </a:extLst>
          </p:cNvPr>
          <p:cNvSpPr/>
          <p:nvPr/>
        </p:nvSpPr>
        <p:spPr>
          <a:xfrm>
            <a:off x="4237812" y="553744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A6BC339-F1EC-410D-AB47-0790F745E7F5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4367759" y="3393510"/>
            <a:ext cx="1685787" cy="799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5D614F1C-23F9-4DB5-9FE1-98BA5A5905D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48364" y="3401508"/>
            <a:ext cx="3616037" cy="7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89F8ED68-A204-4FC9-9C78-064535A00095}"/>
                  </a:ext>
                </a:extLst>
              </p:cNvPr>
              <p:cNvSpPr txBox="1"/>
              <p:nvPr/>
            </p:nvSpPr>
            <p:spPr>
              <a:xfrm>
                <a:off x="6743610" y="481580"/>
                <a:ext cx="5308248" cy="1861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𝐶𝑒𝑛𝑡𝑟𝑜𝑖𝑑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𝑝𝑜𝑙𝑒𝑠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𝑧𝑒𝑟𝑜𝑠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𝑝𝑜𝑙𝑒𝑠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0−6−2+3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−2−3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th-TH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F8ED68-A204-4FC9-9C78-064535A00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10" y="481580"/>
                <a:ext cx="5308248" cy="1861920"/>
              </a:xfrm>
              <a:prstGeom prst="rect">
                <a:avLst/>
              </a:prstGeom>
              <a:blipFill>
                <a:blip r:embed="rId6"/>
                <a:stretch>
                  <a:fillRect l="-1722" b="-59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2B80762-69EA-40A0-A908-017989D2DC88}"/>
              </a:ext>
            </a:extLst>
          </p:cNvPr>
          <p:cNvSpPr txBox="1"/>
          <p:nvPr/>
        </p:nvSpPr>
        <p:spPr>
          <a:xfrm>
            <a:off x="139265" y="417785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Step-6: Find the Centroid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AEC484AC-7D6F-469E-90CA-6694913CFE44}"/>
              </a:ext>
            </a:extLst>
          </p:cNvPr>
          <p:cNvSpPr/>
          <p:nvPr/>
        </p:nvSpPr>
        <p:spPr>
          <a:xfrm>
            <a:off x="3715920" y="3349834"/>
            <a:ext cx="103358" cy="103347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6EE8CF0E-0F71-4E34-BBDB-A17D1BE36734}"/>
              </a:ext>
            </a:extLst>
          </p:cNvPr>
          <p:cNvCxnSpPr>
            <a:cxnSpLocks/>
          </p:cNvCxnSpPr>
          <p:nvPr/>
        </p:nvCxnSpPr>
        <p:spPr>
          <a:xfrm flipV="1">
            <a:off x="895989" y="1335172"/>
            <a:ext cx="5584726" cy="4172496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27ACA92-B8C6-4A63-B0C7-2BF74A34F1E9}"/>
              </a:ext>
            </a:extLst>
          </p:cNvPr>
          <p:cNvCxnSpPr>
            <a:cxnSpLocks/>
          </p:cNvCxnSpPr>
          <p:nvPr/>
        </p:nvCxnSpPr>
        <p:spPr>
          <a:xfrm flipH="1" flipV="1">
            <a:off x="1013563" y="812365"/>
            <a:ext cx="5506507" cy="5143162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xmlns="" id="{4B2D7555-7D82-41E3-8D05-A9C0DC88CC47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3819278" y="1975968"/>
            <a:ext cx="3447415" cy="1425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47BCF1E5-F0AF-4983-8BBC-E010A67DDAAE}"/>
              </a:ext>
            </a:extLst>
          </p:cNvPr>
          <p:cNvCxnSpPr/>
          <p:nvPr/>
        </p:nvCxnSpPr>
        <p:spPr>
          <a:xfrm flipV="1">
            <a:off x="3617843" y="2223654"/>
            <a:ext cx="4874150" cy="958120"/>
          </a:xfrm>
          <a:prstGeom prst="curvedConnector3">
            <a:avLst>
              <a:gd name="adj1" fmla="val 3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xmlns="" id="{8DD8880F-5A95-4E42-853D-9324FBE47539}"/>
              </a:ext>
            </a:extLst>
          </p:cNvPr>
          <p:cNvCxnSpPr>
            <a:stCxn id="35" idx="0"/>
            <a:endCxn id="62" idx="2"/>
          </p:cNvCxnSpPr>
          <p:nvPr/>
        </p:nvCxnSpPr>
        <p:spPr>
          <a:xfrm rot="5400000" flipH="1" flipV="1">
            <a:off x="5562838" y="-135224"/>
            <a:ext cx="1356171" cy="63136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30499363-BF73-4826-BF2A-10B1C9C8E02F}"/>
              </a:ext>
            </a:extLst>
          </p:cNvPr>
          <p:cNvCxnSpPr/>
          <p:nvPr/>
        </p:nvCxnSpPr>
        <p:spPr>
          <a:xfrm flipV="1">
            <a:off x="3819278" y="2284539"/>
            <a:ext cx="7153522" cy="1415132"/>
          </a:xfrm>
          <a:prstGeom prst="curvedConnector3">
            <a:avLst>
              <a:gd name="adj1" fmla="val 9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6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202E45-3447-4EEF-96A3-9D542E3D6C2A}"/>
              </a:ext>
            </a:extLst>
          </p:cNvPr>
          <p:cNvSpPr txBox="1"/>
          <p:nvPr/>
        </p:nvSpPr>
        <p:spPr>
          <a:xfrm>
            <a:off x="355158" y="1814427"/>
            <a:ext cx="1148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Point at which two or more poles are meet (in the real order </a:t>
            </a:r>
            <a:r>
              <a:rPr lang="en-US" dirty="0" err="1"/>
              <a:t>roort</a:t>
            </a:r>
            <a:r>
              <a:rPr lang="en-US" dirty="0"/>
              <a:t> of locus branches) is called Break Point</a:t>
            </a:r>
            <a:endParaRPr lang="th-TH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FCB9F4A-3B6A-4B0E-A769-1CBD4CC1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35" y="168688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Procedure of Root Locus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830BFC8-972B-4EFE-A9AD-0C9A80637858}"/>
              </a:ext>
            </a:extLst>
          </p:cNvPr>
          <p:cNvSpPr txBox="1"/>
          <p:nvPr/>
        </p:nvSpPr>
        <p:spPr>
          <a:xfrm>
            <a:off x="290935" y="600430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Step-7: Break Away Point and Break In Point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EB800A-BF84-4F33-B60B-654841C502A9}"/>
              </a:ext>
            </a:extLst>
          </p:cNvPr>
          <p:cNvSpPr txBox="1"/>
          <p:nvPr/>
        </p:nvSpPr>
        <p:spPr>
          <a:xfrm>
            <a:off x="355158" y="13757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Break Point 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312643-BE56-4425-8546-907E827F5F3A}"/>
              </a:ext>
            </a:extLst>
          </p:cNvPr>
          <p:cNvSpPr txBox="1"/>
          <p:nvPr/>
        </p:nvSpPr>
        <p:spPr>
          <a:xfrm>
            <a:off x="2852616" y="37672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7030A0"/>
                </a:solidFill>
              </a:rPr>
              <a:t>Homework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191845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570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Cambria Math</vt:lpstr>
      <vt:lpstr>Cordia New</vt:lpstr>
      <vt:lpstr>Times New Roman</vt:lpstr>
      <vt:lpstr>Wingdings</vt:lpstr>
      <vt:lpstr>Office Theme</vt:lpstr>
      <vt:lpstr>SECOND-WEEK  </vt:lpstr>
      <vt:lpstr>Root Locus Method</vt:lpstr>
      <vt:lpstr>Root Locus Method</vt:lpstr>
      <vt:lpstr>Procedure of Root Locus</vt:lpstr>
      <vt:lpstr>Procedure of Root Locus</vt:lpstr>
      <vt:lpstr>Procedure of Root Locus</vt:lpstr>
      <vt:lpstr>Procedure of Root Locus</vt:lpstr>
      <vt:lpstr>Procedure of Root Locus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EE-324       Credit-Hours: 3+1</dc:title>
  <dc:creator>Wazir Laghari</dc:creator>
  <cp:lastModifiedBy>Wazir laghari</cp:lastModifiedBy>
  <cp:revision>15</cp:revision>
  <dcterms:created xsi:type="dcterms:W3CDTF">2021-09-03T17:55:52Z</dcterms:created>
  <dcterms:modified xsi:type="dcterms:W3CDTF">2023-10-14T08:26:38Z</dcterms:modified>
</cp:coreProperties>
</file>