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258" r:id="rId3"/>
    <p:sldId id="267" r:id="rId4"/>
    <p:sldId id="327" r:id="rId5"/>
    <p:sldId id="328" r:id="rId6"/>
    <p:sldId id="260" r:id="rId7"/>
    <p:sldId id="263" r:id="rId8"/>
    <p:sldId id="264" r:id="rId9"/>
    <p:sldId id="265" r:id="rId10"/>
    <p:sldId id="266" r:id="rId11"/>
    <p:sldId id="270" r:id="rId12"/>
    <p:sldId id="269" r:id="rId13"/>
    <p:sldId id="272" r:id="rId14"/>
    <p:sldId id="271" r:id="rId15"/>
    <p:sldId id="295" r:id="rId16"/>
    <p:sldId id="287" r:id="rId17"/>
    <p:sldId id="285" r:id="rId18"/>
    <p:sldId id="286" r:id="rId19"/>
    <p:sldId id="288" r:id="rId20"/>
    <p:sldId id="290" r:id="rId21"/>
    <p:sldId id="291" r:id="rId22"/>
    <p:sldId id="292" r:id="rId23"/>
    <p:sldId id="296" r:id="rId24"/>
    <p:sldId id="293" r:id="rId25"/>
    <p:sldId id="294" r:id="rId26"/>
    <p:sldId id="283" r:id="rId27"/>
    <p:sldId id="297" r:id="rId28"/>
    <p:sldId id="300" r:id="rId29"/>
    <p:sldId id="303" r:id="rId30"/>
    <p:sldId id="304" r:id="rId31"/>
    <p:sldId id="298" r:id="rId32"/>
    <p:sldId id="299" r:id="rId33"/>
    <p:sldId id="301" r:id="rId34"/>
    <p:sldId id="310" r:id="rId35"/>
    <p:sldId id="311" r:id="rId36"/>
    <p:sldId id="312" r:id="rId37"/>
    <p:sldId id="305" r:id="rId38"/>
    <p:sldId id="306" r:id="rId39"/>
    <p:sldId id="307" r:id="rId40"/>
    <p:sldId id="309" r:id="rId41"/>
    <p:sldId id="308" r:id="rId42"/>
    <p:sldId id="317" r:id="rId43"/>
    <p:sldId id="314" r:id="rId44"/>
    <p:sldId id="316" r:id="rId45"/>
    <p:sldId id="318" r:id="rId46"/>
    <p:sldId id="319" r:id="rId47"/>
    <p:sldId id="324" r:id="rId48"/>
    <p:sldId id="320" r:id="rId49"/>
    <p:sldId id="323" r:id="rId50"/>
    <p:sldId id="322" r:id="rId51"/>
    <p:sldId id="326" r:id="rId52"/>
    <p:sldId id="321" r:id="rId53"/>
  </p:sldIdLst>
  <p:sldSz cx="12192000" cy="6858000"/>
  <p:notesSz cx="6858000" cy="9144000"/>
  <p:defaultTextStyle>
    <a:defPPr>
      <a:defRPr lang="th-TH"/>
    </a:defPPr>
    <a:lvl1pPr marL="0" algn="l" defTabSz="914400" rtl="0" eaLnBrk="1" latinLnBrk="0" hangingPunct="1">
      <a:defRPr sz="2800" kern="1200">
        <a:solidFill>
          <a:schemeClr val="tx1"/>
        </a:solidFill>
        <a:latin typeface="+mn-lt"/>
        <a:ea typeface="+mn-ea"/>
        <a:cs typeface="+mn-cs"/>
      </a:defRPr>
    </a:lvl1pPr>
    <a:lvl2pPr marL="457200" algn="l" defTabSz="914400" rtl="0" eaLnBrk="1" latinLnBrk="0" hangingPunct="1">
      <a:defRPr sz="2800" kern="1200">
        <a:solidFill>
          <a:schemeClr val="tx1"/>
        </a:solidFill>
        <a:latin typeface="+mn-lt"/>
        <a:ea typeface="+mn-ea"/>
        <a:cs typeface="+mn-cs"/>
      </a:defRPr>
    </a:lvl2pPr>
    <a:lvl3pPr marL="914400" algn="l" defTabSz="914400" rtl="0" eaLnBrk="1" latinLnBrk="0" hangingPunct="1">
      <a:defRPr sz="2800" kern="1200">
        <a:solidFill>
          <a:schemeClr val="tx1"/>
        </a:solidFill>
        <a:latin typeface="+mn-lt"/>
        <a:ea typeface="+mn-ea"/>
        <a:cs typeface="+mn-cs"/>
      </a:defRPr>
    </a:lvl3pPr>
    <a:lvl4pPr marL="1371600" algn="l" defTabSz="914400" rtl="0" eaLnBrk="1" latinLnBrk="0" hangingPunct="1">
      <a:defRPr sz="2800" kern="1200">
        <a:solidFill>
          <a:schemeClr val="tx1"/>
        </a:solidFill>
        <a:latin typeface="+mn-lt"/>
        <a:ea typeface="+mn-ea"/>
        <a:cs typeface="+mn-cs"/>
      </a:defRPr>
    </a:lvl4pPr>
    <a:lvl5pPr marL="1828800" algn="l" defTabSz="914400" rtl="0" eaLnBrk="1" latinLnBrk="0" hangingPunct="1">
      <a:defRPr sz="2800" kern="1200">
        <a:solidFill>
          <a:schemeClr val="tx1"/>
        </a:solidFill>
        <a:latin typeface="+mn-lt"/>
        <a:ea typeface="+mn-ea"/>
        <a:cs typeface="+mn-cs"/>
      </a:defRPr>
    </a:lvl5pPr>
    <a:lvl6pPr marL="2286000" algn="l" defTabSz="914400" rtl="0" eaLnBrk="1" latinLnBrk="0" hangingPunct="1">
      <a:defRPr sz="2800" kern="1200">
        <a:solidFill>
          <a:schemeClr val="tx1"/>
        </a:solidFill>
        <a:latin typeface="+mn-lt"/>
        <a:ea typeface="+mn-ea"/>
        <a:cs typeface="+mn-cs"/>
      </a:defRPr>
    </a:lvl6pPr>
    <a:lvl7pPr marL="2743200" algn="l" defTabSz="914400" rtl="0" eaLnBrk="1" latinLnBrk="0" hangingPunct="1">
      <a:defRPr sz="2800" kern="1200">
        <a:solidFill>
          <a:schemeClr val="tx1"/>
        </a:solidFill>
        <a:latin typeface="+mn-lt"/>
        <a:ea typeface="+mn-ea"/>
        <a:cs typeface="+mn-cs"/>
      </a:defRPr>
    </a:lvl7pPr>
    <a:lvl8pPr marL="3200400" algn="l" defTabSz="914400" rtl="0" eaLnBrk="1" latinLnBrk="0" hangingPunct="1">
      <a:defRPr sz="2800" kern="1200">
        <a:solidFill>
          <a:schemeClr val="tx1"/>
        </a:solidFill>
        <a:latin typeface="+mn-lt"/>
        <a:ea typeface="+mn-ea"/>
        <a:cs typeface="+mn-cs"/>
      </a:defRPr>
    </a:lvl8pPr>
    <a:lvl9pPr marL="3657600" algn="l" defTabSz="914400" rtl="0" eaLnBrk="1" latinLnBrk="0" hangingPunct="1">
      <a:defRPr sz="2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97" autoAdjust="0"/>
    <p:restoredTop sz="94660"/>
  </p:normalViewPr>
  <p:slideViewPr>
    <p:cSldViewPr snapToGrid="0">
      <p:cViewPr varScale="1">
        <p:scale>
          <a:sx n="72" d="100"/>
          <a:sy n="72" d="100"/>
        </p:scale>
        <p:origin x="618"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BF885-C205-4FB5-9FF3-70499270C99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th-TH"/>
          </a:p>
        </p:txBody>
      </p:sp>
      <p:sp>
        <p:nvSpPr>
          <p:cNvPr id="3" name="Subtitle 2">
            <a:extLst>
              <a:ext uri="{FF2B5EF4-FFF2-40B4-BE49-F238E27FC236}">
                <a16:creationId xmlns:a16="http://schemas.microsoft.com/office/drawing/2014/main" id="{5DB6A4FB-537A-48CC-9608-2D5C3908D5F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th-TH"/>
          </a:p>
        </p:txBody>
      </p:sp>
      <p:sp>
        <p:nvSpPr>
          <p:cNvPr id="4" name="Date Placeholder 3">
            <a:extLst>
              <a:ext uri="{FF2B5EF4-FFF2-40B4-BE49-F238E27FC236}">
                <a16:creationId xmlns:a16="http://schemas.microsoft.com/office/drawing/2014/main" id="{BFBF970E-0A88-4084-BA99-DCF4E8EFBB0E}"/>
              </a:ext>
            </a:extLst>
          </p:cNvPr>
          <p:cNvSpPr>
            <a:spLocks noGrp="1"/>
          </p:cNvSpPr>
          <p:nvPr>
            <p:ph type="dt" sz="half" idx="10"/>
          </p:nvPr>
        </p:nvSpPr>
        <p:spPr/>
        <p:txBody>
          <a:bodyPr/>
          <a:lstStyle/>
          <a:p>
            <a:fld id="{891567FA-CAE2-4240-AFE8-BE6595EB644A}" type="datetimeFigureOut">
              <a:rPr lang="th-TH" smtClean="0"/>
              <a:t>09/09/66</a:t>
            </a:fld>
            <a:endParaRPr lang="th-TH"/>
          </a:p>
        </p:txBody>
      </p:sp>
      <p:sp>
        <p:nvSpPr>
          <p:cNvPr id="5" name="Footer Placeholder 4">
            <a:extLst>
              <a:ext uri="{FF2B5EF4-FFF2-40B4-BE49-F238E27FC236}">
                <a16:creationId xmlns:a16="http://schemas.microsoft.com/office/drawing/2014/main" id="{909E2214-B8C5-4B19-9AE8-FCFE024CFFC1}"/>
              </a:ext>
            </a:extLst>
          </p:cNvPr>
          <p:cNvSpPr>
            <a:spLocks noGrp="1"/>
          </p:cNvSpPr>
          <p:nvPr>
            <p:ph type="ftr" sz="quarter" idx="11"/>
          </p:nvPr>
        </p:nvSpPr>
        <p:spPr/>
        <p:txBody>
          <a:bodyPr/>
          <a:lstStyle/>
          <a:p>
            <a:endParaRPr lang="th-TH"/>
          </a:p>
        </p:txBody>
      </p:sp>
      <p:sp>
        <p:nvSpPr>
          <p:cNvPr id="6" name="Slide Number Placeholder 5">
            <a:extLst>
              <a:ext uri="{FF2B5EF4-FFF2-40B4-BE49-F238E27FC236}">
                <a16:creationId xmlns:a16="http://schemas.microsoft.com/office/drawing/2014/main" id="{28BDF39E-28FE-4EF4-ACE8-3838C6342A81}"/>
              </a:ext>
            </a:extLst>
          </p:cNvPr>
          <p:cNvSpPr>
            <a:spLocks noGrp="1"/>
          </p:cNvSpPr>
          <p:nvPr>
            <p:ph type="sldNum" sz="quarter" idx="12"/>
          </p:nvPr>
        </p:nvSpPr>
        <p:spPr/>
        <p:txBody>
          <a:bodyPr/>
          <a:lstStyle/>
          <a:p>
            <a:fld id="{54CF7B6B-FE65-4B8A-A942-B89671D808F6}" type="slidenum">
              <a:rPr lang="th-TH" smtClean="0"/>
              <a:t>‹#›</a:t>
            </a:fld>
            <a:endParaRPr lang="th-TH"/>
          </a:p>
        </p:txBody>
      </p:sp>
    </p:spTree>
    <p:extLst>
      <p:ext uri="{BB962C8B-B14F-4D97-AF65-F5344CB8AC3E}">
        <p14:creationId xmlns:p14="http://schemas.microsoft.com/office/powerpoint/2010/main" val="455917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1F807E-B953-4C50-A5E5-1BDAEB6AE67E}"/>
              </a:ext>
            </a:extLst>
          </p:cNvPr>
          <p:cNvSpPr>
            <a:spLocks noGrp="1"/>
          </p:cNvSpPr>
          <p:nvPr>
            <p:ph type="title"/>
          </p:nvPr>
        </p:nvSpPr>
        <p:spPr/>
        <p:txBody>
          <a:bodyPr/>
          <a:lstStyle/>
          <a:p>
            <a:r>
              <a:rPr lang="en-US"/>
              <a:t>Click to edit Master title style</a:t>
            </a:r>
            <a:endParaRPr lang="th-TH"/>
          </a:p>
        </p:txBody>
      </p:sp>
      <p:sp>
        <p:nvSpPr>
          <p:cNvPr id="3" name="Vertical Text Placeholder 2">
            <a:extLst>
              <a:ext uri="{FF2B5EF4-FFF2-40B4-BE49-F238E27FC236}">
                <a16:creationId xmlns:a16="http://schemas.microsoft.com/office/drawing/2014/main" id="{7A4A3F41-851D-4ED9-8601-E8D5EB93B71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h-TH"/>
          </a:p>
        </p:txBody>
      </p:sp>
      <p:sp>
        <p:nvSpPr>
          <p:cNvPr id="4" name="Date Placeholder 3">
            <a:extLst>
              <a:ext uri="{FF2B5EF4-FFF2-40B4-BE49-F238E27FC236}">
                <a16:creationId xmlns:a16="http://schemas.microsoft.com/office/drawing/2014/main" id="{0528F86C-629B-4172-B657-27BB61D7BFF4}"/>
              </a:ext>
            </a:extLst>
          </p:cNvPr>
          <p:cNvSpPr>
            <a:spLocks noGrp="1"/>
          </p:cNvSpPr>
          <p:nvPr>
            <p:ph type="dt" sz="half" idx="10"/>
          </p:nvPr>
        </p:nvSpPr>
        <p:spPr/>
        <p:txBody>
          <a:bodyPr/>
          <a:lstStyle/>
          <a:p>
            <a:fld id="{891567FA-CAE2-4240-AFE8-BE6595EB644A}" type="datetimeFigureOut">
              <a:rPr lang="th-TH" smtClean="0"/>
              <a:t>09/09/66</a:t>
            </a:fld>
            <a:endParaRPr lang="th-TH"/>
          </a:p>
        </p:txBody>
      </p:sp>
      <p:sp>
        <p:nvSpPr>
          <p:cNvPr id="5" name="Footer Placeholder 4">
            <a:extLst>
              <a:ext uri="{FF2B5EF4-FFF2-40B4-BE49-F238E27FC236}">
                <a16:creationId xmlns:a16="http://schemas.microsoft.com/office/drawing/2014/main" id="{EBE79090-F898-421E-AB6B-C1F98708C6AD}"/>
              </a:ext>
            </a:extLst>
          </p:cNvPr>
          <p:cNvSpPr>
            <a:spLocks noGrp="1"/>
          </p:cNvSpPr>
          <p:nvPr>
            <p:ph type="ftr" sz="quarter" idx="11"/>
          </p:nvPr>
        </p:nvSpPr>
        <p:spPr/>
        <p:txBody>
          <a:bodyPr/>
          <a:lstStyle/>
          <a:p>
            <a:endParaRPr lang="th-TH"/>
          </a:p>
        </p:txBody>
      </p:sp>
      <p:sp>
        <p:nvSpPr>
          <p:cNvPr id="6" name="Slide Number Placeholder 5">
            <a:extLst>
              <a:ext uri="{FF2B5EF4-FFF2-40B4-BE49-F238E27FC236}">
                <a16:creationId xmlns:a16="http://schemas.microsoft.com/office/drawing/2014/main" id="{51855EB5-593C-4DA9-915E-7AF8205EFFD6}"/>
              </a:ext>
            </a:extLst>
          </p:cNvPr>
          <p:cNvSpPr>
            <a:spLocks noGrp="1"/>
          </p:cNvSpPr>
          <p:nvPr>
            <p:ph type="sldNum" sz="quarter" idx="12"/>
          </p:nvPr>
        </p:nvSpPr>
        <p:spPr/>
        <p:txBody>
          <a:bodyPr/>
          <a:lstStyle/>
          <a:p>
            <a:fld id="{54CF7B6B-FE65-4B8A-A942-B89671D808F6}" type="slidenum">
              <a:rPr lang="th-TH" smtClean="0"/>
              <a:t>‹#›</a:t>
            </a:fld>
            <a:endParaRPr lang="th-TH"/>
          </a:p>
        </p:txBody>
      </p:sp>
    </p:spTree>
    <p:extLst>
      <p:ext uri="{BB962C8B-B14F-4D97-AF65-F5344CB8AC3E}">
        <p14:creationId xmlns:p14="http://schemas.microsoft.com/office/powerpoint/2010/main" val="26573212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475D23F-1076-47C4-AF3A-36331A0189A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th-TH"/>
          </a:p>
        </p:txBody>
      </p:sp>
      <p:sp>
        <p:nvSpPr>
          <p:cNvPr id="3" name="Vertical Text Placeholder 2">
            <a:extLst>
              <a:ext uri="{FF2B5EF4-FFF2-40B4-BE49-F238E27FC236}">
                <a16:creationId xmlns:a16="http://schemas.microsoft.com/office/drawing/2014/main" id="{41122909-48F4-4407-B3D4-9762C08F168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h-TH"/>
          </a:p>
        </p:txBody>
      </p:sp>
      <p:sp>
        <p:nvSpPr>
          <p:cNvPr id="4" name="Date Placeholder 3">
            <a:extLst>
              <a:ext uri="{FF2B5EF4-FFF2-40B4-BE49-F238E27FC236}">
                <a16:creationId xmlns:a16="http://schemas.microsoft.com/office/drawing/2014/main" id="{2614CA4A-0004-47E2-A3D8-FB326D337D25}"/>
              </a:ext>
            </a:extLst>
          </p:cNvPr>
          <p:cNvSpPr>
            <a:spLocks noGrp="1"/>
          </p:cNvSpPr>
          <p:nvPr>
            <p:ph type="dt" sz="half" idx="10"/>
          </p:nvPr>
        </p:nvSpPr>
        <p:spPr/>
        <p:txBody>
          <a:bodyPr/>
          <a:lstStyle/>
          <a:p>
            <a:fld id="{891567FA-CAE2-4240-AFE8-BE6595EB644A}" type="datetimeFigureOut">
              <a:rPr lang="th-TH" smtClean="0"/>
              <a:t>09/09/66</a:t>
            </a:fld>
            <a:endParaRPr lang="th-TH"/>
          </a:p>
        </p:txBody>
      </p:sp>
      <p:sp>
        <p:nvSpPr>
          <p:cNvPr id="5" name="Footer Placeholder 4">
            <a:extLst>
              <a:ext uri="{FF2B5EF4-FFF2-40B4-BE49-F238E27FC236}">
                <a16:creationId xmlns:a16="http://schemas.microsoft.com/office/drawing/2014/main" id="{5CD07CDA-D9D9-47C7-B4AB-4E55786CB6E5}"/>
              </a:ext>
            </a:extLst>
          </p:cNvPr>
          <p:cNvSpPr>
            <a:spLocks noGrp="1"/>
          </p:cNvSpPr>
          <p:nvPr>
            <p:ph type="ftr" sz="quarter" idx="11"/>
          </p:nvPr>
        </p:nvSpPr>
        <p:spPr/>
        <p:txBody>
          <a:bodyPr/>
          <a:lstStyle/>
          <a:p>
            <a:endParaRPr lang="th-TH"/>
          </a:p>
        </p:txBody>
      </p:sp>
      <p:sp>
        <p:nvSpPr>
          <p:cNvPr id="6" name="Slide Number Placeholder 5">
            <a:extLst>
              <a:ext uri="{FF2B5EF4-FFF2-40B4-BE49-F238E27FC236}">
                <a16:creationId xmlns:a16="http://schemas.microsoft.com/office/drawing/2014/main" id="{6BEC63A2-102E-4A8A-BA3F-BA8D314F3FEE}"/>
              </a:ext>
            </a:extLst>
          </p:cNvPr>
          <p:cNvSpPr>
            <a:spLocks noGrp="1"/>
          </p:cNvSpPr>
          <p:nvPr>
            <p:ph type="sldNum" sz="quarter" idx="12"/>
          </p:nvPr>
        </p:nvSpPr>
        <p:spPr/>
        <p:txBody>
          <a:bodyPr/>
          <a:lstStyle/>
          <a:p>
            <a:fld id="{54CF7B6B-FE65-4B8A-A942-B89671D808F6}" type="slidenum">
              <a:rPr lang="th-TH" smtClean="0"/>
              <a:t>‹#›</a:t>
            </a:fld>
            <a:endParaRPr lang="th-TH"/>
          </a:p>
        </p:txBody>
      </p:sp>
    </p:spTree>
    <p:extLst>
      <p:ext uri="{BB962C8B-B14F-4D97-AF65-F5344CB8AC3E}">
        <p14:creationId xmlns:p14="http://schemas.microsoft.com/office/powerpoint/2010/main" val="16149609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C5074-D381-4F74-8AEE-24E16F748222}"/>
              </a:ext>
            </a:extLst>
          </p:cNvPr>
          <p:cNvSpPr>
            <a:spLocks noGrp="1"/>
          </p:cNvSpPr>
          <p:nvPr>
            <p:ph type="title"/>
          </p:nvPr>
        </p:nvSpPr>
        <p:spPr/>
        <p:txBody>
          <a:bodyPr/>
          <a:lstStyle/>
          <a:p>
            <a:r>
              <a:rPr lang="en-US"/>
              <a:t>Click to edit Master title style</a:t>
            </a:r>
            <a:endParaRPr lang="th-TH"/>
          </a:p>
        </p:txBody>
      </p:sp>
      <p:sp>
        <p:nvSpPr>
          <p:cNvPr id="3" name="Content Placeholder 2">
            <a:extLst>
              <a:ext uri="{FF2B5EF4-FFF2-40B4-BE49-F238E27FC236}">
                <a16:creationId xmlns:a16="http://schemas.microsoft.com/office/drawing/2014/main" id="{61D7C1B4-F303-4683-A563-F68086A9D58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h-TH"/>
          </a:p>
        </p:txBody>
      </p:sp>
      <p:sp>
        <p:nvSpPr>
          <p:cNvPr id="4" name="Date Placeholder 3">
            <a:extLst>
              <a:ext uri="{FF2B5EF4-FFF2-40B4-BE49-F238E27FC236}">
                <a16:creationId xmlns:a16="http://schemas.microsoft.com/office/drawing/2014/main" id="{1761B8AB-3FC6-41D1-AD29-7990147EAF7F}"/>
              </a:ext>
            </a:extLst>
          </p:cNvPr>
          <p:cNvSpPr>
            <a:spLocks noGrp="1"/>
          </p:cNvSpPr>
          <p:nvPr>
            <p:ph type="dt" sz="half" idx="10"/>
          </p:nvPr>
        </p:nvSpPr>
        <p:spPr/>
        <p:txBody>
          <a:bodyPr/>
          <a:lstStyle/>
          <a:p>
            <a:fld id="{891567FA-CAE2-4240-AFE8-BE6595EB644A}" type="datetimeFigureOut">
              <a:rPr lang="th-TH" smtClean="0"/>
              <a:t>09/09/66</a:t>
            </a:fld>
            <a:endParaRPr lang="th-TH"/>
          </a:p>
        </p:txBody>
      </p:sp>
      <p:sp>
        <p:nvSpPr>
          <p:cNvPr id="5" name="Footer Placeholder 4">
            <a:extLst>
              <a:ext uri="{FF2B5EF4-FFF2-40B4-BE49-F238E27FC236}">
                <a16:creationId xmlns:a16="http://schemas.microsoft.com/office/drawing/2014/main" id="{C89D7762-8E1B-4826-8F7D-53E7185613C2}"/>
              </a:ext>
            </a:extLst>
          </p:cNvPr>
          <p:cNvSpPr>
            <a:spLocks noGrp="1"/>
          </p:cNvSpPr>
          <p:nvPr>
            <p:ph type="ftr" sz="quarter" idx="11"/>
          </p:nvPr>
        </p:nvSpPr>
        <p:spPr/>
        <p:txBody>
          <a:bodyPr/>
          <a:lstStyle/>
          <a:p>
            <a:endParaRPr lang="th-TH"/>
          </a:p>
        </p:txBody>
      </p:sp>
      <p:sp>
        <p:nvSpPr>
          <p:cNvPr id="6" name="Slide Number Placeholder 5">
            <a:extLst>
              <a:ext uri="{FF2B5EF4-FFF2-40B4-BE49-F238E27FC236}">
                <a16:creationId xmlns:a16="http://schemas.microsoft.com/office/drawing/2014/main" id="{826ED90A-ABFA-4390-A3D7-A2105171E01C}"/>
              </a:ext>
            </a:extLst>
          </p:cNvPr>
          <p:cNvSpPr>
            <a:spLocks noGrp="1"/>
          </p:cNvSpPr>
          <p:nvPr>
            <p:ph type="sldNum" sz="quarter" idx="12"/>
          </p:nvPr>
        </p:nvSpPr>
        <p:spPr/>
        <p:txBody>
          <a:bodyPr/>
          <a:lstStyle/>
          <a:p>
            <a:fld id="{54CF7B6B-FE65-4B8A-A942-B89671D808F6}" type="slidenum">
              <a:rPr lang="th-TH" smtClean="0"/>
              <a:t>‹#›</a:t>
            </a:fld>
            <a:endParaRPr lang="th-TH"/>
          </a:p>
        </p:txBody>
      </p:sp>
    </p:spTree>
    <p:extLst>
      <p:ext uri="{BB962C8B-B14F-4D97-AF65-F5344CB8AC3E}">
        <p14:creationId xmlns:p14="http://schemas.microsoft.com/office/powerpoint/2010/main" val="16402869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253D06-9C4A-4B1C-9766-93C0D20638B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th-TH"/>
          </a:p>
        </p:txBody>
      </p:sp>
      <p:sp>
        <p:nvSpPr>
          <p:cNvPr id="3" name="Text Placeholder 2">
            <a:extLst>
              <a:ext uri="{FF2B5EF4-FFF2-40B4-BE49-F238E27FC236}">
                <a16:creationId xmlns:a16="http://schemas.microsoft.com/office/drawing/2014/main" id="{CB2701E6-B5C7-47BB-B78E-3D5274A923F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0DF4960-C3B8-4E35-BF08-0D246B440172}"/>
              </a:ext>
            </a:extLst>
          </p:cNvPr>
          <p:cNvSpPr>
            <a:spLocks noGrp="1"/>
          </p:cNvSpPr>
          <p:nvPr>
            <p:ph type="dt" sz="half" idx="10"/>
          </p:nvPr>
        </p:nvSpPr>
        <p:spPr/>
        <p:txBody>
          <a:bodyPr/>
          <a:lstStyle/>
          <a:p>
            <a:fld id="{891567FA-CAE2-4240-AFE8-BE6595EB644A}" type="datetimeFigureOut">
              <a:rPr lang="th-TH" smtClean="0"/>
              <a:t>09/09/66</a:t>
            </a:fld>
            <a:endParaRPr lang="th-TH"/>
          </a:p>
        </p:txBody>
      </p:sp>
      <p:sp>
        <p:nvSpPr>
          <p:cNvPr id="5" name="Footer Placeholder 4">
            <a:extLst>
              <a:ext uri="{FF2B5EF4-FFF2-40B4-BE49-F238E27FC236}">
                <a16:creationId xmlns:a16="http://schemas.microsoft.com/office/drawing/2014/main" id="{EB81E706-1423-4B23-9F26-9A5CF982C276}"/>
              </a:ext>
            </a:extLst>
          </p:cNvPr>
          <p:cNvSpPr>
            <a:spLocks noGrp="1"/>
          </p:cNvSpPr>
          <p:nvPr>
            <p:ph type="ftr" sz="quarter" idx="11"/>
          </p:nvPr>
        </p:nvSpPr>
        <p:spPr/>
        <p:txBody>
          <a:bodyPr/>
          <a:lstStyle/>
          <a:p>
            <a:endParaRPr lang="th-TH"/>
          </a:p>
        </p:txBody>
      </p:sp>
      <p:sp>
        <p:nvSpPr>
          <p:cNvPr id="6" name="Slide Number Placeholder 5">
            <a:extLst>
              <a:ext uri="{FF2B5EF4-FFF2-40B4-BE49-F238E27FC236}">
                <a16:creationId xmlns:a16="http://schemas.microsoft.com/office/drawing/2014/main" id="{4774C299-7B3D-481D-9F9D-B47D19F993DC}"/>
              </a:ext>
            </a:extLst>
          </p:cNvPr>
          <p:cNvSpPr>
            <a:spLocks noGrp="1"/>
          </p:cNvSpPr>
          <p:nvPr>
            <p:ph type="sldNum" sz="quarter" idx="12"/>
          </p:nvPr>
        </p:nvSpPr>
        <p:spPr/>
        <p:txBody>
          <a:bodyPr/>
          <a:lstStyle/>
          <a:p>
            <a:fld id="{54CF7B6B-FE65-4B8A-A942-B89671D808F6}" type="slidenum">
              <a:rPr lang="th-TH" smtClean="0"/>
              <a:t>‹#›</a:t>
            </a:fld>
            <a:endParaRPr lang="th-TH"/>
          </a:p>
        </p:txBody>
      </p:sp>
    </p:spTree>
    <p:extLst>
      <p:ext uri="{BB962C8B-B14F-4D97-AF65-F5344CB8AC3E}">
        <p14:creationId xmlns:p14="http://schemas.microsoft.com/office/powerpoint/2010/main" val="1996259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CE7C2F-B3DC-4CEC-B022-C60305A44774}"/>
              </a:ext>
            </a:extLst>
          </p:cNvPr>
          <p:cNvSpPr>
            <a:spLocks noGrp="1"/>
          </p:cNvSpPr>
          <p:nvPr>
            <p:ph type="title"/>
          </p:nvPr>
        </p:nvSpPr>
        <p:spPr/>
        <p:txBody>
          <a:bodyPr/>
          <a:lstStyle/>
          <a:p>
            <a:r>
              <a:rPr lang="en-US"/>
              <a:t>Click to edit Master title style</a:t>
            </a:r>
            <a:endParaRPr lang="th-TH"/>
          </a:p>
        </p:txBody>
      </p:sp>
      <p:sp>
        <p:nvSpPr>
          <p:cNvPr id="3" name="Content Placeholder 2">
            <a:extLst>
              <a:ext uri="{FF2B5EF4-FFF2-40B4-BE49-F238E27FC236}">
                <a16:creationId xmlns:a16="http://schemas.microsoft.com/office/drawing/2014/main" id="{B89E73D2-86DC-4AC2-97BC-579459E1894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h-TH"/>
          </a:p>
        </p:txBody>
      </p:sp>
      <p:sp>
        <p:nvSpPr>
          <p:cNvPr id="4" name="Content Placeholder 3">
            <a:extLst>
              <a:ext uri="{FF2B5EF4-FFF2-40B4-BE49-F238E27FC236}">
                <a16:creationId xmlns:a16="http://schemas.microsoft.com/office/drawing/2014/main" id="{4A82AA61-60DF-4BD6-BFB9-5E474083B86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h-TH"/>
          </a:p>
        </p:txBody>
      </p:sp>
      <p:sp>
        <p:nvSpPr>
          <p:cNvPr id="5" name="Date Placeholder 4">
            <a:extLst>
              <a:ext uri="{FF2B5EF4-FFF2-40B4-BE49-F238E27FC236}">
                <a16:creationId xmlns:a16="http://schemas.microsoft.com/office/drawing/2014/main" id="{FDA0B181-0AF9-45F6-895F-885F2D123CC3}"/>
              </a:ext>
            </a:extLst>
          </p:cNvPr>
          <p:cNvSpPr>
            <a:spLocks noGrp="1"/>
          </p:cNvSpPr>
          <p:nvPr>
            <p:ph type="dt" sz="half" idx="10"/>
          </p:nvPr>
        </p:nvSpPr>
        <p:spPr/>
        <p:txBody>
          <a:bodyPr/>
          <a:lstStyle/>
          <a:p>
            <a:fld id="{891567FA-CAE2-4240-AFE8-BE6595EB644A}" type="datetimeFigureOut">
              <a:rPr lang="th-TH" smtClean="0"/>
              <a:t>09/09/66</a:t>
            </a:fld>
            <a:endParaRPr lang="th-TH"/>
          </a:p>
        </p:txBody>
      </p:sp>
      <p:sp>
        <p:nvSpPr>
          <p:cNvPr id="6" name="Footer Placeholder 5">
            <a:extLst>
              <a:ext uri="{FF2B5EF4-FFF2-40B4-BE49-F238E27FC236}">
                <a16:creationId xmlns:a16="http://schemas.microsoft.com/office/drawing/2014/main" id="{3F511F3F-BF5D-4BAE-8364-3E499B64A440}"/>
              </a:ext>
            </a:extLst>
          </p:cNvPr>
          <p:cNvSpPr>
            <a:spLocks noGrp="1"/>
          </p:cNvSpPr>
          <p:nvPr>
            <p:ph type="ftr" sz="quarter" idx="11"/>
          </p:nvPr>
        </p:nvSpPr>
        <p:spPr/>
        <p:txBody>
          <a:bodyPr/>
          <a:lstStyle/>
          <a:p>
            <a:endParaRPr lang="th-TH"/>
          </a:p>
        </p:txBody>
      </p:sp>
      <p:sp>
        <p:nvSpPr>
          <p:cNvPr id="7" name="Slide Number Placeholder 6">
            <a:extLst>
              <a:ext uri="{FF2B5EF4-FFF2-40B4-BE49-F238E27FC236}">
                <a16:creationId xmlns:a16="http://schemas.microsoft.com/office/drawing/2014/main" id="{21204D4E-F2FE-438B-9B3D-D44F3F30E629}"/>
              </a:ext>
            </a:extLst>
          </p:cNvPr>
          <p:cNvSpPr>
            <a:spLocks noGrp="1"/>
          </p:cNvSpPr>
          <p:nvPr>
            <p:ph type="sldNum" sz="quarter" idx="12"/>
          </p:nvPr>
        </p:nvSpPr>
        <p:spPr/>
        <p:txBody>
          <a:bodyPr/>
          <a:lstStyle/>
          <a:p>
            <a:fld id="{54CF7B6B-FE65-4B8A-A942-B89671D808F6}" type="slidenum">
              <a:rPr lang="th-TH" smtClean="0"/>
              <a:t>‹#›</a:t>
            </a:fld>
            <a:endParaRPr lang="th-TH"/>
          </a:p>
        </p:txBody>
      </p:sp>
    </p:spTree>
    <p:extLst>
      <p:ext uri="{BB962C8B-B14F-4D97-AF65-F5344CB8AC3E}">
        <p14:creationId xmlns:p14="http://schemas.microsoft.com/office/powerpoint/2010/main" val="1217723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B80F5-102B-4EF2-ACEA-F9BB954A3029}"/>
              </a:ext>
            </a:extLst>
          </p:cNvPr>
          <p:cNvSpPr>
            <a:spLocks noGrp="1"/>
          </p:cNvSpPr>
          <p:nvPr>
            <p:ph type="title"/>
          </p:nvPr>
        </p:nvSpPr>
        <p:spPr>
          <a:xfrm>
            <a:off x="839788" y="365125"/>
            <a:ext cx="10515600" cy="1325563"/>
          </a:xfrm>
        </p:spPr>
        <p:txBody>
          <a:bodyPr/>
          <a:lstStyle/>
          <a:p>
            <a:r>
              <a:rPr lang="en-US"/>
              <a:t>Click to edit Master title style</a:t>
            </a:r>
            <a:endParaRPr lang="th-TH"/>
          </a:p>
        </p:txBody>
      </p:sp>
      <p:sp>
        <p:nvSpPr>
          <p:cNvPr id="3" name="Text Placeholder 2">
            <a:extLst>
              <a:ext uri="{FF2B5EF4-FFF2-40B4-BE49-F238E27FC236}">
                <a16:creationId xmlns:a16="http://schemas.microsoft.com/office/drawing/2014/main" id="{A47444BF-4358-4E8F-B33D-1433E3DC05E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7F47CAE-2C99-4B5F-8F20-7087339582D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h-TH"/>
          </a:p>
        </p:txBody>
      </p:sp>
      <p:sp>
        <p:nvSpPr>
          <p:cNvPr id="5" name="Text Placeholder 4">
            <a:extLst>
              <a:ext uri="{FF2B5EF4-FFF2-40B4-BE49-F238E27FC236}">
                <a16:creationId xmlns:a16="http://schemas.microsoft.com/office/drawing/2014/main" id="{6302E450-0C13-4F7A-A73F-935177CD0E7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98A74C6-DA69-4AD8-8C55-41DEF04A0F9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h-TH"/>
          </a:p>
        </p:txBody>
      </p:sp>
      <p:sp>
        <p:nvSpPr>
          <p:cNvPr id="7" name="Date Placeholder 6">
            <a:extLst>
              <a:ext uri="{FF2B5EF4-FFF2-40B4-BE49-F238E27FC236}">
                <a16:creationId xmlns:a16="http://schemas.microsoft.com/office/drawing/2014/main" id="{CFC1791E-4A76-4DE4-ACEC-1D387FB65BAE}"/>
              </a:ext>
            </a:extLst>
          </p:cNvPr>
          <p:cNvSpPr>
            <a:spLocks noGrp="1"/>
          </p:cNvSpPr>
          <p:nvPr>
            <p:ph type="dt" sz="half" idx="10"/>
          </p:nvPr>
        </p:nvSpPr>
        <p:spPr/>
        <p:txBody>
          <a:bodyPr/>
          <a:lstStyle/>
          <a:p>
            <a:fld id="{891567FA-CAE2-4240-AFE8-BE6595EB644A}" type="datetimeFigureOut">
              <a:rPr lang="th-TH" smtClean="0"/>
              <a:t>09/09/66</a:t>
            </a:fld>
            <a:endParaRPr lang="th-TH"/>
          </a:p>
        </p:txBody>
      </p:sp>
      <p:sp>
        <p:nvSpPr>
          <p:cNvPr id="8" name="Footer Placeholder 7">
            <a:extLst>
              <a:ext uri="{FF2B5EF4-FFF2-40B4-BE49-F238E27FC236}">
                <a16:creationId xmlns:a16="http://schemas.microsoft.com/office/drawing/2014/main" id="{0AF4DDD8-49A2-47D7-9CED-F3425B658A71}"/>
              </a:ext>
            </a:extLst>
          </p:cNvPr>
          <p:cNvSpPr>
            <a:spLocks noGrp="1"/>
          </p:cNvSpPr>
          <p:nvPr>
            <p:ph type="ftr" sz="quarter" idx="11"/>
          </p:nvPr>
        </p:nvSpPr>
        <p:spPr/>
        <p:txBody>
          <a:bodyPr/>
          <a:lstStyle/>
          <a:p>
            <a:endParaRPr lang="th-TH"/>
          </a:p>
        </p:txBody>
      </p:sp>
      <p:sp>
        <p:nvSpPr>
          <p:cNvPr id="9" name="Slide Number Placeholder 8">
            <a:extLst>
              <a:ext uri="{FF2B5EF4-FFF2-40B4-BE49-F238E27FC236}">
                <a16:creationId xmlns:a16="http://schemas.microsoft.com/office/drawing/2014/main" id="{5DE6FEFE-65BF-4932-B640-4E6994848271}"/>
              </a:ext>
            </a:extLst>
          </p:cNvPr>
          <p:cNvSpPr>
            <a:spLocks noGrp="1"/>
          </p:cNvSpPr>
          <p:nvPr>
            <p:ph type="sldNum" sz="quarter" idx="12"/>
          </p:nvPr>
        </p:nvSpPr>
        <p:spPr/>
        <p:txBody>
          <a:bodyPr/>
          <a:lstStyle/>
          <a:p>
            <a:fld id="{54CF7B6B-FE65-4B8A-A942-B89671D808F6}" type="slidenum">
              <a:rPr lang="th-TH" smtClean="0"/>
              <a:t>‹#›</a:t>
            </a:fld>
            <a:endParaRPr lang="th-TH"/>
          </a:p>
        </p:txBody>
      </p:sp>
    </p:spTree>
    <p:extLst>
      <p:ext uri="{BB962C8B-B14F-4D97-AF65-F5344CB8AC3E}">
        <p14:creationId xmlns:p14="http://schemas.microsoft.com/office/powerpoint/2010/main" val="7996255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5BA59-7AED-41DB-9447-2D76EB2DF927}"/>
              </a:ext>
            </a:extLst>
          </p:cNvPr>
          <p:cNvSpPr>
            <a:spLocks noGrp="1"/>
          </p:cNvSpPr>
          <p:nvPr>
            <p:ph type="title"/>
          </p:nvPr>
        </p:nvSpPr>
        <p:spPr/>
        <p:txBody>
          <a:bodyPr/>
          <a:lstStyle/>
          <a:p>
            <a:r>
              <a:rPr lang="en-US"/>
              <a:t>Click to edit Master title style</a:t>
            </a:r>
            <a:endParaRPr lang="th-TH"/>
          </a:p>
        </p:txBody>
      </p:sp>
      <p:sp>
        <p:nvSpPr>
          <p:cNvPr id="3" name="Date Placeholder 2">
            <a:extLst>
              <a:ext uri="{FF2B5EF4-FFF2-40B4-BE49-F238E27FC236}">
                <a16:creationId xmlns:a16="http://schemas.microsoft.com/office/drawing/2014/main" id="{F9398A5C-F5A9-4104-A69A-F0E9D6FEF133}"/>
              </a:ext>
            </a:extLst>
          </p:cNvPr>
          <p:cNvSpPr>
            <a:spLocks noGrp="1"/>
          </p:cNvSpPr>
          <p:nvPr>
            <p:ph type="dt" sz="half" idx="10"/>
          </p:nvPr>
        </p:nvSpPr>
        <p:spPr/>
        <p:txBody>
          <a:bodyPr/>
          <a:lstStyle/>
          <a:p>
            <a:fld id="{891567FA-CAE2-4240-AFE8-BE6595EB644A}" type="datetimeFigureOut">
              <a:rPr lang="th-TH" smtClean="0"/>
              <a:t>09/09/66</a:t>
            </a:fld>
            <a:endParaRPr lang="th-TH"/>
          </a:p>
        </p:txBody>
      </p:sp>
      <p:sp>
        <p:nvSpPr>
          <p:cNvPr id="4" name="Footer Placeholder 3">
            <a:extLst>
              <a:ext uri="{FF2B5EF4-FFF2-40B4-BE49-F238E27FC236}">
                <a16:creationId xmlns:a16="http://schemas.microsoft.com/office/drawing/2014/main" id="{8BDDA232-0CDA-401E-908F-16F01B26882B}"/>
              </a:ext>
            </a:extLst>
          </p:cNvPr>
          <p:cNvSpPr>
            <a:spLocks noGrp="1"/>
          </p:cNvSpPr>
          <p:nvPr>
            <p:ph type="ftr" sz="quarter" idx="11"/>
          </p:nvPr>
        </p:nvSpPr>
        <p:spPr/>
        <p:txBody>
          <a:bodyPr/>
          <a:lstStyle/>
          <a:p>
            <a:endParaRPr lang="th-TH"/>
          </a:p>
        </p:txBody>
      </p:sp>
      <p:sp>
        <p:nvSpPr>
          <p:cNvPr id="5" name="Slide Number Placeholder 4">
            <a:extLst>
              <a:ext uri="{FF2B5EF4-FFF2-40B4-BE49-F238E27FC236}">
                <a16:creationId xmlns:a16="http://schemas.microsoft.com/office/drawing/2014/main" id="{8B7E5184-FC6D-41FB-9B27-3CEC77998D93}"/>
              </a:ext>
            </a:extLst>
          </p:cNvPr>
          <p:cNvSpPr>
            <a:spLocks noGrp="1"/>
          </p:cNvSpPr>
          <p:nvPr>
            <p:ph type="sldNum" sz="quarter" idx="12"/>
          </p:nvPr>
        </p:nvSpPr>
        <p:spPr/>
        <p:txBody>
          <a:bodyPr/>
          <a:lstStyle/>
          <a:p>
            <a:fld id="{54CF7B6B-FE65-4B8A-A942-B89671D808F6}" type="slidenum">
              <a:rPr lang="th-TH" smtClean="0"/>
              <a:t>‹#›</a:t>
            </a:fld>
            <a:endParaRPr lang="th-TH"/>
          </a:p>
        </p:txBody>
      </p:sp>
    </p:spTree>
    <p:extLst>
      <p:ext uri="{BB962C8B-B14F-4D97-AF65-F5344CB8AC3E}">
        <p14:creationId xmlns:p14="http://schemas.microsoft.com/office/powerpoint/2010/main" val="749535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543AF3F-5502-47FA-AE3C-04C5C50BE6A2}"/>
              </a:ext>
            </a:extLst>
          </p:cNvPr>
          <p:cNvSpPr>
            <a:spLocks noGrp="1"/>
          </p:cNvSpPr>
          <p:nvPr>
            <p:ph type="dt" sz="half" idx="10"/>
          </p:nvPr>
        </p:nvSpPr>
        <p:spPr/>
        <p:txBody>
          <a:bodyPr/>
          <a:lstStyle/>
          <a:p>
            <a:fld id="{891567FA-CAE2-4240-AFE8-BE6595EB644A}" type="datetimeFigureOut">
              <a:rPr lang="th-TH" smtClean="0"/>
              <a:t>09/09/66</a:t>
            </a:fld>
            <a:endParaRPr lang="th-TH"/>
          </a:p>
        </p:txBody>
      </p:sp>
      <p:sp>
        <p:nvSpPr>
          <p:cNvPr id="3" name="Footer Placeholder 2">
            <a:extLst>
              <a:ext uri="{FF2B5EF4-FFF2-40B4-BE49-F238E27FC236}">
                <a16:creationId xmlns:a16="http://schemas.microsoft.com/office/drawing/2014/main" id="{2C077DFA-CD99-439C-9E1A-1720FB009DBC}"/>
              </a:ext>
            </a:extLst>
          </p:cNvPr>
          <p:cNvSpPr>
            <a:spLocks noGrp="1"/>
          </p:cNvSpPr>
          <p:nvPr>
            <p:ph type="ftr" sz="quarter" idx="11"/>
          </p:nvPr>
        </p:nvSpPr>
        <p:spPr/>
        <p:txBody>
          <a:bodyPr/>
          <a:lstStyle/>
          <a:p>
            <a:endParaRPr lang="th-TH"/>
          </a:p>
        </p:txBody>
      </p:sp>
      <p:sp>
        <p:nvSpPr>
          <p:cNvPr id="4" name="Slide Number Placeholder 3">
            <a:extLst>
              <a:ext uri="{FF2B5EF4-FFF2-40B4-BE49-F238E27FC236}">
                <a16:creationId xmlns:a16="http://schemas.microsoft.com/office/drawing/2014/main" id="{4DE17727-967C-40CB-9AA4-F17972FE9217}"/>
              </a:ext>
            </a:extLst>
          </p:cNvPr>
          <p:cNvSpPr>
            <a:spLocks noGrp="1"/>
          </p:cNvSpPr>
          <p:nvPr>
            <p:ph type="sldNum" sz="quarter" idx="12"/>
          </p:nvPr>
        </p:nvSpPr>
        <p:spPr/>
        <p:txBody>
          <a:bodyPr/>
          <a:lstStyle/>
          <a:p>
            <a:fld id="{54CF7B6B-FE65-4B8A-A942-B89671D808F6}" type="slidenum">
              <a:rPr lang="th-TH" smtClean="0"/>
              <a:t>‹#›</a:t>
            </a:fld>
            <a:endParaRPr lang="th-TH"/>
          </a:p>
        </p:txBody>
      </p:sp>
    </p:spTree>
    <p:extLst>
      <p:ext uri="{BB962C8B-B14F-4D97-AF65-F5344CB8AC3E}">
        <p14:creationId xmlns:p14="http://schemas.microsoft.com/office/powerpoint/2010/main" val="39627416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31F7F4-8AC0-4E6A-A169-CCE026E3BC7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th-TH"/>
          </a:p>
        </p:txBody>
      </p:sp>
      <p:sp>
        <p:nvSpPr>
          <p:cNvPr id="3" name="Content Placeholder 2">
            <a:extLst>
              <a:ext uri="{FF2B5EF4-FFF2-40B4-BE49-F238E27FC236}">
                <a16:creationId xmlns:a16="http://schemas.microsoft.com/office/drawing/2014/main" id="{23BB8CF8-8C3B-4565-8565-0564F8BF4E4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h-TH"/>
          </a:p>
        </p:txBody>
      </p:sp>
      <p:sp>
        <p:nvSpPr>
          <p:cNvPr id="4" name="Text Placeholder 3">
            <a:extLst>
              <a:ext uri="{FF2B5EF4-FFF2-40B4-BE49-F238E27FC236}">
                <a16:creationId xmlns:a16="http://schemas.microsoft.com/office/drawing/2014/main" id="{DB7165D3-E028-49B4-ADF9-505C4CF2D4A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91217E6-CC0D-487A-BDB7-516300C8614B}"/>
              </a:ext>
            </a:extLst>
          </p:cNvPr>
          <p:cNvSpPr>
            <a:spLocks noGrp="1"/>
          </p:cNvSpPr>
          <p:nvPr>
            <p:ph type="dt" sz="half" idx="10"/>
          </p:nvPr>
        </p:nvSpPr>
        <p:spPr/>
        <p:txBody>
          <a:bodyPr/>
          <a:lstStyle/>
          <a:p>
            <a:fld id="{891567FA-CAE2-4240-AFE8-BE6595EB644A}" type="datetimeFigureOut">
              <a:rPr lang="th-TH" smtClean="0"/>
              <a:t>09/09/66</a:t>
            </a:fld>
            <a:endParaRPr lang="th-TH"/>
          </a:p>
        </p:txBody>
      </p:sp>
      <p:sp>
        <p:nvSpPr>
          <p:cNvPr id="6" name="Footer Placeholder 5">
            <a:extLst>
              <a:ext uri="{FF2B5EF4-FFF2-40B4-BE49-F238E27FC236}">
                <a16:creationId xmlns:a16="http://schemas.microsoft.com/office/drawing/2014/main" id="{E287D813-17F9-47D0-8854-9491B8614CD4}"/>
              </a:ext>
            </a:extLst>
          </p:cNvPr>
          <p:cNvSpPr>
            <a:spLocks noGrp="1"/>
          </p:cNvSpPr>
          <p:nvPr>
            <p:ph type="ftr" sz="quarter" idx="11"/>
          </p:nvPr>
        </p:nvSpPr>
        <p:spPr/>
        <p:txBody>
          <a:bodyPr/>
          <a:lstStyle/>
          <a:p>
            <a:endParaRPr lang="th-TH"/>
          </a:p>
        </p:txBody>
      </p:sp>
      <p:sp>
        <p:nvSpPr>
          <p:cNvPr id="7" name="Slide Number Placeholder 6">
            <a:extLst>
              <a:ext uri="{FF2B5EF4-FFF2-40B4-BE49-F238E27FC236}">
                <a16:creationId xmlns:a16="http://schemas.microsoft.com/office/drawing/2014/main" id="{9B58F89F-ECDD-4488-8942-5F269A9CB352}"/>
              </a:ext>
            </a:extLst>
          </p:cNvPr>
          <p:cNvSpPr>
            <a:spLocks noGrp="1"/>
          </p:cNvSpPr>
          <p:nvPr>
            <p:ph type="sldNum" sz="quarter" idx="12"/>
          </p:nvPr>
        </p:nvSpPr>
        <p:spPr/>
        <p:txBody>
          <a:bodyPr/>
          <a:lstStyle/>
          <a:p>
            <a:fld id="{54CF7B6B-FE65-4B8A-A942-B89671D808F6}" type="slidenum">
              <a:rPr lang="th-TH" smtClean="0"/>
              <a:t>‹#›</a:t>
            </a:fld>
            <a:endParaRPr lang="th-TH"/>
          </a:p>
        </p:txBody>
      </p:sp>
    </p:spTree>
    <p:extLst>
      <p:ext uri="{BB962C8B-B14F-4D97-AF65-F5344CB8AC3E}">
        <p14:creationId xmlns:p14="http://schemas.microsoft.com/office/powerpoint/2010/main" val="4793134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2B2CE-413E-41F6-AC9D-4F80E78C98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th-TH"/>
          </a:p>
        </p:txBody>
      </p:sp>
      <p:sp>
        <p:nvSpPr>
          <p:cNvPr id="3" name="Picture Placeholder 2">
            <a:extLst>
              <a:ext uri="{FF2B5EF4-FFF2-40B4-BE49-F238E27FC236}">
                <a16:creationId xmlns:a16="http://schemas.microsoft.com/office/drawing/2014/main" id="{086CABC1-A6E0-4742-8CE1-FCB10130813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h-TH"/>
          </a:p>
        </p:txBody>
      </p:sp>
      <p:sp>
        <p:nvSpPr>
          <p:cNvPr id="4" name="Text Placeholder 3">
            <a:extLst>
              <a:ext uri="{FF2B5EF4-FFF2-40B4-BE49-F238E27FC236}">
                <a16:creationId xmlns:a16="http://schemas.microsoft.com/office/drawing/2014/main" id="{99D8C338-E27B-45FF-AF0D-E71F6C303B5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B2092A6-5AC6-4AC0-99E2-51C2AF8831BC}"/>
              </a:ext>
            </a:extLst>
          </p:cNvPr>
          <p:cNvSpPr>
            <a:spLocks noGrp="1"/>
          </p:cNvSpPr>
          <p:nvPr>
            <p:ph type="dt" sz="half" idx="10"/>
          </p:nvPr>
        </p:nvSpPr>
        <p:spPr/>
        <p:txBody>
          <a:bodyPr/>
          <a:lstStyle/>
          <a:p>
            <a:fld id="{891567FA-CAE2-4240-AFE8-BE6595EB644A}" type="datetimeFigureOut">
              <a:rPr lang="th-TH" smtClean="0"/>
              <a:t>09/09/66</a:t>
            </a:fld>
            <a:endParaRPr lang="th-TH"/>
          </a:p>
        </p:txBody>
      </p:sp>
      <p:sp>
        <p:nvSpPr>
          <p:cNvPr id="6" name="Footer Placeholder 5">
            <a:extLst>
              <a:ext uri="{FF2B5EF4-FFF2-40B4-BE49-F238E27FC236}">
                <a16:creationId xmlns:a16="http://schemas.microsoft.com/office/drawing/2014/main" id="{3B53F031-65C3-43F1-84AF-E5C0D8BBF54F}"/>
              </a:ext>
            </a:extLst>
          </p:cNvPr>
          <p:cNvSpPr>
            <a:spLocks noGrp="1"/>
          </p:cNvSpPr>
          <p:nvPr>
            <p:ph type="ftr" sz="quarter" idx="11"/>
          </p:nvPr>
        </p:nvSpPr>
        <p:spPr/>
        <p:txBody>
          <a:bodyPr/>
          <a:lstStyle/>
          <a:p>
            <a:endParaRPr lang="th-TH"/>
          </a:p>
        </p:txBody>
      </p:sp>
      <p:sp>
        <p:nvSpPr>
          <p:cNvPr id="7" name="Slide Number Placeholder 6">
            <a:extLst>
              <a:ext uri="{FF2B5EF4-FFF2-40B4-BE49-F238E27FC236}">
                <a16:creationId xmlns:a16="http://schemas.microsoft.com/office/drawing/2014/main" id="{5F85DE52-3F07-4C0A-87C4-FF7E4F5DFB4F}"/>
              </a:ext>
            </a:extLst>
          </p:cNvPr>
          <p:cNvSpPr>
            <a:spLocks noGrp="1"/>
          </p:cNvSpPr>
          <p:nvPr>
            <p:ph type="sldNum" sz="quarter" idx="12"/>
          </p:nvPr>
        </p:nvSpPr>
        <p:spPr/>
        <p:txBody>
          <a:bodyPr/>
          <a:lstStyle/>
          <a:p>
            <a:fld id="{54CF7B6B-FE65-4B8A-A942-B89671D808F6}" type="slidenum">
              <a:rPr lang="th-TH" smtClean="0"/>
              <a:t>‹#›</a:t>
            </a:fld>
            <a:endParaRPr lang="th-TH"/>
          </a:p>
        </p:txBody>
      </p:sp>
    </p:spTree>
    <p:extLst>
      <p:ext uri="{BB962C8B-B14F-4D97-AF65-F5344CB8AC3E}">
        <p14:creationId xmlns:p14="http://schemas.microsoft.com/office/powerpoint/2010/main" val="21483722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48DF4D2-8156-4171-9F7B-DF1BE3908DC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th-TH"/>
          </a:p>
        </p:txBody>
      </p:sp>
      <p:sp>
        <p:nvSpPr>
          <p:cNvPr id="3" name="Text Placeholder 2">
            <a:extLst>
              <a:ext uri="{FF2B5EF4-FFF2-40B4-BE49-F238E27FC236}">
                <a16:creationId xmlns:a16="http://schemas.microsoft.com/office/drawing/2014/main" id="{E41E5C12-6EF3-4472-83A8-EEB4B9DB02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h-TH"/>
          </a:p>
        </p:txBody>
      </p:sp>
      <p:sp>
        <p:nvSpPr>
          <p:cNvPr id="4" name="Date Placeholder 3">
            <a:extLst>
              <a:ext uri="{FF2B5EF4-FFF2-40B4-BE49-F238E27FC236}">
                <a16:creationId xmlns:a16="http://schemas.microsoft.com/office/drawing/2014/main" id="{7FB09240-4141-45DD-B8D8-32B85811902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1567FA-CAE2-4240-AFE8-BE6595EB644A}" type="datetimeFigureOut">
              <a:rPr lang="th-TH" smtClean="0"/>
              <a:t>09/09/66</a:t>
            </a:fld>
            <a:endParaRPr lang="th-TH"/>
          </a:p>
        </p:txBody>
      </p:sp>
      <p:sp>
        <p:nvSpPr>
          <p:cNvPr id="5" name="Footer Placeholder 4">
            <a:extLst>
              <a:ext uri="{FF2B5EF4-FFF2-40B4-BE49-F238E27FC236}">
                <a16:creationId xmlns:a16="http://schemas.microsoft.com/office/drawing/2014/main" id="{E26399CE-AA6B-4B90-B965-06EAC65643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h-TH"/>
          </a:p>
        </p:txBody>
      </p:sp>
      <p:sp>
        <p:nvSpPr>
          <p:cNvPr id="6" name="Slide Number Placeholder 5">
            <a:extLst>
              <a:ext uri="{FF2B5EF4-FFF2-40B4-BE49-F238E27FC236}">
                <a16:creationId xmlns:a16="http://schemas.microsoft.com/office/drawing/2014/main" id="{395DC769-FD81-4621-9BE7-BBF60444573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CF7B6B-FE65-4B8A-A942-B89671D808F6}" type="slidenum">
              <a:rPr lang="th-TH" smtClean="0"/>
              <a:t>‹#›</a:t>
            </a:fld>
            <a:endParaRPr lang="th-TH"/>
          </a:p>
        </p:txBody>
      </p:sp>
    </p:spTree>
    <p:extLst>
      <p:ext uri="{BB962C8B-B14F-4D97-AF65-F5344CB8AC3E}">
        <p14:creationId xmlns:p14="http://schemas.microsoft.com/office/powerpoint/2010/main" val="8958172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h-TH"/>
      </a:defPPr>
      <a:lvl1pPr marL="0" algn="l" defTabSz="914400" rtl="0" eaLnBrk="1" latinLnBrk="0" hangingPunct="1">
        <a:defRPr sz="2800" kern="1200">
          <a:solidFill>
            <a:schemeClr val="tx1"/>
          </a:solidFill>
          <a:latin typeface="+mn-lt"/>
          <a:ea typeface="+mn-ea"/>
          <a:cs typeface="+mn-cs"/>
        </a:defRPr>
      </a:lvl1pPr>
      <a:lvl2pPr marL="457200" algn="l" defTabSz="914400" rtl="0" eaLnBrk="1" latinLnBrk="0" hangingPunct="1">
        <a:defRPr sz="2800" kern="1200">
          <a:solidFill>
            <a:schemeClr val="tx1"/>
          </a:solidFill>
          <a:latin typeface="+mn-lt"/>
          <a:ea typeface="+mn-ea"/>
          <a:cs typeface="+mn-cs"/>
        </a:defRPr>
      </a:lvl2pPr>
      <a:lvl3pPr marL="914400" algn="l" defTabSz="914400" rtl="0" eaLnBrk="1" latinLnBrk="0" hangingPunct="1">
        <a:defRPr sz="2800" kern="1200">
          <a:solidFill>
            <a:schemeClr val="tx1"/>
          </a:solidFill>
          <a:latin typeface="+mn-lt"/>
          <a:ea typeface="+mn-ea"/>
          <a:cs typeface="+mn-cs"/>
        </a:defRPr>
      </a:lvl3pPr>
      <a:lvl4pPr marL="1371600" algn="l" defTabSz="914400" rtl="0" eaLnBrk="1" latinLnBrk="0" hangingPunct="1">
        <a:defRPr sz="2800" kern="1200">
          <a:solidFill>
            <a:schemeClr val="tx1"/>
          </a:solidFill>
          <a:latin typeface="+mn-lt"/>
          <a:ea typeface="+mn-ea"/>
          <a:cs typeface="+mn-cs"/>
        </a:defRPr>
      </a:lvl4pPr>
      <a:lvl5pPr marL="1828800" algn="l" defTabSz="914400" rtl="0" eaLnBrk="1" latinLnBrk="0" hangingPunct="1">
        <a:defRPr sz="2800" kern="1200">
          <a:solidFill>
            <a:schemeClr val="tx1"/>
          </a:solidFill>
          <a:latin typeface="+mn-lt"/>
          <a:ea typeface="+mn-ea"/>
          <a:cs typeface="+mn-cs"/>
        </a:defRPr>
      </a:lvl5pPr>
      <a:lvl6pPr marL="2286000" algn="l" defTabSz="914400" rtl="0" eaLnBrk="1" latinLnBrk="0" hangingPunct="1">
        <a:defRPr sz="2800" kern="1200">
          <a:solidFill>
            <a:schemeClr val="tx1"/>
          </a:solidFill>
          <a:latin typeface="+mn-lt"/>
          <a:ea typeface="+mn-ea"/>
          <a:cs typeface="+mn-cs"/>
        </a:defRPr>
      </a:lvl6pPr>
      <a:lvl7pPr marL="2743200" algn="l" defTabSz="914400" rtl="0" eaLnBrk="1" latinLnBrk="0" hangingPunct="1">
        <a:defRPr sz="2800" kern="1200">
          <a:solidFill>
            <a:schemeClr val="tx1"/>
          </a:solidFill>
          <a:latin typeface="+mn-lt"/>
          <a:ea typeface="+mn-ea"/>
          <a:cs typeface="+mn-cs"/>
        </a:defRPr>
      </a:lvl7pPr>
      <a:lvl8pPr marL="3200400" algn="l" defTabSz="914400" rtl="0" eaLnBrk="1" latinLnBrk="0" hangingPunct="1">
        <a:defRPr sz="2800" kern="1200">
          <a:solidFill>
            <a:schemeClr val="tx1"/>
          </a:solidFill>
          <a:latin typeface="+mn-lt"/>
          <a:ea typeface="+mn-ea"/>
          <a:cs typeface="+mn-cs"/>
        </a:defRPr>
      </a:lvl8pPr>
      <a:lvl9pPr marL="3657600" algn="l" defTabSz="914400" rtl="0" eaLnBrk="1" latinLnBrk="0" hangingPunct="1">
        <a:defRPr sz="2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jpe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10" Type="http://schemas.openxmlformats.org/officeDocument/2006/relationships/image" Target="../media/image19.png"/><Relationship Id="rId4" Type="http://schemas.openxmlformats.org/officeDocument/2006/relationships/image" Target="../media/image13.png"/><Relationship Id="rId9" Type="http://schemas.openxmlformats.org/officeDocument/2006/relationships/image" Target="../media/image18.png"/></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22.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 Id="rId9" Type="http://schemas.openxmlformats.org/officeDocument/2006/relationships/image" Target="../media/image11.jpeg"/></Relationships>
</file>

<file path=ppt/slides/_rels/slide2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2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 Id="rId5" Type="http://schemas.openxmlformats.org/officeDocument/2006/relationships/image" Target="../media/image42.png"/><Relationship Id="rId4" Type="http://schemas.openxmlformats.org/officeDocument/2006/relationships/image" Target="../media/image41.png"/></Relationships>
</file>

<file path=ppt/slides/_rels/slide29.xml.rels><?xml version="1.0" encoding="UTF-8" standalone="yes"?>
<Relationships xmlns="http://schemas.openxmlformats.org/package/2006/relationships"><Relationship Id="rId8" Type="http://schemas.openxmlformats.org/officeDocument/2006/relationships/image" Target="../media/image48.png"/><Relationship Id="rId3" Type="http://schemas.openxmlformats.org/officeDocument/2006/relationships/image" Target="../media/image44.png"/><Relationship Id="rId7" Type="http://schemas.openxmlformats.org/officeDocument/2006/relationships/image" Target="../media/image47.png"/><Relationship Id="rId2" Type="http://schemas.openxmlformats.org/officeDocument/2006/relationships/image" Target="../media/image43.png"/><Relationship Id="rId1" Type="http://schemas.openxmlformats.org/officeDocument/2006/relationships/slideLayout" Target="../slideLayouts/slideLayout2.xml"/><Relationship Id="rId6" Type="http://schemas.openxmlformats.org/officeDocument/2006/relationships/image" Target="../media/image46.png"/><Relationship Id="rId5" Type="http://schemas.openxmlformats.org/officeDocument/2006/relationships/image" Target="../media/image45.png"/><Relationship Id="rId10" Type="http://schemas.openxmlformats.org/officeDocument/2006/relationships/image" Target="../media/image50.png"/><Relationship Id="rId4" Type="http://schemas.openxmlformats.org/officeDocument/2006/relationships/image" Target="../media/image42.png"/><Relationship Id="rId9" Type="http://schemas.openxmlformats.org/officeDocument/2006/relationships/image" Target="../media/image49.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54.png"/><Relationship Id="rId3" Type="http://schemas.openxmlformats.org/officeDocument/2006/relationships/image" Target="../media/image44.png"/><Relationship Id="rId7" Type="http://schemas.openxmlformats.org/officeDocument/2006/relationships/image" Target="../media/image53.png"/><Relationship Id="rId2" Type="http://schemas.openxmlformats.org/officeDocument/2006/relationships/image" Target="../media/image43.png"/><Relationship Id="rId1" Type="http://schemas.openxmlformats.org/officeDocument/2006/relationships/slideLayout" Target="../slideLayouts/slideLayout2.xml"/><Relationship Id="rId6" Type="http://schemas.openxmlformats.org/officeDocument/2006/relationships/image" Target="../media/image52.png"/><Relationship Id="rId5" Type="http://schemas.openxmlformats.org/officeDocument/2006/relationships/image" Target="../media/image51.png"/><Relationship Id="rId4" Type="http://schemas.openxmlformats.org/officeDocument/2006/relationships/image" Target="../media/image42.png"/><Relationship Id="rId9" Type="http://schemas.openxmlformats.org/officeDocument/2006/relationships/image" Target="../media/image55.png"/></Relationships>
</file>

<file path=ppt/slides/_rels/slide31.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xml"/><Relationship Id="rId5" Type="http://schemas.openxmlformats.org/officeDocument/2006/relationships/image" Target="../media/image42.png"/><Relationship Id="rId4" Type="http://schemas.openxmlformats.org/officeDocument/2006/relationships/image" Target="../media/image58.png"/></Relationships>
</file>

<file path=ppt/slides/_rels/slide32.xml.rels><?xml version="1.0" encoding="UTF-8" standalone="yes"?>
<Relationships xmlns="http://schemas.openxmlformats.org/package/2006/relationships"><Relationship Id="rId8" Type="http://schemas.openxmlformats.org/officeDocument/2006/relationships/image" Target="../media/image64.png"/><Relationship Id="rId3" Type="http://schemas.openxmlformats.org/officeDocument/2006/relationships/image" Target="../media/image60.png"/><Relationship Id="rId7" Type="http://schemas.openxmlformats.org/officeDocument/2006/relationships/image" Target="../media/image63.png"/><Relationship Id="rId2" Type="http://schemas.openxmlformats.org/officeDocument/2006/relationships/image" Target="../media/image59.png"/><Relationship Id="rId1" Type="http://schemas.openxmlformats.org/officeDocument/2006/relationships/slideLayout" Target="../slideLayouts/slideLayout2.xml"/><Relationship Id="rId6" Type="http://schemas.openxmlformats.org/officeDocument/2006/relationships/image" Target="../media/image62.png"/><Relationship Id="rId5" Type="http://schemas.openxmlformats.org/officeDocument/2006/relationships/image" Target="../media/image42.png"/><Relationship Id="rId4" Type="http://schemas.openxmlformats.org/officeDocument/2006/relationships/image" Target="../media/image61.png"/></Relationships>
</file>

<file path=ppt/slides/_rels/slide33.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2.xml"/><Relationship Id="rId6" Type="http://schemas.openxmlformats.org/officeDocument/2006/relationships/image" Target="../media/image42.png"/><Relationship Id="rId5" Type="http://schemas.openxmlformats.org/officeDocument/2006/relationships/image" Target="../media/image68.png"/><Relationship Id="rId4" Type="http://schemas.openxmlformats.org/officeDocument/2006/relationships/image" Target="../media/image67.png"/></Relationships>
</file>

<file path=ppt/slides/_rels/slide34.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42.png"/><Relationship Id="rId1" Type="http://schemas.openxmlformats.org/officeDocument/2006/relationships/slideLayout" Target="../slideLayouts/slideLayout2.xml"/><Relationship Id="rId4" Type="http://schemas.openxmlformats.org/officeDocument/2006/relationships/image" Target="../media/image70.png"/></Relationships>
</file>

<file path=ppt/slides/_rels/slide35.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42.png"/><Relationship Id="rId1" Type="http://schemas.openxmlformats.org/officeDocument/2006/relationships/slideLayout" Target="../slideLayouts/slideLayout2.xml"/><Relationship Id="rId6" Type="http://schemas.openxmlformats.org/officeDocument/2006/relationships/image" Target="../media/image73.png"/><Relationship Id="rId5" Type="http://schemas.openxmlformats.org/officeDocument/2006/relationships/image" Target="../media/image72.png"/><Relationship Id="rId4" Type="http://schemas.openxmlformats.org/officeDocument/2006/relationships/image" Target="../media/image71.png"/></Relationships>
</file>

<file path=ppt/slides/_rels/slide36.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74.png"/><Relationship Id="rId1" Type="http://schemas.openxmlformats.org/officeDocument/2006/relationships/slideLayout" Target="../slideLayouts/slideLayout2.xml"/><Relationship Id="rId5" Type="http://schemas.openxmlformats.org/officeDocument/2006/relationships/image" Target="../media/image77.png"/><Relationship Id="rId4" Type="http://schemas.openxmlformats.org/officeDocument/2006/relationships/image" Target="../media/image76.png"/></Relationships>
</file>

<file path=ppt/slides/_rels/slide37.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image" Target="../media/image78.png"/><Relationship Id="rId1" Type="http://schemas.openxmlformats.org/officeDocument/2006/relationships/slideLayout" Target="../slideLayouts/slideLayout2.xml"/><Relationship Id="rId5" Type="http://schemas.openxmlformats.org/officeDocument/2006/relationships/image" Target="../media/image42.png"/><Relationship Id="rId4" Type="http://schemas.openxmlformats.org/officeDocument/2006/relationships/image" Target="../media/image80.png"/></Relationships>
</file>

<file path=ppt/slides/_rels/slide38.xml.rels><?xml version="1.0" encoding="UTF-8" standalone="yes"?>
<Relationships xmlns="http://schemas.openxmlformats.org/package/2006/relationships"><Relationship Id="rId8" Type="http://schemas.openxmlformats.org/officeDocument/2006/relationships/image" Target="../media/image86.png"/><Relationship Id="rId3" Type="http://schemas.openxmlformats.org/officeDocument/2006/relationships/image" Target="../media/image82.png"/><Relationship Id="rId7" Type="http://schemas.openxmlformats.org/officeDocument/2006/relationships/image" Target="../media/image85.png"/><Relationship Id="rId2" Type="http://schemas.openxmlformats.org/officeDocument/2006/relationships/image" Target="../media/image81.png"/><Relationship Id="rId1" Type="http://schemas.openxmlformats.org/officeDocument/2006/relationships/slideLayout" Target="../slideLayouts/slideLayout2.xml"/><Relationship Id="rId6" Type="http://schemas.openxmlformats.org/officeDocument/2006/relationships/image" Target="../media/image84.png"/><Relationship Id="rId5" Type="http://schemas.openxmlformats.org/officeDocument/2006/relationships/image" Target="../media/image42.png"/><Relationship Id="rId4" Type="http://schemas.openxmlformats.org/officeDocument/2006/relationships/image" Target="../media/image83.png"/></Relationships>
</file>

<file path=ppt/slides/_rels/slide39.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image" Target="../media/image8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8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91.png"/><Relationship Id="rId7" Type="http://schemas.openxmlformats.org/officeDocument/2006/relationships/image" Target="../media/image95.png"/><Relationship Id="rId2" Type="http://schemas.openxmlformats.org/officeDocument/2006/relationships/image" Target="../media/image90.png"/><Relationship Id="rId1" Type="http://schemas.openxmlformats.org/officeDocument/2006/relationships/slideLayout" Target="../slideLayouts/slideLayout2.xml"/><Relationship Id="rId6" Type="http://schemas.openxmlformats.org/officeDocument/2006/relationships/image" Target="../media/image94.png"/><Relationship Id="rId5" Type="http://schemas.openxmlformats.org/officeDocument/2006/relationships/image" Target="../media/image93.png"/><Relationship Id="rId4" Type="http://schemas.openxmlformats.org/officeDocument/2006/relationships/image" Target="../media/image92.png"/></Relationships>
</file>

<file path=ppt/slides/_rels/slide42.xml.rels><?xml version="1.0" encoding="UTF-8" standalone="yes"?>
<Relationships xmlns="http://schemas.openxmlformats.org/package/2006/relationships"><Relationship Id="rId3" Type="http://schemas.openxmlformats.org/officeDocument/2006/relationships/image" Target="../media/image97.png"/><Relationship Id="rId2" Type="http://schemas.openxmlformats.org/officeDocument/2006/relationships/image" Target="../media/image9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98.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99.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01.png"/><Relationship Id="rId2" Type="http://schemas.openxmlformats.org/officeDocument/2006/relationships/image" Target="../media/image100.png"/><Relationship Id="rId1" Type="http://schemas.openxmlformats.org/officeDocument/2006/relationships/slideLayout" Target="../slideLayouts/slideLayout2.xml"/><Relationship Id="rId5" Type="http://schemas.openxmlformats.org/officeDocument/2006/relationships/image" Target="../media/image103.png"/><Relationship Id="rId4" Type="http://schemas.openxmlformats.org/officeDocument/2006/relationships/image" Target="../media/image102.png"/></Relationships>
</file>

<file path=ppt/slides/_rels/slide47.xml.rels><?xml version="1.0" encoding="UTF-8" standalone="yes"?>
<Relationships xmlns="http://schemas.openxmlformats.org/package/2006/relationships"><Relationship Id="rId3" Type="http://schemas.openxmlformats.org/officeDocument/2006/relationships/image" Target="../media/image101.png"/><Relationship Id="rId2" Type="http://schemas.openxmlformats.org/officeDocument/2006/relationships/image" Target="../media/image100.png"/><Relationship Id="rId1" Type="http://schemas.openxmlformats.org/officeDocument/2006/relationships/slideLayout" Target="../slideLayouts/slideLayout2.xml"/><Relationship Id="rId5" Type="http://schemas.openxmlformats.org/officeDocument/2006/relationships/image" Target="../media/image105.png"/><Relationship Id="rId4" Type="http://schemas.openxmlformats.org/officeDocument/2006/relationships/image" Target="../media/image104.png"/></Relationships>
</file>

<file path=ppt/slides/_rels/slide48.xml.rels><?xml version="1.0" encoding="UTF-8" standalone="yes"?>
<Relationships xmlns="http://schemas.openxmlformats.org/package/2006/relationships"><Relationship Id="rId2" Type="http://schemas.openxmlformats.org/officeDocument/2006/relationships/image" Target="../media/image106.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01.png"/><Relationship Id="rId2" Type="http://schemas.openxmlformats.org/officeDocument/2006/relationships/image" Target="../media/image107.png"/><Relationship Id="rId1" Type="http://schemas.openxmlformats.org/officeDocument/2006/relationships/slideLayout" Target="../slideLayouts/slideLayout2.xml"/><Relationship Id="rId5" Type="http://schemas.openxmlformats.org/officeDocument/2006/relationships/image" Target="../media/image108.png"/><Relationship Id="rId4" Type="http://schemas.openxmlformats.org/officeDocument/2006/relationships/image" Target="../media/image10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8" Type="http://schemas.openxmlformats.org/officeDocument/2006/relationships/image" Target="../media/image115.png"/><Relationship Id="rId3" Type="http://schemas.openxmlformats.org/officeDocument/2006/relationships/image" Target="../media/image110.png"/><Relationship Id="rId7" Type="http://schemas.openxmlformats.org/officeDocument/2006/relationships/image" Target="../media/image114.png"/><Relationship Id="rId2" Type="http://schemas.openxmlformats.org/officeDocument/2006/relationships/image" Target="../media/image109.png"/><Relationship Id="rId1" Type="http://schemas.openxmlformats.org/officeDocument/2006/relationships/slideLayout" Target="../slideLayouts/slideLayout2.xml"/><Relationship Id="rId6" Type="http://schemas.openxmlformats.org/officeDocument/2006/relationships/image" Target="../media/image113.png"/><Relationship Id="rId5" Type="http://schemas.openxmlformats.org/officeDocument/2006/relationships/image" Target="../media/image112.png"/><Relationship Id="rId4" Type="http://schemas.openxmlformats.org/officeDocument/2006/relationships/image" Target="../media/image111.png"/><Relationship Id="rId9" Type="http://schemas.openxmlformats.org/officeDocument/2006/relationships/image" Target="../media/image116.png"/></Relationships>
</file>

<file path=ppt/slides/_rels/slide51.xml.rels><?xml version="1.0" encoding="UTF-8" standalone="yes"?>
<Relationships xmlns="http://schemas.openxmlformats.org/package/2006/relationships"><Relationship Id="rId8" Type="http://schemas.openxmlformats.org/officeDocument/2006/relationships/image" Target="../media/image119.png"/><Relationship Id="rId13" Type="http://schemas.openxmlformats.org/officeDocument/2006/relationships/image" Target="../media/image124.png"/><Relationship Id="rId3" Type="http://schemas.openxmlformats.org/officeDocument/2006/relationships/image" Target="../media/image110.png"/><Relationship Id="rId7" Type="http://schemas.openxmlformats.org/officeDocument/2006/relationships/image" Target="../media/image118.png"/><Relationship Id="rId12" Type="http://schemas.openxmlformats.org/officeDocument/2006/relationships/image" Target="../media/image123.png"/><Relationship Id="rId2" Type="http://schemas.openxmlformats.org/officeDocument/2006/relationships/image" Target="../media/image109.png"/><Relationship Id="rId1" Type="http://schemas.openxmlformats.org/officeDocument/2006/relationships/slideLayout" Target="../slideLayouts/slideLayout2.xml"/><Relationship Id="rId6" Type="http://schemas.openxmlformats.org/officeDocument/2006/relationships/image" Target="../media/image117.png"/><Relationship Id="rId11" Type="http://schemas.openxmlformats.org/officeDocument/2006/relationships/image" Target="../media/image122.png"/><Relationship Id="rId5" Type="http://schemas.openxmlformats.org/officeDocument/2006/relationships/image" Target="../media/image112.png"/><Relationship Id="rId10" Type="http://schemas.openxmlformats.org/officeDocument/2006/relationships/image" Target="../media/image121.png"/><Relationship Id="rId4" Type="http://schemas.openxmlformats.org/officeDocument/2006/relationships/image" Target="../media/image111.png"/><Relationship Id="rId9" Type="http://schemas.openxmlformats.org/officeDocument/2006/relationships/image" Target="../media/image120.png"/></Relationships>
</file>

<file path=ppt/slides/_rels/slide52.xml.rels><?xml version="1.0" encoding="UTF-8" standalone="yes"?>
<Relationships xmlns="http://schemas.openxmlformats.org/package/2006/relationships"><Relationship Id="rId3" Type="http://schemas.openxmlformats.org/officeDocument/2006/relationships/image" Target="../media/image126.png"/><Relationship Id="rId2" Type="http://schemas.openxmlformats.org/officeDocument/2006/relationships/image" Target="../media/image12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793C7-75D1-4BC6-93E0-19FE06FAA257}"/>
              </a:ext>
            </a:extLst>
          </p:cNvPr>
          <p:cNvSpPr>
            <a:spLocks noGrp="1"/>
          </p:cNvSpPr>
          <p:nvPr>
            <p:ph type="title"/>
          </p:nvPr>
        </p:nvSpPr>
        <p:spPr>
          <a:xfrm>
            <a:off x="838200" y="1036334"/>
            <a:ext cx="10515600" cy="1325563"/>
          </a:xfrm>
        </p:spPr>
        <p:txBody>
          <a:bodyPr/>
          <a:lstStyle/>
          <a:p>
            <a:r>
              <a:rPr lang="en-US" b="1" u="sng" kern="1600" dirty="0">
                <a:solidFill>
                  <a:schemeClr val="tx2">
                    <a:lumMod val="75000"/>
                  </a:schemeClr>
                </a:solidFill>
                <a:latin typeface="Times New Roman" panose="02020603050405020304" pitchFamily="18" charset="0"/>
                <a:cs typeface="Times New Roman" panose="02020603050405020304" pitchFamily="18" charset="0"/>
              </a:rPr>
              <a:t>ADVANCE </a:t>
            </a:r>
            <a:r>
              <a:rPr lang="en-US" sz="4400" b="1" u="sng" kern="1600" dirty="0">
                <a:solidFill>
                  <a:schemeClr val="tx2">
                    <a:lumMod val="75000"/>
                  </a:schemeClr>
                </a:solidFill>
                <a:effectLst/>
                <a:latin typeface="Times New Roman" panose="02020603050405020304" pitchFamily="18" charset="0"/>
                <a:cs typeface="Times New Roman" panose="02020603050405020304" pitchFamily="18" charset="0"/>
              </a:rPr>
              <a:t>CONTROL SYSTEM </a:t>
            </a:r>
            <a:r>
              <a:rPr lang="en-US" sz="4400" b="1" kern="1600" dirty="0">
                <a:solidFill>
                  <a:schemeClr val="tx2">
                    <a:lumMod val="75000"/>
                  </a:schemeClr>
                </a:solidFill>
                <a:effectLst/>
                <a:latin typeface="Times New Roman" panose="02020603050405020304" pitchFamily="18" charset="0"/>
                <a:cs typeface="Times New Roman" panose="02020603050405020304" pitchFamily="18" charset="0"/>
              </a:rPr>
              <a:t>			Credit-Hours:	3</a:t>
            </a:r>
            <a:endParaRPr lang="th-TH" dirty="0">
              <a:solidFill>
                <a:schemeClr val="tx2">
                  <a:lumMod val="75000"/>
                </a:schemeClr>
              </a:solidFill>
            </a:endParaRPr>
          </a:p>
        </p:txBody>
      </p:sp>
      <p:sp>
        <p:nvSpPr>
          <p:cNvPr id="3" name="Content Placeholder 2">
            <a:extLst>
              <a:ext uri="{FF2B5EF4-FFF2-40B4-BE49-F238E27FC236}">
                <a16:creationId xmlns:a16="http://schemas.microsoft.com/office/drawing/2014/main" id="{DD17EF97-658A-4263-BB1A-F5E3767628CE}"/>
              </a:ext>
            </a:extLst>
          </p:cNvPr>
          <p:cNvSpPr>
            <a:spLocks noGrp="1"/>
          </p:cNvSpPr>
          <p:nvPr>
            <p:ph idx="1"/>
          </p:nvPr>
        </p:nvSpPr>
        <p:spPr>
          <a:xfrm>
            <a:off x="838199" y="4851399"/>
            <a:ext cx="10903085" cy="1325563"/>
          </a:xfrm>
        </p:spPr>
        <p:txBody>
          <a:bodyPr>
            <a:normAutofit fontScale="92500" lnSpcReduction="10000"/>
          </a:bodyPr>
          <a:lstStyle/>
          <a:p>
            <a:pPr marL="0" indent="0" algn="ctr">
              <a:buNone/>
            </a:pPr>
            <a:r>
              <a:rPr lang="en-US" sz="2800" b="1" dirty="0">
                <a:effectLst/>
                <a:latin typeface="Times New Roman" panose="02020603050405020304" pitchFamily="18" charset="0"/>
                <a:ea typeface="Times New Roman" panose="02020603050405020304" pitchFamily="18" charset="0"/>
              </a:rPr>
              <a:t>Dr. Wazir Muhammad</a:t>
            </a:r>
          </a:p>
          <a:p>
            <a:pPr marL="0" indent="0" algn="ctr">
              <a:buNone/>
            </a:pPr>
            <a:r>
              <a:rPr lang="en-US" b="1" dirty="0">
                <a:latin typeface="Times New Roman" panose="02020603050405020304" pitchFamily="18" charset="0"/>
              </a:rPr>
              <a:t>Electrical Engineering Department</a:t>
            </a:r>
          </a:p>
          <a:p>
            <a:pPr marL="0" indent="0" algn="ctr">
              <a:buNone/>
            </a:pPr>
            <a:r>
              <a:rPr lang="en-US" b="1" dirty="0">
                <a:latin typeface="Times New Roman" panose="02020603050405020304" pitchFamily="18" charset="0"/>
              </a:rPr>
              <a:t>BUET, Khuzdar</a:t>
            </a:r>
            <a:endParaRPr lang="th-TH" dirty="0"/>
          </a:p>
        </p:txBody>
      </p:sp>
      <p:pic>
        <p:nvPicPr>
          <p:cNvPr id="5" name="Picture 4">
            <a:extLst>
              <a:ext uri="{FF2B5EF4-FFF2-40B4-BE49-F238E27FC236}">
                <a16:creationId xmlns:a16="http://schemas.microsoft.com/office/drawing/2014/main" id="{F8251FEE-5A20-439A-8B8A-7B19DB2F0064}"/>
              </a:ext>
            </a:extLst>
          </p:cNvPr>
          <p:cNvPicPr>
            <a:picLocks noChangeAspect="1"/>
          </p:cNvPicPr>
          <p:nvPr/>
        </p:nvPicPr>
        <p:blipFill>
          <a:blip r:embed="rId2"/>
          <a:stretch>
            <a:fillRect/>
          </a:stretch>
        </p:blipFill>
        <p:spPr>
          <a:xfrm>
            <a:off x="3681046" y="2609850"/>
            <a:ext cx="4267200" cy="1638300"/>
          </a:xfrm>
          <a:prstGeom prst="rect">
            <a:avLst/>
          </a:prstGeom>
        </p:spPr>
      </p:pic>
    </p:spTree>
    <p:extLst>
      <p:ext uri="{BB962C8B-B14F-4D97-AF65-F5344CB8AC3E}">
        <p14:creationId xmlns:p14="http://schemas.microsoft.com/office/powerpoint/2010/main" val="35204791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DD1AD-7CFD-4BA6-BED2-47C208C9C7BE}"/>
              </a:ext>
            </a:extLst>
          </p:cNvPr>
          <p:cNvSpPr>
            <a:spLocks noGrp="1"/>
          </p:cNvSpPr>
          <p:nvPr>
            <p:ph type="title"/>
          </p:nvPr>
        </p:nvSpPr>
        <p:spPr>
          <a:xfrm>
            <a:off x="196175" y="228938"/>
            <a:ext cx="10515600" cy="636824"/>
          </a:xfrm>
        </p:spPr>
        <p:txBody>
          <a:bodyPr>
            <a:normAutofit fontScale="90000"/>
          </a:bodyPr>
          <a:lstStyle/>
          <a:p>
            <a:r>
              <a:rPr lang="en-US" b="1" dirty="0">
                <a:solidFill>
                  <a:srgbClr val="7030A0"/>
                </a:solidFill>
              </a:rPr>
              <a:t>Types of Control System</a:t>
            </a:r>
            <a:endParaRPr lang="th-TH" b="1" dirty="0">
              <a:solidFill>
                <a:srgbClr val="7030A0"/>
              </a:solidFill>
            </a:endParaRPr>
          </a:p>
        </p:txBody>
      </p:sp>
      <p:sp>
        <p:nvSpPr>
          <p:cNvPr id="3" name="Content Placeholder 2">
            <a:extLst>
              <a:ext uri="{FF2B5EF4-FFF2-40B4-BE49-F238E27FC236}">
                <a16:creationId xmlns:a16="http://schemas.microsoft.com/office/drawing/2014/main" id="{5040EF51-6FF3-400D-A1C8-F5795D5917F6}"/>
              </a:ext>
            </a:extLst>
          </p:cNvPr>
          <p:cNvSpPr>
            <a:spLocks noGrp="1"/>
          </p:cNvSpPr>
          <p:nvPr>
            <p:ph idx="1"/>
          </p:nvPr>
        </p:nvSpPr>
        <p:spPr>
          <a:xfrm>
            <a:off x="98898" y="1253331"/>
            <a:ext cx="10515600" cy="4351338"/>
          </a:xfrm>
        </p:spPr>
        <p:txBody>
          <a:bodyPr/>
          <a:lstStyle/>
          <a:p>
            <a:pPr marL="514350" indent="-514350">
              <a:buAutoNum type="arabicParenR"/>
            </a:pPr>
            <a:r>
              <a:rPr lang="en-US" dirty="0"/>
              <a:t>Open Loop Control System</a:t>
            </a:r>
          </a:p>
          <a:p>
            <a:pPr marL="514350" indent="-514350">
              <a:buAutoNum type="arabicParenR"/>
            </a:pPr>
            <a:endParaRPr lang="en-US" dirty="0"/>
          </a:p>
          <a:p>
            <a:pPr marL="514350" indent="-514350">
              <a:buAutoNum type="arabicParenR"/>
            </a:pPr>
            <a:r>
              <a:rPr lang="en-US" dirty="0"/>
              <a:t>Closed Loop Control System</a:t>
            </a:r>
            <a:endParaRPr lang="th-TH" dirty="0"/>
          </a:p>
        </p:txBody>
      </p:sp>
    </p:spTree>
    <p:extLst>
      <p:ext uri="{BB962C8B-B14F-4D97-AF65-F5344CB8AC3E}">
        <p14:creationId xmlns:p14="http://schemas.microsoft.com/office/powerpoint/2010/main" val="25509804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A72C3-3000-43C1-9580-1B761BD10E89}"/>
              </a:ext>
            </a:extLst>
          </p:cNvPr>
          <p:cNvSpPr>
            <a:spLocks noGrp="1"/>
          </p:cNvSpPr>
          <p:nvPr>
            <p:ph type="title"/>
          </p:nvPr>
        </p:nvSpPr>
        <p:spPr>
          <a:xfrm>
            <a:off x="161192" y="110149"/>
            <a:ext cx="10515600" cy="575652"/>
          </a:xfrm>
        </p:spPr>
        <p:txBody>
          <a:bodyPr>
            <a:normAutofit fontScale="90000"/>
          </a:bodyPr>
          <a:lstStyle/>
          <a:p>
            <a:r>
              <a:rPr lang="en-US" b="1" dirty="0">
                <a:solidFill>
                  <a:srgbClr val="7030A0"/>
                </a:solidFill>
              </a:rPr>
              <a:t>(1)	Open Loop Control System</a:t>
            </a:r>
            <a:endParaRPr lang="th-TH" b="1" dirty="0">
              <a:solidFill>
                <a:srgbClr val="7030A0"/>
              </a:solidFill>
            </a:endParaRPr>
          </a:p>
        </p:txBody>
      </p:sp>
      <p:sp>
        <p:nvSpPr>
          <p:cNvPr id="6" name="TextBox 5">
            <a:extLst>
              <a:ext uri="{FF2B5EF4-FFF2-40B4-BE49-F238E27FC236}">
                <a16:creationId xmlns:a16="http://schemas.microsoft.com/office/drawing/2014/main" id="{DC0CAE0B-02FC-4164-892D-C110E672AA18}"/>
              </a:ext>
            </a:extLst>
          </p:cNvPr>
          <p:cNvSpPr txBox="1"/>
          <p:nvPr/>
        </p:nvSpPr>
        <p:spPr>
          <a:xfrm>
            <a:off x="360485" y="914400"/>
            <a:ext cx="10920046" cy="4401205"/>
          </a:xfrm>
          <a:prstGeom prst="rect">
            <a:avLst/>
          </a:prstGeom>
          <a:noFill/>
          <a:ln>
            <a:solidFill>
              <a:schemeClr val="accent1"/>
            </a:solidFill>
          </a:ln>
        </p:spPr>
        <p:txBody>
          <a:bodyPr wrap="square" rtlCol="0">
            <a:spAutoFit/>
          </a:bodyPr>
          <a:lstStyle/>
          <a:p>
            <a:pPr marL="457200" indent="-457200">
              <a:buFont typeface="Wingdings" panose="05000000000000000000" pitchFamily="2" charset="2"/>
              <a:buChar char="q"/>
            </a:pPr>
            <a:r>
              <a:rPr lang="en-US" dirty="0"/>
              <a:t>Example of Open Loop Control System For Example I go to Doctor, and I get medicine up to 5 days and three times a day that is an example of Open Loop Control System, because there will no continuously monitoring happening there.</a:t>
            </a:r>
          </a:p>
          <a:p>
            <a:pPr marL="457200" indent="-457200">
              <a:buFont typeface="Wingdings" panose="05000000000000000000" pitchFamily="2" charset="2"/>
              <a:buChar char="q"/>
            </a:pPr>
            <a:r>
              <a:rPr lang="en-US" dirty="0"/>
              <a:t>An open loop control system is a system in which the control action is totally independent of output of the system.</a:t>
            </a:r>
          </a:p>
          <a:p>
            <a:pPr marL="457200" indent="-457200">
              <a:buFont typeface="Wingdings" panose="05000000000000000000" pitchFamily="2" charset="2"/>
              <a:buChar char="q"/>
            </a:pPr>
            <a:endParaRPr lang="en-US" dirty="0"/>
          </a:p>
          <a:p>
            <a:pPr marL="457200" indent="-457200">
              <a:buFont typeface="Wingdings" panose="05000000000000000000" pitchFamily="2" charset="2"/>
              <a:buChar char="q"/>
            </a:pPr>
            <a:r>
              <a:rPr lang="en-US" dirty="0"/>
              <a:t>The accuracy of the system depends on the experience of user.</a:t>
            </a:r>
          </a:p>
          <a:p>
            <a:pPr marL="457200" indent="-457200">
              <a:buFont typeface="Wingdings" panose="05000000000000000000" pitchFamily="2" charset="2"/>
              <a:buChar char="q"/>
            </a:pPr>
            <a:endParaRPr lang="en-US" dirty="0"/>
          </a:p>
          <a:p>
            <a:pPr marL="457200" indent="-457200">
              <a:buFont typeface="Wingdings" panose="05000000000000000000" pitchFamily="2" charset="2"/>
              <a:buChar char="q"/>
            </a:pPr>
            <a:r>
              <a:rPr lang="en-US" dirty="0"/>
              <a:t>No feedback is used in the Open Loop Control System.</a:t>
            </a:r>
            <a:endParaRPr lang="th-TH" dirty="0"/>
          </a:p>
        </p:txBody>
      </p:sp>
    </p:spTree>
    <p:extLst>
      <p:ext uri="{BB962C8B-B14F-4D97-AF65-F5344CB8AC3E}">
        <p14:creationId xmlns:p14="http://schemas.microsoft.com/office/powerpoint/2010/main" val="14734148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A72C3-3000-43C1-9580-1B761BD10E89}"/>
              </a:ext>
            </a:extLst>
          </p:cNvPr>
          <p:cNvSpPr>
            <a:spLocks noGrp="1"/>
          </p:cNvSpPr>
          <p:nvPr>
            <p:ph type="title"/>
          </p:nvPr>
        </p:nvSpPr>
        <p:spPr>
          <a:xfrm>
            <a:off x="161192" y="110149"/>
            <a:ext cx="10515600" cy="575652"/>
          </a:xfrm>
        </p:spPr>
        <p:txBody>
          <a:bodyPr>
            <a:normAutofit fontScale="90000"/>
          </a:bodyPr>
          <a:lstStyle/>
          <a:p>
            <a:r>
              <a:rPr lang="en-US" b="1" dirty="0">
                <a:solidFill>
                  <a:srgbClr val="7030A0"/>
                </a:solidFill>
              </a:rPr>
              <a:t>Example of Open Loop Control System</a:t>
            </a:r>
            <a:endParaRPr lang="th-TH" b="1" dirty="0">
              <a:solidFill>
                <a:srgbClr val="7030A0"/>
              </a:solidFill>
            </a:endParaRPr>
          </a:p>
        </p:txBody>
      </p:sp>
      <p:sp>
        <p:nvSpPr>
          <p:cNvPr id="6" name="TextBox 5">
            <a:extLst>
              <a:ext uri="{FF2B5EF4-FFF2-40B4-BE49-F238E27FC236}">
                <a16:creationId xmlns:a16="http://schemas.microsoft.com/office/drawing/2014/main" id="{DC0CAE0B-02FC-4164-892D-C110E672AA18}"/>
              </a:ext>
            </a:extLst>
          </p:cNvPr>
          <p:cNvSpPr txBox="1"/>
          <p:nvPr/>
        </p:nvSpPr>
        <p:spPr>
          <a:xfrm>
            <a:off x="211016" y="782515"/>
            <a:ext cx="11667392" cy="4401205"/>
          </a:xfrm>
          <a:prstGeom prst="rect">
            <a:avLst/>
          </a:prstGeom>
          <a:noFill/>
        </p:spPr>
        <p:txBody>
          <a:bodyPr wrap="square" rtlCol="0">
            <a:spAutoFit/>
          </a:bodyPr>
          <a:lstStyle/>
          <a:p>
            <a:pPr algn="just"/>
            <a:r>
              <a:rPr lang="en-US" b="1" dirty="0">
                <a:solidFill>
                  <a:srgbClr val="002060"/>
                </a:solidFill>
              </a:rPr>
              <a:t>Immersion rod</a:t>
            </a:r>
          </a:p>
          <a:p>
            <a:pPr algn="just"/>
            <a:r>
              <a:rPr lang="en-US" dirty="0"/>
              <a:t>The immersion rod put inside the water to heat it. It goes on heating the water but does not have a feedback mechanism to tell you how hot the water is and when to stop the water heating, that is the perfect example of open loop control system. </a:t>
            </a:r>
          </a:p>
          <a:p>
            <a:pPr algn="just"/>
            <a:endParaRPr lang="en-US" dirty="0"/>
          </a:p>
          <a:p>
            <a:pPr algn="just"/>
            <a:endParaRPr lang="en-US" b="1" dirty="0">
              <a:solidFill>
                <a:srgbClr val="002060"/>
              </a:solidFill>
            </a:endParaRPr>
          </a:p>
          <a:p>
            <a:pPr algn="just"/>
            <a:r>
              <a:rPr lang="en-US" b="1" dirty="0">
                <a:solidFill>
                  <a:srgbClr val="002060"/>
                </a:solidFill>
              </a:rPr>
              <a:t>Toaster </a:t>
            </a:r>
          </a:p>
          <a:p>
            <a:pPr algn="just"/>
            <a:r>
              <a:rPr lang="en-US" dirty="0"/>
              <a:t>Toaster is goes on to increasing the temperature of the bread, but it dose not know when to stop heating, because sometimes we know that toast is to burn.</a:t>
            </a:r>
            <a:endParaRPr lang="th-TH" dirty="0"/>
          </a:p>
        </p:txBody>
      </p:sp>
      <p:pic>
        <p:nvPicPr>
          <p:cNvPr id="8" name="Picture 7">
            <a:extLst>
              <a:ext uri="{FF2B5EF4-FFF2-40B4-BE49-F238E27FC236}">
                <a16:creationId xmlns:a16="http://schemas.microsoft.com/office/drawing/2014/main" id="{A80568D0-D146-44EE-B40D-F284EEAED9B6}"/>
              </a:ext>
            </a:extLst>
          </p:cNvPr>
          <p:cNvPicPr>
            <a:picLocks noChangeAspect="1"/>
          </p:cNvPicPr>
          <p:nvPr/>
        </p:nvPicPr>
        <p:blipFill>
          <a:blip r:embed="rId2"/>
          <a:stretch>
            <a:fillRect/>
          </a:stretch>
        </p:blipFill>
        <p:spPr>
          <a:xfrm>
            <a:off x="4530602" y="2802915"/>
            <a:ext cx="1952625" cy="1136040"/>
          </a:xfrm>
          <a:prstGeom prst="rect">
            <a:avLst/>
          </a:prstGeom>
        </p:spPr>
      </p:pic>
      <p:pic>
        <p:nvPicPr>
          <p:cNvPr id="10" name="Picture 9">
            <a:extLst>
              <a:ext uri="{FF2B5EF4-FFF2-40B4-BE49-F238E27FC236}">
                <a16:creationId xmlns:a16="http://schemas.microsoft.com/office/drawing/2014/main" id="{97926FE6-BC43-4C5B-8F08-3CA6851EC53C}"/>
              </a:ext>
            </a:extLst>
          </p:cNvPr>
          <p:cNvPicPr>
            <a:picLocks noChangeAspect="1"/>
          </p:cNvPicPr>
          <p:nvPr/>
        </p:nvPicPr>
        <p:blipFill>
          <a:blip r:embed="rId3"/>
          <a:stretch>
            <a:fillRect/>
          </a:stretch>
        </p:blipFill>
        <p:spPr>
          <a:xfrm>
            <a:off x="4600575" y="5207977"/>
            <a:ext cx="2076450" cy="1524000"/>
          </a:xfrm>
          <a:prstGeom prst="rect">
            <a:avLst/>
          </a:prstGeom>
        </p:spPr>
      </p:pic>
    </p:spTree>
    <p:extLst>
      <p:ext uri="{BB962C8B-B14F-4D97-AF65-F5344CB8AC3E}">
        <p14:creationId xmlns:p14="http://schemas.microsoft.com/office/powerpoint/2010/main" val="10802572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A946B-9EA5-477E-9799-F72FEF12A540}"/>
              </a:ext>
            </a:extLst>
          </p:cNvPr>
          <p:cNvSpPr>
            <a:spLocks noGrp="1"/>
          </p:cNvSpPr>
          <p:nvPr>
            <p:ph type="title"/>
          </p:nvPr>
        </p:nvSpPr>
        <p:spPr>
          <a:xfrm>
            <a:off x="185057" y="150521"/>
            <a:ext cx="10515600" cy="983687"/>
          </a:xfrm>
        </p:spPr>
        <p:txBody>
          <a:bodyPr/>
          <a:lstStyle/>
          <a:p>
            <a:r>
              <a:rPr lang="en-US" b="1" dirty="0">
                <a:solidFill>
                  <a:srgbClr val="7030A0"/>
                </a:solidFill>
              </a:rPr>
              <a:t>Applications of Open Loop Control System</a:t>
            </a:r>
            <a:endParaRPr lang="th-TH" b="1" dirty="0">
              <a:solidFill>
                <a:srgbClr val="7030A0"/>
              </a:solidFill>
            </a:endParaRPr>
          </a:p>
        </p:txBody>
      </p:sp>
      <p:pic>
        <p:nvPicPr>
          <p:cNvPr id="5" name="Picture 4">
            <a:extLst>
              <a:ext uri="{FF2B5EF4-FFF2-40B4-BE49-F238E27FC236}">
                <a16:creationId xmlns:a16="http://schemas.microsoft.com/office/drawing/2014/main" id="{AAC3DDB3-71FB-4405-90CE-AFF1FF86A1F3}"/>
              </a:ext>
            </a:extLst>
          </p:cNvPr>
          <p:cNvPicPr>
            <a:picLocks noChangeAspect="1"/>
          </p:cNvPicPr>
          <p:nvPr/>
        </p:nvPicPr>
        <p:blipFill>
          <a:blip r:embed="rId2"/>
          <a:stretch>
            <a:fillRect/>
          </a:stretch>
        </p:blipFill>
        <p:spPr>
          <a:xfrm>
            <a:off x="214700" y="1449295"/>
            <a:ext cx="11313271" cy="5131837"/>
          </a:xfrm>
          <a:prstGeom prst="rect">
            <a:avLst/>
          </a:prstGeom>
        </p:spPr>
      </p:pic>
    </p:spTree>
    <p:extLst>
      <p:ext uri="{BB962C8B-B14F-4D97-AF65-F5344CB8AC3E}">
        <p14:creationId xmlns:p14="http://schemas.microsoft.com/office/powerpoint/2010/main" val="37686478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92C9863-9F8B-4202-9403-256161D6F550}"/>
              </a:ext>
            </a:extLst>
          </p:cNvPr>
          <p:cNvSpPr>
            <a:spLocks noGrp="1"/>
          </p:cNvSpPr>
          <p:nvPr>
            <p:ph idx="1"/>
          </p:nvPr>
        </p:nvSpPr>
        <p:spPr>
          <a:xfrm>
            <a:off x="193430" y="999148"/>
            <a:ext cx="11265877" cy="4351338"/>
          </a:xfrm>
        </p:spPr>
        <p:txBody>
          <a:bodyPr/>
          <a:lstStyle/>
          <a:p>
            <a:pPr>
              <a:buFont typeface="Wingdings" panose="05000000000000000000" pitchFamily="2" charset="2"/>
              <a:buChar char="q"/>
            </a:pPr>
            <a:r>
              <a:rPr lang="en-US" dirty="0"/>
              <a:t>Simple in construction and design.</a:t>
            </a:r>
          </a:p>
          <a:p>
            <a:pPr>
              <a:buFont typeface="Wingdings" panose="05000000000000000000" pitchFamily="2" charset="2"/>
              <a:buChar char="q"/>
            </a:pPr>
            <a:endParaRPr lang="en-US" dirty="0"/>
          </a:p>
          <a:p>
            <a:pPr>
              <a:buFont typeface="Wingdings" panose="05000000000000000000" pitchFamily="2" charset="2"/>
              <a:buChar char="q"/>
            </a:pPr>
            <a:r>
              <a:rPr lang="en-US" dirty="0"/>
              <a:t>Low cost, because it has no more elements are present in the controller and circuitry is very simple.</a:t>
            </a:r>
          </a:p>
          <a:p>
            <a:pPr>
              <a:buFont typeface="Wingdings" panose="05000000000000000000" pitchFamily="2" charset="2"/>
              <a:buChar char="q"/>
            </a:pPr>
            <a:endParaRPr lang="en-US" dirty="0"/>
          </a:p>
          <a:p>
            <a:pPr>
              <a:buFont typeface="Wingdings" panose="05000000000000000000" pitchFamily="2" charset="2"/>
              <a:buChar char="q"/>
            </a:pPr>
            <a:r>
              <a:rPr lang="en-US" dirty="0"/>
              <a:t>It is convenient to use when the output is difficult to measure.</a:t>
            </a:r>
          </a:p>
          <a:p>
            <a:pPr>
              <a:buFont typeface="Wingdings" panose="05000000000000000000" pitchFamily="2" charset="2"/>
              <a:buChar char="q"/>
            </a:pPr>
            <a:endParaRPr lang="en-US" dirty="0"/>
          </a:p>
        </p:txBody>
      </p:sp>
      <p:sp>
        <p:nvSpPr>
          <p:cNvPr id="4" name="Title 1">
            <a:extLst>
              <a:ext uri="{FF2B5EF4-FFF2-40B4-BE49-F238E27FC236}">
                <a16:creationId xmlns:a16="http://schemas.microsoft.com/office/drawing/2014/main" id="{CB47F353-6D66-4465-8BD7-0D97F97ECA51}"/>
              </a:ext>
            </a:extLst>
          </p:cNvPr>
          <p:cNvSpPr>
            <a:spLocks noGrp="1"/>
          </p:cNvSpPr>
          <p:nvPr>
            <p:ph type="title"/>
          </p:nvPr>
        </p:nvSpPr>
        <p:spPr>
          <a:xfrm>
            <a:off x="161192" y="110149"/>
            <a:ext cx="10515600" cy="575652"/>
          </a:xfrm>
        </p:spPr>
        <p:txBody>
          <a:bodyPr>
            <a:normAutofit fontScale="90000"/>
          </a:bodyPr>
          <a:lstStyle/>
          <a:p>
            <a:r>
              <a:rPr lang="en-US" b="1" dirty="0">
                <a:solidFill>
                  <a:srgbClr val="7030A0"/>
                </a:solidFill>
              </a:rPr>
              <a:t>Advantages Open Loop Control System</a:t>
            </a:r>
            <a:endParaRPr lang="th-TH" b="1" dirty="0">
              <a:solidFill>
                <a:srgbClr val="7030A0"/>
              </a:solidFill>
            </a:endParaRPr>
          </a:p>
        </p:txBody>
      </p:sp>
      <p:sp>
        <p:nvSpPr>
          <p:cNvPr id="5" name="Title 1">
            <a:extLst>
              <a:ext uri="{FF2B5EF4-FFF2-40B4-BE49-F238E27FC236}">
                <a16:creationId xmlns:a16="http://schemas.microsoft.com/office/drawing/2014/main" id="{B0AF7D7F-1536-4E71-B809-4CFA6A4C439C}"/>
              </a:ext>
            </a:extLst>
          </p:cNvPr>
          <p:cNvSpPr txBox="1">
            <a:spLocks/>
          </p:cNvSpPr>
          <p:nvPr/>
        </p:nvSpPr>
        <p:spPr>
          <a:xfrm>
            <a:off x="234462" y="4263050"/>
            <a:ext cx="10515600" cy="575652"/>
          </a:xfrm>
          <a:prstGeom prst="rect">
            <a:avLst/>
          </a:prstGeom>
        </p:spPr>
        <p:txBody>
          <a:bodyPr vert="horz" lIns="91440" tIns="45720" rIns="91440" bIns="45720" rtlCol="0" anchor="ctr">
            <a:normAutofit fontScale="9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rgbClr val="7030A0"/>
                </a:solidFill>
              </a:rPr>
              <a:t>Disadvantages Open Loop Control System</a:t>
            </a:r>
            <a:endParaRPr lang="th-TH" b="1" dirty="0">
              <a:solidFill>
                <a:srgbClr val="7030A0"/>
              </a:solidFill>
            </a:endParaRPr>
          </a:p>
        </p:txBody>
      </p:sp>
      <p:sp>
        <p:nvSpPr>
          <p:cNvPr id="7" name="TextBox 6">
            <a:extLst>
              <a:ext uri="{FF2B5EF4-FFF2-40B4-BE49-F238E27FC236}">
                <a16:creationId xmlns:a16="http://schemas.microsoft.com/office/drawing/2014/main" id="{4545FA05-0D8B-410A-AD6A-7272D50BEBD9}"/>
              </a:ext>
            </a:extLst>
          </p:cNvPr>
          <p:cNvSpPr txBox="1"/>
          <p:nvPr/>
        </p:nvSpPr>
        <p:spPr>
          <a:xfrm>
            <a:off x="301136" y="4719135"/>
            <a:ext cx="10979395" cy="2246769"/>
          </a:xfrm>
          <a:prstGeom prst="rect">
            <a:avLst/>
          </a:prstGeom>
          <a:noFill/>
        </p:spPr>
        <p:txBody>
          <a:bodyPr wrap="square">
            <a:spAutoFit/>
          </a:bodyPr>
          <a:lstStyle/>
          <a:p>
            <a:pPr>
              <a:buFont typeface="Wingdings" panose="05000000000000000000" pitchFamily="2" charset="2"/>
              <a:buChar char="q"/>
            </a:pPr>
            <a:r>
              <a:rPr lang="en-US" dirty="0"/>
              <a:t>It is poorly equipped to handle disturbance.</a:t>
            </a:r>
          </a:p>
          <a:p>
            <a:pPr>
              <a:buFont typeface="Wingdings" panose="05000000000000000000" pitchFamily="2" charset="2"/>
              <a:buChar char="q"/>
            </a:pPr>
            <a:endParaRPr lang="en-US" dirty="0"/>
          </a:p>
          <a:p>
            <a:pPr>
              <a:buFont typeface="Wingdings" panose="05000000000000000000" pitchFamily="2" charset="2"/>
              <a:buChar char="q"/>
            </a:pPr>
            <a:r>
              <a:rPr lang="en-US" dirty="0"/>
              <a:t>It is not reliable, because not efficiently to handle the disturbance.</a:t>
            </a:r>
          </a:p>
          <a:p>
            <a:pPr>
              <a:buFont typeface="Wingdings" panose="05000000000000000000" pitchFamily="2" charset="2"/>
              <a:buChar char="q"/>
            </a:pPr>
            <a:endParaRPr lang="en-US" dirty="0"/>
          </a:p>
          <a:p>
            <a:pPr>
              <a:buFont typeface="Wingdings" panose="05000000000000000000" pitchFamily="2" charset="2"/>
              <a:buChar char="q"/>
            </a:pPr>
            <a:r>
              <a:rPr lang="en-US" dirty="0"/>
              <a:t>I is inaccurate.</a:t>
            </a:r>
            <a:endParaRPr lang="th-TH" dirty="0"/>
          </a:p>
        </p:txBody>
      </p:sp>
    </p:spTree>
    <p:extLst>
      <p:ext uri="{BB962C8B-B14F-4D97-AF65-F5344CB8AC3E}">
        <p14:creationId xmlns:p14="http://schemas.microsoft.com/office/powerpoint/2010/main" val="14470828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water level controller as open loop control system">
            <a:extLst>
              <a:ext uri="{FF2B5EF4-FFF2-40B4-BE49-F238E27FC236}">
                <a16:creationId xmlns:a16="http://schemas.microsoft.com/office/drawing/2014/main" id="{296E1DAC-E419-48CB-B4F0-D05CA628EC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84771" y="4281853"/>
            <a:ext cx="6600825" cy="2380885"/>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a:extLst>
              <a:ext uri="{FF2B5EF4-FFF2-40B4-BE49-F238E27FC236}">
                <a16:creationId xmlns:a16="http://schemas.microsoft.com/office/drawing/2014/main" id="{D842A685-8FD0-469F-B7BA-62F95CE7C517}"/>
              </a:ext>
            </a:extLst>
          </p:cNvPr>
          <p:cNvSpPr>
            <a:spLocks noGrp="1"/>
          </p:cNvSpPr>
          <p:nvPr>
            <p:ph type="title"/>
          </p:nvPr>
        </p:nvSpPr>
        <p:spPr>
          <a:xfrm>
            <a:off x="161192" y="110149"/>
            <a:ext cx="10515600" cy="575652"/>
          </a:xfrm>
        </p:spPr>
        <p:txBody>
          <a:bodyPr>
            <a:normAutofit fontScale="90000"/>
          </a:bodyPr>
          <a:lstStyle/>
          <a:p>
            <a:r>
              <a:rPr lang="en-US" b="1" dirty="0">
                <a:solidFill>
                  <a:srgbClr val="7030A0"/>
                </a:solidFill>
              </a:rPr>
              <a:t>Example of Open Loop Control System</a:t>
            </a:r>
            <a:endParaRPr lang="th-TH" b="1" dirty="0">
              <a:solidFill>
                <a:srgbClr val="7030A0"/>
              </a:solidFill>
            </a:endParaRPr>
          </a:p>
        </p:txBody>
      </p:sp>
      <p:sp>
        <p:nvSpPr>
          <p:cNvPr id="7" name="TextBox 6">
            <a:extLst>
              <a:ext uri="{FF2B5EF4-FFF2-40B4-BE49-F238E27FC236}">
                <a16:creationId xmlns:a16="http://schemas.microsoft.com/office/drawing/2014/main" id="{61D62AAA-E820-4D55-BE40-5AA6005F43F2}"/>
              </a:ext>
            </a:extLst>
          </p:cNvPr>
          <p:cNvSpPr txBox="1"/>
          <p:nvPr/>
        </p:nvSpPr>
        <p:spPr>
          <a:xfrm>
            <a:off x="230798" y="960264"/>
            <a:ext cx="11779494" cy="3693319"/>
          </a:xfrm>
          <a:prstGeom prst="rect">
            <a:avLst/>
          </a:prstGeom>
          <a:noFill/>
        </p:spPr>
        <p:txBody>
          <a:bodyPr wrap="square">
            <a:spAutoFit/>
          </a:bodyPr>
          <a:lstStyle/>
          <a:p>
            <a:pPr marL="457200" indent="-457200">
              <a:buFont typeface="Wingdings" panose="05000000000000000000" pitchFamily="2" charset="2"/>
              <a:buChar char="q"/>
            </a:pPr>
            <a:r>
              <a:rPr lang="en-US" sz="1800" b="0" i="0" dirty="0">
                <a:solidFill>
                  <a:srgbClr val="222222"/>
                </a:solidFill>
                <a:effectLst/>
                <a:latin typeface="Palatino Linotype" panose="02040502050505030304" pitchFamily="18" charset="0"/>
              </a:rPr>
              <a:t>In open loop control system, the feedback is not connected with the automatic controller, it does not mean at all that the level transducer or sensor or feedback is not present in the open loop control system, it is just not connected with the automatic controller as shown in the figure below.</a:t>
            </a:r>
          </a:p>
          <a:p>
            <a:pPr marL="457200" indent="-457200">
              <a:buFont typeface="Wingdings" panose="05000000000000000000" pitchFamily="2" charset="2"/>
              <a:buChar char="q"/>
            </a:pPr>
            <a:r>
              <a:rPr lang="en-US" sz="1800" b="0" i="0" dirty="0">
                <a:solidFill>
                  <a:srgbClr val="222222"/>
                </a:solidFill>
                <a:effectLst/>
                <a:latin typeface="Palatino Linotype" panose="02040502050505030304" pitchFamily="18" charset="0"/>
              </a:rPr>
              <a:t>The level transducer is connected with the display, it means if there is a deviation in the height of water in tank then level transducer will note it and send this reading to the display. But, as we can see that there is no feedback value coming to the automatic controller hence, it is unaware of the new height, it did not know that the new height is more than the required or less or equal, Therefore, it can not change the control element position.</a:t>
            </a:r>
          </a:p>
          <a:p>
            <a:pPr marL="457200" indent="-457200">
              <a:buFont typeface="Wingdings" panose="05000000000000000000" pitchFamily="2" charset="2"/>
              <a:buChar char="q"/>
            </a:pPr>
            <a:r>
              <a:rPr lang="en-US" sz="1800" b="0" i="0" dirty="0">
                <a:solidFill>
                  <a:srgbClr val="222222"/>
                </a:solidFill>
                <a:effectLst/>
                <a:latin typeface="Palatino Linotype" panose="02040502050505030304" pitchFamily="18" charset="0"/>
              </a:rPr>
              <a:t>Yes, by seeing the display reading, we can manually change the tap position to control the flow or to maintain the height of water. Similarly, You can also think of other examples such as room heater without temperature sensor, water boiling system, normal traffic light system( display is connected to show the timing only, it will not change the timings of lights according to the traffic flow) etc.</a:t>
            </a:r>
          </a:p>
          <a:p>
            <a:pPr marL="457200" indent="-457200">
              <a:buFont typeface="Wingdings" panose="05000000000000000000" pitchFamily="2" charset="2"/>
              <a:buChar char="q"/>
            </a:pPr>
            <a:endParaRPr lang="th-TH" sz="1800" dirty="0"/>
          </a:p>
        </p:txBody>
      </p:sp>
    </p:spTree>
    <p:extLst>
      <p:ext uri="{BB962C8B-B14F-4D97-AF65-F5344CB8AC3E}">
        <p14:creationId xmlns:p14="http://schemas.microsoft.com/office/powerpoint/2010/main" val="25727886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water tank example of a closed loop control system">
            <a:extLst>
              <a:ext uri="{FF2B5EF4-FFF2-40B4-BE49-F238E27FC236}">
                <a16:creationId xmlns:a16="http://schemas.microsoft.com/office/drawing/2014/main" id="{9180061B-9AC3-4DE8-AD39-75B6A2A00B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70565" y="4457699"/>
            <a:ext cx="5061880" cy="2279449"/>
          </a:xfrm>
          <a:prstGeom prst="rect">
            <a:avLst/>
          </a:prstGeom>
          <a:noFill/>
          <a:extLst>
            <a:ext uri="{909E8E84-426E-40DD-AFC4-6F175D3DCCD1}">
              <a14:hiddenFill xmlns:a14="http://schemas.microsoft.com/office/drawing/2010/main">
                <a:solidFill>
                  <a:srgbClr val="FFFFFF"/>
                </a:solidFill>
              </a14:hiddenFill>
            </a:ext>
          </a:extLst>
        </p:spPr>
      </p:pic>
      <p:sp>
        <p:nvSpPr>
          <p:cNvPr id="3" name="Title 1">
            <a:extLst>
              <a:ext uri="{FF2B5EF4-FFF2-40B4-BE49-F238E27FC236}">
                <a16:creationId xmlns:a16="http://schemas.microsoft.com/office/drawing/2014/main" id="{2A2B4280-4B8D-4F6D-BBDE-0AE64ACF5D2A}"/>
              </a:ext>
            </a:extLst>
          </p:cNvPr>
          <p:cNvSpPr>
            <a:spLocks noGrp="1"/>
          </p:cNvSpPr>
          <p:nvPr>
            <p:ph type="title"/>
          </p:nvPr>
        </p:nvSpPr>
        <p:spPr>
          <a:xfrm>
            <a:off x="161192" y="110149"/>
            <a:ext cx="10515600" cy="575652"/>
          </a:xfrm>
        </p:spPr>
        <p:txBody>
          <a:bodyPr>
            <a:normAutofit fontScale="90000"/>
          </a:bodyPr>
          <a:lstStyle/>
          <a:p>
            <a:r>
              <a:rPr lang="en-US" b="1" dirty="0">
                <a:solidFill>
                  <a:srgbClr val="7030A0"/>
                </a:solidFill>
              </a:rPr>
              <a:t>Example of Closed Loop Control System</a:t>
            </a:r>
            <a:endParaRPr lang="th-TH" b="1" dirty="0">
              <a:solidFill>
                <a:srgbClr val="7030A0"/>
              </a:solidFill>
            </a:endParaRPr>
          </a:p>
        </p:txBody>
      </p:sp>
      <p:sp>
        <p:nvSpPr>
          <p:cNvPr id="6" name="TextBox 5">
            <a:extLst>
              <a:ext uri="{FF2B5EF4-FFF2-40B4-BE49-F238E27FC236}">
                <a16:creationId xmlns:a16="http://schemas.microsoft.com/office/drawing/2014/main" id="{975EC5D2-9581-4A56-8009-41224B9D9A50}"/>
              </a:ext>
            </a:extLst>
          </p:cNvPr>
          <p:cNvSpPr txBox="1"/>
          <p:nvPr/>
        </p:nvSpPr>
        <p:spPr>
          <a:xfrm>
            <a:off x="140677" y="634908"/>
            <a:ext cx="9292954" cy="4278094"/>
          </a:xfrm>
          <a:prstGeom prst="rect">
            <a:avLst/>
          </a:prstGeom>
          <a:noFill/>
        </p:spPr>
        <p:txBody>
          <a:bodyPr wrap="square">
            <a:spAutoFit/>
          </a:bodyPr>
          <a:lstStyle/>
          <a:p>
            <a:pPr marL="457200" indent="-457200" algn="l">
              <a:buFont typeface="Wingdings" panose="05000000000000000000" pitchFamily="2" charset="2"/>
              <a:buChar char="q"/>
            </a:pPr>
            <a:r>
              <a:rPr lang="en-US" sz="1800" b="0" i="0" dirty="0">
                <a:solidFill>
                  <a:srgbClr val="222222"/>
                </a:solidFill>
                <a:effectLst/>
                <a:latin typeface="Palatino Linotype" panose="02040502050505030304" pitchFamily="18" charset="0"/>
              </a:rPr>
              <a:t>In this example, we have a task that we must maintain the water level at a desired height (say 5m). </a:t>
            </a:r>
          </a:p>
          <a:p>
            <a:pPr marL="457200" indent="-457200" algn="l">
              <a:buFont typeface="Wingdings" panose="05000000000000000000" pitchFamily="2" charset="2"/>
              <a:buChar char="q"/>
            </a:pPr>
            <a:r>
              <a:rPr lang="en-US" sz="1800" b="0" i="0" dirty="0">
                <a:solidFill>
                  <a:srgbClr val="222222"/>
                </a:solidFill>
                <a:effectLst/>
                <a:latin typeface="Palatino Linotype" panose="02040502050505030304" pitchFamily="18" charset="0"/>
              </a:rPr>
              <a:t>This 5m value is the input (or set point) to the automatic controller, it means that automatic controller will compare the new height with this set point. </a:t>
            </a:r>
          </a:p>
          <a:p>
            <a:pPr marL="457200" indent="-457200" algn="l">
              <a:buFont typeface="Wingdings" panose="05000000000000000000" pitchFamily="2" charset="2"/>
              <a:buChar char="q"/>
            </a:pPr>
            <a:r>
              <a:rPr lang="en-US" sz="1800" b="0" i="0" dirty="0">
                <a:solidFill>
                  <a:srgbClr val="222222"/>
                </a:solidFill>
                <a:effectLst/>
                <a:latin typeface="Palatino Linotype" panose="02040502050505030304" pitchFamily="18" charset="0"/>
              </a:rPr>
              <a:t>A level transducer is placed in the tank to measure the current height of water in the tank, this level transducer is connected with automatic controller, now the value(new height or output) given by the level transducer is compared with the set point(input) by the comparator.</a:t>
            </a:r>
          </a:p>
          <a:p>
            <a:pPr marL="457200" indent="-457200" algn="l">
              <a:buFont typeface="Wingdings" panose="05000000000000000000" pitchFamily="2" charset="2"/>
              <a:buChar char="q"/>
            </a:pPr>
            <a:r>
              <a:rPr lang="en-US" sz="1800" b="0" i="0" dirty="0">
                <a:solidFill>
                  <a:srgbClr val="222222"/>
                </a:solidFill>
                <a:effectLst/>
                <a:latin typeface="Palatino Linotype" panose="02040502050505030304" pitchFamily="18" charset="0"/>
              </a:rPr>
              <a:t>If the new height is more than the set point then the automatic controller will control the control element and opens it, so that the water can flow from the outlet and water level will decreases to desired height again.</a:t>
            </a:r>
          </a:p>
          <a:p>
            <a:pPr marL="457200" indent="-457200" algn="l">
              <a:buFont typeface="Wingdings" panose="05000000000000000000" pitchFamily="2" charset="2"/>
              <a:buChar char="q"/>
            </a:pPr>
            <a:r>
              <a:rPr kumimoji="0" lang="th-TH" altLang="th-TH" sz="1800" b="0" i="0" u="none" strike="noStrike" cap="none" normalizeH="0" baseline="0" dirty="0">
                <a:ln>
                  <a:noFill/>
                </a:ln>
                <a:solidFill>
                  <a:srgbClr val="222222"/>
                </a:solidFill>
                <a:effectLst/>
                <a:latin typeface="Palatino Linotype" panose="02040502050505030304" pitchFamily="18" charset="0"/>
              </a:rPr>
              <a:t>If the new height is less than the set point then the automatic controller controls the control element(tap) and closes it, so that water level will increase in the tank and we get the desired output.</a:t>
            </a:r>
            <a:endParaRPr kumimoji="0" lang="th-TH" altLang="th-TH" sz="4000" b="0" i="0" u="none" strike="noStrike" cap="none" normalizeH="0" baseline="0" dirty="0">
              <a:ln>
                <a:noFill/>
              </a:ln>
              <a:solidFill>
                <a:schemeClr val="tx1"/>
              </a:solidFill>
              <a:effectLst/>
              <a:latin typeface="Arial" panose="020B0604020202020204" pitchFamily="34" charset="0"/>
            </a:endParaRPr>
          </a:p>
          <a:p>
            <a:pPr marL="457200" indent="-457200" algn="l">
              <a:buFont typeface="Wingdings" panose="05000000000000000000" pitchFamily="2" charset="2"/>
              <a:buChar char="q"/>
            </a:pPr>
            <a:endParaRPr lang="en-US" sz="1800" b="0" i="0" dirty="0">
              <a:solidFill>
                <a:srgbClr val="222222"/>
              </a:solidFill>
              <a:effectLst/>
              <a:latin typeface="Palatino Linotype" panose="02040502050505030304" pitchFamily="18" charset="0"/>
            </a:endParaRPr>
          </a:p>
        </p:txBody>
      </p:sp>
      <p:sp>
        <p:nvSpPr>
          <p:cNvPr id="5" name="Rectangle 2">
            <a:extLst>
              <a:ext uri="{FF2B5EF4-FFF2-40B4-BE49-F238E27FC236}">
                <a16:creationId xmlns:a16="http://schemas.microsoft.com/office/drawing/2014/main" id="{1CF99A90-0209-4739-80B0-613815F9C215}"/>
              </a:ext>
            </a:extLst>
          </p:cNvPr>
          <p:cNvSpPr>
            <a:spLocks noChangeArrowheads="1"/>
          </p:cNvSpPr>
          <p:nvPr/>
        </p:nvSpPr>
        <p:spPr bwMode="auto">
          <a:xfrm>
            <a:off x="3508375" y="-261610"/>
            <a:ext cx="184731" cy="5232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sz="2800">
                <a:solidFill>
                  <a:schemeClr val="tx1"/>
                </a:solidFill>
                <a:latin typeface="Arial" panose="020B0604020202020204" pitchFamily="34" charset="0"/>
              </a:defRPr>
            </a:lvl1pPr>
            <a:lvl2pPr eaLnBrk="0" fontAlgn="base" hangingPunct="0">
              <a:spcBef>
                <a:spcPct val="0"/>
              </a:spcBef>
              <a:spcAft>
                <a:spcPct val="0"/>
              </a:spcAft>
              <a:defRPr sz="2800">
                <a:solidFill>
                  <a:schemeClr val="tx1"/>
                </a:solidFill>
                <a:latin typeface="Arial" panose="020B0604020202020204" pitchFamily="34" charset="0"/>
              </a:defRPr>
            </a:lvl2pPr>
            <a:lvl3pPr eaLnBrk="0" fontAlgn="base" hangingPunct="0">
              <a:spcBef>
                <a:spcPct val="0"/>
              </a:spcBef>
              <a:spcAft>
                <a:spcPct val="0"/>
              </a:spcAft>
              <a:defRPr sz="2800">
                <a:solidFill>
                  <a:schemeClr val="tx1"/>
                </a:solidFill>
                <a:latin typeface="Arial" panose="020B0604020202020204" pitchFamily="34" charset="0"/>
              </a:defRPr>
            </a:lvl3pPr>
            <a:lvl4pPr eaLnBrk="0" fontAlgn="base" hangingPunct="0">
              <a:spcBef>
                <a:spcPct val="0"/>
              </a:spcBef>
              <a:spcAft>
                <a:spcPct val="0"/>
              </a:spcAft>
              <a:defRPr sz="2800">
                <a:solidFill>
                  <a:schemeClr val="tx1"/>
                </a:solidFill>
                <a:latin typeface="Arial" panose="020B0604020202020204" pitchFamily="34" charset="0"/>
              </a:defRPr>
            </a:lvl4pPr>
            <a:lvl5pPr eaLnBrk="0" fontAlgn="base" hangingPunct="0">
              <a:spcBef>
                <a:spcPct val="0"/>
              </a:spcBef>
              <a:spcAft>
                <a:spcPct val="0"/>
              </a:spcAft>
              <a:defRPr sz="2800">
                <a:solidFill>
                  <a:schemeClr val="tx1"/>
                </a:solidFill>
                <a:latin typeface="Arial" panose="020B0604020202020204" pitchFamily="34" charset="0"/>
              </a:defRPr>
            </a:lvl5pPr>
            <a:lvl6pPr eaLnBrk="0" fontAlgn="base" hangingPunct="0">
              <a:spcBef>
                <a:spcPct val="0"/>
              </a:spcBef>
              <a:spcAft>
                <a:spcPct val="0"/>
              </a:spcAft>
              <a:defRPr sz="2800">
                <a:solidFill>
                  <a:schemeClr val="tx1"/>
                </a:solidFill>
                <a:latin typeface="Arial" panose="020B0604020202020204" pitchFamily="34" charset="0"/>
              </a:defRPr>
            </a:lvl6pPr>
            <a:lvl7pPr eaLnBrk="0" fontAlgn="base" hangingPunct="0">
              <a:spcBef>
                <a:spcPct val="0"/>
              </a:spcBef>
              <a:spcAft>
                <a:spcPct val="0"/>
              </a:spcAft>
              <a:defRPr sz="2800">
                <a:solidFill>
                  <a:schemeClr val="tx1"/>
                </a:solidFill>
                <a:latin typeface="Arial" panose="020B0604020202020204" pitchFamily="34" charset="0"/>
              </a:defRPr>
            </a:lvl7pPr>
            <a:lvl8pPr eaLnBrk="0" fontAlgn="base" hangingPunct="0">
              <a:spcBef>
                <a:spcPct val="0"/>
              </a:spcBef>
              <a:spcAft>
                <a:spcPct val="0"/>
              </a:spcAft>
              <a:defRPr sz="2800">
                <a:solidFill>
                  <a:schemeClr val="tx1"/>
                </a:solidFill>
                <a:latin typeface="Arial" panose="020B0604020202020204" pitchFamily="34" charset="0"/>
              </a:defRPr>
            </a:lvl8pPr>
            <a:lvl9pPr eaLnBrk="0" fontAlgn="base" hangingPunct="0">
              <a:spcBef>
                <a:spcPct val="0"/>
              </a:spcBef>
              <a:spcAft>
                <a:spcPct val="0"/>
              </a:spcAft>
              <a:defRPr sz="28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th-TH" altLang="th-TH"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341167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water tank example of a closed loop control system">
            <a:extLst>
              <a:ext uri="{FF2B5EF4-FFF2-40B4-BE49-F238E27FC236}">
                <a16:creationId xmlns:a16="http://schemas.microsoft.com/office/drawing/2014/main" id="{9180061B-9AC3-4DE8-AD39-75B6A2A00B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13751" y="3033347"/>
            <a:ext cx="6924675" cy="3596054"/>
          </a:xfrm>
          <a:prstGeom prst="rect">
            <a:avLst/>
          </a:prstGeom>
          <a:noFill/>
          <a:extLst>
            <a:ext uri="{909E8E84-426E-40DD-AFC4-6F175D3DCCD1}">
              <a14:hiddenFill xmlns:a14="http://schemas.microsoft.com/office/drawing/2010/main">
                <a:solidFill>
                  <a:srgbClr val="FFFFFF"/>
                </a:solidFill>
              </a14:hiddenFill>
            </a:ext>
          </a:extLst>
        </p:spPr>
      </p:pic>
      <p:sp>
        <p:nvSpPr>
          <p:cNvPr id="3" name="Title 1">
            <a:extLst>
              <a:ext uri="{FF2B5EF4-FFF2-40B4-BE49-F238E27FC236}">
                <a16:creationId xmlns:a16="http://schemas.microsoft.com/office/drawing/2014/main" id="{2A2B4280-4B8D-4F6D-BBDE-0AE64ACF5D2A}"/>
              </a:ext>
            </a:extLst>
          </p:cNvPr>
          <p:cNvSpPr>
            <a:spLocks noGrp="1"/>
          </p:cNvSpPr>
          <p:nvPr>
            <p:ph type="title"/>
          </p:nvPr>
        </p:nvSpPr>
        <p:spPr>
          <a:xfrm>
            <a:off x="161192" y="110149"/>
            <a:ext cx="10515600" cy="575652"/>
          </a:xfrm>
        </p:spPr>
        <p:txBody>
          <a:bodyPr>
            <a:normAutofit fontScale="90000"/>
          </a:bodyPr>
          <a:lstStyle/>
          <a:p>
            <a:r>
              <a:rPr lang="en-US" b="1" dirty="0">
                <a:solidFill>
                  <a:srgbClr val="7030A0"/>
                </a:solidFill>
              </a:rPr>
              <a:t>(2)	Closed Loop Control System</a:t>
            </a:r>
            <a:endParaRPr lang="th-TH" b="1" dirty="0">
              <a:solidFill>
                <a:srgbClr val="7030A0"/>
              </a:solidFill>
            </a:endParaRPr>
          </a:p>
        </p:txBody>
      </p:sp>
      <p:sp>
        <p:nvSpPr>
          <p:cNvPr id="4" name="TextBox 3">
            <a:extLst>
              <a:ext uri="{FF2B5EF4-FFF2-40B4-BE49-F238E27FC236}">
                <a16:creationId xmlns:a16="http://schemas.microsoft.com/office/drawing/2014/main" id="{D214FC00-1104-4896-8402-3F15F9DCA18A}"/>
              </a:ext>
            </a:extLst>
          </p:cNvPr>
          <p:cNvSpPr txBox="1"/>
          <p:nvPr/>
        </p:nvSpPr>
        <p:spPr>
          <a:xfrm>
            <a:off x="175846" y="1028700"/>
            <a:ext cx="9724292" cy="1815882"/>
          </a:xfrm>
          <a:prstGeom prst="rect">
            <a:avLst/>
          </a:prstGeom>
          <a:noFill/>
        </p:spPr>
        <p:txBody>
          <a:bodyPr wrap="square" rtlCol="0">
            <a:spAutoFit/>
          </a:bodyPr>
          <a:lstStyle/>
          <a:p>
            <a:pPr marL="457200" indent="-457200">
              <a:buFont typeface="Wingdings" panose="05000000000000000000" pitchFamily="2" charset="2"/>
              <a:buChar char="q"/>
            </a:pPr>
            <a:r>
              <a:rPr lang="en-US" dirty="0"/>
              <a:t>One is forward path means water in and out.</a:t>
            </a:r>
          </a:p>
          <a:p>
            <a:pPr marL="457200" indent="-457200">
              <a:buFont typeface="Wingdings" panose="05000000000000000000" pitchFamily="2" charset="2"/>
              <a:buChar char="q"/>
            </a:pPr>
            <a:endParaRPr lang="en-US" dirty="0"/>
          </a:p>
          <a:p>
            <a:pPr marL="457200" indent="-457200">
              <a:buFont typeface="Wingdings" panose="05000000000000000000" pitchFamily="2" charset="2"/>
              <a:buChar char="q"/>
            </a:pPr>
            <a:r>
              <a:rPr lang="en-US" dirty="0"/>
              <a:t>Second is out match with input calculate the error using feedback loop.</a:t>
            </a:r>
            <a:endParaRPr lang="th-TH" dirty="0"/>
          </a:p>
        </p:txBody>
      </p:sp>
    </p:spTree>
    <p:extLst>
      <p:ext uri="{BB962C8B-B14F-4D97-AF65-F5344CB8AC3E}">
        <p14:creationId xmlns:p14="http://schemas.microsoft.com/office/powerpoint/2010/main" val="25312194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Block diagram of closed loop control system">
            <a:extLst>
              <a:ext uri="{FF2B5EF4-FFF2-40B4-BE49-F238E27FC236}">
                <a16:creationId xmlns:a16="http://schemas.microsoft.com/office/drawing/2014/main" id="{8C2F284F-6D2C-4D5C-A44A-07E8F5D98E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21179" y="4466492"/>
            <a:ext cx="7258050" cy="183425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8163F5BD-D9D8-4588-A922-A8431F2048CA}"/>
              </a:ext>
            </a:extLst>
          </p:cNvPr>
          <p:cNvSpPr txBox="1"/>
          <p:nvPr/>
        </p:nvSpPr>
        <p:spPr>
          <a:xfrm>
            <a:off x="987608" y="6383216"/>
            <a:ext cx="8826759" cy="400110"/>
          </a:xfrm>
          <a:prstGeom prst="rect">
            <a:avLst/>
          </a:prstGeom>
          <a:noFill/>
        </p:spPr>
        <p:txBody>
          <a:bodyPr wrap="square" rtlCol="0">
            <a:spAutoFit/>
          </a:bodyPr>
          <a:lstStyle/>
          <a:p>
            <a:pPr algn="ctr"/>
            <a:r>
              <a:rPr lang="en-US" sz="2000" b="1" dirty="0"/>
              <a:t>Figure: Block diagram of closed loop control system</a:t>
            </a:r>
            <a:endParaRPr lang="th-TH" sz="2000" b="1" dirty="0"/>
          </a:p>
        </p:txBody>
      </p:sp>
      <p:pic>
        <p:nvPicPr>
          <p:cNvPr id="6" name="Picture 2" descr="water tank example of a closed loop control system">
            <a:extLst>
              <a:ext uri="{FF2B5EF4-FFF2-40B4-BE49-F238E27FC236}">
                <a16:creationId xmlns:a16="http://schemas.microsoft.com/office/drawing/2014/main" id="{4360C055-ED64-4702-95E0-8012C7E2FB4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12015" y="325316"/>
            <a:ext cx="3763108" cy="303334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D381E24B-FB9E-4958-80AA-C2F29172BC02}"/>
              </a:ext>
            </a:extLst>
          </p:cNvPr>
          <p:cNvSpPr txBox="1"/>
          <p:nvPr/>
        </p:nvSpPr>
        <p:spPr>
          <a:xfrm>
            <a:off x="184638" y="518746"/>
            <a:ext cx="8326316" cy="4401205"/>
          </a:xfrm>
          <a:prstGeom prst="rect">
            <a:avLst/>
          </a:prstGeom>
          <a:noFill/>
        </p:spPr>
        <p:txBody>
          <a:bodyPr wrap="square" rtlCol="0">
            <a:spAutoFit/>
          </a:bodyPr>
          <a:lstStyle/>
          <a:p>
            <a:pPr marL="457200" indent="-457200">
              <a:buFont typeface="Wingdings" panose="05000000000000000000" pitchFamily="2" charset="2"/>
              <a:buChar char="q"/>
            </a:pPr>
            <a:r>
              <a:rPr lang="en-US" sz="2000" dirty="0"/>
              <a:t>Initially take a PLANT (PLANT is a tank, Inlet, outlet, water all things available in the PLANT).</a:t>
            </a:r>
          </a:p>
          <a:p>
            <a:pPr marL="457200" indent="-457200">
              <a:buFont typeface="Wingdings" panose="05000000000000000000" pitchFamily="2" charset="2"/>
              <a:buChar char="q"/>
            </a:pPr>
            <a:r>
              <a:rPr lang="en-US" sz="2000" dirty="0"/>
              <a:t>PLANT connected with Control Element (Tap).</a:t>
            </a:r>
          </a:p>
          <a:p>
            <a:pPr marL="457200" indent="-457200">
              <a:buFont typeface="Wingdings" panose="05000000000000000000" pitchFamily="2" charset="2"/>
              <a:buChar char="q"/>
            </a:pPr>
            <a:r>
              <a:rPr lang="en-US" sz="2000" dirty="0"/>
              <a:t>Control Element controlled by controller is known as Automatic Controller.</a:t>
            </a:r>
          </a:p>
          <a:p>
            <a:pPr marL="457200" indent="-457200">
              <a:buFont typeface="Wingdings" panose="05000000000000000000" pitchFamily="2" charset="2"/>
              <a:buChar char="q"/>
            </a:pPr>
            <a:r>
              <a:rPr lang="en-US" sz="2000" dirty="0"/>
              <a:t>Automatic Controller work due to error signal E(s).</a:t>
            </a:r>
          </a:p>
          <a:p>
            <a:pPr marL="457200" indent="-457200">
              <a:buFont typeface="Wingdings" panose="05000000000000000000" pitchFamily="2" charset="2"/>
              <a:buChar char="q"/>
            </a:pPr>
            <a:r>
              <a:rPr lang="en-US" sz="2000" dirty="0"/>
              <a:t>Error signal generated by Comparator.</a:t>
            </a:r>
          </a:p>
          <a:p>
            <a:pPr marL="457200" indent="-457200">
              <a:buFont typeface="Wingdings" panose="05000000000000000000" pitchFamily="2" charset="2"/>
              <a:buChar char="q"/>
            </a:pPr>
            <a:r>
              <a:rPr lang="en-US" sz="2000" dirty="0"/>
              <a:t>Comparator just compare the value of input and feedback to create E(s). </a:t>
            </a:r>
          </a:p>
          <a:p>
            <a:pPr marL="457200" indent="-457200">
              <a:buFont typeface="Wingdings" panose="05000000000000000000" pitchFamily="2" charset="2"/>
              <a:buChar char="q"/>
            </a:pPr>
            <a:r>
              <a:rPr lang="en-US" sz="2000" dirty="0"/>
              <a:t>Level Transducer just measure the height above 5 meter and gives to the Comparator.</a:t>
            </a:r>
          </a:p>
          <a:p>
            <a:pPr marL="457200" indent="-457200">
              <a:buFont typeface="Wingdings" panose="05000000000000000000" pitchFamily="2" charset="2"/>
              <a:buChar char="q"/>
            </a:pPr>
            <a:r>
              <a:rPr lang="en-US" sz="2000" dirty="0"/>
              <a:t>So one path is called as Forward Path or Forward Path Gain denoted by G(s).</a:t>
            </a:r>
          </a:p>
          <a:p>
            <a:pPr marL="457200" indent="-457200">
              <a:buFont typeface="Wingdings" panose="05000000000000000000" pitchFamily="2" charset="2"/>
              <a:buChar char="q"/>
            </a:pPr>
            <a:r>
              <a:rPr lang="en-US" sz="2000" dirty="0"/>
              <a:t>Other path is called as Feedback Path or Feedback Path Gain denoted by H(s)</a:t>
            </a:r>
          </a:p>
          <a:p>
            <a:pPr marL="457200" indent="-457200">
              <a:buFont typeface="Wingdings" panose="05000000000000000000" pitchFamily="2" charset="2"/>
              <a:buChar char="q"/>
            </a:pPr>
            <a:endParaRPr lang="th-TH" sz="2000" dirty="0"/>
          </a:p>
        </p:txBody>
      </p:sp>
    </p:spTree>
    <p:extLst>
      <p:ext uri="{BB962C8B-B14F-4D97-AF65-F5344CB8AC3E}">
        <p14:creationId xmlns:p14="http://schemas.microsoft.com/office/powerpoint/2010/main" val="32431923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Block diagram of closed loop control system">
            <a:extLst>
              <a:ext uri="{FF2B5EF4-FFF2-40B4-BE49-F238E27FC236}">
                <a16:creationId xmlns:a16="http://schemas.microsoft.com/office/drawing/2014/main" id="{7C718958-8992-4424-B962-2A7F27B19E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81863" y="1204545"/>
            <a:ext cx="7258050" cy="232996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BA4EACBC-C5B4-4FE8-BAA9-B0C1EE7F1FAE}"/>
              </a:ext>
            </a:extLst>
          </p:cNvPr>
          <p:cNvSpPr txBox="1"/>
          <p:nvPr/>
        </p:nvSpPr>
        <p:spPr>
          <a:xfrm>
            <a:off x="4064915" y="3648808"/>
            <a:ext cx="8826759" cy="400110"/>
          </a:xfrm>
          <a:prstGeom prst="rect">
            <a:avLst/>
          </a:prstGeom>
          <a:noFill/>
        </p:spPr>
        <p:txBody>
          <a:bodyPr wrap="square" rtlCol="0">
            <a:spAutoFit/>
          </a:bodyPr>
          <a:lstStyle/>
          <a:p>
            <a:pPr algn="ctr"/>
            <a:r>
              <a:rPr lang="en-US" sz="2000" b="1" dirty="0"/>
              <a:t>Figure: Block diagram of closed loop control system</a:t>
            </a:r>
            <a:endParaRPr lang="th-TH" sz="2000" b="1" dirty="0"/>
          </a:p>
        </p:txBody>
      </p:sp>
      <p:pic>
        <p:nvPicPr>
          <p:cNvPr id="3074" name="Picture 2" descr="canonical form for closed loop systems">
            <a:extLst>
              <a:ext uri="{FF2B5EF4-FFF2-40B4-BE49-F238E27FC236}">
                <a16:creationId xmlns:a16="http://schemas.microsoft.com/office/drawing/2014/main" id="{3A7A56C3-6F47-4BED-BA59-7CFEC0C7B7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27797" y="4067175"/>
            <a:ext cx="5972175" cy="2790825"/>
          </a:xfrm>
          <a:prstGeom prst="rect">
            <a:avLst/>
          </a:prstGeom>
          <a:noFill/>
          <a:extLst>
            <a:ext uri="{909E8E84-426E-40DD-AFC4-6F175D3DCCD1}">
              <a14:hiddenFill xmlns:a14="http://schemas.microsoft.com/office/drawing/2010/main">
                <a:solidFill>
                  <a:srgbClr val="FFFFFF"/>
                </a:solidFill>
              </a14:hiddenFill>
            </a:ext>
          </a:extLst>
        </p:spPr>
      </p:pic>
      <p:sp>
        <p:nvSpPr>
          <p:cNvPr id="7" name="Title 1">
            <a:extLst>
              <a:ext uri="{FF2B5EF4-FFF2-40B4-BE49-F238E27FC236}">
                <a16:creationId xmlns:a16="http://schemas.microsoft.com/office/drawing/2014/main" id="{D86F62B2-E20A-452F-96C8-81DEB6A6610D}"/>
              </a:ext>
            </a:extLst>
          </p:cNvPr>
          <p:cNvSpPr>
            <a:spLocks noGrp="1"/>
          </p:cNvSpPr>
          <p:nvPr>
            <p:ph type="title"/>
          </p:nvPr>
        </p:nvSpPr>
        <p:spPr>
          <a:xfrm>
            <a:off x="161192" y="110149"/>
            <a:ext cx="11787554" cy="575652"/>
          </a:xfrm>
        </p:spPr>
        <p:txBody>
          <a:bodyPr>
            <a:normAutofit fontScale="90000"/>
          </a:bodyPr>
          <a:lstStyle/>
          <a:p>
            <a:r>
              <a:rPr lang="en-US" b="1" dirty="0">
                <a:solidFill>
                  <a:srgbClr val="7030A0"/>
                </a:solidFill>
              </a:rPr>
              <a:t>Convert Closed Loop Control System Into Canonical Form</a:t>
            </a:r>
            <a:endParaRPr lang="th-TH" b="1" dirty="0">
              <a:solidFill>
                <a:srgbClr val="7030A0"/>
              </a:solidFill>
            </a:endParaRPr>
          </a:p>
        </p:txBody>
      </p:sp>
      <p:sp>
        <p:nvSpPr>
          <p:cNvPr id="6" name="TextBox 5">
            <a:extLst>
              <a:ext uri="{FF2B5EF4-FFF2-40B4-BE49-F238E27FC236}">
                <a16:creationId xmlns:a16="http://schemas.microsoft.com/office/drawing/2014/main" id="{E30EA7D7-B61B-47BA-8F7F-67FF38242EAD}"/>
              </a:ext>
            </a:extLst>
          </p:cNvPr>
          <p:cNvSpPr txBox="1"/>
          <p:nvPr/>
        </p:nvSpPr>
        <p:spPr>
          <a:xfrm>
            <a:off x="105506" y="1354016"/>
            <a:ext cx="4712677" cy="1384995"/>
          </a:xfrm>
          <a:prstGeom prst="rect">
            <a:avLst/>
          </a:prstGeom>
          <a:noFill/>
        </p:spPr>
        <p:txBody>
          <a:bodyPr wrap="square" rtlCol="0">
            <a:spAutoFit/>
          </a:bodyPr>
          <a:lstStyle/>
          <a:p>
            <a:r>
              <a:rPr lang="en-US" dirty="0"/>
              <a:t>Now we draw canonical form in the G(s) and H(s)</a:t>
            </a:r>
          </a:p>
          <a:p>
            <a:r>
              <a:rPr lang="en-US" dirty="0"/>
              <a:t>B(s) = Feedback signal </a:t>
            </a:r>
            <a:endParaRPr lang="th-TH" dirty="0"/>
          </a:p>
        </p:txBody>
      </p:sp>
    </p:spTree>
    <p:extLst>
      <p:ext uri="{BB962C8B-B14F-4D97-AF65-F5344CB8AC3E}">
        <p14:creationId xmlns:p14="http://schemas.microsoft.com/office/powerpoint/2010/main" val="7991641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E6322-2FA7-47BC-9047-38825F6349D7}"/>
              </a:ext>
            </a:extLst>
          </p:cNvPr>
          <p:cNvSpPr>
            <a:spLocks noGrp="1"/>
          </p:cNvSpPr>
          <p:nvPr>
            <p:ph type="title"/>
          </p:nvPr>
        </p:nvSpPr>
        <p:spPr/>
        <p:txBody>
          <a:bodyPr/>
          <a:lstStyle/>
          <a:p>
            <a:r>
              <a:rPr lang="en-US" sz="4400" b="1" dirty="0">
                <a:effectLst/>
                <a:latin typeface="Times New Roman" panose="02020603050405020304" pitchFamily="18" charset="0"/>
                <a:ea typeface="Times New Roman" panose="02020603050405020304" pitchFamily="18" charset="0"/>
              </a:rPr>
              <a:t>Recommended Books:</a:t>
            </a:r>
            <a:endParaRPr lang="th-TH" dirty="0"/>
          </a:p>
        </p:txBody>
      </p:sp>
      <p:sp>
        <p:nvSpPr>
          <p:cNvPr id="3" name="Content Placeholder 2">
            <a:extLst>
              <a:ext uri="{FF2B5EF4-FFF2-40B4-BE49-F238E27FC236}">
                <a16:creationId xmlns:a16="http://schemas.microsoft.com/office/drawing/2014/main" id="{C0B8E7D8-3139-4080-B681-28F6B2994507}"/>
              </a:ext>
            </a:extLst>
          </p:cNvPr>
          <p:cNvSpPr>
            <a:spLocks noGrp="1"/>
          </p:cNvSpPr>
          <p:nvPr>
            <p:ph idx="1"/>
          </p:nvPr>
        </p:nvSpPr>
        <p:spPr>
          <a:xfrm>
            <a:off x="838200" y="1825625"/>
            <a:ext cx="10922540" cy="4351338"/>
          </a:xfrm>
        </p:spPr>
        <p:txBody>
          <a:bodyPr>
            <a:normAutofit/>
          </a:bodyPr>
          <a:lstStyle/>
          <a:p>
            <a:pPr marL="457200" indent="-457200">
              <a:buAutoNum type="arabicPeriod"/>
            </a:pPr>
            <a:r>
              <a:rPr lang="en-US" sz="2400" dirty="0" err="1">
                <a:effectLst/>
                <a:latin typeface="Times New Roman" panose="02020603050405020304" pitchFamily="18" charset="0"/>
                <a:ea typeface="Times New Roman" panose="02020603050405020304" pitchFamily="18" charset="0"/>
              </a:rPr>
              <a:t>Katsushiko</a:t>
            </a:r>
            <a:r>
              <a:rPr lang="en-US" sz="2400" dirty="0">
                <a:effectLst/>
                <a:latin typeface="Times New Roman" panose="02020603050405020304" pitchFamily="18" charset="0"/>
                <a:ea typeface="Times New Roman" panose="02020603050405020304" pitchFamily="18" charset="0"/>
              </a:rPr>
              <a:t>, Ogata, “Modern Control Engineering,” McGraw-Hill, `5th edition</a:t>
            </a:r>
            <a:br>
              <a:rPr lang="en-US" sz="2400" dirty="0">
                <a:effectLst/>
                <a:latin typeface="Times New Roman" panose="02020603050405020304" pitchFamily="18" charset="0"/>
                <a:ea typeface="Times New Roman" panose="02020603050405020304" pitchFamily="18" charset="0"/>
              </a:rPr>
            </a:br>
            <a:endParaRPr lang="en-US" sz="2400" dirty="0">
              <a:effectLst/>
              <a:latin typeface="Times New Roman" panose="02020603050405020304" pitchFamily="18" charset="0"/>
              <a:ea typeface="Times New Roman" panose="02020603050405020304" pitchFamily="18" charset="0"/>
            </a:endParaRPr>
          </a:p>
          <a:p>
            <a:pPr marL="457200" indent="-457200">
              <a:buAutoNum type="arabicPeriod"/>
            </a:pPr>
            <a:endParaRPr lang="en-US" sz="2400" dirty="0">
              <a:latin typeface="Times New Roman" panose="02020603050405020304" pitchFamily="18" charset="0"/>
              <a:ea typeface="Times New Roman" panose="02020603050405020304" pitchFamily="18" charset="0"/>
            </a:endParaRPr>
          </a:p>
          <a:p>
            <a:pPr marL="457200" indent="-457200">
              <a:buAutoNum type="arabicPeriod"/>
            </a:pPr>
            <a:r>
              <a:rPr lang="en-US" sz="2400" dirty="0">
                <a:effectLst/>
                <a:latin typeface="Times New Roman" panose="02020603050405020304" pitchFamily="18" charset="0"/>
                <a:ea typeface="Times New Roman" panose="02020603050405020304" pitchFamily="18" charset="0"/>
              </a:rPr>
              <a:t>R. </a:t>
            </a:r>
            <a:r>
              <a:rPr lang="en-US" sz="2400" dirty="0" err="1">
                <a:effectLst/>
                <a:latin typeface="Times New Roman" panose="02020603050405020304" pitchFamily="18" charset="0"/>
                <a:ea typeface="Times New Roman" panose="02020603050405020304" pitchFamily="18" charset="0"/>
              </a:rPr>
              <a:t>C.Dorf</a:t>
            </a:r>
            <a:r>
              <a:rPr lang="en-US" sz="2400" dirty="0">
                <a:effectLst/>
                <a:latin typeface="Times New Roman" panose="02020603050405020304" pitchFamily="18" charset="0"/>
                <a:ea typeface="Times New Roman" panose="02020603050405020304" pitchFamily="18" charset="0"/>
              </a:rPr>
              <a:t> and R. H. Bishop, “Modern Control Systems,” 12th edition</a:t>
            </a:r>
            <a:br>
              <a:rPr lang="en-US" sz="2400" dirty="0">
                <a:effectLst/>
                <a:latin typeface="Times New Roman" panose="02020603050405020304" pitchFamily="18" charset="0"/>
                <a:ea typeface="Times New Roman" panose="02020603050405020304" pitchFamily="18" charset="0"/>
              </a:rPr>
            </a:br>
            <a:endParaRPr lang="en-US" sz="2400" dirty="0">
              <a:effectLst/>
              <a:latin typeface="Times New Roman" panose="02020603050405020304" pitchFamily="18" charset="0"/>
              <a:ea typeface="Times New Roman" panose="02020603050405020304" pitchFamily="18" charset="0"/>
            </a:endParaRPr>
          </a:p>
          <a:p>
            <a:pPr marL="457200" indent="-457200">
              <a:buAutoNum type="arabicPeriod"/>
            </a:pPr>
            <a:r>
              <a:rPr lang="en-US" sz="2400" dirty="0">
                <a:effectLst/>
                <a:latin typeface="Times New Roman" panose="02020603050405020304" pitchFamily="18" charset="0"/>
                <a:ea typeface="Times New Roman" panose="02020603050405020304" pitchFamily="18" charset="0"/>
              </a:rPr>
              <a:t>B.C. </a:t>
            </a:r>
            <a:r>
              <a:rPr lang="en-US" sz="2400" dirty="0" err="1">
                <a:effectLst/>
                <a:latin typeface="Times New Roman" panose="02020603050405020304" pitchFamily="18" charset="0"/>
                <a:ea typeface="Times New Roman" panose="02020603050405020304" pitchFamily="18" charset="0"/>
              </a:rPr>
              <a:t>Kuo</a:t>
            </a:r>
            <a:r>
              <a:rPr lang="en-US" sz="2400" dirty="0">
                <a:effectLst/>
                <a:latin typeface="Times New Roman" panose="02020603050405020304" pitchFamily="18" charset="0"/>
                <a:ea typeface="Times New Roman" panose="02020603050405020304" pitchFamily="18" charset="0"/>
              </a:rPr>
              <a:t>, “Automatic Control Systems” 7th edition</a:t>
            </a:r>
            <a:endParaRPr lang="th-TH" sz="2400" dirty="0"/>
          </a:p>
        </p:txBody>
      </p:sp>
    </p:spTree>
    <p:extLst>
      <p:ext uri="{BB962C8B-B14F-4D97-AF65-F5344CB8AC3E}">
        <p14:creationId xmlns:p14="http://schemas.microsoft.com/office/powerpoint/2010/main" val="21426392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anonical form for closed loop systems">
            <a:extLst>
              <a:ext uri="{FF2B5EF4-FFF2-40B4-BE49-F238E27FC236}">
                <a16:creationId xmlns:a16="http://schemas.microsoft.com/office/drawing/2014/main" id="{3A6D5BFA-589A-4DDF-AF3E-3F06D0B811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6905" y="764931"/>
            <a:ext cx="5972175" cy="2312378"/>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649DDC4E-0E3E-4E9E-9373-70A8ACE2DE57}"/>
                  </a:ext>
                </a:extLst>
              </p:cNvPr>
              <p:cNvSpPr txBox="1"/>
              <p:nvPr/>
            </p:nvSpPr>
            <p:spPr>
              <a:xfrm>
                <a:off x="646234" y="3138854"/>
                <a:ext cx="4573047"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𝑅</m:t>
                      </m:r>
                      <m:d>
                        <m:dPr>
                          <m:ctrlPr>
                            <a:rPr lang="en-US" b="0" i="1" smtClean="0">
                              <a:latin typeface="Cambria Math" panose="02040503050406030204" pitchFamily="18" charset="0"/>
                            </a:rPr>
                          </m:ctrlPr>
                        </m:dPr>
                        <m:e>
                          <m:r>
                            <a:rPr lang="en-US" b="0" i="1" smtClean="0">
                              <a:latin typeface="Cambria Math" panose="02040503050406030204" pitchFamily="18" charset="0"/>
                            </a:rPr>
                            <m:t>𝑆</m:t>
                          </m:r>
                        </m:e>
                      </m:d>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m:t>
                          </m:r>
                          <m:r>
                            <a:rPr lang="en-US" b="0" i="1" smtClean="0">
                              <a:latin typeface="Cambria Math" panose="02040503050406030204" pitchFamily="18" charset="0"/>
                            </a:rPr>
                            <m:t>𝐵</m:t>
                          </m:r>
                          <m:d>
                            <m:dPr>
                              <m:ctrlPr>
                                <a:rPr lang="en-US" b="0" i="1" smtClean="0">
                                  <a:latin typeface="Cambria Math" panose="02040503050406030204" pitchFamily="18" charset="0"/>
                                </a:rPr>
                              </m:ctrlPr>
                            </m:dPr>
                            <m:e>
                              <m:r>
                                <a:rPr lang="en-US" b="0" i="1" smtClean="0">
                                  <a:latin typeface="Cambria Math" panose="02040503050406030204" pitchFamily="18" charset="0"/>
                                </a:rPr>
                                <m:t>𝑆</m:t>
                              </m:r>
                            </m:e>
                          </m:d>
                        </m:e>
                      </m:d>
                      <m:r>
                        <a:rPr lang="en-US" b="0" i="1" smtClean="0">
                          <a:latin typeface="Cambria Math" panose="02040503050406030204" pitchFamily="18" charset="0"/>
                        </a:rPr>
                        <m:t>−</m:t>
                      </m:r>
                      <m:r>
                        <a:rPr lang="en-US" b="0" i="1" smtClean="0">
                          <a:latin typeface="Cambria Math" panose="02040503050406030204" pitchFamily="18" charset="0"/>
                        </a:rPr>
                        <m:t>𝐸</m:t>
                      </m:r>
                      <m:d>
                        <m:dPr>
                          <m:ctrlPr>
                            <a:rPr lang="en-US" b="0" i="1" smtClean="0">
                              <a:latin typeface="Cambria Math" panose="02040503050406030204" pitchFamily="18" charset="0"/>
                            </a:rPr>
                          </m:ctrlPr>
                        </m:dPr>
                        <m:e>
                          <m:r>
                            <a:rPr lang="en-US" b="0" i="1" smtClean="0">
                              <a:latin typeface="Cambria Math" panose="02040503050406030204" pitchFamily="18" charset="0"/>
                            </a:rPr>
                            <m:t>𝑆</m:t>
                          </m:r>
                        </m:e>
                      </m:d>
                      <m:r>
                        <a:rPr lang="en-US" b="0" i="1" smtClean="0">
                          <a:latin typeface="Cambria Math" panose="02040503050406030204" pitchFamily="18" charset="0"/>
                        </a:rPr>
                        <m:t>=0 </m:t>
                      </m:r>
                    </m:oMath>
                  </m:oMathPara>
                </a14:m>
                <a:endParaRPr lang="en-US" b="0" i="1" dirty="0">
                  <a:latin typeface="Cambria Math" panose="02040503050406030204" pitchFamily="18" charset="0"/>
                </a:endParaRPr>
              </a:p>
            </p:txBody>
          </p:sp>
        </mc:Choice>
        <mc:Fallback xmlns="">
          <p:sp>
            <p:nvSpPr>
              <p:cNvPr id="6" name="TextBox 5">
                <a:extLst>
                  <a:ext uri="{FF2B5EF4-FFF2-40B4-BE49-F238E27FC236}">
                    <a16:creationId xmlns:a16="http://schemas.microsoft.com/office/drawing/2014/main" id="{649DDC4E-0E3E-4E9E-9373-70A8ACE2DE57}"/>
                  </a:ext>
                </a:extLst>
              </p:cNvPr>
              <p:cNvSpPr txBox="1">
                <a:spLocks noRot="1" noChangeAspect="1" noMove="1" noResize="1" noEditPoints="1" noAdjustHandles="1" noChangeArrowheads="1" noChangeShapeType="1" noTextEdit="1"/>
              </p:cNvSpPr>
              <p:nvPr/>
            </p:nvSpPr>
            <p:spPr>
              <a:xfrm>
                <a:off x="646234" y="3138854"/>
                <a:ext cx="4573047" cy="430887"/>
              </a:xfrm>
              <a:prstGeom prst="rect">
                <a:avLst/>
              </a:prstGeom>
              <a:blipFill>
                <a:blip r:embed="rId3"/>
                <a:stretch>
                  <a:fillRect/>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67F595D9-A759-417A-9E94-06CB4D597C1E}"/>
                  </a:ext>
                </a:extLst>
              </p:cNvPr>
              <p:cNvSpPr txBox="1"/>
              <p:nvPr/>
            </p:nvSpPr>
            <p:spPr>
              <a:xfrm>
                <a:off x="279155" y="3712512"/>
                <a:ext cx="3905982" cy="5232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𝑅</m:t>
                      </m:r>
                      <m:d>
                        <m:dPr>
                          <m:ctrlPr>
                            <a:rPr lang="en-US" b="0" i="1" smtClean="0">
                              <a:latin typeface="Cambria Math" panose="02040503050406030204" pitchFamily="18" charset="0"/>
                            </a:rPr>
                          </m:ctrlPr>
                        </m:dPr>
                        <m:e>
                          <m:r>
                            <a:rPr lang="en-US" b="0" i="1" smtClean="0">
                              <a:latin typeface="Cambria Math" panose="02040503050406030204" pitchFamily="18" charset="0"/>
                            </a:rPr>
                            <m:t>𝑆</m:t>
                          </m:r>
                        </m:e>
                      </m:d>
                      <m:r>
                        <a:rPr lang="en-US" b="0" i="1" smtClean="0">
                          <a:latin typeface="Cambria Math" panose="02040503050406030204" pitchFamily="18" charset="0"/>
                        </a:rPr>
                        <m:t>−</m:t>
                      </m:r>
                      <m:r>
                        <a:rPr lang="en-US" b="0" i="1" smtClean="0">
                          <a:latin typeface="Cambria Math" panose="02040503050406030204" pitchFamily="18" charset="0"/>
                        </a:rPr>
                        <m:t>𝐵</m:t>
                      </m:r>
                      <m:d>
                        <m:dPr>
                          <m:ctrlPr>
                            <a:rPr lang="en-US" b="0" i="1" smtClean="0">
                              <a:latin typeface="Cambria Math" panose="02040503050406030204" pitchFamily="18" charset="0"/>
                            </a:rPr>
                          </m:ctrlPr>
                        </m:dPr>
                        <m:e>
                          <m:r>
                            <a:rPr lang="en-US" b="0" i="1" smtClean="0">
                              <a:latin typeface="Cambria Math" panose="02040503050406030204" pitchFamily="18" charset="0"/>
                            </a:rPr>
                            <m:t>𝑆</m:t>
                          </m:r>
                        </m:e>
                      </m:d>
                      <m:r>
                        <a:rPr lang="en-US" b="0" i="1" smtClean="0">
                          <a:latin typeface="Cambria Math" panose="02040503050406030204" pitchFamily="18" charset="0"/>
                        </a:rPr>
                        <m:t>=</m:t>
                      </m:r>
                      <m:r>
                        <a:rPr lang="en-US" b="0" i="1" smtClean="0">
                          <a:latin typeface="Cambria Math" panose="02040503050406030204" pitchFamily="18" charset="0"/>
                        </a:rPr>
                        <m:t>𝐸</m:t>
                      </m:r>
                      <m:r>
                        <a:rPr lang="en-US" b="0" i="1" smtClean="0">
                          <a:latin typeface="Cambria Math" panose="02040503050406030204" pitchFamily="18" charset="0"/>
                        </a:rPr>
                        <m:t>(</m:t>
                      </m:r>
                      <m:r>
                        <a:rPr lang="en-US" b="0" i="1" smtClean="0">
                          <a:latin typeface="Cambria Math" panose="02040503050406030204" pitchFamily="18" charset="0"/>
                        </a:rPr>
                        <m:t>𝑆</m:t>
                      </m:r>
                      <m:r>
                        <a:rPr lang="en-US" b="0" i="1" smtClean="0">
                          <a:latin typeface="Cambria Math" panose="02040503050406030204" pitchFamily="18" charset="0"/>
                        </a:rPr>
                        <m:t>)</m:t>
                      </m:r>
                    </m:oMath>
                  </m:oMathPara>
                </a14:m>
                <a:endParaRPr lang="en-US" b="0" dirty="0"/>
              </a:p>
            </p:txBody>
          </p:sp>
        </mc:Choice>
        <mc:Fallback xmlns="">
          <p:sp>
            <p:nvSpPr>
              <p:cNvPr id="8" name="TextBox 7">
                <a:extLst>
                  <a:ext uri="{FF2B5EF4-FFF2-40B4-BE49-F238E27FC236}">
                    <a16:creationId xmlns:a16="http://schemas.microsoft.com/office/drawing/2014/main" id="{67F595D9-A759-417A-9E94-06CB4D597C1E}"/>
                  </a:ext>
                </a:extLst>
              </p:cNvPr>
              <p:cNvSpPr txBox="1">
                <a:spLocks noRot="1" noChangeAspect="1" noMove="1" noResize="1" noEditPoints="1" noAdjustHandles="1" noChangeArrowheads="1" noChangeShapeType="1" noTextEdit="1"/>
              </p:cNvSpPr>
              <p:nvPr/>
            </p:nvSpPr>
            <p:spPr>
              <a:xfrm>
                <a:off x="279155" y="3712512"/>
                <a:ext cx="3905982" cy="523220"/>
              </a:xfrm>
              <a:prstGeom prst="rect">
                <a:avLst/>
              </a:prstGeom>
              <a:blipFill>
                <a:blip r:embed="rId4"/>
                <a:stretch>
                  <a:fillRect/>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9C4D56C9-FB3F-49D8-9252-75AC205FEE36}"/>
                  </a:ext>
                </a:extLst>
              </p:cNvPr>
              <p:cNvSpPr txBox="1"/>
              <p:nvPr/>
            </p:nvSpPr>
            <p:spPr>
              <a:xfrm>
                <a:off x="282088" y="4366074"/>
                <a:ext cx="6250597" cy="5232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𝐸</m:t>
                      </m:r>
                      <m:d>
                        <m:dPr>
                          <m:ctrlPr>
                            <a:rPr lang="en-US" b="0" i="1" smtClean="0">
                              <a:latin typeface="Cambria Math" panose="02040503050406030204" pitchFamily="18" charset="0"/>
                            </a:rPr>
                          </m:ctrlPr>
                        </m:dPr>
                        <m:e>
                          <m:r>
                            <a:rPr lang="en-US" b="0" i="1" smtClean="0">
                              <a:latin typeface="Cambria Math" panose="02040503050406030204" pitchFamily="18" charset="0"/>
                            </a:rPr>
                            <m:t>𝑆</m:t>
                          </m:r>
                        </m:e>
                      </m:d>
                      <m:r>
                        <a:rPr lang="en-US" i="1">
                          <a:latin typeface="Cambria Math" panose="02040503050406030204" pitchFamily="18" charset="0"/>
                        </a:rPr>
                        <m:t>=</m:t>
                      </m:r>
                      <m:r>
                        <a:rPr lang="en-US" i="1">
                          <a:latin typeface="Cambria Math" panose="02040503050406030204" pitchFamily="18" charset="0"/>
                        </a:rPr>
                        <m:t>𝑅</m:t>
                      </m:r>
                      <m:d>
                        <m:dPr>
                          <m:ctrlPr>
                            <a:rPr lang="en-US" i="1">
                              <a:latin typeface="Cambria Math" panose="02040503050406030204" pitchFamily="18" charset="0"/>
                            </a:rPr>
                          </m:ctrlPr>
                        </m:dPr>
                        <m:e>
                          <m:r>
                            <a:rPr lang="en-US" b="0" i="1" smtClean="0">
                              <a:latin typeface="Cambria Math" panose="02040503050406030204" pitchFamily="18" charset="0"/>
                            </a:rPr>
                            <m:t>𝑆</m:t>
                          </m:r>
                        </m:e>
                      </m:d>
                      <m:r>
                        <a:rPr lang="en-US" i="1">
                          <a:latin typeface="Cambria Math" panose="02040503050406030204" pitchFamily="18" charset="0"/>
                        </a:rPr>
                        <m:t>−</m:t>
                      </m:r>
                      <m:r>
                        <a:rPr lang="en-US" i="1">
                          <a:latin typeface="Cambria Math" panose="02040503050406030204" pitchFamily="18" charset="0"/>
                        </a:rPr>
                        <m:t>𝐵</m:t>
                      </m:r>
                      <m:d>
                        <m:dPr>
                          <m:ctrlPr>
                            <a:rPr lang="en-US" i="1">
                              <a:latin typeface="Cambria Math" panose="02040503050406030204" pitchFamily="18" charset="0"/>
                            </a:rPr>
                          </m:ctrlPr>
                        </m:dPr>
                        <m:e>
                          <m:r>
                            <a:rPr lang="en-US" b="0" i="1" smtClean="0">
                              <a:latin typeface="Cambria Math" panose="02040503050406030204" pitchFamily="18" charset="0"/>
                            </a:rPr>
                            <m:t>𝑆</m:t>
                          </m:r>
                        </m:e>
                      </m:d>
                      <m:r>
                        <a:rPr lang="en-US" b="0" i="1" smtClean="0">
                          <a:latin typeface="Cambria Math" panose="02040503050406030204" pitchFamily="18" charset="0"/>
                        </a:rPr>
                        <m:t> −−−−−−−(1)</m:t>
                      </m:r>
                    </m:oMath>
                  </m:oMathPara>
                </a14:m>
                <a:endParaRPr lang="en-US" b="0" dirty="0"/>
              </a:p>
            </p:txBody>
          </p:sp>
        </mc:Choice>
        <mc:Fallback xmlns="">
          <p:sp>
            <p:nvSpPr>
              <p:cNvPr id="9" name="TextBox 8">
                <a:extLst>
                  <a:ext uri="{FF2B5EF4-FFF2-40B4-BE49-F238E27FC236}">
                    <a16:creationId xmlns:a16="http://schemas.microsoft.com/office/drawing/2014/main" id="{9C4D56C9-FB3F-49D8-9252-75AC205FEE36}"/>
                  </a:ext>
                </a:extLst>
              </p:cNvPr>
              <p:cNvSpPr txBox="1">
                <a:spLocks noRot="1" noChangeAspect="1" noMove="1" noResize="1" noEditPoints="1" noAdjustHandles="1" noChangeArrowheads="1" noChangeShapeType="1" noTextEdit="1"/>
              </p:cNvSpPr>
              <p:nvPr/>
            </p:nvSpPr>
            <p:spPr>
              <a:xfrm>
                <a:off x="282088" y="4366074"/>
                <a:ext cx="6250597" cy="523220"/>
              </a:xfrm>
              <a:prstGeom prst="rect">
                <a:avLst/>
              </a:prstGeom>
              <a:blipFill>
                <a:blip r:embed="rId5"/>
                <a:stretch>
                  <a:fillRect/>
                </a:stretch>
              </a:blipFill>
            </p:spPr>
            <p:txBody>
              <a:bodyPr/>
              <a:lstStyle/>
              <a:p>
                <a:r>
                  <a:rPr lang="th-TH">
                    <a:noFill/>
                  </a:rPr>
                  <a:t> </a:t>
                </a:r>
              </a:p>
            </p:txBody>
          </p:sp>
        </mc:Fallback>
      </mc:AlternateContent>
      <p:pic>
        <p:nvPicPr>
          <p:cNvPr id="3" name="Picture 2">
            <a:extLst>
              <a:ext uri="{FF2B5EF4-FFF2-40B4-BE49-F238E27FC236}">
                <a16:creationId xmlns:a16="http://schemas.microsoft.com/office/drawing/2014/main" id="{137BBA76-3E60-44B6-88DB-F6E0DAA16560}"/>
              </a:ext>
            </a:extLst>
          </p:cNvPr>
          <p:cNvPicPr>
            <a:picLocks noChangeAspect="1"/>
          </p:cNvPicPr>
          <p:nvPr/>
        </p:nvPicPr>
        <p:blipFill>
          <a:blip r:embed="rId6"/>
          <a:stretch>
            <a:fillRect/>
          </a:stretch>
        </p:blipFill>
        <p:spPr>
          <a:xfrm>
            <a:off x="7561386" y="2488223"/>
            <a:ext cx="4144785" cy="2233246"/>
          </a:xfrm>
          <a:prstGeom prst="rect">
            <a:avLst/>
          </a:prstGeom>
        </p:spPr>
      </p:pic>
      <p:pic>
        <p:nvPicPr>
          <p:cNvPr id="7" name="Picture 6">
            <a:extLst>
              <a:ext uri="{FF2B5EF4-FFF2-40B4-BE49-F238E27FC236}">
                <a16:creationId xmlns:a16="http://schemas.microsoft.com/office/drawing/2014/main" id="{27FBE22D-C232-4507-951B-35EAB50DB653}"/>
              </a:ext>
            </a:extLst>
          </p:cNvPr>
          <p:cNvPicPr>
            <a:picLocks noChangeAspect="1"/>
          </p:cNvPicPr>
          <p:nvPr/>
        </p:nvPicPr>
        <p:blipFill>
          <a:blip r:embed="rId7"/>
          <a:stretch>
            <a:fillRect/>
          </a:stretch>
        </p:blipFill>
        <p:spPr>
          <a:xfrm>
            <a:off x="7528779" y="4677508"/>
            <a:ext cx="4121029" cy="2057400"/>
          </a:xfrm>
          <a:prstGeom prst="rect">
            <a:avLst/>
          </a:prstGeom>
        </p:spPr>
      </p:pic>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14993E1F-B54D-4134-B24C-ACC7774E2964}"/>
                  </a:ext>
                </a:extLst>
              </p:cNvPr>
              <p:cNvSpPr txBox="1"/>
              <p:nvPr/>
            </p:nvSpPr>
            <p:spPr>
              <a:xfrm>
                <a:off x="232266" y="4940505"/>
                <a:ext cx="6250597" cy="5232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𝐶</m:t>
                      </m:r>
                      <m:d>
                        <m:dPr>
                          <m:ctrlPr>
                            <a:rPr lang="en-US" b="0" i="1" smtClean="0">
                              <a:latin typeface="Cambria Math" panose="02040503050406030204" pitchFamily="18" charset="0"/>
                            </a:rPr>
                          </m:ctrlPr>
                        </m:dPr>
                        <m:e>
                          <m:r>
                            <a:rPr lang="en-US" b="0" i="1" smtClean="0">
                              <a:latin typeface="Cambria Math" panose="02040503050406030204" pitchFamily="18" charset="0"/>
                            </a:rPr>
                            <m:t>𝑆</m:t>
                          </m:r>
                        </m:e>
                      </m:d>
                      <m:r>
                        <a:rPr lang="en-US" i="1">
                          <a:latin typeface="Cambria Math" panose="02040503050406030204" pitchFamily="18" charset="0"/>
                        </a:rPr>
                        <m:t>=</m:t>
                      </m:r>
                      <m:r>
                        <a:rPr lang="en-US" i="1" smtClean="0">
                          <a:latin typeface="Cambria Math" panose="02040503050406030204" pitchFamily="18" charset="0"/>
                        </a:rPr>
                        <m:t>𝐸</m:t>
                      </m:r>
                      <m:d>
                        <m:dPr>
                          <m:ctrlPr>
                            <a:rPr lang="en-US" b="0" i="1" smtClean="0">
                              <a:latin typeface="Cambria Math" panose="02040503050406030204" pitchFamily="18" charset="0"/>
                            </a:rPr>
                          </m:ctrlPr>
                        </m:dPr>
                        <m:e>
                          <m:r>
                            <a:rPr lang="en-US" b="0" i="1" smtClean="0">
                              <a:latin typeface="Cambria Math" panose="02040503050406030204" pitchFamily="18" charset="0"/>
                            </a:rPr>
                            <m:t>𝑆</m:t>
                          </m:r>
                        </m:e>
                      </m:d>
                      <m:r>
                        <a:rPr lang="en-US" b="0" i="1" smtClean="0">
                          <a:latin typeface="Cambria Math" panose="02040503050406030204" pitchFamily="18" charset="0"/>
                        </a:rPr>
                        <m:t>𝐺</m:t>
                      </m:r>
                      <m:d>
                        <m:dPr>
                          <m:ctrlPr>
                            <a:rPr lang="en-US" b="0" i="1" smtClean="0">
                              <a:latin typeface="Cambria Math" panose="02040503050406030204" pitchFamily="18" charset="0"/>
                            </a:rPr>
                          </m:ctrlPr>
                        </m:dPr>
                        <m:e>
                          <m:r>
                            <a:rPr lang="en-US" b="0" i="1" smtClean="0">
                              <a:latin typeface="Cambria Math" panose="02040503050406030204" pitchFamily="18" charset="0"/>
                            </a:rPr>
                            <m:t>𝑆</m:t>
                          </m:r>
                        </m:e>
                      </m:d>
                      <m:r>
                        <a:rPr lang="en-US" b="0" i="1" smtClean="0">
                          <a:latin typeface="Cambria Math" panose="02040503050406030204" pitchFamily="18" charset="0"/>
                        </a:rPr>
                        <m:t>−−−−−−−−−−(2)</m:t>
                      </m:r>
                    </m:oMath>
                  </m:oMathPara>
                </a14:m>
                <a:endParaRPr lang="en-US" b="0" dirty="0"/>
              </a:p>
            </p:txBody>
          </p:sp>
        </mc:Choice>
        <mc:Fallback xmlns="">
          <p:sp>
            <p:nvSpPr>
              <p:cNvPr id="10" name="TextBox 9">
                <a:extLst>
                  <a:ext uri="{FF2B5EF4-FFF2-40B4-BE49-F238E27FC236}">
                    <a16:creationId xmlns:a16="http://schemas.microsoft.com/office/drawing/2014/main" id="{14993E1F-B54D-4134-B24C-ACC7774E2964}"/>
                  </a:ext>
                </a:extLst>
              </p:cNvPr>
              <p:cNvSpPr txBox="1">
                <a:spLocks noRot="1" noChangeAspect="1" noMove="1" noResize="1" noEditPoints="1" noAdjustHandles="1" noChangeArrowheads="1" noChangeShapeType="1" noTextEdit="1"/>
              </p:cNvSpPr>
              <p:nvPr/>
            </p:nvSpPr>
            <p:spPr>
              <a:xfrm>
                <a:off x="232266" y="4940505"/>
                <a:ext cx="6250597" cy="523220"/>
              </a:xfrm>
              <a:prstGeom prst="rect">
                <a:avLst/>
              </a:prstGeom>
              <a:blipFill>
                <a:blip r:embed="rId8"/>
                <a:stretch>
                  <a:fillRect/>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33BD1433-8468-4028-BB47-607C1DD34111}"/>
                  </a:ext>
                </a:extLst>
              </p:cNvPr>
              <p:cNvSpPr txBox="1"/>
              <p:nvPr/>
            </p:nvSpPr>
            <p:spPr>
              <a:xfrm>
                <a:off x="261574" y="5620444"/>
                <a:ext cx="6250597" cy="5232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m:t>
                      </m:r>
                      <m:d>
                        <m:dPr>
                          <m:ctrlPr>
                            <a:rPr lang="en-US" b="0" i="1" smtClean="0">
                              <a:latin typeface="Cambria Math" panose="02040503050406030204" pitchFamily="18" charset="0"/>
                            </a:rPr>
                          </m:ctrlPr>
                        </m:dPr>
                        <m:e>
                          <m:r>
                            <a:rPr lang="en-US" b="0" i="1" smtClean="0">
                              <a:latin typeface="Cambria Math" panose="02040503050406030204" pitchFamily="18" charset="0"/>
                            </a:rPr>
                            <m:t>𝑆</m:t>
                          </m:r>
                        </m:e>
                      </m:d>
                      <m:r>
                        <a:rPr lang="en-US" i="1">
                          <a:latin typeface="Cambria Math" panose="02040503050406030204" pitchFamily="18" charset="0"/>
                        </a:rPr>
                        <m:t>=</m:t>
                      </m:r>
                      <m:r>
                        <a:rPr lang="en-US" b="0" i="1" smtClean="0">
                          <a:latin typeface="Cambria Math" panose="02040503050406030204" pitchFamily="18" charset="0"/>
                        </a:rPr>
                        <m:t>𝐶</m:t>
                      </m:r>
                      <m:d>
                        <m:dPr>
                          <m:ctrlPr>
                            <a:rPr lang="en-US" b="0" i="1" smtClean="0">
                              <a:latin typeface="Cambria Math" panose="02040503050406030204" pitchFamily="18" charset="0"/>
                            </a:rPr>
                          </m:ctrlPr>
                        </m:dPr>
                        <m:e>
                          <m:r>
                            <a:rPr lang="en-US" b="0" i="1" smtClean="0">
                              <a:latin typeface="Cambria Math" panose="02040503050406030204" pitchFamily="18" charset="0"/>
                            </a:rPr>
                            <m:t>𝑆</m:t>
                          </m:r>
                        </m:e>
                      </m:d>
                      <m:r>
                        <a:rPr lang="en-US" b="0" i="1" smtClean="0">
                          <a:latin typeface="Cambria Math" panose="02040503050406030204" pitchFamily="18" charset="0"/>
                        </a:rPr>
                        <m:t>𝐻</m:t>
                      </m:r>
                      <m:d>
                        <m:dPr>
                          <m:ctrlPr>
                            <a:rPr lang="en-US" b="0" i="1" smtClean="0">
                              <a:latin typeface="Cambria Math" panose="02040503050406030204" pitchFamily="18" charset="0"/>
                            </a:rPr>
                          </m:ctrlPr>
                        </m:dPr>
                        <m:e>
                          <m:r>
                            <a:rPr lang="en-US" b="0" i="1" smtClean="0">
                              <a:latin typeface="Cambria Math" panose="02040503050406030204" pitchFamily="18" charset="0"/>
                            </a:rPr>
                            <m:t>𝑆</m:t>
                          </m:r>
                        </m:e>
                      </m:d>
                      <m:r>
                        <a:rPr lang="en-US" b="0" i="1" smtClean="0">
                          <a:latin typeface="Cambria Math" panose="02040503050406030204" pitchFamily="18" charset="0"/>
                        </a:rPr>
                        <m:t>−−−−−−−−−−(3)</m:t>
                      </m:r>
                    </m:oMath>
                  </m:oMathPara>
                </a14:m>
                <a:endParaRPr lang="en-US" b="0" dirty="0"/>
              </a:p>
            </p:txBody>
          </p:sp>
        </mc:Choice>
        <mc:Fallback xmlns="">
          <p:sp>
            <p:nvSpPr>
              <p:cNvPr id="11" name="TextBox 10">
                <a:extLst>
                  <a:ext uri="{FF2B5EF4-FFF2-40B4-BE49-F238E27FC236}">
                    <a16:creationId xmlns:a16="http://schemas.microsoft.com/office/drawing/2014/main" id="{33BD1433-8468-4028-BB47-607C1DD34111}"/>
                  </a:ext>
                </a:extLst>
              </p:cNvPr>
              <p:cNvSpPr txBox="1">
                <a:spLocks noRot="1" noChangeAspect="1" noMove="1" noResize="1" noEditPoints="1" noAdjustHandles="1" noChangeArrowheads="1" noChangeShapeType="1" noTextEdit="1"/>
              </p:cNvSpPr>
              <p:nvPr/>
            </p:nvSpPr>
            <p:spPr>
              <a:xfrm>
                <a:off x="261574" y="5620444"/>
                <a:ext cx="6250597" cy="523220"/>
              </a:xfrm>
              <a:prstGeom prst="rect">
                <a:avLst/>
              </a:prstGeom>
              <a:blipFill>
                <a:blip r:embed="rId9"/>
                <a:stretch>
                  <a:fillRect/>
                </a:stretch>
              </a:blipFill>
            </p:spPr>
            <p:txBody>
              <a:bodyPr/>
              <a:lstStyle/>
              <a:p>
                <a:r>
                  <a:rPr lang="th-TH">
                    <a:noFill/>
                  </a:rPr>
                  <a:t> </a:t>
                </a:r>
              </a:p>
            </p:txBody>
          </p:sp>
        </mc:Fallback>
      </mc:AlternateContent>
      <p:pic>
        <p:nvPicPr>
          <p:cNvPr id="13" name="Picture 12">
            <a:extLst>
              <a:ext uri="{FF2B5EF4-FFF2-40B4-BE49-F238E27FC236}">
                <a16:creationId xmlns:a16="http://schemas.microsoft.com/office/drawing/2014/main" id="{34982415-4DB3-4F3A-89F9-EDFE20340E1B}"/>
              </a:ext>
            </a:extLst>
          </p:cNvPr>
          <p:cNvPicPr>
            <a:picLocks noChangeAspect="1"/>
          </p:cNvPicPr>
          <p:nvPr/>
        </p:nvPicPr>
        <p:blipFill>
          <a:blip r:embed="rId10"/>
          <a:stretch>
            <a:fillRect/>
          </a:stretch>
        </p:blipFill>
        <p:spPr>
          <a:xfrm>
            <a:off x="7640516" y="756138"/>
            <a:ext cx="4009292" cy="1696915"/>
          </a:xfrm>
          <a:prstGeom prst="rect">
            <a:avLst/>
          </a:prstGeom>
        </p:spPr>
      </p:pic>
      <p:sp>
        <p:nvSpPr>
          <p:cNvPr id="14" name="Title 1">
            <a:extLst>
              <a:ext uri="{FF2B5EF4-FFF2-40B4-BE49-F238E27FC236}">
                <a16:creationId xmlns:a16="http://schemas.microsoft.com/office/drawing/2014/main" id="{C3DD2591-AF15-4A67-A641-DB45730C4617}"/>
              </a:ext>
            </a:extLst>
          </p:cNvPr>
          <p:cNvSpPr>
            <a:spLocks noGrp="1"/>
          </p:cNvSpPr>
          <p:nvPr>
            <p:ph type="title"/>
          </p:nvPr>
        </p:nvSpPr>
        <p:spPr>
          <a:xfrm>
            <a:off x="178776" y="198072"/>
            <a:ext cx="11787554" cy="575652"/>
          </a:xfrm>
        </p:spPr>
        <p:txBody>
          <a:bodyPr>
            <a:normAutofit fontScale="90000"/>
          </a:bodyPr>
          <a:lstStyle/>
          <a:p>
            <a:r>
              <a:rPr lang="en-US" b="1" dirty="0">
                <a:solidFill>
                  <a:srgbClr val="7030A0"/>
                </a:solidFill>
              </a:rPr>
              <a:t>Mathematical Form of Closed Loop Control System</a:t>
            </a:r>
            <a:endParaRPr lang="th-TH" b="1" dirty="0">
              <a:solidFill>
                <a:srgbClr val="7030A0"/>
              </a:solidFill>
            </a:endParaRPr>
          </a:p>
        </p:txBody>
      </p:sp>
    </p:spTree>
    <p:extLst>
      <p:ext uri="{BB962C8B-B14F-4D97-AF65-F5344CB8AC3E}">
        <p14:creationId xmlns:p14="http://schemas.microsoft.com/office/powerpoint/2010/main" val="12725680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9C4D56C9-FB3F-49D8-9252-75AC205FEE36}"/>
                  </a:ext>
                </a:extLst>
              </p:cNvPr>
              <p:cNvSpPr txBox="1"/>
              <p:nvPr/>
            </p:nvSpPr>
            <p:spPr>
              <a:xfrm>
                <a:off x="79865" y="172144"/>
                <a:ext cx="6250597" cy="5232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𝐸</m:t>
                      </m:r>
                      <m:d>
                        <m:dPr>
                          <m:ctrlPr>
                            <a:rPr lang="en-US" b="0" i="1" smtClean="0">
                              <a:latin typeface="Cambria Math" panose="02040503050406030204" pitchFamily="18" charset="0"/>
                            </a:rPr>
                          </m:ctrlPr>
                        </m:dPr>
                        <m:e>
                          <m:r>
                            <a:rPr lang="en-US" b="0" i="1" smtClean="0">
                              <a:latin typeface="Cambria Math" panose="02040503050406030204" pitchFamily="18" charset="0"/>
                            </a:rPr>
                            <m:t>𝑆</m:t>
                          </m:r>
                        </m:e>
                      </m:d>
                      <m:r>
                        <a:rPr lang="en-US" i="1">
                          <a:latin typeface="Cambria Math" panose="02040503050406030204" pitchFamily="18" charset="0"/>
                        </a:rPr>
                        <m:t>=</m:t>
                      </m:r>
                      <m:r>
                        <a:rPr lang="en-US" i="1">
                          <a:latin typeface="Cambria Math" panose="02040503050406030204" pitchFamily="18" charset="0"/>
                        </a:rPr>
                        <m:t>𝑅</m:t>
                      </m:r>
                      <m:d>
                        <m:dPr>
                          <m:ctrlPr>
                            <a:rPr lang="en-US" i="1">
                              <a:latin typeface="Cambria Math" panose="02040503050406030204" pitchFamily="18" charset="0"/>
                            </a:rPr>
                          </m:ctrlPr>
                        </m:dPr>
                        <m:e>
                          <m:r>
                            <a:rPr lang="en-US" b="0" i="1" smtClean="0">
                              <a:latin typeface="Cambria Math" panose="02040503050406030204" pitchFamily="18" charset="0"/>
                            </a:rPr>
                            <m:t>𝑆</m:t>
                          </m:r>
                        </m:e>
                      </m:d>
                      <m:r>
                        <a:rPr lang="en-US" i="1">
                          <a:latin typeface="Cambria Math" panose="02040503050406030204" pitchFamily="18" charset="0"/>
                        </a:rPr>
                        <m:t>−</m:t>
                      </m:r>
                      <m:r>
                        <a:rPr lang="en-US" i="1">
                          <a:latin typeface="Cambria Math" panose="02040503050406030204" pitchFamily="18" charset="0"/>
                        </a:rPr>
                        <m:t>𝐵</m:t>
                      </m:r>
                      <m:d>
                        <m:dPr>
                          <m:ctrlPr>
                            <a:rPr lang="en-US" i="1">
                              <a:latin typeface="Cambria Math" panose="02040503050406030204" pitchFamily="18" charset="0"/>
                            </a:rPr>
                          </m:ctrlPr>
                        </m:dPr>
                        <m:e>
                          <m:r>
                            <a:rPr lang="en-US" b="0" i="1" smtClean="0">
                              <a:latin typeface="Cambria Math" panose="02040503050406030204" pitchFamily="18" charset="0"/>
                            </a:rPr>
                            <m:t>𝑆</m:t>
                          </m:r>
                        </m:e>
                      </m:d>
                      <m:r>
                        <a:rPr lang="en-US" b="0" i="1" smtClean="0">
                          <a:latin typeface="Cambria Math" panose="02040503050406030204" pitchFamily="18" charset="0"/>
                        </a:rPr>
                        <m:t> −−−−−−−(1)</m:t>
                      </m:r>
                    </m:oMath>
                  </m:oMathPara>
                </a14:m>
                <a:endParaRPr lang="en-US" b="0" dirty="0"/>
              </a:p>
            </p:txBody>
          </p:sp>
        </mc:Choice>
        <mc:Fallback xmlns="">
          <p:sp>
            <p:nvSpPr>
              <p:cNvPr id="9" name="TextBox 8">
                <a:extLst>
                  <a:ext uri="{FF2B5EF4-FFF2-40B4-BE49-F238E27FC236}">
                    <a16:creationId xmlns:a16="http://schemas.microsoft.com/office/drawing/2014/main" id="{9C4D56C9-FB3F-49D8-9252-75AC205FEE36}"/>
                  </a:ext>
                </a:extLst>
              </p:cNvPr>
              <p:cNvSpPr txBox="1">
                <a:spLocks noRot="1" noChangeAspect="1" noMove="1" noResize="1" noEditPoints="1" noAdjustHandles="1" noChangeArrowheads="1" noChangeShapeType="1" noTextEdit="1"/>
              </p:cNvSpPr>
              <p:nvPr/>
            </p:nvSpPr>
            <p:spPr>
              <a:xfrm>
                <a:off x="79865" y="172144"/>
                <a:ext cx="6250597" cy="523220"/>
              </a:xfrm>
              <a:prstGeom prst="rect">
                <a:avLst/>
              </a:prstGeom>
              <a:blipFill>
                <a:blip r:embed="rId2"/>
                <a:stretch>
                  <a:fillRect/>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14993E1F-B54D-4134-B24C-ACC7774E2964}"/>
                  </a:ext>
                </a:extLst>
              </p:cNvPr>
              <p:cNvSpPr txBox="1"/>
              <p:nvPr/>
            </p:nvSpPr>
            <p:spPr>
              <a:xfrm>
                <a:off x="205888" y="693822"/>
                <a:ext cx="6250597" cy="5232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𝐶</m:t>
                      </m:r>
                      <m:d>
                        <m:dPr>
                          <m:ctrlPr>
                            <a:rPr lang="en-US" b="0" i="1" smtClean="0">
                              <a:latin typeface="Cambria Math" panose="02040503050406030204" pitchFamily="18" charset="0"/>
                            </a:rPr>
                          </m:ctrlPr>
                        </m:dPr>
                        <m:e>
                          <m:r>
                            <a:rPr lang="en-US" b="0" i="1" smtClean="0">
                              <a:latin typeface="Cambria Math" panose="02040503050406030204" pitchFamily="18" charset="0"/>
                            </a:rPr>
                            <m:t>𝑆</m:t>
                          </m:r>
                        </m:e>
                      </m:d>
                      <m:r>
                        <a:rPr lang="en-US" i="1">
                          <a:latin typeface="Cambria Math" panose="02040503050406030204" pitchFamily="18" charset="0"/>
                        </a:rPr>
                        <m:t>=</m:t>
                      </m:r>
                      <m:r>
                        <a:rPr lang="en-US" i="1" smtClean="0">
                          <a:latin typeface="Cambria Math" panose="02040503050406030204" pitchFamily="18" charset="0"/>
                        </a:rPr>
                        <m:t>𝐸</m:t>
                      </m:r>
                      <m:d>
                        <m:dPr>
                          <m:ctrlPr>
                            <a:rPr lang="en-US" b="0" i="1" smtClean="0">
                              <a:latin typeface="Cambria Math" panose="02040503050406030204" pitchFamily="18" charset="0"/>
                            </a:rPr>
                          </m:ctrlPr>
                        </m:dPr>
                        <m:e>
                          <m:r>
                            <a:rPr lang="en-US" b="0" i="1" smtClean="0">
                              <a:latin typeface="Cambria Math" panose="02040503050406030204" pitchFamily="18" charset="0"/>
                            </a:rPr>
                            <m:t>𝑆</m:t>
                          </m:r>
                        </m:e>
                      </m:d>
                      <m:r>
                        <a:rPr lang="en-US" b="0" i="1" smtClean="0">
                          <a:latin typeface="Cambria Math" panose="02040503050406030204" pitchFamily="18" charset="0"/>
                        </a:rPr>
                        <m:t>𝐺</m:t>
                      </m:r>
                      <m:d>
                        <m:dPr>
                          <m:ctrlPr>
                            <a:rPr lang="en-US" b="0" i="1" smtClean="0">
                              <a:latin typeface="Cambria Math" panose="02040503050406030204" pitchFamily="18" charset="0"/>
                            </a:rPr>
                          </m:ctrlPr>
                        </m:dPr>
                        <m:e>
                          <m:r>
                            <a:rPr lang="en-US" b="0" i="1" smtClean="0">
                              <a:latin typeface="Cambria Math" panose="02040503050406030204" pitchFamily="18" charset="0"/>
                            </a:rPr>
                            <m:t>𝑆</m:t>
                          </m:r>
                        </m:e>
                      </m:d>
                      <m:r>
                        <a:rPr lang="en-US" b="0" i="1" smtClean="0">
                          <a:latin typeface="Cambria Math" panose="02040503050406030204" pitchFamily="18" charset="0"/>
                        </a:rPr>
                        <m:t>−−−−−−−−−−(2)</m:t>
                      </m:r>
                    </m:oMath>
                  </m:oMathPara>
                </a14:m>
                <a:endParaRPr lang="en-US" b="0" dirty="0"/>
              </a:p>
            </p:txBody>
          </p:sp>
        </mc:Choice>
        <mc:Fallback xmlns="">
          <p:sp>
            <p:nvSpPr>
              <p:cNvPr id="10" name="TextBox 9">
                <a:extLst>
                  <a:ext uri="{FF2B5EF4-FFF2-40B4-BE49-F238E27FC236}">
                    <a16:creationId xmlns:a16="http://schemas.microsoft.com/office/drawing/2014/main" id="{14993E1F-B54D-4134-B24C-ACC7774E2964}"/>
                  </a:ext>
                </a:extLst>
              </p:cNvPr>
              <p:cNvSpPr txBox="1">
                <a:spLocks noRot="1" noChangeAspect="1" noMove="1" noResize="1" noEditPoints="1" noAdjustHandles="1" noChangeArrowheads="1" noChangeShapeType="1" noTextEdit="1"/>
              </p:cNvSpPr>
              <p:nvPr/>
            </p:nvSpPr>
            <p:spPr>
              <a:xfrm>
                <a:off x="205888" y="693822"/>
                <a:ext cx="6250597" cy="523220"/>
              </a:xfrm>
              <a:prstGeom prst="rect">
                <a:avLst/>
              </a:prstGeom>
              <a:blipFill>
                <a:blip r:embed="rId3"/>
                <a:stretch>
                  <a:fillRect/>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33BD1433-8468-4028-BB47-607C1DD34111}"/>
                  </a:ext>
                </a:extLst>
              </p:cNvPr>
              <p:cNvSpPr txBox="1"/>
              <p:nvPr/>
            </p:nvSpPr>
            <p:spPr>
              <a:xfrm>
                <a:off x="235197" y="1215498"/>
                <a:ext cx="6250597" cy="5232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m:t>
                      </m:r>
                      <m:d>
                        <m:dPr>
                          <m:ctrlPr>
                            <a:rPr lang="en-US" b="0" i="1" smtClean="0">
                              <a:latin typeface="Cambria Math" panose="02040503050406030204" pitchFamily="18" charset="0"/>
                            </a:rPr>
                          </m:ctrlPr>
                        </m:dPr>
                        <m:e>
                          <m:r>
                            <a:rPr lang="en-US" b="0" i="1" smtClean="0">
                              <a:latin typeface="Cambria Math" panose="02040503050406030204" pitchFamily="18" charset="0"/>
                            </a:rPr>
                            <m:t>𝑆</m:t>
                          </m:r>
                        </m:e>
                      </m:d>
                      <m:r>
                        <a:rPr lang="en-US" i="1">
                          <a:latin typeface="Cambria Math" panose="02040503050406030204" pitchFamily="18" charset="0"/>
                        </a:rPr>
                        <m:t>=</m:t>
                      </m:r>
                      <m:r>
                        <a:rPr lang="en-US" b="0" i="1" smtClean="0">
                          <a:latin typeface="Cambria Math" panose="02040503050406030204" pitchFamily="18" charset="0"/>
                        </a:rPr>
                        <m:t>𝐶</m:t>
                      </m:r>
                      <m:d>
                        <m:dPr>
                          <m:ctrlPr>
                            <a:rPr lang="en-US" b="0" i="1" smtClean="0">
                              <a:latin typeface="Cambria Math" panose="02040503050406030204" pitchFamily="18" charset="0"/>
                            </a:rPr>
                          </m:ctrlPr>
                        </m:dPr>
                        <m:e>
                          <m:r>
                            <a:rPr lang="en-US" b="0" i="1" smtClean="0">
                              <a:latin typeface="Cambria Math" panose="02040503050406030204" pitchFamily="18" charset="0"/>
                            </a:rPr>
                            <m:t>𝑆</m:t>
                          </m:r>
                        </m:e>
                      </m:d>
                      <m:r>
                        <a:rPr lang="en-US" b="0" i="1" smtClean="0">
                          <a:latin typeface="Cambria Math" panose="02040503050406030204" pitchFamily="18" charset="0"/>
                        </a:rPr>
                        <m:t>𝐻</m:t>
                      </m:r>
                      <m:d>
                        <m:dPr>
                          <m:ctrlPr>
                            <a:rPr lang="en-US" b="0" i="1" smtClean="0">
                              <a:latin typeface="Cambria Math" panose="02040503050406030204" pitchFamily="18" charset="0"/>
                            </a:rPr>
                          </m:ctrlPr>
                        </m:dPr>
                        <m:e>
                          <m:r>
                            <a:rPr lang="en-US" b="0" i="1" smtClean="0">
                              <a:latin typeface="Cambria Math" panose="02040503050406030204" pitchFamily="18" charset="0"/>
                            </a:rPr>
                            <m:t>𝑆</m:t>
                          </m:r>
                        </m:e>
                      </m:d>
                      <m:r>
                        <a:rPr lang="en-US" b="0" i="1" smtClean="0">
                          <a:latin typeface="Cambria Math" panose="02040503050406030204" pitchFamily="18" charset="0"/>
                        </a:rPr>
                        <m:t>−−−−−−−−−−(3)</m:t>
                      </m:r>
                    </m:oMath>
                  </m:oMathPara>
                </a14:m>
                <a:endParaRPr lang="en-US" b="0" dirty="0"/>
              </a:p>
            </p:txBody>
          </p:sp>
        </mc:Choice>
        <mc:Fallback xmlns="">
          <p:sp>
            <p:nvSpPr>
              <p:cNvPr id="11" name="TextBox 10">
                <a:extLst>
                  <a:ext uri="{FF2B5EF4-FFF2-40B4-BE49-F238E27FC236}">
                    <a16:creationId xmlns:a16="http://schemas.microsoft.com/office/drawing/2014/main" id="{33BD1433-8468-4028-BB47-607C1DD34111}"/>
                  </a:ext>
                </a:extLst>
              </p:cNvPr>
              <p:cNvSpPr txBox="1">
                <a:spLocks noRot="1" noChangeAspect="1" noMove="1" noResize="1" noEditPoints="1" noAdjustHandles="1" noChangeArrowheads="1" noChangeShapeType="1" noTextEdit="1"/>
              </p:cNvSpPr>
              <p:nvPr/>
            </p:nvSpPr>
            <p:spPr>
              <a:xfrm>
                <a:off x="235197" y="1215498"/>
                <a:ext cx="6250597" cy="523220"/>
              </a:xfrm>
              <a:prstGeom prst="rect">
                <a:avLst/>
              </a:prstGeom>
              <a:blipFill>
                <a:blip r:embed="rId4"/>
                <a:stretch>
                  <a:fillRect/>
                </a:stretch>
              </a:blipFill>
            </p:spPr>
            <p:txBody>
              <a:bodyPr/>
              <a:lstStyle/>
              <a:p>
                <a:r>
                  <a:rPr lang="th-TH">
                    <a:noFill/>
                  </a:rPr>
                  <a:t> </a:t>
                </a:r>
              </a:p>
            </p:txBody>
          </p:sp>
        </mc:Fallback>
      </mc:AlternateContent>
      <p:sp>
        <p:nvSpPr>
          <p:cNvPr id="2" name="TextBox 1">
            <a:extLst>
              <a:ext uri="{FF2B5EF4-FFF2-40B4-BE49-F238E27FC236}">
                <a16:creationId xmlns:a16="http://schemas.microsoft.com/office/drawing/2014/main" id="{2CD75436-BADB-4048-9F58-B07D787F488B}"/>
              </a:ext>
            </a:extLst>
          </p:cNvPr>
          <p:cNvSpPr txBox="1"/>
          <p:nvPr/>
        </p:nvSpPr>
        <p:spPr>
          <a:xfrm>
            <a:off x="254976" y="1723292"/>
            <a:ext cx="8519747" cy="523220"/>
          </a:xfrm>
          <a:prstGeom prst="rect">
            <a:avLst/>
          </a:prstGeom>
          <a:noFill/>
        </p:spPr>
        <p:txBody>
          <a:bodyPr wrap="square" rtlCol="0">
            <a:spAutoFit/>
          </a:bodyPr>
          <a:lstStyle/>
          <a:p>
            <a:r>
              <a:rPr lang="en-US" dirty="0"/>
              <a:t>From equation (2)</a:t>
            </a:r>
            <a:endParaRPr lang="th-TH" dirty="0"/>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1FFCCFA2-B723-42F3-9BDA-82C49CD63FD4}"/>
                  </a:ext>
                </a:extLst>
              </p:cNvPr>
              <p:cNvSpPr txBox="1"/>
              <p:nvPr/>
            </p:nvSpPr>
            <p:spPr>
              <a:xfrm>
                <a:off x="96714" y="2191444"/>
                <a:ext cx="6655777" cy="100495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𝐶</m:t>
                          </m:r>
                          <m:d>
                            <m:dPr>
                              <m:ctrlPr>
                                <a:rPr lang="en-US" b="0" i="1" smtClean="0">
                                  <a:latin typeface="Cambria Math" panose="02040503050406030204" pitchFamily="18" charset="0"/>
                                </a:rPr>
                              </m:ctrlPr>
                            </m:dPr>
                            <m:e>
                              <m:r>
                                <a:rPr lang="en-US" b="0" i="1" smtClean="0">
                                  <a:latin typeface="Cambria Math" panose="02040503050406030204" pitchFamily="18" charset="0"/>
                                </a:rPr>
                                <m:t>𝑆</m:t>
                              </m:r>
                            </m:e>
                          </m:d>
                        </m:num>
                        <m:den>
                          <m:r>
                            <a:rPr lang="en-US" b="0" i="1" smtClean="0">
                              <a:latin typeface="Cambria Math" panose="02040503050406030204" pitchFamily="18" charset="0"/>
                            </a:rPr>
                            <m:t>𝐺</m:t>
                          </m:r>
                          <m:r>
                            <a:rPr lang="en-US" b="0" i="1" smtClean="0">
                              <a:latin typeface="Cambria Math" panose="02040503050406030204" pitchFamily="18" charset="0"/>
                            </a:rPr>
                            <m:t>(</m:t>
                          </m:r>
                          <m:r>
                            <a:rPr lang="en-US" b="0" i="1" smtClean="0">
                              <a:latin typeface="Cambria Math" panose="02040503050406030204" pitchFamily="18" charset="0"/>
                            </a:rPr>
                            <m:t>𝑆</m:t>
                          </m:r>
                          <m:r>
                            <a:rPr lang="en-US" b="0" i="1" smtClean="0">
                              <a:latin typeface="Cambria Math" panose="02040503050406030204" pitchFamily="18" charset="0"/>
                            </a:rPr>
                            <m:t>)</m:t>
                          </m:r>
                        </m:den>
                      </m:f>
                      <m:r>
                        <a:rPr lang="en-US" i="1">
                          <a:latin typeface="Cambria Math" panose="02040503050406030204" pitchFamily="18" charset="0"/>
                        </a:rPr>
                        <m:t>=</m:t>
                      </m:r>
                      <m:r>
                        <a:rPr lang="en-US" i="1" smtClean="0">
                          <a:latin typeface="Cambria Math" panose="02040503050406030204" pitchFamily="18" charset="0"/>
                        </a:rPr>
                        <m:t>𝐸</m:t>
                      </m:r>
                      <m:d>
                        <m:dPr>
                          <m:ctrlPr>
                            <a:rPr lang="en-US" b="0" i="1" smtClean="0">
                              <a:latin typeface="Cambria Math" panose="02040503050406030204" pitchFamily="18" charset="0"/>
                            </a:rPr>
                          </m:ctrlPr>
                        </m:dPr>
                        <m:e>
                          <m:r>
                            <a:rPr lang="en-US" b="0" i="1" smtClean="0">
                              <a:latin typeface="Cambria Math" panose="02040503050406030204" pitchFamily="18" charset="0"/>
                            </a:rPr>
                            <m:t>𝑆</m:t>
                          </m:r>
                        </m:e>
                      </m:d>
                      <m:r>
                        <a:rPr lang="en-US" b="0" i="1" smtClean="0">
                          <a:latin typeface="Cambria Math" panose="02040503050406030204" pitchFamily="18" charset="0"/>
                        </a:rPr>
                        <m:t>−−−−−−−−−−−−−(4)</m:t>
                      </m:r>
                    </m:oMath>
                  </m:oMathPara>
                </a14:m>
                <a:endParaRPr lang="th-TH" dirty="0"/>
              </a:p>
            </p:txBody>
          </p:sp>
        </mc:Choice>
        <mc:Fallback xmlns="">
          <p:sp>
            <p:nvSpPr>
              <p:cNvPr id="14" name="TextBox 13">
                <a:extLst>
                  <a:ext uri="{FF2B5EF4-FFF2-40B4-BE49-F238E27FC236}">
                    <a16:creationId xmlns:a16="http://schemas.microsoft.com/office/drawing/2014/main" id="{1FFCCFA2-B723-42F3-9BDA-82C49CD63FD4}"/>
                  </a:ext>
                </a:extLst>
              </p:cNvPr>
              <p:cNvSpPr txBox="1">
                <a:spLocks noRot="1" noChangeAspect="1" noMove="1" noResize="1" noEditPoints="1" noAdjustHandles="1" noChangeArrowheads="1" noChangeShapeType="1" noTextEdit="1"/>
              </p:cNvSpPr>
              <p:nvPr/>
            </p:nvSpPr>
            <p:spPr>
              <a:xfrm>
                <a:off x="96714" y="2191444"/>
                <a:ext cx="6655777" cy="1004955"/>
              </a:xfrm>
              <a:prstGeom prst="rect">
                <a:avLst/>
              </a:prstGeom>
              <a:blipFill>
                <a:blip r:embed="rId5"/>
                <a:stretch>
                  <a:fillRect/>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D4EE4B5E-B899-4E8E-A0C2-7161EB4BB6B8}"/>
                  </a:ext>
                </a:extLst>
              </p:cNvPr>
              <p:cNvSpPr txBox="1"/>
              <p:nvPr/>
            </p:nvSpPr>
            <p:spPr>
              <a:xfrm>
                <a:off x="0" y="3776990"/>
                <a:ext cx="7435362" cy="100495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𝐶</m:t>
                          </m:r>
                          <m:d>
                            <m:dPr>
                              <m:ctrlPr>
                                <a:rPr lang="en-US" b="0" i="1" smtClean="0">
                                  <a:latin typeface="Cambria Math" panose="02040503050406030204" pitchFamily="18" charset="0"/>
                                </a:rPr>
                              </m:ctrlPr>
                            </m:dPr>
                            <m:e>
                              <m:r>
                                <a:rPr lang="en-US" b="0" i="1" smtClean="0">
                                  <a:latin typeface="Cambria Math" panose="02040503050406030204" pitchFamily="18" charset="0"/>
                                </a:rPr>
                                <m:t>𝑆</m:t>
                              </m:r>
                            </m:e>
                          </m:d>
                        </m:num>
                        <m:den>
                          <m:r>
                            <a:rPr lang="en-US" b="0" i="1" smtClean="0">
                              <a:latin typeface="Cambria Math" panose="02040503050406030204" pitchFamily="18" charset="0"/>
                            </a:rPr>
                            <m:t>𝐺</m:t>
                          </m:r>
                          <m:r>
                            <a:rPr lang="en-US" b="0" i="1" smtClean="0">
                              <a:latin typeface="Cambria Math" panose="02040503050406030204" pitchFamily="18" charset="0"/>
                            </a:rPr>
                            <m:t>(</m:t>
                          </m:r>
                          <m:r>
                            <a:rPr lang="en-US" b="0" i="1" smtClean="0">
                              <a:latin typeface="Cambria Math" panose="02040503050406030204" pitchFamily="18" charset="0"/>
                            </a:rPr>
                            <m:t>𝑆</m:t>
                          </m:r>
                          <m:r>
                            <a:rPr lang="en-US" b="0" i="1" smtClean="0">
                              <a:latin typeface="Cambria Math" panose="02040503050406030204" pitchFamily="18" charset="0"/>
                            </a:rPr>
                            <m:t>)</m:t>
                          </m:r>
                        </m:den>
                      </m:f>
                      <m:r>
                        <a:rPr lang="en-US" i="1">
                          <a:latin typeface="Cambria Math" panose="02040503050406030204" pitchFamily="18" charset="0"/>
                        </a:rPr>
                        <m:t>=</m:t>
                      </m:r>
                      <m:r>
                        <a:rPr lang="en-US" i="1">
                          <a:latin typeface="Cambria Math" panose="02040503050406030204" pitchFamily="18" charset="0"/>
                        </a:rPr>
                        <m:t>𝑅</m:t>
                      </m:r>
                      <m:d>
                        <m:dPr>
                          <m:ctrlPr>
                            <a:rPr lang="en-US" i="1">
                              <a:latin typeface="Cambria Math" panose="02040503050406030204" pitchFamily="18" charset="0"/>
                            </a:rPr>
                          </m:ctrlPr>
                        </m:dPr>
                        <m:e>
                          <m:r>
                            <a:rPr lang="en-US" i="1">
                              <a:latin typeface="Cambria Math" panose="02040503050406030204" pitchFamily="18" charset="0"/>
                            </a:rPr>
                            <m:t>𝑆</m:t>
                          </m:r>
                        </m:e>
                      </m:d>
                      <m:r>
                        <a:rPr lang="en-US" i="1">
                          <a:latin typeface="Cambria Math" panose="02040503050406030204" pitchFamily="18" charset="0"/>
                        </a:rPr>
                        <m:t>−</m:t>
                      </m:r>
                      <m:r>
                        <a:rPr lang="en-US" i="1">
                          <a:latin typeface="Cambria Math" panose="02040503050406030204" pitchFamily="18" charset="0"/>
                        </a:rPr>
                        <m:t>𝐵</m:t>
                      </m:r>
                      <m:d>
                        <m:dPr>
                          <m:ctrlPr>
                            <a:rPr lang="en-US" i="1">
                              <a:latin typeface="Cambria Math" panose="02040503050406030204" pitchFamily="18" charset="0"/>
                            </a:rPr>
                          </m:ctrlPr>
                        </m:dPr>
                        <m:e>
                          <m:r>
                            <a:rPr lang="en-US" i="1">
                              <a:latin typeface="Cambria Math" panose="02040503050406030204" pitchFamily="18" charset="0"/>
                            </a:rPr>
                            <m:t>𝑆</m:t>
                          </m:r>
                        </m:e>
                      </m:d>
                      <m:r>
                        <a:rPr lang="en-US" b="0" i="1" smtClean="0">
                          <a:latin typeface="Cambria Math" panose="02040503050406030204" pitchFamily="18" charset="0"/>
                        </a:rPr>
                        <m:t>−−−−−−−−−−−(5)</m:t>
                      </m:r>
                    </m:oMath>
                  </m:oMathPara>
                </a14:m>
                <a:endParaRPr lang="th-TH" dirty="0"/>
              </a:p>
            </p:txBody>
          </p:sp>
        </mc:Choice>
        <mc:Fallback xmlns="">
          <p:sp>
            <p:nvSpPr>
              <p:cNvPr id="15" name="TextBox 14">
                <a:extLst>
                  <a:ext uri="{FF2B5EF4-FFF2-40B4-BE49-F238E27FC236}">
                    <a16:creationId xmlns:a16="http://schemas.microsoft.com/office/drawing/2014/main" id="{D4EE4B5E-B899-4E8E-A0C2-7161EB4BB6B8}"/>
                  </a:ext>
                </a:extLst>
              </p:cNvPr>
              <p:cNvSpPr txBox="1">
                <a:spLocks noRot="1" noChangeAspect="1" noMove="1" noResize="1" noEditPoints="1" noAdjustHandles="1" noChangeArrowheads="1" noChangeShapeType="1" noTextEdit="1"/>
              </p:cNvSpPr>
              <p:nvPr/>
            </p:nvSpPr>
            <p:spPr>
              <a:xfrm>
                <a:off x="0" y="3776990"/>
                <a:ext cx="7435362" cy="1004955"/>
              </a:xfrm>
              <a:prstGeom prst="rect">
                <a:avLst/>
              </a:prstGeom>
              <a:blipFill>
                <a:blip r:embed="rId6"/>
                <a:stretch>
                  <a:fillRect/>
                </a:stretch>
              </a:blipFill>
            </p:spPr>
            <p:txBody>
              <a:bodyPr/>
              <a:lstStyle/>
              <a:p>
                <a:r>
                  <a:rPr lang="th-TH">
                    <a:noFill/>
                  </a:rPr>
                  <a:t> </a:t>
                </a:r>
              </a:p>
            </p:txBody>
          </p:sp>
        </mc:Fallback>
      </mc:AlternateContent>
      <p:sp>
        <p:nvSpPr>
          <p:cNvPr id="16" name="TextBox 15">
            <a:extLst>
              <a:ext uri="{FF2B5EF4-FFF2-40B4-BE49-F238E27FC236}">
                <a16:creationId xmlns:a16="http://schemas.microsoft.com/office/drawing/2014/main" id="{A321737C-B6F7-427D-96D7-49588F285B7E}"/>
              </a:ext>
            </a:extLst>
          </p:cNvPr>
          <p:cNvSpPr txBox="1"/>
          <p:nvPr/>
        </p:nvSpPr>
        <p:spPr>
          <a:xfrm>
            <a:off x="319453" y="3317630"/>
            <a:ext cx="8519747" cy="523220"/>
          </a:xfrm>
          <a:prstGeom prst="rect">
            <a:avLst/>
          </a:prstGeom>
          <a:noFill/>
        </p:spPr>
        <p:txBody>
          <a:bodyPr wrap="square" rtlCol="0">
            <a:spAutoFit/>
          </a:bodyPr>
          <a:lstStyle/>
          <a:p>
            <a:r>
              <a:rPr lang="en-US" dirty="0"/>
              <a:t>Put the value of E(S) in Equation (4)</a:t>
            </a:r>
            <a:endParaRPr lang="th-TH" dirty="0"/>
          </a:p>
        </p:txBody>
      </p:sp>
      <p:sp>
        <p:nvSpPr>
          <p:cNvPr id="18" name="TextBox 17">
            <a:extLst>
              <a:ext uri="{FF2B5EF4-FFF2-40B4-BE49-F238E27FC236}">
                <a16:creationId xmlns:a16="http://schemas.microsoft.com/office/drawing/2014/main" id="{620429C1-7192-42DF-A7FC-417EC61FF88D}"/>
              </a:ext>
            </a:extLst>
          </p:cNvPr>
          <p:cNvSpPr txBox="1"/>
          <p:nvPr/>
        </p:nvSpPr>
        <p:spPr>
          <a:xfrm>
            <a:off x="339969" y="4894384"/>
            <a:ext cx="8519747" cy="523220"/>
          </a:xfrm>
          <a:prstGeom prst="rect">
            <a:avLst/>
          </a:prstGeom>
          <a:noFill/>
        </p:spPr>
        <p:txBody>
          <a:bodyPr wrap="square" rtlCol="0">
            <a:spAutoFit/>
          </a:bodyPr>
          <a:lstStyle/>
          <a:p>
            <a:r>
              <a:rPr lang="en-US" dirty="0"/>
              <a:t>Put the value of B(S) in Equation (5)</a:t>
            </a:r>
            <a:endParaRPr lang="th-TH" dirty="0"/>
          </a:p>
        </p:txBody>
      </p: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77100166-C407-4095-BBB7-D90193FE38D7}"/>
                  </a:ext>
                </a:extLst>
              </p:cNvPr>
              <p:cNvSpPr txBox="1"/>
              <p:nvPr/>
            </p:nvSpPr>
            <p:spPr>
              <a:xfrm>
                <a:off x="202222" y="5458707"/>
                <a:ext cx="9689123" cy="100495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𝐶</m:t>
                          </m:r>
                          <m:d>
                            <m:dPr>
                              <m:ctrlPr>
                                <a:rPr lang="en-US" b="0" i="1" smtClean="0">
                                  <a:latin typeface="Cambria Math" panose="02040503050406030204" pitchFamily="18" charset="0"/>
                                </a:rPr>
                              </m:ctrlPr>
                            </m:dPr>
                            <m:e>
                              <m:r>
                                <a:rPr lang="en-US" b="0" i="1" smtClean="0">
                                  <a:latin typeface="Cambria Math" panose="02040503050406030204" pitchFamily="18" charset="0"/>
                                </a:rPr>
                                <m:t>𝑆</m:t>
                              </m:r>
                            </m:e>
                          </m:d>
                        </m:num>
                        <m:den>
                          <m:r>
                            <a:rPr lang="en-US" b="0" i="1" smtClean="0">
                              <a:latin typeface="Cambria Math" panose="02040503050406030204" pitchFamily="18" charset="0"/>
                            </a:rPr>
                            <m:t>𝐺</m:t>
                          </m:r>
                          <m:r>
                            <a:rPr lang="en-US" b="0" i="1" smtClean="0">
                              <a:latin typeface="Cambria Math" panose="02040503050406030204" pitchFamily="18" charset="0"/>
                            </a:rPr>
                            <m:t>(</m:t>
                          </m:r>
                          <m:r>
                            <a:rPr lang="en-US" b="0" i="1" smtClean="0">
                              <a:latin typeface="Cambria Math" panose="02040503050406030204" pitchFamily="18" charset="0"/>
                            </a:rPr>
                            <m:t>𝑆</m:t>
                          </m:r>
                          <m:r>
                            <a:rPr lang="en-US" b="0" i="1" smtClean="0">
                              <a:latin typeface="Cambria Math" panose="02040503050406030204" pitchFamily="18" charset="0"/>
                            </a:rPr>
                            <m:t>)</m:t>
                          </m:r>
                        </m:den>
                      </m:f>
                      <m:r>
                        <a:rPr lang="en-US" i="1">
                          <a:latin typeface="Cambria Math" panose="02040503050406030204" pitchFamily="18" charset="0"/>
                        </a:rPr>
                        <m:t>=</m:t>
                      </m:r>
                      <m:r>
                        <a:rPr lang="en-US" i="1">
                          <a:latin typeface="Cambria Math" panose="02040503050406030204" pitchFamily="18" charset="0"/>
                        </a:rPr>
                        <m:t>𝑅</m:t>
                      </m:r>
                      <m:d>
                        <m:dPr>
                          <m:ctrlPr>
                            <a:rPr lang="en-US" i="1">
                              <a:latin typeface="Cambria Math" panose="02040503050406030204" pitchFamily="18" charset="0"/>
                            </a:rPr>
                          </m:ctrlPr>
                        </m:dPr>
                        <m:e>
                          <m:r>
                            <a:rPr lang="en-US" i="1">
                              <a:latin typeface="Cambria Math" panose="02040503050406030204" pitchFamily="18" charset="0"/>
                            </a:rPr>
                            <m:t>𝑆</m:t>
                          </m:r>
                        </m:e>
                      </m:d>
                      <m:r>
                        <a:rPr lang="en-US" i="1">
                          <a:latin typeface="Cambria Math" panose="02040503050406030204" pitchFamily="18" charset="0"/>
                        </a:rPr>
                        <m:t>−</m:t>
                      </m:r>
                      <m:r>
                        <a:rPr lang="en-US" i="1">
                          <a:latin typeface="Cambria Math" panose="02040503050406030204" pitchFamily="18" charset="0"/>
                        </a:rPr>
                        <m:t>𝐶</m:t>
                      </m:r>
                      <m:d>
                        <m:dPr>
                          <m:ctrlPr>
                            <a:rPr lang="en-US" i="1">
                              <a:latin typeface="Cambria Math" panose="02040503050406030204" pitchFamily="18" charset="0"/>
                            </a:rPr>
                          </m:ctrlPr>
                        </m:dPr>
                        <m:e>
                          <m:r>
                            <a:rPr lang="en-US" i="1">
                              <a:latin typeface="Cambria Math" panose="02040503050406030204" pitchFamily="18" charset="0"/>
                            </a:rPr>
                            <m:t>𝑆</m:t>
                          </m:r>
                        </m:e>
                      </m:d>
                      <m:r>
                        <a:rPr lang="en-US" i="1">
                          <a:latin typeface="Cambria Math" panose="02040503050406030204" pitchFamily="18" charset="0"/>
                        </a:rPr>
                        <m:t>𝐻</m:t>
                      </m:r>
                      <m:d>
                        <m:dPr>
                          <m:ctrlPr>
                            <a:rPr lang="en-US" i="1">
                              <a:latin typeface="Cambria Math" panose="02040503050406030204" pitchFamily="18" charset="0"/>
                            </a:rPr>
                          </m:ctrlPr>
                        </m:dPr>
                        <m:e>
                          <m:r>
                            <a:rPr lang="en-US" i="1">
                              <a:latin typeface="Cambria Math" panose="02040503050406030204" pitchFamily="18" charset="0"/>
                            </a:rPr>
                            <m:t>𝑆</m:t>
                          </m:r>
                        </m:e>
                      </m:d>
                      <m:r>
                        <a:rPr lang="en-US" b="0" i="1" smtClean="0">
                          <a:latin typeface="Cambria Math" panose="02040503050406030204" pitchFamily="18" charset="0"/>
                        </a:rPr>
                        <m:t>−−−−−−−−−−−−−−−−−−(6)</m:t>
                      </m:r>
                    </m:oMath>
                  </m:oMathPara>
                </a14:m>
                <a:endParaRPr lang="th-TH" dirty="0"/>
              </a:p>
            </p:txBody>
          </p:sp>
        </mc:Choice>
        <mc:Fallback xmlns="">
          <p:sp>
            <p:nvSpPr>
              <p:cNvPr id="20" name="TextBox 19">
                <a:extLst>
                  <a:ext uri="{FF2B5EF4-FFF2-40B4-BE49-F238E27FC236}">
                    <a16:creationId xmlns:a16="http://schemas.microsoft.com/office/drawing/2014/main" id="{77100166-C407-4095-BBB7-D90193FE38D7}"/>
                  </a:ext>
                </a:extLst>
              </p:cNvPr>
              <p:cNvSpPr txBox="1">
                <a:spLocks noRot="1" noChangeAspect="1" noMove="1" noResize="1" noEditPoints="1" noAdjustHandles="1" noChangeArrowheads="1" noChangeShapeType="1" noTextEdit="1"/>
              </p:cNvSpPr>
              <p:nvPr/>
            </p:nvSpPr>
            <p:spPr>
              <a:xfrm>
                <a:off x="202222" y="5458707"/>
                <a:ext cx="9689123" cy="1004955"/>
              </a:xfrm>
              <a:prstGeom prst="rect">
                <a:avLst/>
              </a:prstGeom>
              <a:blipFill>
                <a:blip r:embed="rId7"/>
                <a:stretch>
                  <a:fillRect/>
                </a:stretch>
              </a:blipFill>
            </p:spPr>
            <p:txBody>
              <a:bodyPr/>
              <a:lstStyle/>
              <a:p>
                <a:r>
                  <a:rPr lang="th-TH">
                    <a:noFill/>
                  </a:rPr>
                  <a:t> </a:t>
                </a:r>
              </a:p>
            </p:txBody>
          </p:sp>
        </mc:Fallback>
      </mc:AlternateContent>
    </p:spTree>
    <p:extLst>
      <p:ext uri="{BB962C8B-B14F-4D97-AF65-F5344CB8AC3E}">
        <p14:creationId xmlns:p14="http://schemas.microsoft.com/office/powerpoint/2010/main" val="9406418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77100166-C407-4095-BBB7-D90193FE38D7}"/>
                  </a:ext>
                </a:extLst>
              </p:cNvPr>
              <p:cNvSpPr txBox="1"/>
              <p:nvPr/>
            </p:nvSpPr>
            <p:spPr>
              <a:xfrm>
                <a:off x="228599" y="323999"/>
                <a:ext cx="9689123" cy="100495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𝐶</m:t>
                          </m:r>
                          <m:d>
                            <m:dPr>
                              <m:ctrlPr>
                                <a:rPr lang="en-US" b="0" i="1" smtClean="0">
                                  <a:latin typeface="Cambria Math" panose="02040503050406030204" pitchFamily="18" charset="0"/>
                                </a:rPr>
                              </m:ctrlPr>
                            </m:dPr>
                            <m:e>
                              <m:r>
                                <a:rPr lang="en-US" b="0" i="1" smtClean="0">
                                  <a:latin typeface="Cambria Math" panose="02040503050406030204" pitchFamily="18" charset="0"/>
                                </a:rPr>
                                <m:t>𝑆</m:t>
                              </m:r>
                            </m:e>
                          </m:d>
                        </m:num>
                        <m:den>
                          <m:r>
                            <a:rPr lang="en-US" b="0" i="1" smtClean="0">
                              <a:latin typeface="Cambria Math" panose="02040503050406030204" pitchFamily="18" charset="0"/>
                            </a:rPr>
                            <m:t>𝐺</m:t>
                          </m:r>
                          <m:r>
                            <a:rPr lang="en-US" b="0" i="1" smtClean="0">
                              <a:latin typeface="Cambria Math" panose="02040503050406030204" pitchFamily="18" charset="0"/>
                            </a:rPr>
                            <m:t>(</m:t>
                          </m:r>
                          <m:r>
                            <a:rPr lang="en-US" b="0" i="1" smtClean="0">
                              <a:latin typeface="Cambria Math" panose="02040503050406030204" pitchFamily="18" charset="0"/>
                            </a:rPr>
                            <m:t>𝑆</m:t>
                          </m:r>
                          <m:r>
                            <a:rPr lang="en-US" b="0" i="1" smtClean="0">
                              <a:latin typeface="Cambria Math" panose="02040503050406030204" pitchFamily="18" charset="0"/>
                            </a:rPr>
                            <m:t>)</m:t>
                          </m:r>
                        </m:den>
                      </m:f>
                      <m:r>
                        <a:rPr lang="en-US" i="1">
                          <a:latin typeface="Cambria Math" panose="02040503050406030204" pitchFamily="18" charset="0"/>
                        </a:rPr>
                        <m:t>=</m:t>
                      </m:r>
                      <m:r>
                        <a:rPr lang="en-US" i="1">
                          <a:latin typeface="Cambria Math" panose="02040503050406030204" pitchFamily="18" charset="0"/>
                        </a:rPr>
                        <m:t>𝑅</m:t>
                      </m:r>
                      <m:d>
                        <m:dPr>
                          <m:ctrlPr>
                            <a:rPr lang="en-US" i="1">
                              <a:latin typeface="Cambria Math" panose="02040503050406030204" pitchFamily="18" charset="0"/>
                            </a:rPr>
                          </m:ctrlPr>
                        </m:dPr>
                        <m:e>
                          <m:r>
                            <a:rPr lang="en-US" i="1">
                              <a:latin typeface="Cambria Math" panose="02040503050406030204" pitchFamily="18" charset="0"/>
                            </a:rPr>
                            <m:t>𝑆</m:t>
                          </m:r>
                        </m:e>
                      </m:d>
                      <m:r>
                        <a:rPr lang="en-US" i="1">
                          <a:latin typeface="Cambria Math" panose="02040503050406030204" pitchFamily="18" charset="0"/>
                        </a:rPr>
                        <m:t>−</m:t>
                      </m:r>
                      <m:r>
                        <a:rPr lang="en-US" i="1">
                          <a:latin typeface="Cambria Math" panose="02040503050406030204" pitchFamily="18" charset="0"/>
                        </a:rPr>
                        <m:t>𝐶</m:t>
                      </m:r>
                      <m:d>
                        <m:dPr>
                          <m:ctrlPr>
                            <a:rPr lang="en-US" i="1">
                              <a:latin typeface="Cambria Math" panose="02040503050406030204" pitchFamily="18" charset="0"/>
                            </a:rPr>
                          </m:ctrlPr>
                        </m:dPr>
                        <m:e>
                          <m:r>
                            <a:rPr lang="en-US" i="1">
                              <a:latin typeface="Cambria Math" panose="02040503050406030204" pitchFamily="18" charset="0"/>
                            </a:rPr>
                            <m:t>𝑆</m:t>
                          </m:r>
                        </m:e>
                      </m:d>
                      <m:r>
                        <a:rPr lang="en-US" i="1">
                          <a:latin typeface="Cambria Math" panose="02040503050406030204" pitchFamily="18" charset="0"/>
                        </a:rPr>
                        <m:t>𝐻</m:t>
                      </m:r>
                      <m:d>
                        <m:dPr>
                          <m:ctrlPr>
                            <a:rPr lang="en-US" i="1">
                              <a:latin typeface="Cambria Math" panose="02040503050406030204" pitchFamily="18" charset="0"/>
                            </a:rPr>
                          </m:ctrlPr>
                        </m:dPr>
                        <m:e>
                          <m:r>
                            <a:rPr lang="en-US" i="1">
                              <a:latin typeface="Cambria Math" panose="02040503050406030204" pitchFamily="18" charset="0"/>
                            </a:rPr>
                            <m:t>𝑆</m:t>
                          </m:r>
                        </m:e>
                      </m:d>
                      <m:r>
                        <a:rPr lang="en-US" b="0" i="1" smtClean="0">
                          <a:latin typeface="Cambria Math" panose="02040503050406030204" pitchFamily="18" charset="0"/>
                        </a:rPr>
                        <m:t>−−−−−−−−−−−−−−−−−−(6)</m:t>
                      </m:r>
                    </m:oMath>
                  </m:oMathPara>
                </a14:m>
                <a:endParaRPr lang="th-TH" dirty="0"/>
              </a:p>
            </p:txBody>
          </p:sp>
        </mc:Choice>
        <mc:Fallback xmlns="">
          <p:sp>
            <p:nvSpPr>
              <p:cNvPr id="20" name="TextBox 19">
                <a:extLst>
                  <a:ext uri="{FF2B5EF4-FFF2-40B4-BE49-F238E27FC236}">
                    <a16:creationId xmlns:a16="http://schemas.microsoft.com/office/drawing/2014/main" id="{77100166-C407-4095-BBB7-D90193FE38D7}"/>
                  </a:ext>
                </a:extLst>
              </p:cNvPr>
              <p:cNvSpPr txBox="1">
                <a:spLocks noRot="1" noChangeAspect="1" noMove="1" noResize="1" noEditPoints="1" noAdjustHandles="1" noChangeArrowheads="1" noChangeShapeType="1" noTextEdit="1"/>
              </p:cNvSpPr>
              <p:nvPr/>
            </p:nvSpPr>
            <p:spPr>
              <a:xfrm>
                <a:off x="228599" y="323999"/>
                <a:ext cx="9689123" cy="1004955"/>
              </a:xfrm>
              <a:prstGeom prst="rect">
                <a:avLst/>
              </a:prstGeom>
              <a:blipFill>
                <a:blip r:embed="rId2"/>
                <a:stretch>
                  <a:fillRect/>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3C2CC6E8-F356-4967-8BAB-B05309F73372}"/>
                  </a:ext>
                </a:extLst>
              </p:cNvPr>
              <p:cNvSpPr txBox="1"/>
              <p:nvPr/>
            </p:nvSpPr>
            <p:spPr>
              <a:xfrm>
                <a:off x="314325" y="1584774"/>
                <a:ext cx="5567729" cy="5232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𝐶</m:t>
                      </m:r>
                      <m:d>
                        <m:dPr>
                          <m:ctrlPr>
                            <a:rPr lang="en-US" b="0" i="1" smtClean="0">
                              <a:latin typeface="Cambria Math" panose="02040503050406030204" pitchFamily="18" charset="0"/>
                            </a:rPr>
                          </m:ctrlPr>
                        </m:dPr>
                        <m:e>
                          <m:r>
                            <a:rPr lang="en-US" b="0" i="1" smtClean="0">
                              <a:latin typeface="Cambria Math" panose="02040503050406030204" pitchFamily="18" charset="0"/>
                            </a:rPr>
                            <m:t>𝑆</m:t>
                          </m:r>
                        </m:e>
                      </m:d>
                      <m:r>
                        <a:rPr lang="en-US" b="0" i="1" smtClean="0">
                          <a:latin typeface="Cambria Math" panose="02040503050406030204" pitchFamily="18" charset="0"/>
                        </a:rPr>
                        <m:t>= </m:t>
                      </m:r>
                      <m:r>
                        <a:rPr lang="en-US" i="1" smtClean="0">
                          <a:latin typeface="Cambria Math" panose="02040503050406030204" pitchFamily="18" charset="0"/>
                        </a:rPr>
                        <m:t>𝑅</m:t>
                      </m:r>
                      <m:d>
                        <m:dPr>
                          <m:ctrlPr>
                            <a:rPr lang="en-US" i="1">
                              <a:latin typeface="Cambria Math" panose="02040503050406030204" pitchFamily="18" charset="0"/>
                            </a:rPr>
                          </m:ctrlPr>
                        </m:dPr>
                        <m:e>
                          <m:r>
                            <a:rPr lang="en-US" i="1">
                              <a:latin typeface="Cambria Math" panose="02040503050406030204" pitchFamily="18" charset="0"/>
                            </a:rPr>
                            <m:t>𝑆</m:t>
                          </m:r>
                        </m:e>
                      </m:d>
                      <m:r>
                        <a:rPr lang="en-US" b="0" i="1" smtClean="0">
                          <a:latin typeface="Cambria Math" panose="02040503050406030204" pitchFamily="18" charset="0"/>
                        </a:rPr>
                        <m:t>𝐺</m:t>
                      </m:r>
                      <m:r>
                        <a:rPr lang="en-US" b="0" i="1" smtClean="0">
                          <a:latin typeface="Cambria Math" panose="02040503050406030204" pitchFamily="18" charset="0"/>
                        </a:rPr>
                        <m:t>(</m:t>
                      </m:r>
                      <m:r>
                        <a:rPr lang="en-US" b="0" i="1" smtClean="0">
                          <a:latin typeface="Cambria Math" panose="02040503050406030204" pitchFamily="18" charset="0"/>
                        </a:rPr>
                        <m:t>𝑆</m:t>
                      </m:r>
                      <m:r>
                        <a:rPr lang="en-US" b="0" i="1" smtClean="0">
                          <a:latin typeface="Cambria Math" panose="02040503050406030204" pitchFamily="18" charset="0"/>
                        </a:rPr>
                        <m:t>)−</m:t>
                      </m:r>
                      <m:r>
                        <a:rPr lang="en-US" i="1">
                          <a:latin typeface="Cambria Math" panose="02040503050406030204" pitchFamily="18" charset="0"/>
                        </a:rPr>
                        <m:t>𝐶</m:t>
                      </m:r>
                      <m:d>
                        <m:dPr>
                          <m:ctrlPr>
                            <a:rPr lang="en-US" i="1">
                              <a:latin typeface="Cambria Math" panose="02040503050406030204" pitchFamily="18" charset="0"/>
                            </a:rPr>
                          </m:ctrlPr>
                        </m:dPr>
                        <m:e>
                          <m:r>
                            <a:rPr lang="en-US" i="1">
                              <a:latin typeface="Cambria Math" panose="02040503050406030204" pitchFamily="18" charset="0"/>
                            </a:rPr>
                            <m:t>𝑆</m:t>
                          </m:r>
                        </m:e>
                      </m:d>
                      <m:r>
                        <a:rPr lang="en-US" b="0" i="1" smtClean="0">
                          <a:latin typeface="Cambria Math" panose="02040503050406030204" pitchFamily="18" charset="0"/>
                        </a:rPr>
                        <m:t>𝐺</m:t>
                      </m:r>
                      <m:r>
                        <a:rPr lang="en-US" b="0" i="1" smtClean="0">
                          <a:latin typeface="Cambria Math" panose="02040503050406030204" pitchFamily="18" charset="0"/>
                        </a:rPr>
                        <m:t>(</m:t>
                      </m:r>
                      <m:r>
                        <a:rPr lang="en-US" b="0" i="1" smtClean="0">
                          <a:latin typeface="Cambria Math" panose="02040503050406030204" pitchFamily="18" charset="0"/>
                        </a:rPr>
                        <m:t>𝑆</m:t>
                      </m:r>
                      <m:r>
                        <a:rPr lang="en-US" b="0" i="1" smtClean="0">
                          <a:latin typeface="Cambria Math" panose="02040503050406030204" pitchFamily="18" charset="0"/>
                        </a:rPr>
                        <m:t>)</m:t>
                      </m:r>
                      <m:r>
                        <a:rPr lang="en-US" i="1">
                          <a:latin typeface="Cambria Math" panose="02040503050406030204" pitchFamily="18" charset="0"/>
                        </a:rPr>
                        <m:t>𝐻</m:t>
                      </m:r>
                      <m:d>
                        <m:dPr>
                          <m:ctrlPr>
                            <a:rPr lang="en-US" i="1">
                              <a:latin typeface="Cambria Math" panose="02040503050406030204" pitchFamily="18" charset="0"/>
                            </a:rPr>
                          </m:ctrlPr>
                        </m:dPr>
                        <m:e>
                          <m:r>
                            <a:rPr lang="en-US" i="1">
                              <a:latin typeface="Cambria Math" panose="02040503050406030204" pitchFamily="18" charset="0"/>
                            </a:rPr>
                            <m:t>𝑆</m:t>
                          </m:r>
                        </m:e>
                      </m:d>
                    </m:oMath>
                  </m:oMathPara>
                </a14:m>
                <a:endParaRPr lang="th-TH" dirty="0"/>
              </a:p>
            </p:txBody>
          </p:sp>
        </mc:Choice>
        <mc:Fallback xmlns="">
          <p:sp>
            <p:nvSpPr>
              <p:cNvPr id="12" name="TextBox 11">
                <a:extLst>
                  <a:ext uri="{FF2B5EF4-FFF2-40B4-BE49-F238E27FC236}">
                    <a16:creationId xmlns:a16="http://schemas.microsoft.com/office/drawing/2014/main" id="{3C2CC6E8-F356-4967-8BAB-B05309F73372}"/>
                  </a:ext>
                </a:extLst>
              </p:cNvPr>
              <p:cNvSpPr txBox="1">
                <a:spLocks noRot="1" noChangeAspect="1" noMove="1" noResize="1" noEditPoints="1" noAdjustHandles="1" noChangeArrowheads="1" noChangeShapeType="1" noTextEdit="1"/>
              </p:cNvSpPr>
              <p:nvPr/>
            </p:nvSpPr>
            <p:spPr>
              <a:xfrm>
                <a:off x="314325" y="1584774"/>
                <a:ext cx="5567729" cy="523220"/>
              </a:xfrm>
              <a:prstGeom prst="rect">
                <a:avLst/>
              </a:prstGeom>
              <a:blipFill>
                <a:blip r:embed="rId3"/>
                <a:stretch>
                  <a:fillRect l="-219" b="-11628"/>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D68E55EE-8D8C-444D-9920-A886F39C661C}"/>
                  </a:ext>
                </a:extLst>
              </p:cNvPr>
              <p:cNvSpPr txBox="1"/>
              <p:nvPr/>
            </p:nvSpPr>
            <p:spPr>
              <a:xfrm>
                <a:off x="308464" y="2343843"/>
                <a:ext cx="5567729" cy="5232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𝐶</m:t>
                      </m:r>
                      <m:d>
                        <m:dPr>
                          <m:ctrlPr>
                            <a:rPr lang="en-US" b="0" i="1" smtClean="0">
                              <a:latin typeface="Cambria Math" panose="02040503050406030204" pitchFamily="18" charset="0"/>
                            </a:rPr>
                          </m:ctrlPr>
                        </m:dPr>
                        <m:e>
                          <m:r>
                            <a:rPr lang="en-US" b="0" i="1" smtClean="0">
                              <a:latin typeface="Cambria Math" panose="02040503050406030204" pitchFamily="18" charset="0"/>
                            </a:rPr>
                            <m:t>𝑆</m:t>
                          </m:r>
                        </m:e>
                      </m:d>
                      <m:r>
                        <a:rPr lang="en-US" b="0" i="1" smtClean="0">
                          <a:latin typeface="Cambria Math" panose="02040503050406030204" pitchFamily="18" charset="0"/>
                        </a:rPr>
                        <m:t>+</m:t>
                      </m:r>
                      <m:r>
                        <a:rPr lang="en-US" i="1">
                          <a:latin typeface="Cambria Math" panose="02040503050406030204" pitchFamily="18" charset="0"/>
                        </a:rPr>
                        <m:t>𝐶</m:t>
                      </m:r>
                      <m:d>
                        <m:dPr>
                          <m:ctrlPr>
                            <a:rPr lang="en-US" i="1">
                              <a:latin typeface="Cambria Math" panose="02040503050406030204" pitchFamily="18" charset="0"/>
                            </a:rPr>
                          </m:ctrlPr>
                        </m:dPr>
                        <m:e>
                          <m:r>
                            <a:rPr lang="en-US" i="1">
                              <a:latin typeface="Cambria Math" panose="02040503050406030204" pitchFamily="18" charset="0"/>
                            </a:rPr>
                            <m:t>𝑆</m:t>
                          </m:r>
                        </m:e>
                      </m:d>
                      <m:r>
                        <a:rPr lang="en-US" i="1">
                          <a:latin typeface="Cambria Math" panose="02040503050406030204" pitchFamily="18" charset="0"/>
                        </a:rPr>
                        <m:t>𝐺</m:t>
                      </m:r>
                      <m:r>
                        <a:rPr lang="en-US" i="1">
                          <a:latin typeface="Cambria Math" panose="02040503050406030204" pitchFamily="18" charset="0"/>
                        </a:rPr>
                        <m:t>(</m:t>
                      </m:r>
                      <m:r>
                        <a:rPr lang="en-US" i="1">
                          <a:latin typeface="Cambria Math" panose="02040503050406030204" pitchFamily="18" charset="0"/>
                        </a:rPr>
                        <m:t>𝑆</m:t>
                      </m:r>
                      <m:r>
                        <a:rPr lang="en-US" i="1">
                          <a:latin typeface="Cambria Math" panose="02040503050406030204" pitchFamily="18" charset="0"/>
                        </a:rPr>
                        <m:t>)</m:t>
                      </m:r>
                      <m:r>
                        <a:rPr lang="en-US" i="1">
                          <a:latin typeface="Cambria Math" panose="02040503050406030204" pitchFamily="18" charset="0"/>
                        </a:rPr>
                        <m:t>𝐻</m:t>
                      </m:r>
                      <m:d>
                        <m:dPr>
                          <m:ctrlPr>
                            <a:rPr lang="en-US" i="1">
                              <a:latin typeface="Cambria Math" panose="02040503050406030204" pitchFamily="18" charset="0"/>
                            </a:rPr>
                          </m:ctrlPr>
                        </m:dPr>
                        <m:e>
                          <m:r>
                            <a:rPr lang="en-US" i="1">
                              <a:latin typeface="Cambria Math" panose="02040503050406030204" pitchFamily="18" charset="0"/>
                            </a:rPr>
                            <m:t>𝑆</m:t>
                          </m:r>
                        </m:e>
                      </m:d>
                      <m:r>
                        <a:rPr lang="en-US" b="0" i="1" smtClean="0">
                          <a:latin typeface="Cambria Math" panose="02040503050406030204" pitchFamily="18" charset="0"/>
                        </a:rPr>
                        <m:t>= </m:t>
                      </m:r>
                      <m:r>
                        <a:rPr lang="en-US" i="1" smtClean="0">
                          <a:latin typeface="Cambria Math" panose="02040503050406030204" pitchFamily="18" charset="0"/>
                        </a:rPr>
                        <m:t>𝑅</m:t>
                      </m:r>
                      <m:d>
                        <m:dPr>
                          <m:ctrlPr>
                            <a:rPr lang="en-US" i="1">
                              <a:latin typeface="Cambria Math" panose="02040503050406030204" pitchFamily="18" charset="0"/>
                            </a:rPr>
                          </m:ctrlPr>
                        </m:dPr>
                        <m:e>
                          <m:r>
                            <a:rPr lang="en-US" i="1">
                              <a:latin typeface="Cambria Math" panose="02040503050406030204" pitchFamily="18" charset="0"/>
                            </a:rPr>
                            <m:t>𝑆</m:t>
                          </m:r>
                        </m:e>
                      </m:d>
                      <m:r>
                        <a:rPr lang="en-US" b="0" i="1" smtClean="0">
                          <a:latin typeface="Cambria Math" panose="02040503050406030204" pitchFamily="18" charset="0"/>
                        </a:rPr>
                        <m:t>𝐺</m:t>
                      </m:r>
                      <m:r>
                        <a:rPr lang="en-US" b="0" i="1" smtClean="0">
                          <a:latin typeface="Cambria Math" panose="02040503050406030204" pitchFamily="18" charset="0"/>
                        </a:rPr>
                        <m:t>(</m:t>
                      </m:r>
                      <m:r>
                        <a:rPr lang="en-US" b="0" i="1" smtClean="0">
                          <a:latin typeface="Cambria Math" panose="02040503050406030204" pitchFamily="18" charset="0"/>
                        </a:rPr>
                        <m:t>𝑆</m:t>
                      </m:r>
                      <m:r>
                        <a:rPr lang="en-US" b="0" i="1" smtClean="0">
                          <a:latin typeface="Cambria Math" panose="02040503050406030204" pitchFamily="18" charset="0"/>
                        </a:rPr>
                        <m:t>)</m:t>
                      </m:r>
                    </m:oMath>
                  </m:oMathPara>
                </a14:m>
                <a:endParaRPr lang="th-TH" dirty="0"/>
              </a:p>
            </p:txBody>
          </p:sp>
        </mc:Choice>
        <mc:Fallback xmlns="">
          <p:sp>
            <p:nvSpPr>
              <p:cNvPr id="13" name="TextBox 12">
                <a:extLst>
                  <a:ext uri="{FF2B5EF4-FFF2-40B4-BE49-F238E27FC236}">
                    <a16:creationId xmlns:a16="http://schemas.microsoft.com/office/drawing/2014/main" id="{D68E55EE-8D8C-444D-9920-A886F39C661C}"/>
                  </a:ext>
                </a:extLst>
              </p:cNvPr>
              <p:cNvSpPr txBox="1">
                <a:spLocks noRot="1" noChangeAspect="1" noMove="1" noResize="1" noEditPoints="1" noAdjustHandles="1" noChangeArrowheads="1" noChangeShapeType="1" noTextEdit="1"/>
              </p:cNvSpPr>
              <p:nvPr/>
            </p:nvSpPr>
            <p:spPr>
              <a:xfrm>
                <a:off x="308464" y="2343843"/>
                <a:ext cx="5567729" cy="523220"/>
              </a:xfrm>
              <a:prstGeom prst="rect">
                <a:avLst/>
              </a:prstGeom>
              <a:blipFill>
                <a:blip r:embed="rId4"/>
                <a:stretch>
                  <a:fillRect l="-219" r="-986" b="-11628"/>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5B48471D-6D25-46AC-A84B-330C23470366}"/>
                  </a:ext>
                </a:extLst>
              </p:cNvPr>
              <p:cNvSpPr txBox="1"/>
              <p:nvPr/>
            </p:nvSpPr>
            <p:spPr>
              <a:xfrm>
                <a:off x="276225" y="3067743"/>
                <a:ext cx="5567729" cy="5232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𝐶</m:t>
                      </m:r>
                      <m:d>
                        <m:dPr>
                          <m:ctrlPr>
                            <a:rPr lang="en-US" b="0" i="1" smtClean="0">
                              <a:latin typeface="Cambria Math" panose="02040503050406030204" pitchFamily="18" charset="0"/>
                            </a:rPr>
                          </m:ctrlPr>
                        </m:dPr>
                        <m:e>
                          <m:r>
                            <a:rPr lang="en-US" b="0" i="1" smtClean="0">
                              <a:latin typeface="Cambria Math" panose="02040503050406030204" pitchFamily="18" charset="0"/>
                            </a:rPr>
                            <m:t>𝑆</m:t>
                          </m:r>
                        </m:e>
                      </m:d>
                      <m:r>
                        <a:rPr lang="en-US" b="0" i="1" smtClean="0">
                          <a:latin typeface="Cambria Math" panose="02040503050406030204" pitchFamily="18" charset="0"/>
                        </a:rPr>
                        <m:t>[1+</m:t>
                      </m:r>
                      <m:r>
                        <a:rPr lang="en-US" i="1">
                          <a:latin typeface="Cambria Math" panose="02040503050406030204" pitchFamily="18" charset="0"/>
                        </a:rPr>
                        <m:t>𝐺</m:t>
                      </m:r>
                      <m:d>
                        <m:dPr>
                          <m:ctrlPr>
                            <a:rPr lang="en-US" i="1">
                              <a:latin typeface="Cambria Math" panose="02040503050406030204" pitchFamily="18" charset="0"/>
                            </a:rPr>
                          </m:ctrlPr>
                        </m:dPr>
                        <m:e>
                          <m:r>
                            <a:rPr lang="en-US" i="1">
                              <a:latin typeface="Cambria Math" panose="02040503050406030204" pitchFamily="18" charset="0"/>
                            </a:rPr>
                            <m:t>𝑆</m:t>
                          </m:r>
                        </m:e>
                      </m:d>
                      <m:r>
                        <a:rPr lang="en-US" i="1">
                          <a:latin typeface="Cambria Math" panose="02040503050406030204" pitchFamily="18" charset="0"/>
                        </a:rPr>
                        <m:t>𝐻</m:t>
                      </m:r>
                      <m:d>
                        <m:dPr>
                          <m:ctrlPr>
                            <a:rPr lang="en-US" i="1">
                              <a:latin typeface="Cambria Math" panose="02040503050406030204" pitchFamily="18" charset="0"/>
                            </a:rPr>
                          </m:ctrlPr>
                        </m:dPr>
                        <m:e>
                          <m:r>
                            <a:rPr lang="en-US" i="1">
                              <a:latin typeface="Cambria Math" panose="02040503050406030204" pitchFamily="18" charset="0"/>
                            </a:rPr>
                            <m:t>𝑆</m:t>
                          </m:r>
                        </m:e>
                      </m:d>
                      <m:r>
                        <a:rPr lang="en-US" b="0" i="1" smtClean="0">
                          <a:latin typeface="Cambria Math" panose="02040503050406030204" pitchFamily="18" charset="0"/>
                        </a:rPr>
                        <m:t>]= </m:t>
                      </m:r>
                      <m:r>
                        <a:rPr lang="en-US" i="1" smtClean="0">
                          <a:latin typeface="Cambria Math" panose="02040503050406030204" pitchFamily="18" charset="0"/>
                        </a:rPr>
                        <m:t>𝑅</m:t>
                      </m:r>
                      <m:d>
                        <m:dPr>
                          <m:ctrlPr>
                            <a:rPr lang="en-US" i="1">
                              <a:latin typeface="Cambria Math" panose="02040503050406030204" pitchFamily="18" charset="0"/>
                            </a:rPr>
                          </m:ctrlPr>
                        </m:dPr>
                        <m:e>
                          <m:r>
                            <a:rPr lang="en-US" i="1">
                              <a:latin typeface="Cambria Math" panose="02040503050406030204" pitchFamily="18" charset="0"/>
                            </a:rPr>
                            <m:t>𝑆</m:t>
                          </m:r>
                        </m:e>
                      </m:d>
                      <m:r>
                        <a:rPr lang="en-US" b="0" i="1" smtClean="0">
                          <a:latin typeface="Cambria Math" panose="02040503050406030204" pitchFamily="18" charset="0"/>
                        </a:rPr>
                        <m:t>𝐺</m:t>
                      </m:r>
                      <m:r>
                        <a:rPr lang="en-US" b="0" i="1" smtClean="0">
                          <a:latin typeface="Cambria Math" panose="02040503050406030204" pitchFamily="18" charset="0"/>
                        </a:rPr>
                        <m:t>(</m:t>
                      </m:r>
                      <m:r>
                        <a:rPr lang="en-US" b="0" i="1" smtClean="0">
                          <a:latin typeface="Cambria Math" panose="02040503050406030204" pitchFamily="18" charset="0"/>
                        </a:rPr>
                        <m:t>𝑆</m:t>
                      </m:r>
                      <m:r>
                        <a:rPr lang="en-US" b="0" i="1" smtClean="0">
                          <a:latin typeface="Cambria Math" panose="02040503050406030204" pitchFamily="18" charset="0"/>
                        </a:rPr>
                        <m:t>)</m:t>
                      </m:r>
                    </m:oMath>
                  </m:oMathPara>
                </a14:m>
                <a:endParaRPr lang="th-TH" dirty="0"/>
              </a:p>
            </p:txBody>
          </p:sp>
        </mc:Choice>
        <mc:Fallback xmlns="">
          <p:sp>
            <p:nvSpPr>
              <p:cNvPr id="17" name="TextBox 16">
                <a:extLst>
                  <a:ext uri="{FF2B5EF4-FFF2-40B4-BE49-F238E27FC236}">
                    <a16:creationId xmlns:a16="http://schemas.microsoft.com/office/drawing/2014/main" id="{5B48471D-6D25-46AC-A84B-330C23470366}"/>
                  </a:ext>
                </a:extLst>
              </p:cNvPr>
              <p:cNvSpPr txBox="1">
                <a:spLocks noRot="1" noChangeAspect="1" noMove="1" noResize="1" noEditPoints="1" noAdjustHandles="1" noChangeArrowheads="1" noChangeShapeType="1" noTextEdit="1"/>
              </p:cNvSpPr>
              <p:nvPr/>
            </p:nvSpPr>
            <p:spPr>
              <a:xfrm>
                <a:off x="276225" y="3067743"/>
                <a:ext cx="5567729" cy="523220"/>
              </a:xfrm>
              <a:prstGeom prst="rect">
                <a:avLst/>
              </a:prstGeom>
              <a:blipFill>
                <a:blip r:embed="rId5"/>
                <a:stretch>
                  <a:fillRect b="-11628"/>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57F4C5D2-5A9D-4F1A-AACE-41B52D52C4BF}"/>
                  </a:ext>
                </a:extLst>
              </p:cNvPr>
              <p:cNvSpPr txBox="1"/>
              <p:nvPr/>
            </p:nvSpPr>
            <p:spPr>
              <a:xfrm>
                <a:off x="182441" y="3747681"/>
                <a:ext cx="4248883" cy="100598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𝐶</m:t>
                      </m:r>
                      <m:d>
                        <m:dPr>
                          <m:ctrlPr>
                            <a:rPr lang="en-US" b="0" i="1" smtClean="0">
                              <a:latin typeface="Cambria Math" panose="02040503050406030204" pitchFamily="18" charset="0"/>
                            </a:rPr>
                          </m:ctrlPr>
                        </m:dPr>
                        <m:e>
                          <m:r>
                            <a:rPr lang="en-US" b="0" i="1" smtClean="0">
                              <a:latin typeface="Cambria Math" panose="02040503050406030204" pitchFamily="18" charset="0"/>
                            </a:rPr>
                            <m:t>𝑆</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i="1">
                              <a:latin typeface="Cambria Math" panose="02040503050406030204" pitchFamily="18" charset="0"/>
                            </a:rPr>
                            <m:t>𝑅</m:t>
                          </m:r>
                          <m:d>
                            <m:dPr>
                              <m:ctrlPr>
                                <a:rPr lang="en-US" i="1">
                                  <a:latin typeface="Cambria Math" panose="02040503050406030204" pitchFamily="18" charset="0"/>
                                </a:rPr>
                              </m:ctrlPr>
                            </m:dPr>
                            <m:e>
                              <m:r>
                                <a:rPr lang="en-US" i="1">
                                  <a:latin typeface="Cambria Math" panose="02040503050406030204" pitchFamily="18" charset="0"/>
                                </a:rPr>
                                <m:t>𝑆</m:t>
                              </m:r>
                            </m:e>
                          </m:d>
                          <m:r>
                            <a:rPr lang="en-US" i="1">
                              <a:latin typeface="Cambria Math" panose="02040503050406030204" pitchFamily="18" charset="0"/>
                            </a:rPr>
                            <m:t>𝐺</m:t>
                          </m:r>
                          <m:r>
                            <a:rPr lang="en-US" i="1">
                              <a:latin typeface="Cambria Math" panose="02040503050406030204" pitchFamily="18" charset="0"/>
                            </a:rPr>
                            <m:t>(</m:t>
                          </m:r>
                          <m:r>
                            <a:rPr lang="en-US" i="1">
                              <a:latin typeface="Cambria Math" panose="02040503050406030204" pitchFamily="18" charset="0"/>
                            </a:rPr>
                            <m:t>𝑆</m:t>
                          </m:r>
                          <m:r>
                            <a:rPr lang="en-US" i="1">
                              <a:latin typeface="Cambria Math" panose="02040503050406030204" pitchFamily="18" charset="0"/>
                            </a:rPr>
                            <m:t>)</m:t>
                          </m:r>
                        </m:num>
                        <m:den>
                          <m:r>
                            <a:rPr lang="en-US" i="1">
                              <a:latin typeface="Cambria Math" panose="02040503050406030204" pitchFamily="18" charset="0"/>
                            </a:rPr>
                            <m:t>[1+</m:t>
                          </m:r>
                          <m:r>
                            <a:rPr lang="en-US" i="1">
                              <a:latin typeface="Cambria Math" panose="02040503050406030204" pitchFamily="18" charset="0"/>
                            </a:rPr>
                            <m:t>𝐺</m:t>
                          </m:r>
                          <m:d>
                            <m:dPr>
                              <m:ctrlPr>
                                <a:rPr lang="en-US" i="1">
                                  <a:latin typeface="Cambria Math" panose="02040503050406030204" pitchFamily="18" charset="0"/>
                                </a:rPr>
                              </m:ctrlPr>
                            </m:dPr>
                            <m:e>
                              <m:r>
                                <a:rPr lang="en-US" i="1">
                                  <a:latin typeface="Cambria Math" panose="02040503050406030204" pitchFamily="18" charset="0"/>
                                </a:rPr>
                                <m:t>𝑆</m:t>
                              </m:r>
                            </m:e>
                          </m:d>
                          <m:r>
                            <a:rPr lang="en-US" i="1">
                              <a:latin typeface="Cambria Math" panose="02040503050406030204" pitchFamily="18" charset="0"/>
                            </a:rPr>
                            <m:t>𝐻</m:t>
                          </m:r>
                          <m:d>
                            <m:dPr>
                              <m:ctrlPr>
                                <a:rPr lang="en-US" i="1">
                                  <a:latin typeface="Cambria Math" panose="02040503050406030204" pitchFamily="18" charset="0"/>
                                </a:rPr>
                              </m:ctrlPr>
                            </m:dPr>
                            <m:e>
                              <m:r>
                                <a:rPr lang="en-US" i="1">
                                  <a:latin typeface="Cambria Math" panose="02040503050406030204" pitchFamily="18" charset="0"/>
                                </a:rPr>
                                <m:t>𝑆</m:t>
                              </m:r>
                            </m:e>
                          </m:d>
                          <m:r>
                            <a:rPr lang="en-US" i="1">
                              <a:latin typeface="Cambria Math" panose="02040503050406030204" pitchFamily="18" charset="0"/>
                            </a:rPr>
                            <m:t>]</m:t>
                          </m:r>
                        </m:den>
                      </m:f>
                    </m:oMath>
                  </m:oMathPara>
                </a14:m>
                <a:endParaRPr lang="th-TH" dirty="0"/>
              </a:p>
            </p:txBody>
          </p:sp>
        </mc:Choice>
        <mc:Fallback xmlns="">
          <p:sp>
            <p:nvSpPr>
              <p:cNvPr id="19" name="TextBox 18">
                <a:extLst>
                  <a:ext uri="{FF2B5EF4-FFF2-40B4-BE49-F238E27FC236}">
                    <a16:creationId xmlns:a16="http://schemas.microsoft.com/office/drawing/2014/main" id="{57F4C5D2-5A9D-4F1A-AACE-41B52D52C4BF}"/>
                  </a:ext>
                </a:extLst>
              </p:cNvPr>
              <p:cNvSpPr txBox="1">
                <a:spLocks noRot="1" noChangeAspect="1" noMove="1" noResize="1" noEditPoints="1" noAdjustHandles="1" noChangeArrowheads="1" noChangeShapeType="1" noTextEdit="1"/>
              </p:cNvSpPr>
              <p:nvPr/>
            </p:nvSpPr>
            <p:spPr>
              <a:xfrm>
                <a:off x="182441" y="3747681"/>
                <a:ext cx="4248883" cy="1005981"/>
              </a:xfrm>
              <a:prstGeom prst="rect">
                <a:avLst/>
              </a:prstGeom>
              <a:blipFill>
                <a:blip r:embed="rId6"/>
                <a:stretch>
                  <a:fillRect/>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330449E2-B516-41BF-A11D-72DD35632649}"/>
                  </a:ext>
                </a:extLst>
              </p:cNvPr>
              <p:cNvSpPr txBox="1"/>
              <p:nvPr/>
            </p:nvSpPr>
            <p:spPr>
              <a:xfrm>
                <a:off x="150203" y="4937573"/>
                <a:ext cx="4248883" cy="100598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𝐶</m:t>
                          </m:r>
                          <m:d>
                            <m:dPr>
                              <m:ctrlPr>
                                <a:rPr lang="en-US" b="0" i="1" smtClean="0">
                                  <a:latin typeface="Cambria Math" panose="02040503050406030204" pitchFamily="18" charset="0"/>
                                </a:rPr>
                              </m:ctrlPr>
                            </m:dPr>
                            <m:e>
                              <m:r>
                                <a:rPr lang="en-US" b="0" i="1" smtClean="0">
                                  <a:latin typeface="Cambria Math" panose="02040503050406030204" pitchFamily="18" charset="0"/>
                                </a:rPr>
                                <m:t>𝑆</m:t>
                              </m:r>
                            </m:e>
                          </m:d>
                        </m:num>
                        <m:den>
                          <m:r>
                            <a:rPr lang="en-US" i="1">
                              <a:latin typeface="Cambria Math" panose="02040503050406030204" pitchFamily="18" charset="0"/>
                            </a:rPr>
                            <m:t>𝑅</m:t>
                          </m:r>
                          <m:d>
                            <m:dPr>
                              <m:ctrlPr>
                                <a:rPr lang="en-US" i="1">
                                  <a:latin typeface="Cambria Math" panose="02040503050406030204" pitchFamily="18" charset="0"/>
                                </a:rPr>
                              </m:ctrlPr>
                            </m:dPr>
                            <m:e>
                              <m:r>
                                <a:rPr lang="en-US" i="1">
                                  <a:latin typeface="Cambria Math" panose="02040503050406030204" pitchFamily="18" charset="0"/>
                                </a:rPr>
                                <m:t>𝑆</m:t>
                              </m:r>
                            </m:e>
                          </m:d>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i="1">
                              <a:latin typeface="Cambria Math" panose="02040503050406030204" pitchFamily="18" charset="0"/>
                            </a:rPr>
                            <m:t>𝐺</m:t>
                          </m:r>
                          <m:r>
                            <a:rPr lang="en-US" i="1">
                              <a:latin typeface="Cambria Math" panose="02040503050406030204" pitchFamily="18" charset="0"/>
                            </a:rPr>
                            <m:t>(</m:t>
                          </m:r>
                          <m:r>
                            <a:rPr lang="en-US" i="1">
                              <a:latin typeface="Cambria Math" panose="02040503050406030204" pitchFamily="18" charset="0"/>
                            </a:rPr>
                            <m:t>𝑆</m:t>
                          </m:r>
                          <m:r>
                            <a:rPr lang="en-US" i="1">
                              <a:latin typeface="Cambria Math" panose="02040503050406030204" pitchFamily="18" charset="0"/>
                            </a:rPr>
                            <m:t>)</m:t>
                          </m:r>
                        </m:num>
                        <m:den>
                          <m:r>
                            <a:rPr lang="en-US" i="1">
                              <a:latin typeface="Cambria Math" panose="02040503050406030204" pitchFamily="18" charset="0"/>
                            </a:rPr>
                            <m:t>1+</m:t>
                          </m:r>
                          <m:r>
                            <a:rPr lang="en-US" i="1">
                              <a:latin typeface="Cambria Math" panose="02040503050406030204" pitchFamily="18" charset="0"/>
                            </a:rPr>
                            <m:t>𝐺</m:t>
                          </m:r>
                          <m:d>
                            <m:dPr>
                              <m:ctrlPr>
                                <a:rPr lang="en-US" i="1">
                                  <a:latin typeface="Cambria Math" panose="02040503050406030204" pitchFamily="18" charset="0"/>
                                </a:rPr>
                              </m:ctrlPr>
                            </m:dPr>
                            <m:e>
                              <m:r>
                                <a:rPr lang="en-US" i="1">
                                  <a:latin typeface="Cambria Math" panose="02040503050406030204" pitchFamily="18" charset="0"/>
                                </a:rPr>
                                <m:t>𝑆</m:t>
                              </m:r>
                            </m:e>
                          </m:d>
                          <m:r>
                            <a:rPr lang="en-US" i="1">
                              <a:latin typeface="Cambria Math" panose="02040503050406030204" pitchFamily="18" charset="0"/>
                            </a:rPr>
                            <m:t>𝐻</m:t>
                          </m:r>
                          <m:d>
                            <m:dPr>
                              <m:ctrlPr>
                                <a:rPr lang="en-US" i="1">
                                  <a:latin typeface="Cambria Math" panose="02040503050406030204" pitchFamily="18" charset="0"/>
                                </a:rPr>
                              </m:ctrlPr>
                            </m:dPr>
                            <m:e>
                              <m:r>
                                <a:rPr lang="en-US" i="1">
                                  <a:latin typeface="Cambria Math" panose="02040503050406030204" pitchFamily="18" charset="0"/>
                                </a:rPr>
                                <m:t>𝑆</m:t>
                              </m:r>
                            </m:e>
                          </m:d>
                        </m:den>
                      </m:f>
                    </m:oMath>
                  </m:oMathPara>
                </a14:m>
                <a:endParaRPr lang="th-TH" dirty="0"/>
              </a:p>
            </p:txBody>
          </p:sp>
        </mc:Choice>
        <mc:Fallback xmlns="">
          <p:sp>
            <p:nvSpPr>
              <p:cNvPr id="21" name="TextBox 20">
                <a:extLst>
                  <a:ext uri="{FF2B5EF4-FFF2-40B4-BE49-F238E27FC236}">
                    <a16:creationId xmlns:a16="http://schemas.microsoft.com/office/drawing/2014/main" id="{330449E2-B516-41BF-A11D-72DD35632649}"/>
                  </a:ext>
                </a:extLst>
              </p:cNvPr>
              <p:cNvSpPr txBox="1">
                <a:spLocks noRot="1" noChangeAspect="1" noMove="1" noResize="1" noEditPoints="1" noAdjustHandles="1" noChangeArrowheads="1" noChangeShapeType="1" noTextEdit="1"/>
              </p:cNvSpPr>
              <p:nvPr/>
            </p:nvSpPr>
            <p:spPr>
              <a:xfrm>
                <a:off x="150203" y="4937573"/>
                <a:ext cx="4248883" cy="1005981"/>
              </a:xfrm>
              <a:prstGeom prst="rect">
                <a:avLst/>
              </a:prstGeom>
              <a:blipFill>
                <a:blip r:embed="rId7"/>
                <a:stretch>
                  <a:fillRect/>
                </a:stretch>
              </a:blipFill>
            </p:spPr>
            <p:txBody>
              <a:bodyPr/>
              <a:lstStyle/>
              <a:p>
                <a:r>
                  <a:rPr lang="th-TH">
                    <a:noFill/>
                  </a:rPr>
                  <a:t> </a:t>
                </a:r>
              </a:p>
            </p:txBody>
          </p:sp>
        </mc:Fallback>
      </mc:AlternateContent>
      <p:pic>
        <p:nvPicPr>
          <p:cNvPr id="5" name="Picture 4">
            <a:extLst>
              <a:ext uri="{FF2B5EF4-FFF2-40B4-BE49-F238E27FC236}">
                <a16:creationId xmlns:a16="http://schemas.microsoft.com/office/drawing/2014/main" id="{35C297E7-416D-4748-A623-2CD4F1B2EFA5}"/>
              </a:ext>
            </a:extLst>
          </p:cNvPr>
          <p:cNvPicPr>
            <a:picLocks noChangeAspect="1"/>
          </p:cNvPicPr>
          <p:nvPr/>
        </p:nvPicPr>
        <p:blipFill>
          <a:blip r:embed="rId8"/>
          <a:stretch>
            <a:fillRect/>
          </a:stretch>
        </p:blipFill>
        <p:spPr>
          <a:xfrm>
            <a:off x="6232281" y="4310429"/>
            <a:ext cx="5810250" cy="2228850"/>
          </a:xfrm>
          <a:prstGeom prst="rect">
            <a:avLst/>
          </a:prstGeom>
        </p:spPr>
      </p:pic>
      <p:pic>
        <p:nvPicPr>
          <p:cNvPr id="22" name="Picture 2" descr="canonical form for closed loop systems">
            <a:extLst>
              <a:ext uri="{FF2B5EF4-FFF2-40B4-BE49-F238E27FC236}">
                <a16:creationId xmlns:a16="http://schemas.microsoft.com/office/drawing/2014/main" id="{0FF99CC6-035D-428A-8A78-07CD63415361}"/>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453554" y="1512277"/>
            <a:ext cx="5468815" cy="23123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51072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F38DA88-9A03-43AC-A4BD-0E469D278975}"/>
              </a:ext>
            </a:extLst>
          </p:cNvPr>
          <p:cNvPicPr>
            <a:picLocks noChangeAspect="1"/>
          </p:cNvPicPr>
          <p:nvPr/>
        </p:nvPicPr>
        <p:blipFill>
          <a:blip r:embed="rId2"/>
          <a:stretch>
            <a:fillRect/>
          </a:stretch>
        </p:blipFill>
        <p:spPr>
          <a:xfrm>
            <a:off x="2787161" y="3525716"/>
            <a:ext cx="5347922" cy="3093792"/>
          </a:xfrm>
          <a:prstGeom prst="rect">
            <a:avLst/>
          </a:prstGeom>
        </p:spPr>
      </p:pic>
      <p:pic>
        <p:nvPicPr>
          <p:cNvPr id="6" name="Picture 2" descr="water level controller as open loop control system">
            <a:extLst>
              <a:ext uri="{FF2B5EF4-FFF2-40B4-BE49-F238E27FC236}">
                <a16:creationId xmlns:a16="http://schemas.microsoft.com/office/drawing/2014/main" id="{480ECB37-49C7-418E-8032-A5C96E501BE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9102" y="167054"/>
            <a:ext cx="6600825" cy="2963008"/>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7066774A-4F2C-45F7-856E-39F13D57EB7D}"/>
              </a:ext>
            </a:extLst>
          </p:cNvPr>
          <p:cNvPicPr>
            <a:picLocks noChangeAspect="1"/>
          </p:cNvPicPr>
          <p:nvPr/>
        </p:nvPicPr>
        <p:blipFill>
          <a:blip r:embed="rId4"/>
          <a:stretch>
            <a:fillRect/>
          </a:stretch>
        </p:blipFill>
        <p:spPr>
          <a:xfrm>
            <a:off x="7517422" y="2462944"/>
            <a:ext cx="4344133" cy="1914525"/>
          </a:xfrm>
          <a:prstGeom prst="rect">
            <a:avLst/>
          </a:prstGeom>
        </p:spPr>
      </p:pic>
    </p:spTree>
    <p:extLst>
      <p:ext uri="{BB962C8B-B14F-4D97-AF65-F5344CB8AC3E}">
        <p14:creationId xmlns:p14="http://schemas.microsoft.com/office/powerpoint/2010/main" val="35045436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71C023-F14F-455B-BBEA-B866CB393D9F}"/>
              </a:ext>
            </a:extLst>
          </p:cNvPr>
          <p:cNvSpPr>
            <a:spLocks noGrp="1"/>
          </p:cNvSpPr>
          <p:nvPr>
            <p:ph type="title"/>
          </p:nvPr>
        </p:nvSpPr>
        <p:spPr>
          <a:xfrm>
            <a:off x="152401" y="215656"/>
            <a:ext cx="10515600" cy="830629"/>
          </a:xfrm>
        </p:spPr>
        <p:txBody>
          <a:bodyPr/>
          <a:lstStyle/>
          <a:p>
            <a:r>
              <a:rPr lang="en-US" b="1" dirty="0">
                <a:solidFill>
                  <a:srgbClr val="7030A0"/>
                </a:solidFill>
              </a:rPr>
              <a:t>Negative Feedback Closed Loop System</a:t>
            </a:r>
            <a:endParaRPr lang="th-TH" b="1" dirty="0">
              <a:solidFill>
                <a:srgbClr val="7030A0"/>
              </a:solidFill>
            </a:endParaRPr>
          </a:p>
        </p:txBody>
      </p:sp>
      <p:pic>
        <p:nvPicPr>
          <p:cNvPr id="5" name="Picture 4">
            <a:extLst>
              <a:ext uri="{FF2B5EF4-FFF2-40B4-BE49-F238E27FC236}">
                <a16:creationId xmlns:a16="http://schemas.microsoft.com/office/drawing/2014/main" id="{24DFFB79-6CA3-4F36-A9C9-5639C3C8CFE6}"/>
              </a:ext>
            </a:extLst>
          </p:cNvPr>
          <p:cNvPicPr>
            <a:picLocks noChangeAspect="1"/>
          </p:cNvPicPr>
          <p:nvPr/>
        </p:nvPicPr>
        <p:blipFill>
          <a:blip r:embed="rId2"/>
          <a:stretch>
            <a:fillRect/>
          </a:stretch>
        </p:blipFill>
        <p:spPr>
          <a:xfrm>
            <a:off x="460863" y="2145323"/>
            <a:ext cx="10496550" cy="4493968"/>
          </a:xfrm>
          <a:prstGeom prst="rect">
            <a:avLst/>
          </a:prstGeom>
        </p:spPr>
      </p:pic>
      <p:sp>
        <p:nvSpPr>
          <p:cNvPr id="6" name="TextBox 5">
            <a:extLst>
              <a:ext uri="{FF2B5EF4-FFF2-40B4-BE49-F238E27FC236}">
                <a16:creationId xmlns:a16="http://schemas.microsoft.com/office/drawing/2014/main" id="{7B1719F6-E95B-4F13-BC71-002AD7877CBD}"/>
              </a:ext>
            </a:extLst>
          </p:cNvPr>
          <p:cNvSpPr txBox="1"/>
          <p:nvPr/>
        </p:nvSpPr>
        <p:spPr>
          <a:xfrm>
            <a:off x="9214339" y="1107830"/>
            <a:ext cx="2734407" cy="1815882"/>
          </a:xfrm>
          <a:prstGeom prst="rect">
            <a:avLst/>
          </a:prstGeom>
          <a:noFill/>
        </p:spPr>
        <p:txBody>
          <a:bodyPr wrap="square" rtlCol="0">
            <a:spAutoFit/>
          </a:bodyPr>
          <a:lstStyle/>
          <a:p>
            <a:r>
              <a:rPr lang="en-US" b="1" dirty="0"/>
              <a:t>Applications:</a:t>
            </a:r>
          </a:p>
          <a:p>
            <a:pPr marL="457200" indent="-457200">
              <a:buFont typeface="Wingdings" panose="05000000000000000000" pitchFamily="2" charset="2"/>
              <a:buChar char="q"/>
            </a:pPr>
            <a:r>
              <a:rPr lang="en-US" dirty="0"/>
              <a:t>Stabilize gain</a:t>
            </a:r>
          </a:p>
          <a:p>
            <a:pPr marL="457200" indent="-457200">
              <a:buFont typeface="Wingdings" panose="05000000000000000000" pitchFamily="2" charset="2"/>
              <a:buChar char="q"/>
            </a:pPr>
            <a:r>
              <a:rPr lang="en-US" dirty="0"/>
              <a:t>Amplifier</a:t>
            </a:r>
          </a:p>
          <a:p>
            <a:pPr marL="457200" indent="-457200">
              <a:buFont typeface="Wingdings" panose="05000000000000000000" pitchFamily="2" charset="2"/>
              <a:buChar char="q"/>
            </a:pPr>
            <a:r>
              <a:rPr lang="en-US" dirty="0"/>
              <a:t>In ADC/DAC</a:t>
            </a:r>
            <a:endParaRPr lang="th-TH" dirty="0"/>
          </a:p>
        </p:txBody>
      </p:sp>
      <p:sp>
        <p:nvSpPr>
          <p:cNvPr id="7" name="Rectangle 6">
            <a:extLst>
              <a:ext uri="{FF2B5EF4-FFF2-40B4-BE49-F238E27FC236}">
                <a16:creationId xmlns:a16="http://schemas.microsoft.com/office/drawing/2014/main" id="{4127A43F-96B8-41EA-8ED5-49FE54D2E46B}"/>
              </a:ext>
            </a:extLst>
          </p:cNvPr>
          <p:cNvSpPr/>
          <p:nvPr/>
        </p:nvSpPr>
        <p:spPr>
          <a:xfrm>
            <a:off x="9003323" y="993531"/>
            <a:ext cx="2822331" cy="2180492"/>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spTree>
    <p:extLst>
      <p:ext uri="{BB962C8B-B14F-4D97-AF65-F5344CB8AC3E}">
        <p14:creationId xmlns:p14="http://schemas.microsoft.com/office/powerpoint/2010/main" val="25157130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DDA6D9A-DC4B-44E2-AEE0-233ECAE84D05}"/>
              </a:ext>
            </a:extLst>
          </p:cNvPr>
          <p:cNvPicPr>
            <a:picLocks noChangeAspect="1"/>
          </p:cNvPicPr>
          <p:nvPr/>
        </p:nvPicPr>
        <p:blipFill>
          <a:blip r:embed="rId2"/>
          <a:stretch>
            <a:fillRect/>
          </a:stretch>
        </p:blipFill>
        <p:spPr>
          <a:xfrm>
            <a:off x="728296" y="1558803"/>
            <a:ext cx="10401300" cy="4848225"/>
          </a:xfrm>
          <a:prstGeom prst="rect">
            <a:avLst/>
          </a:prstGeom>
        </p:spPr>
      </p:pic>
      <p:sp>
        <p:nvSpPr>
          <p:cNvPr id="6" name="Title 1">
            <a:extLst>
              <a:ext uri="{FF2B5EF4-FFF2-40B4-BE49-F238E27FC236}">
                <a16:creationId xmlns:a16="http://schemas.microsoft.com/office/drawing/2014/main" id="{8B297BEF-D980-4375-925F-5D577D4BF58B}"/>
              </a:ext>
            </a:extLst>
          </p:cNvPr>
          <p:cNvSpPr>
            <a:spLocks noGrp="1"/>
          </p:cNvSpPr>
          <p:nvPr>
            <p:ph type="title"/>
          </p:nvPr>
        </p:nvSpPr>
        <p:spPr>
          <a:xfrm>
            <a:off x="152401" y="215656"/>
            <a:ext cx="10515600" cy="830629"/>
          </a:xfrm>
        </p:spPr>
        <p:txBody>
          <a:bodyPr/>
          <a:lstStyle/>
          <a:p>
            <a:r>
              <a:rPr lang="en-US" b="1" dirty="0">
                <a:solidFill>
                  <a:srgbClr val="7030A0"/>
                </a:solidFill>
              </a:rPr>
              <a:t>Positive Feedback Closed Loop System</a:t>
            </a:r>
            <a:endParaRPr lang="th-TH" b="1" dirty="0">
              <a:solidFill>
                <a:srgbClr val="7030A0"/>
              </a:solidFill>
            </a:endParaRPr>
          </a:p>
        </p:txBody>
      </p:sp>
    </p:spTree>
    <p:extLst>
      <p:ext uri="{BB962C8B-B14F-4D97-AF65-F5344CB8AC3E}">
        <p14:creationId xmlns:p14="http://schemas.microsoft.com/office/powerpoint/2010/main" val="9453265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05CB4E6-863A-4C22-BA87-1D8E7A408D56}"/>
              </a:ext>
            </a:extLst>
          </p:cNvPr>
          <p:cNvPicPr>
            <a:picLocks noChangeAspect="1"/>
          </p:cNvPicPr>
          <p:nvPr/>
        </p:nvPicPr>
        <p:blipFill>
          <a:blip r:embed="rId2"/>
          <a:stretch>
            <a:fillRect/>
          </a:stretch>
        </p:blipFill>
        <p:spPr>
          <a:xfrm>
            <a:off x="600808" y="82061"/>
            <a:ext cx="6160477" cy="3443654"/>
          </a:xfrm>
          <a:prstGeom prst="rect">
            <a:avLst/>
          </a:prstGeom>
        </p:spPr>
      </p:pic>
      <p:pic>
        <p:nvPicPr>
          <p:cNvPr id="7" name="Picture 6">
            <a:extLst>
              <a:ext uri="{FF2B5EF4-FFF2-40B4-BE49-F238E27FC236}">
                <a16:creationId xmlns:a16="http://schemas.microsoft.com/office/drawing/2014/main" id="{21894AAF-A481-4713-8A15-3F3C252C4119}"/>
              </a:ext>
            </a:extLst>
          </p:cNvPr>
          <p:cNvPicPr>
            <a:picLocks noChangeAspect="1"/>
          </p:cNvPicPr>
          <p:nvPr/>
        </p:nvPicPr>
        <p:blipFill>
          <a:blip r:embed="rId3"/>
          <a:stretch>
            <a:fillRect/>
          </a:stretch>
        </p:blipFill>
        <p:spPr>
          <a:xfrm>
            <a:off x="4488481" y="3640015"/>
            <a:ext cx="7610356" cy="2854570"/>
          </a:xfrm>
          <a:prstGeom prst="rect">
            <a:avLst/>
          </a:prstGeom>
        </p:spPr>
      </p:pic>
    </p:spTree>
    <p:extLst>
      <p:ext uri="{BB962C8B-B14F-4D97-AF65-F5344CB8AC3E}">
        <p14:creationId xmlns:p14="http://schemas.microsoft.com/office/powerpoint/2010/main" val="15386569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CE499B-6D08-4AA0-BF28-E112A392FA0C}"/>
              </a:ext>
            </a:extLst>
          </p:cNvPr>
          <p:cNvSpPr>
            <a:spLocks noGrp="1"/>
          </p:cNvSpPr>
          <p:nvPr>
            <p:ph type="title"/>
          </p:nvPr>
        </p:nvSpPr>
        <p:spPr>
          <a:xfrm>
            <a:off x="688731" y="162902"/>
            <a:ext cx="10515600" cy="505313"/>
          </a:xfrm>
        </p:spPr>
        <p:txBody>
          <a:bodyPr>
            <a:normAutofit fontScale="90000"/>
          </a:bodyPr>
          <a:lstStyle/>
          <a:p>
            <a:pPr algn="ctr"/>
            <a:r>
              <a:rPr lang="en-US" b="1" dirty="0">
                <a:solidFill>
                  <a:srgbClr val="7030A0"/>
                </a:solidFill>
              </a:rPr>
              <a:t>Transfer Function</a:t>
            </a:r>
            <a:endParaRPr lang="th-TH" b="1" dirty="0">
              <a:solidFill>
                <a:srgbClr val="7030A0"/>
              </a:solidFill>
            </a:endParaRPr>
          </a:p>
        </p:txBody>
      </p:sp>
      <p:sp>
        <p:nvSpPr>
          <p:cNvPr id="3" name="Content Placeholder 2">
            <a:extLst>
              <a:ext uri="{FF2B5EF4-FFF2-40B4-BE49-F238E27FC236}">
                <a16:creationId xmlns:a16="http://schemas.microsoft.com/office/drawing/2014/main" id="{F0E62205-08A2-4626-AB7C-0D065AF4E462}"/>
              </a:ext>
            </a:extLst>
          </p:cNvPr>
          <p:cNvSpPr>
            <a:spLocks noGrp="1"/>
          </p:cNvSpPr>
          <p:nvPr>
            <p:ph idx="1"/>
          </p:nvPr>
        </p:nvSpPr>
        <p:spPr>
          <a:xfrm>
            <a:off x="293076" y="761755"/>
            <a:ext cx="11532577" cy="4351338"/>
          </a:xfrm>
        </p:spPr>
        <p:txBody>
          <a:bodyPr/>
          <a:lstStyle/>
          <a:p>
            <a:pPr>
              <a:buFont typeface="Wingdings" panose="05000000000000000000" pitchFamily="2" charset="2"/>
              <a:buChar char="q"/>
            </a:pPr>
            <a:r>
              <a:rPr lang="en-US" dirty="0"/>
              <a:t>Transfer Function is the ratio of Laplace Transform of output to the Laplace Transform of input, when all initial conditions are assumed to be zero.</a:t>
            </a:r>
          </a:p>
          <a:p>
            <a:pPr>
              <a:buFont typeface="Wingdings" panose="05000000000000000000" pitchFamily="2" charset="2"/>
              <a:buChar char="q"/>
            </a:pPr>
            <a:endParaRPr lang="en-US" dirty="0"/>
          </a:p>
          <a:p>
            <a:pPr>
              <a:buFont typeface="Wingdings" panose="05000000000000000000" pitchFamily="2" charset="2"/>
              <a:buChar char="q"/>
            </a:pPr>
            <a:r>
              <a:rPr lang="en-US" dirty="0"/>
              <a:t>Transfer Function gives the relationship between the Input and </a:t>
            </a:r>
            <a:r>
              <a:rPr lang="en-US"/>
              <a:t>the Output </a:t>
            </a:r>
            <a:endParaRPr lang="th-TH" dirty="0"/>
          </a:p>
        </p:txBody>
      </p:sp>
    </p:spTree>
    <p:extLst>
      <p:ext uri="{BB962C8B-B14F-4D97-AF65-F5344CB8AC3E}">
        <p14:creationId xmlns:p14="http://schemas.microsoft.com/office/powerpoint/2010/main" val="42594975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3DEEC37-9F01-4DB4-AC78-B68CE3767953}"/>
              </a:ext>
            </a:extLst>
          </p:cNvPr>
          <p:cNvPicPr>
            <a:picLocks noChangeAspect="1"/>
          </p:cNvPicPr>
          <p:nvPr/>
        </p:nvPicPr>
        <p:blipFill>
          <a:blip r:embed="rId2">
            <a:duotone>
              <a:prstClr val="black"/>
              <a:schemeClr val="accent6">
                <a:tint val="45000"/>
                <a:satMod val="400000"/>
              </a:schemeClr>
            </a:duotone>
          </a:blip>
          <a:stretch>
            <a:fillRect/>
          </a:stretch>
        </p:blipFill>
        <p:spPr>
          <a:xfrm>
            <a:off x="604431" y="910752"/>
            <a:ext cx="3629025" cy="1943100"/>
          </a:xfrm>
          <a:prstGeom prst="rect">
            <a:avLst/>
          </a:prstGeom>
        </p:spPr>
      </p:pic>
      <p:sp>
        <p:nvSpPr>
          <p:cNvPr id="6" name="Title 1">
            <a:extLst>
              <a:ext uri="{FF2B5EF4-FFF2-40B4-BE49-F238E27FC236}">
                <a16:creationId xmlns:a16="http://schemas.microsoft.com/office/drawing/2014/main" id="{6753DDC3-BAC4-4F37-BF1E-602F85D74A73}"/>
              </a:ext>
            </a:extLst>
          </p:cNvPr>
          <p:cNvSpPr>
            <a:spLocks noGrp="1"/>
          </p:cNvSpPr>
          <p:nvPr>
            <p:ph type="title"/>
          </p:nvPr>
        </p:nvSpPr>
        <p:spPr>
          <a:xfrm>
            <a:off x="254540" y="219211"/>
            <a:ext cx="10515600" cy="413088"/>
          </a:xfrm>
        </p:spPr>
        <p:txBody>
          <a:bodyPr>
            <a:normAutofit fontScale="90000"/>
          </a:bodyPr>
          <a:lstStyle/>
          <a:p>
            <a:r>
              <a:rPr lang="en-US" b="1" dirty="0">
                <a:solidFill>
                  <a:srgbClr val="7030A0"/>
                </a:solidFill>
              </a:rPr>
              <a:t>Find the Transfer Function of RL Circuit</a:t>
            </a:r>
            <a:endParaRPr lang="th-TH" b="1" dirty="0">
              <a:solidFill>
                <a:srgbClr val="7030A0"/>
              </a:solidFill>
            </a:endParaRP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C9533888-61E8-4463-83B9-9F9779BCCDFF}"/>
                  </a:ext>
                </a:extLst>
              </p:cNvPr>
              <p:cNvSpPr txBox="1"/>
              <p:nvPr/>
            </p:nvSpPr>
            <p:spPr>
              <a:xfrm>
                <a:off x="277238" y="3039892"/>
                <a:ext cx="6765588" cy="143988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𝐴𝑝𝑝𝑙𝑦</m:t>
                      </m:r>
                      <m:r>
                        <a:rPr lang="en-US" sz="2400" b="0" i="1" smtClean="0">
                          <a:latin typeface="Cambria Math" panose="02040503050406030204" pitchFamily="18" charset="0"/>
                        </a:rPr>
                        <m:t> </m:t>
                      </m:r>
                      <m:r>
                        <a:rPr lang="en-US" sz="2400" b="0" i="1" smtClean="0">
                          <a:latin typeface="Cambria Math" panose="02040503050406030204" pitchFamily="18" charset="0"/>
                        </a:rPr>
                        <m:t>𝐾𝑉𝐿</m:t>
                      </m:r>
                      <m:r>
                        <a:rPr lang="en-US" sz="2400" b="0" i="1" smtClean="0">
                          <a:latin typeface="Cambria Math" panose="02040503050406030204" pitchFamily="18" charset="0"/>
                        </a:rPr>
                        <m:t> </m:t>
                      </m:r>
                      <m:r>
                        <a:rPr lang="en-US" sz="2400" b="0" i="1" smtClean="0">
                          <a:latin typeface="Cambria Math" panose="02040503050406030204" pitchFamily="18" charset="0"/>
                        </a:rPr>
                        <m:t>𝑓𝑟𝑜𝑚</m:t>
                      </m:r>
                      <m:r>
                        <a:rPr lang="en-US" sz="2400" b="0" i="1" smtClean="0">
                          <a:latin typeface="Cambria Math" panose="02040503050406030204" pitchFamily="18" charset="0"/>
                        </a:rPr>
                        <m:t> </m:t>
                      </m:r>
                      <m:r>
                        <a:rPr lang="en-US" sz="2400" b="0" i="1" smtClean="0">
                          <a:latin typeface="Cambria Math" panose="02040503050406030204" pitchFamily="18" charset="0"/>
                        </a:rPr>
                        <m:t>𝑖𝑛𝑝𝑢𝑡</m:t>
                      </m:r>
                      <m:r>
                        <a:rPr lang="en-US" sz="2400" b="0" i="1" smtClean="0">
                          <a:latin typeface="Cambria Math" panose="02040503050406030204" pitchFamily="18" charset="0"/>
                        </a:rPr>
                        <m:t> </m:t>
                      </m:r>
                      <m:r>
                        <a:rPr lang="en-US" sz="2400" b="0" i="1" smtClean="0">
                          <a:latin typeface="Cambria Math" panose="02040503050406030204" pitchFamily="18" charset="0"/>
                        </a:rPr>
                        <m:t>𝑠𝑖𝑑𝑒</m:t>
                      </m:r>
                    </m:oMath>
                  </m:oMathPara>
                </a14:m>
                <a:endParaRPr lang="en-US" sz="2400" b="0" dirty="0"/>
              </a:p>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𝑉</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r>
                        <a:rPr lang="en-US" sz="2400" b="0" i="1" smtClean="0">
                          <a:latin typeface="Cambria Math" panose="02040503050406030204" pitchFamily="18" charset="0"/>
                        </a:rPr>
                        <m:t>𝑅</m:t>
                      </m:r>
                      <m:r>
                        <a:rPr lang="en-US" sz="2400" b="0" i="1" smtClean="0">
                          <a:latin typeface="Cambria Math" panose="02040503050406030204" pitchFamily="18" charset="0"/>
                        </a:rPr>
                        <m:t>∗</m:t>
                      </m:r>
                      <m:r>
                        <a:rPr lang="en-US" sz="2400" b="0" i="1" smtClean="0">
                          <a:latin typeface="Cambria Math" panose="02040503050406030204" pitchFamily="18" charset="0"/>
                        </a:rPr>
                        <m:t>𝑖</m:t>
                      </m:r>
                      <m:r>
                        <a:rPr lang="en-US" sz="2400" b="0" i="1" smtClean="0">
                          <a:latin typeface="Cambria Math" panose="02040503050406030204" pitchFamily="18" charset="0"/>
                        </a:rPr>
                        <m:t>+</m:t>
                      </m:r>
                      <m:r>
                        <a:rPr lang="en-US" sz="2400" b="0" i="1" smtClean="0">
                          <a:latin typeface="Cambria Math" panose="02040503050406030204" pitchFamily="18" charset="0"/>
                        </a:rPr>
                        <m:t>𝐿</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𝑑𝑖</m:t>
                          </m:r>
                        </m:num>
                        <m:den>
                          <m:r>
                            <a:rPr lang="en-US" sz="2400" b="0" i="1" smtClean="0">
                              <a:latin typeface="Cambria Math" panose="02040503050406030204" pitchFamily="18" charset="0"/>
                            </a:rPr>
                            <m:t>𝑑𝑡</m:t>
                          </m:r>
                        </m:den>
                      </m:f>
                      <m:r>
                        <a:rPr lang="en-US" sz="2400" b="0" i="0" smtClean="0">
                          <a:latin typeface="Cambria Math" panose="02040503050406030204" pitchFamily="18" charset="0"/>
                        </a:rPr>
                        <m:t>−−−−−−−−−−−−−−(1)</m:t>
                      </m:r>
                    </m:oMath>
                  </m:oMathPara>
                </a14:m>
                <a:endParaRPr lang="en-US" sz="2400" b="0" dirty="0"/>
              </a:p>
              <a:p>
                <a:endParaRPr lang="th-TH" sz="2400" dirty="0"/>
              </a:p>
            </p:txBody>
          </p:sp>
        </mc:Choice>
        <mc:Fallback xmlns="">
          <p:sp>
            <p:nvSpPr>
              <p:cNvPr id="7" name="TextBox 6">
                <a:extLst>
                  <a:ext uri="{FF2B5EF4-FFF2-40B4-BE49-F238E27FC236}">
                    <a16:creationId xmlns:a16="http://schemas.microsoft.com/office/drawing/2014/main" id="{C9533888-61E8-4463-83B9-9F9779BCCDFF}"/>
                  </a:ext>
                </a:extLst>
              </p:cNvPr>
              <p:cNvSpPr txBox="1">
                <a:spLocks noRot="1" noChangeAspect="1" noMove="1" noResize="1" noEditPoints="1" noAdjustHandles="1" noChangeArrowheads="1" noChangeShapeType="1" noTextEdit="1"/>
              </p:cNvSpPr>
              <p:nvPr/>
            </p:nvSpPr>
            <p:spPr>
              <a:xfrm>
                <a:off x="277238" y="3039892"/>
                <a:ext cx="6765588" cy="1439881"/>
              </a:xfrm>
              <a:prstGeom prst="rect">
                <a:avLst/>
              </a:prstGeom>
              <a:blipFill>
                <a:blip r:embed="rId3"/>
                <a:stretch>
                  <a:fillRect/>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2377464E-A351-4639-B4DD-DBC07B6BCD82}"/>
                  </a:ext>
                </a:extLst>
              </p:cNvPr>
              <p:cNvSpPr txBox="1"/>
              <p:nvPr/>
            </p:nvSpPr>
            <p:spPr>
              <a:xfrm>
                <a:off x="145914" y="4553463"/>
                <a:ext cx="6848273" cy="177215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𝐴𝑝𝑝𝑙𝑦</m:t>
                      </m:r>
                      <m:r>
                        <a:rPr lang="en-US" sz="2800" b="0" i="1" smtClean="0">
                          <a:latin typeface="Cambria Math" panose="02040503050406030204" pitchFamily="18" charset="0"/>
                        </a:rPr>
                        <m:t> </m:t>
                      </m:r>
                      <m:r>
                        <a:rPr lang="en-US" sz="2800" b="0" i="1" smtClean="0">
                          <a:latin typeface="Cambria Math" panose="02040503050406030204" pitchFamily="18" charset="0"/>
                        </a:rPr>
                        <m:t>𝐾𝑉𝐿</m:t>
                      </m:r>
                      <m:r>
                        <a:rPr lang="en-US" sz="2800" b="0" i="1" smtClean="0">
                          <a:latin typeface="Cambria Math" panose="02040503050406030204" pitchFamily="18" charset="0"/>
                        </a:rPr>
                        <m:t> </m:t>
                      </m:r>
                      <m:r>
                        <a:rPr lang="en-US" sz="2800" b="0" i="1" smtClean="0">
                          <a:latin typeface="Cambria Math" panose="02040503050406030204" pitchFamily="18" charset="0"/>
                        </a:rPr>
                        <m:t>𝑓𝑟𝑜𝑚</m:t>
                      </m:r>
                      <m:r>
                        <a:rPr lang="en-US" sz="2800" b="0" i="1" smtClean="0">
                          <a:latin typeface="Cambria Math" panose="02040503050406030204" pitchFamily="18" charset="0"/>
                        </a:rPr>
                        <m:t> </m:t>
                      </m:r>
                      <m:r>
                        <a:rPr lang="en-US" sz="2800" b="0" i="1" smtClean="0">
                          <a:latin typeface="Cambria Math" panose="02040503050406030204" pitchFamily="18" charset="0"/>
                        </a:rPr>
                        <m:t>𝑜𝑢𝑡𝑝𝑢𝑡</m:t>
                      </m:r>
                      <m:r>
                        <a:rPr lang="en-US" sz="2800" b="0" i="1" smtClean="0">
                          <a:latin typeface="Cambria Math" panose="02040503050406030204" pitchFamily="18" charset="0"/>
                        </a:rPr>
                        <m:t> </m:t>
                      </m:r>
                      <m:r>
                        <a:rPr lang="en-US" sz="2800" b="0" i="1" smtClean="0">
                          <a:latin typeface="Cambria Math" panose="02040503050406030204" pitchFamily="18" charset="0"/>
                        </a:rPr>
                        <m:t>𝑠𝑖𝑑𝑒</m:t>
                      </m:r>
                    </m:oMath>
                  </m:oMathPara>
                </a14:m>
                <a:endParaRPr lang="en-US" sz="2800" b="0" dirty="0"/>
              </a:p>
              <a:p>
                <a:pP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𝑉</m:t>
                          </m:r>
                        </m:e>
                        <m:sub>
                          <m:r>
                            <a:rPr lang="en-US" sz="2800" b="0" i="1" smtClean="0">
                              <a:latin typeface="Cambria Math" panose="02040503050406030204" pitchFamily="18" charset="0"/>
                            </a:rPr>
                            <m:t>𝑜</m:t>
                          </m:r>
                        </m:sub>
                      </m:sSub>
                      <m:r>
                        <a:rPr lang="en-US" sz="2800" b="0" i="1" smtClean="0">
                          <a:latin typeface="Cambria Math" panose="02040503050406030204" pitchFamily="18" charset="0"/>
                        </a:rPr>
                        <m:t>=</m:t>
                      </m:r>
                      <m:r>
                        <a:rPr lang="en-US" i="1">
                          <a:latin typeface="Cambria Math" panose="02040503050406030204" pitchFamily="18" charset="0"/>
                        </a:rPr>
                        <m:t>𝐿</m:t>
                      </m:r>
                      <m:f>
                        <m:fPr>
                          <m:ctrlPr>
                            <a:rPr lang="en-US" i="1">
                              <a:latin typeface="Cambria Math" panose="02040503050406030204" pitchFamily="18" charset="0"/>
                            </a:rPr>
                          </m:ctrlPr>
                        </m:fPr>
                        <m:num>
                          <m:r>
                            <a:rPr lang="en-US" i="1">
                              <a:latin typeface="Cambria Math" panose="02040503050406030204" pitchFamily="18" charset="0"/>
                            </a:rPr>
                            <m:t>𝑑𝑖</m:t>
                          </m:r>
                        </m:num>
                        <m:den>
                          <m:r>
                            <a:rPr lang="en-US" i="1">
                              <a:latin typeface="Cambria Math" panose="02040503050406030204" pitchFamily="18" charset="0"/>
                            </a:rPr>
                            <m:t>𝑑𝑡</m:t>
                          </m:r>
                        </m:den>
                      </m:f>
                      <m:r>
                        <a:rPr lang="en-US" b="0" i="0" smtClean="0">
                          <a:latin typeface="Cambria Math" panose="02040503050406030204" pitchFamily="18" charset="0"/>
                        </a:rPr>
                        <m:t> −−−−−−−−−−−−−−(2)</m:t>
                      </m:r>
                    </m:oMath>
                  </m:oMathPara>
                </a14:m>
                <a:endParaRPr lang="en-US" sz="2800" b="0" dirty="0"/>
              </a:p>
              <a:p>
                <a:endParaRPr lang="th-TH" sz="2800" dirty="0"/>
              </a:p>
            </p:txBody>
          </p:sp>
        </mc:Choice>
        <mc:Fallback xmlns="">
          <p:sp>
            <p:nvSpPr>
              <p:cNvPr id="8" name="TextBox 7">
                <a:extLst>
                  <a:ext uri="{FF2B5EF4-FFF2-40B4-BE49-F238E27FC236}">
                    <a16:creationId xmlns:a16="http://schemas.microsoft.com/office/drawing/2014/main" id="{2377464E-A351-4639-B4DD-DBC07B6BCD82}"/>
                  </a:ext>
                </a:extLst>
              </p:cNvPr>
              <p:cNvSpPr txBox="1">
                <a:spLocks noRot="1" noChangeAspect="1" noMove="1" noResize="1" noEditPoints="1" noAdjustHandles="1" noChangeArrowheads="1" noChangeShapeType="1" noTextEdit="1"/>
              </p:cNvSpPr>
              <p:nvPr/>
            </p:nvSpPr>
            <p:spPr>
              <a:xfrm>
                <a:off x="145914" y="4553463"/>
                <a:ext cx="6848273" cy="1772152"/>
              </a:xfrm>
              <a:prstGeom prst="rect">
                <a:avLst/>
              </a:prstGeom>
              <a:blipFill>
                <a:blip r:embed="rId4"/>
                <a:stretch>
                  <a:fillRect/>
                </a:stretch>
              </a:blipFill>
            </p:spPr>
            <p:txBody>
              <a:bodyPr/>
              <a:lstStyle/>
              <a:p>
                <a:r>
                  <a:rPr lang="th-TH">
                    <a:noFill/>
                  </a:rPr>
                  <a:t> </a:t>
                </a:r>
              </a:p>
            </p:txBody>
          </p:sp>
        </mc:Fallback>
      </mc:AlternateContent>
      <p:pic>
        <p:nvPicPr>
          <p:cNvPr id="9" name="Picture 8">
            <a:extLst>
              <a:ext uri="{FF2B5EF4-FFF2-40B4-BE49-F238E27FC236}">
                <a16:creationId xmlns:a16="http://schemas.microsoft.com/office/drawing/2014/main" id="{EAAB7EF6-9B2E-471C-A92B-881D4427FADE}"/>
              </a:ext>
            </a:extLst>
          </p:cNvPr>
          <p:cNvPicPr>
            <a:picLocks noChangeAspect="1"/>
          </p:cNvPicPr>
          <p:nvPr/>
        </p:nvPicPr>
        <p:blipFill>
          <a:blip r:embed="rId5"/>
          <a:stretch>
            <a:fillRect/>
          </a:stretch>
        </p:blipFill>
        <p:spPr>
          <a:xfrm>
            <a:off x="5992847" y="683369"/>
            <a:ext cx="5848350" cy="2514600"/>
          </a:xfrm>
          <a:prstGeom prst="rect">
            <a:avLst/>
          </a:prstGeom>
        </p:spPr>
      </p:pic>
    </p:spTree>
    <p:extLst>
      <p:ext uri="{BB962C8B-B14F-4D97-AF65-F5344CB8AC3E}">
        <p14:creationId xmlns:p14="http://schemas.microsoft.com/office/powerpoint/2010/main" val="1685992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6753DDC3-BAC4-4F37-BF1E-602F85D74A73}"/>
              </a:ext>
            </a:extLst>
          </p:cNvPr>
          <p:cNvSpPr>
            <a:spLocks noGrp="1"/>
          </p:cNvSpPr>
          <p:nvPr>
            <p:ph type="title"/>
          </p:nvPr>
        </p:nvSpPr>
        <p:spPr>
          <a:xfrm>
            <a:off x="254540" y="219211"/>
            <a:ext cx="10515600" cy="413088"/>
          </a:xfrm>
        </p:spPr>
        <p:txBody>
          <a:bodyPr>
            <a:normAutofit fontScale="90000"/>
          </a:bodyPr>
          <a:lstStyle/>
          <a:p>
            <a:r>
              <a:rPr lang="en-US" b="1" dirty="0">
                <a:solidFill>
                  <a:srgbClr val="7030A0"/>
                </a:solidFill>
              </a:rPr>
              <a:t>Find the Transfer Function of RL Circuit</a:t>
            </a:r>
            <a:endParaRPr lang="th-TH" b="1" dirty="0">
              <a:solidFill>
                <a:srgbClr val="7030A0"/>
              </a:solidFill>
            </a:endParaRP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C9533888-61E8-4463-83B9-9F9779BCCDFF}"/>
                  </a:ext>
                </a:extLst>
              </p:cNvPr>
              <p:cNvSpPr txBox="1"/>
              <p:nvPr/>
            </p:nvSpPr>
            <p:spPr>
              <a:xfrm>
                <a:off x="7125510" y="3244173"/>
                <a:ext cx="4878422" cy="107054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𝑉</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r>
                        <a:rPr lang="en-US" sz="2400" b="0" i="1" smtClean="0">
                          <a:latin typeface="Cambria Math" panose="02040503050406030204" pitchFamily="18" charset="0"/>
                        </a:rPr>
                        <m:t>𝑅</m:t>
                      </m:r>
                      <m:r>
                        <a:rPr lang="en-US" sz="2400" b="0" i="1" smtClean="0">
                          <a:latin typeface="Cambria Math" panose="02040503050406030204" pitchFamily="18" charset="0"/>
                        </a:rPr>
                        <m:t>∗</m:t>
                      </m:r>
                      <m:r>
                        <a:rPr lang="en-US" sz="2400" b="0" i="1" smtClean="0">
                          <a:latin typeface="Cambria Math" panose="02040503050406030204" pitchFamily="18" charset="0"/>
                        </a:rPr>
                        <m:t>𝑖</m:t>
                      </m:r>
                      <m:r>
                        <a:rPr lang="en-US" sz="2400" b="0" i="1" smtClean="0">
                          <a:latin typeface="Cambria Math" panose="02040503050406030204" pitchFamily="18" charset="0"/>
                        </a:rPr>
                        <m:t>+</m:t>
                      </m:r>
                      <m:r>
                        <a:rPr lang="en-US" sz="2400" b="0" i="1" smtClean="0">
                          <a:latin typeface="Cambria Math" panose="02040503050406030204" pitchFamily="18" charset="0"/>
                        </a:rPr>
                        <m:t>𝐿</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𝑑𝑖</m:t>
                          </m:r>
                        </m:num>
                        <m:den>
                          <m:r>
                            <a:rPr lang="en-US" sz="2400" b="0" i="1" smtClean="0">
                              <a:latin typeface="Cambria Math" panose="02040503050406030204" pitchFamily="18" charset="0"/>
                            </a:rPr>
                            <m:t>𝑑𝑡</m:t>
                          </m:r>
                        </m:den>
                      </m:f>
                      <m:r>
                        <a:rPr lang="en-US" sz="2400" b="0" i="0" smtClean="0">
                          <a:latin typeface="Cambria Math" panose="02040503050406030204" pitchFamily="18" charset="0"/>
                        </a:rPr>
                        <m:t>−−−−−−−(1)</m:t>
                      </m:r>
                    </m:oMath>
                  </m:oMathPara>
                </a14:m>
                <a:endParaRPr lang="en-US" sz="2400" b="0" dirty="0"/>
              </a:p>
              <a:p>
                <a:endParaRPr lang="th-TH" sz="2400" dirty="0"/>
              </a:p>
            </p:txBody>
          </p:sp>
        </mc:Choice>
        <mc:Fallback xmlns="">
          <p:sp>
            <p:nvSpPr>
              <p:cNvPr id="7" name="TextBox 6">
                <a:extLst>
                  <a:ext uri="{FF2B5EF4-FFF2-40B4-BE49-F238E27FC236}">
                    <a16:creationId xmlns:a16="http://schemas.microsoft.com/office/drawing/2014/main" id="{C9533888-61E8-4463-83B9-9F9779BCCDFF}"/>
                  </a:ext>
                </a:extLst>
              </p:cNvPr>
              <p:cNvSpPr txBox="1">
                <a:spLocks noRot="1" noChangeAspect="1" noMove="1" noResize="1" noEditPoints="1" noAdjustHandles="1" noChangeArrowheads="1" noChangeShapeType="1" noTextEdit="1"/>
              </p:cNvSpPr>
              <p:nvPr/>
            </p:nvSpPr>
            <p:spPr>
              <a:xfrm>
                <a:off x="7125510" y="3244173"/>
                <a:ext cx="4878422" cy="1070549"/>
              </a:xfrm>
              <a:prstGeom prst="rect">
                <a:avLst/>
              </a:prstGeom>
              <a:blipFill>
                <a:blip r:embed="rId2"/>
                <a:stretch>
                  <a:fillRect/>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2377464E-A351-4639-B4DD-DBC07B6BCD82}"/>
                  </a:ext>
                </a:extLst>
              </p:cNvPr>
              <p:cNvSpPr txBox="1"/>
              <p:nvPr/>
            </p:nvSpPr>
            <p:spPr>
              <a:xfrm>
                <a:off x="7013642" y="4290817"/>
                <a:ext cx="5262665" cy="9103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𝑉</m:t>
                          </m:r>
                        </m:e>
                        <m:sub>
                          <m:r>
                            <a:rPr lang="en-US" sz="2800" b="0" i="1" smtClean="0">
                              <a:latin typeface="Cambria Math" panose="02040503050406030204" pitchFamily="18" charset="0"/>
                            </a:rPr>
                            <m:t>𝑜</m:t>
                          </m:r>
                        </m:sub>
                      </m:sSub>
                      <m:r>
                        <a:rPr lang="en-US" sz="2800" b="0" i="1" smtClean="0">
                          <a:latin typeface="Cambria Math" panose="02040503050406030204" pitchFamily="18" charset="0"/>
                        </a:rPr>
                        <m:t>=</m:t>
                      </m:r>
                      <m:r>
                        <a:rPr lang="en-US" i="1">
                          <a:latin typeface="Cambria Math" panose="02040503050406030204" pitchFamily="18" charset="0"/>
                        </a:rPr>
                        <m:t>𝐿</m:t>
                      </m:r>
                      <m:f>
                        <m:fPr>
                          <m:ctrlPr>
                            <a:rPr lang="en-US" i="1">
                              <a:latin typeface="Cambria Math" panose="02040503050406030204" pitchFamily="18" charset="0"/>
                            </a:rPr>
                          </m:ctrlPr>
                        </m:fPr>
                        <m:num>
                          <m:r>
                            <a:rPr lang="en-US" i="1">
                              <a:latin typeface="Cambria Math" panose="02040503050406030204" pitchFamily="18" charset="0"/>
                            </a:rPr>
                            <m:t>𝑑𝑖</m:t>
                          </m:r>
                        </m:num>
                        <m:den>
                          <m:r>
                            <a:rPr lang="en-US" i="1">
                              <a:latin typeface="Cambria Math" panose="02040503050406030204" pitchFamily="18" charset="0"/>
                            </a:rPr>
                            <m:t>𝑑𝑡</m:t>
                          </m:r>
                        </m:den>
                      </m:f>
                      <m:r>
                        <a:rPr lang="en-US" b="0" i="0" smtClean="0">
                          <a:latin typeface="Cambria Math" panose="02040503050406030204" pitchFamily="18" charset="0"/>
                        </a:rPr>
                        <m:t> −−−−−−−−−(2)</m:t>
                      </m:r>
                    </m:oMath>
                  </m:oMathPara>
                </a14:m>
                <a:endParaRPr lang="en-US" sz="2800" b="0" dirty="0"/>
              </a:p>
            </p:txBody>
          </p:sp>
        </mc:Choice>
        <mc:Fallback xmlns="">
          <p:sp>
            <p:nvSpPr>
              <p:cNvPr id="8" name="TextBox 7">
                <a:extLst>
                  <a:ext uri="{FF2B5EF4-FFF2-40B4-BE49-F238E27FC236}">
                    <a16:creationId xmlns:a16="http://schemas.microsoft.com/office/drawing/2014/main" id="{2377464E-A351-4639-B4DD-DBC07B6BCD82}"/>
                  </a:ext>
                </a:extLst>
              </p:cNvPr>
              <p:cNvSpPr txBox="1">
                <a:spLocks noRot="1" noChangeAspect="1" noMove="1" noResize="1" noEditPoints="1" noAdjustHandles="1" noChangeArrowheads="1" noChangeShapeType="1" noTextEdit="1"/>
              </p:cNvSpPr>
              <p:nvPr/>
            </p:nvSpPr>
            <p:spPr>
              <a:xfrm>
                <a:off x="7013642" y="4290817"/>
                <a:ext cx="5262665" cy="910377"/>
              </a:xfrm>
              <a:prstGeom prst="rect">
                <a:avLst/>
              </a:prstGeom>
              <a:blipFill>
                <a:blip r:embed="rId3"/>
                <a:stretch>
                  <a:fillRect/>
                </a:stretch>
              </a:blipFill>
            </p:spPr>
            <p:txBody>
              <a:bodyPr/>
              <a:lstStyle/>
              <a:p>
                <a:r>
                  <a:rPr lang="th-TH">
                    <a:noFill/>
                  </a:rPr>
                  <a:t> </a:t>
                </a:r>
              </a:p>
            </p:txBody>
          </p:sp>
        </mc:Fallback>
      </mc:AlternateContent>
      <p:pic>
        <p:nvPicPr>
          <p:cNvPr id="9" name="Picture 8">
            <a:extLst>
              <a:ext uri="{FF2B5EF4-FFF2-40B4-BE49-F238E27FC236}">
                <a16:creationId xmlns:a16="http://schemas.microsoft.com/office/drawing/2014/main" id="{EAAB7EF6-9B2E-471C-A92B-881D4427FADE}"/>
              </a:ext>
            </a:extLst>
          </p:cNvPr>
          <p:cNvPicPr>
            <a:picLocks noChangeAspect="1"/>
          </p:cNvPicPr>
          <p:nvPr/>
        </p:nvPicPr>
        <p:blipFill>
          <a:blip r:embed="rId4"/>
          <a:stretch>
            <a:fillRect/>
          </a:stretch>
        </p:blipFill>
        <p:spPr>
          <a:xfrm>
            <a:off x="7104433" y="644459"/>
            <a:ext cx="5087567" cy="2514600"/>
          </a:xfrm>
          <a:prstGeom prst="rect">
            <a:avLst/>
          </a:prstGeom>
        </p:spPr>
      </p:pic>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F4F8E459-7F2E-4057-9523-652011177337}"/>
                  </a:ext>
                </a:extLst>
              </p:cNvPr>
              <p:cNvSpPr txBox="1"/>
              <p:nvPr/>
            </p:nvSpPr>
            <p:spPr>
              <a:xfrm>
                <a:off x="342900" y="879955"/>
                <a:ext cx="6094378" cy="461665"/>
              </a:xfrm>
              <a:prstGeom prst="rect">
                <a:avLst/>
              </a:prstGeom>
              <a:noFill/>
            </p:spPr>
            <p:txBody>
              <a:bodyPr wrap="square">
                <a:spAutoFit/>
              </a:bodyPr>
              <a:lstStyle/>
              <a:p>
                <a14:m>
                  <m:oMath xmlns:m="http://schemas.openxmlformats.org/officeDocument/2006/math">
                    <m:r>
                      <a:rPr lang="en-US" sz="2400" b="0" i="1" smtClean="0">
                        <a:latin typeface="Cambria Math" panose="02040503050406030204" pitchFamily="18" charset="0"/>
                      </a:rPr>
                      <m:t>𝐴𝑝𝑝𝑙𝑦</m:t>
                    </m:r>
                    <m:r>
                      <a:rPr lang="en-US" sz="2400" b="0" i="1" smtClean="0">
                        <a:latin typeface="Cambria Math" panose="02040503050406030204" pitchFamily="18" charset="0"/>
                      </a:rPr>
                      <m:t> </m:t>
                    </m:r>
                    <m:r>
                      <a:rPr lang="en-US" sz="2400" b="0" i="1" smtClean="0">
                        <a:latin typeface="Cambria Math" panose="02040503050406030204" pitchFamily="18" charset="0"/>
                      </a:rPr>
                      <m:t>𝐿𝑎𝑝𝑙𝑎𝑐𝑒</m:t>
                    </m:r>
                    <m:r>
                      <a:rPr lang="en-US" sz="2400" b="0" i="1" smtClean="0">
                        <a:latin typeface="Cambria Math" panose="02040503050406030204" pitchFamily="18" charset="0"/>
                      </a:rPr>
                      <m:t> </m:t>
                    </m:r>
                    <m:r>
                      <a:rPr lang="en-US" sz="2400" b="0" i="1" smtClean="0">
                        <a:latin typeface="Cambria Math" panose="02040503050406030204" pitchFamily="18" charset="0"/>
                      </a:rPr>
                      <m:t>𝑇𝑟𝑎𝑛𝑠𝑓𝑜𝑟𝑚</m:t>
                    </m:r>
                  </m:oMath>
                </a14:m>
                <a:r>
                  <a:rPr lang="en-US" sz="2400" b="0" dirty="0"/>
                  <a:t> on equation (1)</a:t>
                </a:r>
              </a:p>
            </p:txBody>
          </p:sp>
        </mc:Choice>
        <mc:Fallback xmlns="">
          <p:sp>
            <p:nvSpPr>
              <p:cNvPr id="10" name="TextBox 9">
                <a:extLst>
                  <a:ext uri="{FF2B5EF4-FFF2-40B4-BE49-F238E27FC236}">
                    <a16:creationId xmlns:a16="http://schemas.microsoft.com/office/drawing/2014/main" id="{F4F8E459-7F2E-4057-9523-652011177337}"/>
                  </a:ext>
                </a:extLst>
              </p:cNvPr>
              <p:cNvSpPr txBox="1">
                <a:spLocks noRot="1" noChangeAspect="1" noMove="1" noResize="1" noEditPoints="1" noAdjustHandles="1" noChangeArrowheads="1" noChangeShapeType="1" noTextEdit="1"/>
              </p:cNvSpPr>
              <p:nvPr/>
            </p:nvSpPr>
            <p:spPr>
              <a:xfrm>
                <a:off x="342900" y="879955"/>
                <a:ext cx="6094378" cy="461665"/>
              </a:xfrm>
              <a:prstGeom prst="rect">
                <a:avLst/>
              </a:prstGeom>
              <a:blipFill>
                <a:blip r:embed="rId5"/>
                <a:stretch>
                  <a:fillRect l="-800" t="-10526" b="-28947"/>
                </a:stretch>
              </a:blipFill>
            </p:spPr>
            <p:txBody>
              <a:bodyPr/>
              <a:lstStyle/>
              <a:p>
                <a:r>
                  <a:rPr lang="th-TH">
                    <a:noFill/>
                  </a:rPr>
                  <a:t> </a:t>
                </a:r>
              </a:p>
            </p:txBody>
          </p:sp>
        </mc:Fallback>
      </mc:AlternateContent>
      <p:sp>
        <p:nvSpPr>
          <p:cNvPr id="3" name="Rectangle 2">
            <a:extLst>
              <a:ext uri="{FF2B5EF4-FFF2-40B4-BE49-F238E27FC236}">
                <a16:creationId xmlns:a16="http://schemas.microsoft.com/office/drawing/2014/main" id="{4FEAFEBE-B66F-40FE-A78B-15D6EEF5466D}"/>
              </a:ext>
            </a:extLst>
          </p:cNvPr>
          <p:cNvSpPr/>
          <p:nvPr/>
        </p:nvSpPr>
        <p:spPr>
          <a:xfrm>
            <a:off x="7208195" y="3200400"/>
            <a:ext cx="4854102" cy="972766"/>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sp>
        <p:nvSpPr>
          <p:cNvPr id="11" name="Rectangle 10">
            <a:extLst>
              <a:ext uri="{FF2B5EF4-FFF2-40B4-BE49-F238E27FC236}">
                <a16:creationId xmlns:a16="http://schemas.microsoft.com/office/drawing/2014/main" id="{62E5941C-6F05-4C0D-8921-6BE9C5BB102C}"/>
              </a:ext>
            </a:extLst>
          </p:cNvPr>
          <p:cNvSpPr/>
          <p:nvPr/>
        </p:nvSpPr>
        <p:spPr>
          <a:xfrm>
            <a:off x="7208195" y="4315839"/>
            <a:ext cx="4873558" cy="972766"/>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B0738C26-9798-4584-A586-200EBAF20306}"/>
                  </a:ext>
                </a:extLst>
              </p:cNvPr>
              <p:cNvSpPr txBox="1"/>
              <p:nvPr/>
            </p:nvSpPr>
            <p:spPr>
              <a:xfrm>
                <a:off x="179961" y="1349292"/>
                <a:ext cx="6668311" cy="5232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𝑉</m:t>
                          </m:r>
                        </m:e>
                        <m:sub>
                          <m:r>
                            <a:rPr lang="en-US" sz="2800" b="0" i="1" smtClean="0">
                              <a:latin typeface="Cambria Math" panose="02040503050406030204" pitchFamily="18" charset="0"/>
                            </a:rPr>
                            <m:t>𝑖</m:t>
                          </m:r>
                        </m:sub>
                      </m:sSub>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𝑠</m:t>
                          </m:r>
                        </m:e>
                      </m:d>
                      <m:r>
                        <a:rPr lang="en-US" sz="2800" b="0" i="1" smtClean="0">
                          <a:latin typeface="Cambria Math" panose="02040503050406030204" pitchFamily="18" charset="0"/>
                        </a:rPr>
                        <m:t>=</m:t>
                      </m:r>
                      <m:r>
                        <a:rPr lang="en-US" sz="2800" b="0" i="1" smtClean="0">
                          <a:latin typeface="Cambria Math" panose="02040503050406030204" pitchFamily="18" charset="0"/>
                        </a:rPr>
                        <m:t>𝑅</m:t>
                      </m:r>
                      <m:r>
                        <a:rPr lang="en-US" sz="2800" b="0" i="1" smtClean="0">
                          <a:latin typeface="Cambria Math" panose="02040503050406030204" pitchFamily="18" charset="0"/>
                        </a:rPr>
                        <m:t>∗</m:t>
                      </m:r>
                      <m:r>
                        <a:rPr lang="en-US" sz="2800" b="0" i="1" smtClean="0">
                          <a:latin typeface="Cambria Math" panose="02040503050406030204" pitchFamily="18" charset="0"/>
                        </a:rPr>
                        <m:t>𝐼</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𝑠</m:t>
                          </m:r>
                        </m:e>
                      </m:d>
                      <m:r>
                        <a:rPr lang="en-US" sz="2800" b="0" i="1" smtClean="0">
                          <a:latin typeface="Cambria Math" panose="02040503050406030204" pitchFamily="18" charset="0"/>
                        </a:rPr>
                        <m:t>+</m:t>
                      </m:r>
                      <m:r>
                        <a:rPr lang="en-US" sz="2800" b="0" i="1" smtClean="0">
                          <a:latin typeface="Cambria Math" panose="02040503050406030204" pitchFamily="18" charset="0"/>
                        </a:rPr>
                        <m:t>𝑠𝐿𝐼</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𝑠</m:t>
                          </m:r>
                        </m:e>
                      </m:d>
                      <m:r>
                        <a:rPr lang="en-US" sz="2800" b="0" i="1" smtClean="0">
                          <a:latin typeface="Cambria Math" panose="02040503050406030204" pitchFamily="18" charset="0"/>
                        </a:rPr>
                        <m:t>=</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𝑅</m:t>
                          </m:r>
                          <m:r>
                            <a:rPr lang="en-US" sz="2800" b="0" i="1" smtClean="0">
                              <a:latin typeface="Cambria Math" panose="02040503050406030204" pitchFamily="18" charset="0"/>
                            </a:rPr>
                            <m:t>+</m:t>
                          </m:r>
                          <m:r>
                            <a:rPr lang="en-US" sz="2800" b="0" i="1" smtClean="0">
                              <a:latin typeface="Cambria Math" panose="02040503050406030204" pitchFamily="18" charset="0"/>
                            </a:rPr>
                            <m:t>𝑠𝐿</m:t>
                          </m:r>
                        </m:e>
                      </m:d>
                      <m:r>
                        <a:rPr lang="en-US" sz="2800" b="0" i="1" smtClean="0">
                          <a:latin typeface="Cambria Math" panose="02040503050406030204" pitchFamily="18" charset="0"/>
                        </a:rPr>
                        <m:t>𝐼</m:t>
                      </m:r>
                      <m:r>
                        <a:rPr lang="en-US" sz="2800" b="0" i="1" smtClean="0">
                          <a:latin typeface="Cambria Math" panose="02040503050406030204" pitchFamily="18" charset="0"/>
                        </a:rPr>
                        <m:t>(</m:t>
                      </m:r>
                      <m:r>
                        <a:rPr lang="en-US" sz="2800" b="0" i="1" smtClean="0">
                          <a:latin typeface="Cambria Math" panose="02040503050406030204" pitchFamily="18" charset="0"/>
                        </a:rPr>
                        <m:t>𝑠</m:t>
                      </m:r>
                      <m:r>
                        <a:rPr lang="en-US" sz="2800" b="0" i="1" smtClean="0">
                          <a:latin typeface="Cambria Math" panose="02040503050406030204" pitchFamily="18" charset="0"/>
                        </a:rPr>
                        <m:t>)</m:t>
                      </m:r>
                    </m:oMath>
                  </m:oMathPara>
                </a14:m>
                <a:endParaRPr lang="th-TH" dirty="0"/>
              </a:p>
            </p:txBody>
          </p:sp>
        </mc:Choice>
        <mc:Fallback xmlns="">
          <p:sp>
            <p:nvSpPr>
              <p:cNvPr id="12" name="TextBox 11">
                <a:extLst>
                  <a:ext uri="{FF2B5EF4-FFF2-40B4-BE49-F238E27FC236}">
                    <a16:creationId xmlns:a16="http://schemas.microsoft.com/office/drawing/2014/main" id="{B0738C26-9798-4584-A586-200EBAF20306}"/>
                  </a:ext>
                </a:extLst>
              </p:cNvPr>
              <p:cNvSpPr txBox="1">
                <a:spLocks noRot="1" noChangeAspect="1" noMove="1" noResize="1" noEditPoints="1" noAdjustHandles="1" noChangeArrowheads="1" noChangeShapeType="1" noTextEdit="1"/>
              </p:cNvSpPr>
              <p:nvPr/>
            </p:nvSpPr>
            <p:spPr>
              <a:xfrm>
                <a:off x="179961" y="1349292"/>
                <a:ext cx="6668311" cy="523220"/>
              </a:xfrm>
              <a:prstGeom prst="rect">
                <a:avLst/>
              </a:prstGeom>
              <a:blipFill>
                <a:blip r:embed="rId6"/>
                <a:stretch>
                  <a:fillRect b="-11628"/>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C5738445-91AA-4B1B-AC03-21FDF29F8041}"/>
                  </a:ext>
                </a:extLst>
              </p:cNvPr>
              <p:cNvSpPr txBox="1"/>
              <p:nvPr/>
            </p:nvSpPr>
            <p:spPr>
              <a:xfrm>
                <a:off x="388296" y="1975937"/>
                <a:ext cx="6094378" cy="461665"/>
              </a:xfrm>
              <a:prstGeom prst="rect">
                <a:avLst/>
              </a:prstGeom>
              <a:noFill/>
            </p:spPr>
            <p:txBody>
              <a:bodyPr wrap="square">
                <a:spAutoFit/>
              </a:bodyPr>
              <a:lstStyle/>
              <a:p>
                <a14:m>
                  <m:oMath xmlns:m="http://schemas.openxmlformats.org/officeDocument/2006/math">
                    <m:r>
                      <a:rPr lang="en-US" sz="2400" b="0" i="1" smtClean="0">
                        <a:latin typeface="Cambria Math" panose="02040503050406030204" pitchFamily="18" charset="0"/>
                      </a:rPr>
                      <m:t>𝐴𝑝𝑝𝑙𝑦</m:t>
                    </m:r>
                    <m:r>
                      <a:rPr lang="en-US" sz="2400" b="0" i="1" smtClean="0">
                        <a:latin typeface="Cambria Math" panose="02040503050406030204" pitchFamily="18" charset="0"/>
                      </a:rPr>
                      <m:t> </m:t>
                    </m:r>
                    <m:r>
                      <a:rPr lang="en-US" sz="2400" b="0" i="1" smtClean="0">
                        <a:latin typeface="Cambria Math" panose="02040503050406030204" pitchFamily="18" charset="0"/>
                      </a:rPr>
                      <m:t>𝐿𝑎𝑝𝑙𝑎𝑐𝑒</m:t>
                    </m:r>
                    <m:r>
                      <a:rPr lang="en-US" sz="2400" b="0" i="1" smtClean="0">
                        <a:latin typeface="Cambria Math" panose="02040503050406030204" pitchFamily="18" charset="0"/>
                      </a:rPr>
                      <m:t> </m:t>
                    </m:r>
                    <m:r>
                      <a:rPr lang="en-US" sz="2400" b="0" i="1" smtClean="0">
                        <a:latin typeface="Cambria Math" panose="02040503050406030204" pitchFamily="18" charset="0"/>
                      </a:rPr>
                      <m:t>𝑇𝑟𝑎𝑛𝑠𝑓𝑜𝑟𝑚</m:t>
                    </m:r>
                  </m:oMath>
                </a14:m>
                <a:r>
                  <a:rPr lang="en-US" sz="2400" b="0" dirty="0"/>
                  <a:t> on equation (2)</a:t>
                </a:r>
              </a:p>
            </p:txBody>
          </p:sp>
        </mc:Choice>
        <mc:Fallback xmlns="">
          <p:sp>
            <p:nvSpPr>
              <p:cNvPr id="13" name="TextBox 12">
                <a:extLst>
                  <a:ext uri="{FF2B5EF4-FFF2-40B4-BE49-F238E27FC236}">
                    <a16:creationId xmlns:a16="http://schemas.microsoft.com/office/drawing/2014/main" id="{C5738445-91AA-4B1B-AC03-21FDF29F8041}"/>
                  </a:ext>
                </a:extLst>
              </p:cNvPr>
              <p:cNvSpPr txBox="1">
                <a:spLocks noRot="1" noChangeAspect="1" noMove="1" noResize="1" noEditPoints="1" noAdjustHandles="1" noChangeArrowheads="1" noChangeShapeType="1" noTextEdit="1"/>
              </p:cNvSpPr>
              <p:nvPr/>
            </p:nvSpPr>
            <p:spPr>
              <a:xfrm>
                <a:off x="388296" y="1975937"/>
                <a:ext cx="6094378" cy="461665"/>
              </a:xfrm>
              <a:prstGeom prst="rect">
                <a:avLst/>
              </a:prstGeom>
              <a:blipFill>
                <a:blip r:embed="rId7"/>
                <a:stretch>
                  <a:fillRect l="-901" t="-10526" b="-28947"/>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A4F5F66B-87F3-4A7F-A1CB-78489F50C685}"/>
                  </a:ext>
                </a:extLst>
              </p:cNvPr>
              <p:cNvSpPr txBox="1"/>
              <p:nvPr/>
            </p:nvSpPr>
            <p:spPr>
              <a:xfrm>
                <a:off x="225358" y="2445274"/>
                <a:ext cx="3004226" cy="5232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𝑉</m:t>
                          </m:r>
                        </m:e>
                        <m:sub>
                          <m:r>
                            <a:rPr lang="en-US" sz="2800" b="0" i="1" smtClean="0">
                              <a:latin typeface="Cambria Math" panose="02040503050406030204" pitchFamily="18" charset="0"/>
                            </a:rPr>
                            <m:t>𝑜</m:t>
                          </m:r>
                        </m:sub>
                      </m:sSub>
                      <m:r>
                        <a:rPr lang="en-US" sz="2800" b="0" i="1" smtClean="0">
                          <a:latin typeface="Cambria Math" panose="02040503050406030204" pitchFamily="18" charset="0"/>
                        </a:rPr>
                        <m:t>(</m:t>
                      </m:r>
                      <m:r>
                        <a:rPr lang="en-US" sz="2800" b="0" i="1" smtClean="0">
                          <a:latin typeface="Cambria Math" panose="02040503050406030204" pitchFamily="18" charset="0"/>
                        </a:rPr>
                        <m:t>𝑠</m:t>
                      </m:r>
                      <m:r>
                        <a:rPr lang="en-US" sz="2800" b="0" i="1" smtClean="0">
                          <a:latin typeface="Cambria Math" panose="02040503050406030204" pitchFamily="18" charset="0"/>
                        </a:rPr>
                        <m:t>)=</m:t>
                      </m:r>
                      <m:r>
                        <a:rPr lang="en-US" sz="2800" b="0" i="1" smtClean="0">
                          <a:latin typeface="Cambria Math" panose="02040503050406030204" pitchFamily="18" charset="0"/>
                        </a:rPr>
                        <m:t>𝑠𝐿𝐼</m:t>
                      </m:r>
                      <m:r>
                        <a:rPr lang="en-US" sz="2800" b="0" i="1" smtClean="0">
                          <a:latin typeface="Cambria Math" panose="02040503050406030204" pitchFamily="18" charset="0"/>
                        </a:rPr>
                        <m:t>(</m:t>
                      </m:r>
                      <m:r>
                        <a:rPr lang="en-US" sz="2800" b="0" i="1" smtClean="0">
                          <a:latin typeface="Cambria Math" panose="02040503050406030204" pitchFamily="18" charset="0"/>
                        </a:rPr>
                        <m:t>𝑠</m:t>
                      </m:r>
                      <m:r>
                        <a:rPr lang="en-US" sz="2800" b="0" i="1" smtClean="0">
                          <a:latin typeface="Cambria Math" panose="02040503050406030204" pitchFamily="18" charset="0"/>
                        </a:rPr>
                        <m:t>)</m:t>
                      </m:r>
                    </m:oMath>
                  </m:oMathPara>
                </a14:m>
                <a:endParaRPr lang="th-TH" dirty="0"/>
              </a:p>
            </p:txBody>
          </p:sp>
        </mc:Choice>
        <mc:Fallback xmlns="">
          <p:sp>
            <p:nvSpPr>
              <p:cNvPr id="14" name="TextBox 13">
                <a:extLst>
                  <a:ext uri="{FF2B5EF4-FFF2-40B4-BE49-F238E27FC236}">
                    <a16:creationId xmlns:a16="http://schemas.microsoft.com/office/drawing/2014/main" id="{A4F5F66B-87F3-4A7F-A1CB-78489F50C685}"/>
                  </a:ext>
                </a:extLst>
              </p:cNvPr>
              <p:cNvSpPr txBox="1">
                <a:spLocks noRot="1" noChangeAspect="1" noMove="1" noResize="1" noEditPoints="1" noAdjustHandles="1" noChangeArrowheads="1" noChangeShapeType="1" noTextEdit="1"/>
              </p:cNvSpPr>
              <p:nvPr/>
            </p:nvSpPr>
            <p:spPr>
              <a:xfrm>
                <a:off x="225358" y="2445274"/>
                <a:ext cx="3004226" cy="523220"/>
              </a:xfrm>
              <a:prstGeom prst="rect">
                <a:avLst/>
              </a:prstGeom>
              <a:blipFill>
                <a:blip r:embed="rId8"/>
                <a:stretch>
                  <a:fillRect b="-11628"/>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D60F988D-1917-4712-A888-8BAA8D16DFB8}"/>
                  </a:ext>
                </a:extLst>
              </p:cNvPr>
              <p:cNvSpPr txBox="1"/>
              <p:nvPr/>
            </p:nvSpPr>
            <p:spPr>
              <a:xfrm>
                <a:off x="403697" y="3146897"/>
                <a:ext cx="5498236" cy="5866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rPr>
                        <m:t>𝑇𝑟𝑎𝑛𝑠𝑓𝑒𝑟</m:t>
                      </m:r>
                      <m:r>
                        <a:rPr lang="en-US" sz="1800" b="0" i="1" smtClean="0">
                          <a:latin typeface="Cambria Math" panose="02040503050406030204" pitchFamily="18" charset="0"/>
                        </a:rPr>
                        <m:t> </m:t>
                      </m:r>
                      <m:r>
                        <a:rPr lang="en-US" sz="1800" b="0" i="1" smtClean="0">
                          <a:latin typeface="Cambria Math" panose="02040503050406030204" pitchFamily="18" charset="0"/>
                        </a:rPr>
                        <m:t>𝐹𝑢𝑛𝑐𝑡𝑖𝑜𝑛</m:t>
                      </m:r>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𝑂𝑢𝑡𝑝𝑢𝑡</m:t>
                          </m:r>
                        </m:num>
                        <m:den>
                          <m:r>
                            <a:rPr lang="en-US" sz="1800" b="0" i="1" smtClean="0">
                              <a:latin typeface="Cambria Math" panose="02040503050406030204" pitchFamily="18" charset="0"/>
                            </a:rPr>
                            <m:t>𝐼𝑛𝑝𝑢𝑡</m:t>
                          </m:r>
                        </m:den>
                      </m:f>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sSub>
                            <m:sSubPr>
                              <m:ctrlPr>
                                <a:rPr lang="en-US" sz="1800" i="1">
                                  <a:latin typeface="Cambria Math" panose="02040503050406030204" pitchFamily="18" charset="0"/>
                                </a:rPr>
                              </m:ctrlPr>
                            </m:sSubPr>
                            <m:e>
                              <m:r>
                                <a:rPr lang="en-US" sz="1800" i="1">
                                  <a:latin typeface="Cambria Math" panose="02040503050406030204" pitchFamily="18" charset="0"/>
                                </a:rPr>
                                <m:t>𝑉</m:t>
                              </m:r>
                            </m:e>
                            <m:sub>
                              <m:r>
                                <a:rPr lang="en-US" sz="1800" i="1">
                                  <a:latin typeface="Cambria Math" panose="02040503050406030204" pitchFamily="18" charset="0"/>
                                </a:rPr>
                                <m:t>𝑜</m:t>
                              </m:r>
                            </m:sub>
                          </m:sSub>
                          <m:d>
                            <m:dPr>
                              <m:ctrlPr>
                                <a:rPr lang="en-US" sz="1800" i="1">
                                  <a:latin typeface="Cambria Math" panose="02040503050406030204" pitchFamily="18" charset="0"/>
                                </a:rPr>
                              </m:ctrlPr>
                            </m:dPr>
                            <m:e>
                              <m:r>
                                <a:rPr lang="en-US" sz="1800" i="1">
                                  <a:latin typeface="Cambria Math" panose="02040503050406030204" pitchFamily="18" charset="0"/>
                                </a:rPr>
                                <m:t>𝑠</m:t>
                              </m:r>
                            </m:e>
                          </m:d>
                        </m:num>
                        <m:den>
                          <m:sSub>
                            <m:sSubPr>
                              <m:ctrlPr>
                                <a:rPr lang="en-US" sz="1800" i="1">
                                  <a:latin typeface="Cambria Math" panose="02040503050406030204" pitchFamily="18" charset="0"/>
                                </a:rPr>
                              </m:ctrlPr>
                            </m:sSubPr>
                            <m:e>
                              <m:r>
                                <a:rPr lang="en-US" sz="1800" i="1">
                                  <a:latin typeface="Cambria Math" panose="02040503050406030204" pitchFamily="18" charset="0"/>
                                </a:rPr>
                                <m:t>𝑉</m:t>
                              </m:r>
                            </m:e>
                            <m:sub>
                              <m:r>
                                <a:rPr lang="en-US" sz="1800" i="1">
                                  <a:latin typeface="Cambria Math" panose="02040503050406030204" pitchFamily="18" charset="0"/>
                                </a:rPr>
                                <m:t>𝑖</m:t>
                              </m:r>
                            </m:sub>
                          </m:sSub>
                          <m:d>
                            <m:dPr>
                              <m:ctrlPr>
                                <a:rPr lang="en-US" sz="1800" i="1">
                                  <a:latin typeface="Cambria Math" panose="02040503050406030204" pitchFamily="18" charset="0"/>
                                </a:rPr>
                              </m:ctrlPr>
                            </m:dPr>
                            <m:e>
                              <m:r>
                                <a:rPr lang="en-US" sz="1800" i="1">
                                  <a:latin typeface="Cambria Math" panose="02040503050406030204" pitchFamily="18" charset="0"/>
                                </a:rPr>
                                <m:t>𝑠</m:t>
                              </m:r>
                            </m:e>
                          </m:d>
                        </m:den>
                      </m:f>
                      <m:r>
                        <a:rPr lang="en-US" sz="1800" i="1">
                          <a:latin typeface="Cambria Math" panose="02040503050406030204" pitchFamily="18" charset="0"/>
                        </a:rPr>
                        <m:t>=</m:t>
                      </m:r>
                      <m:f>
                        <m:fPr>
                          <m:ctrlPr>
                            <a:rPr lang="en-US" sz="1800" i="1">
                              <a:latin typeface="Cambria Math" panose="02040503050406030204" pitchFamily="18" charset="0"/>
                            </a:rPr>
                          </m:ctrlPr>
                        </m:fPr>
                        <m:num>
                          <m:r>
                            <a:rPr lang="en-US" sz="1800" i="1" smtClean="0">
                              <a:latin typeface="Cambria Math" panose="02040503050406030204" pitchFamily="18" charset="0"/>
                            </a:rPr>
                            <m:t>𝑠</m:t>
                          </m:r>
                          <m:r>
                            <a:rPr lang="en-US" sz="1800" b="0" i="1" smtClean="0">
                              <a:latin typeface="Cambria Math" panose="02040503050406030204" pitchFamily="18" charset="0"/>
                            </a:rPr>
                            <m:t>𝐿𝐼</m:t>
                          </m:r>
                          <m:r>
                            <a:rPr lang="en-US" sz="1800" b="0" i="1" smtClean="0">
                              <a:latin typeface="Cambria Math" panose="02040503050406030204" pitchFamily="18" charset="0"/>
                            </a:rPr>
                            <m:t>(</m:t>
                          </m:r>
                          <m:r>
                            <a:rPr lang="en-US" sz="1800" b="0" i="1" smtClean="0">
                              <a:latin typeface="Cambria Math" panose="02040503050406030204" pitchFamily="18" charset="0"/>
                            </a:rPr>
                            <m:t>𝑠</m:t>
                          </m:r>
                          <m:r>
                            <a:rPr lang="en-US" sz="1800" b="0" i="1" smtClean="0">
                              <a:latin typeface="Cambria Math" panose="02040503050406030204" pitchFamily="18" charset="0"/>
                            </a:rPr>
                            <m:t>)</m:t>
                          </m:r>
                        </m:num>
                        <m:den>
                          <m:d>
                            <m:dPr>
                              <m:ctrlPr>
                                <a:rPr lang="en-US" sz="1800" i="1">
                                  <a:latin typeface="Cambria Math" panose="02040503050406030204" pitchFamily="18" charset="0"/>
                                </a:rPr>
                              </m:ctrlPr>
                            </m:dPr>
                            <m:e>
                              <m:r>
                                <a:rPr lang="en-US" sz="1800" i="1">
                                  <a:latin typeface="Cambria Math" panose="02040503050406030204" pitchFamily="18" charset="0"/>
                                </a:rPr>
                                <m:t>𝑅</m:t>
                              </m:r>
                              <m:r>
                                <a:rPr lang="en-US" sz="1800" i="1">
                                  <a:latin typeface="Cambria Math" panose="02040503050406030204" pitchFamily="18" charset="0"/>
                                </a:rPr>
                                <m:t>+</m:t>
                              </m:r>
                              <m:r>
                                <a:rPr lang="en-US" sz="1800" i="1">
                                  <a:latin typeface="Cambria Math" panose="02040503050406030204" pitchFamily="18" charset="0"/>
                                </a:rPr>
                                <m:t>𝑠𝐿</m:t>
                              </m:r>
                            </m:e>
                          </m:d>
                          <m:r>
                            <a:rPr lang="en-US" sz="1800" i="1">
                              <a:latin typeface="Cambria Math" panose="02040503050406030204" pitchFamily="18" charset="0"/>
                            </a:rPr>
                            <m:t>𝐼</m:t>
                          </m:r>
                          <m:r>
                            <a:rPr lang="en-US" sz="1800" i="1">
                              <a:latin typeface="Cambria Math" panose="02040503050406030204" pitchFamily="18" charset="0"/>
                            </a:rPr>
                            <m:t>(</m:t>
                          </m:r>
                          <m:r>
                            <a:rPr lang="en-US" sz="1800" i="1">
                              <a:latin typeface="Cambria Math" panose="02040503050406030204" pitchFamily="18" charset="0"/>
                            </a:rPr>
                            <m:t>𝑠</m:t>
                          </m:r>
                          <m:r>
                            <a:rPr lang="en-US" sz="1800" i="1">
                              <a:latin typeface="Cambria Math" panose="02040503050406030204" pitchFamily="18" charset="0"/>
                            </a:rPr>
                            <m:t>)</m:t>
                          </m:r>
                        </m:den>
                      </m:f>
                    </m:oMath>
                  </m:oMathPara>
                </a14:m>
                <a:endParaRPr lang="th-TH" sz="1800" dirty="0"/>
              </a:p>
            </p:txBody>
          </p:sp>
        </mc:Choice>
        <mc:Fallback xmlns="">
          <p:sp>
            <p:nvSpPr>
              <p:cNvPr id="15" name="TextBox 14">
                <a:extLst>
                  <a:ext uri="{FF2B5EF4-FFF2-40B4-BE49-F238E27FC236}">
                    <a16:creationId xmlns:a16="http://schemas.microsoft.com/office/drawing/2014/main" id="{D60F988D-1917-4712-A888-8BAA8D16DFB8}"/>
                  </a:ext>
                </a:extLst>
              </p:cNvPr>
              <p:cNvSpPr txBox="1">
                <a:spLocks noRot="1" noChangeAspect="1" noMove="1" noResize="1" noEditPoints="1" noAdjustHandles="1" noChangeArrowheads="1" noChangeShapeType="1" noTextEdit="1"/>
              </p:cNvSpPr>
              <p:nvPr/>
            </p:nvSpPr>
            <p:spPr>
              <a:xfrm>
                <a:off x="403697" y="3146897"/>
                <a:ext cx="5498236" cy="586699"/>
              </a:xfrm>
              <a:prstGeom prst="rect">
                <a:avLst/>
              </a:prstGeom>
              <a:blipFill>
                <a:blip r:embed="rId9"/>
                <a:stretch>
                  <a:fillRect/>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3F9974A5-A0A7-402B-9190-A398DD12E4DE}"/>
                  </a:ext>
                </a:extLst>
              </p:cNvPr>
              <p:cNvSpPr txBox="1"/>
              <p:nvPr/>
            </p:nvSpPr>
            <p:spPr>
              <a:xfrm>
                <a:off x="351816" y="4291518"/>
                <a:ext cx="5166479" cy="56707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rPr>
                        <m:t>𝑇𝑟𝑎𝑛𝑠𝑓𝑒𝑟</m:t>
                      </m:r>
                      <m:r>
                        <a:rPr lang="en-US" sz="1800" b="0" i="1" smtClean="0">
                          <a:latin typeface="Cambria Math" panose="02040503050406030204" pitchFamily="18" charset="0"/>
                        </a:rPr>
                        <m:t> </m:t>
                      </m:r>
                      <m:r>
                        <a:rPr lang="en-US" sz="1800" b="0" i="1" smtClean="0">
                          <a:latin typeface="Cambria Math" panose="02040503050406030204" pitchFamily="18" charset="0"/>
                        </a:rPr>
                        <m:t>𝐹𝑢𝑛𝑐𝑡𝑖𝑜𝑛</m:t>
                      </m:r>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𝑂𝑢𝑡𝑝𝑢𝑡</m:t>
                          </m:r>
                        </m:num>
                        <m:den>
                          <m:r>
                            <a:rPr lang="en-US" sz="1800" b="0" i="1" smtClean="0">
                              <a:latin typeface="Cambria Math" panose="02040503050406030204" pitchFamily="18" charset="0"/>
                            </a:rPr>
                            <m:t>𝐼𝑛𝑝𝑢𝑡</m:t>
                          </m:r>
                        </m:den>
                      </m:f>
                      <m:r>
                        <a:rPr lang="en-US" sz="1800" b="0" i="1" smtClean="0">
                          <a:latin typeface="Cambria Math" panose="02040503050406030204" pitchFamily="18" charset="0"/>
                        </a:rPr>
                        <m:t>=</m:t>
                      </m:r>
                      <m:f>
                        <m:fPr>
                          <m:ctrlPr>
                            <a:rPr lang="en-US" sz="1800" i="1">
                              <a:latin typeface="Cambria Math" panose="02040503050406030204" pitchFamily="18" charset="0"/>
                            </a:rPr>
                          </m:ctrlPr>
                        </m:fPr>
                        <m:num>
                          <m:r>
                            <a:rPr lang="en-US" sz="1800" i="1" smtClean="0">
                              <a:latin typeface="Cambria Math" panose="02040503050406030204" pitchFamily="18" charset="0"/>
                            </a:rPr>
                            <m:t>𝑠</m:t>
                          </m:r>
                          <m:r>
                            <a:rPr lang="en-US" sz="1800" b="0" i="1" smtClean="0">
                              <a:latin typeface="Cambria Math" panose="02040503050406030204" pitchFamily="18" charset="0"/>
                            </a:rPr>
                            <m:t>𝐿</m:t>
                          </m:r>
                        </m:num>
                        <m:den>
                          <m:d>
                            <m:dPr>
                              <m:ctrlPr>
                                <a:rPr lang="en-US" sz="1800" i="1">
                                  <a:latin typeface="Cambria Math" panose="02040503050406030204" pitchFamily="18" charset="0"/>
                                </a:rPr>
                              </m:ctrlPr>
                            </m:dPr>
                            <m:e>
                              <m:r>
                                <a:rPr lang="en-US" sz="1800" i="1">
                                  <a:latin typeface="Cambria Math" panose="02040503050406030204" pitchFamily="18" charset="0"/>
                                </a:rPr>
                                <m:t>𝑅</m:t>
                              </m:r>
                              <m:r>
                                <a:rPr lang="en-US" sz="1800" i="1">
                                  <a:latin typeface="Cambria Math" panose="02040503050406030204" pitchFamily="18" charset="0"/>
                                </a:rPr>
                                <m:t>+</m:t>
                              </m:r>
                              <m:r>
                                <a:rPr lang="en-US" sz="1800" i="1">
                                  <a:latin typeface="Cambria Math" panose="02040503050406030204" pitchFamily="18" charset="0"/>
                                </a:rPr>
                                <m:t>𝑠𝐿</m:t>
                              </m:r>
                            </m:e>
                          </m:d>
                        </m:den>
                      </m:f>
                      <m:r>
                        <a:rPr lang="en-US" sz="1800" i="1">
                          <a:latin typeface="Cambria Math" panose="02040503050406030204" pitchFamily="18" charset="0"/>
                        </a:rPr>
                        <m:t>=</m:t>
                      </m:r>
                      <m:f>
                        <m:fPr>
                          <m:ctrlPr>
                            <a:rPr lang="en-US" sz="1800" i="1">
                              <a:latin typeface="Cambria Math" panose="02040503050406030204" pitchFamily="18" charset="0"/>
                            </a:rPr>
                          </m:ctrlPr>
                        </m:fPr>
                        <m:num>
                          <m:r>
                            <a:rPr lang="en-US" sz="1800" i="1">
                              <a:latin typeface="Cambria Math" panose="02040503050406030204" pitchFamily="18" charset="0"/>
                            </a:rPr>
                            <m:t>𝑠𝐿</m:t>
                          </m:r>
                        </m:num>
                        <m:den>
                          <m:r>
                            <a:rPr lang="en-US" sz="1800" b="0" i="1" smtClean="0">
                              <a:latin typeface="Cambria Math" panose="02040503050406030204" pitchFamily="18" charset="0"/>
                            </a:rPr>
                            <m:t>𝑅</m:t>
                          </m:r>
                          <m:r>
                            <a:rPr lang="en-US" sz="1800" b="0" i="1" smtClean="0">
                              <a:latin typeface="Cambria Math" panose="02040503050406030204" pitchFamily="18" charset="0"/>
                            </a:rPr>
                            <m:t>+</m:t>
                          </m:r>
                          <m:r>
                            <a:rPr lang="en-US" sz="1800" b="0" i="1" smtClean="0">
                              <a:latin typeface="Cambria Math" panose="02040503050406030204" pitchFamily="18" charset="0"/>
                            </a:rPr>
                            <m:t>𝑠𝐿</m:t>
                          </m:r>
                        </m:den>
                      </m:f>
                    </m:oMath>
                  </m:oMathPara>
                </a14:m>
                <a:endParaRPr lang="th-TH" sz="1800" dirty="0"/>
              </a:p>
            </p:txBody>
          </p:sp>
        </mc:Choice>
        <mc:Fallback xmlns="">
          <p:sp>
            <p:nvSpPr>
              <p:cNvPr id="16" name="TextBox 15">
                <a:extLst>
                  <a:ext uri="{FF2B5EF4-FFF2-40B4-BE49-F238E27FC236}">
                    <a16:creationId xmlns:a16="http://schemas.microsoft.com/office/drawing/2014/main" id="{3F9974A5-A0A7-402B-9190-A398DD12E4DE}"/>
                  </a:ext>
                </a:extLst>
              </p:cNvPr>
              <p:cNvSpPr txBox="1">
                <a:spLocks noRot="1" noChangeAspect="1" noMove="1" noResize="1" noEditPoints="1" noAdjustHandles="1" noChangeArrowheads="1" noChangeShapeType="1" noTextEdit="1"/>
              </p:cNvSpPr>
              <p:nvPr/>
            </p:nvSpPr>
            <p:spPr>
              <a:xfrm>
                <a:off x="351816" y="4291518"/>
                <a:ext cx="5166479" cy="567078"/>
              </a:xfrm>
              <a:prstGeom prst="rect">
                <a:avLst/>
              </a:prstGeom>
              <a:blipFill>
                <a:blip r:embed="rId10"/>
                <a:stretch>
                  <a:fillRect/>
                </a:stretch>
              </a:blipFill>
            </p:spPr>
            <p:txBody>
              <a:bodyPr/>
              <a:lstStyle/>
              <a:p>
                <a:r>
                  <a:rPr lang="th-TH">
                    <a:noFill/>
                  </a:rPr>
                  <a:t> </a:t>
                </a:r>
              </a:p>
            </p:txBody>
          </p:sp>
        </mc:Fallback>
      </mc:AlternateContent>
    </p:spTree>
    <p:extLst>
      <p:ext uri="{BB962C8B-B14F-4D97-AF65-F5344CB8AC3E}">
        <p14:creationId xmlns:p14="http://schemas.microsoft.com/office/powerpoint/2010/main" val="2536943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9285844-DECA-4B4B-BC12-9F09DA1F6991}"/>
              </a:ext>
            </a:extLst>
          </p:cNvPr>
          <p:cNvSpPr>
            <a:spLocks noGrp="1"/>
          </p:cNvSpPr>
          <p:nvPr>
            <p:ph idx="1"/>
          </p:nvPr>
        </p:nvSpPr>
        <p:spPr>
          <a:xfrm>
            <a:off x="303179" y="891770"/>
            <a:ext cx="10515600" cy="4351338"/>
          </a:xfrm>
        </p:spPr>
        <p:txBody>
          <a:bodyPr/>
          <a:lstStyle/>
          <a:p>
            <a:pPr marL="0" indent="0">
              <a:buNone/>
            </a:pPr>
            <a:r>
              <a:rPr lang="en-US" dirty="0"/>
              <a:t>The system whose element are bounded to give desired output is called Control System</a:t>
            </a:r>
            <a:endParaRPr lang="th-TH" dirty="0"/>
          </a:p>
        </p:txBody>
      </p:sp>
      <p:sp>
        <p:nvSpPr>
          <p:cNvPr id="4" name="Title 1">
            <a:extLst>
              <a:ext uri="{FF2B5EF4-FFF2-40B4-BE49-F238E27FC236}">
                <a16:creationId xmlns:a16="http://schemas.microsoft.com/office/drawing/2014/main" id="{7B086DC5-9A0F-4850-A993-54F63FBCD713}"/>
              </a:ext>
            </a:extLst>
          </p:cNvPr>
          <p:cNvSpPr>
            <a:spLocks noGrp="1"/>
          </p:cNvSpPr>
          <p:nvPr>
            <p:ph type="title"/>
          </p:nvPr>
        </p:nvSpPr>
        <p:spPr>
          <a:xfrm>
            <a:off x="243192" y="-19154"/>
            <a:ext cx="10515600" cy="1325563"/>
          </a:xfrm>
        </p:spPr>
        <p:txBody>
          <a:bodyPr>
            <a:normAutofit/>
          </a:bodyPr>
          <a:lstStyle/>
          <a:p>
            <a:r>
              <a:rPr lang="en-US" sz="4400" b="0" kern="1200" dirty="0">
                <a:solidFill>
                  <a:srgbClr val="7030A0"/>
                </a:solidFill>
                <a:effectLst/>
                <a:latin typeface="Tahoma" panose="020B0604030504040204" pitchFamily="34" charset="0"/>
                <a:ea typeface="Tahoma" panose="020B0604030504040204" pitchFamily="34" charset="0"/>
                <a:cs typeface="Tahoma" panose="020B0604030504040204" pitchFamily="34" charset="0"/>
              </a:rPr>
              <a:t>Control Systems</a:t>
            </a:r>
            <a:endParaRPr lang="th-TH" dirty="0">
              <a:solidFill>
                <a:srgbClr val="7030A0"/>
              </a:solidFill>
            </a:endParaRPr>
          </a:p>
        </p:txBody>
      </p:sp>
      <p:sp>
        <p:nvSpPr>
          <p:cNvPr id="5" name="Rectangle 4">
            <a:extLst>
              <a:ext uri="{FF2B5EF4-FFF2-40B4-BE49-F238E27FC236}">
                <a16:creationId xmlns:a16="http://schemas.microsoft.com/office/drawing/2014/main" id="{AFB92587-74F7-4A3F-B144-BD129ADE68C6}"/>
              </a:ext>
            </a:extLst>
          </p:cNvPr>
          <p:cNvSpPr/>
          <p:nvPr/>
        </p:nvSpPr>
        <p:spPr>
          <a:xfrm>
            <a:off x="3463047" y="2427051"/>
            <a:ext cx="2710774" cy="182393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Control System</a:t>
            </a:r>
          </a:p>
          <a:p>
            <a:pPr algn="ctr"/>
            <a:r>
              <a:rPr lang="en-US" dirty="0"/>
              <a:t>(Fan, AC, Refrigerator etc.)</a:t>
            </a:r>
            <a:endParaRPr lang="th-TH" dirty="0"/>
          </a:p>
        </p:txBody>
      </p:sp>
      <p:sp>
        <p:nvSpPr>
          <p:cNvPr id="6" name="Arrow: Right 5">
            <a:extLst>
              <a:ext uri="{FF2B5EF4-FFF2-40B4-BE49-F238E27FC236}">
                <a16:creationId xmlns:a16="http://schemas.microsoft.com/office/drawing/2014/main" id="{DF89FD20-087D-480A-A9B2-CE7B050CA243}"/>
              </a:ext>
            </a:extLst>
          </p:cNvPr>
          <p:cNvSpPr/>
          <p:nvPr/>
        </p:nvSpPr>
        <p:spPr>
          <a:xfrm>
            <a:off x="651754" y="2955992"/>
            <a:ext cx="2811293" cy="76605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Controlled I/P</a:t>
            </a:r>
            <a:endParaRPr lang="th-TH" dirty="0"/>
          </a:p>
        </p:txBody>
      </p:sp>
      <p:sp>
        <p:nvSpPr>
          <p:cNvPr id="8" name="Arrow: Right 7">
            <a:extLst>
              <a:ext uri="{FF2B5EF4-FFF2-40B4-BE49-F238E27FC236}">
                <a16:creationId xmlns:a16="http://schemas.microsoft.com/office/drawing/2014/main" id="{017461D9-574B-42B3-8682-6CDB0508B2D6}"/>
              </a:ext>
            </a:extLst>
          </p:cNvPr>
          <p:cNvSpPr/>
          <p:nvPr/>
        </p:nvSpPr>
        <p:spPr>
          <a:xfrm>
            <a:off x="6173821" y="2955992"/>
            <a:ext cx="2811293" cy="76605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Controlled O/P</a:t>
            </a:r>
            <a:endParaRPr lang="th-TH" dirty="0"/>
          </a:p>
        </p:txBody>
      </p:sp>
      <p:pic>
        <p:nvPicPr>
          <p:cNvPr id="2050" name="Picture 2" descr="Fan Repair - iFixit">
            <a:extLst>
              <a:ext uri="{FF2B5EF4-FFF2-40B4-BE49-F238E27FC236}">
                <a16:creationId xmlns:a16="http://schemas.microsoft.com/office/drawing/2014/main" id="{0D90D81C-AA91-4495-BBC4-5BB17FF34E5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38387" y="3137270"/>
            <a:ext cx="2857500" cy="2143125"/>
          </a:xfrm>
          <a:prstGeom prst="rect">
            <a:avLst/>
          </a:prstGeom>
          <a:noFill/>
          <a:extLst>
            <a:ext uri="{909E8E84-426E-40DD-AFC4-6F175D3DCCD1}">
              <a14:hiddenFill xmlns:a14="http://schemas.microsoft.com/office/drawing/2010/main">
                <a:solidFill>
                  <a:srgbClr val="FFFFFF"/>
                </a:solidFill>
              </a14:hiddenFill>
            </a:ext>
          </a:extLst>
        </p:spPr>
      </p:pic>
      <p:cxnSp>
        <p:nvCxnSpPr>
          <p:cNvPr id="20" name="Connector: Curved 19">
            <a:extLst>
              <a:ext uri="{FF2B5EF4-FFF2-40B4-BE49-F238E27FC236}">
                <a16:creationId xmlns:a16="http://schemas.microsoft.com/office/drawing/2014/main" id="{0F676233-EFD4-47E5-A4AE-806257D9D2AE}"/>
              </a:ext>
            </a:extLst>
          </p:cNvPr>
          <p:cNvCxnSpPr>
            <a:cxnSpLocks/>
            <a:endCxn id="6" idx="1"/>
          </p:cNvCxnSpPr>
          <p:nvPr/>
        </p:nvCxnSpPr>
        <p:spPr>
          <a:xfrm rot="10800000">
            <a:off x="651755" y="3339020"/>
            <a:ext cx="8686799" cy="1884225"/>
          </a:xfrm>
          <a:prstGeom prst="curvedConnector3">
            <a:avLst>
              <a:gd name="adj1" fmla="val 102632"/>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Connector: Elbow 23">
            <a:extLst>
              <a:ext uri="{FF2B5EF4-FFF2-40B4-BE49-F238E27FC236}">
                <a16:creationId xmlns:a16="http://schemas.microsoft.com/office/drawing/2014/main" id="{7C8D7985-932F-47C6-B4BB-C4608BDC6A51}"/>
              </a:ext>
            </a:extLst>
          </p:cNvPr>
          <p:cNvCxnSpPr>
            <a:endCxn id="5" idx="0"/>
          </p:cNvCxnSpPr>
          <p:nvPr/>
        </p:nvCxnSpPr>
        <p:spPr>
          <a:xfrm rot="10800000">
            <a:off x="4818434" y="2427051"/>
            <a:ext cx="5006502" cy="1294994"/>
          </a:xfrm>
          <a:prstGeom prst="bentConnector4">
            <a:avLst>
              <a:gd name="adj1" fmla="val -647"/>
              <a:gd name="adj2" fmla="val 173240"/>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8" name="Connector: Elbow 27">
            <a:extLst>
              <a:ext uri="{FF2B5EF4-FFF2-40B4-BE49-F238E27FC236}">
                <a16:creationId xmlns:a16="http://schemas.microsoft.com/office/drawing/2014/main" id="{00EFF5B4-3C56-4F33-95F4-08CEC55CE83A}"/>
              </a:ext>
            </a:extLst>
          </p:cNvPr>
          <p:cNvCxnSpPr/>
          <p:nvPr/>
        </p:nvCxnSpPr>
        <p:spPr>
          <a:xfrm rot="10800000">
            <a:off x="8838388" y="3339018"/>
            <a:ext cx="1998225" cy="610412"/>
          </a:xfrm>
          <a:prstGeom prst="bentConnector3">
            <a:avLst>
              <a:gd name="adj1" fmla="val -37140"/>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2E76C738-B60D-436F-BD44-98BBC722CBC0}"/>
              </a:ext>
            </a:extLst>
          </p:cNvPr>
          <p:cNvPicPr>
            <a:picLocks noChangeAspect="1"/>
          </p:cNvPicPr>
          <p:nvPr/>
        </p:nvPicPr>
        <p:blipFill>
          <a:blip r:embed="rId3"/>
          <a:stretch>
            <a:fillRect/>
          </a:stretch>
        </p:blipFill>
        <p:spPr>
          <a:xfrm>
            <a:off x="1067306" y="5330757"/>
            <a:ext cx="7201205" cy="1427027"/>
          </a:xfrm>
          <a:prstGeom prst="rect">
            <a:avLst/>
          </a:prstGeom>
        </p:spPr>
      </p:pic>
    </p:spTree>
    <p:extLst>
      <p:ext uri="{BB962C8B-B14F-4D97-AF65-F5344CB8AC3E}">
        <p14:creationId xmlns:p14="http://schemas.microsoft.com/office/powerpoint/2010/main" val="23100998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6753DDC3-BAC4-4F37-BF1E-602F85D74A73}"/>
              </a:ext>
            </a:extLst>
          </p:cNvPr>
          <p:cNvSpPr>
            <a:spLocks noGrp="1"/>
          </p:cNvSpPr>
          <p:nvPr>
            <p:ph type="title"/>
          </p:nvPr>
        </p:nvSpPr>
        <p:spPr>
          <a:xfrm>
            <a:off x="254540" y="219211"/>
            <a:ext cx="10515600" cy="413088"/>
          </a:xfrm>
        </p:spPr>
        <p:txBody>
          <a:bodyPr>
            <a:normAutofit fontScale="90000"/>
          </a:bodyPr>
          <a:lstStyle/>
          <a:p>
            <a:r>
              <a:rPr lang="en-US" b="1" dirty="0">
                <a:solidFill>
                  <a:srgbClr val="7030A0"/>
                </a:solidFill>
              </a:rPr>
              <a:t>Find the Transfer Function of RL Circuit</a:t>
            </a:r>
            <a:endParaRPr lang="th-TH" b="1" dirty="0">
              <a:solidFill>
                <a:srgbClr val="7030A0"/>
              </a:solidFill>
            </a:endParaRP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C9533888-61E8-4463-83B9-9F9779BCCDFF}"/>
                  </a:ext>
                </a:extLst>
              </p:cNvPr>
              <p:cNvSpPr txBox="1"/>
              <p:nvPr/>
            </p:nvSpPr>
            <p:spPr>
              <a:xfrm>
                <a:off x="7125510" y="3244173"/>
                <a:ext cx="4878422" cy="107054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𝑉</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r>
                        <a:rPr lang="en-US" sz="2400" b="0" i="1" smtClean="0">
                          <a:latin typeface="Cambria Math" panose="02040503050406030204" pitchFamily="18" charset="0"/>
                        </a:rPr>
                        <m:t>𝑅</m:t>
                      </m:r>
                      <m:r>
                        <a:rPr lang="en-US" sz="2400" b="0" i="1" smtClean="0">
                          <a:latin typeface="Cambria Math" panose="02040503050406030204" pitchFamily="18" charset="0"/>
                        </a:rPr>
                        <m:t>∗</m:t>
                      </m:r>
                      <m:r>
                        <a:rPr lang="en-US" sz="2400" b="0" i="1" smtClean="0">
                          <a:latin typeface="Cambria Math" panose="02040503050406030204" pitchFamily="18" charset="0"/>
                        </a:rPr>
                        <m:t>𝑖</m:t>
                      </m:r>
                      <m:r>
                        <a:rPr lang="en-US" sz="2400" b="0" i="1" smtClean="0">
                          <a:latin typeface="Cambria Math" panose="02040503050406030204" pitchFamily="18" charset="0"/>
                        </a:rPr>
                        <m:t>+</m:t>
                      </m:r>
                      <m:r>
                        <a:rPr lang="en-US" sz="2400" b="0" i="1" smtClean="0">
                          <a:latin typeface="Cambria Math" panose="02040503050406030204" pitchFamily="18" charset="0"/>
                        </a:rPr>
                        <m:t>𝐿</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𝑑𝑖</m:t>
                          </m:r>
                        </m:num>
                        <m:den>
                          <m:r>
                            <a:rPr lang="en-US" sz="2400" b="0" i="1" smtClean="0">
                              <a:latin typeface="Cambria Math" panose="02040503050406030204" pitchFamily="18" charset="0"/>
                            </a:rPr>
                            <m:t>𝑑𝑡</m:t>
                          </m:r>
                        </m:den>
                      </m:f>
                      <m:r>
                        <a:rPr lang="en-US" sz="2400" b="0" i="0" smtClean="0">
                          <a:latin typeface="Cambria Math" panose="02040503050406030204" pitchFamily="18" charset="0"/>
                        </a:rPr>
                        <m:t>−−−−−−−(1)</m:t>
                      </m:r>
                    </m:oMath>
                  </m:oMathPara>
                </a14:m>
                <a:endParaRPr lang="en-US" sz="2400" b="0" dirty="0"/>
              </a:p>
              <a:p>
                <a:endParaRPr lang="th-TH" sz="2400" dirty="0"/>
              </a:p>
            </p:txBody>
          </p:sp>
        </mc:Choice>
        <mc:Fallback xmlns="">
          <p:sp>
            <p:nvSpPr>
              <p:cNvPr id="7" name="TextBox 6">
                <a:extLst>
                  <a:ext uri="{FF2B5EF4-FFF2-40B4-BE49-F238E27FC236}">
                    <a16:creationId xmlns:a16="http://schemas.microsoft.com/office/drawing/2014/main" id="{C9533888-61E8-4463-83B9-9F9779BCCDFF}"/>
                  </a:ext>
                </a:extLst>
              </p:cNvPr>
              <p:cNvSpPr txBox="1">
                <a:spLocks noRot="1" noChangeAspect="1" noMove="1" noResize="1" noEditPoints="1" noAdjustHandles="1" noChangeArrowheads="1" noChangeShapeType="1" noTextEdit="1"/>
              </p:cNvSpPr>
              <p:nvPr/>
            </p:nvSpPr>
            <p:spPr>
              <a:xfrm>
                <a:off x="7125510" y="3244173"/>
                <a:ext cx="4878422" cy="1070549"/>
              </a:xfrm>
              <a:prstGeom prst="rect">
                <a:avLst/>
              </a:prstGeom>
              <a:blipFill>
                <a:blip r:embed="rId2"/>
                <a:stretch>
                  <a:fillRect/>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2377464E-A351-4639-B4DD-DBC07B6BCD82}"/>
                  </a:ext>
                </a:extLst>
              </p:cNvPr>
              <p:cNvSpPr txBox="1"/>
              <p:nvPr/>
            </p:nvSpPr>
            <p:spPr>
              <a:xfrm>
                <a:off x="7013642" y="4290817"/>
                <a:ext cx="5262665" cy="9103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𝑉</m:t>
                          </m:r>
                        </m:e>
                        <m:sub>
                          <m:r>
                            <a:rPr lang="en-US" sz="2800" b="0" i="1" smtClean="0">
                              <a:latin typeface="Cambria Math" panose="02040503050406030204" pitchFamily="18" charset="0"/>
                            </a:rPr>
                            <m:t>𝑜</m:t>
                          </m:r>
                        </m:sub>
                      </m:sSub>
                      <m:r>
                        <a:rPr lang="en-US" sz="2800" b="0" i="1" smtClean="0">
                          <a:latin typeface="Cambria Math" panose="02040503050406030204" pitchFamily="18" charset="0"/>
                        </a:rPr>
                        <m:t>=</m:t>
                      </m:r>
                      <m:r>
                        <a:rPr lang="en-US" i="1">
                          <a:latin typeface="Cambria Math" panose="02040503050406030204" pitchFamily="18" charset="0"/>
                        </a:rPr>
                        <m:t>𝐿</m:t>
                      </m:r>
                      <m:f>
                        <m:fPr>
                          <m:ctrlPr>
                            <a:rPr lang="en-US" i="1">
                              <a:latin typeface="Cambria Math" panose="02040503050406030204" pitchFamily="18" charset="0"/>
                            </a:rPr>
                          </m:ctrlPr>
                        </m:fPr>
                        <m:num>
                          <m:r>
                            <a:rPr lang="en-US" i="1">
                              <a:latin typeface="Cambria Math" panose="02040503050406030204" pitchFamily="18" charset="0"/>
                            </a:rPr>
                            <m:t>𝑑𝑖</m:t>
                          </m:r>
                        </m:num>
                        <m:den>
                          <m:r>
                            <a:rPr lang="en-US" i="1">
                              <a:latin typeface="Cambria Math" panose="02040503050406030204" pitchFamily="18" charset="0"/>
                            </a:rPr>
                            <m:t>𝑑𝑡</m:t>
                          </m:r>
                        </m:den>
                      </m:f>
                      <m:r>
                        <a:rPr lang="en-US" b="0" i="0" smtClean="0">
                          <a:latin typeface="Cambria Math" panose="02040503050406030204" pitchFamily="18" charset="0"/>
                        </a:rPr>
                        <m:t> −−−−−−−−−(2)</m:t>
                      </m:r>
                    </m:oMath>
                  </m:oMathPara>
                </a14:m>
                <a:endParaRPr lang="en-US" sz="2800" b="0" dirty="0"/>
              </a:p>
            </p:txBody>
          </p:sp>
        </mc:Choice>
        <mc:Fallback xmlns="">
          <p:sp>
            <p:nvSpPr>
              <p:cNvPr id="8" name="TextBox 7">
                <a:extLst>
                  <a:ext uri="{FF2B5EF4-FFF2-40B4-BE49-F238E27FC236}">
                    <a16:creationId xmlns:a16="http://schemas.microsoft.com/office/drawing/2014/main" id="{2377464E-A351-4639-B4DD-DBC07B6BCD82}"/>
                  </a:ext>
                </a:extLst>
              </p:cNvPr>
              <p:cNvSpPr txBox="1">
                <a:spLocks noRot="1" noChangeAspect="1" noMove="1" noResize="1" noEditPoints="1" noAdjustHandles="1" noChangeArrowheads="1" noChangeShapeType="1" noTextEdit="1"/>
              </p:cNvSpPr>
              <p:nvPr/>
            </p:nvSpPr>
            <p:spPr>
              <a:xfrm>
                <a:off x="7013642" y="4290817"/>
                <a:ext cx="5262665" cy="910377"/>
              </a:xfrm>
              <a:prstGeom prst="rect">
                <a:avLst/>
              </a:prstGeom>
              <a:blipFill>
                <a:blip r:embed="rId3"/>
                <a:stretch>
                  <a:fillRect/>
                </a:stretch>
              </a:blipFill>
            </p:spPr>
            <p:txBody>
              <a:bodyPr/>
              <a:lstStyle/>
              <a:p>
                <a:r>
                  <a:rPr lang="th-TH">
                    <a:noFill/>
                  </a:rPr>
                  <a:t> </a:t>
                </a:r>
              </a:p>
            </p:txBody>
          </p:sp>
        </mc:Fallback>
      </mc:AlternateContent>
      <p:pic>
        <p:nvPicPr>
          <p:cNvPr id="9" name="Picture 8">
            <a:extLst>
              <a:ext uri="{FF2B5EF4-FFF2-40B4-BE49-F238E27FC236}">
                <a16:creationId xmlns:a16="http://schemas.microsoft.com/office/drawing/2014/main" id="{EAAB7EF6-9B2E-471C-A92B-881D4427FADE}"/>
              </a:ext>
            </a:extLst>
          </p:cNvPr>
          <p:cNvPicPr>
            <a:picLocks noChangeAspect="1"/>
          </p:cNvPicPr>
          <p:nvPr/>
        </p:nvPicPr>
        <p:blipFill>
          <a:blip r:embed="rId4"/>
          <a:stretch>
            <a:fillRect/>
          </a:stretch>
        </p:blipFill>
        <p:spPr>
          <a:xfrm>
            <a:off x="7104433" y="644459"/>
            <a:ext cx="5087567" cy="2514600"/>
          </a:xfrm>
          <a:prstGeom prst="rect">
            <a:avLst/>
          </a:prstGeom>
        </p:spPr>
      </p:pic>
      <p:sp>
        <p:nvSpPr>
          <p:cNvPr id="3" name="Rectangle 2">
            <a:extLst>
              <a:ext uri="{FF2B5EF4-FFF2-40B4-BE49-F238E27FC236}">
                <a16:creationId xmlns:a16="http://schemas.microsoft.com/office/drawing/2014/main" id="{4FEAFEBE-B66F-40FE-A78B-15D6EEF5466D}"/>
              </a:ext>
            </a:extLst>
          </p:cNvPr>
          <p:cNvSpPr/>
          <p:nvPr/>
        </p:nvSpPr>
        <p:spPr>
          <a:xfrm>
            <a:off x="7208195" y="3200400"/>
            <a:ext cx="4854102" cy="972766"/>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sp>
        <p:nvSpPr>
          <p:cNvPr id="11" name="Rectangle 10">
            <a:extLst>
              <a:ext uri="{FF2B5EF4-FFF2-40B4-BE49-F238E27FC236}">
                <a16:creationId xmlns:a16="http://schemas.microsoft.com/office/drawing/2014/main" id="{62E5941C-6F05-4C0D-8921-6BE9C5BB102C}"/>
              </a:ext>
            </a:extLst>
          </p:cNvPr>
          <p:cNvSpPr/>
          <p:nvPr/>
        </p:nvSpPr>
        <p:spPr>
          <a:xfrm>
            <a:off x="7208195" y="4315839"/>
            <a:ext cx="4873558" cy="972766"/>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3F9974A5-A0A7-402B-9190-A398DD12E4DE}"/>
                  </a:ext>
                </a:extLst>
              </p:cNvPr>
              <p:cNvSpPr txBox="1"/>
              <p:nvPr/>
            </p:nvSpPr>
            <p:spPr>
              <a:xfrm>
                <a:off x="351815" y="818744"/>
                <a:ext cx="4008020" cy="56707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rPr>
                        <m:t>𝑇𝑟𝑎𝑛𝑠𝑓𝑒𝑟</m:t>
                      </m:r>
                      <m:r>
                        <a:rPr lang="en-US" sz="1800" b="0" i="1" smtClean="0">
                          <a:latin typeface="Cambria Math" panose="02040503050406030204" pitchFamily="18" charset="0"/>
                        </a:rPr>
                        <m:t> </m:t>
                      </m:r>
                      <m:r>
                        <a:rPr lang="en-US" sz="1800" b="0" i="1" smtClean="0">
                          <a:latin typeface="Cambria Math" panose="02040503050406030204" pitchFamily="18" charset="0"/>
                        </a:rPr>
                        <m:t>𝐹𝑢𝑛𝑐𝑡𝑖𝑜𝑛</m:t>
                      </m:r>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𝑂𝑢𝑡𝑝𝑢𝑡</m:t>
                          </m:r>
                        </m:num>
                        <m:den>
                          <m:r>
                            <a:rPr lang="en-US" sz="1800" b="0" i="1" smtClean="0">
                              <a:latin typeface="Cambria Math" panose="02040503050406030204" pitchFamily="18" charset="0"/>
                            </a:rPr>
                            <m:t>𝐼𝑛𝑝𝑢𝑡</m:t>
                          </m:r>
                        </m:den>
                      </m:f>
                      <m:r>
                        <a:rPr lang="en-US" sz="1800" i="1">
                          <a:latin typeface="Cambria Math" panose="02040503050406030204" pitchFamily="18" charset="0"/>
                        </a:rPr>
                        <m:t>=</m:t>
                      </m:r>
                      <m:f>
                        <m:fPr>
                          <m:ctrlPr>
                            <a:rPr lang="en-US" sz="1800" i="1">
                              <a:latin typeface="Cambria Math" panose="02040503050406030204" pitchFamily="18" charset="0"/>
                            </a:rPr>
                          </m:ctrlPr>
                        </m:fPr>
                        <m:num>
                          <m:r>
                            <a:rPr lang="en-US" sz="1800" i="1">
                              <a:latin typeface="Cambria Math" panose="02040503050406030204" pitchFamily="18" charset="0"/>
                            </a:rPr>
                            <m:t>𝑠𝐿</m:t>
                          </m:r>
                        </m:num>
                        <m:den>
                          <m:r>
                            <a:rPr lang="en-US" sz="1800" i="1">
                              <a:latin typeface="Cambria Math" panose="02040503050406030204" pitchFamily="18" charset="0"/>
                            </a:rPr>
                            <m:t>𝑅</m:t>
                          </m:r>
                          <m:r>
                            <a:rPr lang="en-US" sz="1800" i="1">
                              <a:latin typeface="Cambria Math" panose="02040503050406030204" pitchFamily="18" charset="0"/>
                            </a:rPr>
                            <m:t>+</m:t>
                          </m:r>
                          <m:r>
                            <a:rPr lang="en-US" sz="1800" i="1">
                              <a:latin typeface="Cambria Math" panose="02040503050406030204" pitchFamily="18" charset="0"/>
                            </a:rPr>
                            <m:t>𝑠𝐿</m:t>
                          </m:r>
                        </m:den>
                      </m:f>
                    </m:oMath>
                  </m:oMathPara>
                </a14:m>
                <a:endParaRPr lang="th-TH" sz="1800" dirty="0"/>
              </a:p>
            </p:txBody>
          </p:sp>
        </mc:Choice>
        <mc:Fallback xmlns="">
          <p:sp>
            <p:nvSpPr>
              <p:cNvPr id="16" name="TextBox 15">
                <a:extLst>
                  <a:ext uri="{FF2B5EF4-FFF2-40B4-BE49-F238E27FC236}">
                    <a16:creationId xmlns:a16="http://schemas.microsoft.com/office/drawing/2014/main" id="{3F9974A5-A0A7-402B-9190-A398DD12E4DE}"/>
                  </a:ext>
                </a:extLst>
              </p:cNvPr>
              <p:cNvSpPr txBox="1">
                <a:spLocks noRot="1" noChangeAspect="1" noMove="1" noResize="1" noEditPoints="1" noAdjustHandles="1" noChangeArrowheads="1" noChangeShapeType="1" noTextEdit="1"/>
              </p:cNvSpPr>
              <p:nvPr/>
            </p:nvSpPr>
            <p:spPr>
              <a:xfrm>
                <a:off x="351815" y="818744"/>
                <a:ext cx="4008020" cy="567078"/>
              </a:xfrm>
              <a:prstGeom prst="rect">
                <a:avLst/>
              </a:prstGeom>
              <a:blipFill>
                <a:blip r:embed="rId5"/>
                <a:stretch>
                  <a:fillRect/>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DAE851D7-0961-41DA-BEAF-61D09F014652}"/>
                  </a:ext>
                </a:extLst>
              </p:cNvPr>
              <p:cNvSpPr txBox="1"/>
              <p:nvPr/>
            </p:nvSpPr>
            <p:spPr>
              <a:xfrm>
                <a:off x="138619" y="1416409"/>
                <a:ext cx="6281635" cy="70788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𝐼𝑓</m:t>
                      </m:r>
                      <m:r>
                        <a:rPr lang="en-US" sz="2000" b="0" i="1" smtClean="0">
                          <a:latin typeface="Cambria Math" panose="02040503050406030204" pitchFamily="18" charset="0"/>
                        </a:rPr>
                        <m:t> </m:t>
                      </m:r>
                      <m:r>
                        <a:rPr lang="en-US" sz="2000" b="0" i="1" smtClean="0">
                          <a:latin typeface="Cambria Math" panose="02040503050406030204" pitchFamily="18" charset="0"/>
                        </a:rPr>
                        <m:t>𝐼</m:t>
                      </m:r>
                      <m:r>
                        <a:rPr lang="en-US" sz="2000" b="0" i="1" smtClean="0">
                          <a:latin typeface="Cambria Math" panose="02040503050406030204" pitchFamily="18" charset="0"/>
                        </a:rPr>
                        <m:t> </m:t>
                      </m:r>
                      <m:r>
                        <a:rPr lang="en-US" sz="2000" b="0" i="1" smtClean="0">
                          <a:latin typeface="Cambria Math" panose="02040503050406030204" pitchFamily="18" charset="0"/>
                        </a:rPr>
                        <m:t>𝑤𝑟𝑖𝑡𝑡𝑒𝑛</m:t>
                      </m:r>
                      <m:r>
                        <a:rPr lang="en-US" sz="2000" b="0" i="1" smtClean="0">
                          <a:latin typeface="Cambria Math" panose="02040503050406030204" pitchFamily="18" charset="0"/>
                        </a:rPr>
                        <m:t> </m:t>
                      </m:r>
                      <m:r>
                        <a:rPr lang="en-US" sz="2000" b="0" i="1" smtClean="0">
                          <a:latin typeface="Cambria Math" panose="02040503050406030204" pitchFamily="18" charset="0"/>
                        </a:rPr>
                        <m:t>𝑖𝑛</m:t>
                      </m:r>
                      <m:r>
                        <a:rPr lang="en-US" sz="2000" b="0" i="1" smtClean="0">
                          <a:latin typeface="Cambria Math" panose="02040503050406030204" pitchFamily="18" charset="0"/>
                        </a:rPr>
                        <m:t> </m:t>
                      </m:r>
                      <m:r>
                        <a:rPr lang="en-US" sz="2000" b="0" i="1" smtClean="0">
                          <a:latin typeface="Cambria Math" panose="02040503050406030204" pitchFamily="18" charset="0"/>
                        </a:rPr>
                        <m:t>𝑇𝑖𝑚𝑒</m:t>
                      </m:r>
                      <m:r>
                        <a:rPr lang="en-US" sz="2000" b="0" i="1" smtClean="0">
                          <a:latin typeface="Cambria Math" panose="02040503050406030204" pitchFamily="18" charset="0"/>
                        </a:rPr>
                        <m:t> </m:t>
                      </m:r>
                      <m:r>
                        <a:rPr lang="en-US" sz="2000" b="0" i="1" smtClean="0">
                          <a:latin typeface="Cambria Math" panose="02040503050406030204" pitchFamily="18" charset="0"/>
                        </a:rPr>
                        <m:t>𝐶𝑜𝑛𝑠𝑡𝑎𝑛𝑡</m:t>
                      </m:r>
                      <m:r>
                        <a:rPr lang="en-US" sz="2000" b="0" i="1" smtClean="0">
                          <a:latin typeface="Cambria Math" panose="02040503050406030204" pitchFamily="18" charset="0"/>
                        </a:rPr>
                        <m:t> </m:t>
                      </m:r>
                      <m:r>
                        <a:rPr lang="en-US" sz="2000" b="0" i="1" smtClean="0">
                          <a:latin typeface="Cambria Math" panose="02040503050406030204" pitchFamily="18" charset="0"/>
                        </a:rPr>
                        <m:t>𝐹𝑜𝑟𝑚𝑎𝑡</m:t>
                      </m:r>
                      <m:r>
                        <a:rPr lang="en-US" sz="2000" b="0" i="1" smtClean="0">
                          <a:latin typeface="Cambria Math" panose="02040503050406030204" pitchFamily="18" charset="0"/>
                        </a:rPr>
                        <m:t>, </m:t>
                      </m:r>
                      <m:r>
                        <a:rPr lang="en-US" sz="2000" b="0" i="1" smtClean="0">
                          <a:latin typeface="Cambria Math" panose="02040503050406030204" pitchFamily="18" charset="0"/>
                        </a:rPr>
                        <m:t>𝑠𝑜</m:t>
                      </m:r>
                      <m:r>
                        <a:rPr lang="en-US" sz="2000" b="0" i="1" smtClean="0">
                          <a:latin typeface="Cambria Math" panose="02040503050406030204" pitchFamily="18" charset="0"/>
                        </a:rPr>
                        <m:t> </m:t>
                      </m:r>
                      <m:r>
                        <a:rPr lang="en-US" sz="2000" b="0" i="1" smtClean="0">
                          <a:latin typeface="Cambria Math" panose="02040503050406030204" pitchFamily="18" charset="0"/>
                        </a:rPr>
                        <m:t>𝑇𝑎𝑜</m:t>
                      </m:r>
                      <m:r>
                        <a:rPr lang="en-US" sz="2000" b="0" i="1" smtClean="0">
                          <a:latin typeface="Cambria Math" panose="02040503050406030204" pitchFamily="18" charset="0"/>
                        </a:rPr>
                        <m:t> </m:t>
                      </m:r>
                      <m:d>
                        <m:dPr>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𝜏</m:t>
                          </m:r>
                        </m:e>
                      </m:d>
                      <m:r>
                        <a:rPr lang="en-US" sz="2000" b="0" i="1" smtClean="0">
                          <a:latin typeface="Cambria Math" panose="02040503050406030204" pitchFamily="18" charset="0"/>
                          <a:ea typeface="Cambria Math" panose="02040503050406030204" pitchFamily="18" charset="0"/>
                        </a:rPr>
                        <m:t> </m:t>
                      </m:r>
                      <m:r>
                        <a:rPr lang="en-US" sz="2000" b="0" i="1" smtClean="0">
                          <a:latin typeface="Cambria Math" panose="02040503050406030204" pitchFamily="18" charset="0"/>
                          <a:ea typeface="Cambria Math" panose="02040503050406030204" pitchFamily="18" charset="0"/>
                        </a:rPr>
                        <m:t>𝑡h𝑎𝑛</m:t>
                      </m:r>
                      <m:r>
                        <a:rPr lang="en-US" sz="2000" b="0" i="1" smtClean="0">
                          <a:latin typeface="Cambria Math" panose="02040503050406030204" pitchFamily="18" charset="0"/>
                          <a:ea typeface="Cambria Math" panose="02040503050406030204" pitchFamily="18" charset="0"/>
                        </a:rPr>
                        <m:t> </m:t>
                      </m:r>
                    </m:oMath>
                  </m:oMathPara>
                </a14:m>
                <a:endParaRPr lang="en-US" sz="2000" b="0" i="1" dirty="0">
                  <a:latin typeface="Cambria Math" panose="02040503050406030204" pitchFamily="18" charset="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ea typeface="Cambria Math" panose="02040503050406030204" pitchFamily="18" charset="0"/>
                        </a:rPr>
                        <m:t>𝑅</m:t>
                      </m:r>
                      <m:r>
                        <a:rPr lang="en-US" sz="2000" b="0" i="1" smtClean="0">
                          <a:latin typeface="Cambria Math" panose="02040503050406030204" pitchFamily="18" charset="0"/>
                          <a:ea typeface="Cambria Math" panose="02040503050406030204" pitchFamily="18" charset="0"/>
                        </a:rPr>
                        <m:t> </m:t>
                      </m:r>
                      <m:r>
                        <a:rPr lang="en-US" sz="2000" b="0" i="1" smtClean="0">
                          <a:latin typeface="Cambria Math" panose="02040503050406030204" pitchFamily="18" charset="0"/>
                          <a:ea typeface="Cambria Math" panose="02040503050406030204" pitchFamily="18" charset="0"/>
                        </a:rPr>
                        <m:t>𝑑𝑖𝑣𝑖𝑑𝑒𝑑</m:t>
                      </m:r>
                      <m:r>
                        <a:rPr lang="en-US" sz="2000" b="0" i="1" smtClean="0">
                          <a:latin typeface="Cambria Math" panose="02040503050406030204" pitchFamily="18" charset="0"/>
                          <a:ea typeface="Cambria Math" panose="02040503050406030204" pitchFamily="18" charset="0"/>
                        </a:rPr>
                        <m:t> </m:t>
                      </m:r>
                      <m:r>
                        <a:rPr lang="en-US" sz="2000" b="0" i="1" smtClean="0">
                          <a:latin typeface="Cambria Math" panose="02040503050406030204" pitchFamily="18" charset="0"/>
                          <a:ea typeface="Cambria Math" panose="02040503050406030204" pitchFamily="18" charset="0"/>
                        </a:rPr>
                        <m:t>𝑤𝑖𝑡h</m:t>
                      </m:r>
                      <m:r>
                        <a:rPr lang="en-US" sz="2000" b="0" i="1" smtClean="0">
                          <a:latin typeface="Cambria Math" panose="02040503050406030204" pitchFamily="18" charset="0"/>
                          <a:ea typeface="Cambria Math" panose="02040503050406030204" pitchFamily="18" charset="0"/>
                        </a:rPr>
                        <m:t> </m:t>
                      </m:r>
                      <m:r>
                        <a:rPr lang="en-US" sz="2000" b="0" i="1" smtClean="0">
                          <a:latin typeface="Cambria Math" panose="02040503050406030204" pitchFamily="18" charset="0"/>
                          <a:ea typeface="Cambria Math" panose="02040503050406030204" pitchFamily="18" charset="0"/>
                        </a:rPr>
                        <m:t>𝑁𝑢𝑚𝑒𝑟𝑎𝑡𝑜𝑟</m:t>
                      </m:r>
                      <m:r>
                        <a:rPr lang="en-US" sz="2000" b="0" i="1" smtClean="0">
                          <a:latin typeface="Cambria Math" panose="02040503050406030204" pitchFamily="18" charset="0"/>
                          <a:ea typeface="Cambria Math" panose="02040503050406030204" pitchFamily="18" charset="0"/>
                        </a:rPr>
                        <m:t> </m:t>
                      </m:r>
                      <m:r>
                        <a:rPr lang="en-US" sz="2000" b="0" i="1" smtClean="0">
                          <a:latin typeface="Cambria Math" panose="02040503050406030204" pitchFamily="18" charset="0"/>
                          <a:ea typeface="Cambria Math" panose="02040503050406030204" pitchFamily="18" charset="0"/>
                        </a:rPr>
                        <m:t>𝑎𝑛𝑑</m:t>
                      </m:r>
                      <m:r>
                        <a:rPr lang="en-US" sz="2000" b="0" i="1" smtClean="0">
                          <a:latin typeface="Cambria Math" panose="02040503050406030204" pitchFamily="18" charset="0"/>
                          <a:ea typeface="Cambria Math" panose="02040503050406030204" pitchFamily="18" charset="0"/>
                        </a:rPr>
                        <m:t> </m:t>
                      </m:r>
                      <m:r>
                        <a:rPr lang="en-US" sz="2000" b="0" i="1" smtClean="0">
                          <a:latin typeface="Cambria Math" panose="02040503050406030204" pitchFamily="18" charset="0"/>
                          <a:ea typeface="Cambria Math" panose="02040503050406030204" pitchFamily="18" charset="0"/>
                        </a:rPr>
                        <m:t>𝐷𝑒𝑛𝑜𝑚𝑖𝑛𝑎𝑡𝑜𝑟</m:t>
                      </m:r>
                    </m:oMath>
                  </m:oMathPara>
                </a14:m>
                <a:endParaRPr lang="th-TH" sz="2000" dirty="0"/>
              </a:p>
            </p:txBody>
          </p:sp>
        </mc:Choice>
        <mc:Fallback xmlns="">
          <p:sp>
            <p:nvSpPr>
              <p:cNvPr id="18" name="TextBox 17">
                <a:extLst>
                  <a:ext uri="{FF2B5EF4-FFF2-40B4-BE49-F238E27FC236}">
                    <a16:creationId xmlns:a16="http://schemas.microsoft.com/office/drawing/2014/main" id="{DAE851D7-0961-41DA-BEAF-61D09F014652}"/>
                  </a:ext>
                </a:extLst>
              </p:cNvPr>
              <p:cNvSpPr txBox="1">
                <a:spLocks noRot="1" noChangeAspect="1" noMove="1" noResize="1" noEditPoints="1" noAdjustHandles="1" noChangeArrowheads="1" noChangeShapeType="1" noTextEdit="1"/>
              </p:cNvSpPr>
              <p:nvPr/>
            </p:nvSpPr>
            <p:spPr>
              <a:xfrm>
                <a:off x="138619" y="1416409"/>
                <a:ext cx="6281635" cy="707886"/>
              </a:xfrm>
              <a:prstGeom prst="rect">
                <a:avLst/>
              </a:prstGeom>
              <a:blipFill>
                <a:blip r:embed="rId6"/>
                <a:stretch>
                  <a:fillRect l="-485"/>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9A5FDFE0-2184-4E42-8D5B-21D5B98D7DD6}"/>
                  </a:ext>
                </a:extLst>
              </p:cNvPr>
              <p:cNvSpPr txBox="1"/>
              <p:nvPr/>
            </p:nvSpPr>
            <p:spPr>
              <a:xfrm>
                <a:off x="308042" y="4508275"/>
                <a:ext cx="5012987" cy="83728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𝑇𝑟𝑎𝑛𝑠𝑓𝑒𝑟</m:t>
                      </m:r>
                      <m:r>
                        <a:rPr lang="en-US" b="0" i="1" smtClean="0">
                          <a:latin typeface="Cambria Math" panose="02040503050406030204" pitchFamily="18" charset="0"/>
                        </a:rPr>
                        <m:t> </m:t>
                      </m:r>
                      <m:r>
                        <a:rPr lang="en-US" b="0" i="1" smtClean="0">
                          <a:latin typeface="Cambria Math" panose="02040503050406030204" pitchFamily="18" charset="0"/>
                        </a:rPr>
                        <m:t>𝐹𝑢𝑛𝑐𝑡𝑖𝑜𝑛</m:t>
                      </m:r>
                      <m:r>
                        <a:rPr lang="en-US" b="0" i="1" smtClean="0">
                          <a:latin typeface="Cambria Math" panose="02040503050406030204" pitchFamily="18" charset="0"/>
                        </a:rPr>
                        <m:t>=</m:t>
                      </m:r>
                      <m:f>
                        <m:fPr>
                          <m:ctrlPr>
                            <a:rPr lang="en-US" i="1">
                              <a:latin typeface="Cambria Math" panose="02040503050406030204" pitchFamily="18" charset="0"/>
                            </a:rPr>
                          </m:ctrlPr>
                        </m:fPr>
                        <m:num>
                          <m:r>
                            <a:rPr lang="en-US" b="0" i="1" smtClean="0">
                              <a:latin typeface="Cambria Math" panose="02040503050406030204" pitchFamily="18" charset="0"/>
                            </a:rPr>
                            <m:t>𝑠</m:t>
                          </m:r>
                          <m:r>
                            <a:rPr lang="en-US" i="1">
                              <a:latin typeface="Cambria Math" panose="02040503050406030204" pitchFamily="18" charset="0"/>
                              <a:ea typeface="Cambria Math" panose="02040503050406030204" pitchFamily="18" charset="0"/>
                            </a:rPr>
                            <m:t>𝜏</m:t>
                          </m:r>
                        </m:num>
                        <m:den>
                          <m:r>
                            <a:rPr lang="en-US" b="0" i="1" smtClean="0">
                              <a:latin typeface="Cambria Math" panose="02040503050406030204" pitchFamily="18" charset="0"/>
                            </a:rPr>
                            <m:t>1+</m:t>
                          </m:r>
                          <m:r>
                            <a:rPr lang="en-US" b="0" i="1" smtClean="0">
                              <a:latin typeface="Cambria Math" panose="02040503050406030204" pitchFamily="18" charset="0"/>
                            </a:rPr>
                            <m:t>𝑠</m:t>
                          </m:r>
                          <m:r>
                            <a:rPr lang="en-US" i="1">
                              <a:latin typeface="Cambria Math" panose="02040503050406030204" pitchFamily="18" charset="0"/>
                              <a:ea typeface="Cambria Math" panose="02040503050406030204" pitchFamily="18" charset="0"/>
                            </a:rPr>
                            <m:t>𝜏</m:t>
                          </m:r>
                        </m:den>
                      </m:f>
                    </m:oMath>
                  </m:oMathPara>
                </a14:m>
                <a:endParaRPr lang="th-TH" dirty="0"/>
              </a:p>
            </p:txBody>
          </p:sp>
        </mc:Choice>
        <mc:Fallback xmlns="">
          <p:sp>
            <p:nvSpPr>
              <p:cNvPr id="19" name="TextBox 18">
                <a:extLst>
                  <a:ext uri="{FF2B5EF4-FFF2-40B4-BE49-F238E27FC236}">
                    <a16:creationId xmlns:a16="http://schemas.microsoft.com/office/drawing/2014/main" id="{9A5FDFE0-2184-4E42-8D5B-21D5B98D7DD6}"/>
                  </a:ext>
                </a:extLst>
              </p:cNvPr>
              <p:cNvSpPr txBox="1">
                <a:spLocks noRot="1" noChangeAspect="1" noMove="1" noResize="1" noEditPoints="1" noAdjustHandles="1" noChangeArrowheads="1" noChangeShapeType="1" noTextEdit="1"/>
              </p:cNvSpPr>
              <p:nvPr/>
            </p:nvSpPr>
            <p:spPr>
              <a:xfrm>
                <a:off x="308042" y="4508275"/>
                <a:ext cx="5012987" cy="837280"/>
              </a:xfrm>
              <a:prstGeom prst="rect">
                <a:avLst/>
              </a:prstGeom>
              <a:blipFill>
                <a:blip r:embed="rId7"/>
                <a:stretch>
                  <a:fillRect/>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32E3B52F-1B7F-4E04-916B-020532792070}"/>
                  </a:ext>
                </a:extLst>
              </p:cNvPr>
              <p:cNvSpPr txBox="1"/>
              <p:nvPr/>
            </p:nvSpPr>
            <p:spPr>
              <a:xfrm>
                <a:off x="192931" y="2245465"/>
                <a:ext cx="6577520" cy="122373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𝑇𝑟𝑎𝑛𝑠𝑓𝑒𝑟</m:t>
                      </m:r>
                      <m:r>
                        <a:rPr lang="en-US" sz="2400" b="0" i="1" smtClean="0">
                          <a:latin typeface="Cambria Math" panose="02040503050406030204" pitchFamily="18" charset="0"/>
                        </a:rPr>
                        <m:t> </m:t>
                      </m:r>
                      <m:r>
                        <a:rPr lang="en-US" sz="2400" b="0" i="1" smtClean="0">
                          <a:latin typeface="Cambria Math" panose="02040503050406030204" pitchFamily="18" charset="0"/>
                        </a:rPr>
                        <m:t>𝐹𝑢𝑛𝑐𝑡𝑖𝑜𝑛</m:t>
                      </m:r>
                      <m:r>
                        <a:rPr lang="en-US" sz="2400" b="0" i="1" smtClean="0">
                          <a:latin typeface="Cambria Math" panose="02040503050406030204" pitchFamily="18" charset="0"/>
                        </a:rPr>
                        <m:t>=</m:t>
                      </m:r>
                      <m:f>
                        <m:fPr>
                          <m:ctrlPr>
                            <a:rPr lang="en-US" sz="2400" i="1">
                              <a:latin typeface="Cambria Math" panose="02040503050406030204" pitchFamily="18" charset="0"/>
                            </a:rPr>
                          </m:ctrlPr>
                        </m:fPr>
                        <m:num>
                          <m:f>
                            <m:fPr>
                              <m:ctrlPr>
                                <a:rPr lang="en-US" sz="2400" b="0" i="1" smtClean="0">
                                  <a:latin typeface="Cambria Math" panose="02040503050406030204" pitchFamily="18" charset="0"/>
                                </a:rPr>
                              </m:ctrlPr>
                            </m:fPr>
                            <m:num>
                              <m:r>
                                <a:rPr lang="en-US" sz="2400" i="1">
                                  <a:latin typeface="Cambria Math" panose="02040503050406030204" pitchFamily="18" charset="0"/>
                                </a:rPr>
                                <m:t>𝑠𝐿</m:t>
                              </m:r>
                            </m:num>
                            <m:den>
                              <m:r>
                                <a:rPr lang="en-US" sz="2400" b="0" i="1" smtClean="0">
                                  <a:latin typeface="Cambria Math" panose="02040503050406030204" pitchFamily="18" charset="0"/>
                                </a:rPr>
                                <m:t>𝑅</m:t>
                              </m:r>
                            </m:den>
                          </m:f>
                        </m:num>
                        <m:den>
                          <m:f>
                            <m:fPr>
                              <m:ctrlPr>
                                <a:rPr lang="en-US" sz="2400" b="0" i="1" smtClean="0">
                                  <a:latin typeface="Cambria Math" panose="02040503050406030204" pitchFamily="18" charset="0"/>
                                </a:rPr>
                              </m:ctrlPr>
                            </m:fPr>
                            <m:num>
                              <m:r>
                                <a:rPr lang="en-US" sz="2400" i="1">
                                  <a:latin typeface="Cambria Math" panose="02040503050406030204" pitchFamily="18" charset="0"/>
                                </a:rPr>
                                <m:t>𝑅</m:t>
                              </m:r>
                              <m:r>
                                <a:rPr lang="en-US" sz="2400" i="1">
                                  <a:latin typeface="Cambria Math" panose="02040503050406030204" pitchFamily="18" charset="0"/>
                                </a:rPr>
                                <m:t>+</m:t>
                              </m:r>
                              <m:r>
                                <a:rPr lang="en-US" sz="2400" i="1">
                                  <a:latin typeface="Cambria Math" panose="02040503050406030204" pitchFamily="18" charset="0"/>
                                </a:rPr>
                                <m:t>𝑠𝐿</m:t>
                              </m:r>
                            </m:num>
                            <m:den>
                              <m:r>
                                <a:rPr lang="en-US" sz="2400" b="0" i="1" smtClean="0">
                                  <a:latin typeface="Cambria Math" panose="02040503050406030204" pitchFamily="18" charset="0"/>
                                </a:rPr>
                                <m:t>𝑅</m:t>
                              </m:r>
                            </m:den>
                          </m:f>
                        </m:den>
                      </m:f>
                      <m:r>
                        <a:rPr lang="en-US" sz="2400" b="0" i="1" smtClean="0">
                          <a:latin typeface="Cambria Math" panose="02040503050406030204" pitchFamily="18" charset="0"/>
                        </a:rPr>
                        <m:t>=</m:t>
                      </m:r>
                      <m:f>
                        <m:fPr>
                          <m:ctrlPr>
                            <a:rPr lang="en-US" sz="2400" i="1">
                              <a:latin typeface="Cambria Math" panose="02040503050406030204" pitchFamily="18" charset="0"/>
                            </a:rPr>
                          </m:ctrlPr>
                        </m:fPr>
                        <m:num>
                          <m:r>
                            <a:rPr lang="en-US" sz="2400" b="0" i="1" smtClean="0">
                              <a:latin typeface="Cambria Math" panose="02040503050406030204" pitchFamily="18" charset="0"/>
                            </a:rPr>
                            <m:t>𝑠</m:t>
                          </m:r>
                          <m:r>
                            <a:rPr lang="en-US" sz="2400" b="0" i="1" smtClean="0">
                              <a:latin typeface="Cambria Math" panose="02040503050406030204" pitchFamily="18" charset="0"/>
                            </a:rPr>
                            <m:t>.</m:t>
                          </m:r>
                          <m:f>
                            <m:fPr>
                              <m:ctrlPr>
                                <a:rPr lang="en-US" sz="2400" i="1">
                                  <a:latin typeface="Cambria Math" panose="02040503050406030204" pitchFamily="18" charset="0"/>
                                </a:rPr>
                              </m:ctrlPr>
                            </m:fPr>
                            <m:num>
                              <m:r>
                                <a:rPr lang="en-US" sz="2400" i="1">
                                  <a:latin typeface="Cambria Math" panose="02040503050406030204" pitchFamily="18" charset="0"/>
                                </a:rPr>
                                <m:t>𝐿</m:t>
                              </m:r>
                            </m:num>
                            <m:den>
                              <m:r>
                                <a:rPr lang="en-US" sz="2400" i="1">
                                  <a:latin typeface="Cambria Math" panose="02040503050406030204" pitchFamily="18" charset="0"/>
                                </a:rPr>
                                <m:t>𝑅</m:t>
                              </m:r>
                            </m:den>
                          </m:f>
                        </m:num>
                        <m:den>
                          <m:r>
                            <a:rPr lang="en-US" sz="2400" b="0" i="1" smtClean="0">
                              <a:latin typeface="Cambria Math" panose="02040503050406030204" pitchFamily="18" charset="0"/>
                            </a:rPr>
                            <m:t>1+</m:t>
                          </m:r>
                          <m:r>
                            <a:rPr lang="en-US" sz="2400" b="0" i="1" smtClean="0">
                              <a:latin typeface="Cambria Math" panose="02040503050406030204" pitchFamily="18" charset="0"/>
                            </a:rPr>
                            <m:t>𝑠</m:t>
                          </m:r>
                          <m:r>
                            <a:rPr lang="en-US" sz="2400" b="0" i="1" smtClean="0">
                              <a:latin typeface="Cambria Math" panose="02040503050406030204" pitchFamily="18" charset="0"/>
                            </a:rPr>
                            <m:t>.</m:t>
                          </m:r>
                          <m:f>
                            <m:fPr>
                              <m:ctrlPr>
                                <a:rPr lang="en-US" sz="2400" i="1">
                                  <a:latin typeface="Cambria Math" panose="02040503050406030204" pitchFamily="18" charset="0"/>
                                </a:rPr>
                              </m:ctrlPr>
                            </m:fPr>
                            <m:num>
                              <m:r>
                                <a:rPr lang="en-US" sz="2400" i="1">
                                  <a:latin typeface="Cambria Math" panose="02040503050406030204" pitchFamily="18" charset="0"/>
                                </a:rPr>
                                <m:t>𝐿</m:t>
                              </m:r>
                            </m:num>
                            <m:den>
                              <m:r>
                                <a:rPr lang="en-US" sz="2400" i="1">
                                  <a:latin typeface="Cambria Math" panose="02040503050406030204" pitchFamily="18" charset="0"/>
                                </a:rPr>
                                <m:t>𝑅</m:t>
                              </m:r>
                            </m:den>
                          </m:f>
                        </m:den>
                      </m:f>
                    </m:oMath>
                  </m:oMathPara>
                </a14:m>
                <a:endParaRPr lang="th-TH" sz="2400" dirty="0"/>
              </a:p>
            </p:txBody>
          </p:sp>
        </mc:Choice>
        <mc:Fallback xmlns="">
          <p:sp>
            <p:nvSpPr>
              <p:cNvPr id="17" name="TextBox 16">
                <a:extLst>
                  <a:ext uri="{FF2B5EF4-FFF2-40B4-BE49-F238E27FC236}">
                    <a16:creationId xmlns:a16="http://schemas.microsoft.com/office/drawing/2014/main" id="{32E3B52F-1B7F-4E04-916B-020532792070}"/>
                  </a:ext>
                </a:extLst>
              </p:cNvPr>
              <p:cNvSpPr txBox="1">
                <a:spLocks noRot="1" noChangeAspect="1" noMove="1" noResize="1" noEditPoints="1" noAdjustHandles="1" noChangeArrowheads="1" noChangeShapeType="1" noTextEdit="1"/>
              </p:cNvSpPr>
              <p:nvPr/>
            </p:nvSpPr>
            <p:spPr>
              <a:xfrm>
                <a:off x="192931" y="2245465"/>
                <a:ext cx="6577520" cy="1223733"/>
              </a:xfrm>
              <a:prstGeom prst="rect">
                <a:avLst/>
              </a:prstGeom>
              <a:blipFill>
                <a:blip r:embed="rId8"/>
                <a:stretch>
                  <a:fillRect/>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515E920E-596C-4464-992F-C485883C288A}"/>
                  </a:ext>
                </a:extLst>
              </p:cNvPr>
              <p:cNvSpPr txBox="1"/>
              <p:nvPr/>
            </p:nvSpPr>
            <p:spPr>
              <a:xfrm>
                <a:off x="987357" y="3498129"/>
                <a:ext cx="2427052" cy="89614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i="1">
                              <a:latin typeface="Cambria Math" panose="02040503050406030204" pitchFamily="18" charset="0"/>
                            </a:rPr>
                            <m:t>𝐿</m:t>
                          </m:r>
                        </m:num>
                        <m:den>
                          <m:r>
                            <a:rPr lang="en-US" i="1">
                              <a:latin typeface="Cambria Math" panose="02040503050406030204" pitchFamily="18" charset="0"/>
                            </a:rPr>
                            <m:t>𝑅</m:t>
                          </m:r>
                        </m:den>
                      </m:f>
                      <m:r>
                        <a:rPr lang="en-US" b="0" i="1" smtClean="0">
                          <a:latin typeface="Cambria Math" panose="02040503050406030204" pitchFamily="18" charset="0"/>
                        </a:rPr>
                        <m:t>= </m:t>
                      </m:r>
                      <m:d>
                        <m:dPr>
                          <m:ctrlPr>
                            <a:rPr lang="en-US" sz="2800" b="0" i="1" smtClean="0">
                              <a:latin typeface="Cambria Math" panose="02040503050406030204" pitchFamily="18" charset="0"/>
                              <a:ea typeface="Cambria Math" panose="02040503050406030204" pitchFamily="18" charset="0"/>
                            </a:rPr>
                          </m:ctrlPr>
                        </m:dPr>
                        <m:e>
                          <m:r>
                            <a:rPr lang="en-US" sz="2800" b="0" i="1" smtClean="0">
                              <a:latin typeface="Cambria Math" panose="02040503050406030204" pitchFamily="18" charset="0"/>
                              <a:ea typeface="Cambria Math" panose="02040503050406030204" pitchFamily="18" charset="0"/>
                            </a:rPr>
                            <m:t>𝜏</m:t>
                          </m:r>
                        </m:e>
                      </m:d>
                      <m:r>
                        <a:rPr lang="en-US" sz="2800" b="0" i="1" smtClean="0">
                          <a:latin typeface="Cambria Math" panose="02040503050406030204" pitchFamily="18" charset="0"/>
                          <a:ea typeface="Cambria Math" panose="02040503050406030204" pitchFamily="18" charset="0"/>
                        </a:rPr>
                        <m:t> </m:t>
                      </m:r>
                    </m:oMath>
                  </m:oMathPara>
                </a14:m>
                <a:endParaRPr lang="th-TH" dirty="0"/>
              </a:p>
            </p:txBody>
          </p:sp>
        </mc:Choice>
        <mc:Fallback xmlns="">
          <p:sp>
            <p:nvSpPr>
              <p:cNvPr id="20" name="TextBox 19">
                <a:extLst>
                  <a:ext uri="{FF2B5EF4-FFF2-40B4-BE49-F238E27FC236}">
                    <a16:creationId xmlns:a16="http://schemas.microsoft.com/office/drawing/2014/main" id="{515E920E-596C-4464-992F-C485883C288A}"/>
                  </a:ext>
                </a:extLst>
              </p:cNvPr>
              <p:cNvSpPr txBox="1">
                <a:spLocks noRot="1" noChangeAspect="1" noMove="1" noResize="1" noEditPoints="1" noAdjustHandles="1" noChangeArrowheads="1" noChangeShapeType="1" noTextEdit="1"/>
              </p:cNvSpPr>
              <p:nvPr/>
            </p:nvSpPr>
            <p:spPr>
              <a:xfrm>
                <a:off x="987357" y="3498129"/>
                <a:ext cx="2427052" cy="896143"/>
              </a:xfrm>
              <a:prstGeom prst="rect">
                <a:avLst/>
              </a:prstGeom>
              <a:blipFill>
                <a:blip r:embed="rId9"/>
                <a:stretch>
                  <a:fillRect/>
                </a:stretch>
              </a:blipFill>
            </p:spPr>
            <p:txBody>
              <a:bodyPr/>
              <a:lstStyle/>
              <a:p>
                <a:r>
                  <a:rPr lang="th-TH">
                    <a:noFill/>
                  </a:rPr>
                  <a:t> </a:t>
                </a:r>
              </a:p>
            </p:txBody>
          </p:sp>
        </mc:Fallback>
      </mc:AlternateContent>
    </p:spTree>
    <p:extLst>
      <p:ext uri="{BB962C8B-B14F-4D97-AF65-F5344CB8AC3E}">
        <p14:creationId xmlns:p14="http://schemas.microsoft.com/office/powerpoint/2010/main" val="25438918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AD533-EE3C-40E4-A343-18E8617A46B3}"/>
              </a:ext>
            </a:extLst>
          </p:cNvPr>
          <p:cNvSpPr>
            <a:spLocks noGrp="1"/>
          </p:cNvSpPr>
          <p:nvPr>
            <p:ph type="title"/>
          </p:nvPr>
        </p:nvSpPr>
        <p:spPr>
          <a:xfrm>
            <a:off x="254540" y="219211"/>
            <a:ext cx="10515600" cy="413088"/>
          </a:xfrm>
        </p:spPr>
        <p:txBody>
          <a:bodyPr>
            <a:normAutofit fontScale="90000"/>
          </a:bodyPr>
          <a:lstStyle/>
          <a:p>
            <a:r>
              <a:rPr lang="en-US" b="1" dirty="0">
                <a:solidFill>
                  <a:srgbClr val="7030A0"/>
                </a:solidFill>
              </a:rPr>
              <a:t>Find the Transfer Function of RC Circuit</a:t>
            </a:r>
            <a:endParaRPr lang="th-TH" b="1" dirty="0">
              <a:solidFill>
                <a:srgbClr val="7030A0"/>
              </a:solidFill>
            </a:endParaRPr>
          </a:p>
        </p:txBody>
      </p:sp>
      <p:pic>
        <p:nvPicPr>
          <p:cNvPr id="5" name="Picture 4">
            <a:extLst>
              <a:ext uri="{FF2B5EF4-FFF2-40B4-BE49-F238E27FC236}">
                <a16:creationId xmlns:a16="http://schemas.microsoft.com/office/drawing/2014/main" id="{4B9063BB-4CFF-4395-AA3C-2CA8D4C85415}"/>
              </a:ext>
            </a:extLst>
          </p:cNvPr>
          <p:cNvPicPr>
            <a:picLocks noChangeAspect="1"/>
          </p:cNvPicPr>
          <p:nvPr/>
        </p:nvPicPr>
        <p:blipFill>
          <a:blip r:embed="rId2">
            <a:duotone>
              <a:prstClr val="black"/>
              <a:schemeClr val="accent6">
                <a:tint val="45000"/>
                <a:satMod val="400000"/>
              </a:schemeClr>
            </a:duotone>
          </a:blip>
          <a:stretch>
            <a:fillRect/>
          </a:stretch>
        </p:blipFill>
        <p:spPr>
          <a:xfrm>
            <a:off x="1105812" y="711233"/>
            <a:ext cx="3209925" cy="1933575"/>
          </a:xfrm>
          <a:prstGeom prst="rect">
            <a:avLst/>
          </a:prstGeom>
        </p:spPr>
      </p:pic>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3B0F40AA-8AD5-49EB-8F05-D46329315E8E}"/>
                  </a:ext>
                </a:extLst>
              </p:cNvPr>
              <p:cNvSpPr txBox="1"/>
              <p:nvPr/>
            </p:nvSpPr>
            <p:spPr>
              <a:xfrm>
                <a:off x="646889" y="2884250"/>
                <a:ext cx="6600217" cy="1707390"/>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𝐴𝑝𝑝𝑙𝑦</m:t>
                      </m:r>
                      <m:r>
                        <a:rPr lang="en-US" sz="2400" b="0" i="1" smtClean="0">
                          <a:latin typeface="Cambria Math" panose="02040503050406030204" pitchFamily="18" charset="0"/>
                        </a:rPr>
                        <m:t> </m:t>
                      </m:r>
                      <m:r>
                        <a:rPr lang="en-US" sz="2400" b="0" i="1" smtClean="0">
                          <a:latin typeface="Cambria Math" panose="02040503050406030204" pitchFamily="18" charset="0"/>
                        </a:rPr>
                        <m:t>𝐾𝑉𝐿</m:t>
                      </m:r>
                      <m:r>
                        <a:rPr lang="en-US" sz="2400" b="0" i="1" smtClean="0">
                          <a:latin typeface="Cambria Math" panose="02040503050406030204" pitchFamily="18" charset="0"/>
                        </a:rPr>
                        <m:t> </m:t>
                      </m:r>
                      <m:r>
                        <a:rPr lang="en-US" sz="2400" b="0" i="1" smtClean="0">
                          <a:latin typeface="Cambria Math" panose="02040503050406030204" pitchFamily="18" charset="0"/>
                        </a:rPr>
                        <m:t>𝑓𝑟𝑜𝑚</m:t>
                      </m:r>
                      <m:r>
                        <a:rPr lang="en-US" sz="2400" b="0" i="1" smtClean="0">
                          <a:latin typeface="Cambria Math" panose="02040503050406030204" pitchFamily="18" charset="0"/>
                        </a:rPr>
                        <m:t> </m:t>
                      </m:r>
                      <m:r>
                        <a:rPr lang="en-US" sz="2400" b="0" i="1" smtClean="0">
                          <a:latin typeface="Cambria Math" panose="02040503050406030204" pitchFamily="18" charset="0"/>
                        </a:rPr>
                        <m:t>𝑖𝑛𝑝𝑢𝑡</m:t>
                      </m:r>
                      <m:r>
                        <a:rPr lang="en-US" sz="2400" b="0" i="1" smtClean="0">
                          <a:latin typeface="Cambria Math" panose="02040503050406030204" pitchFamily="18" charset="0"/>
                        </a:rPr>
                        <m:t> </m:t>
                      </m:r>
                      <m:r>
                        <a:rPr lang="en-US" sz="2400" b="0" i="1" smtClean="0">
                          <a:latin typeface="Cambria Math" panose="02040503050406030204" pitchFamily="18" charset="0"/>
                        </a:rPr>
                        <m:t>𝑠𝑖𝑑𝑒</m:t>
                      </m:r>
                    </m:oMath>
                  </m:oMathPara>
                </a14:m>
                <a:endParaRPr lang="en-US" sz="2400" b="0" dirty="0"/>
              </a:p>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𝑉</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r>
                        <a:rPr lang="en-US" sz="2400" b="0" i="1" smtClean="0">
                          <a:latin typeface="Cambria Math" panose="02040503050406030204" pitchFamily="18" charset="0"/>
                        </a:rPr>
                        <m:t>𝑅</m:t>
                      </m:r>
                      <m:r>
                        <a:rPr lang="en-US" sz="2400" b="0" i="1" smtClean="0">
                          <a:latin typeface="Cambria Math" panose="02040503050406030204" pitchFamily="18" charset="0"/>
                        </a:rPr>
                        <m:t>∗</m:t>
                      </m:r>
                      <m:r>
                        <a:rPr lang="en-US" sz="2400" b="0" i="1" smtClean="0">
                          <a:latin typeface="Cambria Math" panose="02040503050406030204" pitchFamily="18" charset="0"/>
                        </a:rPr>
                        <m:t>𝑖</m:t>
                      </m:r>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num>
                        <m:den>
                          <m:r>
                            <a:rPr lang="en-US" sz="2400" b="0" i="1" smtClean="0">
                              <a:latin typeface="Cambria Math" panose="02040503050406030204" pitchFamily="18" charset="0"/>
                            </a:rPr>
                            <m:t>𝐶</m:t>
                          </m:r>
                        </m:den>
                      </m:f>
                      <m:nary>
                        <m:naryPr>
                          <m:limLoc m:val="undOvr"/>
                          <m:subHide m:val="on"/>
                          <m:supHide m:val="on"/>
                          <m:ctrlPr>
                            <a:rPr lang="en-US" sz="2400" b="0" i="1" smtClean="0">
                              <a:latin typeface="Cambria Math" panose="02040503050406030204" pitchFamily="18" charset="0"/>
                            </a:rPr>
                          </m:ctrlPr>
                        </m:naryPr>
                        <m:sub/>
                        <m:sup/>
                        <m:e>
                          <m:r>
                            <a:rPr lang="en-US" sz="2400" b="0" i="1" smtClean="0">
                              <a:latin typeface="Cambria Math" panose="02040503050406030204" pitchFamily="18" charset="0"/>
                            </a:rPr>
                            <m:t>𝑖𝑑𝑡</m:t>
                          </m:r>
                          <m:r>
                            <a:rPr lang="en-US" sz="2400" b="0" i="1" smtClean="0">
                              <a:latin typeface="Cambria Math" panose="02040503050406030204" pitchFamily="18" charset="0"/>
                            </a:rPr>
                            <m:t> −−−−−−−−−−−(1)</m:t>
                          </m:r>
                        </m:e>
                      </m:nary>
                    </m:oMath>
                  </m:oMathPara>
                </a14:m>
                <a:endParaRPr lang="en-US" sz="2400" b="0" dirty="0"/>
              </a:p>
              <a:p>
                <a:endParaRPr lang="th-TH" sz="2400" dirty="0"/>
              </a:p>
            </p:txBody>
          </p:sp>
        </mc:Choice>
        <mc:Fallback xmlns="">
          <p:sp>
            <p:nvSpPr>
              <p:cNvPr id="6" name="TextBox 5">
                <a:extLst>
                  <a:ext uri="{FF2B5EF4-FFF2-40B4-BE49-F238E27FC236}">
                    <a16:creationId xmlns:a16="http://schemas.microsoft.com/office/drawing/2014/main" id="{3B0F40AA-8AD5-49EB-8F05-D46329315E8E}"/>
                  </a:ext>
                </a:extLst>
              </p:cNvPr>
              <p:cNvSpPr txBox="1">
                <a:spLocks noRot="1" noChangeAspect="1" noMove="1" noResize="1" noEditPoints="1" noAdjustHandles="1" noChangeArrowheads="1" noChangeShapeType="1" noTextEdit="1"/>
              </p:cNvSpPr>
              <p:nvPr/>
            </p:nvSpPr>
            <p:spPr>
              <a:xfrm>
                <a:off x="646889" y="2884250"/>
                <a:ext cx="6600217" cy="1707390"/>
              </a:xfrm>
              <a:prstGeom prst="rect">
                <a:avLst/>
              </a:prstGeom>
              <a:blipFill>
                <a:blip r:embed="rId3"/>
                <a:stretch>
                  <a:fillRect/>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4C622BAF-F085-4704-9EE3-E93201979207}"/>
                  </a:ext>
                </a:extLst>
              </p:cNvPr>
              <p:cNvSpPr txBox="1"/>
              <p:nvPr/>
            </p:nvSpPr>
            <p:spPr>
              <a:xfrm>
                <a:off x="119163" y="4203267"/>
                <a:ext cx="7380864" cy="208428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𝐴𝑝𝑝𝑙𝑦</m:t>
                      </m:r>
                      <m:r>
                        <a:rPr lang="en-US" sz="2800" b="0" i="1" smtClean="0">
                          <a:latin typeface="Cambria Math" panose="02040503050406030204" pitchFamily="18" charset="0"/>
                        </a:rPr>
                        <m:t> </m:t>
                      </m:r>
                      <m:r>
                        <a:rPr lang="en-US" sz="2800" b="0" i="1" smtClean="0">
                          <a:latin typeface="Cambria Math" panose="02040503050406030204" pitchFamily="18" charset="0"/>
                        </a:rPr>
                        <m:t>𝐾𝑉𝐿</m:t>
                      </m:r>
                      <m:r>
                        <a:rPr lang="en-US" sz="2800" b="0" i="1" smtClean="0">
                          <a:latin typeface="Cambria Math" panose="02040503050406030204" pitchFamily="18" charset="0"/>
                        </a:rPr>
                        <m:t> </m:t>
                      </m:r>
                      <m:r>
                        <a:rPr lang="en-US" sz="2800" b="0" i="1" smtClean="0">
                          <a:latin typeface="Cambria Math" panose="02040503050406030204" pitchFamily="18" charset="0"/>
                        </a:rPr>
                        <m:t>𝑓𝑟𝑜𝑚</m:t>
                      </m:r>
                      <m:r>
                        <a:rPr lang="en-US" sz="2800" b="0" i="1" smtClean="0">
                          <a:latin typeface="Cambria Math" panose="02040503050406030204" pitchFamily="18" charset="0"/>
                        </a:rPr>
                        <m:t> </m:t>
                      </m:r>
                      <m:r>
                        <a:rPr lang="en-US" sz="2800" b="0" i="1" smtClean="0">
                          <a:latin typeface="Cambria Math" panose="02040503050406030204" pitchFamily="18" charset="0"/>
                        </a:rPr>
                        <m:t>𝑜𝑢𝑡𝑝𝑢𝑡</m:t>
                      </m:r>
                      <m:r>
                        <a:rPr lang="en-US" sz="2800" b="0" i="1" smtClean="0">
                          <a:latin typeface="Cambria Math" panose="02040503050406030204" pitchFamily="18" charset="0"/>
                        </a:rPr>
                        <m:t> </m:t>
                      </m:r>
                      <m:r>
                        <a:rPr lang="en-US" sz="2800" b="0" i="1" smtClean="0">
                          <a:latin typeface="Cambria Math" panose="02040503050406030204" pitchFamily="18" charset="0"/>
                        </a:rPr>
                        <m:t>𝑠𝑖𝑑𝑒</m:t>
                      </m:r>
                    </m:oMath>
                  </m:oMathPara>
                </a14:m>
                <a:endParaRPr lang="en-US" sz="2800" b="0" dirty="0"/>
              </a:p>
              <a:p>
                <a:pP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𝑉</m:t>
                          </m:r>
                        </m:e>
                        <m:sub>
                          <m:r>
                            <a:rPr lang="en-US" sz="2800" b="0" i="1" smtClean="0">
                              <a:latin typeface="Cambria Math" panose="02040503050406030204" pitchFamily="18" charset="0"/>
                            </a:rPr>
                            <m:t>𝑜</m:t>
                          </m:r>
                        </m:sub>
                      </m:sSub>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1</m:t>
                          </m:r>
                        </m:num>
                        <m:den>
                          <m:r>
                            <a:rPr lang="en-US" sz="2800" b="0" i="1" smtClean="0">
                              <a:latin typeface="Cambria Math" panose="02040503050406030204" pitchFamily="18" charset="0"/>
                            </a:rPr>
                            <m:t>𝐶</m:t>
                          </m:r>
                        </m:den>
                      </m:f>
                      <m:nary>
                        <m:naryPr>
                          <m:limLoc m:val="undOvr"/>
                          <m:subHide m:val="on"/>
                          <m:supHide m:val="on"/>
                          <m:ctrlPr>
                            <a:rPr lang="en-US" sz="2800" b="0" i="1" smtClean="0">
                              <a:latin typeface="Cambria Math" panose="02040503050406030204" pitchFamily="18" charset="0"/>
                            </a:rPr>
                          </m:ctrlPr>
                        </m:naryPr>
                        <m:sub/>
                        <m:sup/>
                        <m:e>
                          <m:r>
                            <a:rPr lang="en-US" sz="2800" b="0" i="1" smtClean="0">
                              <a:latin typeface="Cambria Math" panose="02040503050406030204" pitchFamily="18" charset="0"/>
                            </a:rPr>
                            <m:t>𝑖𝑑𝑡</m:t>
                          </m:r>
                          <m:r>
                            <a:rPr lang="en-US" sz="2800" b="0" i="1" smtClean="0">
                              <a:latin typeface="Cambria Math" panose="02040503050406030204" pitchFamily="18" charset="0"/>
                            </a:rPr>
                            <m:t> −−−−−−−−−−−(2)</m:t>
                          </m:r>
                        </m:e>
                      </m:nary>
                    </m:oMath>
                  </m:oMathPara>
                </a14:m>
                <a:endParaRPr lang="en-US" sz="2800" b="0" dirty="0"/>
              </a:p>
              <a:p>
                <a:endParaRPr lang="th-TH" sz="2800" dirty="0"/>
              </a:p>
            </p:txBody>
          </p:sp>
        </mc:Choice>
        <mc:Fallback xmlns="">
          <p:sp>
            <p:nvSpPr>
              <p:cNvPr id="8" name="TextBox 7">
                <a:extLst>
                  <a:ext uri="{FF2B5EF4-FFF2-40B4-BE49-F238E27FC236}">
                    <a16:creationId xmlns:a16="http://schemas.microsoft.com/office/drawing/2014/main" id="{4C622BAF-F085-4704-9EE3-E93201979207}"/>
                  </a:ext>
                </a:extLst>
              </p:cNvPr>
              <p:cNvSpPr txBox="1">
                <a:spLocks noRot="1" noChangeAspect="1" noMove="1" noResize="1" noEditPoints="1" noAdjustHandles="1" noChangeArrowheads="1" noChangeShapeType="1" noTextEdit="1"/>
              </p:cNvSpPr>
              <p:nvPr/>
            </p:nvSpPr>
            <p:spPr>
              <a:xfrm>
                <a:off x="119163" y="4203267"/>
                <a:ext cx="7380864" cy="2084289"/>
              </a:xfrm>
              <a:prstGeom prst="rect">
                <a:avLst/>
              </a:prstGeom>
              <a:blipFill>
                <a:blip r:embed="rId4"/>
                <a:stretch>
                  <a:fillRect/>
                </a:stretch>
              </a:blipFill>
            </p:spPr>
            <p:txBody>
              <a:bodyPr/>
              <a:lstStyle/>
              <a:p>
                <a:r>
                  <a:rPr lang="th-TH">
                    <a:noFill/>
                  </a:rPr>
                  <a:t> </a:t>
                </a:r>
              </a:p>
            </p:txBody>
          </p:sp>
        </mc:Fallback>
      </mc:AlternateContent>
      <p:pic>
        <p:nvPicPr>
          <p:cNvPr id="9" name="Picture 8">
            <a:extLst>
              <a:ext uri="{FF2B5EF4-FFF2-40B4-BE49-F238E27FC236}">
                <a16:creationId xmlns:a16="http://schemas.microsoft.com/office/drawing/2014/main" id="{017DBBFA-5144-4ACA-A9AE-C86932B90CD2}"/>
              </a:ext>
            </a:extLst>
          </p:cNvPr>
          <p:cNvPicPr>
            <a:picLocks noChangeAspect="1"/>
          </p:cNvPicPr>
          <p:nvPr/>
        </p:nvPicPr>
        <p:blipFill>
          <a:blip r:embed="rId5"/>
          <a:stretch>
            <a:fillRect/>
          </a:stretch>
        </p:blipFill>
        <p:spPr>
          <a:xfrm>
            <a:off x="6255494" y="673642"/>
            <a:ext cx="5848350" cy="2514600"/>
          </a:xfrm>
          <a:prstGeom prst="rect">
            <a:avLst/>
          </a:prstGeom>
        </p:spPr>
      </p:pic>
    </p:spTree>
    <p:extLst>
      <p:ext uri="{BB962C8B-B14F-4D97-AF65-F5344CB8AC3E}">
        <p14:creationId xmlns:p14="http://schemas.microsoft.com/office/powerpoint/2010/main" val="409543337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AD533-EE3C-40E4-A343-18E8617A46B3}"/>
              </a:ext>
            </a:extLst>
          </p:cNvPr>
          <p:cNvSpPr>
            <a:spLocks noGrp="1"/>
          </p:cNvSpPr>
          <p:nvPr>
            <p:ph type="title"/>
          </p:nvPr>
        </p:nvSpPr>
        <p:spPr>
          <a:xfrm>
            <a:off x="254540" y="219211"/>
            <a:ext cx="10515600" cy="413088"/>
          </a:xfrm>
        </p:spPr>
        <p:txBody>
          <a:bodyPr>
            <a:normAutofit fontScale="90000"/>
          </a:bodyPr>
          <a:lstStyle/>
          <a:p>
            <a:r>
              <a:rPr lang="en-US" b="1" dirty="0">
                <a:solidFill>
                  <a:srgbClr val="7030A0"/>
                </a:solidFill>
              </a:rPr>
              <a:t>Find the Transfer Function of RC Circuit</a:t>
            </a:r>
            <a:endParaRPr lang="th-TH" b="1" dirty="0">
              <a:solidFill>
                <a:srgbClr val="7030A0"/>
              </a:solidFill>
            </a:endParaRP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3B0F40AA-8AD5-49EB-8F05-D46329315E8E}"/>
                  </a:ext>
                </a:extLst>
              </p:cNvPr>
              <p:cNvSpPr txBox="1"/>
              <p:nvPr/>
            </p:nvSpPr>
            <p:spPr>
              <a:xfrm>
                <a:off x="492937" y="969806"/>
                <a:ext cx="6579705" cy="1442446"/>
              </a:xfrm>
              <a:prstGeom prst="rect">
                <a:avLst/>
              </a:prstGeom>
              <a:noFill/>
            </p:spPr>
            <p:txBody>
              <a:bodyPr wrap="square" lIns="0" tIns="0" rIns="0" bIns="0" rtlCol="0">
                <a:spAutoFit/>
              </a:bodyPr>
              <a:lstStyle/>
              <a:p>
                <a14:m>
                  <m:oMath xmlns:m="http://schemas.openxmlformats.org/officeDocument/2006/math">
                    <m:r>
                      <a:rPr lang="en-US" sz="2400" b="0" i="1" smtClean="0">
                        <a:latin typeface="Cambria Math" panose="02040503050406030204" pitchFamily="18" charset="0"/>
                      </a:rPr>
                      <m:t>𝐴𝑝𝑝𝑙𝑦</m:t>
                    </m:r>
                    <m:r>
                      <a:rPr lang="en-US" sz="2400" b="0" i="1" smtClean="0">
                        <a:latin typeface="Cambria Math" panose="02040503050406030204" pitchFamily="18" charset="0"/>
                      </a:rPr>
                      <m:t> </m:t>
                    </m:r>
                    <m:r>
                      <a:rPr lang="en-US" sz="2400" b="0" i="1" smtClean="0">
                        <a:latin typeface="Cambria Math" panose="02040503050406030204" pitchFamily="18" charset="0"/>
                      </a:rPr>
                      <m:t>𝐿𝑎𝑝𝑙𝑎𝑐𝑒</m:t>
                    </m:r>
                    <m:r>
                      <a:rPr lang="en-US" sz="2400" b="0" i="1" smtClean="0">
                        <a:latin typeface="Cambria Math" panose="02040503050406030204" pitchFamily="18" charset="0"/>
                      </a:rPr>
                      <m:t> </m:t>
                    </m:r>
                    <m:r>
                      <a:rPr lang="en-US" sz="2400" b="0" i="1" smtClean="0">
                        <a:latin typeface="Cambria Math" panose="02040503050406030204" pitchFamily="18" charset="0"/>
                      </a:rPr>
                      <m:t>𝑇𝑟𝑎𝑛𝑠𝑓𝑜𝑟𝑚</m:t>
                    </m:r>
                  </m:oMath>
                </a14:m>
                <a:r>
                  <a:rPr lang="en-US" sz="2400" b="0" dirty="0"/>
                  <a:t> on equation (1)</a:t>
                </a:r>
              </a:p>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𝑉</m:t>
                          </m:r>
                        </m:e>
                        <m:sub>
                          <m:r>
                            <a:rPr lang="en-US" sz="2400" b="0" i="1" smtClean="0">
                              <a:latin typeface="Cambria Math" panose="02040503050406030204" pitchFamily="18" charset="0"/>
                            </a:rPr>
                            <m:t>𝑖</m:t>
                          </m:r>
                        </m:sub>
                      </m:sSub>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𝑠</m:t>
                          </m:r>
                        </m:e>
                      </m:d>
                      <m:r>
                        <a:rPr lang="en-US" sz="2400" b="0" i="1" smtClean="0">
                          <a:latin typeface="Cambria Math" panose="02040503050406030204" pitchFamily="18" charset="0"/>
                        </a:rPr>
                        <m:t>=</m:t>
                      </m:r>
                      <m:r>
                        <a:rPr lang="en-US" sz="2400" b="0" i="1" smtClean="0">
                          <a:latin typeface="Cambria Math" panose="02040503050406030204" pitchFamily="18" charset="0"/>
                        </a:rPr>
                        <m:t>𝑅</m:t>
                      </m:r>
                      <m:r>
                        <a:rPr lang="en-US" sz="2400" b="0" i="1" smtClean="0">
                          <a:latin typeface="Cambria Math" panose="02040503050406030204" pitchFamily="18" charset="0"/>
                        </a:rPr>
                        <m:t>∗</m:t>
                      </m:r>
                      <m:r>
                        <a:rPr lang="en-US" sz="2400" b="0" i="1" smtClean="0">
                          <a:latin typeface="Cambria Math" panose="02040503050406030204" pitchFamily="18" charset="0"/>
                        </a:rPr>
                        <m:t>𝐼</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𝑠</m:t>
                          </m:r>
                        </m:e>
                      </m:d>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num>
                        <m:den>
                          <m:r>
                            <a:rPr lang="en-US" sz="2400" b="0" i="1" smtClean="0">
                              <a:latin typeface="Cambria Math" panose="02040503050406030204" pitchFamily="18" charset="0"/>
                            </a:rPr>
                            <m:t>𝑠𝐶</m:t>
                          </m:r>
                        </m:den>
                      </m:f>
                      <m:r>
                        <a:rPr lang="en-US" sz="2400" b="0" i="1" smtClean="0">
                          <a:latin typeface="Cambria Math" panose="02040503050406030204" pitchFamily="18" charset="0"/>
                        </a:rPr>
                        <m:t>𝐼</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𝑠</m:t>
                          </m:r>
                        </m:e>
                      </m:d>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𝑅</m:t>
                          </m:r>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num>
                            <m:den>
                              <m:r>
                                <a:rPr lang="en-US" sz="2400" b="0" i="1" smtClean="0">
                                  <a:latin typeface="Cambria Math" panose="02040503050406030204" pitchFamily="18" charset="0"/>
                                </a:rPr>
                                <m:t>𝑠𝐶</m:t>
                              </m:r>
                            </m:den>
                          </m:f>
                        </m:e>
                      </m:d>
                      <m:r>
                        <a:rPr lang="en-US" sz="2400" b="0" i="1" smtClean="0">
                          <a:latin typeface="Cambria Math" panose="02040503050406030204" pitchFamily="18" charset="0"/>
                        </a:rPr>
                        <m:t>𝐼</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𝑠</m:t>
                          </m:r>
                        </m:e>
                      </m:d>
                      <m:r>
                        <a:rPr lang="en-US" sz="2400" b="0" i="1" smtClean="0">
                          <a:latin typeface="Cambria Math" panose="02040503050406030204" pitchFamily="18" charset="0"/>
                        </a:rPr>
                        <m:t>−(3)</m:t>
                      </m:r>
                    </m:oMath>
                  </m:oMathPara>
                </a14:m>
                <a:endParaRPr lang="en-US" sz="2400" b="0" dirty="0"/>
              </a:p>
              <a:p>
                <a:endParaRPr lang="th-TH" sz="2400" dirty="0"/>
              </a:p>
            </p:txBody>
          </p:sp>
        </mc:Choice>
        <mc:Fallback xmlns="">
          <p:sp>
            <p:nvSpPr>
              <p:cNvPr id="6" name="TextBox 5">
                <a:extLst>
                  <a:ext uri="{FF2B5EF4-FFF2-40B4-BE49-F238E27FC236}">
                    <a16:creationId xmlns:a16="http://schemas.microsoft.com/office/drawing/2014/main" id="{3B0F40AA-8AD5-49EB-8F05-D46329315E8E}"/>
                  </a:ext>
                </a:extLst>
              </p:cNvPr>
              <p:cNvSpPr txBox="1">
                <a:spLocks noRot="1" noChangeAspect="1" noMove="1" noResize="1" noEditPoints="1" noAdjustHandles="1" noChangeArrowheads="1" noChangeShapeType="1" noTextEdit="1"/>
              </p:cNvSpPr>
              <p:nvPr/>
            </p:nvSpPr>
            <p:spPr>
              <a:xfrm>
                <a:off x="492937" y="969806"/>
                <a:ext cx="6579705" cy="1442446"/>
              </a:xfrm>
              <a:prstGeom prst="rect">
                <a:avLst/>
              </a:prstGeom>
              <a:blipFill>
                <a:blip r:embed="rId2"/>
                <a:stretch>
                  <a:fillRect l="-2224" t="-6329"/>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4468E66E-9A23-4A3C-8F43-D600A1E081D0}"/>
                  </a:ext>
                </a:extLst>
              </p:cNvPr>
              <p:cNvSpPr txBox="1"/>
              <p:nvPr/>
            </p:nvSpPr>
            <p:spPr>
              <a:xfrm>
                <a:off x="322634" y="2384897"/>
                <a:ext cx="5805792" cy="1442446"/>
              </a:xfrm>
              <a:prstGeom prst="rect">
                <a:avLst/>
              </a:prstGeom>
              <a:noFill/>
            </p:spPr>
            <p:txBody>
              <a:bodyPr wrap="square" lIns="0" tIns="0" rIns="0" bIns="0" rtlCol="0">
                <a:spAutoFit/>
              </a:bodyPr>
              <a:lstStyle/>
              <a:p>
                <a14:m>
                  <m:oMath xmlns:m="http://schemas.openxmlformats.org/officeDocument/2006/math">
                    <m:r>
                      <a:rPr lang="en-US" sz="2400" b="0" i="1" smtClean="0">
                        <a:latin typeface="Cambria Math" panose="02040503050406030204" pitchFamily="18" charset="0"/>
                      </a:rPr>
                      <m:t>𝐴𝑝𝑝𝑙𝑦</m:t>
                    </m:r>
                    <m:r>
                      <a:rPr lang="en-US" sz="2400" b="0" i="1" smtClean="0">
                        <a:latin typeface="Cambria Math" panose="02040503050406030204" pitchFamily="18" charset="0"/>
                      </a:rPr>
                      <m:t> </m:t>
                    </m:r>
                    <m:r>
                      <a:rPr lang="en-US" sz="2400" b="0" i="1" smtClean="0">
                        <a:latin typeface="Cambria Math" panose="02040503050406030204" pitchFamily="18" charset="0"/>
                      </a:rPr>
                      <m:t>𝐿𝑎𝑝𝑙𝑎𝑐𝑒</m:t>
                    </m:r>
                    <m:r>
                      <a:rPr lang="en-US" sz="2400" b="0" i="1" smtClean="0">
                        <a:latin typeface="Cambria Math" panose="02040503050406030204" pitchFamily="18" charset="0"/>
                      </a:rPr>
                      <m:t> </m:t>
                    </m:r>
                    <m:r>
                      <a:rPr lang="en-US" sz="2400" b="0" i="1" smtClean="0">
                        <a:latin typeface="Cambria Math" panose="02040503050406030204" pitchFamily="18" charset="0"/>
                      </a:rPr>
                      <m:t>𝑇𝑟𝑎𝑛𝑠𝑓𝑜𝑟𝑚</m:t>
                    </m:r>
                  </m:oMath>
                </a14:m>
                <a:r>
                  <a:rPr lang="en-US" sz="2400" b="0" dirty="0"/>
                  <a:t> on equation (2)</a:t>
                </a:r>
              </a:p>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𝑉</m:t>
                          </m:r>
                        </m:e>
                        <m:sub>
                          <m:r>
                            <a:rPr lang="en-US" sz="2400" b="0" i="1" smtClean="0">
                              <a:latin typeface="Cambria Math" panose="02040503050406030204" pitchFamily="18" charset="0"/>
                            </a:rPr>
                            <m:t>𝑜</m:t>
                          </m:r>
                        </m:sub>
                      </m:sSub>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𝑠</m:t>
                          </m:r>
                        </m:e>
                      </m:d>
                      <m:r>
                        <a:rPr lang="en-US" sz="2400" b="0" i="1" smtClean="0">
                          <a:latin typeface="Cambria Math" panose="02040503050406030204" pitchFamily="18" charset="0"/>
                        </a:rPr>
                        <m:t>=</m:t>
                      </m:r>
                      <m:f>
                        <m:fPr>
                          <m:ctrlPr>
                            <a:rPr lang="en-US" sz="2400" i="1">
                              <a:latin typeface="Cambria Math" panose="02040503050406030204" pitchFamily="18" charset="0"/>
                            </a:rPr>
                          </m:ctrlPr>
                        </m:fPr>
                        <m:num>
                          <m:r>
                            <a:rPr lang="en-US" sz="2400" i="1">
                              <a:latin typeface="Cambria Math" panose="02040503050406030204" pitchFamily="18" charset="0"/>
                            </a:rPr>
                            <m:t>1</m:t>
                          </m:r>
                        </m:num>
                        <m:den>
                          <m:r>
                            <a:rPr lang="en-US" sz="2400" b="0" i="1" smtClean="0">
                              <a:latin typeface="Cambria Math" panose="02040503050406030204" pitchFamily="18" charset="0"/>
                            </a:rPr>
                            <m:t>𝑠</m:t>
                          </m:r>
                          <m:r>
                            <a:rPr lang="en-US" sz="2400" i="1">
                              <a:latin typeface="Cambria Math" panose="02040503050406030204" pitchFamily="18" charset="0"/>
                            </a:rPr>
                            <m:t>𝐶</m:t>
                          </m:r>
                        </m:den>
                      </m:f>
                      <m:r>
                        <a:rPr lang="en-US" sz="2400" i="1">
                          <a:latin typeface="Cambria Math" panose="02040503050406030204" pitchFamily="18" charset="0"/>
                        </a:rPr>
                        <m:t>𝐼</m:t>
                      </m:r>
                      <m:d>
                        <m:dPr>
                          <m:ctrlPr>
                            <a:rPr lang="en-US" sz="2400" i="1">
                              <a:latin typeface="Cambria Math" panose="02040503050406030204" pitchFamily="18" charset="0"/>
                            </a:rPr>
                          </m:ctrlPr>
                        </m:dPr>
                        <m:e>
                          <m:r>
                            <a:rPr lang="en-US" sz="2400" i="1">
                              <a:latin typeface="Cambria Math" panose="02040503050406030204" pitchFamily="18" charset="0"/>
                            </a:rPr>
                            <m:t>𝑠</m:t>
                          </m:r>
                        </m:e>
                      </m:d>
                      <m:r>
                        <a:rPr lang="en-US" sz="2400" b="0" i="1" smtClean="0">
                          <a:latin typeface="Cambria Math" panose="02040503050406030204" pitchFamily="18" charset="0"/>
                        </a:rPr>
                        <m:t>−−−−−−−−−−−−−(4)</m:t>
                      </m:r>
                    </m:oMath>
                  </m:oMathPara>
                </a14:m>
                <a:endParaRPr lang="en-US" sz="2400" b="0" dirty="0"/>
              </a:p>
              <a:p>
                <a:endParaRPr lang="th-TH" sz="2400" dirty="0"/>
              </a:p>
            </p:txBody>
          </p:sp>
        </mc:Choice>
        <mc:Fallback xmlns="">
          <p:sp>
            <p:nvSpPr>
              <p:cNvPr id="7" name="TextBox 6">
                <a:extLst>
                  <a:ext uri="{FF2B5EF4-FFF2-40B4-BE49-F238E27FC236}">
                    <a16:creationId xmlns:a16="http://schemas.microsoft.com/office/drawing/2014/main" id="{4468E66E-9A23-4A3C-8F43-D600A1E081D0}"/>
                  </a:ext>
                </a:extLst>
              </p:cNvPr>
              <p:cNvSpPr txBox="1">
                <a:spLocks noRot="1" noChangeAspect="1" noMove="1" noResize="1" noEditPoints="1" noAdjustHandles="1" noChangeArrowheads="1" noChangeShapeType="1" noTextEdit="1"/>
              </p:cNvSpPr>
              <p:nvPr/>
            </p:nvSpPr>
            <p:spPr>
              <a:xfrm>
                <a:off x="322634" y="2384897"/>
                <a:ext cx="5805792" cy="1442446"/>
              </a:xfrm>
              <a:prstGeom prst="rect">
                <a:avLst/>
              </a:prstGeom>
              <a:blipFill>
                <a:blip r:embed="rId3"/>
                <a:stretch>
                  <a:fillRect l="-2521" t="-6329"/>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A65E4550-3D36-4D4B-A75D-9DB1E264B351}"/>
                  </a:ext>
                </a:extLst>
              </p:cNvPr>
              <p:cNvSpPr txBox="1"/>
              <p:nvPr/>
            </p:nvSpPr>
            <p:spPr>
              <a:xfrm>
                <a:off x="306421" y="3292811"/>
                <a:ext cx="7262309" cy="124098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𝑇𝑟𝑎𝑛𝑠𝑓𝑒𝑟</m:t>
                      </m:r>
                      <m:r>
                        <a:rPr lang="en-US" sz="2400" b="0" i="1" smtClean="0">
                          <a:latin typeface="Cambria Math" panose="02040503050406030204" pitchFamily="18" charset="0"/>
                        </a:rPr>
                        <m:t> </m:t>
                      </m:r>
                      <m:r>
                        <a:rPr lang="en-US" sz="2400" b="0" i="1" smtClean="0">
                          <a:latin typeface="Cambria Math" panose="02040503050406030204" pitchFamily="18" charset="0"/>
                        </a:rPr>
                        <m:t>𝐹𝑢𝑛𝑐𝑡𝑖𝑜𝑛</m:t>
                      </m:r>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𝑂𝑢𝑡𝑝𝑢𝑡</m:t>
                          </m:r>
                        </m:num>
                        <m:den>
                          <m:r>
                            <a:rPr lang="en-US" sz="2400" b="0" i="1" smtClean="0">
                              <a:latin typeface="Cambria Math" panose="02040503050406030204" pitchFamily="18" charset="0"/>
                            </a:rPr>
                            <m:t>𝐼𝑛𝑝𝑢𝑡</m:t>
                          </m:r>
                        </m:den>
                      </m:f>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sSub>
                            <m:sSubPr>
                              <m:ctrlPr>
                                <a:rPr lang="en-US" sz="2400" i="1">
                                  <a:latin typeface="Cambria Math" panose="02040503050406030204" pitchFamily="18" charset="0"/>
                                </a:rPr>
                              </m:ctrlPr>
                            </m:sSubPr>
                            <m:e>
                              <m:r>
                                <a:rPr lang="en-US" sz="2400" i="1">
                                  <a:latin typeface="Cambria Math" panose="02040503050406030204" pitchFamily="18" charset="0"/>
                                </a:rPr>
                                <m:t>𝑉</m:t>
                              </m:r>
                            </m:e>
                            <m:sub>
                              <m:r>
                                <a:rPr lang="en-US" sz="2400" i="1">
                                  <a:latin typeface="Cambria Math" panose="02040503050406030204" pitchFamily="18" charset="0"/>
                                </a:rPr>
                                <m:t>𝑜</m:t>
                              </m:r>
                            </m:sub>
                          </m:sSub>
                          <m:d>
                            <m:dPr>
                              <m:ctrlPr>
                                <a:rPr lang="en-US" sz="2400" i="1">
                                  <a:latin typeface="Cambria Math" panose="02040503050406030204" pitchFamily="18" charset="0"/>
                                </a:rPr>
                              </m:ctrlPr>
                            </m:dPr>
                            <m:e>
                              <m:r>
                                <a:rPr lang="en-US" sz="2400" i="1">
                                  <a:latin typeface="Cambria Math" panose="02040503050406030204" pitchFamily="18" charset="0"/>
                                </a:rPr>
                                <m:t>𝑠</m:t>
                              </m:r>
                            </m:e>
                          </m:d>
                        </m:num>
                        <m:den>
                          <m:sSub>
                            <m:sSubPr>
                              <m:ctrlPr>
                                <a:rPr lang="en-US" sz="2400" i="1">
                                  <a:latin typeface="Cambria Math" panose="02040503050406030204" pitchFamily="18" charset="0"/>
                                </a:rPr>
                              </m:ctrlPr>
                            </m:sSubPr>
                            <m:e>
                              <m:r>
                                <a:rPr lang="en-US" sz="2400" i="1">
                                  <a:latin typeface="Cambria Math" panose="02040503050406030204" pitchFamily="18" charset="0"/>
                                </a:rPr>
                                <m:t>𝑉</m:t>
                              </m:r>
                            </m:e>
                            <m:sub>
                              <m:r>
                                <a:rPr lang="en-US" sz="2400" i="1">
                                  <a:latin typeface="Cambria Math" panose="02040503050406030204" pitchFamily="18" charset="0"/>
                                </a:rPr>
                                <m:t>𝑖</m:t>
                              </m:r>
                            </m:sub>
                          </m:sSub>
                          <m:d>
                            <m:dPr>
                              <m:ctrlPr>
                                <a:rPr lang="en-US" sz="2400" i="1">
                                  <a:latin typeface="Cambria Math" panose="02040503050406030204" pitchFamily="18" charset="0"/>
                                </a:rPr>
                              </m:ctrlPr>
                            </m:dPr>
                            <m:e>
                              <m:r>
                                <a:rPr lang="en-US" sz="2400" i="1">
                                  <a:latin typeface="Cambria Math" panose="02040503050406030204" pitchFamily="18" charset="0"/>
                                </a:rPr>
                                <m:t>𝑠</m:t>
                              </m:r>
                            </m:e>
                          </m:d>
                        </m:den>
                      </m:f>
                      <m:r>
                        <a:rPr lang="en-US" sz="2400" i="1">
                          <a:latin typeface="Cambria Math" panose="02040503050406030204" pitchFamily="18" charset="0"/>
                        </a:rPr>
                        <m:t>=</m:t>
                      </m:r>
                      <m:f>
                        <m:fPr>
                          <m:ctrlPr>
                            <a:rPr lang="en-US" sz="2400" i="1">
                              <a:latin typeface="Cambria Math" panose="02040503050406030204" pitchFamily="18" charset="0"/>
                            </a:rPr>
                          </m:ctrlPr>
                        </m:fPr>
                        <m:num>
                          <m:f>
                            <m:fPr>
                              <m:ctrlPr>
                                <a:rPr lang="en-US" sz="2400" i="1">
                                  <a:latin typeface="Cambria Math" panose="02040503050406030204" pitchFamily="18" charset="0"/>
                                </a:rPr>
                              </m:ctrlPr>
                            </m:fPr>
                            <m:num>
                              <m:r>
                                <a:rPr lang="en-US" sz="2400" i="1">
                                  <a:latin typeface="Cambria Math" panose="02040503050406030204" pitchFamily="18" charset="0"/>
                                </a:rPr>
                                <m:t>1</m:t>
                              </m:r>
                            </m:num>
                            <m:den>
                              <m:r>
                                <a:rPr lang="en-US" sz="2400" b="0" i="1" smtClean="0">
                                  <a:latin typeface="Cambria Math" panose="02040503050406030204" pitchFamily="18" charset="0"/>
                                </a:rPr>
                                <m:t>𝑠</m:t>
                              </m:r>
                              <m:r>
                                <a:rPr lang="en-US" sz="2400" i="1">
                                  <a:latin typeface="Cambria Math" panose="02040503050406030204" pitchFamily="18" charset="0"/>
                                </a:rPr>
                                <m:t>𝐶</m:t>
                              </m:r>
                            </m:den>
                          </m:f>
                          <m:r>
                            <a:rPr lang="en-US" sz="2400" i="1">
                              <a:latin typeface="Cambria Math" panose="02040503050406030204" pitchFamily="18" charset="0"/>
                            </a:rPr>
                            <m:t>𝐼</m:t>
                          </m:r>
                          <m:d>
                            <m:dPr>
                              <m:ctrlPr>
                                <a:rPr lang="en-US" sz="2400" i="1">
                                  <a:latin typeface="Cambria Math" panose="02040503050406030204" pitchFamily="18" charset="0"/>
                                </a:rPr>
                              </m:ctrlPr>
                            </m:dPr>
                            <m:e>
                              <m:r>
                                <a:rPr lang="en-US" sz="2400" i="1">
                                  <a:latin typeface="Cambria Math" panose="02040503050406030204" pitchFamily="18" charset="0"/>
                                </a:rPr>
                                <m:t>𝑠</m:t>
                              </m:r>
                            </m:e>
                          </m:d>
                        </m:num>
                        <m:den>
                          <m:d>
                            <m:dPr>
                              <m:begChr m:val="["/>
                              <m:endChr m:val="]"/>
                              <m:ctrlPr>
                                <a:rPr lang="en-US" sz="2400" i="1">
                                  <a:latin typeface="Cambria Math" panose="02040503050406030204" pitchFamily="18" charset="0"/>
                                </a:rPr>
                              </m:ctrlPr>
                            </m:dPr>
                            <m:e>
                              <m:r>
                                <a:rPr lang="en-US" sz="2400" i="1">
                                  <a:latin typeface="Cambria Math" panose="02040503050406030204" pitchFamily="18" charset="0"/>
                                </a:rPr>
                                <m:t>𝑅</m:t>
                              </m:r>
                              <m:r>
                                <a:rPr lang="en-US" sz="2400" i="1">
                                  <a:latin typeface="Cambria Math" panose="02040503050406030204" pitchFamily="18" charset="0"/>
                                </a:rPr>
                                <m:t>+</m:t>
                              </m:r>
                              <m:f>
                                <m:fPr>
                                  <m:ctrlPr>
                                    <a:rPr lang="en-US" sz="2400" i="1">
                                      <a:latin typeface="Cambria Math" panose="02040503050406030204" pitchFamily="18" charset="0"/>
                                    </a:rPr>
                                  </m:ctrlPr>
                                </m:fPr>
                                <m:num>
                                  <m:r>
                                    <a:rPr lang="en-US" sz="2400" i="1">
                                      <a:latin typeface="Cambria Math" panose="02040503050406030204" pitchFamily="18" charset="0"/>
                                    </a:rPr>
                                    <m:t>1</m:t>
                                  </m:r>
                                </m:num>
                                <m:den>
                                  <m:r>
                                    <a:rPr lang="en-US" sz="2400" b="0" i="1" smtClean="0">
                                      <a:latin typeface="Cambria Math" panose="02040503050406030204" pitchFamily="18" charset="0"/>
                                    </a:rPr>
                                    <m:t>𝑠</m:t>
                                  </m:r>
                                  <m:r>
                                    <a:rPr lang="en-US" sz="2400" i="1">
                                      <a:latin typeface="Cambria Math" panose="02040503050406030204" pitchFamily="18" charset="0"/>
                                    </a:rPr>
                                    <m:t>𝐶</m:t>
                                  </m:r>
                                </m:den>
                              </m:f>
                            </m:e>
                          </m:d>
                          <m:r>
                            <a:rPr lang="en-US" sz="2400" i="1">
                              <a:latin typeface="Cambria Math" panose="02040503050406030204" pitchFamily="18" charset="0"/>
                            </a:rPr>
                            <m:t>𝐼</m:t>
                          </m:r>
                          <m:d>
                            <m:dPr>
                              <m:ctrlPr>
                                <a:rPr lang="en-US" sz="2400" i="1">
                                  <a:latin typeface="Cambria Math" panose="02040503050406030204" pitchFamily="18" charset="0"/>
                                </a:rPr>
                              </m:ctrlPr>
                            </m:dPr>
                            <m:e>
                              <m:r>
                                <a:rPr lang="en-US" sz="2400" i="1">
                                  <a:latin typeface="Cambria Math" panose="02040503050406030204" pitchFamily="18" charset="0"/>
                                </a:rPr>
                                <m:t>𝑠</m:t>
                              </m:r>
                            </m:e>
                          </m:d>
                        </m:den>
                      </m:f>
                    </m:oMath>
                  </m:oMathPara>
                </a14:m>
                <a:endParaRPr lang="th-TH" sz="2400" dirty="0"/>
              </a:p>
            </p:txBody>
          </p:sp>
        </mc:Choice>
        <mc:Fallback xmlns="">
          <p:sp>
            <p:nvSpPr>
              <p:cNvPr id="3" name="TextBox 2">
                <a:extLst>
                  <a:ext uri="{FF2B5EF4-FFF2-40B4-BE49-F238E27FC236}">
                    <a16:creationId xmlns:a16="http://schemas.microsoft.com/office/drawing/2014/main" id="{A65E4550-3D36-4D4B-A75D-9DB1E264B351}"/>
                  </a:ext>
                </a:extLst>
              </p:cNvPr>
              <p:cNvSpPr txBox="1">
                <a:spLocks noRot="1" noChangeAspect="1" noMove="1" noResize="1" noEditPoints="1" noAdjustHandles="1" noChangeArrowheads="1" noChangeShapeType="1" noTextEdit="1"/>
              </p:cNvSpPr>
              <p:nvPr/>
            </p:nvSpPr>
            <p:spPr>
              <a:xfrm>
                <a:off x="306421" y="3292811"/>
                <a:ext cx="7262309" cy="1240981"/>
              </a:xfrm>
              <a:prstGeom prst="rect">
                <a:avLst/>
              </a:prstGeom>
              <a:blipFill>
                <a:blip r:embed="rId4"/>
                <a:stretch>
                  <a:fillRect/>
                </a:stretch>
              </a:blipFill>
            </p:spPr>
            <p:txBody>
              <a:bodyPr/>
              <a:lstStyle/>
              <a:p>
                <a:r>
                  <a:rPr lang="th-TH">
                    <a:noFill/>
                  </a:rPr>
                  <a:t> </a:t>
                </a:r>
              </a:p>
            </p:txBody>
          </p:sp>
        </mc:Fallback>
      </mc:AlternateContent>
      <p:pic>
        <p:nvPicPr>
          <p:cNvPr id="10" name="Picture 9">
            <a:extLst>
              <a:ext uri="{FF2B5EF4-FFF2-40B4-BE49-F238E27FC236}">
                <a16:creationId xmlns:a16="http://schemas.microsoft.com/office/drawing/2014/main" id="{323C8F24-0C72-44BD-9B53-DBAB908F1C62}"/>
              </a:ext>
            </a:extLst>
          </p:cNvPr>
          <p:cNvPicPr>
            <a:picLocks noChangeAspect="1"/>
          </p:cNvPicPr>
          <p:nvPr/>
        </p:nvPicPr>
        <p:blipFill>
          <a:blip r:embed="rId5"/>
          <a:stretch>
            <a:fillRect/>
          </a:stretch>
        </p:blipFill>
        <p:spPr>
          <a:xfrm>
            <a:off x="6994796" y="663914"/>
            <a:ext cx="5051430" cy="2357582"/>
          </a:xfrm>
          <a:prstGeom prst="rect">
            <a:avLst/>
          </a:prstGeom>
        </p:spPr>
      </p:pic>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F2F09AD5-7F24-4041-A904-FB313BC53791}"/>
                  </a:ext>
                </a:extLst>
              </p:cNvPr>
              <p:cNvSpPr txBox="1"/>
              <p:nvPr/>
            </p:nvSpPr>
            <p:spPr>
              <a:xfrm>
                <a:off x="7966953" y="3195536"/>
                <a:ext cx="3647872" cy="100354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𝑉</m:t>
                          </m:r>
                        </m:e>
                        <m:sub>
                          <m:r>
                            <a:rPr lang="en-US" sz="1800" b="0" i="1" smtClean="0">
                              <a:latin typeface="Cambria Math" panose="02040503050406030204" pitchFamily="18" charset="0"/>
                            </a:rPr>
                            <m:t>𝑖</m:t>
                          </m:r>
                        </m:sub>
                      </m:sSub>
                      <m:r>
                        <a:rPr lang="en-US" sz="1800" b="0" i="1" smtClean="0">
                          <a:latin typeface="Cambria Math" panose="02040503050406030204" pitchFamily="18" charset="0"/>
                        </a:rPr>
                        <m:t>=</m:t>
                      </m:r>
                      <m:r>
                        <a:rPr lang="en-US" sz="1800" b="0" i="1" smtClean="0">
                          <a:latin typeface="Cambria Math" panose="02040503050406030204" pitchFamily="18" charset="0"/>
                        </a:rPr>
                        <m:t>𝑅</m:t>
                      </m:r>
                      <m:r>
                        <a:rPr lang="en-US" sz="1800" b="0" i="1" smtClean="0">
                          <a:latin typeface="Cambria Math" panose="02040503050406030204" pitchFamily="18" charset="0"/>
                        </a:rPr>
                        <m:t>∗</m:t>
                      </m:r>
                      <m:r>
                        <a:rPr lang="en-US" sz="1800" b="0" i="1" smtClean="0">
                          <a:latin typeface="Cambria Math" panose="02040503050406030204" pitchFamily="18" charset="0"/>
                        </a:rPr>
                        <m:t>𝑖</m:t>
                      </m:r>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1</m:t>
                          </m:r>
                        </m:num>
                        <m:den>
                          <m:r>
                            <a:rPr lang="en-US" sz="1800" b="0" i="1" smtClean="0">
                              <a:latin typeface="Cambria Math" panose="02040503050406030204" pitchFamily="18" charset="0"/>
                            </a:rPr>
                            <m:t>𝐶</m:t>
                          </m:r>
                        </m:den>
                      </m:f>
                      <m:nary>
                        <m:naryPr>
                          <m:limLoc m:val="undOvr"/>
                          <m:subHide m:val="on"/>
                          <m:supHide m:val="on"/>
                          <m:ctrlPr>
                            <a:rPr lang="en-US" sz="1800" b="0" i="1" smtClean="0">
                              <a:latin typeface="Cambria Math" panose="02040503050406030204" pitchFamily="18" charset="0"/>
                            </a:rPr>
                          </m:ctrlPr>
                        </m:naryPr>
                        <m:sub/>
                        <m:sup/>
                        <m:e>
                          <m:r>
                            <a:rPr lang="en-US" sz="1800" b="0" i="1" smtClean="0">
                              <a:latin typeface="Cambria Math" panose="02040503050406030204" pitchFamily="18" charset="0"/>
                            </a:rPr>
                            <m:t>𝑖𝑑𝑡</m:t>
                          </m:r>
                          <m:r>
                            <a:rPr lang="en-US" sz="1800" b="0" i="1" smtClean="0">
                              <a:latin typeface="Cambria Math" panose="02040503050406030204" pitchFamily="18" charset="0"/>
                            </a:rPr>
                            <m:t> −−−−−−−(1)</m:t>
                          </m:r>
                        </m:e>
                      </m:nary>
                    </m:oMath>
                  </m:oMathPara>
                </a14:m>
                <a:endParaRPr lang="en-US" sz="1800" b="0" dirty="0"/>
              </a:p>
              <a:p>
                <a:endParaRPr lang="th-TH" sz="1800" dirty="0"/>
              </a:p>
            </p:txBody>
          </p:sp>
        </mc:Choice>
        <mc:Fallback xmlns="">
          <p:sp>
            <p:nvSpPr>
              <p:cNvPr id="11" name="TextBox 10">
                <a:extLst>
                  <a:ext uri="{FF2B5EF4-FFF2-40B4-BE49-F238E27FC236}">
                    <a16:creationId xmlns:a16="http://schemas.microsoft.com/office/drawing/2014/main" id="{F2F09AD5-7F24-4041-A904-FB313BC53791}"/>
                  </a:ext>
                </a:extLst>
              </p:cNvPr>
              <p:cNvSpPr txBox="1">
                <a:spLocks noRot="1" noChangeAspect="1" noMove="1" noResize="1" noEditPoints="1" noAdjustHandles="1" noChangeArrowheads="1" noChangeShapeType="1" noTextEdit="1"/>
              </p:cNvSpPr>
              <p:nvPr/>
            </p:nvSpPr>
            <p:spPr>
              <a:xfrm>
                <a:off x="7966953" y="3195536"/>
                <a:ext cx="3647872" cy="1003544"/>
              </a:xfrm>
              <a:prstGeom prst="rect">
                <a:avLst/>
              </a:prstGeom>
              <a:blipFill>
                <a:blip r:embed="rId6"/>
                <a:stretch>
                  <a:fillRect/>
                </a:stretch>
              </a:blipFill>
            </p:spPr>
            <p:txBody>
              <a:bodyPr/>
              <a:lstStyle/>
              <a:p>
                <a:r>
                  <a:rPr lang="th-TH">
                    <a:noFill/>
                  </a:rPr>
                  <a:t> </a:t>
                </a:r>
              </a:p>
            </p:txBody>
          </p:sp>
        </mc:Fallback>
      </mc:AlternateContent>
      <p:sp>
        <p:nvSpPr>
          <p:cNvPr id="4" name="Rectangle 3">
            <a:extLst>
              <a:ext uri="{FF2B5EF4-FFF2-40B4-BE49-F238E27FC236}">
                <a16:creationId xmlns:a16="http://schemas.microsoft.com/office/drawing/2014/main" id="{50F089B6-ED13-4C15-9E79-BDE30C03A5E0}"/>
              </a:ext>
            </a:extLst>
          </p:cNvPr>
          <p:cNvSpPr/>
          <p:nvPr/>
        </p:nvSpPr>
        <p:spPr>
          <a:xfrm>
            <a:off x="7879406" y="3083668"/>
            <a:ext cx="3949428" cy="914400"/>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0796C810-3EE5-4C01-8683-1C0CB0332E0B}"/>
                  </a:ext>
                </a:extLst>
              </p:cNvPr>
              <p:cNvSpPr txBox="1"/>
              <p:nvPr/>
            </p:nvSpPr>
            <p:spPr>
              <a:xfrm>
                <a:off x="7979111" y="4115718"/>
                <a:ext cx="3781628" cy="133055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𝑉</m:t>
                          </m:r>
                        </m:e>
                        <m:sub>
                          <m:r>
                            <a:rPr lang="en-US" sz="2000" b="0" i="1" smtClean="0">
                              <a:latin typeface="Cambria Math" panose="02040503050406030204" pitchFamily="18" charset="0"/>
                            </a:rPr>
                            <m:t>𝑜</m:t>
                          </m:r>
                        </m:sub>
                      </m:sSub>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𝐶</m:t>
                          </m:r>
                        </m:den>
                      </m:f>
                      <m:nary>
                        <m:naryPr>
                          <m:limLoc m:val="undOvr"/>
                          <m:subHide m:val="on"/>
                          <m:supHide m:val="on"/>
                          <m:ctrlPr>
                            <a:rPr lang="en-US" sz="2000" b="0" i="1" smtClean="0">
                              <a:latin typeface="Cambria Math" panose="02040503050406030204" pitchFamily="18" charset="0"/>
                            </a:rPr>
                          </m:ctrlPr>
                        </m:naryPr>
                        <m:sub/>
                        <m:sup/>
                        <m:e>
                          <m:r>
                            <a:rPr lang="en-US" sz="2000" b="0" i="1" smtClean="0">
                              <a:latin typeface="Cambria Math" panose="02040503050406030204" pitchFamily="18" charset="0"/>
                            </a:rPr>
                            <m:t>𝑖𝑑𝑡</m:t>
                          </m:r>
                          <m:r>
                            <a:rPr lang="en-US" sz="2000" b="0" i="1" smtClean="0">
                              <a:latin typeface="Cambria Math" panose="02040503050406030204" pitchFamily="18" charset="0"/>
                            </a:rPr>
                            <m:t> −−−−−−−−−(2)</m:t>
                          </m:r>
                        </m:e>
                      </m:nary>
                    </m:oMath>
                  </m:oMathPara>
                </a14:m>
                <a:endParaRPr lang="en-US" sz="2000" b="0" dirty="0"/>
              </a:p>
              <a:p>
                <a:endParaRPr lang="th-TH" sz="2800" dirty="0"/>
              </a:p>
            </p:txBody>
          </p:sp>
        </mc:Choice>
        <mc:Fallback xmlns="">
          <p:sp>
            <p:nvSpPr>
              <p:cNvPr id="12" name="TextBox 11">
                <a:extLst>
                  <a:ext uri="{FF2B5EF4-FFF2-40B4-BE49-F238E27FC236}">
                    <a16:creationId xmlns:a16="http://schemas.microsoft.com/office/drawing/2014/main" id="{0796C810-3EE5-4C01-8683-1C0CB0332E0B}"/>
                  </a:ext>
                </a:extLst>
              </p:cNvPr>
              <p:cNvSpPr txBox="1">
                <a:spLocks noRot="1" noChangeAspect="1" noMove="1" noResize="1" noEditPoints="1" noAdjustHandles="1" noChangeArrowheads="1" noChangeShapeType="1" noTextEdit="1"/>
              </p:cNvSpPr>
              <p:nvPr/>
            </p:nvSpPr>
            <p:spPr>
              <a:xfrm>
                <a:off x="7979111" y="4115718"/>
                <a:ext cx="3781628" cy="1330557"/>
              </a:xfrm>
              <a:prstGeom prst="rect">
                <a:avLst/>
              </a:prstGeom>
              <a:blipFill>
                <a:blip r:embed="rId7"/>
                <a:stretch>
                  <a:fillRect/>
                </a:stretch>
              </a:blipFill>
            </p:spPr>
            <p:txBody>
              <a:bodyPr/>
              <a:lstStyle/>
              <a:p>
                <a:r>
                  <a:rPr lang="th-TH">
                    <a:noFill/>
                  </a:rPr>
                  <a:t> </a:t>
                </a:r>
              </a:p>
            </p:txBody>
          </p:sp>
        </mc:Fallback>
      </mc:AlternateContent>
      <p:sp>
        <p:nvSpPr>
          <p:cNvPr id="13" name="Rectangle 12">
            <a:extLst>
              <a:ext uri="{FF2B5EF4-FFF2-40B4-BE49-F238E27FC236}">
                <a16:creationId xmlns:a16="http://schemas.microsoft.com/office/drawing/2014/main" id="{88D30FE3-6543-4A1F-8228-3C871F404E6C}"/>
              </a:ext>
            </a:extLst>
          </p:cNvPr>
          <p:cNvSpPr/>
          <p:nvPr/>
        </p:nvSpPr>
        <p:spPr>
          <a:xfrm>
            <a:off x="7895619" y="4124528"/>
            <a:ext cx="3949428" cy="833336"/>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8050C8EE-AEB3-4754-81C9-65D30BE9524C}"/>
                  </a:ext>
                </a:extLst>
              </p:cNvPr>
              <p:cNvSpPr txBox="1"/>
              <p:nvPr/>
            </p:nvSpPr>
            <p:spPr>
              <a:xfrm>
                <a:off x="293450" y="4991909"/>
                <a:ext cx="9790885" cy="1011559"/>
              </a:xfrm>
              <a:prstGeom prst="rect">
                <a:avLst/>
              </a:prstGeom>
              <a:noFill/>
            </p:spPr>
            <p:txBody>
              <a:bodyPr wrap="none" lIns="0" tIns="0" rIns="0" bIns="0" rtlCol="0">
                <a:spAutoFit/>
              </a:bodyPr>
              <a:lstStyle/>
              <a:p>
                <a14:m>
                  <m:oMath xmlns:m="http://schemas.openxmlformats.org/officeDocument/2006/math">
                    <m:r>
                      <a:rPr lang="en-US" b="0" i="1" smtClean="0">
                        <a:latin typeface="Cambria Math" panose="02040503050406030204" pitchFamily="18" charset="0"/>
                      </a:rPr>
                      <m:t>𝑇𝑟𝑎𝑛𝑠𝑓𝑒𝑟</m:t>
                    </m:r>
                    <m:r>
                      <a:rPr lang="en-US" b="0" i="1" smtClean="0">
                        <a:latin typeface="Cambria Math" panose="02040503050406030204" pitchFamily="18" charset="0"/>
                      </a:rPr>
                      <m:t> </m:t>
                    </m:r>
                    <m:r>
                      <a:rPr lang="en-US" b="0" i="1" smtClean="0">
                        <a:latin typeface="Cambria Math" panose="02040503050406030204" pitchFamily="18" charset="0"/>
                      </a:rPr>
                      <m:t>𝐹𝑢𝑛𝑐𝑡𝑖𝑜𝑛</m:t>
                    </m:r>
                    <m:r>
                      <a:rPr lang="en-US" b="0" i="1" smtClean="0">
                        <a:latin typeface="Cambria Math" panose="02040503050406030204" pitchFamily="18" charset="0"/>
                      </a:rPr>
                      <m:t>=</m:t>
                    </m:r>
                    <m:f>
                      <m:fPr>
                        <m:ctrlPr>
                          <a:rPr lang="en-US" i="1">
                            <a:latin typeface="Cambria Math" panose="02040503050406030204" pitchFamily="18" charset="0"/>
                          </a:rPr>
                        </m:ctrlPr>
                      </m:fPr>
                      <m:num>
                        <m:f>
                          <m:fPr>
                            <m:ctrlPr>
                              <a:rPr lang="en-US" i="1">
                                <a:latin typeface="Cambria Math" panose="02040503050406030204" pitchFamily="18" charset="0"/>
                              </a:rPr>
                            </m:ctrlPr>
                          </m:fPr>
                          <m:num>
                            <m:r>
                              <a:rPr lang="en-US" i="1">
                                <a:latin typeface="Cambria Math" panose="02040503050406030204" pitchFamily="18" charset="0"/>
                              </a:rPr>
                              <m:t>𝐼</m:t>
                            </m:r>
                            <m:d>
                              <m:dPr>
                                <m:ctrlPr>
                                  <a:rPr lang="en-US" i="1">
                                    <a:latin typeface="Cambria Math" panose="02040503050406030204" pitchFamily="18" charset="0"/>
                                  </a:rPr>
                                </m:ctrlPr>
                              </m:dPr>
                              <m:e>
                                <m:r>
                                  <a:rPr lang="en-US" i="1">
                                    <a:latin typeface="Cambria Math" panose="02040503050406030204" pitchFamily="18" charset="0"/>
                                  </a:rPr>
                                  <m:t>𝑠</m:t>
                                </m:r>
                              </m:e>
                            </m:d>
                          </m:num>
                          <m:den>
                            <m:r>
                              <a:rPr lang="en-US" b="0" i="1" smtClean="0">
                                <a:latin typeface="Cambria Math" panose="02040503050406030204" pitchFamily="18" charset="0"/>
                              </a:rPr>
                              <m:t>𝑠</m:t>
                            </m:r>
                            <m:r>
                              <a:rPr lang="en-US" i="1">
                                <a:latin typeface="Cambria Math" panose="02040503050406030204" pitchFamily="18" charset="0"/>
                              </a:rPr>
                              <m:t>𝐶</m:t>
                            </m:r>
                          </m:den>
                        </m:f>
                      </m:num>
                      <m:den>
                        <m:d>
                          <m:dPr>
                            <m:begChr m:val="["/>
                            <m:endChr m:val="]"/>
                            <m:ctrlPr>
                              <a:rPr lang="en-US" i="1">
                                <a:latin typeface="Cambria Math" panose="02040503050406030204" pitchFamily="18" charset="0"/>
                              </a:rPr>
                            </m:ctrlPr>
                          </m:dPr>
                          <m:e>
                            <m:f>
                              <m:fPr>
                                <m:ctrlPr>
                                  <a:rPr lang="en-US" b="0" i="1" smtClean="0">
                                    <a:latin typeface="Cambria Math" panose="02040503050406030204" pitchFamily="18" charset="0"/>
                                  </a:rPr>
                                </m:ctrlPr>
                              </m:fPr>
                              <m:num>
                                <m:r>
                                  <a:rPr lang="en-US" i="1">
                                    <a:latin typeface="Cambria Math" panose="02040503050406030204" pitchFamily="18" charset="0"/>
                                  </a:rPr>
                                  <m:t>𝑅</m:t>
                                </m:r>
                                <m:r>
                                  <a:rPr lang="en-US" b="0" i="1" smtClean="0">
                                    <a:latin typeface="Cambria Math" panose="02040503050406030204" pitchFamily="18" charset="0"/>
                                  </a:rPr>
                                  <m:t>𝑠𝐶</m:t>
                                </m:r>
                                <m:r>
                                  <a:rPr lang="en-US" b="0" i="1" smtClean="0">
                                    <a:latin typeface="Cambria Math" panose="02040503050406030204" pitchFamily="18" charset="0"/>
                                  </a:rPr>
                                  <m:t>+1</m:t>
                                </m:r>
                              </m:num>
                              <m:den>
                                <m:r>
                                  <a:rPr lang="en-US" b="0" i="1" smtClean="0">
                                    <a:latin typeface="Cambria Math" panose="02040503050406030204" pitchFamily="18" charset="0"/>
                                  </a:rPr>
                                  <m:t>𝑠𝐶</m:t>
                                </m:r>
                              </m:den>
                            </m:f>
                          </m:e>
                        </m:d>
                        <m:r>
                          <a:rPr lang="en-US" i="1">
                            <a:latin typeface="Cambria Math" panose="02040503050406030204" pitchFamily="18" charset="0"/>
                          </a:rPr>
                          <m:t>𝐼</m:t>
                        </m:r>
                        <m:d>
                          <m:dPr>
                            <m:ctrlPr>
                              <a:rPr lang="en-US" i="1">
                                <a:latin typeface="Cambria Math" panose="02040503050406030204" pitchFamily="18" charset="0"/>
                              </a:rPr>
                            </m:ctrlPr>
                          </m:dPr>
                          <m:e>
                            <m:r>
                              <a:rPr lang="en-US" b="0" i="1" smtClean="0">
                                <a:latin typeface="Cambria Math" panose="02040503050406030204" pitchFamily="18" charset="0"/>
                              </a:rPr>
                              <m:t>𝑠</m:t>
                            </m:r>
                          </m:e>
                        </m:d>
                      </m:den>
                    </m:f>
                  </m:oMath>
                </a14:m>
                <a:r>
                  <a:rPr lang="en-US" dirty="0"/>
                  <a:t> </a:t>
                </a:r>
                <a14:m>
                  <m:oMath xmlns:m="http://schemas.openxmlformats.org/officeDocument/2006/math">
                    <m:r>
                      <a:rPr lang="en-US" i="1">
                        <a:latin typeface="Cambria Math" panose="02040503050406030204" pitchFamily="18" charset="0"/>
                      </a:rPr>
                      <m:t>=</m:t>
                    </m:r>
                    <m:f>
                      <m:fPr>
                        <m:ctrlPr>
                          <a:rPr lang="en-US" i="1">
                            <a:latin typeface="Cambria Math" panose="02040503050406030204" pitchFamily="18" charset="0"/>
                          </a:rPr>
                        </m:ctrlPr>
                      </m:fPr>
                      <m:num>
                        <m:f>
                          <m:fPr>
                            <m:ctrlPr>
                              <a:rPr lang="en-US" i="1">
                                <a:latin typeface="Cambria Math" panose="02040503050406030204" pitchFamily="18" charset="0"/>
                              </a:rPr>
                            </m:ctrlPr>
                          </m:fPr>
                          <m:num>
                            <m:r>
                              <a:rPr lang="en-US" i="1">
                                <a:latin typeface="Cambria Math" panose="02040503050406030204" pitchFamily="18" charset="0"/>
                              </a:rPr>
                              <m:t>𝐼</m:t>
                            </m:r>
                            <m:d>
                              <m:dPr>
                                <m:ctrlPr>
                                  <a:rPr lang="en-US" i="1">
                                    <a:latin typeface="Cambria Math" panose="02040503050406030204" pitchFamily="18" charset="0"/>
                                  </a:rPr>
                                </m:ctrlPr>
                              </m:dPr>
                              <m:e>
                                <m:r>
                                  <a:rPr lang="en-US" i="1">
                                    <a:latin typeface="Cambria Math" panose="02040503050406030204" pitchFamily="18" charset="0"/>
                                  </a:rPr>
                                  <m:t>𝑠</m:t>
                                </m:r>
                              </m:e>
                            </m:d>
                          </m:num>
                          <m:den>
                            <m:r>
                              <a:rPr lang="en-US" b="0" i="1" smtClean="0">
                                <a:latin typeface="Cambria Math" panose="02040503050406030204" pitchFamily="18" charset="0"/>
                              </a:rPr>
                              <m:t>𝑠</m:t>
                            </m:r>
                            <m:r>
                              <a:rPr lang="en-US" i="1">
                                <a:latin typeface="Cambria Math" panose="02040503050406030204" pitchFamily="18" charset="0"/>
                              </a:rPr>
                              <m:t>𝐶</m:t>
                            </m:r>
                          </m:den>
                        </m:f>
                      </m:num>
                      <m:den>
                        <m:f>
                          <m:fPr>
                            <m:ctrlPr>
                              <a:rPr lang="en-US" i="1">
                                <a:latin typeface="Cambria Math" panose="02040503050406030204" pitchFamily="18" charset="0"/>
                              </a:rPr>
                            </m:ctrlPr>
                          </m:fPr>
                          <m:num>
                            <m:r>
                              <a:rPr lang="en-US" i="1">
                                <a:latin typeface="Cambria Math" panose="02040503050406030204" pitchFamily="18" charset="0"/>
                              </a:rPr>
                              <m:t>𝐼</m:t>
                            </m:r>
                            <m:r>
                              <a:rPr lang="en-US" i="1">
                                <a:latin typeface="Cambria Math" panose="02040503050406030204" pitchFamily="18" charset="0"/>
                              </a:rPr>
                              <m:t>(</m:t>
                            </m:r>
                            <m:r>
                              <a:rPr lang="en-US" b="0" i="1" smtClean="0">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𝑅𝑠𝐶</m:t>
                            </m:r>
                            <m:r>
                              <a:rPr lang="en-US" i="1">
                                <a:latin typeface="Cambria Math" panose="02040503050406030204" pitchFamily="18" charset="0"/>
                              </a:rPr>
                              <m:t>+</m:t>
                            </m:r>
                            <m:r>
                              <a:rPr lang="en-US" i="1">
                                <a:latin typeface="Cambria Math" panose="02040503050406030204" pitchFamily="18" charset="0"/>
                              </a:rPr>
                              <m:t>𝐼</m:t>
                            </m:r>
                            <m:r>
                              <a:rPr lang="en-US" i="1">
                                <a:latin typeface="Cambria Math" panose="02040503050406030204" pitchFamily="18" charset="0"/>
                              </a:rPr>
                              <m:t>(</m:t>
                            </m:r>
                            <m:r>
                              <a:rPr lang="en-US" b="0" i="1" smtClean="0">
                                <a:latin typeface="Cambria Math" panose="02040503050406030204" pitchFamily="18" charset="0"/>
                              </a:rPr>
                              <m:t>𝑠</m:t>
                            </m:r>
                            <m:r>
                              <a:rPr lang="en-US" i="1">
                                <a:latin typeface="Cambria Math" panose="02040503050406030204" pitchFamily="18" charset="0"/>
                              </a:rPr>
                              <m:t>)</m:t>
                            </m:r>
                          </m:num>
                          <m:den>
                            <m:r>
                              <a:rPr lang="en-US" b="0" i="1" smtClean="0">
                                <a:latin typeface="Cambria Math" panose="02040503050406030204" pitchFamily="18" charset="0"/>
                              </a:rPr>
                              <m:t>𝑠</m:t>
                            </m:r>
                            <m:r>
                              <a:rPr lang="en-US" i="1">
                                <a:latin typeface="Cambria Math" panose="02040503050406030204" pitchFamily="18" charset="0"/>
                              </a:rPr>
                              <m:t>𝐶</m:t>
                            </m:r>
                          </m:den>
                        </m:f>
                      </m:den>
                    </m:f>
                    <m:r>
                      <a:rPr lang="en-US" i="1">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𝐼</m:t>
                        </m:r>
                        <m:d>
                          <m:dPr>
                            <m:ctrlPr>
                              <a:rPr lang="en-US" b="0" i="1" smtClean="0">
                                <a:latin typeface="Cambria Math" panose="02040503050406030204" pitchFamily="18" charset="0"/>
                              </a:rPr>
                            </m:ctrlPr>
                          </m:dPr>
                          <m:e>
                            <m:r>
                              <a:rPr lang="en-US" b="0" i="1" smtClean="0">
                                <a:latin typeface="Cambria Math" panose="02040503050406030204" pitchFamily="18" charset="0"/>
                              </a:rPr>
                              <m:t>𝑠</m:t>
                            </m:r>
                          </m:e>
                        </m:d>
                      </m:num>
                      <m:den>
                        <m:r>
                          <a:rPr lang="en-US" b="0" i="1" smtClean="0">
                            <a:latin typeface="Cambria Math" panose="02040503050406030204" pitchFamily="18" charset="0"/>
                          </a:rPr>
                          <m:t>𝑠𝐶</m:t>
                        </m:r>
                      </m:den>
                    </m:f>
                    <m:r>
                      <a:rPr lang="en-US" b="0" i="1" smtClean="0">
                        <a:latin typeface="Cambria Math" panose="02040503050406030204" pitchFamily="18" charset="0"/>
                      </a:rPr>
                      <m:t>∗</m:t>
                    </m:r>
                  </m:oMath>
                </a14:m>
                <a:r>
                  <a:rPr lang="en-US" dirty="0"/>
                  <a:t> </a:t>
                </a:r>
                <a14:m>
                  <m:oMath xmlns:m="http://schemas.openxmlformats.org/officeDocument/2006/math">
                    <m:f>
                      <m:fPr>
                        <m:ctrlPr>
                          <a:rPr lang="en-US" i="1">
                            <a:latin typeface="Cambria Math" panose="02040503050406030204" pitchFamily="18" charset="0"/>
                          </a:rPr>
                        </m:ctrlPr>
                      </m:fPr>
                      <m:num>
                        <m:r>
                          <a:rPr lang="en-US" b="0" i="1" smtClean="0">
                            <a:latin typeface="Cambria Math" panose="02040503050406030204" pitchFamily="18" charset="0"/>
                          </a:rPr>
                          <m:t>𝑠𝐶</m:t>
                        </m:r>
                      </m:num>
                      <m:den>
                        <m:r>
                          <a:rPr lang="en-US" i="1">
                            <a:latin typeface="Cambria Math" panose="02040503050406030204" pitchFamily="18" charset="0"/>
                          </a:rPr>
                          <m:t>𝐼</m:t>
                        </m:r>
                        <m:r>
                          <a:rPr lang="en-US" i="1">
                            <a:latin typeface="Cambria Math" panose="02040503050406030204" pitchFamily="18" charset="0"/>
                          </a:rPr>
                          <m:t>(</m:t>
                        </m:r>
                        <m:r>
                          <a:rPr lang="en-US" b="0" i="1" smtClean="0">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𝑅𝑠𝐶</m:t>
                        </m:r>
                        <m:r>
                          <a:rPr lang="en-US" i="1">
                            <a:latin typeface="Cambria Math" panose="02040503050406030204" pitchFamily="18" charset="0"/>
                          </a:rPr>
                          <m:t>+</m:t>
                        </m:r>
                        <m:r>
                          <a:rPr lang="en-US" i="1">
                            <a:latin typeface="Cambria Math" panose="02040503050406030204" pitchFamily="18" charset="0"/>
                          </a:rPr>
                          <m:t>𝐼</m:t>
                        </m:r>
                        <m:r>
                          <a:rPr lang="en-US" i="1">
                            <a:latin typeface="Cambria Math" panose="02040503050406030204" pitchFamily="18" charset="0"/>
                          </a:rPr>
                          <m:t>(</m:t>
                        </m:r>
                        <m:r>
                          <a:rPr lang="en-US" b="0" i="1" smtClean="0">
                            <a:latin typeface="Cambria Math" panose="02040503050406030204" pitchFamily="18" charset="0"/>
                          </a:rPr>
                          <m:t>𝑠</m:t>
                        </m:r>
                        <m:r>
                          <a:rPr lang="en-US" i="1">
                            <a:latin typeface="Cambria Math" panose="02040503050406030204" pitchFamily="18" charset="0"/>
                          </a:rPr>
                          <m:t>)</m:t>
                        </m:r>
                      </m:den>
                    </m:f>
                  </m:oMath>
                </a14:m>
                <a:endParaRPr lang="th-TH" dirty="0"/>
              </a:p>
            </p:txBody>
          </p:sp>
        </mc:Choice>
        <mc:Fallback xmlns="">
          <p:sp>
            <p:nvSpPr>
              <p:cNvPr id="14" name="TextBox 13">
                <a:extLst>
                  <a:ext uri="{FF2B5EF4-FFF2-40B4-BE49-F238E27FC236}">
                    <a16:creationId xmlns:a16="http://schemas.microsoft.com/office/drawing/2014/main" id="{8050C8EE-AEB3-4754-81C9-65D30BE9524C}"/>
                  </a:ext>
                </a:extLst>
              </p:cNvPr>
              <p:cNvSpPr txBox="1">
                <a:spLocks noRot="1" noChangeAspect="1" noMove="1" noResize="1" noEditPoints="1" noAdjustHandles="1" noChangeArrowheads="1" noChangeShapeType="1" noTextEdit="1"/>
              </p:cNvSpPr>
              <p:nvPr/>
            </p:nvSpPr>
            <p:spPr>
              <a:xfrm>
                <a:off x="293450" y="4991909"/>
                <a:ext cx="9790885" cy="1011559"/>
              </a:xfrm>
              <a:prstGeom prst="rect">
                <a:avLst/>
              </a:prstGeom>
              <a:blipFill>
                <a:blip r:embed="rId8"/>
                <a:stretch>
                  <a:fillRect/>
                </a:stretch>
              </a:blipFill>
            </p:spPr>
            <p:txBody>
              <a:bodyPr/>
              <a:lstStyle/>
              <a:p>
                <a:r>
                  <a:rPr lang="th-TH">
                    <a:noFill/>
                  </a:rPr>
                  <a:t> </a:t>
                </a:r>
              </a:p>
            </p:txBody>
          </p:sp>
        </mc:Fallback>
      </mc:AlternateContent>
    </p:spTree>
    <p:extLst>
      <p:ext uri="{BB962C8B-B14F-4D97-AF65-F5344CB8AC3E}">
        <p14:creationId xmlns:p14="http://schemas.microsoft.com/office/powerpoint/2010/main" val="295092545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AD533-EE3C-40E4-A343-18E8617A46B3}"/>
              </a:ext>
            </a:extLst>
          </p:cNvPr>
          <p:cNvSpPr>
            <a:spLocks noGrp="1"/>
          </p:cNvSpPr>
          <p:nvPr>
            <p:ph type="title"/>
          </p:nvPr>
        </p:nvSpPr>
        <p:spPr>
          <a:xfrm>
            <a:off x="254540" y="219211"/>
            <a:ext cx="10515600" cy="413088"/>
          </a:xfrm>
        </p:spPr>
        <p:txBody>
          <a:bodyPr>
            <a:normAutofit fontScale="90000"/>
          </a:bodyPr>
          <a:lstStyle/>
          <a:p>
            <a:r>
              <a:rPr lang="en-US" b="1" dirty="0">
                <a:solidFill>
                  <a:srgbClr val="7030A0"/>
                </a:solidFill>
              </a:rPr>
              <a:t>Find the Transfer Function of RC Circuit</a:t>
            </a:r>
            <a:endParaRPr lang="th-TH" b="1" dirty="0">
              <a:solidFill>
                <a:srgbClr val="7030A0"/>
              </a:solidFill>
            </a:endParaRP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C23DEA4E-D197-47B7-A68A-77971B842F29}"/>
                  </a:ext>
                </a:extLst>
              </p:cNvPr>
              <p:cNvSpPr txBox="1"/>
              <p:nvPr/>
            </p:nvSpPr>
            <p:spPr>
              <a:xfrm>
                <a:off x="273993" y="886837"/>
                <a:ext cx="8792185" cy="867289"/>
              </a:xfrm>
              <a:prstGeom prst="rect">
                <a:avLst/>
              </a:prstGeom>
              <a:noFill/>
            </p:spPr>
            <p:txBody>
              <a:bodyPr wrap="square" lIns="0" tIns="0" rIns="0" bIns="0" rtlCol="0">
                <a:spAutoFit/>
              </a:bodyPr>
              <a:lstStyle/>
              <a:p>
                <a14:m>
                  <m:oMath xmlns:m="http://schemas.openxmlformats.org/officeDocument/2006/math">
                    <m:r>
                      <a:rPr lang="en-US" sz="2400" b="0" i="1" smtClean="0">
                        <a:latin typeface="Cambria Math" panose="02040503050406030204" pitchFamily="18" charset="0"/>
                      </a:rPr>
                      <m:t>𝑇𝑟𝑎𝑛𝑠𝑓𝑒𝑟</m:t>
                    </m:r>
                    <m:r>
                      <a:rPr lang="en-US" sz="2400" b="0" i="1" smtClean="0">
                        <a:latin typeface="Cambria Math" panose="02040503050406030204" pitchFamily="18" charset="0"/>
                      </a:rPr>
                      <m:t> </m:t>
                    </m:r>
                    <m:r>
                      <a:rPr lang="en-US" sz="2400" b="0" i="1" smtClean="0">
                        <a:latin typeface="Cambria Math" panose="02040503050406030204" pitchFamily="18" charset="0"/>
                      </a:rPr>
                      <m:t>𝐹𝑢𝑛𝑐𝑡𝑖𝑜𝑛</m:t>
                    </m:r>
                    <m:r>
                      <a:rPr lang="en-US" sz="2400" b="0" i="1" smtClean="0">
                        <a:latin typeface="Cambria Math" panose="02040503050406030204" pitchFamily="18" charset="0"/>
                      </a:rPr>
                      <m:t>=</m:t>
                    </m:r>
                    <m:f>
                      <m:fPr>
                        <m:ctrlPr>
                          <a:rPr lang="en-US" sz="2400" i="1">
                            <a:latin typeface="Cambria Math" panose="02040503050406030204" pitchFamily="18" charset="0"/>
                          </a:rPr>
                        </m:ctrlPr>
                      </m:fPr>
                      <m:num>
                        <m:f>
                          <m:fPr>
                            <m:ctrlPr>
                              <a:rPr lang="en-US" sz="2400" i="1">
                                <a:latin typeface="Cambria Math" panose="02040503050406030204" pitchFamily="18" charset="0"/>
                              </a:rPr>
                            </m:ctrlPr>
                          </m:fPr>
                          <m:num>
                            <m:r>
                              <a:rPr lang="en-US" sz="2400" i="1">
                                <a:latin typeface="Cambria Math" panose="02040503050406030204" pitchFamily="18" charset="0"/>
                              </a:rPr>
                              <m:t>𝐼</m:t>
                            </m:r>
                            <m:d>
                              <m:dPr>
                                <m:ctrlPr>
                                  <a:rPr lang="en-US" sz="2400" i="1">
                                    <a:latin typeface="Cambria Math" panose="02040503050406030204" pitchFamily="18" charset="0"/>
                                  </a:rPr>
                                </m:ctrlPr>
                              </m:dPr>
                              <m:e>
                                <m:r>
                                  <a:rPr lang="en-US" sz="2400" i="1">
                                    <a:latin typeface="Cambria Math" panose="02040503050406030204" pitchFamily="18" charset="0"/>
                                  </a:rPr>
                                  <m:t>𝑠</m:t>
                                </m:r>
                              </m:e>
                            </m:d>
                          </m:num>
                          <m:den>
                            <m:r>
                              <a:rPr lang="en-US" sz="2400" b="0" i="1" smtClean="0">
                                <a:latin typeface="Cambria Math" panose="02040503050406030204" pitchFamily="18" charset="0"/>
                              </a:rPr>
                              <m:t>𝑠</m:t>
                            </m:r>
                            <m:r>
                              <a:rPr lang="en-US" sz="2400" i="1">
                                <a:latin typeface="Cambria Math" panose="02040503050406030204" pitchFamily="18" charset="0"/>
                              </a:rPr>
                              <m:t>𝐶</m:t>
                            </m:r>
                          </m:den>
                        </m:f>
                      </m:num>
                      <m:den>
                        <m:d>
                          <m:dPr>
                            <m:begChr m:val="["/>
                            <m:endChr m:val="]"/>
                            <m:ctrlPr>
                              <a:rPr lang="en-US" sz="2400" i="1">
                                <a:latin typeface="Cambria Math" panose="02040503050406030204" pitchFamily="18" charset="0"/>
                              </a:rPr>
                            </m:ctrlPr>
                          </m:dPr>
                          <m:e>
                            <m:f>
                              <m:fPr>
                                <m:ctrlPr>
                                  <a:rPr lang="en-US" sz="2400" b="0" i="1" smtClean="0">
                                    <a:latin typeface="Cambria Math" panose="02040503050406030204" pitchFamily="18" charset="0"/>
                                  </a:rPr>
                                </m:ctrlPr>
                              </m:fPr>
                              <m:num>
                                <m:r>
                                  <a:rPr lang="en-US" sz="2400" i="1">
                                    <a:latin typeface="Cambria Math" panose="02040503050406030204" pitchFamily="18" charset="0"/>
                                  </a:rPr>
                                  <m:t>𝑅</m:t>
                                </m:r>
                                <m:r>
                                  <a:rPr lang="en-US" sz="2400" b="0" i="1" smtClean="0">
                                    <a:latin typeface="Cambria Math" panose="02040503050406030204" pitchFamily="18" charset="0"/>
                                  </a:rPr>
                                  <m:t>𝑠𝐶</m:t>
                                </m:r>
                                <m:r>
                                  <a:rPr lang="en-US" sz="2400" b="0" i="1" smtClean="0">
                                    <a:latin typeface="Cambria Math" panose="02040503050406030204" pitchFamily="18" charset="0"/>
                                  </a:rPr>
                                  <m:t>+1</m:t>
                                </m:r>
                              </m:num>
                              <m:den>
                                <m:r>
                                  <a:rPr lang="en-US" sz="2400" b="0" i="1" smtClean="0">
                                    <a:latin typeface="Cambria Math" panose="02040503050406030204" pitchFamily="18" charset="0"/>
                                  </a:rPr>
                                  <m:t>𝑠𝐶</m:t>
                                </m:r>
                              </m:den>
                            </m:f>
                          </m:e>
                        </m:d>
                        <m:r>
                          <a:rPr lang="en-US" sz="2400" i="1">
                            <a:latin typeface="Cambria Math" panose="02040503050406030204" pitchFamily="18" charset="0"/>
                          </a:rPr>
                          <m:t>𝐼</m:t>
                        </m:r>
                        <m:d>
                          <m:dPr>
                            <m:ctrlPr>
                              <a:rPr lang="en-US" sz="2400" i="1">
                                <a:latin typeface="Cambria Math" panose="02040503050406030204" pitchFamily="18" charset="0"/>
                              </a:rPr>
                            </m:ctrlPr>
                          </m:dPr>
                          <m:e>
                            <m:r>
                              <a:rPr lang="en-US" sz="2400" i="1">
                                <a:latin typeface="Cambria Math" panose="02040503050406030204" pitchFamily="18" charset="0"/>
                              </a:rPr>
                              <m:t>𝑠</m:t>
                            </m:r>
                          </m:e>
                        </m:d>
                      </m:den>
                    </m:f>
                  </m:oMath>
                </a14:m>
                <a:r>
                  <a:rPr lang="en-US" sz="2400" dirty="0"/>
                  <a:t> </a:t>
                </a:r>
                <a14:m>
                  <m:oMath xmlns:m="http://schemas.openxmlformats.org/officeDocument/2006/math">
                    <m:r>
                      <a:rPr lang="en-US" sz="2400" i="1">
                        <a:latin typeface="Cambria Math" panose="02040503050406030204" pitchFamily="18" charset="0"/>
                      </a:rPr>
                      <m:t>=</m:t>
                    </m:r>
                    <m:f>
                      <m:fPr>
                        <m:ctrlPr>
                          <a:rPr lang="en-US" sz="2400" i="1">
                            <a:latin typeface="Cambria Math" panose="02040503050406030204" pitchFamily="18" charset="0"/>
                          </a:rPr>
                        </m:ctrlPr>
                      </m:fPr>
                      <m:num>
                        <m:f>
                          <m:fPr>
                            <m:ctrlPr>
                              <a:rPr lang="en-US" sz="2400" i="1">
                                <a:latin typeface="Cambria Math" panose="02040503050406030204" pitchFamily="18" charset="0"/>
                              </a:rPr>
                            </m:ctrlPr>
                          </m:fPr>
                          <m:num>
                            <m:r>
                              <a:rPr lang="en-US" sz="2400" i="1">
                                <a:latin typeface="Cambria Math" panose="02040503050406030204" pitchFamily="18" charset="0"/>
                              </a:rPr>
                              <m:t>𝐼</m:t>
                            </m:r>
                            <m:d>
                              <m:dPr>
                                <m:ctrlPr>
                                  <a:rPr lang="en-US" sz="2400" i="1">
                                    <a:latin typeface="Cambria Math" panose="02040503050406030204" pitchFamily="18" charset="0"/>
                                  </a:rPr>
                                </m:ctrlPr>
                              </m:dPr>
                              <m:e>
                                <m:r>
                                  <a:rPr lang="en-US" sz="2400" i="1">
                                    <a:latin typeface="Cambria Math" panose="02040503050406030204" pitchFamily="18" charset="0"/>
                                  </a:rPr>
                                  <m:t>𝑠</m:t>
                                </m:r>
                              </m:e>
                            </m:d>
                          </m:num>
                          <m:den>
                            <m:r>
                              <a:rPr lang="en-US" sz="2400" b="0" i="1" smtClean="0">
                                <a:latin typeface="Cambria Math" panose="02040503050406030204" pitchFamily="18" charset="0"/>
                              </a:rPr>
                              <m:t>𝑠</m:t>
                            </m:r>
                            <m:r>
                              <a:rPr lang="en-US" sz="2400" i="1">
                                <a:latin typeface="Cambria Math" panose="02040503050406030204" pitchFamily="18" charset="0"/>
                              </a:rPr>
                              <m:t>𝐶</m:t>
                            </m:r>
                          </m:den>
                        </m:f>
                      </m:num>
                      <m:den>
                        <m:f>
                          <m:fPr>
                            <m:ctrlPr>
                              <a:rPr lang="en-US" sz="2400" i="1">
                                <a:latin typeface="Cambria Math" panose="02040503050406030204" pitchFamily="18" charset="0"/>
                              </a:rPr>
                            </m:ctrlPr>
                          </m:fPr>
                          <m:num>
                            <m:r>
                              <a:rPr lang="en-US" sz="2400" i="1">
                                <a:latin typeface="Cambria Math" panose="02040503050406030204" pitchFamily="18" charset="0"/>
                              </a:rPr>
                              <m:t>𝐼</m:t>
                            </m:r>
                            <m:r>
                              <a:rPr lang="en-US" sz="2400" i="1">
                                <a:latin typeface="Cambria Math" panose="02040503050406030204" pitchFamily="18" charset="0"/>
                              </a:rPr>
                              <m:t>(</m:t>
                            </m:r>
                            <m:r>
                              <a:rPr lang="en-US" sz="2400" b="0" i="1" smtClean="0">
                                <a:latin typeface="Cambria Math" panose="02040503050406030204" pitchFamily="18" charset="0"/>
                              </a:rPr>
                              <m:t>𝑠</m:t>
                            </m:r>
                            <m:r>
                              <a:rPr lang="en-US" sz="2400" i="1">
                                <a:latin typeface="Cambria Math" panose="02040503050406030204" pitchFamily="18" charset="0"/>
                              </a:rPr>
                              <m:t>)</m:t>
                            </m:r>
                            <m:r>
                              <a:rPr lang="en-US" sz="2400" i="1">
                                <a:latin typeface="Cambria Math" panose="02040503050406030204" pitchFamily="18" charset="0"/>
                              </a:rPr>
                              <m:t>𝑅𝑠𝐶</m:t>
                            </m:r>
                            <m:r>
                              <a:rPr lang="en-US" sz="2400" i="1">
                                <a:latin typeface="Cambria Math" panose="02040503050406030204" pitchFamily="18" charset="0"/>
                              </a:rPr>
                              <m:t>+</m:t>
                            </m:r>
                            <m:r>
                              <a:rPr lang="en-US" sz="2400" i="1">
                                <a:latin typeface="Cambria Math" panose="02040503050406030204" pitchFamily="18" charset="0"/>
                              </a:rPr>
                              <m:t>𝐼</m:t>
                            </m:r>
                            <m:r>
                              <a:rPr lang="en-US" sz="2400" i="1">
                                <a:latin typeface="Cambria Math" panose="02040503050406030204" pitchFamily="18" charset="0"/>
                              </a:rPr>
                              <m:t>(</m:t>
                            </m:r>
                            <m:r>
                              <a:rPr lang="en-US" sz="2400" b="0" i="1" smtClean="0">
                                <a:latin typeface="Cambria Math" panose="02040503050406030204" pitchFamily="18" charset="0"/>
                              </a:rPr>
                              <m:t>𝑠</m:t>
                            </m:r>
                            <m:r>
                              <a:rPr lang="en-US" sz="2400" i="1">
                                <a:latin typeface="Cambria Math" panose="02040503050406030204" pitchFamily="18" charset="0"/>
                              </a:rPr>
                              <m:t>)</m:t>
                            </m:r>
                          </m:num>
                          <m:den>
                            <m:r>
                              <a:rPr lang="en-US" sz="2400" b="0" i="1" smtClean="0">
                                <a:latin typeface="Cambria Math" panose="02040503050406030204" pitchFamily="18" charset="0"/>
                              </a:rPr>
                              <m:t>𝑠</m:t>
                            </m:r>
                            <m:r>
                              <a:rPr lang="en-US" sz="2400" i="1">
                                <a:latin typeface="Cambria Math" panose="02040503050406030204" pitchFamily="18" charset="0"/>
                              </a:rPr>
                              <m:t>𝐶</m:t>
                            </m:r>
                          </m:den>
                        </m:f>
                      </m:den>
                    </m:f>
                    <m:r>
                      <a:rPr lang="en-US" sz="2400" i="1">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𝐼</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𝑠</m:t>
                            </m:r>
                          </m:e>
                        </m:d>
                      </m:num>
                      <m:den>
                        <m:r>
                          <a:rPr lang="en-US" sz="2400" b="0" i="1" smtClean="0">
                            <a:latin typeface="Cambria Math" panose="02040503050406030204" pitchFamily="18" charset="0"/>
                          </a:rPr>
                          <m:t>𝑠𝐶</m:t>
                        </m:r>
                      </m:den>
                    </m:f>
                    <m:r>
                      <a:rPr lang="en-US" sz="2400" b="0" i="1" smtClean="0">
                        <a:latin typeface="Cambria Math" panose="02040503050406030204" pitchFamily="18" charset="0"/>
                      </a:rPr>
                      <m:t>∗</m:t>
                    </m:r>
                  </m:oMath>
                </a14:m>
                <a:r>
                  <a:rPr lang="en-US" sz="2400" dirty="0"/>
                  <a:t> </a:t>
                </a:r>
                <a14:m>
                  <m:oMath xmlns:m="http://schemas.openxmlformats.org/officeDocument/2006/math">
                    <m:f>
                      <m:fPr>
                        <m:ctrlPr>
                          <a:rPr lang="en-US" sz="2400" i="1">
                            <a:latin typeface="Cambria Math" panose="02040503050406030204" pitchFamily="18" charset="0"/>
                          </a:rPr>
                        </m:ctrlPr>
                      </m:fPr>
                      <m:num>
                        <m:r>
                          <a:rPr lang="en-US" sz="2400" b="0" i="1" smtClean="0">
                            <a:latin typeface="Cambria Math" panose="02040503050406030204" pitchFamily="18" charset="0"/>
                          </a:rPr>
                          <m:t>𝑠𝐶</m:t>
                        </m:r>
                      </m:num>
                      <m:den>
                        <m:r>
                          <a:rPr lang="en-US" sz="2400" i="1">
                            <a:latin typeface="Cambria Math" panose="02040503050406030204" pitchFamily="18" charset="0"/>
                          </a:rPr>
                          <m:t>𝐼</m:t>
                        </m:r>
                        <m:r>
                          <a:rPr lang="en-US" sz="2400" i="1">
                            <a:latin typeface="Cambria Math" panose="02040503050406030204" pitchFamily="18" charset="0"/>
                          </a:rPr>
                          <m:t>(</m:t>
                        </m:r>
                        <m:r>
                          <a:rPr lang="en-US" sz="2400" b="0" i="1" smtClean="0">
                            <a:latin typeface="Cambria Math" panose="02040503050406030204" pitchFamily="18" charset="0"/>
                          </a:rPr>
                          <m:t>𝑠</m:t>
                        </m:r>
                        <m:r>
                          <a:rPr lang="en-US" sz="2400" i="1">
                            <a:latin typeface="Cambria Math" panose="02040503050406030204" pitchFamily="18" charset="0"/>
                          </a:rPr>
                          <m:t>)</m:t>
                        </m:r>
                        <m:r>
                          <a:rPr lang="en-US" sz="2400" i="1">
                            <a:latin typeface="Cambria Math" panose="02040503050406030204" pitchFamily="18" charset="0"/>
                          </a:rPr>
                          <m:t>𝑅𝑠𝐶</m:t>
                        </m:r>
                        <m:r>
                          <a:rPr lang="en-US" sz="2400" i="1">
                            <a:latin typeface="Cambria Math" panose="02040503050406030204" pitchFamily="18" charset="0"/>
                          </a:rPr>
                          <m:t>+</m:t>
                        </m:r>
                        <m:r>
                          <a:rPr lang="en-US" sz="2400" i="1">
                            <a:latin typeface="Cambria Math" panose="02040503050406030204" pitchFamily="18" charset="0"/>
                          </a:rPr>
                          <m:t>𝐼</m:t>
                        </m:r>
                        <m:r>
                          <a:rPr lang="en-US" sz="2400" i="1">
                            <a:latin typeface="Cambria Math" panose="02040503050406030204" pitchFamily="18" charset="0"/>
                          </a:rPr>
                          <m:t>(</m:t>
                        </m:r>
                        <m:r>
                          <a:rPr lang="en-US" sz="2400" b="0" i="1" smtClean="0">
                            <a:latin typeface="Cambria Math" panose="02040503050406030204" pitchFamily="18" charset="0"/>
                          </a:rPr>
                          <m:t>𝑠</m:t>
                        </m:r>
                        <m:r>
                          <a:rPr lang="en-US" sz="2400" i="1">
                            <a:latin typeface="Cambria Math" panose="02040503050406030204" pitchFamily="18" charset="0"/>
                          </a:rPr>
                          <m:t>)</m:t>
                        </m:r>
                      </m:den>
                    </m:f>
                  </m:oMath>
                </a14:m>
                <a:endParaRPr lang="th-TH" sz="2400" dirty="0"/>
              </a:p>
            </p:txBody>
          </p:sp>
        </mc:Choice>
        <mc:Fallback xmlns="">
          <p:sp>
            <p:nvSpPr>
              <p:cNvPr id="9" name="TextBox 8">
                <a:extLst>
                  <a:ext uri="{FF2B5EF4-FFF2-40B4-BE49-F238E27FC236}">
                    <a16:creationId xmlns:a16="http://schemas.microsoft.com/office/drawing/2014/main" id="{C23DEA4E-D197-47B7-A68A-77971B842F29}"/>
                  </a:ext>
                </a:extLst>
              </p:cNvPr>
              <p:cNvSpPr txBox="1">
                <a:spLocks noRot="1" noChangeAspect="1" noMove="1" noResize="1" noEditPoints="1" noAdjustHandles="1" noChangeArrowheads="1" noChangeShapeType="1" noTextEdit="1"/>
              </p:cNvSpPr>
              <p:nvPr/>
            </p:nvSpPr>
            <p:spPr>
              <a:xfrm>
                <a:off x="273993" y="886837"/>
                <a:ext cx="8792185" cy="867289"/>
              </a:xfrm>
              <a:prstGeom prst="rect">
                <a:avLst/>
              </a:prstGeom>
              <a:blipFill>
                <a:blip r:embed="rId2"/>
                <a:stretch>
                  <a:fillRect/>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1E5D596E-EC6E-43FE-95E7-7E8499FBAFD3}"/>
                  </a:ext>
                </a:extLst>
              </p:cNvPr>
              <p:cNvSpPr txBox="1"/>
              <p:nvPr/>
            </p:nvSpPr>
            <p:spPr>
              <a:xfrm>
                <a:off x="116732" y="1972600"/>
                <a:ext cx="10661514" cy="779444"/>
              </a:xfrm>
              <a:prstGeom prst="rect">
                <a:avLst/>
              </a:prstGeom>
              <a:noFill/>
            </p:spPr>
            <p:txBody>
              <a:bodyPr wrap="square">
                <a:spAutoFit/>
              </a:bodyPr>
              <a:lstStyle/>
              <a:p>
                <a14:m>
                  <m:oMath xmlns:m="http://schemas.openxmlformats.org/officeDocument/2006/math">
                    <m:r>
                      <a:rPr lang="en-US" b="0" i="1" smtClean="0">
                        <a:latin typeface="Cambria Math" panose="02040503050406030204" pitchFamily="18" charset="0"/>
                      </a:rPr>
                      <m:t>𝑇𝑟𝑎𝑛𝑠𝑓𝑒𝑟</m:t>
                    </m:r>
                    <m:r>
                      <a:rPr lang="en-US" b="0" i="1" smtClean="0">
                        <a:latin typeface="Cambria Math" panose="02040503050406030204" pitchFamily="18" charset="0"/>
                      </a:rPr>
                      <m:t> </m:t>
                    </m:r>
                    <m:r>
                      <a:rPr lang="en-US" b="0" i="1" smtClean="0">
                        <a:latin typeface="Cambria Math" panose="02040503050406030204" pitchFamily="18" charset="0"/>
                      </a:rPr>
                      <m:t>𝐹𝑢𝑛𝑐𝑡𝑖𝑜𝑛</m:t>
                    </m:r>
                    <m:r>
                      <a:rPr lang="en-US" b="0" i="1" smtClean="0">
                        <a:latin typeface="Cambria Math" panose="02040503050406030204" pitchFamily="18" charset="0"/>
                      </a:rPr>
                      <m:t>=</m:t>
                    </m:r>
                    <m:f>
                      <m:fPr>
                        <m:ctrlPr>
                          <a:rPr lang="en-US" i="1">
                            <a:latin typeface="Cambria Math" panose="02040503050406030204" pitchFamily="18" charset="0"/>
                          </a:rPr>
                        </m:ctrlPr>
                      </m:fPr>
                      <m:num>
                        <m:r>
                          <a:rPr lang="en-US" b="0" i="1" smtClean="0">
                            <a:latin typeface="Cambria Math" panose="02040503050406030204" pitchFamily="18" charset="0"/>
                          </a:rPr>
                          <m:t>𝐼</m:t>
                        </m:r>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num>
                      <m:den>
                        <m:r>
                          <a:rPr lang="en-US" b="0" i="1">
                            <a:latin typeface="Cambria Math" panose="02040503050406030204" pitchFamily="18" charset="0"/>
                          </a:rPr>
                          <m:t>𝐼</m:t>
                        </m:r>
                        <m:d>
                          <m:dPr>
                            <m:ctrlPr>
                              <a:rPr lang="en-US" i="1">
                                <a:latin typeface="Cambria Math" panose="02040503050406030204" pitchFamily="18" charset="0"/>
                              </a:rPr>
                            </m:ctrlPr>
                          </m:dPr>
                          <m:e>
                            <m:r>
                              <a:rPr lang="en-US" b="0" i="1" smtClean="0">
                                <a:latin typeface="Cambria Math" panose="02040503050406030204" pitchFamily="18" charset="0"/>
                              </a:rPr>
                              <m:t>𝑠</m:t>
                            </m:r>
                          </m:e>
                        </m:d>
                        <m:r>
                          <a:rPr lang="en-US" b="0" i="1" smtClean="0">
                            <a:latin typeface="Cambria Math" panose="02040503050406030204" pitchFamily="18" charset="0"/>
                          </a:rPr>
                          <m:t>[</m:t>
                        </m:r>
                        <m:r>
                          <a:rPr lang="en-US" b="0" i="1">
                            <a:latin typeface="Cambria Math" panose="02040503050406030204" pitchFamily="18" charset="0"/>
                          </a:rPr>
                          <m:t>𝑅</m:t>
                        </m:r>
                        <m:r>
                          <a:rPr lang="en-US" b="0" i="1" smtClean="0">
                            <a:latin typeface="Cambria Math" panose="02040503050406030204" pitchFamily="18" charset="0"/>
                          </a:rPr>
                          <m:t>𝑠</m:t>
                        </m:r>
                        <m:r>
                          <a:rPr lang="en-US" b="0" i="1">
                            <a:latin typeface="Cambria Math" panose="02040503050406030204" pitchFamily="18" charset="0"/>
                          </a:rPr>
                          <m:t>𝐶</m:t>
                        </m:r>
                        <m:r>
                          <a:rPr lang="en-US" b="0" i="1">
                            <a:latin typeface="Cambria Math" panose="02040503050406030204" pitchFamily="18" charset="0"/>
                          </a:rPr>
                          <m:t>+1]</m:t>
                        </m:r>
                      </m:den>
                    </m:f>
                  </m:oMath>
                </a14:m>
                <a:r>
                  <a:rPr lang="en-US" dirty="0"/>
                  <a:t> </a:t>
                </a:r>
                <a14:m>
                  <m:oMath xmlns:m="http://schemas.openxmlformats.org/officeDocument/2006/math">
                    <m:r>
                      <a:rPr lang="en-US" b="0" i="1">
                        <a:latin typeface="Cambria Math" panose="02040503050406030204" pitchFamily="18" charset="0"/>
                      </a:rPr>
                      <m:t>=</m:t>
                    </m:r>
                    <m:f>
                      <m:fPr>
                        <m:ctrlPr>
                          <a:rPr lang="en-US" i="1">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 </m:t>
                        </m:r>
                        <m:r>
                          <a:rPr lang="en-US" b="0" i="1">
                            <a:latin typeface="Cambria Math" panose="02040503050406030204" pitchFamily="18" charset="0"/>
                          </a:rPr>
                          <m:t>[</m:t>
                        </m:r>
                        <m:r>
                          <a:rPr lang="en-US" b="0" i="1">
                            <a:latin typeface="Cambria Math" panose="02040503050406030204" pitchFamily="18" charset="0"/>
                          </a:rPr>
                          <m:t>𝑅𝑠𝐶</m:t>
                        </m:r>
                        <m:r>
                          <a:rPr lang="en-US" b="0" i="1">
                            <a:latin typeface="Cambria Math" panose="02040503050406030204" pitchFamily="18" charset="0"/>
                          </a:rPr>
                          <m:t>+1]</m:t>
                        </m:r>
                      </m:den>
                    </m:f>
                  </m:oMath>
                </a14:m>
                <a:r>
                  <a:rPr lang="en-US" dirty="0"/>
                  <a:t> </a:t>
                </a:r>
                <a14:m>
                  <m:oMath xmlns:m="http://schemas.openxmlformats.org/officeDocument/2006/math">
                    <m:r>
                      <a:rPr lang="en-US" b="0" i="1">
                        <a:latin typeface="Cambria Math" panose="02040503050406030204" pitchFamily="18" charset="0"/>
                      </a:rPr>
                      <m:t>=</m:t>
                    </m:r>
                    <m:f>
                      <m:fPr>
                        <m:ctrlPr>
                          <a:rPr lang="en-US" i="1">
                            <a:latin typeface="Cambria Math" panose="02040503050406030204" pitchFamily="18" charset="0"/>
                          </a:rPr>
                        </m:ctrlPr>
                      </m:fPr>
                      <m:num>
                        <m:r>
                          <a:rPr lang="en-US" b="0" i="1">
                            <a:latin typeface="Cambria Math" panose="02040503050406030204" pitchFamily="18" charset="0"/>
                          </a:rPr>
                          <m:t>1</m:t>
                        </m:r>
                      </m:num>
                      <m:den>
                        <m:r>
                          <a:rPr lang="en-US" b="0" i="1" smtClean="0">
                            <a:latin typeface="Cambria Math" panose="02040503050406030204" pitchFamily="18" charset="0"/>
                          </a:rPr>
                          <m:t>𝑅𝑠𝐶</m:t>
                        </m:r>
                        <m:r>
                          <a:rPr lang="en-US" b="0" i="1" smtClean="0">
                            <a:latin typeface="Cambria Math" panose="02040503050406030204" pitchFamily="18" charset="0"/>
                          </a:rPr>
                          <m:t>+1</m:t>
                        </m:r>
                      </m:den>
                    </m:f>
                  </m:oMath>
                </a14:m>
                <a:endParaRPr lang="th-TH" dirty="0"/>
              </a:p>
            </p:txBody>
          </p:sp>
        </mc:Choice>
        <mc:Fallback xmlns="">
          <p:sp>
            <p:nvSpPr>
              <p:cNvPr id="8" name="TextBox 7">
                <a:extLst>
                  <a:ext uri="{FF2B5EF4-FFF2-40B4-BE49-F238E27FC236}">
                    <a16:creationId xmlns:a16="http://schemas.microsoft.com/office/drawing/2014/main" id="{1E5D596E-EC6E-43FE-95E7-7E8499FBAFD3}"/>
                  </a:ext>
                </a:extLst>
              </p:cNvPr>
              <p:cNvSpPr txBox="1">
                <a:spLocks noRot="1" noChangeAspect="1" noMove="1" noResize="1" noEditPoints="1" noAdjustHandles="1" noChangeArrowheads="1" noChangeShapeType="1" noTextEdit="1"/>
              </p:cNvSpPr>
              <p:nvPr/>
            </p:nvSpPr>
            <p:spPr>
              <a:xfrm>
                <a:off x="116732" y="1972600"/>
                <a:ext cx="10661514" cy="779444"/>
              </a:xfrm>
              <a:prstGeom prst="rect">
                <a:avLst/>
              </a:prstGeom>
              <a:blipFill>
                <a:blip r:embed="rId3"/>
                <a:stretch>
                  <a:fillRect/>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EB02CB0A-7F31-49DB-A7E3-F4533C7A0B52}"/>
                  </a:ext>
                </a:extLst>
              </p:cNvPr>
              <p:cNvSpPr txBox="1"/>
              <p:nvPr/>
            </p:nvSpPr>
            <p:spPr>
              <a:xfrm>
                <a:off x="119164" y="3021474"/>
                <a:ext cx="6768019"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𝐼𝑓</m:t>
                      </m:r>
                      <m:r>
                        <a:rPr lang="en-US" sz="2000" b="0" i="1" smtClean="0">
                          <a:latin typeface="Cambria Math" panose="02040503050406030204" pitchFamily="18" charset="0"/>
                        </a:rPr>
                        <m:t> </m:t>
                      </m:r>
                      <m:r>
                        <a:rPr lang="en-US" sz="2000" b="0" i="1" smtClean="0">
                          <a:latin typeface="Cambria Math" panose="02040503050406030204" pitchFamily="18" charset="0"/>
                        </a:rPr>
                        <m:t>𝐼</m:t>
                      </m:r>
                      <m:r>
                        <a:rPr lang="en-US" sz="2000" b="0" i="1" smtClean="0">
                          <a:latin typeface="Cambria Math" panose="02040503050406030204" pitchFamily="18" charset="0"/>
                        </a:rPr>
                        <m:t> </m:t>
                      </m:r>
                      <m:r>
                        <a:rPr lang="en-US" sz="2000" b="0" i="1" smtClean="0">
                          <a:latin typeface="Cambria Math" panose="02040503050406030204" pitchFamily="18" charset="0"/>
                        </a:rPr>
                        <m:t>𝑤𝑟𝑖𝑡𝑡𝑒𝑛</m:t>
                      </m:r>
                      <m:r>
                        <a:rPr lang="en-US" sz="2000" b="0" i="1" smtClean="0">
                          <a:latin typeface="Cambria Math" panose="02040503050406030204" pitchFamily="18" charset="0"/>
                        </a:rPr>
                        <m:t> </m:t>
                      </m:r>
                      <m:r>
                        <a:rPr lang="en-US" sz="2000" b="0" i="1" smtClean="0">
                          <a:latin typeface="Cambria Math" panose="02040503050406030204" pitchFamily="18" charset="0"/>
                        </a:rPr>
                        <m:t>𝑖𝑛</m:t>
                      </m:r>
                      <m:r>
                        <a:rPr lang="en-US" sz="2000" b="0" i="1" smtClean="0">
                          <a:latin typeface="Cambria Math" panose="02040503050406030204" pitchFamily="18" charset="0"/>
                        </a:rPr>
                        <m:t> </m:t>
                      </m:r>
                      <m:r>
                        <a:rPr lang="en-US" sz="2000" b="0" i="1" smtClean="0">
                          <a:latin typeface="Cambria Math" panose="02040503050406030204" pitchFamily="18" charset="0"/>
                        </a:rPr>
                        <m:t>𝑇𝑖𝑚𝑒</m:t>
                      </m:r>
                      <m:r>
                        <a:rPr lang="en-US" sz="2000" b="0" i="1" smtClean="0">
                          <a:latin typeface="Cambria Math" panose="02040503050406030204" pitchFamily="18" charset="0"/>
                        </a:rPr>
                        <m:t> </m:t>
                      </m:r>
                      <m:r>
                        <a:rPr lang="en-US" sz="2000" b="0" i="1" smtClean="0">
                          <a:latin typeface="Cambria Math" panose="02040503050406030204" pitchFamily="18" charset="0"/>
                        </a:rPr>
                        <m:t>𝐶𝑜𝑛𝑠𝑡𝑎𝑛𝑡</m:t>
                      </m:r>
                      <m:r>
                        <a:rPr lang="en-US" sz="2000" b="0" i="1" smtClean="0">
                          <a:latin typeface="Cambria Math" panose="02040503050406030204" pitchFamily="18" charset="0"/>
                        </a:rPr>
                        <m:t> </m:t>
                      </m:r>
                      <m:r>
                        <a:rPr lang="en-US" sz="2000" b="0" i="1" smtClean="0">
                          <a:latin typeface="Cambria Math" panose="02040503050406030204" pitchFamily="18" charset="0"/>
                        </a:rPr>
                        <m:t>𝐹𝑜𝑟𝑚𝑎𝑡</m:t>
                      </m:r>
                      <m:r>
                        <a:rPr lang="en-US" sz="2000" b="0" i="1" smtClean="0">
                          <a:latin typeface="Cambria Math" panose="02040503050406030204" pitchFamily="18" charset="0"/>
                        </a:rPr>
                        <m:t>, </m:t>
                      </m:r>
                      <m:r>
                        <a:rPr lang="en-US" sz="2000" b="0" i="1" smtClean="0">
                          <a:latin typeface="Cambria Math" panose="02040503050406030204" pitchFamily="18" charset="0"/>
                        </a:rPr>
                        <m:t>𝑠𝑜</m:t>
                      </m:r>
                      <m:r>
                        <a:rPr lang="en-US" sz="2000" b="0" i="1" smtClean="0">
                          <a:latin typeface="Cambria Math" panose="02040503050406030204" pitchFamily="18" charset="0"/>
                        </a:rPr>
                        <m:t> </m:t>
                      </m:r>
                      <m:r>
                        <a:rPr lang="en-US" sz="2000" b="0" i="1" smtClean="0">
                          <a:latin typeface="Cambria Math" panose="02040503050406030204" pitchFamily="18" charset="0"/>
                        </a:rPr>
                        <m:t>𝑇𝑎𝑜</m:t>
                      </m:r>
                      <m:r>
                        <a:rPr lang="en-US" sz="2000" b="0" i="1" smtClean="0">
                          <a:latin typeface="Cambria Math" panose="02040503050406030204" pitchFamily="18" charset="0"/>
                        </a:rPr>
                        <m:t> (</m:t>
                      </m:r>
                      <m:r>
                        <a:rPr lang="en-US" sz="2000" b="0" i="1" smtClean="0">
                          <a:latin typeface="Cambria Math" panose="02040503050406030204" pitchFamily="18" charset="0"/>
                          <a:ea typeface="Cambria Math" panose="02040503050406030204" pitchFamily="18" charset="0"/>
                        </a:rPr>
                        <m:t>𝜏</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𝑅𝑠𝐶</m:t>
                      </m:r>
                    </m:oMath>
                  </m:oMathPara>
                </a14:m>
                <a:endParaRPr lang="th-TH" sz="2000" dirty="0"/>
              </a:p>
            </p:txBody>
          </p:sp>
        </mc:Choice>
        <mc:Fallback xmlns="">
          <p:sp>
            <p:nvSpPr>
              <p:cNvPr id="10" name="TextBox 9">
                <a:extLst>
                  <a:ext uri="{FF2B5EF4-FFF2-40B4-BE49-F238E27FC236}">
                    <a16:creationId xmlns:a16="http://schemas.microsoft.com/office/drawing/2014/main" id="{EB02CB0A-7F31-49DB-A7E3-F4533C7A0B52}"/>
                  </a:ext>
                </a:extLst>
              </p:cNvPr>
              <p:cNvSpPr txBox="1">
                <a:spLocks noRot="1" noChangeAspect="1" noMove="1" noResize="1" noEditPoints="1" noAdjustHandles="1" noChangeArrowheads="1" noChangeShapeType="1" noTextEdit="1"/>
              </p:cNvSpPr>
              <p:nvPr/>
            </p:nvSpPr>
            <p:spPr>
              <a:xfrm>
                <a:off x="119164" y="3021474"/>
                <a:ext cx="6768019" cy="400110"/>
              </a:xfrm>
              <a:prstGeom prst="rect">
                <a:avLst/>
              </a:prstGeom>
              <a:blipFill>
                <a:blip r:embed="rId4"/>
                <a:stretch>
                  <a:fillRect b="-9231"/>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98525065-8AA1-4867-AF69-442899AE55F2}"/>
                  </a:ext>
                </a:extLst>
              </p:cNvPr>
              <p:cNvSpPr txBox="1"/>
              <p:nvPr/>
            </p:nvSpPr>
            <p:spPr>
              <a:xfrm>
                <a:off x="74579" y="3389595"/>
                <a:ext cx="5012987" cy="90896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𝑇𝑟𝑎𝑛𝑠𝑓𝑒𝑟</m:t>
                      </m:r>
                      <m:r>
                        <a:rPr lang="en-US" b="0" i="1" smtClean="0">
                          <a:latin typeface="Cambria Math" panose="02040503050406030204" pitchFamily="18" charset="0"/>
                        </a:rPr>
                        <m:t> </m:t>
                      </m:r>
                      <m:r>
                        <a:rPr lang="en-US" b="0" i="1" smtClean="0">
                          <a:latin typeface="Cambria Math" panose="02040503050406030204" pitchFamily="18" charset="0"/>
                        </a:rPr>
                        <m:t>𝐹𝑢𝑛𝑐𝑡𝑖𝑜𝑛</m:t>
                      </m:r>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ea typeface="Cambria Math" panose="02040503050406030204" pitchFamily="18" charset="0"/>
                            </a:rPr>
                            <m:t>𝜏</m:t>
                          </m:r>
                          <m:r>
                            <a:rPr lang="en-US" b="0" i="1" smtClean="0">
                              <a:latin typeface="Cambria Math" panose="02040503050406030204" pitchFamily="18" charset="0"/>
                            </a:rPr>
                            <m:t>+1</m:t>
                          </m:r>
                        </m:den>
                      </m:f>
                    </m:oMath>
                  </m:oMathPara>
                </a14:m>
                <a:endParaRPr lang="th-TH" dirty="0"/>
              </a:p>
            </p:txBody>
          </p:sp>
        </mc:Choice>
        <mc:Fallback xmlns="">
          <p:sp>
            <p:nvSpPr>
              <p:cNvPr id="11" name="TextBox 10">
                <a:extLst>
                  <a:ext uri="{FF2B5EF4-FFF2-40B4-BE49-F238E27FC236}">
                    <a16:creationId xmlns:a16="http://schemas.microsoft.com/office/drawing/2014/main" id="{98525065-8AA1-4867-AF69-442899AE55F2}"/>
                  </a:ext>
                </a:extLst>
              </p:cNvPr>
              <p:cNvSpPr txBox="1">
                <a:spLocks noRot="1" noChangeAspect="1" noMove="1" noResize="1" noEditPoints="1" noAdjustHandles="1" noChangeArrowheads="1" noChangeShapeType="1" noTextEdit="1"/>
              </p:cNvSpPr>
              <p:nvPr/>
            </p:nvSpPr>
            <p:spPr>
              <a:xfrm>
                <a:off x="74579" y="3389595"/>
                <a:ext cx="5012987" cy="908967"/>
              </a:xfrm>
              <a:prstGeom prst="rect">
                <a:avLst/>
              </a:prstGeom>
              <a:blipFill>
                <a:blip r:embed="rId5"/>
                <a:stretch>
                  <a:fillRect/>
                </a:stretch>
              </a:blipFill>
            </p:spPr>
            <p:txBody>
              <a:bodyPr/>
              <a:lstStyle/>
              <a:p>
                <a:r>
                  <a:rPr lang="th-TH">
                    <a:noFill/>
                  </a:rPr>
                  <a:t> </a:t>
                </a:r>
              </a:p>
            </p:txBody>
          </p:sp>
        </mc:Fallback>
      </mc:AlternateContent>
      <p:pic>
        <p:nvPicPr>
          <p:cNvPr id="12" name="Picture 11">
            <a:extLst>
              <a:ext uri="{FF2B5EF4-FFF2-40B4-BE49-F238E27FC236}">
                <a16:creationId xmlns:a16="http://schemas.microsoft.com/office/drawing/2014/main" id="{973DFB0F-DEE5-41BB-91EF-695AF33575DA}"/>
              </a:ext>
            </a:extLst>
          </p:cNvPr>
          <p:cNvPicPr>
            <a:picLocks noChangeAspect="1"/>
          </p:cNvPicPr>
          <p:nvPr/>
        </p:nvPicPr>
        <p:blipFill>
          <a:blip r:embed="rId6"/>
          <a:stretch>
            <a:fillRect/>
          </a:stretch>
        </p:blipFill>
        <p:spPr>
          <a:xfrm>
            <a:off x="7033706" y="3008280"/>
            <a:ext cx="5051430" cy="2357582"/>
          </a:xfrm>
          <a:prstGeom prst="rect">
            <a:avLst/>
          </a:prstGeom>
        </p:spPr>
      </p:pic>
    </p:spTree>
    <p:extLst>
      <p:ext uri="{BB962C8B-B14F-4D97-AF65-F5344CB8AC3E}">
        <p14:creationId xmlns:p14="http://schemas.microsoft.com/office/powerpoint/2010/main" val="115467629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AD533-EE3C-40E4-A343-18E8617A46B3}"/>
              </a:ext>
            </a:extLst>
          </p:cNvPr>
          <p:cNvSpPr>
            <a:spLocks noGrp="1"/>
          </p:cNvSpPr>
          <p:nvPr>
            <p:ph type="title"/>
          </p:nvPr>
        </p:nvSpPr>
        <p:spPr>
          <a:xfrm>
            <a:off x="254540" y="219211"/>
            <a:ext cx="10515600" cy="413088"/>
          </a:xfrm>
        </p:spPr>
        <p:txBody>
          <a:bodyPr>
            <a:normAutofit fontScale="90000"/>
          </a:bodyPr>
          <a:lstStyle/>
          <a:p>
            <a:r>
              <a:rPr lang="en-US" b="1" dirty="0">
                <a:solidFill>
                  <a:srgbClr val="7030A0"/>
                </a:solidFill>
              </a:rPr>
              <a:t>Find the Transfer Function of CR Circuit</a:t>
            </a:r>
            <a:endParaRPr lang="th-TH" b="1" dirty="0">
              <a:solidFill>
                <a:srgbClr val="7030A0"/>
              </a:solidFill>
            </a:endParaRPr>
          </a:p>
        </p:txBody>
      </p:sp>
      <p:pic>
        <p:nvPicPr>
          <p:cNvPr id="9" name="Picture 8">
            <a:extLst>
              <a:ext uri="{FF2B5EF4-FFF2-40B4-BE49-F238E27FC236}">
                <a16:creationId xmlns:a16="http://schemas.microsoft.com/office/drawing/2014/main" id="{017DBBFA-5144-4ACA-A9AE-C86932B90CD2}"/>
              </a:ext>
            </a:extLst>
          </p:cNvPr>
          <p:cNvPicPr>
            <a:picLocks noChangeAspect="1"/>
          </p:cNvPicPr>
          <p:nvPr/>
        </p:nvPicPr>
        <p:blipFill>
          <a:blip r:embed="rId2"/>
          <a:stretch>
            <a:fillRect/>
          </a:stretch>
        </p:blipFill>
        <p:spPr>
          <a:xfrm>
            <a:off x="7684850" y="673642"/>
            <a:ext cx="4418993" cy="2514600"/>
          </a:xfrm>
          <a:prstGeom prst="rect">
            <a:avLst/>
          </a:prstGeom>
        </p:spPr>
      </p:pic>
      <p:pic>
        <p:nvPicPr>
          <p:cNvPr id="4" name="Picture 3">
            <a:extLst>
              <a:ext uri="{FF2B5EF4-FFF2-40B4-BE49-F238E27FC236}">
                <a16:creationId xmlns:a16="http://schemas.microsoft.com/office/drawing/2014/main" id="{D7231F68-DA05-408F-A683-1ACEAA1BEC7E}"/>
              </a:ext>
            </a:extLst>
          </p:cNvPr>
          <p:cNvPicPr>
            <a:picLocks noChangeAspect="1"/>
          </p:cNvPicPr>
          <p:nvPr/>
        </p:nvPicPr>
        <p:blipFill>
          <a:blip r:embed="rId3">
            <a:duotone>
              <a:schemeClr val="accent6">
                <a:shade val="45000"/>
                <a:satMod val="135000"/>
              </a:schemeClr>
              <a:prstClr val="white"/>
            </a:duotone>
          </a:blip>
          <a:stretch>
            <a:fillRect/>
          </a:stretch>
        </p:blipFill>
        <p:spPr>
          <a:xfrm>
            <a:off x="332160" y="815198"/>
            <a:ext cx="5935833" cy="2842402"/>
          </a:xfrm>
          <a:prstGeom prst="rect">
            <a:avLst/>
          </a:prstGeom>
        </p:spPr>
      </p:pic>
      <p:pic>
        <p:nvPicPr>
          <p:cNvPr id="10" name="Picture 9">
            <a:extLst>
              <a:ext uri="{FF2B5EF4-FFF2-40B4-BE49-F238E27FC236}">
                <a16:creationId xmlns:a16="http://schemas.microsoft.com/office/drawing/2014/main" id="{CE1C9D32-42DC-432B-A7B6-8EBE4CF1523A}"/>
              </a:ext>
            </a:extLst>
          </p:cNvPr>
          <p:cNvPicPr>
            <a:picLocks noChangeAspect="1"/>
          </p:cNvPicPr>
          <p:nvPr/>
        </p:nvPicPr>
        <p:blipFill>
          <a:blip r:embed="rId4">
            <a:duotone>
              <a:schemeClr val="accent5">
                <a:shade val="45000"/>
                <a:satMod val="135000"/>
              </a:schemeClr>
              <a:prstClr val="white"/>
            </a:duotone>
          </a:blip>
          <a:stretch>
            <a:fillRect/>
          </a:stretch>
        </p:blipFill>
        <p:spPr>
          <a:xfrm>
            <a:off x="386473" y="4260715"/>
            <a:ext cx="5955961" cy="2275138"/>
          </a:xfrm>
          <a:prstGeom prst="rect">
            <a:avLst/>
          </a:prstGeom>
        </p:spPr>
      </p:pic>
      <p:sp>
        <p:nvSpPr>
          <p:cNvPr id="11" name="TextBox 10">
            <a:extLst>
              <a:ext uri="{FF2B5EF4-FFF2-40B4-BE49-F238E27FC236}">
                <a16:creationId xmlns:a16="http://schemas.microsoft.com/office/drawing/2014/main" id="{BFB9D7F1-79E0-44A8-898C-2AC3FD2FBA5D}"/>
              </a:ext>
            </a:extLst>
          </p:cNvPr>
          <p:cNvSpPr txBox="1"/>
          <p:nvPr/>
        </p:nvSpPr>
        <p:spPr>
          <a:xfrm>
            <a:off x="175098" y="3667328"/>
            <a:ext cx="7101192" cy="523220"/>
          </a:xfrm>
          <a:prstGeom prst="rect">
            <a:avLst/>
          </a:prstGeom>
          <a:noFill/>
        </p:spPr>
        <p:txBody>
          <a:bodyPr wrap="square" rtlCol="0">
            <a:spAutoFit/>
          </a:bodyPr>
          <a:lstStyle/>
          <a:p>
            <a:r>
              <a:rPr lang="en-US" dirty="0"/>
              <a:t>Convert Time Domain CKT into S-Domain</a:t>
            </a:r>
            <a:endParaRPr lang="th-TH" dirty="0"/>
          </a:p>
        </p:txBody>
      </p:sp>
    </p:spTree>
    <p:extLst>
      <p:ext uri="{BB962C8B-B14F-4D97-AF65-F5344CB8AC3E}">
        <p14:creationId xmlns:p14="http://schemas.microsoft.com/office/powerpoint/2010/main" val="201540098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AD533-EE3C-40E4-A343-18E8617A46B3}"/>
              </a:ext>
            </a:extLst>
          </p:cNvPr>
          <p:cNvSpPr>
            <a:spLocks noGrp="1"/>
          </p:cNvSpPr>
          <p:nvPr>
            <p:ph type="title"/>
          </p:nvPr>
        </p:nvSpPr>
        <p:spPr>
          <a:xfrm>
            <a:off x="254540" y="219211"/>
            <a:ext cx="10515600" cy="413088"/>
          </a:xfrm>
        </p:spPr>
        <p:txBody>
          <a:bodyPr>
            <a:normAutofit fontScale="90000"/>
          </a:bodyPr>
          <a:lstStyle/>
          <a:p>
            <a:r>
              <a:rPr lang="en-US" b="1" dirty="0">
                <a:solidFill>
                  <a:srgbClr val="7030A0"/>
                </a:solidFill>
              </a:rPr>
              <a:t>Find the Transfer Function of CR Circuit</a:t>
            </a:r>
            <a:endParaRPr lang="th-TH" b="1" dirty="0">
              <a:solidFill>
                <a:srgbClr val="7030A0"/>
              </a:solidFill>
            </a:endParaRPr>
          </a:p>
        </p:txBody>
      </p:sp>
      <p:pic>
        <p:nvPicPr>
          <p:cNvPr id="9" name="Picture 8">
            <a:extLst>
              <a:ext uri="{FF2B5EF4-FFF2-40B4-BE49-F238E27FC236}">
                <a16:creationId xmlns:a16="http://schemas.microsoft.com/office/drawing/2014/main" id="{017DBBFA-5144-4ACA-A9AE-C86932B90CD2}"/>
              </a:ext>
            </a:extLst>
          </p:cNvPr>
          <p:cNvPicPr>
            <a:picLocks noChangeAspect="1"/>
          </p:cNvPicPr>
          <p:nvPr/>
        </p:nvPicPr>
        <p:blipFill>
          <a:blip r:embed="rId2"/>
          <a:stretch>
            <a:fillRect/>
          </a:stretch>
        </p:blipFill>
        <p:spPr>
          <a:xfrm>
            <a:off x="7684850" y="673642"/>
            <a:ext cx="4418993" cy="2514600"/>
          </a:xfrm>
          <a:prstGeom prst="rect">
            <a:avLst/>
          </a:prstGeom>
        </p:spPr>
      </p:pic>
      <p:pic>
        <p:nvPicPr>
          <p:cNvPr id="10" name="Picture 9">
            <a:extLst>
              <a:ext uri="{FF2B5EF4-FFF2-40B4-BE49-F238E27FC236}">
                <a16:creationId xmlns:a16="http://schemas.microsoft.com/office/drawing/2014/main" id="{CE1C9D32-42DC-432B-A7B6-8EBE4CF1523A}"/>
              </a:ext>
            </a:extLst>
          </p:cNvPr>
          <p:cNvPicPr>
            <a:picLocks noChangeAspect="1"/>
          </p:cNvPicPr>
          <p:nvPr/>
        </p:nvPicPr>
        <p:blipFill>
          <a:blip r:embed="rId3">
            <a:duotone>
              <a:schemeClr val="accent5">
                <a:shade val="45000"/>
                <a:satMod val="135000"/>
              </a:schemeClr>
              <a:prstClr val="white"/>
            </a:duotone>
          </a:blip>
          <a:stretch>
            <a:fillRect/>
          </a:stretch>
        </p:blipFill>
        <p:spPr>
          <a:xfrm>
            <a:off x="376746" y="875489"/>
            <a:ext cx="5955961" cy="2275138"/>
          </a:xfrm>
          <a:prstGeom prst="rect">
            <a:avLst/>
          </a:prstGeom>
        </p:spPr>
      </p:pic>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FF4ADE5D-D540-462F-B05B-B2B188E42DE5}"/>
                  </a:ext>
                </a:extLst>
              </p:cNvPr>
              <p:cNvSpPr txBox="1"/>
              <p:nvPr/>
            </p:nvSpPr>
            <p:spPr>
              <a:xfrm>
                <a:off x="393969" y="3497093"/>
                <a:ext cx="4394408" cy="80958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𝑇𝑜𝑡𝑎𝑙</m:t>
                      </m:r>
                      <m:r>
                        <a:rPr lang="en-US" b="0" i="1" smtClean="0">
                          <a:latin typeface="Cambria Math" panose="02040503050406030204" pitchFamily="18" charset="0"/>
                        </a:rPr>
                        <m:t> </m:t>
                      </m:r>
                      <m:r>
                        <a:rPr lang="en-US" b="0" i="1" smtClean="0">
                          <a:latin typeface="Cambria Math" panose="02040503050406030204" pitchFamily="18" charset="0"/>
                        </a:rPr>
                        <m:t>𝑂𝑝𝑝𝑜𝑠𝑖𝑡𝑖𝑜𝑛</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𝑠𝐶</m:t>
                          </m:r>
                        </m:den>
                      </m:f>
                      <m:r>
                        <a:rPr lang="en-US" b="0" i="1" smtClean="0">
                          <a:latin typeface="Cambria Math" panose="02040503050406030204" pitchFamily="18" charset="0"/>
                        </a:rPr>
                        <m:t>+</m:t>
                      </m:r>
                      <m:r>
                        <a:rPr lang="en-US" b="0" i="1" smtClean="0">
                          <a:latin typeface="Cambria Math" panose="02040503050406030204" pitchFamily="18" charset="0"/>
                        </a:rPr>
                        <m:t>𝑅</m:t>
                      </m:r>
                      <m:r>
                        <a:rPr lang="en-US" b="0" i="1" smtClean="0">
                          <a:latin typeface="Cambria Math" panose="02040503050406030204" pitchFamily="18" charset="0"/>
                        </a:rPr>
                        <m:t> </m:t>
                      </m:r>
                    </m:oMath>
                  </m:oMathPara>
                </a14:m>
                <a:endParaRPr lang="th-TH" dirty="0"/>
              </a:p>
            </p:txBody>
          </p:sp>
        </mc:Choice>
        <mc:Fallback xmlns="">
          <p:sp>
            <p:nvSpPr>
              <p:cNvPr id="3" name="TextBox 2">
                <a:extLst>
                  <a:ext uri="{FF2B5EF4-FFF2-40B4-BE49-F238E27FC236}">
                    <a16:creationId xmlns:a16="http://schemas.microsoft.com/office/drawing/2014/main" id="{FF4ADE5D-D540-462F-B05B-B2B188E42DE5}"/>
                  </a:ext>
                </a:extLst>
              </p:cNvPr>
              <p:cNvSpPr txBox="1">
                <a:spLocks noRot="1" noChangeAspect="1" noMove="1" noResize="1" noEditPoints="1" noAdjustHandles="1" noChangeArrowheads="1" noChangeShapeType="1" noTextEdit="1"/>
              </p:cNvSpPr>
              <p:nvPr/>
            </p:nvSpPr>
            <p:spPr>
              <a:xfrm>
                <a:off x="393969" y="3497093"/>
                <a:ext cx="4394408" cy="809581"/>
              </a:xfrm>
              <a:prstGeom prst="rect">
                <a:avLst/>
              </a:prstGeom>
              <a:blipFill>
                <a:blip r:embed="rId4"/>
                <a:stretch>
                  <a:fillRect/>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5DC59221-FD33-438F-8579-E953FDC9B988}"/>
                  </a:ext>
                </a:extLst>
              </p:cNvPr>
              <p:cNvSpPr txBox="1"/>
              <p:nvPr/>
            </p:nvSpPr>
            <p:spPr>
              <a:xfrm>
                <a:off x="0" y="4198521"/>
                <a:ext cx="10104607" cy="100104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𝑉𝑜𝑙𝑎𝑡𝑔𝑒</m:t>
                      </m:r>
                      <m:r>
                        <a:rPr lang="en-US" b="0" i="1" smtClean="0">
                          <a:latin typeface="Cambria Math" panose="02040503050406030204" pitchFamily="18" charset="0"/>
                        </a:rPr>
                        <m:t> </m:t>
                      </m:r>
                      <m:r>
                        <a:rPr lang="en-US" b="0" i="1" smtClean="0">
                          <a:latin typeface="Cambria Math" panose="02040503050406030204" pitchFamily="18" charset="0"/>
                        </a:rPr>
                        <m:t>𝐴𝑐𝑟𝑜𝑜𝑠</m:t>
                      </m:r>
                      <m:r>
                        <a:rPr lang="en-US" b="0" i="1" smtClean="0">
                          <a:latin typeface="Cambria Math" panose="02040503050406030204" pitchFamily="18" charset="0"/>
                        </a:rPr>
                        <m:t> </m:t>
                      </m:r>
                      <m:r>
                        <a:rPr lang="en-US" b="0" i="1" smtClean="0">
                          <a:latin typeface="Cambria Math" panose="02040503050406030204" pitchFamily="18" charset="0"/>
                        </a:rPr>
                        <m:t>𝑅</m:t>
                      </m:r>
                      <m:r>
                        <a:rPr lang="en-US" b="0" i="1" smtClean="0">
                          <a:latin typeface="Cambria Math" panose="02040503050406030204" pitchFamily="18" charset="0"/>
                        </a:rPr>
                        <m:t>, </m:t>
                      </m:r>
                      <m:r>
                        <a:rPr lang="en-US" b="0" i="1" smtClean="0">
                          <a:latin typeface="Cambria Math" panose="02040503050406030204" pitchFamily="18" charset="0"/>
                        </a:rPr>
                        <m:t>𝑤𝑒</m:t>
                      </m:r>
                      <m:r>
                        <a:rPr lang="en-US" b="0" i="1" smtClean="0">
                          <a:latin typeface="Cambria Math" panose="02040503050406030204" pitchFamily="18" charset="0"/>
                        </a:rPr>
                        <m:t> </m:t>
                      </m:r>
                      <m:r>
                        <a:rPr lang="en-US" b="0" i="1" smtClean="0">
                          <a:latin typeface="Cambria Math" panose="02040503050406030204" pitchFamily="18" charset="0"/>
                        </a:rPr>
                        <m:t>𝑢𝑠𝑒𝑑</m:t>
                      </m:r>
                      <m:r>
                        <a:rPr lang="en-US" b="0" i="1" smtClean="0">
                          <a:latin typeface="Cambria Math" panose="02040503050406030204" pitchFamily="18" charset="0"/>
                        </a:rPr>
                        <m:t> </m:t>
                      </m:r>
                      <m:r>
                        <a:rPr lang="en-US" b="0" i="1" smtClean="0">
                          <a:latin typeface="Cambria Math" panose="02040503050406030204" pitchFamily="18" charset="0"/>
                        </a:rPr>
                        <m:t>𝑉𝐷𝑆𝑅</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𝑜</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𝑠</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b="0" i="1" smtClean="0">
                                  <a:latin typeface="Cambria Math" panose="02040503050406030204" pitchFamily="18" charset="0"/>
                                </a:rPr>
                                <m:t>𝑖</m:t>
                              </m:r>
                            </m:sub>
                          </m:sSub>
                          <m:d>
                            <m:dPr>
                              <m:ctrlPr>
                                <a:rPr lang="en-US" i="1">
                                  <a:latin typeface="Cambria Math" panose="02040503050406030204" pitchFamily="18" charset="0"/>
                                </a:rPr>
                              </m:ctrlPr>
                            </m:dPr>
                            <m:e>
                              <m:r>
                                <a:rPr lang="en-US" i="1">
                                  <a:latin typeface="Cambria Math" panose="02040503050406030204" pitchFamily="18" charset="0"/>
                                </a:rPr>
                                <m:t>𝑠</m:t>
                              </m:r>
                            </m:e>
                          </m:d>
                          <m:r>
                            <a:rPr lang="en-US" b="0" i="1" smtClean="0">
                              <a:latin typeface="Cambria Math" panose="02040503050406030204" pitchFamily="18" charset="0"/>
                            </a:rPr>
                            <m:t> ∗</m:t>
                          </m:r>
                          <m:r>
                            <a:rPr lang="en-US" b="0" i="1" smtClean="0">
                              <a:latin typeface="Cambria Math" panose="02040503050406030204" pitchFamily="18" charset="0"/>
                            </a:rPr>
                            <m:t>𝑅</m:t>
                          </m:r>
                        </m:num>
                        <m:den>
                          <m:r>
                            <a:rPr lang="en-US" b="0" i="1" smtClean="0">
                              <a:latin typeface="Cambria Math" panose="02040503050406030204" pitchFamily="18" charset="0"/>
                            </a:rPr>
                            <m:t>𝑇𝑜𝑡𝑎𝑙</m:t>
                          </m:r>
                          <m:r>
                            <a:rPr lang="en-US" b="0" i="1" smtClean="0">
                              <a:latin typeface="Cambria Math" panose="02040503050406030204" pitchFamily="18" charset="0"/>
                            </a:rPr>
                            <m:t> </m:t>
                          </m:r>
                          <m:r>
                            <a:rPr lang="en-US" b="0" i="1" smtClean="0">
                              <a:latin typeface="Cambria Math" panose="02040503050406030204" pitchFamily="18" charset="0"/>
                            </a:rPr>
                            <m:t>𝑂𝑝𝑝𝑜𝑠𝑖𝑡𝑖𝑜𝑛</m:t>
                          </m:r>
                        </m:den>
                      </m:f>
                    </m:oMath>
                  </m:oMathPara>
                </a14:m>
                <a:endParaRPr lang="th-TH" dirty="0"/>
              </a:p>
            </p:txBody>
          </p:sp>
        </mc:Choice>
        <mc:Fallback xmlns="">
          <p:sp>
            <p:nvSpPr>
              <p:cNvPr id="12" name="TextBox 11">
                <a:extLst>
                  <a:ext uri="{FF2B5EF4-FFF2-40B4-BE49-F238E27FC236}">
                    <a16:creationId xmlns:a16="http://schemas.microsoft.com/office/drawing/2014/main" id="{5DC59221-FD33-438F-8579-E953FDC9B988}"/>
                  </a:ext>
                </a:extLst>
              </p:cNvPr>
              <p:cNvSpPr txBox="1">
                <a:spLocks noRot="1" noChangeAspect="1" noMove="1" noResize="1" noEditPoints="1" noAdjustHandles="1" noChangeArrowheads="1" noChangeShapeType="1" noTextEdit="1"/>
              </p:cNvSpPr>
              <p:nvPr/>
            </p:nvSpPr>
            <p:spPr>
              <a:xfrm>
                <a:off x="0" y="4198521"/>
                <a:ext cx="10104607" cy="1001043"/>
              </a:xfrm>
              <a:prstGeom prst="rect">
                <a:avLst/>
              </a:prstGeom>
              <a:blipFill>
                <a:blip r:embed="rId5"/>
                <a:stretch>
                  <a:fillRect/>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ACA241AC-CC23-4440-A5E8-287E108CE4B6}"/>
                  </a:ext>
                </a:extLst>
              </p:cNvPr>
              <p:cNvSpPr txBox="1"/>
              <p:nvPr/>
            </p:nvSpPr>
            <p:spPr>
              <a:xfrm>
                <a:off x="77821" y="5197227"/>
                <a:ext cx="5466945" cy="127618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𝑜</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𝑠</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b="0" i="1" smtClean="0">
                                  <a:latin typeface="Cambria Math" panose="02040503050406030204" pitchFamily="18" charset="0"/>
                                </a:rPr>
                                <m:t>𝑖</m:t>
                              </m:r>
                            </m:sub>
                          </m:sSub>
                          <m:d>
                            <m:dPr>
                              <m:ctrlPr>
                                <a:rPr lang="en-US" i="1">
                                  <a:latin typeface="Cambria Math" panose="02040503050406030204" pitchFamily="18" charset="0"/>
                                </a:rPr>
                              </m:ctrlPr>
                            </m:dPr>
                            <m:e>
                              <m:r>
                                <a:rPr lang="en-US" i="1">
                                  <a:latin typeface="Cambria Math" panose="02040503050406030204" pitchFamily="18" charset="0"/>
                                </a:rPr>
                                <m:t>𝑠</m:t>
                              </m:r>
                            </m:e>
                          </m:d>
                          <m:r>
                            <a:rPr lang="en-US" b="0" i="1" smtClean="0">
                              <a:latin typeface="Cambria Math" panose="02040503050406030204" pitchFamily="18" charset="0"/>
                            </a:rPr>
                            <m:t> ∗</m:t>
                          </m:r>
                          <m:r>
                            <a:rPr lang="en-US" b="0" i="1" smtClean="0">
                              <a:latin typeface="Cambria Math" panose="02040503050406030204" pitchFamily="18" charset="0"/>
                            </a:rPr>
                            <m:t>𝑅</m:t>
                          </m:r>
                        </m:num>
                        <m:den>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𝑠𝐶</m:t>
                              </m:r>
                            </m:den>
                          </m:f>
                          <m:r>
                            <a:rPr lang="en-US" i="1">
                              <a:latin typeface="Cambria Math" panose="02040503050406030204" pitchFamily="18" charset="0"/>
                            </a:rPr>
                            <m:t>+</m:t>
                          </m:r>
                          <m:r>
                            <a:rPr lang="en-US" i="1">
                              <a:latin typeface="Cambria Math" panose="02040503050406030204" pitchFamily="18" charset="0"/>
                            </a:rPr>
                            <m:t>𝑅</m:t>
                          </m:r>
                        </m:den>
                      </m:f>
                    </m:oMath>
                  </m:oMathPara>
                </a14:m>
                <a:endParaRPr lang="th-TH" dirty="0"/>
              </a:p>
            </p:txBody>
          </p:sp>
        </mc:Choice>
        <mc:Fallback xmlns="">
          <p:sp>
            <p:nvSpPr>
              <p:cNvPr id="13" name="TextBox 12">
                <a:extLst>
                  <a:ext uri="{FF2B5EF4-FFF2-40B4-BE49-F238E27FC236}">
                    <a16:creationId xmlns:a16="http://schemas.microsoft.com/office/drawing/2014/main" id="{ACA241AC-CC23-4440-A5E8-287E108CE4B6}"/>
                  </a:ext>
                </a:extLst>
              </p:cNvPr>
              <p:cNvSpPr txBox="1">
                <a:spLocks noRot="1" noChangeAspect="1" noMove="1" noResize="1" noEditPoints="1" noAdjustHandles="1" noChangeArrowheads="1" noChangeShapeType="1" noTextEdit="1"/>
              </p:cNvSpPr>
              <p:nvPr/>
            </p:nvSpPr>
            <p:spPr>
              <a:xfrm>
                <a:off x="77821" y="5197227"/>
                <a:ext cx="5466945" cy="1276183"/>
              </a:xfrm>
              <a:prstGeom prst="rect">
                <a:avLst/>
              </a:prstGeom>
              <a:blipFill>
                <a:blip r:embed="rId6"/>
                <a:stretch>
                  <a:fillRect/>
                </a:stretch>
              </a:blipFill>
            </p:spPr>
            <p:txBody>
              <a:bodyPr/>
              <a:lstStyle/>
              <a:p>
                <a:r>
                  <a:rPr lang="th-TH">
                    <a:noFill/>
                  </a:rPr>
                  <a:t> </a:t>
                </a:r>
              </a:p>
            </p:txBody>
          </p:sp>
        </mc:Fallback>
      </mc:AlternateContent>
    </p:spTree>
    <p:extLst>
      <p:ext uri="{BB962C8B-B14F-4D97-AF65-F5344CB8AC3E}">
        <p14:creationId xmlns:p14="http://schemas.microsoft.com/office/powerpoint/2010/main" val="411280749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AD533-EE3C-40E4-A343-18E8617A46B3}"/>
              </a:ext>
            </a:extLst>
          </p:cNvPr>
          <p:cNvSpPr>
            <a:spLocks noGrp="1"/>
          </p:cNvSpPr>
          <p:nvPr>
            <p:ph type="title"/>
          </p:nvPr>
        </p:nvSpPr>
        <p:spPr>
          <a:xfrm>
            <a:off x="254540" y="219211"/>
            <a:ext cx="10515600" cy="413088"/>
          </a:xfrm>
        </p:spPr>
        <p:txBody>
          <a:bodyPr>
            <a:normAutofit fontScale="90000"/>
          </a:bodyPr>
          <a:lstStyle/>
          <a:p>
            <a:r>
              <a:rPr lang="en-US" b="1" dirty="0">
                <a:solidFill>
                  <a:srgbClr val="7030A0"/>
                </a:solidFill>
              </a:rPr>
              <a:t>Find the Transfer Function of CR Circuit</a:t>
            </a:r>
            <a:endParaRPr lang="th-TH" b="1" dirty="0">
              <a:solidFill>
                <a:srgbClr val="7030A0"/>
              </a:solidFill>
            </a:endParaRPr>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ACA241AC-CC23-4440-A5E8-287E108CE4B6}"/>
                  </a:ext>
                </a:extLst>
              </p:cNvPr>
              <p:cNvSpPr txBox="1"/>
              <p:nvPr/>
            </p:nvSpPr>
            <p:spPr>
              <a:xfrm>
                <a:off x="437745" y="693321"/>
                <a:ext cx="3472775" cy="127618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𝑜</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𝑠</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b="0" i="1" smtClean="0">
                                  <a:latin typeface="Cambria Math" panose="02040503050406030204" pitchFamily="18" charset="0"/>
                                </a:rPr>
                                <m:t>𝑖</m:t>
                              </m:r>
                            </m:sub>
                          </m:sSub>
                          <m:d>
                            <m:dPr>
                              <m:ctrlPr>
                                <a:rPr lang="en-US" i="1">
                                  <a:latin typeface="Cambria Math" panose="02040503050406030204" pitchFamily="18" charset="0"/>
                                </a:rPr>
                              </m:ctrlPr>
                            </m:dPr>
                            <m:e>
                              <m:r>
                                <a:rPr lang="en-US" i="1">
                                  <a:latin typeface="Cambria Math" panose="02040503050406030204" pitchFamily="18" charset="0"/>
                                </a:rPr>
                                <m:t>𝑠</m:t>
                              </m:r>
                            </m:e>
                          </m:d>
                          <m:r>
                            <a:rPr lang="en-US" b="0" i="1" smtClean="0">
                              <a:latin typeface="Cambria Math" panose="02040503050406030204" pitchFamily="18" charset="0"/>
                            </a:rPr>
                            <m:t> ∗</m:t>
                          </m:r>
                          <m:r>
                            <a:rPr lang="en-US" b="0" i="1" smtClean="0">
                              <a:latin typeface="Cambria Math" panose="02040503050406030204" pitchFamily="18" charset="0"/>
                            </a:rPr>
                            <m:t>𝑅</m:t>
                          </m:r>
                        </m:num>
                        <m:den>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𝑠𝐶</m:t>
                              </m:r>
                            </m:den>
                          </m:f>
                          <m:r>
                            <a:rPr lang="en-US" i="1">
                              <a:latin typeface="Cambria Math" panose="02040503050406030204" pitchFamily="18" charset="0"/>
                            </a:rPr>
                            <m:t>+</m:t>
                          </m:r>
                          <m:r>
                            <a:rPr lang="en-US" i="1">
                              <a:latin typeface="Cambria Math" panose="02040503050406030204" pitchFamily="18" charset="0"/>
                            </a:rPr>
                            <m:t>𝑅</m:t>
                          </m:r>
                        </m:den>
                      </m:f>
                    </m:oMath>
                  </m:oMathPara>
                </a14:m>
                <a:endParaRPr lang="th-TH" dirty="0"/>
              </a:p>
            </p:txBody>
          </p:sp>
        </mc:Choice>
        <mc:Fallback xmlns="">
          <p:sp>
            <p:nvSpPr>
              <p:cNvPr id="13" name="TextBox 12">
                <a:extLst>
                  <a:ext uri="{FF2B5EF4-FFF2-40B4-BE49-F238E27FC236}">
                    <a16:creationId xmlns:a16="http://schemas.microsoft.com/office/drawing/2014/main" id="{ACA241AC-CC23-4440-A5E8-287E108CE4B6}"/>
                  </a:ext>
                </a:extLst>
              </p:cNvPr>
              <p:cNvSpPr txBox="1">
                <a:spLocks noRot="1" noChangeAspect="1" noMove="1" noResize="1" noEditPoints="1" noAdjustHandles="1" noChangeArrowheads="1" noChangeShapeType="1" noTextEdit="1"/>
              </p:cNvSpPr>
              <p:nvPr/>
            </p:nvSpPr>
            <p:spPr>
              <a:xfrm>
                <a:off x="437745" y="693321"/>
                <a:ext cx="3472775" cy="1276183"/>
              </a:xfrm>
              <a:prstGeom prst="rect">
                <a:avLst/>
              </a:prstGeom>
              <a:blipFill>
                <a:blip r:embed="rId2"/>
                <a:stretch>
                  <a:fillRect/>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157FA55E-0F57-4A13-B412-46F3793D1403}"/>
                  </a:ext>
                </a:extLst>
              </p:cNvPr>
              <p:cNvSpPr txBox="1"/>
              <p:nvPr/>
            </p:nvSpPr>
            <p:spPr>
              <a:xfrm>
                <a:off x="453957" y="2013040"/>
                <a:ext cx="6763966" cy="127618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𝑜</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𝑠</m:t>
                              </m:r>
                            </m:e>
                          </m:d>
                        </m:num>
                        <m:den>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i="1">
                                  <a:latin typeface="Cambria Math" panose="02040503050406030204" pitchFamily="18" charset="0"/>
                                </a:rPr>
                                <m:t>𝑖</m:t>
                              </m:r>
                            </m:sub>
                          </m:sSub>
                          <m:d>
                            <m:dPr>
                              <m:ctrlPr>
                                <a:rPr lang="en-US" i="1">
                                  <a:latin typeface="Cambria Math" panose="02040503050406030204" pitchFamily="18" charset="0"/>
                                </a:rPr>
                              </m:ctrlPr>
                            </m:dPr>
                            <m:e>
                              <m:r>
                                <a:rPr lang="en-US" i="1">
                                  <a:latin typeface="Cambria Math" panose="02040503050406030204" pitchFamily="18" charset="0"/>
                                </a:rPr>
                                <m:t>𝑠</m:t>
                              </m:r>
                            </m:e>
                          </m:d>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𝑅</m:t>
                          </m:r>
                        </m:num>
                        <m:den>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𝑠𝐶</m:t>
                              </m:r>
                            </m:den>
                          </m:f>
                          <m:r>
                            <a:rPr lang="en-US" i="1">
                              <a:latin typeface="Cambria Math" panose="02040503050406030204" pitchFamily="18" charset="0"/>
                            </a:rPr>
                            <m:t>+</m:t>
                          </m:r>
                          <m:r>
                            <a:rPr lang="en-US" i="1">
                              <a:latin typeface="Cambria Math" panose="02040503050406030204" pitchFamily="18" charset="0"/>
                            </a:rPr>
                            <m:t>𝑅</m:t>
                          </m:r>
                        </m:den>
                      </m:f>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𝑅</m:t>
                          </m:r>
                        </m:num>
                        <m:den>
                          <m:f>
                            <m:fPr>
                              <m:ctrlPr>
                                <a:rPr lang="en-US" b="0" i="1" smtClean="0">
                                  <a:latin typeface="Cambria Math" panose="02040503050406030204" pitchFamily="18" charset="0"/>
                                </a:rPr>
                              </m:ctrlPr>
                            </m:fPr>
                            <m:num>
                              <m:r>
                                <a:rPr lang="en-US" b="0" i="1" smtClean="0">
                                  <a:latin typeface="Cambria Math" panose="02040503050406030204" pitchFamily="18" charset="0"/>
                                </a:rPr>
                                <m:t>1+</m:t>
                              </m:r>
                              <m:r>
                                <a:rPr lang="en-US" b="0" i="1" smtClean="0">
                                  <a:latin typeface="Cambria Math" panose="02040503050406030204" pitchFamily="18" charset="0"/>
                                </a:rPr>
                                <m:t>𝑠𝐶𝑅</m:t>
                              </m:r>
                            </m:num>
                            <m:den>
                              <m:r>
                                <a:rPr lang="en-US" b="0" i="1" smtClean="0">
                                  <a:latin typeface="Cambria Math" panose="02040503050406030204" pitchFamily="18" charset="0"/>
                                </a:rPr>
                                <m:t>𝑠𝐶</m:t>
                              </m:r>
                            </m:den>
                          </m:f>
                        </m:den>
                      </m:f>
                      <m:r>
                        <a:rPr lang="en-US" i="1">
                          <a:latin typeface="Cambria Math" panose="02040503050406030204" pitchFamily="18" charset="0"/>
                        </a:rPr>
                        <m:t>=</m:t>
                      </m:r>
                      <m:r>
                        <a:rPr lang="en-US" b="0" i="1" smtClean="0">
                          <a:latin typeface="Cambria Math" panose="02040503050406030204" pitchFamily="18" charset="0"/>
                        </a:rPr>
                        <m:t>𝑅</m:t>
                      </m:r>
                      <m:r>
                        <a:rPr lang="en-US" b="0" i="1" smtClean="0">
                          <a:latin typeface="Cambria Math" panose="02040503050406030204" pitchFamily="18" charset="0"/>
                        </a:rPr>
                        <m:t> ÷</m:t>
                      </m:r>
                      <m:f>
                        <m:fPr>
                          <m:ctrlPr>
                            <a:rPr lang="en-US" i="1">
                              <a:latin typeface="Cambria Math" panose="02040503050406030204" pitchFamily="18" charset="0"/>
                            </a:rPr>
                          </m:ctrlPr>
                        </m:fPr>
                        <m:num>
                          <m:r>
                            <a:rPr lang="en-US" i="1">
                              <a:latin typeface="Cambria Math" panose="02040503050406030204" pitchFamily="18" charset="0"/>
                            </a:rPr>
                            <m:t>1+</m:t>
                          </m:r>
                          <m:r>
                            <a:rPr lang="en-US" i="1">
                              <a:latin typeface="Cambria Math" panose="02040503050406030204" pitchFamily="18" charset="0"/>
                            </a:rPr>
                            <m:t>𝑠𝐶𝑅</m:t>
                          </m:r>
                        </m:num>
                        <m:den>
                          <m:r>
                            <a:rPr lang="en-US" i="1">
                              <a:latin typeface="Cambria Math" panose="02040503050406030204" pitchFamily="18" charset="0"/>
                            </a:rPr>
                            <m:t>𝑠𝐶</m:t>
                          </m:r>
                        </m:den>
                      </m:f>
                    </m:oMath>
                  </m:oMathPara>
                </a14:m>
                <a:endParaRPr lang="th-TH" dirty="0"/>
              </a:p>
            </p:txBody>
          </p:sp>
        </mc:Choice>
        <mc:Fallback xmlns="">
          <p:sp>
            <p:nvSpPr>
              <p:cNvPr id="8" name="TextBox 7">
                <a:extLst>
                  <a:ext uri="{FF2B5EF4-FFF2-40B4-BE49-F238E27FC236}">
                    <a16:creationId xmlns:a16="http://schemas.microsoft.com/office/drawing/2014/main" id="{157FA55E-0F57-4A13-B412-46F3793D1403}"/>
                  </a:ext>
                </a:extLst>
              </p:cNvPr>
              <p:cNvSpPr txBox="1">
                <a:spLocks noRot="1" noChangeAspect="1" noMove="1" noResize="1" noEditPoints="1" noAdjustHandles="1" noChangeArrowheads="1" noChangeShapeType="1" noTextEdit="1"/>
              </p:cNvSpPr>
              <p:nvPr/>
            </p:nvSpPr>
            <p:spPr>
              <a:xfrm>
                <a:off x="453957" y="2013040"/>
                <a:ext cx="6763966" cy="1276183"/>
              </a:xfrm>
              <a:prstGeom prst="rect">
                <a:avLst/>
              </a:prstGeom>
              <a:blipFill>
                <a:blip r:embed="rId3"/>
                <a:stretch>
                  <a:fillRect/>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E66468BF-0FB4-4150-8E92-CC04EA07577F}"/>
                  </a:ext>
                </a:extLst>
              </p:cNvPr>
              <p:cNvSpPr txBox="1"/>
              <p:nvPr/>
            </p:nvSpPr>
            <p:spPr>
              <a:xfrm>
                <a:off x="158073" y="3514525"/>
                <a:ext cx="6174633" cy="100130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𝑜</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𝑠</m:t>
                              </m:r>
                            </m:e>
                          </m:d>
                        </m:num>
                        <m:den>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i="1">
                                  <a:latin typeface="Cambria Math" panose="02040503050406030204" pitchFamily="18" charset="0"/>
                                </a:rPr>
                                <m:t>𝑖</m:t>
                              </m:r>
                            </m:sub>
                          </m:sSub>
                          <m:d>
                            <m:dPr>
                              <m:ctrlPr>
                                <a:rPr lang="en-US" i="1">
                                  <a:latin typeface="Cambria Math" panose="02040503050406030204" pitchFamily="18" charset="0"/>
                                </a:rPr>
                              </m:ctrlPr>
                            </m:dPr>
                            <m:e>
                              <m:r>
                                <a:rPr lang="en-US" i="1">
                                  <a:latin typeface="Cambria Math" panose="02040503050406030204" pitchFamily="18" charset="0"/>
                                </a:rPr>
                                <m:t>𝑠</m:t>
                              </m:r>
                            </m:e>
                          </m:d>
                        </m:den>
                      </m:f>
                      <m:r>
                        <a:rPr lang="en-US" b="0" i="1" smtClean="0">
                          <a:latin typeface="Cambria Math" panose="02040503050406030204" pitchFamily="18" charset="0"/>
                        </a:rPr>
                        <m:t>=</m:t>
                      </m:r>
                      <m:r>
                        <a:rPr lang="en-US" b="0" i="1" smtClean="0">
                          <a:latin typeface="Cambria Math" panose="02040503050406030204" pitchFamily="18" charset="0"/>
                        </a:rPr>
                        <m:t>𝑅</m:t>
                      </m:r>
                      <m:r>
                        <a:rPr lang="en-US" b="0" i="1" smtClean="0">
                          <a:latin typeface="Cambria Math" panose="02040503050406030204" pitchFamily="18" charset="0"/>
                        </a:rPr>
                        <m:t> ×</m:t>
                      </m:r>
                      <m:f>
                        <m:fPr>
                          <m:ctrlPr>
                            <a:rPr lang="en-US" i="1">
                              <a:latin typeface="Cambria Math" panose="02040503050406030204" pitchFamily="18" charset="0"/>
                            </a:rPr>
                          </m:ctrlPr>
                        </m:fPr>
                        <m:num>
                          <m:r>
                            <a:rPr lang="en-US" b="0" i="1" smtClean="0">
                              <a:latin typeface="Cambria Math" panose="02040503050406030204" pitchFamily="18" charset="0"/>
                            </a:rPr>
                            <m:t>𝑠𝐶</m:t>
                          </m:r>
                        </m:num>
                        <m:den>
                          <m:r>
                            <a:rPr lang="en-US" i="1">
                              <a:latin typeface="Cambria Math" panose="02040503050406030204" pitchFamily="18" charset="0"/>
                            </a:rPr>
                            <m:t>1+</m:t>
                          </m:r>
                          <m:r>
                            <a:rPr lang="en-US" i="1">
                              <a:latin typeface="Cambria Math" panose="02040503050406030204" pitchFamily="18" charset="0"/>
                            </a:rPr>
                            <m:t>𝑠𝐶𝑅</m:t>
                          </m:r>
                        </m:den>
                      </m:f>
                      <m:r>
                        <a:rPr lang="en-US" i="1">
                          <a:latin typeface="Cambria Math" panose="02040503050406030204" pitchFamily="18" charset="0"/>
                        </a:rPr>
                        <m:t>=</m:t>
                      </m:r>
                      <m:f>
                        <m:fPr>
                          <m:ctrlPr>
                            <a:rPr lang="en-US" i="1">
                              <a:latin typeface="Cambria Math" panose="02040503050406030204" pitchFamily="18" charset="0"/>
                            </a:rPr>
                          </m:ctrlPr>
                        </m:fPr>
                        <m:num>
                          <m:r>
                            <a:rPr lang="en-US" b="0" i="1" smtClean="0">
                              <a:latin typeface="Cambria Math" panose="02040503050406030204" pitchFamily="18" charset="0"/>
                            </a:rPr>
                            <m:t>𝑅</m:t>
                          </m:r>
                          <m:r>
                            <a:rPr lang="en-US" i="1">
                              <a:latin typeface="Cambria Math" panose="02040503050406030204" pitchFamily="18" charset="0"/>
                            </a:rPr>
                            <m:t>𝑠𝐶</m:t>
                          </m:r>
                        </m:num>
                        <m:den>
                          <m:r>
                            <a:rPr lang="en-US" b="0" i="1" smtClean="0">
                              <a:latin typeface="Cambria Math" panose="02040503050406030204" pitchFamily="18" charset="0"/>
                            </a:rPr>
                            <m:t>𝑅𝑠𝐶</m:t>
                          </m:r>
                          <m:r>
                            <a:rPr lang="en-US" b="0" i="1" smtClean="0">
                              <a:latin typeface="Cambria Math" panose="02040503050406030204" pitchFamily="18" charset="0"/>
                            </a:rPr>
                            <m:t>+1</m:t>
                          </m:r>
                        </m:den>
                      </m:f>
                    </m:oMath>
                  </m:oMathPara>
                </a14:m>
                <a:endParaRPr lang="th-TH" dirty="0"/>
              </a:p>
            </p:txBody>
          </p:sp>
        </mc:Choice>
        <mc:Fallback xmlns="">
          <p:sp>
            <p:nvSpPr>
              <p:cNvPr id="11" name="TextBox 10">
                <a:extLst>
                  <a:ext uri="{FF2B5EF4-FFF2-40B4-BE49-F238E27FC236}">
                    <a16:creationId xmlns:a16="http://schemas.microsoft.com/office/drawing/2014/main" id="{E66468BF-0FB4-4150-8E92-CC04EA07577F}"/>
                  </a:ext>
                </a:extLst>
              </p:cNvPr>
              <p:cNvSpPr txBox="1">
                <a:spLocks noRot="1" noChangeAspect="1" noMove="1" noResize="1" noEditPoints="1" noAdjustHandles="1" noChangeArrowheads="1" noChangeShapeType="1" noTextEdit="1"/>
              </p:cNvSpPr>
              <p:nvPr/>
            </p:nvSpPr>
            <p:spPr>
              <a:xfrm>
                <a:off x="158073" y="3514525"/>
                <a:ext cx="6174633" cy="1001300"/>
              </a:xfrm>
              <a:prstGeom prst="rect">
                <a:avLst/>
              </a:prstGeom>
              <a:blipFill>
                <a:blip r:embed="rId4"/>
                <a:stretch>
                  <a:fillRect/>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CEBD4A73-680B-4441-BFCA-B1B2ECDA9593}"/>
                  </a:ext>
                </a:extLst>
              </p:cNvPr>
              <p:cNvSpPr txBox="1"/>
              <p:nvPr/>
            </p:nvSpPr>
            <p:spPr>
              <a:xfrm>
                <a:off x="125648" y="5291444"/>
                <a:ext cx="11654548" cy="100130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𝑇𝑟𝑎𝑛𝑠𝑓𝑒𝑟</m:t>
                      </m:r>
                      <m:r>
                        <a:rPr lang="en-US" b="0" i="1" smtClean="0">
                          <a:latin typeface="Cambria Math" panose="02040503050406030204" pitchFamily="18" charset="0"/>
                        </a:rPr>
                        <m:t> </m:t>
                      </m:r>
                      <m:r>
                        <a:rPr lang="en-US" b="0" i="1" smtClean="0">
                          <a:latin typeface="Cambria Math" panose="02040503050406030204" pitchFamily="18" charset="0"/>
                        </a:rPr>
                        <m:t>𝐹𝑢𝑛𝑐𝑡𝑖𝑜𝑛</m:t>
                      </m:r>
                      <m:r>
                        <a:rPr lang="en-US" b="0" i="1" smtClean="0">
                          <a:latin typeface="Cambria Math" panose="02040503050406030204" pitchFamily="18" charset="0"/>
                        </a:rPr>
                        <m:t>=</m:t>
                      </m:r>
                      <m:r>
                        <a:rPr lang="en-US" b="0" i="1" smtClean="0">
                          <a:latin typeface="Cambria Math" panose="02040503050406030204" pitchFamily="18" charset="0"/>
                        </a:rPr>
                        <m:t>𝐻</m:t>
                      </m:r>
                      <m:d>
                        <m:dPr>
                          <m:ctrlPr>
                            <a:rPr lang="en-US" b="0" i="1" smtClean="0">
                              <a:latin typeface="Cambria Math" panose="02040503050406030204" pitchFamily="18" charset="0"/>
                            </a:rPr>
                          </m:ctrlPr>
                        </m:dPr>
                        <m:e>
                          <m:r>
                            <a:rPr lang="en-US" b="0" i="1" smtClean="0">
                              <a:latin typeface="Cambria Math" panose="02040503050406030204" pitchFamily="18" charset="0"/>
                            </a:rPr>
                            <m:t>𝑠</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𝑂𝑢𝑡𝑝𝑢𝑡</m:t>
                          </m:r>
                        </m:num>
                        <m:den>
                          <m:r>
                            <a:rPr lang="en-US" b="0" i="1" smtClean="0">
                              <a:latin typeface="Cambria Math" panose="02040503050406030204" pitchFamily="18" charset="0"/>
                            </a:rPr>
                            <m:t>𝐼𝑛𝑝𝑢𝑡</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𝑜</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𝑠</m:t>
                              </m:r>
                            </m:e>
                          </m:d>
                        </m:num>
                        <m:den>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i="1">
                                  <a:latin typeface="Cambria Math" panose="02040503050406030204" pitchFamily="18" charset="0"/>
                                </a:rPr>
                                <m:t>𝑖</m:t>
                              </m:r>
                            </m:sub>
                          </m:sSub>
                          <m:d>
                            <m:dPr>
                              <m:ctrlPr>
                                <a:rPr lang="en-US" i="1">
                                  <a:latin typeface="Cambria Math" panose="02040503050406030204" pitchFamily="18" charset="0"/>
                                </a:rPr>
                              </m:ctrlPr>
                            </m:dPr>
                            <m:e>
                              <m:r>
                                <a:rPr lang="en-US" i="1">
                                  <a:latin typeface="Cambria Math" panose="02040503050406030204" pitchFamily="18" charset="0"/>
                                </a:rPr>
                                <m:t>𝑠</m:t>
                              </m:r>
                            </m:e>
                          </m:d>
                        </m:den>
                      </m:f>
                      <m:r>
                        <a:rPr lang="en-US" b="0" i="1" smtClean="0">
                          <a:latin typeface="Cambria Math" panose="02040503050406030204" pitchFamily="18" charset="0"/>
                        </a:rPr>
                        <m:t>=</m:t>
                      </m:r>
                      <m:r>
                        <a:rPr lang="en-US" b="0" i="1" smtClean="0">
                          <a:latin typeface="Cambria Math" panose="02040503050406030204" pitchFamily="18" charset="0"/>
                        </a:rPr>
                        <m:t>𝑅</m:t>
                      </m:r>
                      <m:r>
                        <a:rPr lang="en-US" b="0" i="1" smtClean="0">
                          <a:latin typeface="Cambria Math" panose="02040503050406030204" pitchFamily="18" charset="0"/>
                        </a:rPr>
                        <m:t> ×</m:t>
                      </m:r>
                      <m:f>
                        <m:fPr>
                          <m:ctrlPr>
                            <a:rPr lang="en-US" i="1">
                              <a:latin typeface="Cambria Math" panose="02040503050406030204" pitchFamily="18" charset="0"/>
                            </a:rPr>
                          </m:ctrlPr>
                        </m:fPr>
                        <m:num>
                          <m:r>
                            <a:rPr lang="en-US" b="0" i="1" smtClean="0">
                              <a:latin typeface="Cambria Math" panose="02040503050406030204" pitchFamily="18" charset="0"/>
                            </a:rPr>
                            <m:t>𝑠𝐶</m:t>
                          </m:r>
                        </m:num>
                        <m:den>
                          <m:r>
                            <a:rPr lang="en-US" i="1">
                              <a:latin typeface="Cambria Math" panose="02040503050406030204" pitchFamily="18" charset="0"/>
                            </a:rPr>
                            <m:t>1+</m:t>
                          </m:r>
                          <m:r>
                            <a:rPr lang="en-US" i="1">
                              <a:latin typeface="Cambria Math" panose="02040503050406030204" pitchFamily="18" charset="0"/>
                            </a:rPr>
                            <m:t>𝑠𝐶𝑅</m:t>
                          </m:r>
                        </m:den>
                      </m:f>
                      <m:r>
                        <a:rPr lang="en-US" i="1">
                          <a:latin typeface="Cambria Math" panose="02040503050406030204" pitchFamily="18" charset="0"/>
                        </a:rPr>
                        <m:t>=</m:t>
                      </m:r>
                      <m:f>
                        <m:fPr>
                          <m:ctrlPr>
                            <a:rPr lang="en-US" i="1">
                              <a:latin typeface="Cambria Math" panose="02040503050406030204" pitchFamily="18" charset="0"/>
                            </a:rPr>
                          </m:ctrlPr>
                        </m:fPr>
                        <m:num>
                          <m:r>
                            <a:rPr lang="en-US" b="0" i="1" smtClean="0">
                              <a:latin typeface="Cambria Math" panose="02040503050406030204" pitchFamily="18" charset="0"/>
                            </a:rPr>
                            <m:t>𝑅</m:t>
                          </m:r>
                          <m:r>
                            <a:rPr lang="en-US" i="1">
                              <a:latin typeface="Cambria Math" panose="02040503050406030204" pitchFamily="18" charset="0"/>
                            </a:rPr>
                            <m:t>𝑠𝐶</m:t>
                          </m:r>
                        </m:num>
                        <m:den>
                          <m:r>
                            <a:rPr lang="en-US" b="0" i="1" smtClean="0">
                              <a:latin typeface="Cambria Math" panose="02040503050406030204" pitchFamily="18" charset="0"/>
                            </a:rPr>
                            <m:t>𝑅𝑠𝐶</m:t>
                          </m:r>
                          <m:r>
                            <a:rPr lang="en-US" b="0" i="1" smtClean="0">
                              <a:latin typeface="Cambria Math" panose="02040503050406030204" pitchFamily="18" charset="0"/>
                            </a:rPr>
                            <m:t>+1</m:t>
                          </m:r>
                        </m:den>
                      </m:f>
                    </m:oMath>
                  </m:oMathPara>
                </a14:m>
                <a:endParaRPr lang="th-TH" dirty="0"/>
              </a:p>
            </p:txBody>
          </p:sp>
        </mc:Choice>
        <mc:Fallback xmlns="">
          <p:sp>
            <p:nvSpPr>
              <p:cNvPr id="14" name="TextBox 13">
                <a:extLst>
                  <a:ext uri="{FF2B5EF4-FFF2-40B4-BE49-F238E27FC236}">
                    <a16:creationId xmlns:a16="http://schemas.microsoft.com/office/drawing/2014/main" id="{CEBD4A73-680B-4441-BFCA-B1B2ECDA9593}"/>
                  </a:ext>
                </a:extLst>
              </p:cNvPr>
              <p:cNvSpPr txBox="1">
                <a:spLocks noRot="1" noChangeAspect="1" noMove="1" noResize="1" noEditPoints="1" noAdjustHandles="1" noChangeArrowheads="1" noChangeShapeType="1" noTextEdit="1"/>
              </p:cNvSpPr>
              <p:nvPr/>
            </p:nvSpPr>
            <p:spPr>
              <a:xfrm>
                <a:off x="125648" y="5291444"/>
                <a:ext cx="11654548" cy="1001300"/>
              </a:xfrm>
              <a:prstGeom prst="rect">
                <a:avLst/>
              </a:prstGeom>
              <a:blipFill>
                <a:blip r:embed="rId5"/>
                <a:stretch>
                  <a:fillRect/>
                </a:stretch>
              </a:blipFill>
            </p:spPr>
            <p:txBody>
              <a:bodyPr/>
              <a:lstStyle/>
              <a:p>
                <a:r>
                  <a:rPr lang="th-TH">
                    <a:noFill/>
                  </a:rPr>
                  <a:t> </a:t>
                </a:r>
              </a:p>
            </p:txBody>
          </p:sp>
        </mc:Fallback>
      </mc:AlternateContent>
    </p:spTree>
    <p:extLst>
      <p:ext uri="{BB962C8B-B14F-4D97-AF65-F5344CB8AC3E}">
        <p14:creationId xmlns:p14="http://schemas.microsoft.com/office/powerpoint/2010/main" val="396803908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07A4849-81D0-4B9A-BBD3-A90552B5DBCC}"/>
              </a:ext>
            </a:extLst>
          </p:cNvPr>
          <p:cNvPicPr>
            <a:picLocks noChangeAspect="1"/>
          </p:cNvPicPr>
          <p:nvPr/>
        </p:nvPicPr>
        <p:blipFill>
          <a:blip r:embed="rId2">
            <a:duotone>
              <a:prstClr val="black"/>
              <a:schemeClr val="accent6">
                <a:tint val="45000"/>
                <a:satMod val="400000"/>
              </a:schemeClr>
            </a:duotone>
          </a:blip>
          <a:stretch>
            <a:fillRect/>
          </a:stretch>
        </p:blipFill>
        <p:spPr>
          <a:xfrm>
            <a:off x="488105" y="675667"/>
            <a:ext cx="6369895" cy="2155082"/>
          </a:xfrm>
          <a:prstGeom prst="rect">
            <a:avLst/>
          </a:prstGeom>
        </p:spPr>
      </p:pic>
      <p:sp>
        <p:nvSpPr>
          <p:cNvPr id="6" name="Title 1">
            <a:extLst>
              <a:ext uri="{FF2B5EF4-FFF2-40B4-BE49-F238E27FC236}">
                <a16:creationId xmlns:a16="http://schemas.microsoft.com/office/drawing/2014/main" id="{077F35A0-09CC-4A1F-B003-A39BAF788654}"/>
              </a:ext>
            </a:extLst>
          </p:cNvPr>
          <p:cNvSpPr>
            <a:spLocks noGrp="1"/>
          </p:cNvSpPr>
          <p:nvPr>
            <p:ph type="title"/>
          </p:nvPr>
        </p:nvSpPr>
        <p:spPr>
          <a:xfrm>
            <a:off x="254540" y="219211"/>
            <a:ext cx="10515600" cy="413088"/>
          </a:xfrm>
        </p:spPr>
        <p:txBody>
          <a:bodyPr>
            <a:normAutofit fontScale="90000"/>
          </a:bodyPr>
          <a:lstStyle/>
          <a:p>
            <a:r>
              <a:rPr lang="en-US" b="1" dirty="0">
                <a:solidFill>
                  <a:srgbClr val="7030A0"/>
                </a:solidFill>
              </a:rPr>
              <a:t>Find the Transfer Function of RLC Circuit</a:t>
            </a:r>
            <a:endParaRPr lang="th-TH" b="1" dirty="0">
              <a:solidFill>
                <a:srgbClr val="7030A0"/>
              </a:solidFill>
            </a:endParaRP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92A4EEAD-E729-41C5-A640-CEF74F9A0C5F}"/>
                  </a:ext>
                </a:extLst>
              </p:cNvPr>
              <p:cNvSpPr txBox="1"/>
              <p:nvPr/>
            </p:nvSpPr>
            <p:spPr>
              <a:xfrm>
                <a:off x="189689" y="3818106"/>
                <a:ext cx="8954311" cy="113018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𝐸</m:t>
                          </m:r>
                        </m:e>
                        <m:sub>
                          <m:r>
                            <a:rPr lang="en-GB" b="0" i="1" smtClean="0">
                              <a:latin typeface="Cambria Math" panose="02040503050406030204" pitchFamily="18" charset="0"/>
                            </a:rPr>
                            <m:t>𝑖</m:t>
                          </m:r>
                        </m:sub>
                      </m:sSub>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r>
                        <a:rPr lang="en-GB" b="0" i="1" smtClean="0">
                          <a:latin typeface="Cambria Math" panose="02040503050406030204" pitchFamily="18" charset="0"/>
                        </a:rPr>
                        <m:t>=</m:t>
                      </m:r>
                      <m:r>
                        <a:rPr lang="en-GB" b="0" i="1" smtClean="0">
                          <a:latin typeface="Cambria Math" panose="02040503050406030204" pitchFamily="18" charset="0"/>
                        </a:rPr>
                        <m:t>𝑅𝑖</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r>
                        <a:rPr lang="en-GB" b="0" i="1" smtClean="0">
                          <a:latin typeface="Cambria Math" panose="02040503050406030204" pitchFamily="18" charset="0"/>
                        </a:rPr>
                        <m:t>+</m:t>
                      </m:r>
                      <m:r>
                        <a:rPr lang="en-GB" b="0" i="1" smtClean="0">
                          <a:latin typeface="Cambria Math" panose="02040503050406030204" pitchFamily="18" charset="0"/>
                        </a:rPr>
                        <m:t>𝐿</m:t>
                      </m:r>
                      <m:f>
                        <m:fPr>
                          <m:ctrlPr>
                            <a:rPr lang="en-GB" b="0" i="1" smtClean="0">
                              <a:latin typeface="Cambria Math" panose="02040503050406030204" pitchFamily="18" charset="0"/>
                            </a:rPr>
                          </m:ctrlPr>
                        </m:fPr>
                        <m:num>
                          <m:r>
                            <a:rPr lang="en-GB" b="0" i="1" smtClean="0">
                              <a:latin typeface="Cambria Math" panose="02040503050406030204" pitchFamily="18" charset="0"/>
                            </a:rPr>
                            <m:t>𝑑𝑖</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num>
                        <m:den>
                          <m:r>
                            <a:rPr lang="en-GB" b="0" i="1" smtClean="0">
                              <a:latin typeface="Cambria Math" panose="02040503050406030204" pitchFamily="18" charset="0"/>
                            </a:rPr>
                            <m:t>𝑑𝑡</m:t>
                          </m:r>
                        </m:den>
                      </m:f>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1</m:t>
                          </m:r>
                        </m:num>
                        <m:den>
                          <m:r>
                            <a:rPr lang="en-GB" b="0" i="1" smtClean="0">
                              <a:latin typeface="Cambria Math" panose="02040503050406030204" pitchFamily="18" charset="0"/>
                            </a:rPr>
                            <m:t>𝑐</m:t>
                          </m:r>
                        </m:den>
                      </m:f>
                      <m:nary>
                        <m:naryPr>
                          <m:limLoc m:val="undOvr"/>
                          <m:subHide m:val="on"/>
                          <m:supHide m:val="on"/>
                          <m:ctrlPr>
                            <a:rPr lang="en-GB" b="0" i="1" smtClean="0">
                              <a:latin typeface="Cambria Math" panose="02040503050406030204" pitchFamily="18" charset="0"/>
                            </a:rPr>
                          </m:ctrlPr>
                        </m:naryPr>
                        <m:sub/>
                        <m:sup/>
                        <m:e>
                          <m:r>
                            <a:rPr lang="en-GB" b="0" i="1" smtClean="0">
                              <a:latin typeface="Cambria Math" panose="02040503050406030204" pitchFamily="18" charset="0"/>
                            </a:rPr>
                            <m:t>𝑖</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r>
                            <a:rPr lang="en-GB" b="0" i="1" smtClean="0">
                              <a:latin typeface="Cambria Math" panose="02040503050406030204" pitchFamily="18" charset="0"/>
                            </a:rPr>
                            <m:t>𝑑𝑡</m:t>
                          </m:r>
                          <m:r>
                            <a:rPr lang="en-GB" b="0" i="1" smtClean="0">
                              <a:latin typeface="Cambria Math" panose="02040503050406030204" pitchFamily="18" charset="0"/>
                            </a:rPr>
                            <m:t>−−−−−−−−−(1)</m:t>
                          </m:r>
                        </m:e>
                      </m:nary>
                      <m:r>
                        <a:rPr lang="en-GB" b="0" i="1" smtClean="0">
                          <a:latin typeface="Cambria Math" panose="02040503050406030204" pitchFamily="18" charset="0"/>
                        </a:rPr>
                        <m:t> </m:t>
                      </m:r>
                    </m:oMath>
                  </m:oMathPara>
                </a14:m>
                <a:endParaRPr lang="th-TH" dirty="0"/>
              </a:p>
            </p:txBody>
          </p:sp>
        </mc:Choice>
        <mc:Fallback xmlns="">
          <p:sp>
            <p:nvSpPr>
              <p:cNvPr id="8" name="TextBox 7">
                <a:extLst>
                  <a:ext uri="{FF2B5EF4-FFF2-40B4-BE49-F238E27FC236}">
                    <a16:creationId xmlns:a16="http://schemas.microsoft.com/office/drawing/2014/main" id="{92A4EEAD-E729-41C5-A640-CEF74F9A0C5F}"/>
                  </a:ext>
                </a:extLst>
              </p:cNvPr>
              <p:cNvSpPr txBox="1">
                <a:spLocks noRot="1" noChangeAspect="1" noMove="1" noResize="1" noEditPoints="1" noAdjustHandles="1" noChangeArrowheads="1" noChangeShapeType="1" noTextEdit="1"/>
              </p:cNvSpPr>
              <p:nvPr/>
            </p:nvSpPr>
            <p:spPr>
              <a:xfrm>
                <a:off x="189689" y="3818106"/>
                <a:ext cx="8954311" cy="1130181"/>
              </a:xfrm>
              <a:prstGeom prst="rect">
                <a:avLst/>
              </a:prstGeom>
              <a:blipFill>
                <a:blip r:embed="rId3"/>
                <a:stretch>
                  <a:fillRect/>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A9C87ED8-CAF5-43A2-9845-36FE38FDD027}"/>
                  </a:ext>
                </a:extLst>
              </p:cNvPr>
              <p:cNvSpPr txBox="1"/>
              <p:nvPr/>
            </p:nvSpPr>
            <p:spPr>
              <a:xfrm>
                <a:off x="303989" y="5006466"/>
                <a:ext cx="8908105" cy="122251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𝐸</m:t>
                          </m:r>
                        </m:e>
                        <m:sub>
                          <m:r>
                            <a:rPr lang="en-GB" b="0" i="1" smtClean="0">
                              <a:latin typeface="Cambria Math" panose="02040503050406030204" pitchFamily="18" charset="0"/>
                            </a:rPr>
                            <m:t>𝑜</m:t>
                          </m:r>
                        </m:sub>
                      </m:sSub>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1</m:t>
                          </m:r>
                        </m:num>
                        <m:den>
                          <m:r>
                            <a:rPr lang="en-GB" b="0" i="1" smtClean="0">
                              <a:latin typeface="Cambria Math" panose="02040503050406030204" pitchFamily="18" charset="0"/>
                            </a:rPr>
                            <m:t>𝑐</m:t>
                          </m:r>
                        </m:den>
                      </m:f>
                      <m:nary>
                        <m:naryPr>
                          <m:limLoc m:val="undOvr"/>
                          <m:subHide m:val="on"/>
                          <m:supHide m:val="on"/>
                          <m:ctrlPr>
                            <a:rPr lang="en-GB" b="0" i="1" smtClean="0">
                              <a:latin typeface="Cambria Math" panose="02040503050406030204" pitchFamily="18" charset="0"/>
                            </a:rPr>
                          </m:ctrlPr>
                        </m:naryPr>
                        <m:sub/>
                        <m:sup/>
                        <m:e>
                          <m:r>
                            <a:rPr lang="en-GB" b="0" i="1" smtClean="0">
                              <a:latin typeface="Cambria Math" panose="02040503050406030204" pitchFamily="18" charset="0"/>
                            </a:rPr>
                            <m:t>𝑖</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r>
                            <a:rPr lang="en-GB" b="0" i="1" smtClean="0">
                              <a:latin typeface="Cambria Math" panose="02040503050406030204" pitchFamily="18" charset="0"/>
                            </a:rPr>
                            <m:t>𝑑𝑡</m:t>
                          </m:r>
                        </m:e>
                      </m:nary>
                      <m:r>
                        <a:rPr lang="en-GB" b="0" i="1" smtClean="0">
                          <a:latin typeface="Cambria Math" panose="02040503050406030204" pitchFamily="18" charset="0"/>
                        </a:rPr>
                        <m:t> −−−−−−−−−−−−−−−−−−−(2) </m:t>
                      </m:r>
                    </m:oMath>
                  </m:oMathPara>
                </a14:m>
                <a:endParaRPr lang="th-TH" dirty="0"/>
              </a:p>
            </p:txBody>
          </p:sp>
        </mc:Choice>
        <mc:Fallback xmlns="">
          <p:sp>
            <p:nvSpPr>
              <p:cNvPr id="10" name="TextBox 9">
                <a:extLst>
                  <a:ext uri="{FF2B5EF4-FFF2-40B4-BE49-F238E27FC236}">
                    <a16:creationId xmlns:a16="http://schemas.microsoft.com/office/drawing/2014/main" id="{A9C87ED8-CAF5-43A2-9845-36FE38FDD027}"/>
                  </a:ext>
                </a:extLst>
              </p:cNvPr>
              <p:cNvSpPr txBox="1">
                <a:spLocks noRot="1" noChangeAspect="1" noMove="1" noResize="1" noEditPoints="1" noAdjustHandles="1" noChangeArrowheads="1" noChangeShapeType="1" noTextEdit="1"/>
              </p:cNvSpPr>
              <p:nvPr/>
            </p:nvSpPr>
            <p:spPr>
              <a:xfrm>
                <a:off x="303989" y="5006466"/>
                <a:ext cx="8908105" cy="1222514"/>
              </a:xfrm>
              <a:prstGeom prst="rect">
                <a:avLst/>
              </a:prstGeom>
              <a:blipFill>
                <a:blip r:embed="rId4"/>
                <a:stretch>
                  <a:fillRect/>
                </a:stretch>
              </a:blipFill>
            </p:spPr>
            <p:txBody>
              <a:bodyPr/>
              <a:lstStyle/>
              <a:p>
                <a:r>
                  <a:rPr lang="th-TH">
                    <a:noFill/>
                  </a:rPr>
                  <a:t> </a:t>
                </a:r>
              </a:p>
            </p:txBody>
          </p:sp>
        </mc:Fallback>
      </mc:AlternateContent>
      <p:pic>
        <p:nvPicPr>
          <p:cNvPr id="11" name="Picture 10">
            <a:extLst>
              <a:ext uri="{FF2B5EF4-FFF2-40B4-BE49-F238E27FC236}">
                <a16:creationId xmlns:a16="http://schemas.microsoft.com/office/drawing/2014/main" id="{64373A04-26EB-4580-87EE-A4C642B1E7D4}"/>
              </a:ext>
            </a:extLst>
          </p:cNvPr>
          <p:cNvPicPr>
            <a:picLocks noChangeAspect="1"/>
          </p:cNvPicPr>
          <p:nvPr/>
        </p:nvPicPr>
        <p:blipFill>
          <a:blip r:embed="rId5"/>
          <a:stretch>
            <a:fillRect/>
          </a:stretch>
        </p:blipFill>
        <p:spPr>
          <a:xfrm>
            <a:off x="7014251" y="663914"/>
            <a:ext cx="5051430" cy="2357582"/>
          </a:xfrm>
          <a:prstGeom prst="rect">
            <a:avLst/>
          </a:prstGeom>
        </p:spPr>
      </p:pic>
    </p:spTree>
    <p:extLst>
      <p:ext uri="{BB962C8B-B14F-4D97-AF65-F5344CB8AC3E}">
        <p14:creationId xmlns:p14="http://schemas.microsoft.com/office/powerpoint/2010/main" val="390643799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077F35A0-09CC-4A1F-B003-A39BAF788654}"/>
              </a:ext>
            </a:extLst>
          </p:cNvPr>
          <p:cNvSpPr>
            <a:spLocks noGrp="1"/>
          </p:cNvSpPr>
          <p:nvPr>
            <p:ph type="title"/>
          </p:nvPr>
        </p:nvSpPr>
        <p:spPr>
          <a:xfrm>
            <a:off x="254540" y="219211"/>
            <a:ext cx="10515600" cy="413088"/>
          </a:xfrm>
        </p:spPr>
        <p:txBody>
          <a:bodyPr>
            <a:normAutofit fontScale="90000"/>
          </a:bodyPr>
          <a:lstStyle/>
          <a:p>
            <a:r>
              <a:rPr lang="en-US" b="1" dirty="0">
                <a:solidFill>
                  <a:srgbClr val="7030A0"/>
                </a:solidFill>
              </a:rPr>
              <a:t>Find the Transfer Function of RLC Circuit</a:t>
            </a:r>
            <a:endParaRPr lang="th-TH" b="1" dirty="0">
              <a:solidFill>
                <a:srgbClr val="7030A0"/>
              </a:solidFill>
            </a:endParaRP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92A4EEAD-E729-41C5-A640-CEF74F9A0C5F}"/>
                  </a:ext>
                </a:extLst>
              </p:cNvPr>
              <p:cNvSpPr txBox="1"/>
              <p:nvPr/>
            </p:nvSpPr>
            <p:spPr>
              <a:xfrm>
                <a:off x="7535693" y="3059348"/>
                <a:ext cx="4727643" cy="72654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GB" sz="1800" b="0" i="1" smtClean="0">
                              <a:latin typeface="Cambria Math" panose="02040503050406030204" pitchFamily="18" charset="0"/>
                            </a:rPr>
                          </m:ctrlPr>
                        </m:sSubPr>
                        <m:e>
                          <m:r>
                            <a:rPr lang="en-GB" sz="1800" b="0" i="1" smtClean="0">
                              <a:latin typeface="Cambria Math" panose="02040503050406030204" pitchFamily="18" charset="0"/>
                            </a:rPr>
                            <m:t>𝐸</m:t>
                          </m:r>
                        </m:e>
                        <m:sub>
                          <m:r>
                            <a:rPr lang="en-GB" sz="1800" b="0" i="1" smtClean="0">
                              <a:latin typeface="Cambria Math" panose="02040503050406030204" pitchFamily="18" charset="0"/>
                            </a:rPr>
                            <m:t>𝑖</m:t>
                          </m:r>
                        </m:sub>
                      </m:sSub>
                      <m:d>
                        <m:dPr>
                          <m:ctrlPr>
                            <a:rPr lang="en-GB" sz="1800" b="0" i="1" smtClean="0">
                              <a:latin typeface="Cambria Math" panose="02040503050406030204" pitchFamily="18" charset="0"/>
                            </a:rPr>
                          </m:ctrlPr>
                        </m:dPr>
                        <m:e>
                          <m:r>
                            <a:rPr lang="en-GB" sz="1800" b="0" i="1" smtClean="0">
                              <a:latin typeface="Cambria Math" panose="02040503050406030204" pitchFamily="18" charset="0"/>
                            </a:rPr>
                            <m:t>𝑡</m:t>
                          </m:r>
                        </m:e>
                      </m:d>
                      <m:r>
                        <a:rPr lang="en-GB" sz="1800" b="0" i="1" smtClean="0">
                          <a:latin typeface="Cambria Math" panose="02040503050406030204" pitchFamily="18" charset="0"/>
                        </a:rPr>
                        <m:t>=</m:t>
                      </m:r>
                      <m:r>
                        <a:rPr lang="en-GB" sz="1800" b="0" i="1" smtClean="0">
                          <a:latin typeface="Cambria Math" panose="02040503050406030204" pitchFamily="18" charset="0"/>
                        </a:rPr>
                        <m:t>𝑅𝑖</m:t>
                      </m:r>
                      <m:d>
                        <m:dPr>
                          <m:ctrlPr>
                            <a:rPr lang="en-GB" sz="1800" b="0" i="1" smtClean="0">
                              <a:latin typeface="Cambria Math" panose="02040503050406030204" pitchFamily="18" charset="0"/>
                            </a:rPr>
                          </m:ctrlPr>
                        </m:dPr>
                        <m:e>
                          <m:r>
                            <a:rPr lang="en-GB" sz="1800" b="0" i="1" smtClean="0">
                              <a:latin typeface="Cambria Math" panose="02040503050406030204" pitchFamily="18" charset="0"/>
                            </a:rPr>
                            <m:t>𝑡</m:t>
                          </m:r>
                        </m:e>
                      </m:d>
                      <m:r>
                        <a:rPr lang="en-GB" sz="1800" b="0" i="1" smtClean="0">
                          <a:latin typeface="Cambria Math" panose="02040503050406030204" pitchFamily="18" charset="0"/>
                        </a:rPr>
                        <m:t>+</m:t>
                      </m:r>
                      <m:r>
                        <a:rPr lang="en-GB" sz="1800" b="0" i="1" smtClean="0">
                          <a:latin typeface="Cambria Math" panose="02040503050406030204" pitchFamily="18" charset="0"/>
                        </a:rPr>
                        <m:t>𝐿</m:t>
                      </m:r>
                      <m:f>
                        <m:fPr>
                          <m:ctrlPr>
                            <a:rPr lang="en-GB" sz="1800" b="0" i="1" smtClean="0">
                              <a:latin typeface="Cambria Math" panose="02040503050406030204" pitchFamily="18" charset="0"/>
                            </a:rPr>
                          </m:ctrlPr>
                        </m:fPr>
                        <m:num>
                          <m:r>
                            <a:rPr lang="en-GB" sz="1800" b="0" i="1" smtClean="0">
                              <a:latin typeface="Cambria Math" panose="02040503050406030204" pitchFamily="18" charset="0"/>
                            </a:rPr>
                            <m:t>𝑑𝑖</m:t>
                          </m:r>
                          <m:d>
                            <m:dPr>
                              <m:ctrlPr>
                                <a:rPr lang="en-GB" sz="1800" b="0" i="1" smtClean="0">
                                  <a:latin typeface="Cambria Math" panose="02040503050406030204" pitchFamily="18" charset="0"/>
                                </a:rPr>
                              </m:ctrlPr>
                            </m:dPr>
                            <m:e>
                              <m:r>
                                <a:rPr lang="en-GB" sz="1800" b="0" i="1" smtClean="0">
                                  <a:latin typeface="Cambria Math" panose="02040503050406030204" pitchFamily="18" charset="0"/>
                                </a:rPr>
                                <m:t>𝑡</m:t>
                              </m:r>
                            </m:e>
                          </m:d>
                        </m:num>
                        <m:den>
                          <m:r>
                            <a:rPr lang="en-GB" sz="1800" b="0" i="1" smtClean="0">
                              <a:latin typeface="Cambria Math" panose="02040503050406030204" pitchFamily="18" charset="0"/>
                            </a:rPr>
                            <m:t>𝑑𝑡</m:t>
                          </m:r>
                        </m:den>
                      </m:f>
                      <m:r>
                        <a:rPr lang="en-GB" sz="1800" b="0" i="1" smtClean="0">
                          <a:latin typeface="Cambria Math" panose="02040503050406030204" pitchFamily="18" charset="0"/>
                        </a:rPr>
                        <m:t>+</m:t>
                      </m:r>
                      <m:f>
                        <m:fPr>
                          <m:ctrlPr>
                            <a:rPr lang="en-GB" sz="1800" b="0" i="1" smtClean="0">
                              <a:latin typeface="Cambria Math" panose="02040503050406030204" pitchFamily="18" charset="0"/>
                            </a:rPr>
                          </m:ctrlPr>
                        </m:fPr>
                        <m:num>
                          <m:r>
                            <a:rPr lang="en-GB" sz="1800" b="0" i="1" smtClean="0">
                              <a:latin typeface="Cambria Math" panose="02040503050406030204" pitchFamily="18" charset="0"/>
                            </a:rPr>
                            <m:t>1</m:t>
                          </m:r>
                        </m:num>
                        <m:den>
                          <m:r>
                            <a:rPr lang="en-GB" sz="1800" b="0" i="1" smtClean="0">
                              <a:latin typeface="Cambria Math" panose="02040503050406030204" pitchFamily="18" charset="0"/>
                            </a:rPr>
                            <m:t>𝑐</m:t>
                          </m:r>
                        </m:den>
                      </m:f>
                      <m:nary>
                        <m:naryPr>
                          <m:limLoc m:val="undOvr"/>
                          <m:subHide m:val="on"/>
                          <m:supHide m:val="on"/>
                          <m:ctrlPr>
                            <a:rPr lang="en-GB" sz="1800" b="0" i="1" smtClean="0">
                              <a:latin typeface="Cambria Math" panose="02040503050406030204" pitchFamily="18" charset="0"/>
                            </a:rPr>
                          </m:ctrlPr>
                        </m:naryPr>
                        <m:sub/>
                        <m:sup/>
                        <m:e>
                          <m:r>
                            <a:rPr lang="en-GB" sz="1800" b="0" i="1" smtClean="0">
                              <a:latin typeface="Cambria Math" panose="02040503050406030204" pitchFamily="18" charset="0"/>
                            </a:rPr>
                            <m:t>𝑖</m:t>
                          </m:r>
                          <m:d>
                            <m:dPr>
                              <m:ctrlPr>
                                <a:rPr lang="en-GB" sz="1800" b="0" i="1" smtClean="0">
                                  <a:latin typeface="Cambria Math" panose="02040503050406030204" pitchFamily="18" charset="0"/>
                                </a:rPr>
                              </m:ctrlPr>
                            </m:dPr>
                            <m:e>
                              <m:r>
                                <a:rPr lang="en-GB" sz="1800" b="0" i="1" smtClean="0">
                                  <a:latin typeface="Cambria Math" panose="02040503050406030204" pitchFamily="18" charset="0"/>
                                </a:rPr>
                                <m:t>𝑡</m:t>
                              </m:r>
                            </m:e>
                          </m:d>
                          <m:r>
                            <a:rPr lang="en-GB" sz="1800" b="0" i="1" smtClean="0">
                              <a:latin typeface="Cambria Math" panose="02040503050406030204" pitchFamily="18" charset="0"/>
                            </a:rPr>
                            <m:t>𝑑𝑡</m:t>
                          </m:r>
                          <m:r>
                            <a:rPr lang="en-GB" sz="1800" b="0" i="1" smtClean="0">
                              <a:latin typeface="Cambria Math" panose="02040503050406030204" pitchFamily="18" charset="0"/>
                            </a:rPr>
                            <m:t>−−−−(1)</m:t>
                          </m:r>
                        </m:e>
                      </m:nary>
                      <m:r>
                        <a:rPr lang="en-GB" sz="1800" b="0" i="1" smtClean="0">
                          <a:latin typeface="Cambria Math" panose="02040503050406030204" pitchFamily="18" charset="0"/>
                        </a:rPr>
                        <m:t> </m:t>
                      </m:r>
                    </m:oMath>
                  </m:oMathPara>
                </a14:m>
                <a:endParaRPr lang="th-TH" sz="1800" dirty="0"/>
              </a:p>
            </p:txBody>
          </p:sp>
        </mc:Choice>
        <mc:Fallback xmlns="">
          <p:sp>
            <p:nvSpPr>
              <p:cNvPr id="8" name="TextBox 7">
                <a:extLst>
                  <a:ext uri="{FF2B5EF4-FFF2-40B4-BE49-F238E27FC236}">
                    <a16:creationId xmlns:a16="http://schemas.microsoft.com/office/drawing/2014/main" id="{92A4EEAD-E729-41C5-A640-CEF74F9A0C5F}"/>
                  </a:ext>
                </a:extLst>
              </p:cNvPr>
              <p:cNvSpPr txBox="1">
                <a:spLocks noRot="1" noChangeAspect="1" noMove="1" noResize="1" noEditPoints="1" noAdjustHandles="1" noChangeArrowheads="1" noChangeShapeType="1" noTextEdit="1"/>
              </p:cNvSpPr>
              <p:nvPr/>
            </p:nvSpPr>
            <p:spPr>
              <a:xfrm>
                <a:off x="7535693" y="3059348"/>
                <a:ext cx="4727643" cy="726546"/>
              </a:xfrm>
              <a:prstGeom prst="rect">
                <a:avLst/>
              </a:prstGeom>
              <a:blipFill>
                <a:blip r:embed="rId2"/>
                <a:stretch>
                  <a:fillRect/>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A9C87ED8-CAF5-43A2-9845-36FE38FDD027}"/>
                  </a:ext>
                </a:extLst>
              </p:cNvPr>
              <p:cNvSpPr txBox="1"/>
              <p:nvPr/>
            </p:nvSpPr>
            <p:spPr>
              <a:xfrm>
                <a:off x="7505700" y="3712687"/>
                <a:ext cx="4676571" cy="81887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GB" sz="1800" b="0" i="1" smtClean="0">
                              <a:latin typeface="Cambria Math" panose="02040503050406030204" pitchFamily="18" charset="0"/>
                            </a:rPr>
                          </m:ctrlPr>
                        </m:sSubPr>
                        <m:e>
                          <m:r>
                            <a:rPr lang="en-GB" sz="1800" b="0" i="1" smtClean="0">
                              <a:latin typeface="Cambria Math" panose="02040503050406030204" pitchFamily="18" charset="0"/>
                            </a:rPr>
                            <m:t>𝐸</m:t>
                          </m:r>
                        </m:e>
                        <m:sub>
                          <m:r>
                            <a:rPr lang="en-GB" sz="1800" b="0" i="1" smtClean="0">
                              <a:latin typeface="Cambria Math" panose="02040503050406030204" pitchFamily="18" charset="0"/>
                            </a:rPr>
                            <m:t>𝑜</m:t>
                          </m:r>
                        </m:sub>
                      </m:sSub>
                      <m:d>
                        <m:dPr>
                          <m:ctrlPr>
                            <a:rPr lang="en-GB" sz="1800" b="0" i="1" smtClean="0">
                              <a:latin typeface="Cambria Math" panose="02040503050406030204" pitchFamily="18" charset="0"/>
                            </a:rPr>
                          </m:ctrlPr>
                        </m:dPr>
                        <m:e>
                          <m:r>
                            <a:rPr lang="en-GB" sz="1800" b="0" i="1" smtClean="0">
                              <a:latin typeface="Cambria Math" panose="02040503050406030204" pitchFamily="18" charset="0"/>
                            </a:rPr>
                            <m:t>𝑡</m:t>
                          </m:r>
                        </m:e>
                      </m:d>
                      <m:r>
                        <a:rPr lang="en-GB" sz="1800" b="0" i="1" smtClean="0">
                          <a:latin typeface="Cambria Math" panose="02040503050406030204" pitchFamily="18" charset="0"/>
                        </a:rPr>
                        <m:t>=</m:t>
                      </m:r>
                      <m:f>
                        <m:fPr>
                          <m:ctrlPr>
                            <a:rPr lang="en-GB" sz="1800" b="0" i="1" smtClean="0">
                              <a:latin typeface="Cambria Math" panose="02040503050406030204" pitchFamily="18" charset="0"/>
                            </a:rPr>
                          </m:ctrlPr>
                        </m:fPr>
                        <m:num>
                          <m:r>
                            <a:rPr lang="en-GB" sz="1800" b="0" i="1" smtClean="0">
                              <a:latin typeface="Cambria Math" panose="02040503050406030204" pitchFamily="18" charset="0"/>
                            </a:rPr>
                            <m:t>1</m:t>
                          </m:r>
                        </m:num>
                        <m:den>
                          <m:r>
                            <a:rPr lang="en-GB" sz="1800" b="0" i="1" smtClean="0">
                              <a:latin typeface="Cambria Math" panose="02040503050406030204" pitchFamily="18" charset="0"/>
                            </a:rPr>
                            <m:t>𝑐</m:t>
                          </m:r>
                        </m:den>
                      </m:f>
                      <m:nary>
                        <m:naryPr>
                          <m:limLoc m:val="undOvr"/>
                          <m:subHide m:val="on"/>
                          <m:supHide m:val="on"/>
                          <m:ctrlPr>
                            <a:rPr lang="en-GB" sz="1800" b="0" i="1" smtClean="0">
                              <a:latin typeface="Cambria Math" panose="02040503050406030204" pitchFamily="18" charset="0"/>
                            </a:rPr>
                          </m:ctrlPr>
                        </m:naryPr>
                        <m:sub/>
                        <m:sup/>
                        <m:e>
                          <m:r>
                            <a:rPr lang="en-GB" sz="1800" b="0" i="1" smtClean="0">
                              <a:latin typeface="Cambria Math" panose="02040503050406030204" pitchFamily="18" charset="0"/>
                            </a:rPr>
                            <m:t>𝑖</m:t>
                          </m:r>
                          <m:d>
                            <m:dPr>
                              <m:ctrlPr>
                                <a:rPr lang="en-GB" sz="1800" b="0" i="1" smtClean="0">
                                  <a:latin typeface="Cambria Math" panose="02040503050406030204" pitchFamily="18" charset="0"/>
                                </a:rPr>
                              </m:ctrlPr>
                            </m:dPr>
                            <m:e>
                              <m:r>
                                <a:rPr lang="en-GB" sz="1800" b="0" i="1" smtClean="0">
                                  <a:latin typeface="Cambria Math" panose="02040503050406030204" pitchFamily="18" charset="0"/>
                                </a:rPr>
                                <m:t>𝑡</m:t>
                              </m:r>
                            </m:e>
                          </m:d>
                          <m:r>
                            <a:rPr lang="en-GB" sz="1800" b="0" i="1" smtClean="0">
                              <a:latin typeface="Cambria Math" panose="02040503050406030204" pitchFamily="18" charset="0"/>
                            </a:rPr>
                            <m:t>𝑑𝑡</m:t>
                          </m:r>
                        </m:e>
                      </m:nary>
                      <m:r>
                        <a:rPr lang="en-GB" sz="1800" b="0" i="1" smtClean="0">
                          <a:latin typeface="Cambria Math" panose="02040503050406030204" pitchFamily="18" charset="0"/>
                        </a:rPr>
                        <m:t> −−−−−−−−−−−(2) </m:t>
                      </m:r>
                    </m:oMath>
                  </m:oMathPara>
                </a14:m>
                <a:endParaRPr lang="th-TH" sz="1800" dirty="0"/>
              </a:p>
            </p:txBody>
          </p:sp>
        </mc:Choice>
        <mc:Fallback xmlns="">
          <p:sp>
            <p:nvSpPr>
              <p:cNvPr id="10" name="TextBox 9">
                <a:extLst>
                  <a:ext uri="{FF2B5EF4-FFF2-40B4-BE49-F238E27FC236}">
                    <a16:creationId xmlns:a16="http://schemas.microsoft.com/office/drawing/2014/main" id="{A9C87ED8-CAF5-43A2-9845-36FE38FDD027}"/>
                  </a:ext>
                </a:extLst>
              </p:cNvPr>
              <p:cNvSpPr txBox="1">
                <a:spLocks noRot="1" noChangeAspect="1" noMove="1" noResize="1" noEditPoints="1" noAdjustHandles="1" noChangeArrowheads="1" noChangeShapeType="1" noTextEdit="1"/>
              </p:cNvSpPr>
              <p:nvPr/>
            </p:nvSpPr>
            <p:spPr>
              <a:xfrm>
                <a:off x="7505700" y="3712687"/>
                <a:ext cx="4676571" cy="818879"/>
              </a:xfrm>
              <a:prstGeom prst="rect">
                <a:avLst/>
              </a:prstGeom>
              <a:blipFill>
                <a:blip r:embed="rId3"/>
                <a:stretch>
                  <a:fillRect/>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12EDF0CC-24F7-4D52-9F44-2AAEB143D2A4}"/>
                  </a:ext>
                </a:extLst>
              </p:cNvPr>
              <p:cNvSpPr txBox="1"/>
              <p:nvPr/>
            </p:nvSpPr>
            <p:spPr>
              <a:xfrm>
                <a:off x="492938" y="969806"/>
                <a:ext cx="5927318" cy="1063368"/>
              </a:xfrm>
              <a:prstGeom prst="rect">
                <a:avLst/>
              </a:prstGeom>
              <a:noFill/>
            </p:spPr>
            <p:txBody>
              <a:bodyPr wrap="square" lIns="0" tIns="0" rIns="0" bIns="0" rtlCol="0">
                <a:spAutoFit/>
              </a:bodyPr>
              <a:lstStyle/>
              <a:p>
                <a14:m>
                  <m:oMath xmlns:m="http://schemas.openxmlformats.org/officeDocument/2006/math">
                    <m:r>
                      <a:rPr lang="en-US" sz="2400" b="0" i="1" smtClean="0">
                        <a:latin typeface="Cambria Math" panose="02040503050406030204" pitchFamily="18" charset="0"/>
                      </a:rPr>
                      <m:t>𝐴𝑝𝑝𝑙𝑦</m:t>
                    </m:r>
                    <m:r>
                      <a:rPr lang="en-US" sz="2400" b="0" i="1" smtClean="0">
                        <a:latin typeface="Cambria Math" panose="02040503050406030204" pitchFamily="18" charset="0"/>
                      </a:rPr>
                      <m:t> </m:t>
                    </m:r>
                    <m:r>
                      <a:rPr lang="en-US" sz="2400" b="0" i="1" smtClean="0">
                        <a:latin typeface="Cambria Math" panose="02040503050406030204" pitchFamily="18" charset="0"/>
                      </a:rPr>
                      <m:t>𝐿𝑎𝑝𝑙𝑎𝑐𝑒</m:t>
                    </m:r>
                    <m:r>
                      <a:rPr lang="en-US" sz="2400" b="0" i="1" smtClean="0">
                        <a:latin typeface="Cambria Math" panose="02040503050406030204" pitchFamily="18" charset="0"/>
                      </a:rPr>
                      <m:t> </m:t>
                    </m:r>
                    <m:r>
                      <a:rPr lang="en-US" sz="2400" b="0" i="1" smtClean="0">
                        <a:latin typeface="Cambria Math" panose="02040503050406030204" pitchFamily="18" charset="0"/>
                      </a:rPr>
                      <m:t>𝑇𝑟𝑎𝑛𝑠𝑓𝑜𝑟𝑚</m:t>
                    </m:r>
                  </m:oMath>
                </a14:m>
                <a:r>
                  <a:rPr lang="en-US" sz="2400" b="0" dirty="0"/>
                  <a:t> on equation (1)</a:t>
                </a:r>
              </a:p>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𝐸</m:t>
                          </m:r>
                        </m:e>
                        <m:sub>
                          <m:r>
                            <a:rPr lang="en-US" sz="2400" b="0" i="1" smtClean="0">
                              <a:latin typeface="Cambria Math" panose="02040503050406030204" pitchFamily="18" charset="0"/>
                            </a:rPr>
                            <m:t>𝑖</m:t>
                          </m:r>
                        </m:sub>
                      </m:sSub>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𝑠</m:t>
                          </m:r>
                        </m:e>
                      </m:d>
                      <m:r>
                        <a:rPr lang="en-US" sz="2400" b="0" i="1" smtClean="0">
                          <a:latin typeface="Cambria Math" panose="02040503050406030204" pitchFamily="18" charset="0"/>
                        </a:rPr>
                        <m:t>=</m:t>
                      </m:r>
                      <m:r>
                        <a:rPr lang="en-US" sz="2400" b="0" i="1" smtClean="0">
                          <a:latin typeface="Cambria Math" panose="02040503050406030204" pitchFamily="18" charset="0"/>
                        </a:rPr>
                        <m:t>𝑅</m:t>
                      </m:r>
                      <m:r>
                        <a:rPr lang="en-US" sz="2400" b="0" i="1" smtClean="0">
                          <a:latin typeface="Cambria Math" panose="02040503050406030204" pitchFamily="18" charset="0"/>
                        </a:rPr>
                        <m:t>∗</m:t>
                      </m:r>
                      <m:r>
                        <a:rPr lang="en-US" sz="2400" b="0" i="1" smtClean="0">
                          <a:latin typeface="Cambria Math" panose="02040503050406030204" pitchFamily="18" charset="0"/>
                        </a:rPr>
                        <m:t>𝐼</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𝑠</m:t>
                          </m:r>
                        </m:e>
                      </m:d>
                      <m:r>
                        <a:rPr lang="en-US" sz="2400" b="0" i="1" smtClean="0">
                          <a:latin typeface="Cambria Math" panose="02040503050406030204" pitchFamily="18" charset="0"/>
                        </a:rPr>
                        <m:t>+</m:t>
                      </m:r>
                      <m:r>
                        <a:rPr lang="en-US" sz="2400" b="0" i="1" smtClean="0">
                          <a:latin typeface="Cambria Math" panose="02040503050406030204" pitchFamily="18" charset="0"/>
                        </a:rPr>
                        <m:t>𝑠𝐿𝐼</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𝑠</m:t>
                          </m:r>
                        </m:e>
                      </m:d>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num>
                        <m:den>
                          <m:r>
                            <a:rPr lang="en-US" sz="2400" b="0" i="1" smtClean="0">
                              <a:latin typeface="Cambria Math" panose="02040503050406030204" pitchFamily="18" charset="0"/>
                            </a:rPr>
                            <m:t>𝑠𝑐</m:t>
                          </m:r>
                        </m:den>
                      </m:f>
                      <m:r>
                        <a:rPr lang="en-US" sz="2400" b="0" i="1" smtClean="0">
                          <a:latin typeface="Cambria Math" panose="02040503050406030204" pitchFamily="18" charset="0"/>
                        </a:rPr>
                        <m:t>𝐼</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𝑠</m:t>
                          </m:r>
                        </m:e>
                      </m:d>
                    </m:oMath>
                  </m:oMathPara>
                </a14:m>
                <a:endParaRPr lang="th-TH" sz="2400" dirty="0"/>
              </a:p>
            </p:txBody>
          </p:sp>
        </mc:Choice>
        <mc:Fallback xmlns="">
          <p:sp>
            <p:nvSpPr>
              <p:cNvPr id="7" name="TextBox 6">
                <a:extLst>
                  <a:ext uri="{FF2B5EF4-FFF2-40B4-BE49-F238E27FC236}">
                    <a16:creationId xmlns:a16="http://schemas.microsoft.com/office/drawing/2014/main" id="{12EDF0CC-24F7-4D52-9F44-2AAEB143D2A4}"/>
                  </a:ext>
                </a:extLst>
              </p:cNvPr>
              <p:cNvSpPr txBox="1">
                <a:spLocks noRot="1" noChangeAspect="1" noMove="1" noResize="1" noEditPoints="1" noAdjustHandles="1" noChangeArrowheads="1" noChangeShapeType="1" noTextEdit="1"/>
              </p:cNvSpPr>
              <p:nvPr/>
            </p:nvSpPr>
            <p:spPr>
              <a:xfrm>
                <a:off x="492938" y="969806"/>
                <a:ext cx="5927318" cy="1063368"/>
              </a:xfrm>
              <a:prstGeom prst="rect">
                <a:avLst/>
              </a:prstGeom>
              <a:blipFill>
                <a:blip r:embed="rId4"/>
                <a:stretch>
                  <a:fillRect l="-2469" t="-8571"/>
                </a:stretch>
              </a:blipFill>
            </p:spPr>
            <p:txBody>
              <a:bodyPr/>
              <a:lstStyle/>
              <a:p>
                <a:r>
                  <a:rPr lang="th-TH">
                    <a:noFill/>
                  </a:rPr>
                  <a:t> </a:t>
                </a:r>
              </a:p>
            </p:txBody>
          </p:sp>
        </mc:Fallback>
      </mc:AlternateContent>
      <p:sp>
        <p:nvSpPr>
          <p:cNvPr id="2" name="Rectangle 1">
            <a:extLst>
              <a:ext uri="{FF2B5EF4-FFF2-40B4-BE49-F238E27FC236}">
                <a16:creationId xmlns:a16="http://schemas.microsoft.com/office/drawing/2014/main" id="{0DF2A570-252B-49B9-A354-443626DAD90C}"/>
              </a:ext>
            </a:extLst>
          </p:cNvPr>
          <p:cNvSpPr/>
          <p:nvPr/>
        </p:nvSpPr>
        <p:spPr>
          <a:xfrm>
            <a:off x="7396264" y="2947481"/>
            <a:ext cx="4795736" cy="1488332"/>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pic>
        <p:nvPicPr>
          <p:cNvPr id="9" name="Picture 8">
            <a:extLst>
              <a:ext uri="{FF2B5EF4-FFF2-40B4-BE49-F238E27FC236}">
                <a16:creationId xmlns:a16="http://schemas.microsoft.com/office/drawing/2014/main" id="{AE89097E-57BF-44D5-80BC-06FCA320DCEE}"/>
              </a:ext>
            </a:extLst>
          </p:cNvPr>
          <p:cNvPicPr>
            <a:picLocks noChangeAspect="1"/>
          </p:cNvPicPr>
          <p:nvPr/>
        </p:nvPicPr>
        <p:blipFill>
          <a:blip r:embed="rId5"/>
          <a:stretch>
            <a:fillRect/>
          </a:stretch>
        </p:blipFill>
        <p:spPr>
          <a:xfrm>
            <a:off x="7266562" y="953309"/>
            <a:ext cx="4925438" cy="1970909"/>
          </a:xfrm>
          <a:prstGeom prst="rect">
            <a:avLst/>
          </a:prstGeom>
        </p:spPr>
      </p:pic>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33FB0C41-80BA-4D97-8F61-E23BBB2A7876}"/>
                  </a:ext>
                </a:extLst>
              </p:cNvPr>
              <p:cNvSpPr txBox="1"/>
              <p:nvPr/>
            </p:nvSpPr>
            <p:spPr>
              <a:xfrm>
                <a:off x="256231" y="2484078"/>
                <a:ext cx="5813829" cy="1063368"/>
              </a:xfrm>
              <a:prstGeom prst="rect">
                <a:avLst/>
              </a:prstGeom>
              <a:noFill/>
            </p:spPr>
            <p:txBody>
              <a:bodyPr wrap="square" lIns="0" tIns="0" rIns="0" bIns="0" rtlCol="0">
                <a:spAutoFit/>
              </a:bodyPr>
              <a:lstStyle/>
              <a:p>
                <a14:m>
                  <m:oMath xmlns:m="http://schemas.openxmlformats.org/officeDocument/2006/math">
                    <m:r>
                      <a:rPr lang="en-US" sz="2400" b="0" i="1" smtClean="0">
                        <a:latin typeface="Cambria Math" panose="02040503050406030204" pitchFamily="18" charset="0"/>
                      </a:rPr>
                      <m:t>𝐴𝑝𝑝𝑙𝑦</m:t>
                    </m:r>
                    <m:r>
                      <a:rPr lang="en-US" sz="2400" b="0" i="1" smtClean="0">
                        <a:latin typeface="Cambria Math" panose="02040503050406030204" pitchFamily="18" charset="0"/>
                      </a:rPr>
                      <m:t> </m:t>
                    </m:r>
                    <m:r>
                      <a:rPr lang="en-US" sz="2400" b="0" i="1" smtClean="0">
                        <a:latin typeface="Cambria Math" panose="02040503050406030204" pitchFamily="18" charset="0"/>
                      </a:rPr>
                      <m:t>𝐿𝑎𝑝𝑙𝑎𝑐𝑒</m:t>
                    </m:r>
                    <m:r>
                      <a:rPr lang="en-US" sz="2400" b="0" i="1" smtClean="0">
                        <a:latin typeface="Cambria Math" panose="02040503050406030204" pitchFamily="18" charset="0"/>
                      </a:rPr>
                      <m:t> </m:t>
                    </m:r>
                    <m:r>
                      <a:rPr lang="en-US" sz="2400" b="0" i="1" smtClean="0">
                        <a:latin typeface="Cambria Math" panose="02040503050406030204" pitchFamily="18" charset="0"/>
                      </a:rPr>
                      <m:t>𝑇𝑟𝑎𝑛𝑠𝑓𝑜𝑟𝑚</m:t>
                    </m:r>
                  </m:oMath>
                </a14:m>
                <a:r>
                  <a:rPr lang="en-US" sz="2400" b="0" dirty="0"/>
                  <a:t> on equation (2)</a:t>
                </a:r>
              </a:p>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𝐸</m:t>
                          </m:r>
                        </m:e>
                        <m:sub>
                          <m:r>
                            <a:rPr lang="en-US" sz="2400" b="0" i="1" smtClean="0">
                              <a:latin typeface="Cambria Math" panose="02040503050406030204" pitchFamily="18" charset="0"/>
                            </a:rPr>
                            <m:t>𝑜</m:t>
                          </m:r>
                        </m:sub>
                      </m:sSub>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𝑠</m:t>
                          </m:r>
                        </m:e>
                      </m:d>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num>
                        <m:den>
                          <m:r>
                            <a:rPr lang="en-US" sz="2400" b="0" i="1" smtClean="0">
                              <a:latin typeface="Cambria Math" panose="02040503050406030204" pitchFamily="18" charset="0"/>
                            </a:rPr>
                            <m:t>𝑠𝑐</m:t>
                          </m:r>
                        </m:den>
                      </m:f>
                      <m:r>
                        <a:rPr lang="en-US" sz="2400" b="0" i="1" smtClean="0">
                          <a:latin typeface="Cambria Math" panose="02040503050406030204" pitchFamily="18" charset="0"/>
                        </a:rPr>
                        <m:t>𝐼</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𝑠</m:t>
                          </m:r>
                        </m:e>
                      </m:d>
                    </m:oMath>
                  </m:oMathPara>
                </a14:m>
                <a:endParaRPr lang="th-TH" sz="2400" dirty="0"/>
              </a:p>
            </p:txBody>
          </p:sp>
        </mc:Choice>
        <mc:Fallback xmlns="">
          <p:sp>
            <p:nvSpPr>
              <p:cNvPr id="11" name="TextBox 10">
                <a:extLst>
                  <a:ext uri="{FF2B5EF4-FFF2-40B4-BE49-F238E27FC236}">
                    <a16:creationId xmlns:a16="http://schemas.microsoft.com/office/drawing/2014/main" id="{33FB0C41-80BA-4D97-8F61-E23BBB2A7876}"/>
                  </a:ext>
                </a:extLst>
              </p:cNvPr>
              <p:cNvSpPr txBox="1">
                <a:spLocks noRot="1" noChangeAspect="1" noMove="1" noResize="1" noEditPoints="1" noAdjustHandles="1" noChangeArrowheads="1" noChangeShapeType="1" noTextEdit="1"/>
              </p:cNvSpPr>
              <p:nvPr/>
            </p:nvSpPr>
            <p:spPr>
              <a:xfrm>
                <a:off x="256231" y="2484078"/>
                <a:ext cx="5813829" cy="1063368"/>
              </a:xfrm>
              <a:prstGeom prst="rect">
                <a:avLst/>
              </a:prstGeom>
              <a:blipFill>
                <a:blip r:embed="rId6"/>
                <a:stretch>
                  <a:fillRect l="-2411" t="-8571"/>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AF57A440-F5B1-49E7-AA37-04D5F461E331}"/>
                  </a:ext>
                </a:extLst>
              </p:cNvPr>
              <p:cNvSpPr txBox="1"/>
              <p:nvPr/>
            </p:nvSpPr>
            <p:spPr>
              <a:xfrm>
                <a:off x="218872" y="4664410"/>
                <a:ext cx="7733912" cy="103419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𝑇𝑟𝑎𝑛𝑠𝑓𝑒𝑟</m:t>
                      </m:r>
                      <m:r>
                        <a:rPr lang="en-US" sz="2000" b="0" i="1" smtClean="0">
                          <a:latin typeface="Cambria Math" panose="02040503050406030204" pitchFamily="18" charset="0"/>
                        </a:rPr>
                        <m:t> </m:t>
                      </m:r>
                      <m:r>
                        <a:rPr lang="en-US" sz="2000" b="0" i="1" smtClean="0">
                          <a:latin typeface="Cambria Math" panose="02040503050406030204" pitchFamily="18" charset="0"/>
                        </a:rPr>
                        <m:t>𝐹𝑢𝑛𝑐𝑡𝑖𝑜𝑛</m:t>
                      </m:r>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𝑂𝑢𝑡𝑝𝑢𝑡</m:t>
                          </m:r>
                        </m:num>
                        <m:den>
                          <m:r>
                            <a:rPr lang="en-US" sz="2000" b="0" i="1" smtClean="0">
                              <a:latin typeface="Cambria Math" panose="02040503050406030204" pitchFamily="18" charset="0"/>
                            </a:rPr>
                            <m:t>𝐼𝑛𝑝𝑢𝑡</m:t>
                          </m:r>
                        </m:den>
                      </m:f>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sSub>
                            <m:sSubPr>
                              <m:ctrlPr>
                                <a:rPr lang="en-US" sz="2000" i="1">
                                  <a:latin typeface="Cambria Math" panose="02040503050406030204" pitchFamily="18" charset="0"/>
                                </a:rPr>
                              </m:ctrlPr>
                            </m:sSubPr>
                            <m:e>
                              <m:r>
                                <a:rPr lang="en-US" sz="2000" b="0" i="1" smtClean="0">
                                  <a:latin typeface="Cambria Math" panose="02040503050406030204" pitchFamily="18" charset="0"/>
                                </a:rPr>
                                <m:t>𝐸</m:t>
                              </m:r>
                            </m:e>
                            <m:sub>
                              <m:r>
                                <a:rPr lang="en-US" sz="2000" i="1">
                                  <a:latin typeface="Cambria Math" panose="02040503050406030204" pitchFamily="18" charset="0"/>
                                </a:rPr>
                                <m:t>𝑜</m:t>
                              </m:r>
                            </m:sub>
                          </m:sSub>
                          <m:d>
                            <m:dPr>
                              <m:ctrlPr>
                                <a:rPr lang="en-US" sz="2000" i="1">
                                  <a:latin typeface="Cambria Math" panose="02040503050406030204" pitchFamily="18" charset="0"/>
                                </a:rPr>
                              </m:ctrlPr>
                            </m:dPr>
                            <m:e>
                              <m:r>
                                <a:rPr lang="en-US" sz="2000" i="1">
                                  <a:latin typeface="Cambria Math" panose="02040503050406030204" pitchFamily="18" charset="0"/>
                                </a:rPr>
                                <m:t>𝑠</m:t>
                              </m:r>
                            </m:e>
                          </m:d>
                        </m:num>
                        <m:den>
                          <m:sSub>
                            <m:sSubPr>
                              <m:ctrlPr>
                                <a:rPr lang="en-US" sz="2000" i="1">
                                  <a:latin typeface="Cambria Math" panose="02040503050406030204" pitchFamily="18" charset="0"/>
                                </a:rPr>
                              </m:ctrlPr>
                            </m:sSubPr>
                            <m:e>
                              <m:r>
                                <a:rPr lang="en-US" sz="2000" b="0" i="1" smtClean="0">
                                  <a:latin typeface="Cambria Math" panose="02040503050406030204" pitchFamily="18" charset="0"/>
                                </a:rPr>
                                <m:t>𝐸</m:t>
                              </m:r>
                            </m:e>
                            <m:sub>
                              <m:r>
                                <a:rPr lang="en-US" sz="2000" i="1">
                                  <a:latin typeface="Cambria Math" panose="02040503050406030204" pitchFamily="18" charset="0"/>
                                </a:rPr>
                                <m:t>𝑖</m:t>
                              </m:r>
                            </m:sub>
                          </m:sSub>
                          <m:d>
                            <m:dPr>
                              <m:ctrlPr>
                                <a:rPr lang="en-US" sz="2000" i="1">
                                  <a:latin typeface="Cambria Math" panose="02040503050406030204" pitchFamily="18" charset="0"/>
                                </a:rPr>
                              </m:ctrlPr>
                            </m:dPr>
                            <m:e>
                              <m:r>
                                <a:rPr lang="en-US" sz="2000" i="1">
                                  <a:latin typeface="Cambria Math" panose="02040503050406030204" pitchFamily="18" charset="0"/>
                                </a:rPr>
                                <m:t>𝑠</m:t>
                              </m:r>
                            </m:e>
                          </m:d>
                        </m:den>
                      </m:f>
                      <m:r>
                        <a:rPr lang="en-US" sz="2000" i="1">
                          <a:latin typeface="Cambria Math" panose="02040503050406030204" pitchFamily="18" charset="0"/>
                        </a:rPr>
                        <m:t>=</m:t>
                      </m:r>
                      <m:f>
                        <m:fPr>
                          <m:ctrlPr>
                            <a:rPr lang="en-US" sz="2000" i="1">
                              <a:latin typeface="Cambria Math" panose="02040503050406030204" pitchFamily="18" charset="0"/>
                            </a:rPr>
                          </m:ctrlPr>
                        </m:fPr>
                        <m:num>
                          <m:f>
                            <m:fPr>
                              <m:ctrlPr>
                                <a:rPr lang="en-US" sz="2000" i="1">
                                  <a:latin typeface="Cambria Math" panose="02040503050406030204" pitchFamily="18" charset="0"/>
                                </a:rPr>
                              </m:ctrlPr>
                            </m:fPr>
                            <m:num>
                              <m:r>
                                <a:rPr lang="en-US" sz="2000" i="1">
                                  <a:latin typeface="Cambria Math" panose="02040503050406030204" pitchFamily="18" charset="0"/>
                                </a:rPr>
                                <m:t>1</m:t>
                              </m:r>
                            </m:num>
                            <m:den>
                              <m:r>
                                <a:rPr lang="en-US" sz="2000" b="0" i="1" smtClean="0">
                                  <a:latin typeface="Cambria Math" panose="02040503050406030204" pitchFamily="18" charset="0"/>
                                </a:rPr>
                                <m:t>𝑠</m:t>
                              </m:r>
                              <m:r>
                                <a:rPr lang="en-US" sz="2000" i="1">
                                  <a:latin typeface="Cambria Math" panose="02040503050406030204" pitchFamily="18" charset="0"/>
                                </a:rPr>
                                <m:t>𝐶</m:t>
                              </m:r>
                            </m:den>
                          </m:f>
                          <m:r>
                            <a:rPr lang="en-US" sz="2000" i="1">
                              <a:latin typeface="Cambria Math" panose="02040503050406030204" pitchFamily="18" charset="0"/>
                            </a:rPr>
                            <m:t>𝐼</m:t>
                          </m:r>
                          <m:d>
                            <m:dPr>
                              <m:ctrlPr>
                                <a:rPr lang="en-US" sz="2000" i="1">
                                  <a:latin typeface="Cambria Math" panose="02040503050406030204" pitchFamily="18" charset="0"/>
                                </a:rPr>
                              </m:ctrlPr>
                            </m:dPr>
                            <m:e>
                              <m:r>
                                <a:rPr lang="en-US" sz="2000" i="1">
                                  <a:latin typeface="Cambria Math" panose="02040503050406030204" pitchFamily="18" charset="0"/>
                                </a:rPr>
                                <m:t>𝑠</m:t>
                              </m:r>
                            </m:e>
                          </m:d>
                        </m:num>
                        <m:den>
                          <m:d>
                            <m:dPr>
                              <m:begChr m:val="["/>
                              <m:endChr m:val="]"/>
                              <m:ctrlPr>
                                <a:rPr lang="en-US" sz="2000" i="1">
                                  <a:latin typeface="Cambria Math" panose="02040503050406030204" pitchFamily="18" charset="0"/>
                                </a:rPr>
                              </m:ctrlPr>
                            </m:dPr>
                            <m:e>
                              <m:r>
                                <a:rPr lang="en-US" sz="2000" i="1">
                                  <a:latin typeface="Cambria Math" panose="02040503050406030204" pitchFamily="18" charset="0"/>
                                </a:rPr>
                                <m:t>𝑅</m:t>
                              </m:r>
                              <m:r>
                                <a:rPr lang="en-US" sz="2000" i="1">
                                  <a:latin typeface="Cambria Math" panose="02040503050406030204" pitchFamily="18" charset="0"/>
                                </a:rPr>
                                <m:t>∗</m:t>
                              </m:r>
                              <m:r>
                                <a:rPr lang="en-US" sz="2000" i="1">
                                  <a:latin typeface="Cambria Math" panose="02040503050406030204" pitchFamily="18" charset="0"/>
                                </a:rPr>
                                <m:t>𝐼</m:t>
                              </m:r>
                              <m:d>
                                <m:dPr>
                                  <m:ctrlPr>
                                    <a:rPr lang="en-US" sz="2000" i="1">
                                      <a:latin typeface="Cambria Math" panose="02040503050406030204" pitchFamily="18" charset="0"/>
                                    </a:rPr>
                                  </m:ctrlPr>
                                </m:dPr>
                                <m:e>
                                  <m:r>
                                    <a:rPr lang="en-US" sz="2000" i="1">
                                      <a:latin typeface="Cambria Math" panose="02040503050406030204" pitchFamily="18" charset="0"/>
                                    </a:rPr>
                                    <m:t>𝑠</m:t>
                                  </m:r>
                                </m:e>
                              </m:d>
                              <m:r>
                                <a:rPr lang="en-US" sz="2000" i="1">
                                  <a:latin typeface="Cambria Math" panose="02040503050406030204" pitchFamily="18" charset="0"/>
                                </a:rPr>
                                <m:t>+</m:t>
                              </m:r>
                              <m:r>
                                <a:rPr lang="en-US" sz="2000" i="1">
                                  <a:latin typeface="Cambria Math" panose="02040503050406030204" pitchFamily="18" charset="0"/>
                                </a:rPr>
                                <m:t>𝑠𝐿𝐼</m:t>
                              </m:r>
                              <m:d>
                                <m:dPr>
                                  <m:ctrlPr>
                                    <a:rPr lang="en-US" sz="2000" i="1">
                                      <a:latin typeface="Cambria Math" panose="02040503050406030204" pitchFamily="18" charset="0"/>
                                    </a:rPr>
                                  </m:ctrlPr>
                                </m:dPr>
                                <m:e>
                                  <m:r>
                                    <a:rPr lang="en-US" sz="2000" i="1">
                                      <a:latin typeface="Cambria Math" panose="02040503050406030204" pitchFamily="18" charset="0"/>
                                    </a:rPr>
                                    <m:t>𝑠</m:t>
                                  </m:r>
                                </m:e>
                              </m:d>
                              <m:r>
                                <a:rPr lang="en-US" sz="2000" i="1">
                                  <a:latin typeface="Cambria Math" panose="02040503050406030204" pitchFamily="18" charset="0"/>
                                </a:rPr>
                                <m:t>+</m:t>
                              </m:r>
                              <m:f>
                                <m:fPr>
                                  <m:ctrlPr>
                                    <a:rPr lang="en-US" sz="2000" i="1">
                                      <a:latin typeface="Cambria Math" panose="02040503050406030204" pitchFamily="18" charset="0"/>
                                    </a:rPr>
                                  </m:ctrlPr>
                                </m:fPr>
                                <m:num>
                                  <m:r>
                                    <a:rPr lang="en-US" sz="2000" i="1">
                                      <a:latin typeface="Cambria Math" panose="02040503050406030204" pitchFamily="18" charset="0"/>
                                    </a:rPr>
                                    <m:t>1</m:t>
                                  </m:r>
                                </m:num>
                                <m:den>
                                  <m:r>
                                    <a:rPr lang="en-US" sz="2000" i="1">
                                      <a:latin typeface="Cambria Math" panose="02040503050406030204" pitchFamily="18" charset="0"/>
                                    </a:rPr>
                                    <m:t>𝑠𝑐</m:t>
                                  </m:r>
                                </m:den>
                              </m:f>
                              <m:r>
                                <a:rPr lang="en-US" sz="2000" i="1">
                                  <a:latin typeface="Cambria Math" panose="02040503050406030204" pitchFamily="18" charset="0"/>
                                </a:rPr>
                                <m:t>𝐼</m:t>
                              </m:r>
                              <m:d>
                                <m:dPr>
                                  <m:ctrlPr>
                                    <a:rPr lang="en-US" sz="2000" i="1">
                                      <a:latin typeface="Cambria Math" panose="02040503050406030204" pitchFamily="18" charset="0"/>
                                    </a:rPr>
                                  </m:ctrlPr>
                                </m:dPr>
                                <m:e>
                                  <m:r>
                                    <a:rPr lang="en-US" sz="2000" i="1">
                                      <a:latin typeface="Cambria Math" panose="02040503050406030204" pitchFamily="18" charset="0"/>
                                    </a:rPr>
                                    <m:t>𝑠</m:t>
                                  </m:r>
                                </m:e>
                              </m:d>
                            </m:e>
                          </m:d>
                        </m:den>
                      </m:f>
                    </m:oMath>
                  </m:oMathPara>
                </a14:m>
                <a:endParaRPr lang="th-TH" sz="2000" dirty="0"/>
              </a:p>
            </p:txBody>
          </p:sp>
        </mc:Choice>
        <mc:Fallback xmlns="">
          <p:sp>
            <p:nvSpPr>
              <p:cNvPr id="12" name="TextBox 11">
                <a:extLst>
                  <a:ext uri="{FF2B5EF4-FFF2-40B4-BE49-F238E27FC236}">
                    <a16:creationId xmlns:a16="http://schemas.microsoft.com/office/drawing/2014/main" id="{AF57A440-F5B1-49E7-AA37-04D5F461E331}"/>
                  </a:ext>
                </a:extLst>
              </p:cNvPr>
              <p:cNvSpPr txBox="1">
                <a:spLocks noRot="1" noChangeAspect="1" noMove="1" noResize="1" noEditPoints="1" noAdjustHandles="1" noChangeArrowheads="1" noChangeShapeType="1" noTextEdit="1"/>
              </p:cNvSpPr>
              <p:nvPr/>
            </p:nvSpPr>
            <p:spPr>
              <a:xfrm>
                <a:off x="218872" y="4664410"/>
                <a:ext cx="7733912" cy="1034194"/>
              </a:xfrm>
              <a:prstGeom prst="rect">
                <a:avLst/>
              </a:prstGeom>
              <a:blipFill>
                <a:blip r:embed="rId7"/>
                <a:stretch>
                  <a:fillRect/>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306CE7FB-503D-4A9E-A5E5-33C10556331C}"/>
                  </a:ext>
                </a:extLst>
              </p:cNvPr>
              <p:cNvSpPr txBox="1"/>
              <p:nvPr/>
            </p:nvSpPr>
            <p:spPr>
              <a:xfrm>
                <a:off x="235085" y="5711755"/>
                <a:ext cx="10707098" cy="110132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𝑇𝑟𝑎𝑛𝑠𝑓𝑒𝑟</m:t>
                      </m:r>
                      <m:r>
                        <a:rPr lang="en-US" sz="2000" b="0" i="1" smtClean="0">
                          <a:latin typeface="Cambria Math" panose="02040503050406030204" pitchFamily="18" charset="0"/>
                        </a:rPr>
                        <m:t> </m:t>
                      </m:r>
                      <m:r>
                        <a:rPr lang="en-US" sz="2000" b="0" i="1" smtClean="0">
                          <a:latin typeface="Cambria Math" panose="02040503050406030204" pitchFamily="18" charset="0"/>
                        </a:rPr>
                        <m:t>𝐹𝑢𝑛𝑐𝑡𝑖𝑜𝑛</m:t>
                      </m:r>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𝑂𝑢𝑡𝑝𝑢𝑡</m:t>
                          </m:r>
                        </m:num>
                        <m:den>
                          <m:r>
                            <a:rPr lang="en-US" sz="2000" b="0" i="1" smtClean="0">
                              <a:latin typeface="Cambria Math" panose="02040503050406030204" pitchFamily="18" charset="0"/>
                            </a:rPr>
                            <m:t>𝐼𝑛𝑝𝑢𝑡</m:t>
                          </m:r>
                        </m:den>
                      </m:f>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sSub>
                            <m:sSubPr>
                              <m:ctrlPr>
                                <a:rPr lang="en-US" sz="2000" i="1">
                                  <a:latin typeface="Cambria Math" panose="02040503050406030204" pitchFamily="18" charset="0"/>
                                </a:rPr>
                              </m:ctrlPr>
                            </m:sSubPr>
                            <m:e>
                              <m:r>
                                <a:rPr lang="en-US" sz="2000" b="0" i="1" smtClean="0">
                                  <a:latin typeface="Cambria Math" panose="02040503050406030204" pitchFamily="18" charset="0"/>
                                </a:rPr>
                                <m:t>𝐸</m:t>
                              </m:r>
                            </m:e>
                            <m:sub>
                              <m:r>
                                <a:rPr lang="en-US" sz="2000" i="1">
                                  <a:latin typeface="Cambria Math" panose="02040503050406030204" pitchFamily="18" charset="0"/>
                                </a:rPr>
                                <m:t>𝑜</m:t>
                              </m:r>
                            </m:sub>
                          </m:sSub>
                          <m:d>
                            <m:dPr>
                              <m:ctrlPr>
                                <a:rPr lang="en-US" sz="2000" i="1">
                                  <a:latin typeface="Cambria Math" panose="02040503050406030204" pitchFamily="18" charset="0"/>
                                </a:rPr>
                              </m:ctrlPr>
                            </m:dPr>
                            <m:e>
                              <m:r>
                                <a:rPr lang="en-US" sz="2000" i="1">
                                  <a:latin typeface="Cambria Math" panose="02040503050406030204" pitchFamily="18" charset="0"/>
                                </a:rPr>
                                <m:t>𝑠</m:t>
                              </m:r>
                            </m:e>
                          </m:d>
                        </m:num>
                        <m:den>
                          <m:sSub>
                            <m:sSubPr>
                              <m:ctrlPr>
                                <a:rPr lang="en-US" sz="2000" i="1">
                                  <a:latin typeface="Cambria Math" panose="02040503050406030204" pitchFamily="18" charset="0"/>
                                </a:rPr>
                              </m:ctrlPr>
                            </m:sSubPr>
                            <m:e>
                              <m:r>
                                <a:rPr lang="en-US" sz="2000" b="0" i="1" smtClean="0">
                                  <a:latin typeface="Cambria Math" panose="02040503050406030204" pitchFamily="18" charset="0"/>
                                </a:rPr>
                                <m:t>𝐸</m:t>
                              </m:r>
                            </m:e>
                            <m:sub>
                              <m:r>
                                <a:rPr lang="en-US" sz="2000" i="1">
                                  <a:latin typeface="Cambria Math" panose="02040503050406030204" pitchFamily="18" charset="0"/>
                                </a:rPr>
                                <m:t>𝑖</m:t>
                              </m:r>
                            </m:sub>
                          </m:sSub>
                          <m:d>
                            <m:dPr>
                              <m:ctrlPr>
                                <a:rPr lang="en-US" sz="2000" i="1">
                                  <a:latin typeface="Cambria Math" panose="02040503050406030204" pitchFamily="18" charset="0"/>
                                </a:rPr>
                              </m:ctrlPr>
                            </m:dPr>
                            <m:e>
                              <m:r>
                                <a:rPr lang="en-US" sz="2000" i="1">
                                  <a:latin typeface="Cambria Math" panose="02040503050406030204" pitchFamily="18" charset="0"/>
                                </a:rPr>
                                <m:t>𝑠</m:t>
                              </m:r>
                            </m:e>
                          </m:d>
                        </m:den>
                      </m:f>
                      <m:r>
                        <a:rPr lang="en-US" sz="2000" i="1">
                          <a:latin typeface="Cambria Math" panose="02040503050406030204" pitchFamily="18" charset="0"/>
                        </a:rPr>
                        <m:t>=</m:t>
                      </m:r>
                      <m:f>
                        <m:fPr>
                          <m:ctrlPr>
                            <a:rPr lang="en-US" sz="2000" i="1">
                              <a:latin typeface="Cambria Math" panose="02040503050406030204" pitchFamily="18" charset="0"/>
                            </a:rPr>
                          </m:ctrlPr>
                        </m:fPr>
                        <m:num>
                          <m:f>
                            <m:fPr>
                              <m:ctrlPr>
                                <a:rPr lang="en-US" sz="2000" i="1">
                                  <a:latin typeface="Cambria Math" panose="02040503050406030204" pitchFamily="18" charset="0"/>
                                </a:rPr>
                              </m:ctrlPr>
                            </m:fPr>
                            <m:num>
                              <m:r>
                                <a:rPr lang="en-US" sz="2000" i="1">
                                  <a:latin typeface="Cambria Math" panose="02040503050406030204" pitchFamily="18" charset="0"/>
                                </a:rPr>
                                <m:t>1</m:t>
                              </m:r>
                            </m:num>
                            <m:den>
                              <m:r>
                                <a:rPr lang="en-US" sz="2000" b="0" i="1" smtClean="0">
                                  <a:latin typeface="Cambria Math" panose="02040503050406030204" pitchFamily="18" charset="0"/>
                                </a:rPr>
                                <m:t>𝑠</m:t>
                              </m:r>
                              <m:r>
                                <a:rPr lang="en-US" sz="2000" i="1">
                                  <a:latin typeface="Cambria Math" panose="02040503050406030204" pitchFamily="18" charset="0"/>
                                </a:rPr>
                                <m:t>𝐶</m:t>
                              </m:r>
                            </m:den>
                          </m:f>
                          <m:r>
                            <a:rPr lang="en-US" sz="2000" i="1">
                              <a:latin typeface="Cambria Math" panose="02040503050406030204" pitchFamily="18" charset="0"/>
                            </a:rPr>
                            <m:t>𝐼</m:t>
                          </m:r>
                          <m:d>
                            <m:dPr>
                              <m:ctrlPr>
                                <a:rPr lang="en-US" sz="2000" i="1">
                                  <a:latin typeface="Cambria Math" panose="02040503050406030204" pitchFamily="18" charset="0"/>
                                </a:rPr>
                              </m:ctrlPr>
                            </m:dPr>
                            <m:e>
                              <m:r>
                                <a:rPr lang="en-US" sz="2000" i="1">
                                  <a:latin typeface="Cambria Math" panose="02040503050406030204" pitchFamily="18" charset="0"/>
                                </a:rPr>
                                <m:t>𝑠</m:t>
                              </m:r>
                            </m:e>
                          </m:d>
                        </m:num>
                        <m:den>
                          <m:d>
                            <m:dPr>
                              <m:begChr m:val="["/>
                              <m:endChr m:val="]"/>
                              <m:ctrlPr>
                                <a:rPr lang="en-US" sz="2000" i="1">
                                  <a:latin typeface="Cambria Math" panose="02040503050406030204" pitchFamily="18" charset="0"/>
                                </a:rPr>
                              </m:ctrlPr>
                            </m:dPr>
                            <m:e>
                              <m:r>
                                <a:rPr lang="en-US" sz="2000" i="1">
                                  <a:latin typeface="Cambria Math" panose="02040503050406030204" pitchFamily="18" charset="0"/>
                                </a:rPr>
                                <m:t>𝑅</m:t>
                              </m:r>
                              <m:r>
                                <a:rPr lang="en-US" sz="2000" i="1">
                                  <a:latin typeface="Cambria Math" panose="02040503050406030204" pitchFamily="18" charset="0"/>
                                </a:rPr>
                                <m:t>+</m:t>
                              </m:r>
                              <m:r>
                                <a:rPr lang="en-US" sz="2000" i="1" smtClean="0">
                                  <a:latin typeface="Cambria Math" panose="02040503050406030204" pitchFamily="18" charset="0"/>
                                </a:rPr>
                                <m:t>𝑠𝐿</m:t>
                              </m:r>
                              <m:r>
                                <a:rPr lang="en-US" sz="2000" i="1">
                                  <a:latin typeface="Cambria Math" panose="02040503050406030204" pitchFamily="18" charset="0"/>
                                </a:rPr>
                                <m:t>+</m:t>
                              </m:r>
                              <m:f>
                                <m:fPr>
                                  <m:ctrlPr>
                                    <a:rPr lang="en-US" sz="2000" i="1">
                                      <a:latin typeface="Cambria Math" panose="02040503050406030204" pitchFamily="18" charset="0"/>
                                    </a:rPr>
                                  </m:ctrlPr>
                                </m:fPr>
                                <m:num>
                                  <m:r>
                                    <a:rPr lang="en-US" sz="2000" i="1">
                                      <a:latin typeface="Cambria Math" panose="02040503050406030204" pitchFamily="18" charset="0"/>
                                    </a:rPr>
                                    <m:t>1</m:t>
                                  </m:r>
                                </m:num>
                                <m:den>
                                  <m:r>
                                    <a:rPr lang="en-US" sz="2000" i="1">
                                      <a:latin typeface="Cambria Math" panose="02040503050406030204" pitchFamily="18" charset="0"/>
                                    </a:rPr>
                                    <m:t>𝑠𝑐</m:t>
                                  </m:r>
                                </m:den>
                              </m:f>
                            </m:e>
                          </m:d>
                          <m:r>
                            <a:rPr lang="en-US" sz="2000" b="0" i="1" smtClean="0">
                              <a:latin typeface="Cambria Math" panose="02040503050406030204" pitchFamily="18" charset="0"/>
                            </a:rPr>
                            <m:t>𝐼</m:t>
                          </m:r>
                          <m:r>
                            <a:rPr lang="en-US" sz="2000" b="0" i="1" smtClean="0">
                              <a:latin typeface="Cambria Math" panose="02040503050406030204" pitchFamily="18" charset="0"/>
                            </a:rPr>
                            <m:t>(</m:t>
                          </m:r>
                          <m:r>
                            <a:rPr lang="en-US" sz="2000" b="0" i="1" smtClean="0">
                              <a:latin typeface="Cambria Math" panose="02040503050406030204" pitchFamily="18" charset="0"/>
                            </a:rPr>
                            <m:t>𝑠</m:t>
                          </m:r>
                          <m:r>
                            <a:rPr lang="en-US" sz="2000" b="0" i="1" smtClean="0">
                              <a:latin typeface="Cambria Math" panose="02040503050406030204" pitchFamily="18" charset="0"/>
                            </a:rPr>
                            <m:t>)</m:t>
                          </m:r>
                        </m:den>
                      </m:f>
                      <m:r>
                        <a:rPr lang="en-US" sz="2000" i="1">
                          <a:latin typeface="Cambria Math" panose="02040503050406030204" pitchFamily="18" charset="0"/>
                        </a:rPr>
                        <m:t>=</m:t>
                      </m:r>
                      <m:f>
                        <m:fPr>
                          <m:ctrlPr>
                            <a:rPr lang="en-US" sz="2000" i="1">
                              <a:latin typeface="Cambria Math" panose="02040503050406030204" pitchFamily="18" charset="0"/>
                            </a:rPr>
                          </m:ctrlPr>
                        </m:fPr>
                        <m:num>
                          <m:f>
                            <m:fPr>
                              <m:ctrlPr>
                                <a:rPr lang="en-US" sz="2000" i="1">
                                  <a:latin typeface="Cambria Math" panose="02040503050406030204" pitchFamily="18" charset="0"/>
                                </a:rPr>
                              </m:ctrlPr>
                            </m:fPr>
                            <m:num>
                              <m:r>
                                <a:rPr lang="en-US" sz="2000" i="1">
                                  <a:latin typeface="Cambria Math" panose="02040503050406030204" pitchFamily="18" charset="0"/>
                                </a:rPr>
                                <m:t>1</m:t>
                              </m:r>
                            </m:num>
                            <m:den>
                              <m:r>
                                <a:rPr lang="en-US" sz="2000" i="1">
                                  <a:latin typeface="Cambria Math" panose="02040503050406030204" pitchFamily="18" charset="0"/>
                                </a:rPr>
                                <m:t>𝑠𝐶</m:t>
                              </m:r>
                            </m:den>
                          </m:f>
                        </m:num>
                        <m:den>
                          <m:d>
                            <m:dPr>
                              <m:begChr m:val="["/>
                              <m:endChr m:val="]"/>
                              <m:ctrlPr>
                                <a:rPr lang="en-US" sz="2000" i="1">
                                  <a:latin typeface="Cambria Math" panose="02040503050406030204" pitchFamily="18" charset="0"/>
                                </a:rPr>
                              </m:ctrlPr>
                            </m:dPr>
                            <m:e>
                              <m:r>
                                <a:rPr lang="en-US" sz="2000" i="1">
                                  <a:latin typeface="Cambria Math" panose="02040503050406030204" pitchFamily="18" charset="0"/>
                                </a:rPr>
                                <m:t>𝑅</m:t>
                              </m:r>
                              <m:r>
                                <a:rPr lang="en-US" sz="2000" i="1">
                                  <a:latin typeface="Cambria Math" panose="02040503050406030204" pitchFamily="18" charset="0"/>
                                </a:rPr>
                                <m:t>+</m:t>
                              </m:r>
                              <m:r>
                                <a:rPr lang="en-US" sz="2000" i="1">
                                  <a:latin typeface="Cambria Math" panose="02040503050406030204" pitchFamily="18" charset="0"/>
                                </a:rPr>
                                <m:t>𝑠𝐿</m:t>
                              </m:r>
                              <m:r>
                                <a:rPr lang="en-US" sz="2000" i="1">
                                  <a:latin typeface="Cambria Math" panose="02040503050406030204" pitchFamily="18" charset="0"/>
                                </a:rPr>
                                <m:t>+</m:t>
                              </m:r>
                              <m:f>
                                <m:fPr>
                                  <m:ctrlPr>
                                    <a:rPr lang="en-US" sz="2000" i="1">
                                      <a:latin typeface="Cambria Math" panose="02040503050406030204" pitchFamily="18" charset="0"/>
                                    </a:rPr>
                                  </m:ctrlPr>
                                </m:fPr>
                                <m:num>
                                  <m:r>
                                    <a:rPr lang="en-US" sz="2000" i="1">
                                      <a:latin typeface="Cambria Math" panose="02040503050406030204" pitchFamily="18" charset="0"/>
                                    </a:rPr>
                                    <m:t>1</m:t>
                                  </m:r>
                                </m:num>
                                <m:den>
                                  <m:r>
                                    <a:rPr lang="en-US" sz="2000" i="1">
                                      <a:latin typeface="Cambria Math" panose="02040503050406030204" pitchFamily="18" charset="0"/>
                                    </a:rPr>
                                    <m:t>𝑠𝑐</m:t>
                                  </m:r>
                                </m:den>
                              </m:f>
                            </m:e>
                          </m:d>
                        </m:den>
                      </m:f>
                      <m:r>
                        <a:rPr lang="en-US" sz="2000" i="1">
                          <a:latin typeface="Cambria Math" panose="02040503050406030204" pitchFamily="18" charset="0"/>
                        </a:rPr>
                        <m:t>=</m:t>
                      </m:r>
                      <m:f>
                        <m:fPr>
                          <m:ctrlPr>
                            <a:rPr lang="en-US" sz="2000" i="1">
                              <a:latin typeface="Cambria Math" panose="02040503050406030204" pitchFamily="18" charset="0"/>
                            </a:rPr>
                          </m:ctrlPr>
                        </m:fPr>
                        <m:num>
                          <m:f>
                            <m:fPr>
                              <m:ctrlPr>
                                <a:rPr lang="en-US" sz="2000" i="1">
                                  <a:latin typeface="Cambria Math" panose="02040503050406030204" pitchFamily="18" charset="0"/>
                                </a:rPr>
                              </m:ctrlPr>
                            </m:fPr>
                            <m:num>
                              <m:r>
                                <a:rPr lang="en-US" sz="2000" i="1">
                                  <a:latin typeface="Cambria Math" panose="02040503050406030204" pitchFamily="18" charset="0"/>
                                </a:rPr>
                                <m:t>1</m:t>
                              </m:r>
                            </m:num>
                            <m:den>
                              <m:r>
                                <a:rPr lang="en-US" sz="2000" i="1">
                                  <a:latin typeface="Cambria Math" panose="02040503050406030204" pitchFamily="18" charset="0"/>
                                </a:rPr>
                                <m:t>𝑠𝐶</m:t>
                              </m:r>
                            </m:den>
                          </m:f>
                        </m:num>
                        <m:den>
                          <m:d>
                            <m:dPr>
                              <m:begChr m:val="["/>
                              <m:endChr m:val="]"/>
                              <m:ctrlPr>
                                <a:rPr lang="en-US" sz="2000" i="1">
                                  <a:latin typeface="Cambria Math" panose="02040503050406030204" pitchFamily="18" charset="0"/>
                                </a:rPr>
                              </m:ctrlPr>
                            </m:dPr>
                            <m:e>
                              <m:f>
                                <m:fPr>
                                  <m:ctrlPr>
                                    <a:rPr lang="en-US" sz="2000" b="0" i="1" smtClean="0">
                                      <a:latin typeface="Cambria Math" panose="02040503050406030204" pitchFamily="18" charset="0"/>
                                    </a:rPr>
                                  </m:ctrlPr>
                                </m:fPr>
                                <m:num>
                                  <m:r>
                                    <a:rPr lang="en-US" sz="2000" i="1">
                                      <a:latin typeface="Cambria Math" panose="02040503050406030204" pitchFamily="18" charset="0"/>
                                    </a:rPr>
                                    <m:t>𝑅</m:t>
                                  </m:r>
                                  <m:r>
                                    <a:rPr lang="en-US" sz="2000" b="0" i="1" smtClean="0">
                                      <a:latin typeface="Cambria Math" panose="02040503050406030204" pitchFamily="18" charset="0"/>
                                    </a:rPr>
                                    <m:t>𝑠𝐶</m:t>
                                  </m:r>
                                  <m:r>
                                    <a:rPr lang="en-US" sz="2000" i="1">
                                      <a:latin typeface="Cambria Math" panose="02040503050406030204" pitchFamily="18" charset="0"/>
                                    </a:rPr>
                                    <m:t>+</m:t>
                                  </m:r>
                                  <m:sSup>
                                    <m:sSupPr>
                                      <m:ctrlPr>
                                        <a:rPr lang="en-US" sz="2000" i="1" smtClean="0">
                                          <a:latin typeface="Cambria Math" panose="02040503050406030204" pitchFamily="18" charset="0"/>
                                        </a:rPr>
                                      </m:ctrlPr>
                                    </m:sSupPr>
                                    <m:e>
                                      <m:r>
                                        <a:rPr lang="en-US" sz="2000" b="0" i="1" smtClean="0">
                                          <a:latin typeface="Cambria Math" panose="02040503050406030204" pitchFamily="18" charset="0"/>
                                        </a:rPr>
                                        <m:t>𝑠</m:t>
                                      </m:r>
                                    </m:e>
                                    <m:sup>
                                      <m:r>
                                        <a:rPr lang="en-US" sz="2000" b="0" i="1" smtClean="0">
                                          <a:latin typeface="Cambria Math" panose="02040503050406030204" pitchFamily="18" charset="0"/>
                                        </a:rPr>
                                        <m:t>2</m:t>
                                      </m:r>
                                    </m:sup>
                                  </m:sSup>
                                  <m:r>
                                    <a:rPr lang="en-US" sz="2000" i="1">
                                      <a:latin typeface="Cambria Math" panose="02040503050406030204" pitchFamily="18" charset="0"/>
                                    </a:rPr>
                                    <m:t>𝐿</m:t>
                                  </m:r>
                                  <m:r>
                                    <a:rPr lang="en-US" sz="2000" b="0" i="1" smtClean="0">
                                      <a:latin typeface="Cambria Math" panose="02040503050406030204" pitchFamily="18" charset="0"/>
                                    </a:rPr>
                                    <m:t>𝐶</m:t>
                                  </m:r>
                                  <m:r>
                                    <a:rPr lang="en-US" sz="2000" b="0" i="1" smtClean="0">
                                      <a:latin typeface="Cambria Math" panose="02040503050406030204" pitchFamily="18" charset="0"/>
                                    </a:rPr>
                                    <m:t>+1</m:t>
                                  </m:r>
                                </m:num>
                                <m:den>
                                  <m:r>
                                    <a:rPr lang="en-US" sz="2000" b="0" i="1" smtClean="0">
                                      <a:latin typeface="Cambria Math" panose="02040503050406030204" pitchFamily="18" charset="0"/>
                                    </a:rPr>
                                    <m:t>𝑠𝐶</m:t>
                                  </m:r>
                                </m:den>
                              </m:f>
                            </m:e>
                          </m:d>
                        </m:den>
                      </m:f>
                    </m:oMath>
                  </m:oMathPara>
                </a14:m>
                <a:endParaRPr lang="th-TH" sz="2000" dirty="0"/>
              </a:p>
            </p:txBody>
          </p:sp>
        </mc:Choice>
        <mc:Fallback xmlns="">
          <p:sp>
            <p:nvSpPr>
              <p:cNvPr id="13" name="TextBox 12">
                <a:extLst>
                  <a:ext uri="{FF2B5EF4-FFF2-40B4-BE49-F238E27FC236}">
                    <a16:creationId xmlns:a16="http://schemas.microsoft.com/office/drawing/2014/main" id="{306CE7FB-503D-4A9E-A5E5-33C10556331C}"/>
                  </a:ext>
                </a:extLst>
              </p:cNvPr>
              <p:cNvSpPr txBox="1">
                <a:spLocks noRot="1" noChangeAspect="1" noMove="1" noResize="1" noEditPoints="1" noAdjustHandles="1" noChangeArrowheads="1" noChangeShapeType="1" noTextEdit="1"/>
              </p:cNvSpPr>
              <p:nvPr/>
            </p:nvSpPr>
            <p:spPr>
              <a:xfrm>
                <a:off x="235085" y="5711755"/>
                <a:ext cx="10707098" cy="1101327"/>
              </a:xfrm>
              <a:prstGeom prst="rect">
                <a:avLst/>
              </a:prstGeom>
              <a:blipFill>
                <a:blip r:embed="rId8"/>
                <a:stretch>
                  <a:fillRect/>
                </a:stretch>
              </a:blipFill>
            </p:spPr>
            <p:txBody>
              <a:bodyPr/>
              <a:lstStyle/>
              <a:p>
                <a:r>
                  <a:rPr lang="th-TH">
                    <a:noFill/>
                  </a:rPr>
                  <a:t> </a:t>
                </a:r>
              </a:p>
            </p:txBody>
          </p:sp>
        </mc:Fallback>
      </mc:AlternateContent>
    </p:spTree>
    <p:extLst>
      <p:ext uri="{BB962C8B-B14F-4D97-AF65-F5344CB8AC3E}">
        <p14:creationId xmlns:p14="http://schemas.microsoft.com/office/powerpoint/2010/main" val="278133635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077F35A0-09CC-4A1F-B003-A39BAF788654}"/>
              </a:ext>
            </a:extLst>
          </p:cNvPr>
          <p:cNvSpPr>
            <a:spLocks noGrp="1"/>
          </p:cNvSpPr>
          <p:nvPr>
            <p:ph type="title"/>
          </p:nvPr>
        </p:nvSpPr>
        <p:spPr>
          <a:xfrm>
            <a:off x="254540" y="219211"/>
            <a:ext cx="10515600" cy="413088"/>
          </a:xfrm>
        </p:spPr>
        <p:txBody>
          <a:bodyPr>
            <a:normAutofit fontScale="90000"/>
          </a:bodyPr>
          <a:lstStyle/>
          <a:p>
            <a:r>
              <a:rPr lang="en-US" b="1" dirty="0">
                <a:solidFill>
                  <a:srgbClr val="7030A0"/>
                </a:solidFill>
              </a:rPr>
              <a:t>Find the Transfer Function of RLC Circuit</a:t>
            </a:r>
            <a:endParaRPr lang="th-TH" b="1" dirty="0">
              <a:solidFill>
                <a:srgbClr val="7030A0"/>
              </a:solidFill>
            </a:endParaRPr>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306CE7FB-503D-4A9E-A5E5-33C10556331C}"/>
                  </a:ext>
                </a:extLst>
              </p:cNvPr>
              <p:cNvSpPr txBox="1"/>
              <p:nvPr/>
            </p:nvSpPr>
            <p:spPr>
              <a:xfrm>
                <a:off x="196175" y="672827"/>
                <a:ext cx="10707098" cy="110132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𝑇𝑟𝑎𝑛𝑠𝑓𝑒𝑟</m:t>
                      </m:r>
                      <m:r>
                        <a:rPr lang="en-US" sz="2000" b="0" i="1" smtClean="0">
                          <a:latin typeface="Cambria Math" panose="02040503050406030204" pitchFamily="18" charset="0"/>
                        </a:rPr>
                        <m:t> </m:t>
                      </m:r>
                      <m:r>
                        <a:rPr lang="en-US" sz="2000" b="0" i="1" smtClean="0">
                          <a:latin typeface="Cambria Math" panose="02040503050406030204" pitchFamily="18" charset="0"/>
                        </a:rPr>
                        <m:t>𝐹𝑢𝑛𝑐𝑡𝑖𝑜𝑛</m:t>
                      </m:r>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𝑂𝑢𝑡𝑝𝑢𝑡</m:t>
                          </m:r>
                        </m:num>
                        <m:den>
                          <m:r>
                            <a:rPr lang="en-US" sz="2000" b="0" i="1" smtClean="0">
                              <a:latin typeface="Cambria Math" panose="02040503050406030204" pitchFamily="18" charset="0"/>
                            </a:rPr>
                            <m:t>𝐼𝑛𝑝𝑢𝑡</m:t>
                          </m:r>
                        </m:den>
                      </m:f>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sSub>
                            <m:sSubPr>
                              <m:ctrlPr>
                                <a:rPr lang="en-US" sz="2000" i="1">
                                  <a:latin typeface="Cambria Math" panose="02040503050406030204" pitchFamily="18" charset="0"/>
                                </a:rPr>
                              </m:ctrlPr>
                            </m:sSubPr>
                            <m:e>
                              <m:r>
                                <a:rPr lang="en-US" sz="2000" b="0" i="1" smtClean="0">
                                  <a:latin typeface="Cambria Math" panose="02040503050406030204" pitchFamily="18" charset="0"/>
                                </a:rPr>
                                <m:t>𝐸</m:t>
                              </m:r>
                            </m:e>
                            <m:sub>
                              <m:r>
                                <a:rPr lang="en-US" sz="2000" i="1">
                                  <a:latin typeface="Cambria Math" panose="02040503050406030204" pitchFamily="18" charset="0"/>
                                </a:rPr>
                                <m:t>𝑜</m:t>
                              </m:r>
                            </m:sub>
                          </m:sSub>
                          <m:d>
                            <m:dPr>
                              <m:ctrlPr>
                                <a:rPr lang="en-US" sz="2000" i="1">
                                  <a:latin typeface="Cambria Math" panose="02040503050406030204" pitchFamily="18" charset="0"/>
                                </a:rPr>
                              </m:ctrlPr>
                            </m:dPr>
                            <m:e>
                              <m:r>
                                <a:rPr lang="en-US" sz="2000" i="1">
                                  <a:latin typeface="Cambria Math" panose="02040503050406030204" pitchFamily="18" charset="0"/>
                                </a:rPr>
                                <m:t>𝑠</m:t>
                              </m:r>
                            </m:e>
                          </m:d>
                        </m:num>
                        <m:den>
                          <m:sSub>
                            <m:sSubPr>
                              <m:ctrlPr>
                                <a:rPr lang="en-US" sz="2000" i="1">
                                  <a:latin typeface="Cambria Math" panose="02040503050406030204" pitchFamily="18" charset="0"/>
                                </a:rPr>
                              </m:ctrlPr>
                            </m:sSubPr>
                            <m:e>
                              <m:r>
                                <a:rPr lang="en-US" sz="2000" b="0" i="1" smtClean="0">
                                  <a:latin typeface="Cambria Math" panose="02040503050406030204" pitchFamily="18" charset="0"/>
                                </a:rPr>
                                <m:t>𝐸</m:t>
                              </m:r>
                            </m:e>
                            <m:sub>
                              <m:r>
                                <a:rPr lang="en-US" sz="2000" i="1">
                                  <a:latin typeface="Cambria Math" panose="02040503050406030204" pitchFamily="18" charset="0"/>
                                </a:rPr>
                                <m:t>𝑖</m:t>
                              </m:r>
                            </m:sub>
                          </m:sSub>
                          <m:d>
                            <m:dPr>
                              <m:ctrlPr>
                                <a:rPr lang="en-US" sz="2000" i="1">
                                  <a:latin typeface="Cambria Math" panose="02040503050406030204" pitchFamily="18" charset="0"/>
                                </a:rPr>
                              </m:ctrlPr>
                            </m:dPr>
                            <m:e>
                              <m:r>
                                <a:rPr lang="en-US" sz="2000" i="1">
                                  <a:latin typeface="Cambria Math" panose="02040503050406030204" pitchFamily="18" charset="0"/>
                                </a:rPr>
                                <m:t>𝑠</m:t>
                              </m:r>
                            </m:e>
                          </m:d>
                        </m:den>
                      </m:f>
                      <m:r>
                        <a:rPr lang="en-US" sz="2000" i="1">
                          <a:latin typeface="Cambria Math" panose="02040503050406030204" pitchFamily="18" charset="0"/>
                        </a:rPr>
                        <m:t>=</m:t>
                      </m:r>
                      <m:f>
                        <m:fPr>
                          <m:ctrlPr>
                            <a:rPr lang="en-US" sz="2000" i="1">
                              <a:latin typeface="Cambria Math" panose="02040503050406030204" pitchFamily="18" charset="0"/>
                            </a:rPr>
                          </m:ctrlPr>
                        </m:fPr>
                        <m:num>
                          <m:f>
                            <m:fPr>
                              <m:ctrlPr>
                                <a:rPr lang="en-US" sz="2000" i="1">
                                  <a:latin typeface="Cambria Math" panose="02040503050406030204" pitchFamily="18" charset="0"/>
                                </a:rPr>
                              </m:ctrlPr>
                            </m:fPr>
                            <m:num>
                              <m:r>
                                <a:rPr lang="en-US" sz="2000" i="1">
                                  <a:latin typeface="Cambria Math" panose="02040503050406030204" pitchFamily="18" charset="0"/>
                                </a:rPr>
                                <m:t>1</m:t>
                              </m:r>
                            </m:num>
                            <m:den>
                              <m:r>
                                <a:rPr lang="en-US" sz="2000" b="0" i="1" smtClean="0">
                                  <a:latin typeface="Cambria Math" panose="02040503050406030204" pitchFamily="18" charset="0"/>
                                </a:rPr>
                                <m:t>𝑠</m:t>
                              </m:r>
                              <m:r>
                                <a:rPr lang="en-US" sz="2000" i="1">
                                  <a:latin typeface="Cambria Math" panose="02040503050406030204" pitchFamily="18" charset="0"/>
                                </a:rPr>
                                <m:t>𝐶</m:t>
                              </m:r>
                            </m:den>
                          </m:f>
                          <m:r>
                            <a:rPr lang="en-US" sz="2000" i="1">
                              <a:latin typeface="Cambria Math" panose="02040503050406030204" pitchFamily="18" charset="0"/>
                            </a:rPr>
                            <m:t>𝐼</m:t>
                          </m:r>
                          <m:d>
                            <m:dPr>
                              <m:ctrlPr>
                                <a:rPr lang="en-US" sz="2000" i="1">
                                  <a:latin typeface="Cambria Math" panose="02040503050406030204" pitchFamily="18" charset="0"/>
                                </a:rPr>
                              </m:ctrlPr>
                            </m:dPr>
                            <m:e>
                              <m:r>
                                <a:rPr lang="en-US" sz="2000" i="1">
                                  <a:latin typeface="Cambria Math" panose="02040503050406030204" pitchFamily="18" charset="0"/>
                                </a:rPr>
                                <m:t>𝑠</m:t>
                              </m:r>
                            </m:e>
                          </m:d>
                        </m:num>
                        <m:den>
                          <m:d>
                            <m:dPr>
                              <m:begChr m:val="["/>
                              <m:endChr m:val="]"/>
                              <m:ctrlPr>
                                <a:rPr lang="en-US" sz="2000" i="1">
                                  <a:latin typeface="Cambria Math" panose="02040503050406030204" pitchFamily="18" charset="0"/>
                                </a:rPr>
                              </m:ctrlPr>
                            </m:dPr>
                            <m:e>
                              <m:r>
                                <a:rPr lang="en-US" sz="2000" i="1">
                                  <a:latin typeface="Cambria Math" panose="02040503050406030204" pitchFamily="18" charset="0"/>
                                </a:rPr>
                                <m:t>𝑅</m:t>
                              </m:r>
                              <m:r>
                                <a:rPr lang="en-US" sz="2000" i="1">
                                  <a:latin typeface="Cambria Math" panose="02040503050406030204" pitchFamily="18" charset="0"/>
                                </a:rPr>
                                <m:t>+</m:t>
                              </m:r>
                              <m:r>
                                <a:rPr lang="en-US" sz="2000" i="1" smtClean="0">
                                  <a:latin typeface="Cambria Math" panose="02040503050406030204" pitchFamily="18" charset="0"/>
                                </a:rPr>
                                <m:t>𝑠𝐿</m:t>
                              </m:r>
                              <m:r>
                                <a:rPr lang="en-US" sz="2000" i="1">
                                  <a:latin typeface="Cambria Math" panose="02040503050406030204" pitchFamily="18" charset="0"/>
                                </a:rPr>
                                <m:t>+</m:t>
                              </m:r>
                              <m:f>
                                <m:fPr>
                                  <m:ctrlPr>
                                    <a:rPr lang="en-US" sz="2000" i="1">
                                      <a:latin typeface="Cambria Math" panose="02040503050406030204" pitchFamily="18" charset="0"/>
                                    </a:rPr>
                                  </m:ctrlPr>
                                </m:fPr>
                                <m:num>
                                  <m:r>
                                    <a:rPr lang="en-US" sz="2000" i="1">
                                      <a:latin typeface="Cambria Math" panose="02040503050406030204" pitchFamily="18" charset="0"/>
                                    </a:rPr>
                                    <m:t>1</m:t>
                                  </m:r>
                                </m:num>
                                <m:den>
                                  <m:r>
                                    <a:rPr lang="en-US" sz="2000" i="1">
                                      <a:latin typeface="Cambria Math" panose="02040503050406030204" pitchFamily="18" charset="0"/>
                                    </a:rPr>
                                    <m:t>𝑠𝑐</m:t>
                                  </m:r>
                                </m:den>
                              </m:f>
                            </m:e>
                          </m:d>
                          <m:r>
                            <a:rPr lang="en-US" sz="2000" b="0" i="1" smtClean="0">
                              <a:latin typeface="Cambria Math" panose="02040503050406030204" pitchFamily="18" charset="0"/>
                            </a:rPr>
                            <m:t>𝐼</m:t>
                          </m:r>
                          <m:r>
                            <a:rPr lang="en-US" sz="2000" b="0" i="1" smtClean="0">
                              <a:latin typeface="Cambria Math" panose="02040503050406030204" pitchFamily="18" charset="0"/>
                            </a:rPr>
                            <m:t>(</m:t>
                          </m:r>
                          <m:r>
                            <a:rPr lang="en-US" sz="2000" b="0" i="1" smtClean="0">
                              <a:latin typeface="Cambria Math" panose="02040503050406030204" pitchFamily="18" charset="0"/>
                            </a:rPr>
                            <m:t>𝑠</m:t>
                          </m:r>
                          <m:r>
                            <a:rPr lang="en-US" sz="2000" b="0" i="1" smtClean="0">
                              <a:latin typeface="Cambria Math" panose="02040503050406030204" pitchFamily="18" charset="0"/>
                            </a:rPr>
                            <m:t>)</m:t>
                          </m:r>
                        </m:den>
                      </m:f>
                      <m:r>
                        <a:rPr lang="en-US" sz="2000" i="1">
                          <a:latin typeface="Cambria Math" panose="02040503050406030204" pitchFamily="18" charset="0"/>
                        </a:rPr>
                        <m:t>=</m:t>
                      </m:r>
                      <m:f>
                        <m:fPr>
                          <m:ctrlPr>
                            <a:rPr lang="en-US" sz="2000" i="1">
                              <a:latin typeface="Cambria Math" panose="02040503050406030204" pitchFamily="18" charset="0"/>
                            </a:rPr>
                          </m:ctrlPr>
                        </m:fPr>
                        <m:num>
                          <m:f>
                            <m:fPr>
                              <m:ctrlPr>
                                <a:rPr lang="en-US" sz="2000" i="1">
                                  <a:latin typeface="Cambria Math" panose="02040503050406030204" pitchFamily="18" charset="0"/>
                                </a:rPr>
                              </m:ctrlPr>
                            </m:fPr>
                            <m:num>
                              <m:r>
                                <a:rPr lang="en-US" sz="2000" i="1">
                                  <a:latin typeface="Cambria Math" panose="02040503050406030204" pitchFamily="18" charset="0"/>
                                </a:rPr>
                                <m:t>1</m:t>
                              </m:r>
                            </m:num>
                            <m:den>
                              <m:r>
                                <a:rPr lang="en-US" sz="2000" i="1">
                                  <a:latin typeface="Cambria Math" panose="02040503050406030204" pitchFamily="18" charset="0"/>
                                </a:rPr>
                                <m:t>𝑠𝐶</m:t>
                              </m:r>
                            </m:den>
                          </m:f>
                        </m:num>
                        <m:den>
                          <m:d>
                            <m:dPr>
                              <m:begChr m:val="["/>
                              <m:endChr m:val="]"/>
                              <m:ctrlPr>
                                <a:rPr lang="en-US" sz="2000" i="1">
                                  <a:latin typeface="Cambria Math" panose="02040503050406030204" pitchFamily="18" charset="0"/>
                                </a:rPr>
                              </m:ctrlPr>
                            </m:dPr>
                            <m:e>
                              <m:r>
                                <a:rPr lang="en-US" sz="2000" i="1">
                                  <a:latin typeface="Cambria Math" panose="02040503050406030204" pitchFamily="18" charset="0"/>
                                </a:rPr>
                                <m:t>𝑅</m:t>
                              </m:r>
                              <m:r>
                                <a:rPr lang="en-US" sz="2000" i="1">
                                  <a:latin typeface="Cambria Math" panose="02040503050406030204" pitchFamily="18" charset="0"/>
                                </a:rPr>
                                <m:t>+</m:t>
                              </m:r>
                              <m:r>
                                <a:rPr lang="en-US" sz="2000" i="1">
                                  <a:latin typeface="Cambria Math" panose="02040503050406030204" pitchFamily="18" charset="0"/>
                                </a:rPr>
                                <m:t>𝑠𝐿</m:t>
                              </m:r>
                              <m:r>
                                <a:rPr lang="en-US" sz="2000" i="1">
                                  <a:latin typeface="Cambria Math" panose="02040503050406030204" pitchFamily="18" charset="0"/>
                                </a:rPr>
                                <m:t>+</m:t>
                              </m:r>
                              <m:f>
                                <m:fPr>
                                  <m:ctrlPr>
                                    <a:rPr lang="en-US" sz="2000" i="1">
                                      <a:latin typeface="Cambria Math" panose="02040503050406030204" pitchFamily="18" charset="0"/>
                                    </a:rPr>
                                  </m:ctrlPr>
                                </m:fPr>
                                <m:num>
                                  <m:r>
                                    <a:rPr lang="en-US" sz="2000" i="1">
                                      <a:latin typeface="Cambria Math" panose="02040503050406030204" pitchFamily="18" charset="0"/>
                                    </a:rPr>
                                    <m:t>1</m:t>
                                  </m:r>
                                </m:num>
                                <m:den>
                                  <m:r>
                                    <a:rPr lang="en-US" sz="2000" i="1">
                                      <a:latin typeface="Cambria Math" panose="02040503050406030204" pitchFamily="18" charset="0"/>
                                    </a:rPr>
                                    <m:t>𝑠𝑐</m:t>
                                  </m:r>
                                </m:den>
                              </m:f>
                            </m:e>
                          </m:d>
                        </m:den>
                      </m:f>
                      <m:r>
                        <a:rPr lang="en-US" sz="2000" i="1">
                          <a:latin typeface="Cambria Math" panose="02040503050406030204" pitchFamily="18" charset="0"/>
                        </a:rPr>
                        <m:t>=</m:t>
                      </m:r>
                      <m:f>
                        <m:fPr>
                          <m:ctrlPr>
                            <a:rPr lang="en-US" sz="2000" i="1">
                              <a:latin typeface="Cambria Math" panose="02040503050406030204" pitchFamily="18" charset="0"/>
                            </a:rPr>
                          </m:ctrlPr>
                        </m:fPr>
                        <m:num>
                          <m:f>
                            <m:fPr>
                              <m:ctrlPr>
                                <a:rPr lang="en-US" sz="2000" i="1">
                                  <a:latin typeface="Cambria Math" panose="02040503050406030204" pitchFamily="18" charset="0"/>
                                </a:rPr>
                              </m:ctrlPr>
                            </m:fPr>
                            <m:num>
                              <m:r>
                                <a:rPr lang="en-US" sz="2000" i="1">
                                  <a:latin typeface="Cambria Math" panose="02040503050406030204" pitchFamily="18" charset="0"/>
                                </a:rPr>
                                <m:t>1</m:t>
                              </m:r>
                            </m:num>
                            <m:den>
                              <m:r>
                                <a:rPr lang="en-US" sz="2000" i="1">
                                  <a:latin typeface="Cambria Math" panose="02040503050406030204" pitchFamily="18" charset="0"/>
                                </a:rPr>
                                <m:t>𝑠𝐶</m:t>
                              </m:r>
                            </m:den>
                          </m:f>
                        </m:num>
                        <m:den>
                          <m:d>
                            <m:dPr>
                              <m:begChr m:val="["/>
                              <m:endChr m:val="]"/>
                              <m:ctrlPr>
                                <a:rPr lang="en-US" sz="2000" i="1">
                                  <a:latin typeface="Cambria Math" panose="02040503050406030204" pitchFamily="18" charset="0"/>
                                </a:rPr>
                              </m:ctrlPr>
                            </m:dPr>
                            <m:e>
                              <m:f>
                                <m:fPr>
                                  <m:ctrlPr>
                                    <a:rPr lang="en-US" sz="2000" b="0" i="1" smtClean="0">
                                      <a:latin typeface="Cambria Math" panose="02040503050406030204" pitchFamily="18" charset="0"/>
                                    </a:rPr>
                                  </m:ctrlPr>
                                </m:fPr>
                                <m:num>
                                  <m:r>
                                    <a:rPr lang="en-US" sz="2000" i="1">
                                      <a:latin typeface="Cambria Math" panose="02040503050406030204" pitchFamily="18" charset="0"/>
                                    </a:rPr>
                                    <m:t>𝑅</m:t>
                                  </m:r>
                                  <m:r>
                                    <a:rPr lang="en-US" sz="2000" b="0" i="1" smtClean="0">
                                      <a:latin typeface="Cambria Math" panose="02040503050406030204" pitchFamily="18" charset="0"/>
                                    </a:rPr>
                                    <m:t>𝑠𝐶</m:t>
                                  </m:r>
                                  <m:r>
                                    <a:rPr lang="en-US" sz="2000" i="1">
                                      <a:latin typeface="Cambria Math" panose="02040503050406030204" pitchFamily="18" charset="0"/>
                                    </a:rPr>
                                    <m:t>+</m:t>
                                  </m:r>
                                  <m:sSup>
                                    <m:sSupPr>
                                      <m:ctrlPr>
                                        <a:rPr lang="en-US" sz="2000" i="1" smtClean="0">
                                          <a:latin typeface="Cambria Math" panose="02040503050406030204" pitchFamily="18" charset="0"/>
                                        </a:rPr>
                                      </m:ctrlPr>
                                    </m:sSupPr>
                                    <m:e>
                                      <m:r>
                                        <a:rPr lang="en-US" sz="2000" b="0" i="1" smtClean="0">
                                          <a:latin typeface="Cambria Math" panose="02040503050406030204" pitchFamily="18" charset="0"/>
                                        </a:rPr>
                                        <m:t>𝑠</m:t>
                                      </m:r>
                                    </m:e>
                                    <m:sup>
                                      <m:r>
                                        <a:rPr lang="en-US" sz="2000" b="0" i="1" smtClean="0">
                                          <a:latin typeface="Cambria Math" panose="02040503050406030204" pitchFamily="18" charset="0"/>
                                        </a:rPr>
                                        <m:t>2</m:t>
                                      </m:r>
                                    </m:sup>
                                  </m:sSup>
                                  <m:r>
                                    <a:rPr lang="en-US" sz="2000" i="1">
                                      <a:latin typeface="Cambria Math" panose="02040503050406030204" pitchFamily="18" charset="0"/>
                                    </a:rPr>
                                    <m:t>𝐿</m:t>
                                  </m:r>
                                  <m:r>
                                    <a:rPr lang="en-US" sz="2000" b="0" i="1" smtClean="0">
                                      <a:latin typeface="Cambria Math" panose="02040503050406030204" pitchFamily="18" charset="0"/>
                                    </a:rPr>
                                    <m:t>𝐶</m:t>
                                  </m:r>
                                  <m:r>
                                    <a:rPr lang="en-US" sz="2000" b="0" i="1" smtClean="0">
                                      <a:latin typeface="Cambria Math" panose="02040503050406030204" pitchFamily="18" charset="0"/>
                                    </a:rPr>
                                    <m:t>+1</m:t>
                                  </m:r>
                                </m:num>
                                <m:den>
                                  <m:r>
                                    <a:rPr lang="en-US" sz="2000" b="0" i="1" smtClean="0">
                                      <a:latin typeface="Cambria Math" panose="02040503050406030204" pitchFamily="18" charset="0"/>
                                    </a:rPr>
                                    <m:t>𝑠𝐶</m:t>
                                  </m:r>
                                </m:den>
                              </m:f>
                            </m:e>
                          </m:d>
                        </m:den>
                      </m:f>
                    </m:oMath>
                  </m:oMathPara>
                </a14:m>
                <a:endParaRPr lang="th-TH" sz="2000" dirty="0"/>
              </a:p>
            </p:txBody>
          </p:sp>
        </mc:Choice>
        <mc:Fallback xmlns="">
          <p:sp>
            <p:nvSpPr>
              <p:cNvPr id="13" name="TextBox 12">
                <a:extLst>
                  <a:ext uri="{FF2B5EF4-FFF2-40B4-BE49-F238E27FC236}">
                    <a16:creationId xmlns:a16="http://schemas.microsoft.com/office/drawing/2014/main" id="{306CE7FB-503D-4A9E-A5E5-33C10556331C}"/>
                  </a:ext>
                </a:extLst>
              </p:cNvPr>
              <p:cNvSpPr txBox="1">
                <a:spLocks noRot="1" noChangeAspect="1" noMove="1" noResize="1" noEditPoints="1" noAdjustHandles="1" noChangeArrowheads="1" noChangeShapeType="1" noTextEdit="1"/>
              </p:cNvSpPr>
              <p:nvPr/>
            </p:nvSpPr>
            <p:spPr>
              <a:xfrm>
                <a:off x="196175" y="672827"/>
                <a:ext cx="10707098" cy="1101327"/>
              </a:xfrm>
              <a:prstGeom prst="rect">
                <a:avLst/>
              </a:prstGeom>
              <a:blipFill>
                <a:blip r:embed="rId2"/>
                <a:stretch>
                  <a:fillRect/>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8B1E8C18-550F-4807-B6BB-03348EB4223E}"/>
                  </a:ext>
                </a:extLst>
              </p:cNvPr>
              <p:cNvSpPr txBox="1"/>
              <p:nvPr/>
            </p:nvSpPr>
            <p:spPr>
              <a:xfrm>
                <a:off x="173476" y="1982818"/>
                <a:ext cx="9244710" cy="110132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𝑇𝑟𝑎𝑛𝑠𝑓𝑒𝑟</m:t>
                      </m:r>
                      <m:r>
                        <a:rPr lang="en-US" sz="2000" b="0" i="1" smtClean="0">
                          <a:latin typeface="Cambria Math" panose="02040503050406030204" pitchFamily="18" charset="0"/>
                        </a:rPr>
                        <m:t> </m:t>
                      </m:r>
                      <m:r>
                        <a:rPr lang="en-US" sz="2000" b="0" i="1" smtClean="0">
                          <a:latin typeface="Cambria Math" panose="02040503050406030204" pitchFamily="18" charset="0"/>
                        </a:rPr>
                        <m:t>𝐹𝑢𝑛𝑐𝑡𝑖𝑜𝑛</m:t>
                      </m:r>
                      <m:r>
                        <a:rPr lang="en-US" sz="2000" b="0" i="1" smtClean="0">
                          <a:latin typeface="Cambria Math" panose="02040503050406030204" pitchFamily="18" charset="0"/>
                        </a:rPr>
                        <m:t>=</m:t>
                      </m:r>
                      <m:f>
                        <m:fPr>
                          <m:ctrlPr>
                            <a:rPr lang="en-US" sz="2000" i="1">
                              <a:latin typeface="Cambria Math" panose="02040503050406030204" pitchFamily="18" charset="0"/>
                            </a:rPr>
                          </m:ctrlPr>
                        </m:fPr>
                        <m:num>
                          <m:f>
                            <m:fPr>
                              <m:ctrlPr>
                                <a:rPr lang="en-US" sz="2000" i="1">
                                  <a:latin typeface="Cambria Math" panose="02040503050406030204" pitchFamily="18" charset="0"/>
                                </a:rPr>
                              </m:ctrlPr>
                            </m:fPr>
                            <m:num>
                              <m:r>
                                <a:rPr lang="en-US" sz="2000" i="1">
                                  <a:latin typeface="Cambria Math" panose="02040503050406030204" pitchFamily="18" charset="0"/>
                                </a:rPr>
                                <m:t>1</m:t>
                              </m:r>
                            </m:num>
                            <m:den>
                              <m:r>
                                <a:rPr lang="en-US" sz="2000" i="1">
                                  <a:latin typeface="Cambria Math" panose="02040503050406030204" pitchFamily="18" charset="0"/>
                                </a:rPr>
                                <m:t>𝑠𝐶</m:t>
                              </m:r>
                            </m:den>
                          </m:f>
                        </m:num>
                        <m:den>
                          <m:d>
                            <m:dPr>
                              <m:begChr m:val="["/>
                              <m:endChr m:val="]"/>
                              <m:ctrlPr>
                                <a:rPr lang="en-US" sz="2000" i="1">
                                  <a:latin typeface="Cambria Math" panose="02040503050406030204" pitchFamily="18" charset="0"/>
                                </a:rPr>
                              </m:ctrlPr>
                            </m:dPr>
                            <m:e>
                              <m:f>
                                <m:fPr>
                                  <m:ctrlPr>
                                    <a:rPr lang="en-US" sz="2000" b="0" i="1" smtClean="0">
                                      <a:latin typeface="Cambria Math" panose="02040503050406030204" pitchFamily="18" charset="0"/>
                                    </a:rPr>
                                  </m:ctrlPr>
                                </m:fPr>
                                <m:num>
                                  <m:r>
                                    <a:rPr lang="en-US" sz="2000" i="1">
                                      <a:latin typeface="Cambria Math" panose="02040503050406030204" pitchFamily="18" charset="0"/>
                                    </a:rPr>
                                    <m:t>𝑅</m:t>
                                  </m:r>
                                  <m:r>
                                    <a:rPr lang="en-US" sz="2000" b="0" i="1" smtClean="0">
                                      <a:latin typeface="Cambria Math" panose="02040503050406030204" pitchFamily="18" charset="0"/>
                                    </a:rPr>
                                    <m:t>𝑠𝐶</m:t>
                                  </m:r>
                                  <m:r>
                                    <a:rPr lang="en-US" sz="2000" i="1">
                                      <a:latin typeface="Cambria Math" panose="02040503050406030204" pitchFamily="18" charset="0"/>
                                    </a:rPr>
                                    <m:t>+</m:t>
                                  </m:r>
                                  <m:sSup>
                                    <m:sSupPr>
                                      <m:ctrlPr>
                                        <a:rPr lang="en-US" sz="2000" i="1" smtClean="0">
                                          <a:latin typeface="Cambria Math" panose="02040503050406030204" pitchFamily="18" charset="0"/>
                                        </a:rPr>
                                      </m:ctrlPr>
                                    </m:sSupPr>
                                    <m:e>
                                      <m:r>
                                        <a:rPr lang="en-US" sz="2000" b="0" i="1" smtClean="0">
                                          <a:latin typeface="Cambria Math" panose="02040503050406030204" pitchFamily="18" charset="0"/>
                                        </a:rPr>
                                        <m:t>𝑠</m:t>
                                      </m:r>
                                    </m:e>
                                    <m:sup>
                                      <m:r>
                                        <a:rPr lang="en-US" sz="2000" b="0" i="1" smtClean="0">
                                          <a:latin typeface="Cambria Math" panose="02040503050406030204" pitchFamily="18" charset="0"/>
                                        </a:rPr>
                                        <m:t>2</m:t>
                                      </m:r>
                                    </m:sup>
                                  </m:sSup>
                                  <m:r>
                                    <a:rPr lang="en-US" sz="2000" i="1">
                                      <a:latin typeface="Cambria Math" panose="02040503050406030204" pitchFamily="18" charset="0"/>
                                    </a:rPr>
                                    <m:t>𝐿</m:t>
                                  </m:r>
                                  <m:r>
                                    <a:rPr lang="en-US" sz="2000" b="0" i="1" smtClean="0">
                                      <a:latin typeface="Cambria Math" panose="02040503050406030204" pitchFamily="18" charset="0"/>
                                    </a:rPr>
                                    <m:t>𝐶</m:t>
                                  </m:r>
                                  <m:r>
                                    <a:rPr lang="en-US" sz="2000" b="0" i="1" smtClean="0">
                                      <a:latin typeface="Cambria Math" panose="02040503050406030204" pitchFamily="18" charset="0"/>
                                    </a:rPr>
                                    <m:t>+1</m:t>
                                  </m:r>
                                </m:num>
                                <m:den>
                                  <m:r>
                                    <a:rPr lang="en-US" sz="2000" b="0" i="1" smtClean="0">
                                      <a:latin typeface="Cambria Math" panose="02040503050406030204" pitchFamily="18" charset="0"/>
                                    </a:rPr>
                                    <m:t>𝑠𝐶</m:t>
                                  </m:r>
                                </m:den>
                              </m:f>
                            </m:e>
                          </m:d>
                        </m:den>
                      </m:f>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𝑠𝐶</m:t>
                          </m:r>
                        </m:den>
                      </m:f>
                      <m:r>
                        <a:rPr lang="en-US" sz="2000" b="0" i="1" smtClean="0">
                          <a:latin typeface="Cambria Math" panose="02040503050406030204" pitchFamily="18" charset="0"/>
                        </a:rPr>
                        <m:t> ∗</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𝑠𝐶</m:t>
                          </m:r>
                        </m:num>
                        <m:den>
                          <m:sSup>
                            <m:sSupPr>
                              <m:ctrlPr>
                                <a:rPr lang="en-US" sz="2000" i="1">
                                  <a:latin typeface="Cambria Math" panose="02040503050406030204" pitchFamily="18" charset="0"/>
                                </a:rPr>
                              </m:ctrlPr>
                            </m:sSupPr>
                            <m:e>
                              <m:r>
                                <a:rPr lang="en-US" sz="2000" b="0" i="1" smtClean="0">
                                  <a:latin typeface="Cambria Math" panose="02040503050406030204" pitchFamily="18" charset="0"/>
                                </a:rPr>
                                <m:t>𝑅𝑠𝐶</m:t>
                              </m:r>
                              <m:r>
                                <a:rPr lang="en-US" sz="2000" b="0" i="1" smtClean="0">
                                  <a:latin typeface="Cambria Math" panose="02040503050406030204" pitchFamily="18" charset="0"/>
                                </a:rPr>
                                <m:t>+</m:t>
                              </m:r>
                              <m:r>
                                <a:rPr lang="en-US" sz="2000" i="1">
                                  <a:latin typeface="Cambria Math" panose="02040503050406030204" pitchFamily="18" charset="0"/>
                                </a:rPr>
                                <m:t>𝑠</m:t>
                              </m:r>
                            </m:e>
                            <m:sup>
                              <m:r>
                                <a:rPr lang="en-US" sz="2000" i="1">
                                  <a:latin typeface="Cambria Math" panose="02040503050406030204" pitchFamily="18" charset="0"/>
                                </a:rPr>
                                <m:t>2</m:t>
                              </m:r>
                            </m:sup>
                          </m:sSup>
                          <m:r>
                            <a:rPr lang="en-US" sz="2000" i="1">
                              <a:latin typeface="Cambria Math" panose="02040503050406030204" pitchFamily="18" charset="0"/>
                            </a:rPr>
                            <m:t>𝐿𝐶</m:t>
                          </m:r>
                          <m:r>
                            <a:rPr lang="en-US" sz="2000" b="0" i="1" smtClean="0">
                              <a:latin typeface="Cambria Math" panose="02040503050406030204" pitchFamily="18" charset="0"/>
                            </a:rPr>
                            <m:t>+1</m:t>
                          </m:r>
                        </m:den>
                      </m:f>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𝐿𝐶</m:t>
                          </m:r>
                          <m:sSup>
                            <m:sSupPr>
                              <m:ctrlPr>
                                <a:rPr lang="en-US" sz="2000" i="1">
                                  <a:latin typeface="Cambria Math" panose="02040503050406030204" pitchFamily="18" charset="0"/>
                                </a:rPr>
                              </m:ctrlPr>
                            </m:sSupPr>
                            <m:e>
                              <m:r>
                                <a:rPr lang="en-US" sz="2000" i="1">
                                  <a:latin typeface="Cambria Math" panose="02040503050406030204" pitchFamily="18" charset="0"/>
                                </a:rPr>
                                <m:t>𝑠</m:t>
                              </m:r>
                            </m:e>
                            <m:sup>
                              <m:r>
                                <a:rPr lang="en-US" sz="2000" i="1">
                                  <a:latin typeface="Cambria Math" panose="02040503050406030204" pitchFamily="18" charset="0"/>
                                </a:rPr>
                                <m:t>2</m:t>
                              </m:r>
                            </m:sup>
                          </m:sSup>
                          <m:r>
                            <a:rPr lang="en-US" sz="2000" b="0" i="1" smtClean="0">
                              <a:latin typeface="Cambria Math" panose="02040503050406030204" pitchFamily="18" charset="0"/>
                            </a:rPr>
                            <m:t>+</m:t>
                          </m:r>
                          <m:r>
                            <a:rPr lang="en-US" sz="2000" b="0" i="1" smtClean="0">
                              <a:latin typeface="Cambria Math" panose="02040503050406030204" pitchFamily="18" charset="0"/>
                            </a:rPr>
                            <m:t>𝑅𝐶𝑠</m:t>
                          </m:r>
                          <m:r>
                            <a:rPr lang="en-US" sz="2000" b="0" i="1" smtClean="0">
                              <a:latin typeface="Cambria Math" panose="02040503050406030204" pitchFamily="18" charset="0"/>
                            </a:rPr>
                            <m:t>+1</m:t>
                          </m:r>
                        </m:den>
                      </m:f>
                    </m:oMath>
                  </m:oMathPara>
                </a14:m>
                <a:endParaRPr lang="th-TH" sz="2000" dirty="0"/>
              </a:p>
            </p:txBody>
          </p:sp>
        </mc:Choice>
        <mc:Fallback xmlns="">
          <p:sp>
            <p:nvSpPr>
              <p:cNvPr id="14" name="TextBox 13">
                <a:extLst>
                  <a:ext uri="{FF2B5EF4-FFF2-40B4-BE49-F238E27FC236}">
                    <a16:creationId xmlns:a16="http://schemas.microsoft.com/office/drawing/2014/main" id="{8B1E8C18-550F-4807-B6BB-03348EB4223E}"/>
                  </a:ext>
                </a:extLst>
              </p:cNvPr>
              <p:cNvSpPr txBox="1">
                <a:spLocks noRot="1" noChangeAspect="1" noMove="1" noResize="1" noEditPoints="1" noAdjustHandles="1" noChangeArrowheads="1" noChangeShapeType="1" noTextEdit="1"/>
              </p:cNvSpPr>
              <p:nvPr/>
            </p:nvSpPr>
            <p:spPr>
              <a:xfrm>
                <a:off x="173476" y="1982818"/>
                <a:ext cx="9244710" cy="1101327"/>
              </a:xfrm>
              <a:prstGeom prst="rect">
                <a:avLst/>
              </a:prstGeom>
              <a:blipFill>
                <a:blip r:embed="rId3"/>
                <a:stretch>
                  <a:fillRect/>
                </a:stretch>
              </a:blipFill>
            </p:spPr>
            <p:txBody>
              <a:bodyPr/>
              <a:lstStyle/>
              <a:p>
                <a:r>
                  <a:rPr lang="th-TH">
                    <a:noFill/>
                  </a:rPr>
                  <a:t> </a:t>
                </a:r>
              </a:p>
            </p:txBody>
          </p:sp>
        </mc:Fallback>
      </mc:AlternateContent>
    </p:spTree>
    <p:extLst>
      <p:ext uri="{BB962C8B-B14F-4D97-AF65-F5344CB8AC3E}">
        <p14:creationId xmlns:p14="http://schemas.microsoft.com/office/powerpoint/2010/main" val="32360625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27B08-D1D4-4724-8D86-C20299CEF00E}"/>
              </a:ext>
            </a:extLst>
          </p:cNvPr>
          <p:cNvSpPr>
            <a:spLocks noGrp="1"/>
          </p:cNvSpPr>
          <p:nvPr>
            <p:ph type="title"/>
          </p:nvPr>
        </p:nvSpPr>
        <p:spPr>
          <a:xfrm>
            <a:off x="186446" y="267849"/>
            <a:ext cx="11418652" cy="636824"/>
          </a:xfrm>
        </p:spPr>
        <p:txBody>
          <a:bodyPr>
            <a:normAutofit fontScale="90000"/>
          </a:bodyPr>
          <a:lstStyle/>
          <a:p>
            <a:r>
              <a:rPr lang="en-US" sz="4400" b="0" kern="1200" dirty="0">
                <a:solidFill>
                  <a:srgbClr val="7030A0"/>
                </a:solidFill>
                <a:effectLst/>
                <a:latin typeface="Tahoma" panose="020B0604030504040204" pitchFamily="34" charset="0"/>
                <a:ea typeface="Tahoma" panose="020B0604030504040204" pitchFamily="34" charset="0"/>
                <a:cs typeface="Tahoma" panose="020B0604030504040204" pitchFamily="34" charset="0"/>
              </a:rPr>
              <a:t>What is a System?</a:t>
            </a:r>
            <a:endParaRPr lang="th-TH" dirty="0">
              <a:solidFill>
                <a:srgbClr val="7030A0"/>
              </a:solidFill>
            </a:endParaRPr>
          </a:p>
        </p:txBody>
      </p:sp>
      <p:sp>
        <p:nvSpPr>
          <p:cNvPr id="3" name="Content Placeholder 2">
            <a:extLst>
              <a:ext uri="{FF2B5EF4-FFF2-40B4-BE49-F238E27FC236}">
                <a16:creationId xmlns:a16="http://schemas.microsoft.com/office/drawing/2014/main" id="{8AD1393A-FE73-4C67-A13C-F9590E942EC2}"/>
              </a:ext>
            </a:extLst>
          </p:cNvPr>
          <p:cNvSpPr>
            <a:spLocks noGrp="1"/>
          </p:cNvSpPr>
          <p:nvPr>
            <p:ph idx="1"/>
          </p:nvPr>
        </p:nvSpPr>
        <p:spPr>
          <a:xfrm>
            <a:off x="546370" y="1164143"/>
            <a:ext cx="10515600" cy="5426007"/>
          </a:xfrm>
        </p:spPr>
        <p:txBody>
          <a:bodyPr>
            <a:normAutofit/>
          </a:bodyPr>
          <a:lstStyle/>
          <a:p>
            <a:pPr algn="just">
              <a:buFont typeface="Wingdings" panose="05000000000000000000" pitchFamily="2" charset="2"/>
              <a:buChar char="q"/>
            </a:pPr>
            <a:r>
              <a:rPr lang="en-US" i="0" dirty="0">
                <a:effectLst/>
                <a:latin typeface="Arial" panose="020B0604020202020204" pitchFamily="34" charset="0"/>
              </a:rPr>
              <a:t>A system is a collection of physical, biological components which together perform a required objective.</a:t>
            </a:r>
          </a:p>
          <a:p>
            <a:pPr algn="just">
              <a:buFont typeface="Wingdings" panose="05000000000000000000" pitchFamily="2" charset="2"/>
              <a:buChar char="q"/>
            </a:pPr>
            <a:endParaRPr lang="en-US" i="0" dirty="0">
              <a:effectLst/>
              <a:latin typeface="Arial" panose="020B0604020202020204" pitchFamily="34" charset="0"/>
            </a:endParaRPr>
          </a:p>
          <a:p>
            <a:pPr algn="just">
              <a:buFont typeface="Wingdings" panose="05000000000000000000" pitchFamily="2" charset="2"/>
              <a:buChar char="q"/>
            </a:pPr>
            <a:r>
              <a:rPr lang="en-US" dirty="0">
                <a:latin typeface="Arial" panose="020B0604020202020204" pitchFamily="34" charset="0"/>
              </a:rPr>
              <a:t>A system gives an output for an input.</a:t>
            </a:r>
          </a:p>
          <a:p>
            <a:pPr algn="just">
              <a:buFont typeface="Wingdings" panose="05000000000000000000" pitchFamily="2" charset="2"/>
              <a:buChar char="q"/>
            </a:pPr>
            <a:endParaRPr lang="en-US" dirty="0">
              <a:latin typeface="Arial" panose="020B0604020202020204" pitchFamily="34" charset="0"/>
            </a:endParaRPr>
          </a:p>
          <a:p>
            <a:pPr algn="just">
              <a:buFont typeface="Wingdings" panose="05000000000000000000" pitchFamily="2" charset="2"/>
              <a:buChar char="q"/>
            </a:pPr>
            <a:r>
              <a:rPr lang="en-US" dirty="0">
                <a:latin typeface="Arial" panose="020B0604020202020204" pitchFamily="34" charset="0"/>
              </a:rPr>
              <a:t>Output of a system is also called as response.</a:t>
            </a:r>
          </a:p>
          <a:p>
            <a:pPr algn="just">
              <a:buFont typeface="Wingdings" panose="05000000000000000000" pitchFamily="2" charset="2"/>
              <a:buChar char="q"/>
            </a:pPr>
            <a:endParaRPr lang="en-US" dirty="0">
              <a:latin typeface="Arial" panose="020B0604020202020204" pitchFamily="34" charset="0"/>
            </a:endParaRPr>
          </a:p>
          <a:p>
            <a:pPr algn="just">
              <a:buFont typeface="Wingdings" panose="05000000000000000000" pitchFamily="2" charset="2"/>
              <a:buChar char="q"/>
            </a:pPr>
            <a:r>
              <a:rPr lang="en-US" dirty="0">
                <a:latin typeface="Arial" panose="020B0604020202020204" pitchFamily="34" charset="0"/>
              </a:rPr>
              <a:t>Input of a system is also called as excitation.</a:t>
            </a:r>
          </a:p>
          <a:p>
            <a:pPr marL="0" indent="0" algn="just">
              <a:buNone/>
            </a:pPr>
            <a:endParaRPr lang="th-TH" dirty="0"/>
          </a:p>
        </p:txBody>
      </p:sp>
      <p:sp>
        <p:nvSpPr>
          <p:cNvPr id="4" name="Rectangle 3">
            <a:extLst>
              <a:ext uri="{FF2B5EF4-FFF2-40B4-BE49-F238E27FC236}">
                <a16:creationId xmlns:a16="http://schemas.microsoft.com/office/drawing/2014/main" id="{9DA5AFD4-A34A-408A-2225-00788883031E}"/>
              </a:ext>
            </a:extLst>
          </p:cNvPr>
          <p:cNvSpPr/>
          <p:nvPr/>
        </p:nvSpPr>
        <p:spPr>
          <a:xfrm>
            <a:off x="4386470" y="5571486"/>
            <a:ext cx="2319130" cy="1196515"/>
          </a:xfrm>
          <a:prstGeom prst="rect">
            <a:avLst/>
          </a:prstGeom>
          <a:solidFill>
            <a:schemeClr val="accent2">
              <a:lumMod val="40000"/>
              <a:lumOff val="60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System</a:t>
            </a:r>
          </a:p>
        </p:txBody>
      </p:sp>
      <p:cxnSp>
        <p:nvCxnSpPr>
          <p:cNvPr id="7" name="Straight Arrow Connector 6">
            <a:extLst>
              <a:ext uri="{FF2B5EF4-FFF2-40B4-BE49-F238E27FC236}">
                <a16:creationId xmlns:a16="http://schemas.microsoft.com/office/drawing/2014/main" id="{C47012D6-E6CC-F7C4-7B93-E20754B647FD}"/>
              </a:ext>
            </a:extLst>
          </p:cNvPr>
          <p:cNvCxnSpPr/>
          <p:nvPr/>
        </p:nvCxnSpPr>
        <p:spPr>
          <a:xfrm>
            <a:off x="2756453" y="6169744"/>
            <a:ext cx="1630017" cy="0"/>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151DE536-8D4C-5E4D-3B4C-078A932BB0B4}"/>
              </a:ext>
            </a:extLst>
          </p:cNvPr>
          <p:cNvCxnSpPr/>
          <p:nvPr/>
        </p:nvCxnSpPr>
        <p:spPr>
          <a:xfrm>
            <a:off x="6705600" y="6169743"/>
            <a:ext cx="1630017"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DBB5E5CE-0900-7E9C-5589-E942822360AE}"/>
              </a:ext>
            </a:extLst>
          </p:cNvPr>
          <p:cNvSpPr txBox="1"/>
          <p:nvPr/>
        </p:nvSpPr>
        <p:spPr>
          <a:xfrm>
            <a:off x="6926919" y="5595117"/>
            <a:ext cx="2764026" cy="523220"/>
          </a:xfrm>
          <a:prstGeom prst="rect">
            <a:avLst/>
          </a:prstGeom>
          <a:noFill/>
        </p:spPr>
        <p:txBody>
          <a:bodyPr wrap="none" rtlCol="0">
            <a:spAutoFit/>
          </a:bodyPr>
          <a:lstStyle/>
          <a:p>
            <a:r>
              <a:rPr lang="en-US" dirty="0"/>
              <a:t>Output/Response</a:t>
            </a:r>
          </a:p>
        </p:txBody>
      </p:sp>
      <p:sp>
        <p:nvSpPr>
          <p:cNvPr id="10" name="TextBox 9">
            <a:extLst>
              <a:ext uri="{FF2B5EF4-FFF2-40B4-BE49-F238E27FC236}">
                <a16:creationId xmlns:a16="http://schemas.microsoft.com/office/drawing/2014/main" id="{E5A5F809-CEC4-562F-667C-D7662B03378E}"/>
              </a:ext>
            </a:extLst>
          </p:cNvPr>
          <p:cNvSpPr txBox="1"/>
          <p:nvPr/>
        </p:nvSpPr>
        <p:spPr>
          <a:xfrm>
            <a:off x="1864369" y="5571486"/>
            <a:ext cx="2522101" cy="523220"/>
          </a:xfrm>
          <a:prstGeom prst="rect">
            <a:avLst/>
          </a:prstGeom>
          <a:noFill/>
        </p:spPr>
        <p:txBody>
          <a:bodyPr wrap="none" rtlCol="0">
            <a:spAutoFit/>
          </a:bodyPr>
          <a:lstStyle/>
          <a:p>
            <a:r>
              <a:rPr lang="en-US" dirty="0"/>
              <a:t>Input/Excitation</a:t>
            </a:r>
          </a:p>
        </p:txBody>
      </p:sp>
    </p:spTree>
    <p:extLst>
      <p:ext uri="{BB962C8B-B14F-4D97-AF65-F5344CB8AC3E}">
        <p14:creationId xmlns:p14="http://schemas.microsoft.com/office/powerpoint/2010/main" val="154341282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61FAB8C-3C1D-4666-8A9A-68A4FBBD680E}"/>
              </a:ext>
            </a:extLst>
          </p:cNvPr>
          <p:cNvSpPr>
            <a:spLocks noGrp="1"/>
          </p:cNvSpPr>
          <p:nvPr>
            <p:ph type="title"/>
          </p:nvPr>
        </p:nvSpPr>
        <p:spPr>
          <a:xfrm>
            <a:off x="254540" y="219211"/>
            <a:ext cx="10515600" cy="413088"/>
          </a:xfrm>
        </p:spPr>
        <p:txBody>
          <a:bodyPr>
            <a:normAutofit fontScale="90000"/>
          </a:bodyPr>
          <a:lstStyle/>
          <a:p>
            <a:r>
              <a:rPr lang="en-US" b="1" dirty="0">
                <a:solidFill>
                  <a:srgbClr val="7030A0"/>
                </a:solidFill>
              </a:rPr>
              <a:t>TABLE OF LAPLACE TRANSFORM</a:t>
            </a:r>
            <a:endParaRPr lang="th-TH" b="1" dirty="0">
              <a:solidFill>
                <a:srgbClr val="7030A0"/>
              </a:solidFill>
            </a:endParaRPr>
          </a:p>
        </p:txBody>
      </p:sp>
      <mc:AlternateContent xmlns:mc="http://schemas.openxmlformats.org/markup-compatibility/2006" xmlns:a14="http://schemas.microsoft.com/office/drawing/2010/main">
        <mc:Choice Requires="a14">
          <p:graphicFrame>
            <p:nvGraphicFramePr>
              <p:cNvPr id="9" name="Table 9">
                <a:extLst>
                  <a:ext uri="{FF2B5EF4-FFF2-40B4-BE49-F238E27FC236}">
                    <a16:creationId xmlns:a16="http://schemas.microsoft.com/office/drawing/2014/main" id="{1D993562-783A-474A-9763-CDBDA0B0A396}"/>
                  </a:ext>
                </a:extLst>
              </p:cNvPr>
              <p:cNvGraphicFramePr>
                <a:graphicFrameLocks noGrp="1"/>
              </p:cNvGraphicFramePr>
              <p:nvPr>
                <p:extLst>
                  <p:ext uri="{D42A27DB-BD31-4B8C-83A1-F6EECF244321}">
                    <p14:modId xmlns:p14="http://schemas.microsoft.com/office/powerpoint/2010/main" val="4147312092"/>
                  </p:ext>
                </p:extLst>
              </p:nvPr>
            </p:nvGraphicFramePr>
            <p:xfrm>
              <a:off x="407481" y="680757"/>
              <a:ext cx="10818237" cy="6126546"/>
            </p:xfrm>
            <a:graphic>
              <a:graphicData uri="http://schemas.openxmlformats.org/drawingml/2006/table">
                <a:tbl>
                  <a:tblPr firstRow="1" bandRow="1">
                    <a:tableStyleId>{5C22544A-7EE6-4342-B048-85BDC9FD1C3A}</a:tableStyleId>
                  </a:tblPr>
                  <a:tblGrid>
                    <a:gridCol w="4028066">
                      <a:extLst>
                        <a:ext uri="{9D8B030D-6E8A-4147-A177-3AD203B41FA5}">
                          <a16:colId xmlns:a16="http://schemas.microsoft.com/office/drawing/2014/main" val="255178995"/>
                        </a:ext>
                      </a:extLst>
                    </a:gridCol>
                    <a:gridCol w="6790171">
                      <a:extLst>
                        <a:ext uri="{9D8B030D-6E8A-4147-A177-3AD203B41FA5}">
                          <a16:colId xmlns:a16="http://schemas.microsoft.com/office/drawing/2014/main" val="704310256"/>
                        </a:ext>
                      </a:extLst>
                    </a:gridCol>
                  </a:tblGrid>
                  <a:tr h="370840">
                    <a:tc>
                      <a:txBody>
                        <a:bodyPr/>
                        <a:lstStyle/>
                        <a:p>
                          <a:r>
                            <a:rPr lang="en-GB" sz="2000" b="1" dirty="0"/>
                            <a:t>Time Domain</a:t>
                          </a:r>
                          <a:endParaRPr lang="th-TH" sz="2000" b="1" dirty="0"/>
                        </a:p>
                      </a:txBody>
                      <a:tcPr/>
                    </a:tc>
                    <a:tc>
                      <a:txBody>
                        <a:bodyPr/>
                        <a:lstStyle/>
                        <a:p>
                          <a:r>
                            <a:rPr lang="en-GB" sz="2000" b="1" dirty="0"/>
                            <a:t>Laplace Domain</a:t>
                          </a:r>
                          <a:endParaRPr lang="th-TH" sz="2000" b="1" dirty="0"/>
                        </a:p>
                      </a:txBody>
                      <a:tcPr/>
                    </a:tc>
                    <a:extLst>
                      <a:ext uri="{0D108BD9-81ED-4DB2-BD59-A6C34878D82A}">
                        <a16:rowId xmlns:a16="http://schemas.microsoft.com/office/drawing/2014/main" val="2155633976"/>
                      </a:ext>
                    </a:extLst>
                  </a:tr>
                  <a:tr h="370840">
                    <a:tc>
                      <a:txBody>
                        <a:bodyPr/>
                        <a:lstStyle/>
                        <a:p>
                          <a:pPr/>
                          <a14:m>
                            <m:oMathPara xmlns:m="http://schemas.openxmlformats.org/officeDocument/2006/math">
                              <m:oMathParaPr>
                                <m:jc m:val="centerGroup"/>
                              </m:oMathParaPr>
                              <m:oMath xmlns:m="http://schemas.openxmlformats.org/officeDocument/2006/math">
                                <m:r>
                                  <a:rPr lang="en-GB" sz="2000" b="1" i="1" smtClean="0">
                                    <a:latin typeface="Cambria Math" panose="02040503050406030204" pitchFamily="18" charset="0"/>
                                  </a:rPr>
                                  <m:t>𝒕</m:t>
                                </m:r>
                              </m:oMath>
                            </m:oMathPara>
                          </a14:m>
                          <a:endParaRPr lang="th-TH" sz="2000" b="1" dirty="0"/>
                        </a:p>
                      </a:txBody>
                      <a:tcPr/>
                    </a:tc>
                    <a:tc>
                      <a:txBody>
                        <a:bodyPr/>
                        <a:lstStyle/>
                        <a:p>
                          <a:pPr/>
                          <a14:m>
                            <m:oMathPara xmlns:m="http://schemas.openxmlformats.org/officeDocument/2006/math">
                              <m:oMathParaPr>
                                <m:jc m:val="centerGroup"/>
                              </m:oMathParaPr>
                              <m:oMath xmlns:m="http://schemas.openxmlformats.org/officeDocument/2006/math">
                                <m:r>
                                  <a:rPr lang="en-GB" sz="2000" b="1" i="1" smtClean="0">
                                    <a:latin typeface="Cambria Math" panose="02040503050406030204" pitchFamily="18" charset="0"/>
                                  </a:rPr>
                                  <m:t>𝒔</m:t>
                                </m:r>
                              </m:oMath>
                            </m:oMathPara>
                          </a14:m>
                          <a:endParaRPr lang="th-TH" sz="2000" b="1" dirty="0"/>
                        </a:p>
                      </a:txBody>
                      <a:tcPr/>
                    </a:tc>
                    <a:extLst>
                      <a:ext uri="{0D108BD9-81ED-4DB2-BD59-A6C34878D82A}">
                        <a16:rowId xmlns:a16="http://schemas.microsoft.com/office/drawing/2014/main" val="175140318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GB" sz="2000" b="1" i="1" smtClean="0">
                                    <a:latin typeface="Cambria Math" panose="02040503050406030204" pitchFamily="18" charset="0"/>
                                  </a:rPr>
                                  <m:t>𝒊</m:t>
                                </m:r>
                                <m:d>
                                  <m:dPr>
                                    <m:ctrlPr>
                                      <a:rPr lang="en-GB" sz="2000" b="1" i="1" smtClean="0">
                                        <a:latin typeface="Cambria Math" panose="02040503050406030204" pitchFamily="18" charset="0"/>
                                      </a:rPr>
                                    </m:ctrlPr>
                                  </m:dPr>
                                  <m:e>
                                    <m:r>
                                      <a:rPr lang="en-GB" sz="2000" b="1" i="1" smtClean="0">
                                        <a:latin typeface="Cambria Math" panose="02040503050406030204" pitchFamily="18" charset="0"/>
                                      </a:rPr>
                                      <m:t>𝒕</m:t>
                                    </m:r>
                                  </m:e>
                                </m:d>
                              </m:oMath>
                            </m:oMathPara>
                          </a14:m>
                          <a:endParaRPr lang="th-TH" sz="2000"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GB" sz="2000" b="1" i="1" smtClean="0">
                                    <a:latin typeface="Cambria Math" panose="02040503050406030204" pitchFamily="18" charset="0"/>
                                  </a:rPr>
                                  <m:t>𝑰</m:t>
                                </m:r>
                                <m:d>
                                  <m:dPr>
                                    <m:ctrlPr>
                                      <a:rPr lang="en-GB" sz="2000" b="1" i="1" smtClean="0">
                                        <a:latin typeface="Cambria Math" panose="02040503050406030204" pitchFamily="18" charset="0"/>
                                      </a:rPr>
                                    </m:ctrlPr>
                                  </m:dPr>
                                  <m:e>
                                    <m:r>
                                      <a:rPr lang="en-GB" sz="2000" b="1" i="1" smtClean="0">
                                        <a:latin typeface="Cambria Math" panose="02040503050406030204" pitchFamily="18" charset="0"/>
                                      </a:rPr>
                                      <m:t>𝒔</m:t>
                                    </m:r>
                                  </m:e>
                                </m:d>
                              </m:oMath>
                            </m:oMathPara>
                          </a14:m>
                          <a:endParaRPr lang="th-TH" sz="2000" b="1" dirty="0"/>
                        </a:p>
                      </a:txBody>
                      <a:tcPr/>
                    </a:tc>
                    <a:extLst>
                      <a:ext uri="{0D108BD9-81ED-4DB2-BD59-A6C34878D82A}">
                        <a16:rowId xmlns:a16="http://schemas.microsoft.com/office/drawing/2014/main" val="3389078259"/>
                      </a:ext>
                    </a:extLst>
                  </a:tr>
                  <a:tr h="370840">
                    <a:tc>
                      <a:txBody>
                        <a:bodyPr/>
                        <a:lstStyle/>
                        <a:p>
                          <a:pPr/>
                          <a14:m>
                            <m:oMathPara xmlns:m="http://schemas.openxmlformats.org/officeDocument/2006/math">
                              <m:oMathParaPr>
                                <m:jc m:val="centerGroup"/>
                              </m:oMathParaPr>
                              <m:oMath xmlns:m="http://schemas.openxmlformats.org/officeDocument/2006/math">
                                <m:r>
                                  <a:rPr lang="en-GB" sz="2000" b="1" i="1" smtClean="0">
                                    <a:latin typeface="Cambria Math" panose="02040503050406030204" pitchFamily="18" charset="0"/>
                                  </a:rPr>
                                  <m:t>𝒚</m:t>
                                </m:r>
                                <m:d>
                                  <m:dPr>
                                    <m:ctrlPr>
                                      <a:rPr lang="en-GB" sz="2000" b="1" i="1" smtClean="0">
                                        <a:latin typeface="Cambria Math" panose="02040503050406030204" pitchFamily="18" charset="0"/>
                                      </a:rPr>
                                    </m:ctrlPr>
                                  </m:dPr>
                                  <m:e>
                                    <m:r>
                                      <a:rPr lang="en-GB" sz="2000" b="1" i="1" smtClean="0">
                                        <a:latin typeface="Cambria Math" panose="02040503050406030204" pitchFamily="18" charset="0"/>
                                      </a:rPr>
                                      <m:t>𝒕</m:t>
                                    </m:r>
                                  </m:e>
                                </m:d>
                              </m:oMath>
                            </m:oMathPara>
                          </a14:m>
                          <a:endParaRPr lang="th-TH" sz="2000" b="1" dirty="0"/>
                        </a:p>
                      </a:txBody>
                      <a:tcPr/>
                    </a:tc>
                    <a:tc>
                      <a:txBody>
                        <a:bodyPr/>
                        <a:lstStyle/>
                        <a:p>
                          <a:pPr/>
                          <a14:m>
                            <m:oMathPara xmlns:m="http://schemas.openxmlformats.org/officeDocument/2006/math">
                              <m:oMathParaPr>
                                <m:jc m:val="centerGroup"/>
                              </m:oMathParaPr>
                              <m:oMath xmlns:m="http://schemas.openxmlformats.org/officeDocument/2006/math">
                                <m:r>
                                  <a:rPr lang="en-GB" sz="2000" b="1" i="1" smtClean="0">
                                    <a:latin typeface="Cambria Math" panose="02040503050406030204" pitchFamily="18" charset="0"/>
                                  </a:rPr>
                                  <m:t>𝒀</m:t>
                                </m:r>
                                <m:d>
                                  <m:dPr>
                                    <m:ctrlPr>
                                      <a:rPr lang="en-GB" sz="2000" b="1" i="1" smtClean="0">
                                        <a:latin typeface="Cambria Math" panose="02040503050406030204" pitchFamily="18" charset="0"/>
                                      </a:rPr>
                                    </m:ctrlPr>
                                  </m:dPr>
                                  <m:e>
                                    <m:r>
                                      <a:rPr lang="en-GB" sz="2000" b="1" i="1" smtClean="0">
                                        <a:latin typeface="Cambria Math" panose="02040503050406030204" pitchFamily="18" charset="0"/>
                                      </a:rPr>
                                      <m:t>𝒔</m:t>
                                    </m:r>
                                  </m:e>
                                </m:d>
                              </m:oMath>
                            </m:oMathPara>
                          </a14:m>
                          <a:endParaRPr lang="th-TH" sz="2000" b="1" dirty="0"/>
                        </a:p>
                      </a:txBody>
                      <a:tcPr/>
                    </a:tc>
                    <a:extLst>
                      <a:ext uri="{0D108BD9-81ED-4DB2-BD59-A6C34878D82A}">
                        <a16:rowId xmlns:a16="http://schemas.microsoft.com/office/drawing/2014/main" val="1160436930"/>
                      </a:ext>
                    </a:extLst>
                  </a:tr>
                  <a:tr h="370840">
                    <a:tc>
                      <a:txBody>
                        <a:bodyPr/>
                        <a:lstStyle/>
                        <a:p>
                          <a:pPr/>
                          <a14:m>
                            <m:oMathPara xmlns:m="http://schemas.openxmlformats.org/officeDocument/2006/math">
                              <m:oMathParaPr>
                                <m:jc m:val="centerGroup"/>
                              </m:oMathParaPr>
                              <m:oMath xmlns:m="http://schemas.openxmlformats.org/officeDocument/2006/math">
                                <m:f>
                                  <m:fPr>
                                    <m:ctrlPr>
                                      <a:rPr lang="en-GB" sz="2000" b="1" i="1" smtClean="0">
                                        <a:latin typeface="Cambria Math" panose="02040503050406030204" pitchFamily="18" charset="0"/>
                                      </a:rPr>
                                    </m:ctrlPr>
                                  </m:fPr>
                                  <m:num>
                                    <m:r>
                                      <a:rPr lang="en-GB" sz="2000" b="1" i="1" smtClean="0">
                                        <a:latin typeface="Cambria Math" panose="02040503050406030204" pitchFamily="18" charset="0"/>
                                      </a:rPr>
                                      <m:t>𝒅𝒚</m:t>
                                    </m:r>
                                    <m:d>
                                      <m:dPr>
                                        <m:ctrlPr>
                                          <a:rPr lang="en-GB" sz="2000" b="1" i="1" smtClean="0">
                                            <a:latin typeface="Cambria Math" panose="02040503050406030204" pitchFamily="18" charset="0"/>
                                          </a:rPr>
                                        </m:ctrlPr>
                                      </m:dPr>
                                      <m:e>
                                        <m:r>
                                          <a:rPr lang="en-GB" sz="2000" b="1" i="1" smtClean="0">
                                            <a:latin typeface="Cambria Math" panose="02040503050406030204" pitchFamily="18" charset="0"/>
                                          </a:rPr>
                                          <m:t>𝒕</m:t>
                                        </m:r>
                                      </m:e>
                                    </m:d>
                                  </m:num>
                                  <m:den>
                                    <m:r>
                                      <a:rPr lang="en-GB" sz="2000" b="1" i="1" smtClean="0">
                                        <a:latin typeface="Cambria Math" panose="02040503050406030204" pitchFamily="18" charset="0"/>
                                      </a:rPr>
                                      <m:t>𝒅𝒕</m:t>
                                    </m:r>
                                  </m:den>
                                </m:f>
                              </m:oMath>
                            </m:oMathPara>
                          </a14:m>
                          <a:endParaRPr lang="th-TH" sz="2000" b="1" dirty="0"/>
                        </a:p>
                      </a:txBody>
                      <a:tcPr/>
                    </a:tc>
                    <a:tc>
                      <a:txBody>
                        <a:bodyPr/>
                        <a:lstStyle/>
                        <a:p>
                          <a:pPr/>
                          <a14:m>
                            <m:oMathPara xmlns:m="http://schemas.openxmlformats.org/officeDocument/2006/math">
                              <m:oMathParaPr>
                                <m:jc m:val="centerGroup"/>
                              </m:oMathParaPr>
                              <m:oMath xmlns:m="http://schemas.openxmlformats.org/officeDocument/2006/math">
                                <m:r>
                                  <a:rPr lang="en-GB" sz="2000" b="1" i="1" smtClean="0">
                                    <a:latin typeface="Cambria Math" panose="02040503050406030204" pitchFamily="18" charset="0"/>
                                  </a:rPr>
                                  <m:t>𝒔</m:t>
                                </m:r>
                                <m:r>
                                  <a:rPr lang="en-GB" sz="2000" b="1" i="1" smtClean="0">
                                    <a:latin typeface="Cambria Math" panose="02040503050406030204" pitchFamily="18" charset="0"/>
                                  </a:rPr>
                                  <m:t>.</m:t>
                                </m:r>
                                <m:r>
                                  <a:rPr lang="en-GB" sz="2000" b="1" i="1" smtClean="0">
                                    <a:latin typeface="Cambria Math" panose="02040503050406030204" pitchFamily="18" charset="0"/>
                                  </a:rPr>
                                  <m:t>𝒀</m:t>
                                </m:r>
                                <m:d>
                                  <m:dPr>
                                    <m:ctrlPr>
                                      <a:rPr lang="en-GB" sz="2000" b="1" i="1" smtClean="0">
                                        <a:latin typeface="Cambria Math" panose="02040503050406030204" pitchFamily="18" charset="0"/>
                                      </a:rPr>
                                    </m:ctrlPr>
                                  </m:dPr>
                                  <m:e>
                                    <m:r>
                                      <a:rPr lang="en-GB" sz="2000" b="1" i="1" smtClean="0">
                                        <a:latin typeface="Cambria Math" panose="02040503050406030204" pitchFamily="18" charset="0"/>
                                      </a:rPr>
                                      <m:t>𝒔</m:t>
                                    </m:r>
                                  </m:e>
                                </m:d>
                                <m:r>
                                  <a:rPr lang="en-GB" sz="2000" b="1" i="1" smtClean="0">
                                    <a:latin typeface="Cambria Math" panose="02040503050406030204" pitchFamily="18" charset="0"/>
                                  </a:rPr>
                                  <m:t>−</m:t>
                                </m:r>
                                <m:r>
                                  <a:rPr lang="en-GB" sz="2000" b="1" i="1" smtClean="0">
                                    <a:latin typeface="Cambria Math" panose="02040503050406030204" pitchFamily="18" charset="0"/>
                                  </a:rPr>
                                  <m:t>𝒚</m:t>
                                </m:r>
                                <m:r>
                                  <a:rPr lang="en-GB" sz="2000" b="1" i="1" smtClean="0">
                                    <a:latin typeface="Cambria Math" panose="02040503050406030204" pitchFamily="18" charset="0"/>
                                  </a:rPr>
                                  <m:t>(</m:t>
                                </m:r>
                                <m:sSup>
                                  <m:sSupPr>
                                    <m:ctrlPr>
                                      <a:rPr lang="en-GB" sz="2000" b="1" i="1" smtClean="0">
                                        <a:latin typeface="Cambria Math" panose="02040503050406030204" pitchFamily="18" charset="0"/>
                                      </a:rPr>
                                    </m:ctrlPr>
                                  </m:sSupPr>
                                  <m:e>
                                    <m:r>
                                      <a:rPr lang="en-GB" sz="2000" b="1" i="1" smtClean="0">
                                        <a:latin typeface="Cambria Math" panose="02040503050406030204" pitchFamily="18" charset="0"/>
                                      </a:rPr>
                                      <m:t>𝟎</m:t>
                                    </m:r>
                                  </m:e>
                                  <m:sup>
                                    <m:r>
                                      <a:rPr lang="en-GB" sz="2000" b="1" i="1" smtClean="0">
                                        <a:latin typeface="Cambria Math" panose="02040503050406030204" pitchFamily="18" charset="0"/>
                                      </a:rPr>
                                      <m:t>−</m:t>
                                    </m:r>
                                  </m:sup>
                                </m:sSup>
                                <m:r>
                                  <a:rPr lang="en-GB" sz="2000" b="1" i="1" smtClean="0">
                                    <a:latin typeface="Cambria Math" panose="02040503050406030204" pitchFamily="18" charset="0"/>
                                  </a:rPr>
                                  <m:t>)</m:t>
                                </m:r>
                              </m:oMath>
                            </m:oMathPara>
                          </a14:m>
                          <a:endParaRPr lang="th-TH" sz="2000" b="1" dirty="0"/>
                        </a:p>
                      </a:txBody>
                      <a:tcPr/>
                    </a:tc>
                    <a:extLst>
                      <a:ext uri="{0D108BD9-81ED-4DB2-BD59-A6C34878D82A}">
                        <a16:rowId xmlns:a16="http://schemas.microsoft.com/office/drawing/2014/main" val="3006476325"/>
                      </a:ext>
                    </a:extLst>
                  </a:tr>
                  <a:tr h="370840">
                    <a:tc>
                      <a:txBody>
                        <a:bodyPr/>
                        <a:lstStyle/>
                        <a:p>
                          <a:pPr/>
                          <a14:m>
                            <m:oMathPara xmlns:m="http://schemas.openxmlformats.org/officeDocument/2006/math">
                              <m:oMathParaPr>
                                <m:jc m:val="centerGroup"/>
                              </m:oMathParaPr>
                              <m:oMath xmlns:m="http://schemas.openxmlformats.org/officeDocument/2006/math">
                                <m:f>
                                  <m:fPr>
                                    <m:ctrlPr>
                                      <a:rPr lang="en-GB" sz="2000" b="1" i="1" smtClean="0">
                                        <a:latin typeface="Cambria Math" panose="02040503050406030204" pitchFamily="18" charset="0"/>
                                      </a:rPr>
                                    </m:ctrlPr>
                                  </m:fPr>
                                  <m:num>
                                    <m:r>
                                      <a:rPr lang="en-GB" sz="2000" b="1" i="1" smtClean="0">
                                        <a:latin typeface="Cambria Math" panose="02040503050406030204" pitchFamily="18" charset="0"/>
                                      </a:rPr>
                                      <m:t>𝒅𝒊</m:t>
                                    </m:r>
                                    <m:d>
                                      <m:dPr>
                                        <m:ctrlPr>
                                          <a:rPr lang="en-GB" sz="2000" b="1" i="1" smtClean="0">
                                            <a:latin typeface="Cambria Math" panose="02040503050406030204" pitchFamily="18" charset="0"/>
                                          </a:rPr>
                                        </m:ctrlPr>
                                      </m:dPr>
                                      <m:e>
                                        <m:r>
                                          <a:rPr lang="en-GB" sz="2000" b="1" i="1" smtClean="0">
                                            <a:latin typeface="Cambria Math" panose="02040503050406030204" pitchFamily="18" charset="0"/>
                                          </a:rPr>
                                          <m:t>𝒕</m:t>
                                        </m:r>
                                      </m:e>
                                    </m:d>
                                  </m:num>
                                  <m:den>
                                    <m:r>
                                      <a:rPr lang="en-GB" sz="2000" b="1" i="1" smtClean="0">
                                        <a:latin typeface="Cambria Math" panose="02040503050406030204" pitchFamily="18" charset="0"/>
                                      </a:rPr>
                                      <m:t>𝒅𝒕</m:t>
                                    </m:r>
                                  </m:den>
                                </m:f>
                              </m:oMath>
                            </m:oMathPara>
                          </a14:m>
                          <a:endParaRPr lang="th-TH" sz="2000" b="1" dirty="0"/>
                        </a:p>
                      </a:txBody>
                      <a:tcPr/>
                    </a:tc>
                    <a:tc>
                      <a:txBody>
                        <a:bodyPr/>
                        <a:lstStyle/>
                        <a:p>
                          <a:pPr/>
                          <a14:m>
                            <m:oMathPara xmlns:m="http://schemas.openxmlformats.org/officeDocument/2006/math">
                              <m:oMathParaPr>
                                <m:jc m:val="centerGroup"/>
                              </m:oMathParaPr>
                              <m:oMath xmlns:m="http://schemas.openxmlformats.org/officeDocument/2006/math">
                                <m:r>
                                  <a:rPr lang="en-GB" sz="2000" b="1" i="1" smtClean="0">
                                    <a:latin typeface="Cambria Math" panose="02040503050406030204" pitchFamily="18" charset="0"/>
                                  </a:rPr>
                                  <m:t>𝒔</m:t>
                                </m:r>
                                <m:r>
                                  <a:rPr lang="en-GB" sz="2000" b="1" i="1" smtClean="0">
                                    <a:latin typeface="Cambria Math" panose="02040503050406030204" pitchFamily="18" charset="0"/>
                                  </a:rPr>
                                  <m:t>.</m:t>
                                </m:r>
                                <m:r>
                                  <a:rPr lang="en-GB" sz="2000" b="1" i="1" smtClean="0">
                                    <a:latin typeface="Cambria Math" panose="02040503050406030204" pitchFamily="18" charset="0"/>
                                  </a:rPr>
                                  <m:t>𝑰</m:t>
                                </m:r>
                                <m:d>
                                  <m:dPr>
                                    <m:ctrlPr>
                                      <a:rPr lang="en-GB" sz="2000" b="1" i="1" smtClean="0">
                                        <a:latin typeface="Cambria Math" panose="02040503050406030204" pitchFamily="18" charset="0"/>
                                      </a:rPr>
                                    </m:ctrlPr>
                                  </m:dPr>
                                  <m:e>
                                    <m:r>
                                      <a:rPr lang="en-GB" sz="2000" b="1" i="1" smtClean="0">
                                        <a:latin typeface="Cambria Math" panose="02040503050406030204" pitchFamily="18" charset="0"/>
                                      </a:rPr>
                                      <m:t>𝒔</m:t>
                                    </m:r>
                                  </m:e>
                                </m:d>
                                <m:r>
                                  <a:rPr lang="en-GB" sz="2000" b="1" i="1" smtClean="0">
                                    <a:latin typeface="Cambria Math" panose="02040503050406030204" pitchFamily="18" charset="0"/>
                                  </a:rPr>
                                  <m:t>−</m:t>
                                </m:r>
                                <m:r>
                                  <a:rPr lang="en-GB" sz="2000" b="1" i="1" smtClean="0">
                                    <a:latin typeface="Cambria Math" panose="02040503050406030204" pitchFamily="18" charset="0"/>
                                  </a:rPr>
                                  <m:t>𝒊</m:t>
                                </m:r>
                                <m:r>
                                  <a:rPr lang="en-GB" sz="2000" b="1" i="1" smtClean="0">
                                    <a:latin typeface="Cambria Math" panose="02040503050406030204" pitchFamily="18" charset="0"/>
                                  </a:rPr>
                                  <m:t>(</m:t>
                                </m:r>
                                <m:sSup>
                                  <m:sSupPr>
                                    <m:ctrlPr>
                                      <a:rPr lang="en-GB" sz="2000" b="1" i="1" smtClean="0">
                                        <a:latin typeface="Cambria Math" panose="02040503050406030204" pitchFamily="18" charset="0"/>
                                      </a:rPr>
                                    </m:ctrlPr>
                                  </m:sSupPr>
                                  <m:e>
                                    <m:r>
                                      <a:rPr lang="en-GB" sz="2000" b="1" i="1" smtClean="0">
                                        <a:latin typeface="Cambria Math" panose="02040503050406030204" pitchFamily="18" charset="0"/>
                                      </a:rPr>
                                      <m:t>𝟎</m:t>
                                    </m:r>
                                  </m:e>
                                  <m:sup>
                                    <m:r>
                                      <a:rPr lang="en-GB" sz="2000" b="1" i="1" smtClean="0">
                                        <a:latin typeface="Cambria Math" panose="02040503050406030204" pitchFamily="18" charset="0"/>
                                      </a:rPr>
                                      <m:t>−</m:t>
                                    </m:r>
                                  </m:sup>
                                </m:sSup>
                                <m:r>
                                  <a:rPr lang="en-GB" sz="2000" b="1" i="1" smtClean="0">
                                    <a:latin typeface="Cambria Math" panose="02040503050406030204" pitchFamily="18" charset="0"/>
                                  </a:rPr>
                                  <m:t>)</m:t>
                                </m:r>
                              </m:oMath>
                            </m:oMathPara>
                          </a14:m>
                          <a:endParaRPr lang="th-TH" sz="2000" b="1" dirty="0"/>
                        </a:p>
                      </a:txBody>
                      <a:tcPr/>
                    </a:tc>
                    <a:extLst>
                      <a:ext uri="{0D108BD9-81ED-4DB2-BD59-A6C34878D82A}">
                        <a16:rowId xmlns:a16="http://schemas.microsoft.com/office/drawing/2014/main" val="357753413"/>
                      </a:ext>
                    </a:extLst>
                  </a:tr>
                  <a:tr h="370840">
                    <a:tc>
                      <a:txBody>
                        <a:bodyPr/>
                        <a:lstStyle/>
                        <a:p>
                          <a:pPr/>
                          <a14:m>
                            <m:oMathPara xmlns:m="http://schemas.openxmlformats.org/officeDocument/2006/math">
                              <m:oMathParaPr>
                                <m:jc m:val="centerGroup"/>
                              </m:oMathParaPr>
                              <m:oMath xmlns:m="http://schemas.openxmlformats.org/officeDocument/2006/math">
                                <m:r>
                                  <a:rPr lang="en-GB" sz="2000" b="1" i="1" smtClean="0">
                                    <a:latin typeface="Cambria Math" panose="02040503050406030204" pitchFamily="18" charset="0"/>
                                  </a:rPr>
                                  <m:t>𝑳</m:t>
                                </m:r>
                                <m:f>
                                  <m:fPr>
                                    <m:ctrlPr>
                                      <a:rPr lang="en-GB" sz="2000" b="1" i="1" smtClean="0">
                                        <a:latin typeface="Cambria Math" panose="02040503050406030204" pitchFamily="18" charset="0"/>
                                      </a:rPr>
                                    </m:ctrlPr>
                                  </m:fPr>
                                  <m:num>
                                    <m:r>
                                      <a:rPr lang="en-GB" sz="2000" b="1" i="1" smtClean="0">
                                        <a:latin typeface="Cambria Math" panose="02040503050406030204" pitchFamily="18" charset="0"/>
                                      </a:rPr>
                                      <m:t>𝒅𝒊</m:t>
                                    </m:r>
                                    <m:d>
                                      <m:dPr>
                                        <m:ctrlPr>
                                          <a:rPr lang="en-GB" sz="2000" b="1" i="1" smtClean="0">
                                            <a:latin typeface="Cambria Math" panose="02040503050406030204" pitchFamily="18" charset="0"/>
                                          </a:rPr>
                                        </m:ctrlPr>
                                      </m:dPr>
                                      <m:e>
                                        <m:r>
                                          <a:rPr lang="en-GB" sz="2000" b="1" i="1" smtClean="0">
                                            <a:latin typeface="Cambria Math" panose="02040503050406030204" pitchFamily="18" charset="0"/>
                                          </a:rPr>
                                          <m:t>𝒕</m:t>
                                        </m:r>
                                      </m:e>
                                    </m:d>
                                  </m:num>
                                  <m:den>
                                    <m:r>
                                      <a:rPr lang="en-GB" sz="2000" b="1" i="1" smtClean="0">
                                        <a:latin typeface="Cambria Math" panose="02040503050406030204" pitchFamily="18" charset="0"/>
                                      </a:rPr>
                                      <m:t>𝒅𝒕</m:t>
                                    </m:r>
                                  </m:den>
                                </m:f>
                              </m:oMath>
                            </m:oMathPara>
                          </a14:m>
                          <a:endParaRPr lang="th-TH" sz="2000" b="1" dirty="0"/>
                        </a:p>
                      </a:txBody>
                      <a:tcPr/>
                    </a:tc>
                    <a:tc>
                      <a:txBody>
                        <a:bodyPr/>
                        <a:lstStyle/>
                        <a:p>
                          <a:pPr/>
                          <a14:m>
                            <m:oMathPara xmlns:m="http://schemas.openxmlformats.org/officeDocument/2006/math">
                              <m:oMathParaPr>
                                <m:jc m:val="centerGroup"/>
                              </m:oMathParaPr>
                              <m:oMath xmlns:m="http://schemas.openxmlformats.org/officeDocument/2006/math">
                                <m:r>
                                  <a:rPr lang="en-GB" sz="2000" b="1" i="1" smtClean="0">
                                    <a:latin typeface="Cambria Math" panose="02040503050406030204" pitchFamily="18" charset="0"/>
                                  </a:rPr>
                                  <m:t>𝒔</m:t>
                                </m:r>
                                <m:r>
                                  <a:rPr lang="en-GB" sz="2000" b="1" i="1" smtClean="0">
                                    <a:latin typeface="Cambria Math" panose="02040503050406030204" pitchFamily="18" charset="0"/>
                                  </a:rPr>
                                  <m:t>.</m:t>
                                </m:r>
                                <m:r>
                                  <a:rPr lang="en-GB" sz="2000" b="1" i="1" smtClean="0">
                                    <a:latin typeface="Cambria Math" panose="02040503050406030204" pitchFamily="18" charset="0"/>
                                  </a:rPr>
                                  <m:t>𝑳𝑰</m:t>
                                </m:r>
                                <m:d>
                                  <m:dPr>
                                    <m:ctrlPr>
                                      <a:rPr lang="en-GB" sz="2000" b="1" i="1" smtClean="0">
                                        <a:latin typeface="Cambria Math" panose="02040503050406030204" pitchFamily="18" charset="0"/>
                                      </a:rPr>
                                    </m:ctrlPr>
                                  </m:dPr>
                                  <m:e>
                                    <m:r>
                                      <a:rPr lang="en-GB" sz="2000" b="1" i="1" smtClean="0">
                                        <a:latin typeface="Cambria Math" panose="02040503050406030204" pitchFamily="18" charset="0"/>
                                      </a:rPr>
                                      <m:t>𝒔</m:t>
                                    </m:r>
                                  </m:e>
                                </m:d>
                                <m:r>
                                  <a:rPr lang="en-GB" sz="2000" b="1" i="1" smtClean="0">
                                    <a:latin typeface="Cambria Math" panose="02040503050406030204" pitchFamily="18" charset="0"/>
                                  </a:rPr>
                                  <m:t>−</m:t>
                                </m:r>
                                <m:r>
                                  <a:rPr lang="en-GB" sz="2000" b="1" i="1" smtClean="0">
                                    <a:latin typeface="Cambria Math" panose="02040503050406030204" pitchFamily="18" charset="0"/>
                                  </a:rPr>
                                  <m:t>𝑳𝒊</m:t>
                                </m:r>
                                <m:r>
                                  <a:rPr lang="en-GB" sz="2000" b="1" i="1" smtClean="0">
                                    <a:latin typeface="Cambria Math" panose="02040503050406030204" pitchFamily="18" charset="0"/>
                                  </a:rPr>
                                  <m:t>(</m:t>
                                </m:r>
                                <m:sSup>
                                  <m:sSupPr>
                                    <m:ctrlPr>
                                      <a:rPr lang="en-GB" sz="2000" b="1" i="1" smtClean="0">
                                        <a:latin typeface="Cambria Math" panose="02040503050406030204" pitchFamily="18" charset="0"/>
                                      </a:rPr>
                                    </m:ctrlPr>
                                  </m:sSupPr>
                                  <m:e>
                                    <m:r>
                                      <a:rPr lang="en-GB" sz="2000" b="1" i="1" smtClean="0">
                                        <a:latin typeface="Cambria Math" panose="02040503050406030204" pitchFamily="18" charset="0"/>
                                      </a:rPr>
                                      <m:t>𝟎</m:t>
                                    </m:r>
                                  </m:e>
                                  <m:sup>
                                    <m:r>
                                      <a:rPr lang="en-GB" sz="2000" b="1" i="1" smtClean="0">
                                        <a:latin typeface="Cambria Math" panose="02040503050406030204" pitchFamily="18" charset="0"/>
                                      </a:rPr>
                                      <m:t>−</m:t>
                                    </m:r>
                                  </m:sup>
                                </m:sSup>
                                <m:r>
                                  <a:rPr lang="en-GB" sz="2000" b="1" i="1" smtClean="0">
                                    <a:latin typeface="Cambria Math" panose="02040503050406030204" pitchFamily="18" charset="0"/>
                                  </a:rPr>
                                  <m:t>)</m:t>
                                </m:r>
                              </m:oMath>
                            </m:oMathPara>
                          </a14:m>
                          <a:endParaRPr lang="th-TH" sz="2000" b="1" dirty="0"/>
                        </a:p>
                      </a:txBody>
                      <a:tcPr/>
                    </a:tc>
                    <a:extLst>
                      <a:ext uri="{0D108BD9-81ED-4DB2-BD59-A6C34878D82A}">
                        <a16:rowId xmlns:a16="http://schemas.microsoft.com/office/drawing/2014/main" val="1927795779"/>
                      </a:ext>
                    </a:extLst>
                  </a:tr>
                  <a:tr h="370840">
                    <a:tc>
                      <a:txBody>
                        <a:bodyPr/>
                        <a:lstStyle/>
                        <a:p>
                          <a:pPr/>
                          <a14:m>
                            <m:oMathPara xmlns:m="http://schemas.openxmlformats.org/officeDocument/2006/math">
                              <m:oMathParaPr>
                                <m:jc m:val="centerGroup"/>
                              </m:oMathParaPr>
                              <m:oMath xmlns:m="http://schemas.openxmlformats.org/officeDocument/2006/math">
                                <m:f>
                                  <m:fPr>
                                    <m:ctrlPr>
                                      <a:rPr lang="en-GB" sz="2000" b="1" i="1" smtClean="0">
                                        <a:latin typeface="Cambria Math" panose="02040503050406030204" pitchFamily="18" charset="0"/>
                                      </a:rPr>
                                    </m:ctrlPr>
                                  </m:fPr>
                                  <m:num>
                                    <m:sSup>
                                      <m:sSupPr>
                                        <m:ctrlPr>
                                          <a:rPr lang="th-TH" sz="2000" b="1" i="1" smtClean="0">
                                            <a:latin typeface="Cambria Math" panose="02040503050406030204" pitchFamily="18" charset="0"/>
                                          </a:rPr>
                                        </m:ctrlPr>
                                      </m:sSupPr>
                                      <m:e>
                                        <m:r>
                                          <a:rPr lang="en-GB" sz="2000" b="1" i="1" smtClean="0">
                                            <a:latin typeface="Cambria Math" panose="02040503050406030204" pitchFamily="18" charset="0"/>
                                          </a:rPr>
                                          <m:t>𝒅</m:t>
                                        </m:r>
                                      </m:e>
                                      <m:sup>
                                        <m:r>
                                          <a:rPr lang="en-US" sz="2000" b="1" i="1" smtClean="0">
                                            <a:latin typeface="Cambria Math" panose="02040503050406030204" pitchFamily="18" charset="0"/>
                                          </a:rPr>
                                          <m:t>𝟐</m:t>
                                        </m:r>
                                      </m:sup>
                                    </m:sSup>
                                    <m:r>
                                      <a:rPr lang="en-GB" sz="2000" b="1" i="1" smtClean="0">
                                        <a:latin typeface="Cambria Math" panose="02040503050406030204" pitchFamily="18" charset="0"/>
                                      </a:rPr>
                                      <m:t>𝒚</m:t>
                                    </m:r>
                                    <m:d>
                                      <m:dPr>
                                        <m:ctrlPr>
                                          <a:rPr lang="en-GB" sz="2000" b="1" i="1" smtClean="0">
                                            <a:latin typeface="Cambria Math" panose="02040503050406030204" pitchFamily="18" charset="0"/>
                                          </a:rPr>
                                        </m:ctrlPr>
                                      </m:dPr>
                                      <m:e>
                                        <m:r>
                                          <a:rPr lang="en-GB" sz="2000" b="1" i="1" smtClean="0">
                                            <a:latin typeface="Cambria Math" panose="02040503050406030204" pitchFamily="18" charset="0"/>
                                          </a:rPr>
                                          <m:t>𝒕</m:t>
                                        </m:r>
                                      </m:e>
                                    </m:d>
                                  </m:num>
                                  <m:den>
                                    <m:sSup>
                                      <m:sSupPr>
                                        <m:ctrlPr>
                                          <a:rPr lang="en-GB" sz="2000" b="1" i="1" smtClean="0">
                                            <a:latin typeface="Cambria Math" panose="02040503050406030204" pitchFamily="18" charset="0"/>
                                          </a:rPr>
                                        </m:ctrlPr>
                                      </m:sSupPr>
                                      <m:e>
                                        <m:r>
                                          <a:rPr lang="en-GB" sz="2000" b="1" i="1" smtClean="0">
                                            <a:latin typeface="Cambria Math" panose="02040503050406030204" pitchFamily="18" charset="0"/>
                                          </a:rPr>
                                          <m:t>𝒅𝒕</m:t>
                                        </m:r>
                                      </m:e>
                                      <m:sup>
                                        <m:r>
                                          <a:rPr lang="en-GB" sz="2000" b="1" i="1" smtClean="0">
                                            <a:latin typeface="Cambria Math" panose="02040503050406030204" pitchFamily="18" charset="0"/>
                                          </a:rPr>
                                          <m:t>𝟐</m:t>
                                        </m:r>
                                      </m:sup>
                                    </m:sSup>
                                  </m:den>
                                </m:f>
                              </m:oMath>
                            </m:oMathPara>
                          </a14:m>
                          <a:endParaRPr lang="th-TH" sz="2000"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p>
                                  <m:sSupPr>
                                    <m:ctrlPr>
                                      <a:rPr lang="en-GB" sz="2000" b="1" i="1" smtClean="0">
                                        <a:latin typeface="Cambria Math" panose="02040503050406030204" pitchFamily="18" charset="0"/>
                                      </a:rPr>
                                    </m:ctrlPr>
                                  </m:sSupPr>
                                  <m:e>
                                    <m:r>
                                      <a:rPr lang="en-GB" sz="2000" b="1" i="1" smtClean="0">
                                        <a:latin typeface="Cambria Math" panose="02040503050406030204" pitchFamily="18" charset="0"/>
                                      </a:rPr>
                                      <m:t>𝒔</m:t>
                                    </m:r>
                                  </m:e>
                                  <m:sup>
                                    <m:r>
                                      <a:rPr lang="en-GB" sz="2000" b="1" i="1" smtClean="0">
                                        <a:latin typeface="Cambria Math" panose="02040503050406030204" pitchFamily="18" charset="0"/>
                                      </a:rPr>
                                      <m:t>𝟐</m:t>
                                    </m:r>
                                  </m:sup>
                                </m:sSup>
                                <m:r>
                                  <a:rPr lang="en-GB" sz="2000" b="1" i="1" smtClean="0">
                                    <a:latin typeface="Cambria Math" panose="02040503050406030204" pitchFamily="18" charset="0"/>
                                  </a:rPr>
                                  <m:t>.</m:t>
                                </m:r>
                                <m:r>
                                  <a:rPr lang="en-GB" sz="2000" b="1" i="1" smtClean="0">
                                    <a:latin typeface="Cambria Math" panose="02040503050406030204" pitchFamily="18" charset="0"/>
                                  </a:rPr>
                                  <m:t>𝒀</m:t>
                                </m:r>
                                <m:d>
                                  <m:dPr>
                                    <m:ctrlPr>
                                      <a:rPr lang="en-GB" sz="2000" b="1" i="1" smtClean="0">
                                        <a:latin typeface="Cambria Math" panose="02040503050406030204" pitchFamily="18" charset="0"/>
                                      </a:rPr>
                                    </m:ctrlPr>
                                  </m:dPr>
                                  <m:e>
                                    <m:r>
                                      <a:rPr lang="en-GB" sz="2000" b="1" i="1" smtClean="0">
                                        <a:latin typeface="Cambria Math" panose="02040503050406030204" pitchFamily="18" charset="0"/>
                                      </a:rPr>
                                      <m:t>𝒔</m:t>
                                    </m:r>
                                  </m:e>
                                </m:d>
                                <m:r>
                                  <a:rPr lang="en-GB" sz="2000" b="1" i="1" smtClean="0">
                                    <a:latin typeface="Cambria Math" panose="02040503050406030204" pitchFamily="18" charset="0"/>
                                  </a:rPr>
                                  <m:t>−</m:t>
                                </m:r>
                                <m:r>
                                  <a:rPr lang="en-GB" sz="2000" b="1" i="1" smtClean="0">
                                    <a:latin typeface="Cambria Math" panose="02040503050406030204" pitchFamily="18" charset="0"/>
                                  </a:rPr>
                                  <m:t>𝒔𝒚</m:t>
                                </m:r>
                                <m:d>
                                  <m:dPr>
                                    <m:ctrlPr>
                                      <a:rPr lang="en-GB" sz="2000" b="1" i="1" smtClean="0">
                                        <a:latin typeface="Cambria Math" panose="02040503050406030204" pitchFamily="18" charset="0"/>
                                      </a:rPr>
                                    </m:ctrlPr>
                                  </m:dPr>
                                  <m:e>
                                    <m:sSup>
                                      <m:sSupPr>
                                        <m:ctrlPr>
                                          <a:rPr lang="en-GB" sz="2000" b="1" i="1" smtClean="0">
                                            <a:latin typeface="Cambria Math" panose="02040503050406030204" pitchFamily="18" charset="0"/>
                                          </a:rPr>
                                        </m:ctrlPr>
                                      </m:sSupPr>
                                      <m:e>
                                        <m:r>
                                          <a:rPr lang="en-GB" sz="2000" b="1" i="1" smtClean="0">
                                            <a:latin typeface="Cambria Math" panose="02040503050406030204" pitchFamily="18" charset="0"/>
                                          </a:rPr>
                                          <m:t>𝟎</m:t>
                                        </m:r>
                                      </m:e>
                                      <m:sup>
                                        <m:r>
                                          <a:rPr lang="en-GB" sz="2000" b="1" i="1" smtClean="0">
                                            <a:latin typeface="Cambria Math" panose="02040503050406030204" pitchFamily="18" charset="0"/>
                                          </a:rPr>
                                          <m:t>−</m:t>
                                        </m:r>
                                      </m:sup>
                                    </m:sSup>
                                  </m:e>
                                </m:d>
                                <m:r>
                                  <a:rPr lang="en-GB" sz="2000" b="1" i="1" smtClean="0">
                                    <a:latin typeface="Cambria Math" panose="02040503050406030204" pitchFamily="18" charset="0"/>
                                  </a:rPr>
                                  <m:t>− </m:t>
                                </m:r>
                                <m:sSup>
                                  <m:sSupPr>
                                    <m:ctrlPr>
                                      <a:rPr lang="en-GB" sz="2000" b="1" i="1" smtClean="0">
                                        <a:latin typeface="Cambria Math" panose="02040503050406030204" pitchFamily="18" charset="0"/>
                                      </a:rPr>
                                    </m:ctrlPr>
                                  </m:sSupPr>
                                  <m:e>
                                    <m:r>
                                      <a:rPr lang="en-GB" sz="2000" b="1" i="1" smtClean="0">
                                        <a:latin typeface="Cambria Math" panose="02040503050406030204" pitchFamily="18" charset="0"/>
                                      </a:rPr>
                                      <m:t>𝒚</m:t>
                                    </m:r>
                                  </m:e>
                                  <m:sup>
                                    <m:r>
                                      <a:rPr lang="en-US" sz="2000" b="1" i="1" smtClean="0">
                                        <a:latin typeface="Cambria Math" panose="02040503050406030204" pitchFamily="18" charset="0"/>
                                      </a:rPr>
                                      <m:t>′</m:t>
                                    </m:r>
                                  </m:sup>
                                </m:sSup>
                                <m:r>
                                  <a:rPr lang="en-GB" sz="2000" b="1" i="1" smtClean="0">
                                    <a:latin typeface="Cambria Math" panose="02040503050406030204" pitchFamily="18" charset="0"/>
                                  </a:rPr>
                                  <m:t>(</m:t>
                                </m:r>
                                <m:sSup>
                                  <m:sSupPr>
                                    <m:ctrlPr>
                                      <a:rPr lang="en-GB" sz="2000" b="1" i="1" smtClean="0">
                                        <a:latin typeface="Cambria Math" panose="02040503050406030204" pitchFamily="18" charset="0"/>
                                      </a:rPr>
                                    </m:ctrlPr>
                                  </m:sSupPr>
                                  <m:e>
                                    <m:r>
                                      <a:rPr lang="en-GB" sz="2000" b="1" i="1" smtClean="0">
                                        <a:latin typeface="Cambria Math" panose="02040503050406030204" pitchFamily="18" charset="0"/>
                                      </a:rPr>
                                      <m:t>𝟎</m:t>
                                    </m:r>
                                  </m:e>
                                  <m:sup>
                                    <m:r>
                                      <a:rPr lang="en-GB" sz="2000" b="1" i="1" smtClean="0">
                                        <a:latin typeface="Cambria Math" panose="02040503050406030204" pitchFamily="18" charset="0"/>
                                      </a:rPr>
                                      <m:t>−</m:t>
                                    </m:r>
                                  </m:sup>
                                </m:sSup>
                                <m:r>
                                  <a:rPr lang="en-GB" sz="2000" b="1" i="1" smtClean="0">
                                    <a:latin typeface="Cambria Math" panose="02040503050406030204" pitchFamily="18" charset="0"/>
                                  </a:rPr>
                                  <m:t>)</m:t>
                                </m:r>
                              </m:oMath>
                            </m:oMathPara>
                          </a14:m>
                          <a:endParaRPr lang="th-TH" sz="2000" b="1" dirty="0"/>
                        </a:p>
                      </a:txBody>
                      <a:tcPr/>
                    </a:tc>
                    <a:extLst>
                      <a:ext uri="{0D108BD9-81ED-4DB2-BD59-A6C34878D82A}">
                        <a16:rowId xmlns:a16="http://schemas.microsoft.com/office/drawing/2014/main" val="583349753"/>
                      </a:ext>
                    </a:extLst>
                  </a:tr>
                  <a:tr h="370840">
                    <a:tc>
                      <a:txBody>
                        <a:bodyPr/>
                        <a:lstStyle/>
                        <a:p>
                          <a:pPr/>
                          <a14:m>
                            <m:oMathPara xmlns:m="http://schemas.openxmlformats.org/officeDocument/2006/math">
                              <m:oMathParaPr>
                                <m:jc m:val="centerGroup"/>
                              </m:oMathParaPr>
                              <m:oMath xmlns:m="http://schemas.openxmlformats.org/officeDocument/2006/math">
                                <m:nary>
                                  <m:naryPr>
                                    <m:limLoc m:val="undOvr"/>
                                    <m:subHide m:val="on"/>
                                    <m:supHide m:val="on"/>
                                    <m:ctrlPr>
                                      <a:rPr lang="th-TH" sz="2000" b="1" i="1" smtClean="0">
                                        <a:latin typeface="Cambria Math" panose="02040503050406030204" pitchFamily="18" charset="0"/>
                                      </a:rPr>
                                    </m:ctrlPr>
                                  </m:naryPr>
                                  <m:sub/>
                                  <m:sup/>
                                  <m:e>
                                    <m:r>
                                      <a:rPr lang="en-US" sz="2000" b="1" i="1" smtClean="0">
                                        <a:latin typeface="Cambria Math" panose="02040503050406030204" pitchFamily="18" charset="0"/>
                                      </a:rPr>
                                      <m:t>𝒊</m:t>
                                    </m:r>
                                    <m:d>
                                      <m:dPr>
                                        <m:ctrlPr>
                                          <a:rPr lang="en-US" sz="2000" b="1" i="1" smtClean="0">
                                            <a:latin typeface="Cambria Math" panose="02040503050406030204" pitchFamily="18" charset="0"/>
                                          </a:rPr>
                                        </m:ctrlPr>
                                      </m:dPr>
                                      <m:e>
                                        <m:r>
                                          <a:rPr lang="en-US" sz="2000" b="1" i="1" smtClean="0">
                                            <a:latin typeface="Cambria Math" panose="02040503050406030204" pitchFamily="18" charset="0"/>
                                          </a:rPr>
                                          <m:t>𝒕</m:t>
                                        </m:r>
                                      </m:e>
                                    </m:d>
                                    <m:r>
                                      <a:rPr lang="en-US" sz="2000" b="1" i="1" smtClean="0">
                                        <a:latin typeface="Cambria Math" panose="02040503050406030204" pitchFamily="18" charset="0"/>
                                      </a:rPr>
                                      <m:t>𝒅𝒕</m:t>
                                    </m:r>
                                  </m:e>
                                </m:nary>
                              </m:oMath>
                            </m:oMathPara>
                          </a14:m>
                          <a:endParaRPr lang="th-TH" sz="2000"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f>
                                  <m:fPr>
                                    <m:ctrlPr>
                                      <a:rPr lang="en-GB" sz="2000" b="1" i="1" smtClean="0">
                                        <a:latin typeface="Cambria Math" panose="02040503050406030204" pitchFamily="18" charset="0"/>
                                      </a:rPr>
                                    </m:ctrlPr>
                                  </m:fPr>
                                  <m:num>
                                    <m:r>
                                      <a:rPr lang="en-GB" sz="2000" b="1" i="1" smtClean="0">
                                        <a:latin typeface="Cambria Math" panose="02040503050406030204" pitchFamily="18" charset="0"/>
                                      </a:rPr>
                                      <m:t>𝟏</m:t>
                                    </m:r>
                                  </m:num>
                                  <m:den>
                                    <m:r>
                                      <a:rPr lang="en-GB" sz="2000" b="1" i="1" smtClean="0">
                                        <a:latin typeface="Cambria Math" panose="02040503050406030204" pitchFamily="18" charset="0"/>
                                      </a:rPr>
                                      <m:t>𝒔</m:t>
                                    </m:r>
                                  </m:den>
                                </m:f>
                                <m:r>
                                  <a:rPr lang="en-GB" sz="2000" b="1" i="1" smtClean="0">
                                    <a:latin typeface="Cambria Math" panose="02040503050406030204" pitchFamily="18" charset="0"/>
                                  </a:rPr>
                                  <m:t>𝑰</m:t>
                                </m:r>
                                <m:r>
                                  <a:rPr lang="en-GB" sz="2000" b="1" i="1" smtClean="0">
                                    <a:latin typeface="Cambria Math" panose="02040503050406030204" pitchFamily="18" charset="0"/>
                                  </a:rPr>
                                  <m:t>(</m:t>
                                </m:r>
                                <m:r>
                                  <a:rPr lang="en-GB" sz="2000" b="1" i="1" smtClean="0">
                                    <a:latin typeface="Cambria Math" panose="02040503050406030204" pitchFamily="18" charset="0"/>
                                  </a:rPr>
                                  <m:t>𝒔</m:t>
                                </m:r>
                                <m:r>
                                  <a:rPr lang="en-GB" sz="2000" b="1" i="1" smtClean="0">
                                    <a:latin typeface="Cambria Math" panose="02040503050406030204" pitchFamily="18" charset="0"/>
                                  </a:rPr>
                                  <m:t>)</m:t>
                                </m:r>
                              </m:oMath>
                            </m:oMathPara>
                          </a14:m>
                          <a:endParaRPr lang="th-TH" sz="2000" b="1" dirty="0"/>
                        </a:p>
                      </a:txBody>
                      <a:tcPr/>
                    </a:tc>
                    <a:extLst>
                      <a:ext uri="{0D108BD9-81ED-4DB2-BD59-A6C34878D82A}">
                        <a16:rowId xmlns:a16="http://schemas.microsoft.com/office/drawing/2014/main" val="1144696323"/>
                      </a:ext>
                    </a:extLst>
                  </a:tr>
                  <a:tr h="370840">
                    <a:tc>
                      <a:txBody>
                        <a:bodyPr/>
                        <a:lstStyle/>
                        <a:p>
                          <a:pPr/>
                          <a14:m>
                            <m:oMathPara xmlns:m="http://schemas.openxmlformats.org/officeDocument/2006/math">
                              <m:oMathParaPr>
                                <m:jc m:val="centerGroup"/>
                              </m:oMathParaPr>
                              <m:oMath xmlns:m="http://schemas.openxmlformats.org/officeDocument/2006/math">
                                <m:f>
                                  <m:fPr>
                                    <m:ctrlPr>
                                      <a:rPr lang="en-US" sz="2000" b="1" i="1" smtClean="0">
                                        <a:latin typeface="Cambria Math" panose="02040503050406030204" pitchFamily="18" charset="0"/>
                                      </a:rPr>
                                    </m:ctrlPr>
                                  </m:fPr>
                                  <m:num>
                                    <m:r>
                                      <a:rPr lang="en-US" sz="2000" b="1" i="1" smtClean="0">
                                        <a:latin typeface="Cambria Math" panose="02040503050406030204" pitchFamily="18" charset="0"/>
                                      </a:rPr>
                                      <m:t>1</m:t>
                                    </m:r>
                                  </m:num>
                                  <m:den>
                                    <m:r>
                                      <a:rPr lang="en-US" sz="2000" b="1" i="1" smtClean="0">
                                        <a:latin typeface="Cambria Math" panose="02040503050406030204" pitchFamily="18" charset="0"/>
                                      </a:rPr>
                                      <m:t>𝑪</m:t>
                                    </m:r>
                                  </m:den>
                                </m:f>
                                <m:nary>
                                  <m:naryPr>
                                    <m:limLoc m:val="undOvr"/>
                                    <m:subHide m:val="on"/>
                                    <m:supHide m:val="on"/>
                                    <m:ctrlPr>
                                      <a:rPr lang="th-TH" sz="2000" b="1" i="1" smtClean="0">
                                        <a:latin typeface="Cambria Math" panose="02040503050406030204" pitchFamily="18" charset="0"/>
                                      </a:rPr>
                                    </m:ctrlPr>
                                  </m:naryPr>
                                  <m:sub/>
                                  <m:sup/>
                                  <m:e>
                                    <m:r>
                                      <a:rPr lang="en-US" sz="2000" b="1" i="1" smtClean="0">
                                        <a:latin typeface="Cambria Math" panose="02040503050406030204" pitchFamily="18" charset="0"/>
                                      </a:rPr>
                                      <m:t>𝒊</m:t>
                                    </m:r>
                                    <m:d>
                                      <m:dPr>
                                        <m:ctrlPr>
                                          <a:rPr lang="en-US" sz="2000" b="1" i="1" smtClean="0">
                                            <a:latin typeface="Cambria Math" panose="02040503050406030204" pitchFamily="18" charset="0"/>
                                          </a:rPr>
                                        </m:ctrlPr>
                                      </m:dPr>
                                      <m:e>
                                        <m:r>
                                          <a:rPr lang="en-US" sz="2000" b="1" i="1" smtClean="0">
                                            <a:latin typeface="Cambria Math" panose="02040503050406030204" pitchFamily="18" charset="0"/>
                                          </a:rPr>
                                          <m:t>𝒕</m:t>
                                        </m:r>
                                      </m:e>
                                    </m:d>
                                    <m:r>
                                      <a:rPr lang="en-US" sz="2000" b="1" i="1" smtClean="0">
                                        <a:latin typeface="Cambria Math" panose="02040503050406030204" pitchFamily="18" charset="0"/>
                                      </a:rPr>
                                      <m:t>𝒅𝒕</m:t>
                                    </m:r>
                                  </m:e>
                                </m:nary>
                              </m:oMath>
                            </m:oMathPara>
                          </a14:m>
                          <a:endParaRPr lang="th-TH" sz="2000"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f>
                                  <m:fPr>
                                    <m:ctrlPr>
                                      <a:rPr lang="en-GB" sz="2000" b="1" i="1" smtClean="0">
                                        <a:latin typeface="Cambria Math" panose="02040503050406030204" pitchFamily="18" charset="0"/>
                                      </a:rPr>
                                    </m:ctrlPr>
                                  </m:fPr>
                                  <m:num>
                                    <m:r>
                                      <a:rPr lang="en-GB" sz="2000" b="1" i="1" smtClean="0">
                                        <a:latin typeface="Cambria Math" panose="02040503050406030204" pitchFamily="18" charset="0"/>
                                      </a:rPr>
                                      <m:t>𝟏</m:t>
                                    </m:r>
                                  </m:num>
                                  <m:den>
                                    <m:r>
                                      <a:rPr lang="en-GB" sz="2000" b="1" i="1" smtClean="0">
                                        <a:latin typeface="Cambria Math" panose="02040503050406030204" pitchFamily="18" charset="0"/>
                                      </a:rPr>
                                      <m:t>𝒔𝑪</m:t>
                                    </m:r>
                                  </m:den>
                                </m:f>
                                <m:r>
                                  <a:rPr lang="en-GB" sz="2000" b="1" i="1" smtClean="0">
                                    <a:latin typeface="Cambria Math" panose="02040503050406030204" pitchFamily="18" charset="0"/>
                                  </a:rPr>
                                  <m:t>𝑰</m:t>
                                </m:r>
                                <m:r>
                                  <a:rPr lang="en-GB" sz="2000" b="1" i="1" smtClean="0">
                                    <a:latin typeface="Cambria Math" panose="02040503050406030204" pitchFamily="18" charset="0"/>
                                  </a:rPr>
                                  <m:t>(</m:t>
                                </m:r>
                                <m:r>
                                  <a:rPr lang="en-GB" sz="2000" b="1" i="1" smtClean="0">
                                    <a:latin typeface="Cambria Math" panose="02040503050406030204" pitchFamily="18" charset="0"/>
                                  </a:rPr>
                                  <m:t>𝒔</m:t>
                                </m:r>
                                <m:r>
                                  <a:rPr lang="en-GB" sz="2000" b="1" i="1" smtClean="0">
                                    <a:latin typeface="Cambria Math" panose="02040503050406030204" pitchFamily="18" charset="0"/>
                                  </a:rPr>
                                  <m:t>)</m:t>
                                </m:r>
                              </m:oMath>
                            </m:oMathPara>
                          </a14:m>
                          <a:endParaRPr lang="th-TH" sz="2000" b="1" dirty="0"/>
                        </a:p>
                      </a:txBody>
                      <a:tcPr/>
                    </a:tc>
                    <a:extLst>
                      <a:ext uri="{0D108BD9-81ED-4DB2-BD59-A6C34878D82A}">
                        <a16:rowId xmlns:a16="http://schemas.microsoft.com/office/drawing/2014/main" val="2168923908"/>
                      </a:ext>
                    </a:extLst>
                  </a:tr>
                </a:tbl>
              </a:graphicData>
            </a:graphic>
          </p:graphicFrame>
        </mc:Choice>
        <mc:Fallback xmlns="">
          <p:graphicFrame>
            <p:nvGraphicFramePr>
              <p:cNvPr id="9" name="Table 9">
                <a:extLst>
                  <a:ext uri="{FF2B5EF4-FFF2-40B4-BE49-F238E27FC236}">
                    <a16:creationId xmlns:a16="http://schemas.microsoft.com/office/drawing/2014/main" id="{1D993562-783A-474A-9763-CDBDA0B0A396}"/>
                  </a:ext>
                </a:extLst>
              </p:cNvPr>
              <p:cNvGraphicFramePr>
                <a:graphicFrameLocks noGrp="1"/>
              </p:cNvGraphicFramePr>
              <p:nvPr>
                <p:extLst>
                  <p:ext uri="{D42A27DB-BD31-4B8C-83A1-F6EECF244321}">
                    <p14:modId xmlns:p14="http://schemas.microsoft.com/office/powerpoint/2010/main" val="4147312092"/>
                  </p:ext>
                </p:extLst>
              </p:nvPr>
            </p:nvGraphicFramePr>
            <p:xfrm>
              <a:off x="407481" y="680757"/>
              <a:ext cx="10818237" cy="6126546"/>
            </p:xfrm>
            <a:graphic>
              <a:graphicData uri="http://schemas.openxmlformats.org/drawingml/2006/table">
                <a:tbl>
                  <a:tblPr firstRow="1" bandRow="1">
                    <a:tableStyleId>{5C22544A-7EE6-4342-B048-85BDC9FD1C3A}</a:tableStyleId>
                  </a:tblPr>
                  <a:tblGrid>
                    <a:gridCol w="4028066">
                      <a:extLst>
                        <a:ext uri="{9D8B030D-6E8A-4147-A177-3AD203B41FA5}">
                          <a16:colId xmlns:a16="http://schemas.microsoft.com/office/drawing/2014/main" val="255178995"/>
                        </a:ext>
                      </a:extLst>
                    </a:gridCol>
                    <a:gridCol w="6790171">
                      <a:extLst>
                        <a:ext uri="{9D8B030D-6E8A-4147-A177-3AD203B41FA5}">
                          <a16:colId xmlns:a16="http://schemas.microsoft.com/office/drawing/2014/main" val="704310256"/>
                        </a:ext>
                      </a:extLst>
                    </a:gridCol>
                  </a:tblGrid>
                  <a:tr h="396240">
                    <a:tc>
                      <a:txBody>
                        <a:bodyPr/>
                        <a:lstStyle/>
                        <a:p>
                          <a:r>
                            <a:rPr lang="en-GB" sz="2000" b="1" dirty="0"/>
                            <a:t>Time Domain</a:t>
                          </a:r>
                          <a:endParaRPr lang="th-TH" sz="2000" b="1" dirty="0"/>
                        </a:p>
                      </a:txBody>
                      <a:tcPr/>
                    </a:tc>
                    <a:tc>
                      <a:txBody>
                        <a:bodyPr/>
                        <a:lstStyle/>
                        <a:p>
                          <a:r>
                            <a:rPr lang="en-GB" sz="2000" b="1" dirty="0"/>
                            <a:t>Laplace Domain</a:t>
                          </a:r>
                          <a:endParaRPr lang="th-TH" sz="2000" b="1" dirty="0"/>
                        </a:p>
                      </a:txBody>
                      <a:tcPr/>
                    </a:tc>
                    <a:extLst>
                      <a:ext uri="{0D108BD9-81ED-4DB2-BD59-A6C34878D82A}">
                        <a16:rowId xmlns:a16="http://schemas.microsoft.com/office/drawing/2014/main" val="2155633976"/>
                      </a:ext>
                    </a:extLst>
                  </a:tr>
                  <a:tr h="396240">
                    <a:tc>
                      <a:txBody>
                        <a:bodyPr/>
                        <a:lstStyle/>
                        <a:p>
                          <a:endParaRPr lang="th-TH"/>
                        </a:p>
                      </a:txBody>
                      <a:tcPr>
                        <a:blipFill>
                          <a:blip r:embed="rId2"/>
                          <a:stretch>
                            <a:fillRect l="-151" t="-113846" r="-169289" b="-1350769"/>
                          </a:stretch>
                        </a:blipFill>
                      </a:tcPr>
                    </a:tc>
                    <a:tc>
                      <a:txBody>
                        <a:bodyPr/>
                        <a:lstStyle/>
                        <a:p>
                          <a:endParaRPr lang="th-TH"/>
                        </a:p>
                      </a:txBody>
                      <a:tcPr>
                        <a:blipFill>
                          <a:blip r:embed="rId2"/>
                          <a:stretch>
                            <a:fillRect l="-59372" t="-113846" r="-359" b="-1350769"/>
                          </a:stretch>
                        </a:blipFill>
                      </a:tcPr>
                    </a:tc>
                    <a:extLst>
                      <a:ext uri="{0D108BD9-81ED-4DB2-BD59-A6C34878D82A}">
                        <a16:rowId xmlns:a16="http://schemas.microsoft.com/office/drawing/2014/main" val="1751403188"/>
                      </a:ext>
                    </a:extLst>
                  </a:tr>
                  <a:tr h="396240">
                    <a:tc>
                      <a:txBody>
                        <a:bodyPr/>
                        <a:lstStyle/>
                        <a:p>
                          <a:endParaRPr lang="th-TH"/>
                        </a:p>
                      </a:txBody>
                      <a:tcPr>
                        <a:blipFill>
                          <a:blip r:embed="rId2"/>
                          <a:stretch>
                            <a:fillRect l="-151" t="-213846" r="-169289" b="-1250769"/>
                          </a:stretch>
                        </a:blipFill>
                      </a:tcPr>
                    </a:tc>
                    <a:tc>
                      <a:txBody>
                        <a:bodyPr/>
                        <a:lstStyle/>
                        <a:p>
                          <a:endParaRPr lang="th-TH"/>
                        </a:p>
                      </a:txBody>
                      <a:tcPr>
                        <a:blipFill>
                          <a:blip r:embed="rId2"/>
                          <a:stretch>
                            <a:fillRect l="-59372" t="-213846" r="-359" b="-1250769"/>
                          </a:stretch>
                        </a:blipFill>
                      </a:tcPr>
                    </a:tc>
                    <a:extLst>
                      <a:ext uri="{0D108BD9-81ED-4DB2-BD59-A6C34878D82A}">
                        <a16:rowId xmlns:a16="http://schemas.microsoft.com/office/drawing/2014/main" val="3389078259"/>
                      </a:ext>
                    </a:extLst>
                  </a:tr>
                  <a:tr h="396240">
                    <a:tc>
                      <a:txBody>
                        <a:bodyPr/>
                        <a:lstStyle/>
                        <a:p>
                          <a:endParaRPr lang="th-TH"/>
                        </a:p>
                      </a:txBody>
                      <a:tcPr>
                        <a:blipFill>
                          <a:blip r:embed="rId2"/>
                          <a:stretch>
                            <a:fillRect l="-151" t="-313846" r="-169289" b="-1150769"/>
                          </a:stretch>
                        </a:blipFill>
                      </a:tcPr>
                    </a:tc>
                    <a:tc>
                      <a:txBody>
                        <a:bodyPr/>
                        <a:lstStyle/>
                        <a:p>
                          <a:endParaRPr lang="th-TH"/>
                        </a:p>
                      </a:txBody>
                      <a:tcPr>
                        <a:blipFill>
                          <a:blip r:embed="rId2"/>
                          <a:stretch>
                            <a:fillRect l="-59372" t="-313846" r="-359" b="-1150769"/>
                          </a:stretch>
                        </a:blipFill>
                      </a:tcPr>
                    </a:tc>
                    <a:extLst>
                      <a:ext uri="{0D108BD9-81ED-4DB2-BD59-A6C34878D82A}">
                        <a16:rowId xmlns:a16="http://schemas.microsoft.com/office/drawing/2014/main" val="1160436930"/>
                      </a:ext>
                    </a:extLst>
                  </a:tr>
                  <a:tr h="682943">
                    <a:tc>
                      <a:txBody>
                        <a:bodyPr/>
                        <a:lstStyle/>
                        <a:p>
                          <a:endParaRPr lang="th-TH"/>
                        </a:p>
                      </a:txBody>
                      <a:tcPr>
                        <a:blipFill>
                          <a:blip r:embed="rId2"/>
                          <a:stretch>
                            <a:fillRect l="-151" t="-240179" r="-169289" b="-567857"/>
                          </a:stretch>
                        </a:blipFill>
                      </a:tcPr>
                    </a:tc>
                    <a:tc>
                      <a:txBody>
                        <a:bodyPr/>
                        <a:lstStyle/>
                        <a:p>
                          <a:endParaRPr lang="th-TH"/>
                        </a:p>
                      </a:txBody>
                      <a:tcPr>
                        <a:blipFill>
                          <a:blip r:embed="rId2"/>
                          <a:stretch>
                            <a:fillRect l="-59372" t="-240179" r="-359" b="-567857"/>
                          </a:stretch>
                        </a:blipFill>
                      </a:tcPr>
                    </a:tc>
                    <a:extLst>
                      <a:ext uri="{0D108BD9-81ED-4DB2-BD59-A6C34878D82A}">
                        <a16:rowId xmlns:a16="http://schemas.microsoft.com/office/drawing/2014/main" val="3006476325"/>
                      </a:ext>
                    </a:extLst>
                  </a:tr>
                  <a:tr h="682943">
                    <a:tc>
                      <a:txBody>
                        <a:bodyPr/>
                        <a:lstStyle/>
                        <a:p>
                          <a:endParaRPr lang="th-TH"/>
                        </a:p>
                      </a:txBody>
                      <a:tcPr>
                        <a:blipFill>
                          <a:blip r:embed="rId2"/>
                          <a:stretch>
                            <a:fillRect l="-151" t="-337168" r="-169289" b="-462832"/>
                          </a:stretch>
                        </a:blipFill>
                      </a:tcPr>
                    </a:tc>
                    <a:tc>
                      <a:txBody>
                        <a:bodyPr/>
                        <a:lstStyle/>
                        <a:p>
                          <a:endParaRPr lang="th-TH"/>
                        </a:p>
                      </a:txBody>
                      <a:tcPr>
                        <a:blipFill>
                          <a:blip r:embed="rId2"/>
                          <a:stretch>
                            <a:fillRect l="-59372" t="-337168" r="-359" b="-462832"/>
                          </a:stretch>
                        </a:blipFill>
                      </a:tcPr>
                    </a:tc>
                    <a:extLst>
                      <a:ext uri="{0D108BD9-81ED-4DB2-BD59-A6C34878D82A}">
                        <a16:rowId xmlns:a16="http://schemas.microsoft.com/office/drawing/2014/main" val="357753413"/>
                      </a:ext>
                    </a:extLst>
                  </a:tr>
                  <a:tr h="682943">
                    <a:tc>
                      <a:txBody>
                        <a:bodyPr/>
                        <a:lstStyle/>
                        <a:p>
                          <a:endParaRPr lang="th-TH"/>
                        </a:p>
                      </a:txBody>
                      <a:tcPr>
                        <a:blipFill>
                          <a:blip r:embed="rId2"/>
                          <a:stretch>
                            <a:fillRect l="-151" t="-441071" r="-169289" b="-366964"/>
                          </a:stretch>
                        </a:blipFill>
                      </a:tcPr>
                    </a:tc>
                    <a:tc>
                      <a:txBody>
                        <a:bodyPr/>
                        <a:lstStyle/>
                        <a:p>
                          <a:endParaRPr lang="th-TH"/>
                        </a:p>
                      </a:txBody>
                      <a:tcPr>
                        <a:blipFill>
                          <a:blip r:embed="rId2"/>
                          <a:stretch>
                            <a:fillRect l="-59372" t="-441071" r="-359" b="-366964"/>
                          </a:stretch>
                        </a:blipFill>
                      </a:tcPr>
                    </a:tc>
                    <a:extLst>
                      <a:ext uri="{0D108BD9-81ED-4DB2-BD59-A6C34878D82A}">
                        <a16:rowId xmlns:a16="http://schemas.microsoft.com/office/drawing/2014/main" val="1927795779"/>
                      </a:ext>
                    </a:extLst>
                  </a:tr>
                  <a:tr h="710819">
                    <a:tc>
                      <a:txBody>
                        <a:bodyPr/>
                        <a:lstStyle/>
                        <a:p>
                          <a:endParaRPr lang="th-TH"/>
                        </a:p>
                      </a:txBody>
                      <a:tcPr>
                        <a:blipFill>
                          <a:blip r:embed="rId2"/>
                          <a:stretch>
                            <a:fillRect l="-151" t="-522414" r="-169289" b="-254310"/>
                          </a:stretch>
                        </a:blipFill>
                      </a:tcPr>
                    </a:tc>
                    <a:tc>
                      <a:txBody>
                        <a:bodyPr/>
                        <a:lstStyle/>
                        <a:p>
                          <a:endParaRPr lang="th-TH"/>
                        </a:p>
                      </a:txBody>
                      <a:tcPr>
                        <a:blipFill>
                          <a:blip r:embed="rId2"/>
                          <a:stretch>
                            <a:fillRect l="-59372" t="-522414" r="-359" b="-254310"/>
                          </a:stretch>
                        </a:blipFill>
                      </a:tcPr>
                    </a:tc>
                    <a:extLst>
                      <a:ext uri="{0D108BD9-81ED-4DB2-BD59-A6C34878D82A}">
                        <a16:rowId xmlns:a16="http://schemas.microsoft.com/office/drawing/2014/main" val="583349753"/>
                      </a:ext>
                    </a:extLst>
                  </a:tr>
                  <a:tr h="890969">
                    <a:tc>
                      <a:txBody>
                        <a:bodyPr/>
                        <a:lstStyle/>
                        <a:p>
                          <a:endParaRPr lang="th-TH"/>
                        </a:p>
                      </a:txBody>
                      <a:tcPr>
                        <a:blipFill>
                          <a:blip r:embed="rId2"/>
                          <a:stretch>
                            <a:fillRect l="-151" t="-491156" r="-169289" b="-100680"/>
                          </a:stretch>
                        </a:blipFill>
                      </a:tcPr>
                    </a:tc>
                    <a:tc>
                      <a:txBody>
                        <a:bodyPr/>
                        <a:lstStyle/>
                        <a:p>
                          <a:endParaRPr lang="th-TH"/>
                        </a:p>
                      </a:txBody>
                      <a:tcPr>
                        <a:blipFill>
                          <a:blip r:embed="rId2"/>
                          <a:stretch>
                            <a:fillRect l="-59372" t="-491156" r="-359" b="-100680"/>
                          </a:stretch>
                        </a:blipFill>
                      </a:tcPr>
                    </a:tc>
                    <a:extLst>
                      <a:ext uri="{0D108BD9-81ED-4DB2-BD59-A6C34878D82A}">
                        <a16:rowId xmlns:a16="http://schemas.microsoft.com/office/drawing/2014/main" val="1144696323"/>
                      </a:ext>
                    </a:extLst>
                  </a:tr>
                  <a:tr h="890969">
                    <a:tc>
                      <a:txBody>
                        <a:bodyPr/>
                        <a:lstStyle/>
                        <a:p>
                          <a:endParaRPr lang="th-TH"/>
                        </a:p>
                      </a:txBody>
                      <a:tcPr>
                        <a:blipFill>
                          <a:blip r:embed="rId2"/>
                          <a:stretch>
                            <a:fillRect l="-151" t="-595205" r="-169289" b="-1370"/>
                          </a:stretch>
                        </a:blipFill>
                      </a:tcPr>
                    </a:tc>
                    <a:tc>
                      <a:txBody>
                        <a:bodyPr/>
                        <a:lstStyle/>
                        <a:p>
                          <a:endParaRPr lang="th-TH"/>
                        </a:p>
                      </a:txBody>
                      <a:tcPr>
                        <a:blipFill>
                          <a:blip r:embed="rId2"/>
                          <a:stretch>
                            <a:fillRect l="-59372" t="-595205" r="-359" b="-1370"/>
                          </a:stretch>
                        </a:blipFill>
                      </a:tcPr>
                    </a:tc>
                    <a:extLst>
                      <a:ext uri="{0D108BD9-81ED-4DB2-BD59-A6C34878D82A}">
                        <a16:rowId xmlns:a16="http://schemas.microsoft.com/office/drawing/2014/main" val="2168923908"/>
                      </a:ext>
                    </a:extLst>
                  </a:tr>
                </a:tbl>
              </a:graphicData>
            </a:graphic>
          </p:graphicFrame>
        </mc:Fallback>
      </mc:AlternateContent>
    </p:spTree>
    <p:extLst>
      <p:ext uri="{BB962C8B-B14F-4D97-AF65-F5344CB8AC3E}">
        <p14:creationId xmlns:p14="http://schemas.microsoft.com/office/powerpoint/2010/main" val="44601195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61FAB8C-3C1D-4666-8A9A-68A4FBBD680E}"/>
              </a:ext>
            </a:extLst>
          </p:cNvPr>
          <p:cNvSpPr>
            <a:spLocks noGrp="1"/>
          </p:cNvSpPr>
          <p:nvPr>
            <p:ph type="title"/>
          </p:nvPr>
        </p:nvSpPr>
        <p:spPr>
          <a:xfrm>
            <a:off x="254540" y="219211"/>
            <a:ext cx="10515600" cy="413088"/>
          </a:xfrm>
        </p:spPr>
        <p:txBody>
          <a:bodyPr>
            <a:normAutofit fontScale="90000"/>
          </a:bodyPr>
          <a:lstStyle/>
          <a:p>
            <a:r>
              <a:rPr lang="en-US" b="1" dirty="0">
                <a:solidFill>
                  <a:srgbClr val="7030A0"/>
                </a:solidFill>
              </a:rPr>
              <a:t>Find The Transfer Function </a:t>
            </a:r>
            <a:endParaRPr lang="th-TH" b="1" dirty="0">
              <a:solidFill>
                <a:srgbClr val="7030A0"/>
              </a:solidFill>
            </a:endParaRPr>
          </a:p>
        </p:txBody>
      </p:sp>
      <p:sp>
        <p:nvSpPr>
          <p:cNvPr id="7" name="TextBox 6">
            <a:extLst>
              <a:ext uri="{FF2B5EF4-FFF2-40B4-BE49-F238E27FC236}">
                <a16:creationId xmlns:a16="http://schemas.microsoft.com/office/drawing/2014/main" id="{70E852EB-F38B-4624-9AF0-7D3A9D729BC8}"/>
              </a:ext>
            </a:extLst>
          </p:cNvPr>
          <p:cNvSpPr txBox="1"/>
          <p:nvPr/>
        </p:nvSpPr>
        <p:spPr>
          <a:xfrm>
            <a:off x="262647" y="768485"/>
            <a:ext cx="11225719" cy="523220"/>
          </a:xfrm>
          <a:prstGeom prst="rect">
            <a:avLst/>
          </a:prstGeom>
          <a:noFill/>
        </p:spPr>
        <p:txBody>
          <a:bodyPr wrap="square" rtlCol="0">
            <a:spAutoFit/>
          </a:bodyPr>
          <a:lstStyle/>
          <a:p>
            <a:r>
              <a:rPr lang="en-US" dirty="0"/>
              <a:t>Example: Find the Transfer Function of the System is given by:</a:t>
            </a:r>
            <a:endParaRPr lang="th-TH" dirty="0"/>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41861DEC-6651-40B2-9D1C-CA71B425F441}"/>
                  </a:ext>
                </a:extLst>
              </p:cNvPr>
              <p:cNvSpPr txBox="1"/>
              <p:nvPr/>
            </p:nvSpPr>
            <p:spPr>
              <a:xfrm>
                <a:off x="282103" y="1327826"/>
                <a:ext cx="10450233" cy="74110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GB" sz="2400" b="0" i="1" smtClean="0">
                              <a:latin typeface="Cambria Math" panose="02040503050406030204" pitchFamily="18" charset="0"/>
                            </a:rPr>
                          </m:ctrlPr>
                        </m:fPr>
                        <m:num>
                          <m:sSup>
                            <m:sSupPr>
                              <m:ctrlPr>
                                <a:rPr lang="th-TH" sz="2400" i="1" smtClean="0">
                                  <a:latin typeface="Cambria Math" panose="02040503050406030204" pitchFamily="18" charset="0"/>
                                </a:rPr>
                              </m:ctrlPr>
                            </m:sSupPr>
                            <m:e>
                              <m:r>
                                <a:rPr lang="en-GB" sz="2400" b="0" i="1" smtClean="0">
                                  <a:latin typeface="Cambria Math" panose="02040503050406030204" pitchFamily="18" charset="0"/>
                                </a:rPr>
                                <m:t>𝑑</m:t>
                              </m:r>
                            </m:e>
                            <m:sup>
                              <m:r>
                                <a:rPr lang="en-US" sz="2400" b="0" i="1" smtClean="0">
                                  <a:latin typeface="Cambria Math" panose="02040503050406030204" pitchFamily="18" charset="0"/>
                                </a:rPr>
                                <m:t>2</m:t>
                              </m:r>
                            </m:sup>
                          </m:sSup>
                          <m:r>
                            <a:rPr lang="en-GB" sz="2400" b="0" i="1" smtClean="0">
                              <a:latin typeface="Cambria Math" panose="02040503050406030204" pitchFamily="18" charset="0"/>
                            </a:rPr>
                            <m:t>𝑦</m:t>
                          </m:r>
                          <m:d>
                            <m:dPr>
                              <m:ctrlPr>
                                <a:rPr lang="en-GB" sz="2400" b="0" i="1" smtClean="0">
                                  <a:latin typeface="Cambria Math" panose="02040503050406030204" pitchFamily="18" charset="0"/>
                                </a:rPr>
                              </m:ctrlPr>
                            </m:dPr>
                            <m:e>
                              <m:r>
                                <a:rPr lang="en-GB" sz="2400" b="0" i="1" smtClean="0">
                                  <a:latin typeface="Cambria Math" panose="02040503050406030204" pitchFamily="18" charset="0"/>
                                </a:rPr>
                                <m:t>𝑡</m:t>
                              </m:r>
                            </m:e>
                          </m:d>
                        </m:num>
                        <m:den>
                          <m:sSup>
                            <m:sSupPr>
                              <m:ctrlPr>
                                <a:rPr lang="en-GB" sz="2400" b="0" i="1" smtClean="0">
                                  <a:latin typeface="Cambria Math" panose="02040503050406030204" pitchFamily="18" charset="0"/>
                                </a:rPr>
                              </m:ctrlPr>
                            </m:sSupPr>
                            <m:e>
                              <m:r>
                                <a:rPr lang="en-GB" sz="2400" b="0" i="1" smtClean="0">
                                  <a:latin typeface="Cambria Math" panose="02040503050406030204" pitchFamily="18" charset="0"/>
                                </a:rPr>
                                <m:t>𝑑𝑡</m:t>
                              </m:r>
                            </m:e>
                            <m:sup>
                              <m:r>
                                <a:rPr lang="en-GB" sz="2400" b="0" i="1" smtClean="0">
                                  <a:latin typeface="Cambria Math" panose="02040503050406030204" pitchFamily="18" charset="0"/>
                                </a:rPr>
                                <m:t>2</m:t>
                              </m:r>
                            </m:sup>
                          </m:sSup>
                        </m:den>
                      </m:f>
                      <m:r>
                        <a:rPr lang="en-GB" sz="2400" b="0" i="1" smtClean="0">
                          <a:latin typeface="Cambria Math" panose="02040503050406030204" pitchFamily="18" charset="0"/>
                        </a:rPr>
                        <m:t> +3.</m:t>
                      </m:r>
                      <m:f>
                        <m:fPr>
                          <m:ctrlPr>
                            <a:rPr lang="en-GB" sz="2400" b="0" i="1" smtClean="0">
                              <a:latin typeface="Cambria Math" panose="02040503050406030204" pitchFamily="18" charset="0"/>
                            </a:rPr>
                          </m:ctrlPr>
                        </m:fPr>
                        <m:num>
                          <m:r>
                            <a:rPr lang="en-GB" sz="2400" b="0" i="1" smtClean="0">
                              <a:latin typeface="Cambria Math" panose="02040503050406030204" pitchFamily="18" charset="0"/>
                            </a:rPr>
                            <m:t>𝑑𝑦</m:t>
                          </m:r>
                          <m:d>
                            <m:dPr>
                              <m:ctrlPr>
                                <a:rPr lang="en-GB" sz="2400" b="0" i="1" smtClean="0">
                                  <a:latin typeface="Cambria Math" panose="02040503050406030204" pitchFamily="18" charset="0"/>
                                </a:rPr>
                              </m:ctrlPr>
                            </m:dPr>
                            <m:e>
                              <m:r>
                                <a:rPr lang="en-GB" sz="2400" b="0" i="1" smtClean="0">
                                  <a:latin typeface="Cambria Math" panose="02040503050406030204" pitchFamily="18" charset="0"/>
                                </a:rPr>
                                <m:t>𝑡</m:t>
                              </m:r>
                            </m:e>
                          </m:d>
                        </m:num>
                        <m:den>
                          <m:r>
                            <a:rPr lang="en-GB" sz="2400" b="0" i="1" smtClean="0">
                              <a:latin typeface="Cambria Math" panose="02040503050406030204" pitchFamily="18" charset="0"/>
                            </a:rPr>
                            <m:t>𝑑𝑡</m:t>
                          </m:r>
                        </m:den>
                      </m:f>
                      <m:r>
                        <a:rPr lang="en-GB" sz="2400" b="0" i="1" smtClean="0">
                          <a:latin typeface="Cambria Math" panose="02040503050406030204" pitchFamily="18" charset="0"/>
                        </a:rPr>
                        <m:t>+2.</m:t>
                      </m:r>
                      <m:r>
                        <a:rPr lang="en-GB" sz="2400" b="0" i="1" smtClean="0">
                          <a:latin typeface="Cambria Math" panose="02040503050406030204" pitchFamily="18" charset="0"/>
                        </a:rPr>
                        <m:t>𝑦</m:t>
                      </m:r>
                      <m:d>
                        <m:dPr>
                          <m:ctrlPr>
                            <a:rPr lang="en-GB" sz="2400" b="0" i="1" smtClean="0">
                              <a:latin typeface="Cambria Math" panose="02040503050406030204" pitchFamily="18" charset="0"/>
                            </a:rPr>
                          </m:ctrlPr>
                        </m:dPr>
                        <m:e>
                          <m:r>
                            <a:rPr lang="en-GB" sz="2400" b="0" i="1" smtClean="0">
                              <a:latin typeface="Cambria Math" panose="02040503050406030204" pitchFamily="18" charset="0"/>
                            </a:rPr>
                            <m:t>𝑡</m:t>
                          </m:r>
                        </m:e>
                      </m:d>
                      <m:r>
                        <a:rPr lang="en-GB" sz="2400" b="0" i="1" smtClean="0">
                          <a:latin typeface="Cambria Math" panose="02040503050406030204" pitchFamily="18" charset="0"/>
                        </a:rPr>
                        <m:t>=</m:t>
                      </m:r>
                      <m:r>
                        <a:rPr lang="en-GB" sz="2400" b="0" i="1" smtClean="0">
                          <a:latin typeface="Cambria Math" panose="02040503050406030204" pitchFamily="18" charset="0"/>
                        </a:rPr>
                        <m:t>𝑥</m:t>
                      </m:r>
                      <m:d>
                        <m:dPr>
                          <m:ctrlPr>
                            <a:rPr lang="en-GB" sz="2400" b="0" i="1" smtClean="0">
                              <a:latin typeface="Cambria Math" panose="02040503050406030204" pitchFamily="18" charset="0"/>
                            </a:rPr>
                          </m:ctrlPr>
                        </m:dPr>
                        <m:e>
                          <m:r>
                            <a:rPr lang="en-GB" sz="2400" b="0" i="1" smtClean="0">
                              <a:latin typeface="Cambria Math" panose="02040503050406030204" pitchFamily="18" charset="0"/>
                            </a:rPr>
                            <m:t>𝑡</m:t>
                          </m:r>
                        </m:e>
                      </m:d>
                      <m:r>
                        <a:rPr lang="en-GB" sz="2400" b="0" i="1" smtClean="0">
                          <a:latin typeface="Cambria Math" panose="02040503050406030204" pitchFamily="18" charset="0"/>
                        </a:rPr>
                        <m:t> </m:t>
                      </m:r>
                      <m:r>
                        <a:rPr lang="en-GB" sz="2400" b="0" i="1" smtClean="0">
                          <a:latin typeface="Cambria Math" panose="02040503050406030204" pitchFamily="18" charset="0"/>
                        </a:rPr>
                        <m:t>𝑤h𝑒𝑟𝑒</m:t>
                      </m:r>
                      <m:r>
                        <a:rPr lang="en-GB" sz="2400" b="0" i="1" smtClean="0">
                          <a:latin typeface="Cambria Math" panose="02040503050406030204" pitchFamily="18" charset="0"/>
                        </a:rPr>
                        <m:t>:</m:t>
                      </m:r>
                      <m:r>
                        <a:rPr lang="en-GB" sz="2400" b="0" i="1" smtClean="0">
                          <a:latin typeface="Cambria Math" panose="02040503050406030204" pitchFamily="18" charset="0"/>
                        </a:rPr>
                        <m:t>𝑥</m:t>
                      </m:r>
                      <m:d>
                        <m:dPr>
                          <m:ctrlPr>
                            <a:rPr lang="en-GB" sz="2400" b="0" i="1" smtClean="0">
                              <a:latin typeface="Cambria Math" panose="02040503050406030204" pitchFamily="18" charset="0"/>
                            </a:rPr>
                          </m:ctrlPr>
                        </m:dPr>
                        <m:e>
                          <m:r>
                            <a:rPr lang="en-GB" sz="2400" b="0" i="1" smtClean="0">
                              <a:latin typeface="Cambria Math" panose="02040503050406030204" pitchFamily="18" charset="0"/>
                            </a:rPr>
                            <m:t>𝑡</m:t>
                          </m:r>
                        </m:e>
                      </m:d>
                      <m:r>
                        <a:rPr lang="en-GB" sz="2400" b="0" i="1" smtClean="0">
                          <a:latin typeface="Cambria Math" panose="02040503050406030204" pitchFamily="18" charset="0"/>
                        </a:rPr>
                        <m:t>𝑖𝑠</m:t>
                      </m:r>
                      <m:r>
                        <a:rPr lang="en-GB" sz="2400" b="0" i="1" smtClean="0">
                          <a:latin typeface="Cambria Math" panose="02040503050406030204" pitchFamily="18" charset="0"/>
                        </a:rPr>
                        <m:t> </m:t>
                      </m:r>
                      <m:r>
                        <a:rPr lang="en-GB" sz="2400" b="0" i="1" smtClean="0">
                          <a:latin typeface="Cambria Math" panose="02040503050406030204" pitchFamily="18" charset="0"/>
                        </a:rPr>
                        <m:t>𝑡h𝑒</m:t>
                      </m:r>
                      <m:r>
                        <a:rPr lang="en-GB" sz="2400" b="0" i="1" smtClean="0">
                          <a:latin typeface="Cambria Math" panose="02040503050406030204" pitchFamily="18" charset="0"/>
                        </a:rPr>
                        <m:t> </m:t>
                      </m:r>
                      <m:r>
                        <a:rPr lang="en-GB" sz="2400" b="0" i="1" smtClean="0">
                          <a:latin typeface="Cambria Math" panose="02040503050406030204" pitchFamily="18" charset="0"/>
                        </a:rPr>
                        <m:t>𝑖𝑛𝑝𝑢𝑡</m:t>
                      </m:r>
                      <m:r>
                        <a:rPr lang="en-GB" sz="2400" b="0" i="1" smtClean="0">
                          <a:latin typeface="Cambria Math" panose="02040503050406030204" pitchFamily="18" charset="0"/>
                        </a:rPr>
                        <m:t> &amp; </m:t>
                      </m:r>
                      <m:r>
                        <a:rPr lang="en-GB" sz="2400" b="0" i="1" smtClean="0">
                          <a:latin typeface="Cambria Math" panose="02040503050406030204" pitchFamily="18" charset="0"/>
                        </a:rPr>
                        <m:t>𝑦</m:t>
                      </m:r>
                      <m:d>
                        <m:dPr>
                          <m:ctrlPr>
                            <a:rPr lang="en-GB" sz="2400" b="0" i="1" smtClean="0">
                              <a:latin typeface="Cambria Math" panose="02040503050406030204" pitchFamily="18" charset="0"/>
                            </a:rPr>
                          </m:ctrlPr>
                        </m:dPr>
                        <m:e>
                          <m:r>
                            <a:rPr lang="en-GB" sz="2400" b="0" i="1" smtClean="0">
                              <a:latin typeface="Cambria Math" panose="02040503050406030204" pitchFamily="18" charset="0"/>
                            </a:rPr>
                            <m:t>𝑡</m:t>
                          </m:r>
                        </m:e>
                      </m:d>
                      <m:r>
                        <a:rPr lang="en-GB" sz="2400" b="0" i="1" smtClean="0">
                          <a:latin typeface="Cambria Math" panose="02040503050406030204" pitchFamily="18" charset="0"/>
                        </a:rPr>
                        <m:t>𝑖𝑠</m:t>
                      </m:r>
                      <m:r>
                        <a:rPr lang="en-GB" sz="2400" b="0" i="1" smtClean="0">
                          <a:latin typeface="Cambria Math" panose="02040503050406030204" pitchFamily="18" charset="0"/>
                        </a:rPr>
                        <m:t> </m:t>
                      </m:r>
                      <m:r>
                        <a:rPr lang="en-GB" sz="2400" b="0" i="1" smtClean="0">
                          <a:latin typeface="Cambria Math" panose="02040503050406030204" pitchFamily="18" charset="0"/>
                        </a:rPr>
                        <m:t>𝑡h𝑒</m:t>
                      </m:r>
                      <m:r>
                        <a:rPr lang="en-GB" sz="2400" b="0" i="1" smtClean="0">
                          <a:latin typeface="Cambria Math" panose="02040503050406030204" pitchFamily="18" charset="0"/>
                        </a:rPr>
                        <m:t> </m:t>
                      </m:r>
                      <m:r>
                        <a:rPr lang="en-GB" sz="2400" b="0" i="1" smtClean="0">
                          <a:latin typeface="Cambria Math" panose="02040503050406030204" pitchFamily="18" charset="0"/>
                        </a:rPr>
                        <m:t>𝑜𝑢𝑡𝑝𝑢𝑡</m:t>
                      </m:r>
                    </m:oMath>
                  </m:oMathPara>
                </a14:m>
                <a:endParaRPr lang="th-TH" sz="2400" dirty="0"/>
              </a:p>
            </p:txBody>
          </p:sp>
        </mc:Choice>
        <mc:Fallback xmlns="">
          <p:sp>
            <p:nvSpPr>
              <p:cNvPr id="8" name="TextBox 7">
                <a:extLst>
                  <a:ext uri="{FF2B5EF4-FFF2-40B4-BE49-F238E27FC236}">
                    <a16:creationId xmlns:a16="http://schemas.microsoft.com/office/drawing/2014/main" id="{41861DEC-6651-40B2-9D1C-CA71B425F441}"/>
                  </a:ext>
                </a:extLst>
              </p:cNvPr>
              <p:cNvSpPr txBox="1">
                <a:spLocks noRot="1" noChangeAspect="1" noMove="1" noResize="1" noEditPoints="1" noAdjustHandles="1" noChangeArrowheads="1" noChangeShapeType="1" noTextEdit="1"/>
              </p:cNvSpPr>
              <p:nvPr/>
            </p:nvSpPr>
            <p:spPr>
              <a:xfrm>
                <a:off x="282103" y="1327826"/>
                <a:ext cx="10450233" cy="741100"/>
              </a:xfrm>
              <a:prstGeom prst="rect">
                <a:avLst/>
              </a:prstGeom>
              <a:blipFill>
                <a:blip r:embed="rId2"/>
                <a:stretch>
                  <a:fillRect/>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98211C92-837C-46B9-8A8A-92D9E4B46761}"/>
                  </a:ext>
                </a:extLst>
              </p:cNvPr>
              <p:cNvSpPr txBox="1"/>
              <p:nvPr/>
            </p:nvSpPr>
            <p:spPr>
              <a:xfrm>
                <a:off x="274804" y="2724782"/>
                <a:ext cx="10299161" cy="53347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GB" i="1" smtClean="0">
                              <a:latin typeface="Cambria Math" panose="02040503050406030204" pitchFamily="18" charset="0"/>
                            </a:rPr>
                          </m:ctrlPr>
                        </m:sSupPr>
                        <m:e>
                          <m:r>
                            <a:rPr lang="en-GB" b="0" i="1">
                              <a:latin typeface="Cambria Math" panose="02040503050406030204" pitchFamily="18" charset="0"/>
                            </a:rPr>
                            <m:t>𝑠</m:t>
                          </m:r>
                        </m:e>
                        <m:sup>
                          <m:r>
                            <a:rPr lang="en-GB" b="0" i="1">
                              <a:latin typeface="Cambria Math" panose="02040503050406030204" pitchFamily="18" charset="0"/>
                            </a:rPr>
                            <m:t>2</m:t>
                          </m:r>
                        </m:sup>
                      </m:sSup>
                      <m:r>
                        <a:rPr lang="en-GB" b="0" i="1">
                          <a:latin typeface="Cambria Math" panose="02040503050406030204" pitchFamily="18" charset="0"/>
                        </a:rPr>
                        <m:t>.</m:t>
                      </m:r>
                      <m:r>
                        <a:rPr lang="en-GB" b="0" i="1">
                          <a:latin typeface="Cambria Math" panose="02040503050406030204" pitchFamily="18" charset="0"/>
                        </a:rPr>
                        <m:t>𝑌</m:t>
                      </m:r>
                      <m:d>
                        <m:dPr>
                          <m:ctrlPr>
                            <a:rPr lang="en-GB" i="1">
                              <a:latin typeface="Cambria Math" panose="02040503050406030204" pitchFamily="18" charset="0"/>
                            </a:rPr>
                          </m:ctrlPr>
                        </m:dPr>
                        <m:e>
                          <m:r>
                            <a:rPr lang="en-GB" b="0" i="1">
                              <a:latin typeface="Cambria Math" panose="02040503050406030204" pitchFamily="18" charset="0"/>
                            </a:rPr>
                            <m:t>𝑠</m:t>
                          </m:r>
                        </m:e>
                      </m:d>
                      <m:r>
                        <a:rPr lang="en-GB" b="0" i="1">
                          <a:latin typeface="Cambria Math" panose="02040503050406030204" pitchFamily="18" charset="0"/>
                        </a:rPr>
                        <m:t>−</m:t>
                      </m:r>
                      <m:r>
                        <a:rPr lang="en-GB" b="0" i="1">
                          <a:latin typeface="Cambria Math" panose="02040503050406030204" pitchFamily="18" charset="0"/>
                        </a:rPr>
                        <m:t>𝑦</m:t>
                      </m:r>
                      <m:d>
                        <m:dPr>
                          <m:ctrlPr>
                            <a:rPr lang="en-GB" i="1">
                              <a:latin typeface="Cambria Math" panose="02040503050406030204" pitchFamily="18" charset="0"/>
                            </a:rPr>
                          </m:ctrlPr>
                        </m:dPr>
                        <m:e>
                          <m:sSup>
                            <m:sSupPr>
                              <m:ctrlPr>
                                <a:rPr lang="en-GB" i="1">
                                  <a:latin typeface="Cambria Math" panose="02040503050406030204" pitchFamily="18" charset="0"/>
                                </a:rPr>
                              </m:ctrlPr>
                            </m:sSupPr>
                            <m:e>
                              <m:r>
                                <a:rPr lang="en-GB" b="0" i="1">
                                  <a:latin typeface="Cambria Math" panose="02040503050406030204" pitchFamily="18" charset="0"/>
                                </a:rPr>
                                <m:t>0</m:t>
                              </m:r>
                            </m:e>
                            <m:sup>
                              <m:r>
                                <a:rPr lang="en-GB" b="0" i="1">
                                  <a:latin typeface="Cambria Math" panose="02040503050406030204" pitchFamily="18" charset="0"/>
                                </a:rPr>
                                <m:t>−</m:t>
                              </m:r>
                            </m:sup>
                          </m:sSup>
                        </m:e>
                      </m:d>
                      <m:r>
                        <a:rPr lang="en-GB" b="0" i="1">
                          <a:latin typeface="Cambria Math" panose="02040503050406030204" pitchFamily="18" charset="0"/>
                        </a:rPr>
                        <m:t>− </m:t>
                      </m:r>
                      <m:sSup>
                        <m:sSupPr>
                          <m:ctrlPr>
                            <a:rPr lang="en-GB" i="1">
                              <a:latin typeface="Cambria Math" panose="02040503050406030204" pitchFamily="18" charset="0"/>
                            </a:rPr>
                          </m:ctrlPr>
                        </m:sSupPr>
                        <m:e>
                          <m:r>
                            <a:rPr lang="en-GB" b="0" i="1">
                              <a:latin typeface="Cambria Math" panose="02040503050406030204" pitchFamily="18" charset="0"/>
                            </a:rPr>
                            <m:t>𝑦</m:t>
                          </m:r>
                        </m:e>
                        <m:sup>
                          <m:r>
                            <a:rPr lang="en-US" b="0" i="1">
                              <a:latin typeface="Cambria Math" panose="02040503050406030204" pitchFamily="18" charset="0"/>
                            </a:rPr>
                            <m:t>′</m:t>
                          </m:r>
                        </m:sup>
                      </m:sSup>
                      <m:d>
                        <m:dPr>
                          <m:ctrlPr>
                            <a:rPr lang="en-GB" i="1">
                              <a:latin typeface="Cambria Math" panose="02040503050406030204" pitchFamily="18" charset="0"/>
                            </a:rPr>
                          </m:ctrlPr>
                        </m:dPr>
                        <m:e>
                          <m:sSup>
                            <m:sSupPr>
                              <m:ctrlPr>
                                <a:rPr lang="en-GB" i="1">
                                  <a:latin typeface="Cambria Math" panose="02040503050406030204" pitchFamily="18" charset="0"/>
                                </a:rPr>
                              </m:ctrlPr>
                            </m:sSupPr>
                            <m:e>
                              <m:r>
                                <a:rPr lang="en-GB" b="0" i="1">
                                  <a:latin typeface="Cambria Math" panose="02040503050406030204" pitchFamily="18" charset="0"/>
                                </a:rPr>
                                <m:t>0</m:t>
                              </m:r>
                            </m:e>
                            <m:sup>
                              <m:r>
                                <a:rPr lang="en-GB" b="0" i="1">
                                  <a:latin typeface="Cambria Math" panose="02040503050406030204" pitchFamily="18" charset="0"/>
                                </a:rPr>
                                <m:t>−</m:t>
                              </m:r>
                            </m:sup>
                          </m:sSup>
                        </m:e>
                      </m:d>
                      <m:r>
                        <a:rPr lang="en-GB" b="0" i="1" smtClean="0">
                          <a:latin typeface="Cambria Math" panose="02040503050406030204" pitchFamily="18" charset="0"/>
                        </a:rPr>
                        <m:t>+3.</m:t>
                      </m:r>
                      <m:d>
                        <m:dPr>
                          <m:begChr m:val="["/>
                          <m:endChr m:val="]"/>
                          <m:ctrlPr>
                            <a:rPr lang="en-GB" i="1" smtClean="0">
                              <a:latin typeface="Cambria Math" panose="02040503050406030204" pitchFamily="18" charset="0"/>
                            </a:rPr>
                          </m:ctrlPr>
                        </m:dPr>
                        <m:e>
                          <m:r>
                            <a:rPr lang="en-GB" b="0" i="1">
                              <a:latin typeface="Cambria Math" panose="02040503050406030204" pitchFamily="18" charset="0"/>
                            </a:rPr>
                            <m:t>𝑠</m:t>
                          </m:r>
                          <m:r>
                            <a:rPr lang="en-GB" b="0" i="1">
                              <a:latin typeface="Cambria Math" panose="02040503050406030204" pitchFamily="18" charset="0"/>
                            </a:rPr>
                            <m:t>.</m:t>
                          </m:r>
                          <m:r>
                            <a:rPr lang="en-GB" b="0" i="1">
                              <a:latin typeface="Cambria Math" panose="02040503050406030204" pitchFamily="18" charset="0"/>
                            </a:rPr>
                            <m:t>𝑌</m:t>
                          </m:r>
                          <m:d>
                            <m:dPr>
                              <m:ctrlPr>
                                <a:rPr lang="en-GB" i="1">
                                  <a:latin typeface="Cambria Math" panose="02040503050406030204" pitchFamily="18" charset="0"/>
                                </a:rPr>
                              </m:ctrlPr>
                            </m:dPr>
                            <m:e>
                              <m:r>
                                <a:rPr lang="en-GB" b="0" i="1">
                                  <a:latin typeface="Cambria Math" panose="02040503050406030204" pitchFamily="18" charset="0"/>
                                </a:rPr>
                                <m:t>𝑠</m:t>
                              </m:r>
                            </m:e>
                          </m:d>
                          <m:r>
                            <a:rPr lang="en-GB" b="0" i="1">
                              <a:latin typeface="Cambria Math" panose="02040503050406030204" pitchFamily="18" charset="0"/>
                            </a:rPr>
                            <m:t>−</m:t>
                          </m:r>
                          <m:r>
                            <a:rPr lang="en-GB" b="0" i="1">
                              <a:latin typeface="Cambria Math" panose="02040503050406030204" pitchFamily="18" charset="0"/>
                            </a:rPr>
                            <m:t>𝑦</m:t>
                          </m:r>
                          <m:d>
                            <m:dPr>
                              <m:ctrlPr>
                                <a:rPr lang="en-GB" i="1">
                                  <a:latin typeface="Cambria Math" panose="02040503050406030204" pitchFamily="18" charset="0"/>
                                </a:rPr>
                              </m:ctrlPr>
                            </m:dPr>
                            <m:e>
                              <m:sSup>
                                <m:sSupPr>
                                  <m:ctrlPr>
                                    <a:rPr lang="en-GB" i="1">
                                      <a:latin typeface="Cambria Math" panose="02040503050406030204" pitchFamily="18" charset="0"/>
                                    </a:rPr>
                                  </m:ctrlPr>
                                </m:sSupPr>
                                <m:e>
                                  <m:r>
                                    <a:rPr lang="en-GB" b="0" i="1">
                                      <a:latin typeface="Cambria Math" panose="02040503050406030204" pitchFamily="18" charset="0"/>
                                    </a:rPr>
                                    <m:t>0</m:t>
                                  </m:r>
                                </m:e>
                                <m:sup>
                                  <m:r>
                                    <a:rPr lang="en-GB" b="0" i="1">
                                      <a:latin typeface="Cambria Math" panose="02040503050406030204" pitchFamily="18" charset="0"/>
                                    </a:rPr>
                                    <m:t>−</m:t>
                                  </m:r>
                                </m:sup>
                              </m:sSup>
                            </m:e>
                          </m:d>
                        </m:e>
                      </m:d>
                      <m:r>
                        <a:rPr lang="en-GB" b="0" i="1" smtClean="0">
                          <a:latin typeface="Cambria Math" panose="02040503050406030204" pitchFamily="18" charset="0"/>
                        </a:rPr>
                        <m:t>+2.</m:t>
                      </m:r>
                      <m:r>
                        <a:rPr lang="en-GB" b="0" i="1" smtClean="0">
                          <a:latin typeface="Cambria Math" panose="02040503050406030204" pitchFamily="18" charset="0"/>
                        </a:rPr>
                        <m:t>𝑌</m:t>
                      </m:r>
                      <m:d>
                        <m:dPr>
                          <m:ctrlPr>
                            <a:rPr lang="en-GB" i="1" smtClean="0">
                              <a:latin typeface="Cambria Math" panose="02040503050406030204" pitchFamily="18" charset="0"/>
                            </a:rPr>
                          </m:ctrlPr>
                        </m:dPr>
                        <m:e>
                          <m:r>
                            <a:rPr lang="en-GB" b="0" i="1" smtClean="0">
                              <a:latin typeface="Cambria Math" panose="02040503050406030204" pitchFamily="18" charset="0"/>
                            </a:rPr>
                            <m:t>𝑠</m:t>
                          </m:r>
                        </m:e>
                      </m:d>
                      <m:r>
                        <a:rPr lang="en-GB" b="0" i="1" smtClean="0">
                          <a:latin typeface="Cambria Math" panose="02040503050406030204" pitchFamily="18" charset="0"/>
                        </a:rPr>
                        <m:t>=</m:t>
                      </m:r>
                      <m:r>
                        <a:rPr lang="en-GB" b="0" i="1" smtClean="0">
                          <a:latin typeface="Cambria Math" panose="02040503050406030204" pitchFamily="18" charset="0"/>
                        </a:rPr>
                        <m:t>𝑋</m:t>
                      </m:r>
                      <m:r>
                        <a:rPr lang="en-GB" b="0" i="1" smtClean="0">
                          <a:latin typeface="Cambria Math" panose="02040503050406030204" pitchFamily="18" charset="0"/>
                        </a:rPr>
                        <m:t>(</m:t>
                      </m:r>
                      <m:r>
                        <a:rPr lang="en-GB" b="0" i="1" smtClean="0">
                          <a:latin typeface="Cambria Math" panose="02040503050406030204" pitchFamily="18" charset="0"/>
                        </a:rPr>
                        <m:t>𝑠</m:t>
                      </m:r>
                      <m:r>
                        <a:rPr lang="en-GB" b="0" i="1" smtClean="0">
                          <a:latin typeface="Cambria Math" panose="02040503050406030204" pitchFamily="18" charset="0"/>
                        </a:rPr>
                        <m:t>)</m:t>
                      </m:r>
                    </m:oMath>
                  </m:oMathPara>
                </a14:m>
                <a:endParaRPr lang="th-TH" dirty="0"/>
              </a:p>
            </p:txBody>
          </p:sp>
        </mc:Choice>
        <mc:Fallback xmlns="">
          <p:sp>
            <p:nvSpPr>
              <p:cNvPr id="11" name="TextBox 10">
                <a:extLst>
                  <a:ext uri="{FF2B5EF4-FFF2-40B4-BE49-F238E27FC236}">
                    <a16:creationId xmlns:a16="http://schemas.microsoft.com/office/drawing/2014/main" id="{98211C92-837C-46B9-8A8A-92D9E4B46761}"/>
                  </a:ext>
                </a:extLst>
              </p:cNvPr>
              <p:cNvSpPr txBox="1">
                <a:spLocks noRot="1" noChangeAspect="1" noMove="1" noResize="1" noEditPoints="1" noAdjustHandles="1" noChangeArrowheads="1" noChangeShapeType="1" noTextEdit="1"/>
              </p:cNvSpPr>
              <p:nvPr/>
            </p:nvSpPr>
            <p:spPr>
              <a:xfrm>
                <a:off x="274804" y="2724782"/>
                <a:ext cx="10299161" cy="533479"/>
              </a:xfrm>
              <a:prstGeom prst="rect">
                <a:avLst/>
              </a:prstGeom>
              <a:blipFill>
                <a:blip r:embed="rId3"/>
                <a:stretch>
                  <a:fillRect b="-11494"/>
                </a:stretch>
              </a:blipFill>
            </p:spPr>
            <p:txBody>
              <a:bodyPr/>
              <a:lstStyle/>
              <a:p>
                <a:r>
                  <a:rPr lang="th-TH">
                    <a:noFill/>
                  </a:rPr>
                  <a:t> </a:t>
                </a:r>
              </a:p>
            </p:txBody>
          </p:sp>
        </mc:Fallback>
      </mc:AlternateContent>
      <p:sp>
        <p:nvSpPr>
          <p:cNvPr id="13" name="TextBox 12">
            <a:extLst>
              <a:ext uri="{FF2B5EF4-FFF2-40B4-BE49-F238E27FC236}">
                <a16:creationId xmlns:a16="http://schemas.microsoft.com/office/drawing/2014/main" id="{3DDB96DB-8D99-4E51-B07A-FE13E236DA19}"/>
              </a:ext>
            </a:extLst>
          </p:cNvPr>
          <p:cNvSpPr txBox="1"/>
          <p:nvPr/>
        </p:nvSpPr>
        <p:spPr>
          <a:xfrm>
            <a:off x="303989" y="2141121"/>
            <a:ext cx="1651271" cy="523220"/>
          </a:xfrm>
          <a:prstGeom prst="rect">
            <a:avLst/>
          </a:prstGeom>
          <a:noFill/>
        </p:spPr>
        <p:txBody>
          <a:bodyPr wrap="square">
            <a:spAutoFit/>
          </a:bodyPr>
          <a:lstStyle/>
          <a:p>
            <a:r>
              <a:rPr lang="en-US" b="1" dirty="0">
                <a:solidFill>
                  <a:srgbClr val="C00000"/>
                </a:solidFill>
              </a:rPr>
              <a:t>Solution:</a:t>
            </a:r>
            <a:endParaRPr lang="th-TH" dirty="0">
              <a:solidFill>
                <a:srgbClr val="C00000"/>
              </a:solidFill>
            </a:endParaRPr>
          </a:p>
        </p:txBody>
      </p:sp>
      <p:sp>
        <p:nvSpPr>
          <p:cNvPr id="15" name="TextBox 14">
            <a:extLst>
              <a:ext uri="{FF2B5EF4-FFF2-40B4-BE49-F238E27FC236}">
                <a16:creationId xmlns:a16="http://schemas.microsoft.com/office/drawing/2014/main" id="{86BACA0C-E57C-471B-AC83-95D5E113FC8E}"/>
              </a:ext>
            </a:extLst>
          </p:cNvPr>
          <p:cNvSpPr txBox="1"/>
          <p:nvPr/>
        </p:nvSpPr>
        <p:spPr>
          <a:xfrm>
            <a:off x="303988" y="3279258"/>
            <a:ext cx="6094378" cy="523220"/>
          </a:xfrm>
          <a:prstGeom prst="rect">
            <a:avLst/>
          </a:prstGeom>
          <a:noFill/>
        </p:spPr>
        <p:txBody>
          <a:bodyPr wrap="square">
            <a:spAutoFit/>
          </a:bodyPr>
          <a:lstStyle/>
          <a:p>
            <a:r>
              <a:rPr lang="en-US" dirty="0"/>
              <a:t>All initial conditions are zero </a:t>
            </a:r>
            <a:endParaRPr lang="th-TH" dirty="0"/>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4A136E8C-0690-4C1B-BF9A-33B2546C04F6}"/>
                  </a:ext>
                </a:extLst>
              </p:cNvPr>
              <p:cNvSpPr txBox="1"/>
              <p:nvPr/>
            </p:nvSpPr>
            <p:spPr>
              <a:xfrm>
                <a:off x="232652" y="3801309"/>
                <a:ext cx="6187604" cy="53347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GB" i="1" smtClean="0">
                              <a:latin typeface="Cambria Math" panose="02040503050406030204" pitchFamily="18" charset="0"/>
                            </a:rPr>
                          </m:ctrlPr>
                        </m:sSupPr>
                        <m:e>
                          <m:r>
                            <a:rPr lang="en-GB" b="0" i="1">
                              <a:latin typeface="Cambria Math" panose="02040503050406030204" pitchFamily="18" charset="0"/>
                            </a:rPr>
                            <m:t>𝑠</m:t>
                          </m:r>
                        </m:e>
                        <m:sup>
                          <m:r>
                            <a:rPr lang="en-GB" b="0" i="1">
                              <a:latin typeface="Cambria Math" panose="02040503050406030204" pitchFamily="18" charset="0"/>
                            </a:rPr>
                            <m:t>2</m:t>
                          </m:r>
                        </m:sup>
                      </m:sSup>
                      <m:r>
                        <a:rPr lang="en-GB" b="0" i="1">
                          <a:latin typeface="Cambria Math" panose="02040503050406030204" pitchFamily="18" charset="0"/>
                        </a:rPr>
                        <m:t>.</m:t>
                      </m:r>
                      <m:r>
                        <a:rPr lang="en-GB" b="0" i="1">
                          <a:latin typeface="Cambria Math" panose="02040503050406030204" pitchFamily="18" charset="0"/>
                        </a:rPr>
                        <m:t>𝑌</m:t>
                      </m:r>
                      <m:d>
                        <m:dPr>
                          <m:ctrlPr>
                            <a:rPr lang="en-GB" i="1">
                              <a:latin typeface="Cambria Math" panose="02040503050406030204" pitchFamily="18" charset="0"/>
                            </a:rPr>
                          </m:ctrlPr>
                        </m:dPr>
                        <m:e>
                          <m:r>
                            <a:rPr lang="en-GB" b="0" i="1">
                              <a:latin typeface="Cambria Math" panose="02040503050406030204" pitchFamily="18" charset="0"/>
                            </a:rPr>
                            <m:t>𝑠</m:t>
                          </m:r>
                        </m:e>
                      </m:d>
                      <m:r>
                        <a:rPr lang="en-GB" b="0" i="1" smtClean="0">
                          <a:latin typeface="Cambria Math" panose="02040503050406030204" pitchFamily="18" charset="0"/>
                        </a:rPr>
                        <m:t>+3</m:t>
                      </m:r>
                      <m:r>
                        <a:rPr lang="en-GB" i="1">
                          <a:latin typeface="Cambria Math" panose="02040503050406030204" pitchFamily="18" charset="0"/>
                        </a:rPr>
                        <m:t>𝑠</m:t>
                      </m:r>
                      <m:r>
                        <a:rPr lang="en-GB" i="1">
                          <a:latin typeface="Cambria Math" panose="02040503050406030204" pitchFamily="18" charset="0"/>
                        </a:rPr>
                        <m:t>.</m:t>
                      </m:r>
                      <m:r>
                        <a:rPr lang="en-GB" i="1">
                          <a:latin typeface="Cambria Math" panose="02040503050406030204" pitchFamily="18" charset="0"/>
                        </a:rPr>
                        <m:t>𝑌</m:t>
                      </m:r>
                      <m:d>
                        <m:dPr>
                          <m:ctrlPr>
                            <a:rPr lang="en-GB" i="1">
                              <a:latin typeface="Cambria Math" panose="02040503050406030204" pitchFamily="18" charset="0"/>
                            </a:rPr>
                          </m:ctrlPr>
                        </m:dPr>
                        <m:e>
                          <m:r>
                            <a:rPr lang="en-GB" i="1">
                              <a:latin typeface="Cambria Math" panose="02040503050406030204" pitchFamily="18" charset="0"/>
                            </a:rPr>
                            <m:t>𝑠</m:t>
                          </m:r>
                        </m:e>
                      </m:d>
                      <m:r>
                        <a:rPr lang="en-GB" b="0" i="1" smtClean="0">
                          <a:latin typeface="Cambria Math" panose="02040503050406030204" pitchFamily="18" charset="0"/>
                        </a:rPr>
                        <m:t> +2.</m:t>
                      </m:r>
                      <m:r>
                        <a:rPr lang="en-GB" b="0" i="1" smtClean="0">
                          <a:latin typeface="Cambria Math" panose="02040503050406030204" pitchFamily="18" charset="0"/>
                        </a:rPr>
                        <m:t>𝑌</m:t>
                      </m:r>
                      <m:d>
                        <m:dPr>
                          <m:ctrlPr>
                            <a:rPr lang="en-GB" i="1" smtClean="0">
                              <a:latin typeface="Cambria Math" panose="02040503050406030204" pitchFamily="18" charset="0"/>
                            </a:rPr>
                          </m:ctrlPr>
                        </m:dPr>
                        <m:e>
                          <m:r>
                            <a:rPr lang="en-GB" b="0" i="1" smtClean="0">
                              <a:latin typeface="Cambria Math" panose="02040503050406030204" pitchFamily="18" charset="0"/>
                            </a:rPr>
                            <m:t>𝑠</m:t>
                          </m:r>
                        </m:e>
                      </m:d>
                      <m:r>
                        <a:rPr lang="en-GB" b="0" i="1" smtClean="0">
                          <a:latin typeface="Cambria Math" panose="02040503050406030204" pitchFamily="18" charset="0"/>
                        </a:rPr>
                        <m:t>=</m:t>
                      </m:r>
                      <m:r>
                        <a:rPr lang="en-GB" b="0" i="1" smtClean="0">
                          <a:latin typeface="Cambria Math" panose="02040503050406030204" pitchFamily="18" charset="0"/>
                        </a:rPr>
                        <m:t>𝑋</m:t>
                      </m:r>
                      <m:r>
                        <a:rPr lang="en-GB" b="0" i="1" smtClean="0">
                          <a:latin typeface="Cambria Math" panose="02040503050406030204" pitchFamily="18" charset="0"/>
                        </a:rPr>
                        <m:t>(</m:t>
                      </m:r>
                      <m:r>
                        <a:rPr lang="en-GB" b="0" i="1" smtClean="0">
                          <a:latin typeface="Cambria Math" panose="02040503050406030204" pitchFamily="18" charset="0"/>
                        </a:rPr>
                        <m:t>𝑠</m:t>
                      </m:r>
                      <m:r>
                        <a:rPr lang="en-GB" b="0" i="1" smtClean="0">
                          <a:latin typeface="Cambria Math" panose="02040503050406030204" pitchFamily="18" charset="0"/>
                        </a:rPr>
                        <m:t>)</m:t>
                      </m:r>
                    </m:oMath>
                  </m:oMathPara>
                </a14:m>
                <a:endParaRPr lang="th-TH" dirty="0"/>
              </a:p>
            </p:txBody>
          </p:sp>
        </mc:Choice>
        <mc:Fallback xmlns="">
          <p:sp>
            <p:nvSpPr>
              <p:cNvPr id="16" name="TextBox 15">
                <a:extLst>
                  <a:ext uri="{FF2B5EF4-FFF2-40B4-BE49-F238E27FC236}">
                    <a16:creationId xmlns:a16="http://schemas.microsoft.com/office/drawing/2014/main" id="{4A136E8C-0690-4C1B-BF9A-33B2546C04F6}"/>
                  </a:ext>
                </a:extLst>
              </p:cNvPr>
              <p:cNvSpPr txBox="1">
                <a:spLocks noRot="1" noChangeAspect="1" noMove="1" noResize="1" noEditPoints="1" noAdjustHandles="1" noChangeArrowheads="1" noChangeShapeType="1" noTextEdit="1"/>
              </p:cNvSpPr>
              <p:nvPr/>
            </p:nvSpPr>
            <p:spPr>
              <a:xfrm>
                <a:off x="232652" y="3801309"/>
                <a:ext cx="6187604" cy="533479"/>
              </a:xfrm>
              <a:prstGeom prst="rect">
                <a:avLst/>
              </a:prstGeom>
              <a:blipFill>
                <a:blip r:embed="rId4"/>
                <a:stretch>
                  <a:fillRect b="-11494"/>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32BDD413-10F2-4319-A733-D2439A3C4279}"/>
                  </a:ext>
                </a:extLst>
              </p:cNvPr>
              <p:cNvSpPr txBox="1"/>
              <p:nvPr/>
            </p:nvSpPr>
            <p:spPr>
              <a:xfrm>
                <a:off x="116732" y="4391454"/>
                <a:ext cx="4987048" cy="5232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GB" i="1" smtClean="0">
                              <a:latin typeface="Cambria Math" panose="02040503050406030204" pitchFamily="18" charset="0"/>
                            </a:rPr>
                          </m:ctrlPr>
                        </m:sSupPr>
                        <m:e>
                          <m:r>
                            <a:rPr lang="en-GB" i="1">
                              <a:latin typeface="Cambria Math" panose="02040503050406030204" pitchFamily="18" charset="0"/>
                            </a:rPr>
                            <m:t>𝑌</m:t>
                          </m:r>
                          <m:d>
                            <m:dPr>
                              <m:ctrlPr>
                                <a:rPr lang="en-GB" i="1">
                                  <a:latin typeface="Cambria Math" panose="02040503050406030204" pitchFamily="18" charset="0"/>
                                </a:rPr>
                              </m:ctrlPr>
                            </m:dPr>
                            <m:e>
                              <m:r>
                                <a:rPr lang="en-GB" i="1">
                                  <a:latin typeface="Cambria Math" panose="02040503050406030204" pitchFamily="18" charset="0"/>
                                </a:rPr>
                                <m:t>𝑠</m:t>
                              </m:r>
                            </m:e>
                          </m:d>
                          <m:r>
                            <a:rPr lang="en-GB" b="0" i="1" smtClean="0">
                              <a:latin typeface="Cambria Math" panose="02040503050406030204" pitchFamily="18" charset="0"/>
                            </a:rPr>
                            <m:t>[</m:t>
                          </m:r>
                          <m:r>
                            <a:rPr lang="en-GB" b="0" i="1">
                              <a:latin typeface="Cambria Math" panose="02040503050406030204" pitchFamily="18" charset="0"/>
                            </a:rPr>
                            <m:t>𝑠</m:t>
                          </m:r>
                        </m:e>
                        <m:sup>
                          <m:r>
                            <a:rPr lang="en-GB" b="0" i="1">
                              <a:latin typeface="Cambria Math" panose="02040503050406030204" pitchFamily="18" charset="0"/>
                            </a:rPr>
                            <m:t>2</m:t>
                          </m:r>
                        </m:sup>
                      </m:sSup>
                      <m:r>
                        <a:rPr lang="en-GB" b="0" i="1" smtClean="0">
                          <a:latin typeface="Cambria Math" panose="02040503050406030204" pitchFamily="18" charset="0"/>
                        </a:rPr>
                        <m:t>+3</m:t>
                      </m:r>
                      <m:r>
                        <a:rPr lang="en-GB" i="1">
                          <a:latin typeface="Cambria Math" panose="02040503050406030204" pitchFamily="18" charset="0"/>
                        </a:rPr>
                        <m:t>𝑠</m:t>
                      </m:r>
                      <m:r>
                        <a:rPr lang="en-GB" b="0" i="1" smtClean="0">
                          <a:latin typeface="Cambria Math" panose="02040503050406030204" pitchFamily="18" charset="0"/>
                        </a:rPr>
                        <m:t> +2] = </m:t>
                      </m:r>
                      <m:r>
                        <a:rPr lang="en-GB" b="0" i="1" smtClean="0">
                          <a:latin typeface="Cambria Math" panose="02040503050406030204" pitchFamily="18" charset="0"/>
                        </a:rPr>
                        <m:t>𝑋</m:t>
                      </m:r>
                      <m:r>
                        <a:rPr lang="en-GB" b="0" i="1" smtClean="0">
                          <a:latin typeface="Cambria Math" panose="02040503050406030204" pitchFamily="18" charset="0"/>
                        </a:rPr>
                        <m:t>(</m:t>
                      </m:r>
                      <m:r>
                        <a:rPr lang="en-GB" b="0" i="1" smtClean="0">
                          <a:latin typeface="Cambria Math" panose="02040503050406030204" pitchFamily="18" charset="0"/>
                        </a:rPr>
                        <m:t>𝑠</m:t>
                      </m:r>
                      <m:r>
                        <a:rPr lang="en-GB" b="0" i="1" smtClean="0">
                          <a:latin typeface="Cambria Math" panose="02040503050406030204" pitchFamily="18" charset="0"/>
                        </a:rPr>
                        <m:t>)</m:t>
                      </m:r>
                    </m:oMath>
                  </m:oMathPara>
                </a14:m>
                <a:endParaRPr lang="th-TH" dirty="0"/>
              </a:p>
            </p:txBody>
          </p:sp>
        </mc:Choice>
        <mc:Fallback xmlns="">
          <p:sp>
            <p:nvSpPr>
              <p:cNvPr id="17" name="TextBox 16">
                <a:extLst>
                  <a:ext uri="{FF2B5EF4-FFF2-40B4-BE49-F238E27FC236}">
                    <a16:creationId xmlns:a16="http://schemas.microsoft.com/office/drawing/2014/main" id="{32BDD413-10F2-4319-A733-D2439A3C4279}"/>
                  </a:ext>
                </a:extLst>
              </p:cNvPr>
              <p:cNvSpPr txBox="1">
                <a:spLocks noRot="1" noChangeAspect="1" noMove="1" noResize="1" noEditPoints="1" noAdjustHandles="1" noChangeArrowheads="1" noChangeShapeType="1" noTextEdit="1"/>
              </p:cNvSpPr>
              <p:nvPr/>
            </p:nvSpPr>
            <p:spPr>
              <a:xfrm>
                <a:off x="116732" y="4391454"/>
                <a:ext cx="4987048" cy="523220"/>
              </a:xfrm>
              <a:prstGeom prst="rect">
                <a:avLst/>
              </a:prstGeom>
              <a:blipFill>
                <a:blip r:embed="rId5"/>
                <a:stretch>
                  <a:fillRect b="-12791"/>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3E08B896-1A09-416A-AD95-82CE3781C83C}"/>
                  </a:ext>
                </a:extLst>
              </p:cNvPr>
              <p:cNvSpPr txBox="1"/>
              <p:nvPr/>
            </p:nvSpPr>
            <p:spPr>
              <a:xfrm>
                <a:off x="-145915" y="4898912"/>
                <a:ext cx="4357993" cy="93570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𝑌</m:t>
                      </m:r>
                      <m:d>
                        <m:dPr>
                          <m:ctrlPr>
                            <a:rPr lang="en-GB" b="0" i="1" smtClean="0">
                              <a:latin typeface="Cambria Math" panose="02040503050406030204" pitchFamily="18" charset="0"/>
                            </a:rPr>
                          </m:ctrlPr>
                        </m:dPr>
                        <m:e>
                          <m:r>
                            <a:rPr lang="en-GB" b="0" i="1" smtClean="0">
                              <a:latin typeface="Cambria Math" panose="02040503050406030204" pitchFamily="18" charset="0"/>
                            </a:rPr>
                            <m:t>𝑠</m:t>
                          </m:r>
                        </m:e>
                      </m:d>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𝑋</m:t>
                          </m:r>
                          <m:d>
                            <m:dPr>
                              <m:ctrlPr>
                                <a:rPr lang="en-GB" b="0" i="1" smtClean="0">
                                  <a:latin typeface="Cambria Math" panose="02040503050406030204" pitchFamily="18" charset="0"/>
                                </a:rPr>
                              </m:ctrlPr>
                            </m:dPr>
                            <m:e>
                              <m:r>
                                <a:rPr lang="en-GB" b="0" i="1" smtClean="0">
                                  <a:latin typeface="Cambria Math" panose="02040503050406030204" pitchFamily="18" charset="0"/>
                                </a:rPr>
                                <m:t>𝑠</m:t>
                              </m:r>
                            </m:e>
                          </m:d>
                        </m:num>
                        <m:den>
                          <m:sSup>
                            <m:sSupPr>
                              <m:ctrlPr>
                                <a:rPr lang="en-GB" i="1">
                                  <a:latin typeface="Cambria Math" panose="02040503050406030204" pitchFamily="18" charset="0"/>
                                </a:rPr>
                              </m:ctrlPr>
                            </m:sSupPr>
                            <m:e>
                              <m:r>
                                <a:rPr lang="en-GB" i="1">
                                  <a:latin typeface="Cambria Math" panose="02040503050406030204" pitchFamily="18" charset="0"/>
                                </a:rPr>
                                <m:t>𝑠</m:t>
                              </m:r>
                            </m:e>
                            <m:sup>
                              <m:r>
                                <a:rPr lang="en-GB" i="1">
                                  <a:latin typeface="Cambria Math" panose="02040503050406030204" pitchFamily="18" charset="0"/>
                                </a:rPr>
                                <m:t>2</m:t>
                              </m:r>
                            </m:sup>
                          </m:sSup>
                          <m:r>
                            <a:rPr lang="en-GB" b="0" i="1" smtClean="0">
                              <a:latin typeface="Cambria Math" panose="02040503050406030204" pitchFamily="18" charset="0"/>
                            </a:rPr>
                            <m:t>+3</m:t>
                          </m:r>
                          <m:r>
                            <a:rPr lang="en-GB" b="0" i="1" smtClean="0">
                              <a:latin typeface="Cambria Math" panose="02040503050406030204" pitchFamily="18" charset="0"/>
                            </a:rPr>
                            <m:t>𝑠</m:t>
                          </m:r>
                          <m:r>
                            <a:rPr lang="en-GB" b="0" i="1" smtClean="0">
                              <a:latin typeface="Cambria Math" panose="02040503050406030204" pitchFamily="18" charset="0"/>
                            </a:rPr>
                            <m:t>+2</m:t>
                          </m:r>
                        </m:den>
                      </m:f>
                    </m:oMath>
                  </m:oMathPara>
                </a14:m>
                <a:endParaRPr lang="th-TH" dirty="0"/>
              </a:p>
            </p:txBody>
          </p:sp>
        </mc:Choice>
        <mc:Fallback xmlns="">
          <p:sp>
            <p:nvSpPr>
              <p:cNvPr id="19" name="TextBox 18">
                <a:extLst>
                  <a:ext uri="{FF2B5EF4-FFF2-40B4-BE49-F238E27FC236}">
                    <a16:creationId xmlns:a16="http://schemas.microsoft.com/office/drawing/2014/main" id="{3E08B896-1A09-416A-AD95-82CE3781C83C}"/>
                  </a:ext>
                </a:extLst>
              </p:cNvPr>
              <p:cNvSpPr txBox="1">
                <a:spLocks noRot="1" noChangeAspect="1" noMove="1" noResize="1" noEditPoints="1" noAdjustHandles="1" noChangeArrowheads="1" noChangeShapeType="1" noTextEdit="1"/>
              </p:cNvSpPr>
              <p:nvPr/>
            </p:nvSpPr>
            <p:spPr>
              <a:xfrm>
                <a:off x="-145915" y="4898912"/>
                <a:ext cx="4357993" cy="935705"/>
              </a:xfrm>
              <a:prstGeom prst="rect">
                <a:avLst/>
              </a:prstGeom>
              <a:blipFill>
                <a:blip r:embed="rId6"/>
                <a:stretch>
                  <a:fillRect/>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49DCA418-08D0-4E05-BD47-8EA8152E1C49}"/>
                  </a:ext>
                </a:extLst>
              </p:cNvPr>
              <p:cNvSpPr txBox="1"/>
              <p:nvPr/>
            </p:nvSpPr>
            <p:spPr>
              <a:xfrm>
                <a:off x="0" y="5703066"/>
                <a:ext cx="10992255" cy="100495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𝑇𝑟𝑎𝑛𝑠𝑓𝑒𝑟</m:t>
                      </m:r>
                      <m:r>
                        <a:rPr lang="en-GB" b="0" i="1" smtClean="0">
                          <a:latin typeface="Cambria Math" panose="02040503050406030204" pitchFamily="18" charset="0"/>
                        </a:rPr>
                        <m:t> </m:t>
                      </m:r>
                      <m:r>
                        <a:rPr lang="en-GB" b="0" i="1" smtClean="0">
                          <a:latin typeface="Cambria Math" panose="02040503050406030204" pitchFamily="18" charset="0"/>
                        </a:rPr>
                        <m:t>𝐹𝑢𝑛𝑐𝑡𝑖𝑜𝑛</m:t>
                      </m:r>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𝑂𝑢𝑡𝑝𝑢𝑡</m:t>
                          </m:r>
                        </m:num>
                        <m:den>
                          <m:r>
                            <a:rPr lang="en-GB" b="0" i="1" smtClean="0">
                              <a:latin typeface="Cambria Math" panose="02040503050406030204" pitchFamily="18" charset="0"/>
                            </a:rPr>
                            <m:t>𝐼𝑛𝑝𝑢𝑡</m:t>
                          </m:r>
                        </m:den>
                      </m:f>
                      <m:r>
                        <a:rPr lang="en-GB" b="0" i="1" smtClean="0">
                          <a:latin typeface="Cambria Math" panose="02040503050406030204" pitchFamily="18" charset="0"/>
                        </a:rPr>
                        <m:t>= </m:t>
                      </m:r>
                      <m:f>
                        <m:fPr>
                          <m:ctrlPr>
                            <a:rPr lang="en-GB" b="0" i="1" smtClean="0">
                              <a:latin typeface="Cambria Math" panose="02040503050406030204" pitchFamily="18" charset="0"/>
                            </a:rPr>
                          </m:ctrlPr>
                        </m:fPr>
                        <m:num>
                          <m:r>
                            <a:rPr lang="en-GB" b="0" i="1" smtClean="0">
                              <a:latin typeface="Cambria Math" panose="02040503050406030204" pitchFamily="18" charset="0"/>
                            </a:rPr>
                            <m:t>𝑌</m:t>
                          </m:r>
                          <m:d>
                            <m:dPr>
                              <m:ctrlPr>
                                <a:rPr lang="en-GB" b="0" i="1" smtClean="0">
                                  <a:latin typeface="Cambria Math" panose="02040503050406030204" pitchFamily="18" charset="0"/>
                                </a:rPr>
                              </m:ctrlPr>
                            </m:dPr>
                            <m:e>
                              <m:r>
                                <a:rPr lang="en-GB" b="0" i="1" smtClean="0">
                                  <a:latin typeface="Cambria Math" panose="02040503050406030204" pitchFamily="18" charset="0"/>
                                </a:rPr>
                                <m:t>𝑠</m:t>
                              </m:r>
                            </m:e>
                          </m:d>
                        </m:num>
                        <m:den>
                          <m:r>
                            <a:rPr lang="en-GB" b="0" i="1" smtClean="0">
                              <a:latin typeface="Cambria Math" panose="02040503050406030204" pitchFamily="18" charset="0"/>
                            </a:rPr>
                            <m:t>𝑋</m:t>
                          </m:r>
                          <m:r>
                            <a:rPr lang="en-GB" b="0" i="1" smtClean="0">
                              <a:latin typeface="Cambria Math" panose="02040503050406030204" pitchFamily="18" charset="0"/>
                            </a:rPr>
                            <m:t>(</m:t>
                          </m:r>
                          <m:r>
                            <a:rPr lang="en-GB" b="0" i="1" smtClean="0">
                              <a:latin typeface="Cambria Math" panose="02040503050406030204" pitchFamily="18" charset="0"/>
                            </a:rPr>
                            <m:t>𝑠</m:t>
                          </m:r>
                          <m:r>
                            <a:rPr lang="en-GB" b="0" i="1" smtClean="0">
                              <a:latin typeface="Cambria Math" panose="02040503050406030204" pitchFamily="18" charset="0"/>
                            </a:rPr>
                            <m:t>)</m:t>
                          </m:r>
                        </m:den>
                      </m:f>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1</m:t>
                          </m:r>
                        </m:num>
                        <m:den>
                          <m:sSup>
                            <m:sSupPr>
                              <m:ctrlPr>
                                <a:rPr lang="en-GB" i="1">
                                  <a:latin typeface="Cambria Math" panose="02040503050406030204" pitchFamily="18" charset="0"/>
                                </a:rPr>
                              </m:ctrlPr>
                            </m:sSupPr>
                            <m:e>
                              <m:r>
                                <a:rPr lang="en-GB" i="1">
                                  <a:latin typeface="Cambria Math" panose="02040503050406030204" pitchFamily="18" charset="0"/>
                                </a:rPr>
                                <m:t>𝑠</m:t>
                              </m:r>
                            </m:e>
                            <m:sup>
                              <m:r>
                                <a:rPr lang="en-GB" i="1">
                                  <a:latin typeface="Cambria Math" panose="02040503050406030204" pitchFamily="18" charset="0"/>
                                </a:rPr>
                                <m:t>2</m:t>
                              </m:r>
                            </m:sup>
                          </m:sSup>
                          <m:r>
                            <a:rPr lang="en-GB" b="0" i="1" smtClean="0">
                              <a:latin typeface="Cambria Math" panose="02040503050406030204" pitchFamily="18" charset="0"/>
                            </a:rPr>
                            <m:t>+3</m:t>
                          </m:r>
                          <m:r>
                            <a:rPr lang="en-GB" b="0" i="1" smtClean="0">
                              <a:latin typeface="Cambria Math" panose="02040503050406030204" pitchFamily="18" charset="0"/>
                            </a:rPr>
                            <m:t>𝑠</m:t>
                          </m:r>
                          <m:r>
                            <a:rPr lang="en-GB" b="0" i="1" smtClean="0">
                              <a:latin typeface="Cambria Math" panose="02040503050406030204" pitchFamily="18" charset="0"/>
                            </a:rPr>
                            <m:t>+2</m:t>
                          </m:r>
                        </m:den>
                      </m:f>
                      <m:r>
                        <a:rPr lang="en-GB" b="0" i="1" smtClean="0">
                          <a:latin typeface="Cambria Math" panose="02040503050406030204" pitchFamily="18" charset="0"/>
                        </a:rPr>
                        <m:t> −−−</m:t>
                      </m:r>
                      <m:r>
                        <a:rPr lang="en-GB" b="0" i="1" smtClean="0">
                          <a:latin typeface="Cambria Math" panose="02040503050406030204" pitchFamily="18" charset="0"/>
                        </a:rPr>
                        <m:t>𝐴𝑛𝑠𝑤𝑒𝑟</m:t>
                      </m:r>
                    </m:oMath>
                  </m:oMathPara>
                </a14:m>
                <a:endParaRPr lang="th-TH" dirty="0"/>
              </a:p>
            </p:txBody>
          </p:sp>
        </mc:Choice>
        <mc:Fallback xmlns="">
          <p:sp>
            <p:nvSpPr>
              <p:cNvPr id="20" name="TextBox 19">
                <a:extLst>
                  <a:ext uri="{FF2B5EF4-FFF2-40B4-BE49-F238E27FC236}">
                    <a16:creationId xmlns:a16="http://schemas.microsoft.com/office/drawing/2014/main" id="{49DCA418-08D0-4E05-BD47-8EA8152E1C49}"/>
                  </a:ext>
                </a:extLst>
              </p:cNvPr>
              <p:cNvSpPr txBox="1">
                <a:spLocks noRot="1" noChangeAspect="1" noMove="1" noResize="1" noEditPoints="1" noAdjustHandles="1" noChangeArrowheads="1" noChangeShapeType="1" noTextEdit="1"/>
              </p:cNvSpPr>
              <p:nvPr/>
            </p:nvSpPr>
            <p:spPr>
              <a:xfrm>
                <a:off x="0" y="5703066"/>
                <a:ext cx="10992255" cy="1004955"/>
              </a:xfrm>
              <a:prstGeom prst="rect">
                <a:avLst/>
              </a:prstGeom>
              <a:blipFill>
                <a:blip r:embed="rId7"/>
                <a:stretch>
                  <a:fillRect/>
                </a:stretch>
              </a:blipFill>
            </p:spPr>
            <p:txBody>
              <a:bodyPr/>
              <a:lstStyle/>
              <a:p>
                <a:r>
                  <a:rPr lang="th-TH">
                    <a:noFill/>
                  </a:rPr>
                  <a:t> </a:t>
                </a:r>
              </a:p>
            </p:txBody>
          </p:sp>
        </mc:Fallback>
      </mc:AlternateContent>
    </p:spTree>
    <p:extLst>
      <p:ext uri="{BB962C8B-B14F-4D97-AF65-F5344CB8AC3E}">
        <p14:creationId xmlns:p14="http://schemas.microsoft.com/office/powerpoint/2010/main" val="259811758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8F9F13C-C9E4-40E3-85F6-41D2BBB85200}"/>
              </a:ext>
            </a:extLst>
          </p:cNvPr>
          <p:cNvSpPr>
            <a:spLocks noGrp="1"/>
          </p:cNvSpPr>
          <p:nvPr>
            <p:ph type="title"/>
          </p:nvPr>
        </p:nvSpPr>
        <p:spPr>
          <a:xfrm>
            <a:off x="254540" y="219211"/>
            <a:ext cx="10515600" cy="413088"/>
          </a:xfrm>
        </p:spPr>
        <p:txBody>
          <a:bodyPr>
            <a:normAutofit fontScale="90000"/>
          </a:bodyPr>
          <a:lstStyle/>
          <a:p>
            <a:r>
              <a:rPr lang="en-US" b="1" dirty="0">
                <a:solidFill>
                  <a:srgbClr val="7030A0"/>
                </a:solidFill>
              </a:rPr>
              <a:t>Proper Transfer Function </a:t>
            </a:r>
            <a:endParaRPr lang="th-TH" b="1" dirty="0">
              <a:solidFill>
                <a:srgbClr val="7030A0"/>
              </a:solidFill>
            </a:endParaRPr>
          </a:p>
        </p:txBody>
      </p:sp>
      <p:sp>
        <p:nvSpPr>
          <p:cNvPr id="5" name="TextBox 4">
            <a:extLst>
              <a:ext uri="{FF2B5EF4-FFF2-40B4-BE49-F238E27FC236}">
                <a16:creationId xmlns:a16="http://schemas.microsoft.com/office/drawing/2014/main" id="{13347FD7-2306-40E6-9A61-7892008E939E}"/>
              </a:ext>
            </a:extLst>
          </p:cNvPr>
          <p:cNvSpPr txBox="1"/>
          <p:nvPr/>
        </p:nvSpPr>
        <p:spPr>
          <a:xfrm>
            <a:off x="194553" y="894945"/>
            <a:ext cx="11537004" cy="1815882"/>
          </a:xfrm>
          <a:prstGeom prst="rect">
            <a:avLst/>
          </a:prstGeom>
          <a:noFill/>
        </p:spPr>
        <p:txBody>
          <a:bodyPr wrap="square" rtlCol="0">
            <a:spAutoFit/>
          </a:bodyPr>
          <a:lstStyle/>
          <a:p>
            <a:pPr algn="just"/>
            <a:r>
              <a:rPr lang="en-US" dirty="0"/>
              <a:t>A Transfer Function having Numerator Degree is less than or equal to Denominator (N</a:t>
            </a:r>
            <a:r>
              <a:rPr lang="en-US" dirty="0">
                <a:sym typeface="Symbol" panose="05050102010706020507" pitchFamily="18" charset="2"/>
              </a:rPr>
              <a:t> </a:t>
            </a:r>
            <a:r>
              <a:rPr lang="en-US" dirty="0"/>
              <a:t>D), than such type of Transfer Function is called as Proper Transfer Function.</a:t>
            </a:r>
          </a:p>
          <a:p>
            <a:pPr algn="just"/>
            <a:endParaRPr lang="th-TH" dirty="0"/>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4002AADA-C15A-40D0-B091-345EE527E873}"/>
                  </a:ext>
                </a:extLst>
              </p:cNvPr>
              <p:cNvSpPr txBox="1"/>
              <p:nvPr/>
            </p:nvSpPr>
            <p:spPr>
              <a:xfrm>
                <a:off x="286966" y="3477636"/>
                <a:ext cx="10915296" cy="88588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𝐻</m:t>
                      </m:r>
                      <m:d>
                        <m:dPr>
                          <m:ctrlPr>
                            <a:rPr lang="en-US" b="0" i="1" smtClean="0">
                              <a:latin typeface="Cambria Math" panose="02040503050406030204" pitchFamily="18" charset="0"/>
                            </a:rPr>
                          </m:ctrlPr>
                        </m:dPr>
                        <m:e>
                          <m:r>
                            <a:rPr lang="en-US" b="0" i="1" smtClean="0">
                              <a:latin typeface="Cambria Math" panose="02040503050406030204" pitchFamily="18" charset="0"/>
                            </a:rPr>
                            <m:t>𝑠</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+2)(</m:t>
                          </m:r>
                          <m:r>
                            <a:rPr lang="en-US" b="0" i="1" smtClean="0">
                              <a:latin typeface="Cambria Math" panose="02040503050406030204" pitchFamily="18" charset="0"/>
                            </a:rPr>
                            <m:t>𝑠</m:t>
                          </m:r>
                          <m:r>
                            <a:rPr lang="en-US" b="0" i="1" smtClean="0">
                              <a:latin typeface="Cambria Math" panose="02040503050406030204" pitchFamily="18" charset="0"/>
                            </a:rPr>
                            <m:t>+3)</m:t>
                          </m:r>
                        </m:den>
                      </m:f>
                      <m:r>
                        <a:rPr lang="en-US" b="0" i="1" smtClean="0">
                          <a:latin typeface="Cambria Math" panose="02040503050406030204" pitchFamily="18" charset="0"/>
                        </a:rPr>
                        <m:t> −−−−−−−−−</m:t>
                      </m:r>
                      <m:d>
                        <m:dPr>
                          <m:ctrlPr>
                            <a:rPr lang="en-US" b="0" i="1" smtClean="0">
                              <a:latin typeface="Cambria Math" panose="02040503050406030204" pitchFamily="18" charset="0"/>
                            </a:rPr>
                          </m:ctrlPr>
                        </m:dPr>
                        <m:e>
                          <m:r>
                            <a:rPr lang="en-US" b="0" i="1" smtClean="0">
                              <a:latin typeface="Cambria Math" panose="02040503050406030204" pitchFamily="18" charset="0"/>
                            </a:rPr>
                            <m:t>𝑁</m:t>
                          </m:r>
                          <m:r>
                            <a:rPr lang="en-US" b="0" i="1" smtClean="0">
                              <a:latin typeface="Cambria Math" panose="02040503050406030204" pitchFamily="18" charset="0"/>
                            </a:rPr>
                            <m:t>&lt;</m:t>
                          </m:r>
                          <m:r>
                            <a:rPr lang="en-US" b="0" i="1" smtClean="0">
                              <a:latin typeface="Cambria Math" panose="02040503050406030204" pitchFamily="18" charset="0"/>
                            </a:rPr>
                            <m:t>𝐷</m:t>
                          </m:r>
                        </m:e>
                      </m:d>
                      <m:r>
                        <a:rPr lang="en-US" b="0" i="1" smtClean="0">
                          <a:latin typeface="Cambria Math" panose="02040503050406030204" pitchFamily="18" charset="0"/>
                        </a:rPr>
                        <m:t>−−−</m:t>
                      </m:r>
                      <m:r>
                        <a:rPr lang="en-US" b="0" i="1" smtClean="0">
                          <a:latin typeface="Cambria Math" panose="02040503050406030204" pitchFamily="18" charset="0"/>
                        </a:rPr>
                        <m:t>𝐼𝑡</m:t>
                      </m:r>
                      <m:r>
                        <a:rPr lang="en-US" b="0" i="1" smtClean="0">
                          <a:latin typeface="Cambria Math" panose="02040503050406030204" pitchFamily="18" charset="0"/>
                        </a:rPr>
                        <m:t> </m:t>
                      </m:r>
                      <m:r>
                        <a:rPr lang="en-US" b="0" i="1" smtClean="0">
                          <a:latin typeface="Cambria Math" panose="02040503050406030204" pitchFamily="18" charset="0"/>
                        </a:rPr>
                        <m:t>𝑖𝑠</m:t>
                      </m:r>
                      <m:r>
                        <a:rPr lang="en-US" b="0" i="1" smtClean="0">
                          <a:latin typeface="Cambria Math" panose="02040503050406030204" pitchFamily="18" charset="0"/>
                        </a:rPr>
                        <m:t> </m:t>
                      </m:r>
                      <m:r>
                        <a:rPr lang="en-US" b="0" i="1" smtClean="0">
                          <a:latin typeface="Cambria Math" panose="02040503050406030204" pitchFamily="18" charset="0"/>
                        </a:rPr>
                        <m:t>𝑃𝑟𝑜𝑝𝑒𝑟</m:t>
                      </m:r>
                      <m:r>
                        <a:rPr lang="en-US" b="0" i="1" smtClean="0">
                          <a:latin typeface="Cambria Math" panose="02040503050406030204" pitchFamily="18" charset="0"/>
                        </a:rPr>
                        <m:t> </m:t>
                      </m:r>
                      <m:r>
                        <a:rPr lang="en-US" b="0" i="1" smtClean="0">
                          <a:latin typeface="Cambria Math" panose="02040503050406030204" pitchFamily="18" charset="0"/>
                        </a:rPr>
                        <m:t>𝑇</m:t>
                      </m:r>
                      <m:r>
                        <a:rPr lang="en-US" b="0" i="1" smtClean="0">
                          <a:latin typeface="Cambria Math" panose="02040503050406030204" pitchFamily="18" charset="0"/>
                        </a:rPr>
                        <m:t>.</m:t>
                      </m:r>
                      <m:r>
                        <a:rPr lang="en-US" b="0" i="1" smtClean="0">
                          <a:latin typeface="Cambria Math" panose="02040503050406030204" pitchFamily="18" charset="0"/>
                        </a:rPr>
                        <m:t>𝐹</m:t>
                      </m:r>
                    </m:oMath>
                  </m:oMathPara>
                </a14:m>
                <a:endParaRPr lang="th-TH" dirty="0"/>
              </a:p>
            </p:txBody>
          </p:sp>
        </mc:Choice>
        <mc:Fallback xmlns="">
          <p:sp>
            <p:nvSpPr>
              <p:cNvPr id="6" name="TextBox 5">
                <a:extLst>
                  <a:ext uri="{FF2B5EF4-FFF2-40B4-BE49-F238E27FC236}">
                    <a16:creationId xmlns:a16="http://schemas.microsoft.com/office/drawing/2014/main" id="{4002AADA-C15A-40D0-B091-345EE527E873}"/>
                  </a:ext>
                </a:extLst>
              </p:cNvPr>
              <p:cNvSpPr txBox="1">
                <a:spLocks noRot="1" noChangeAspect="1" noMove="1" noResize="1" noEditPoints="1" noAdjustHandles="1" noChangeArrowheads="1" noChangeShapeType="1" noTextEdit="1"/>
              </p:cNvSpPr>
              <p:nvPr/>
            </p:nvSpPr>
            <p:spPr>
              <a:xfrm>
                <a:off x="286966" y="3477636"/>
                <a:ext cx="10915296" cy="885884"/>
              </a:xfrm>
              <a:prstGeom prst="rect">
                <a:avLst/>
              </a:prstGeom>
              <a:blipFill>
                <a:blip r:embed="rId2"/>
                <a:stretch>
                  <a:fillRect/>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6E9594A8-6DED-4AB2-A543-41945846F56D}"/>
                  </a:ext>
                </a:extLst>
              </p:cNvPr>
              <p:cNvSpPr txBox="1"/>
              <p:nvPr/>
            </p:nvSpPr>
            <p:spPr>
              <a:xfrm>
                <a:off x="108626" y="5215646"/>
                <a:ext cx="11035970" cy="871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𝐻</m:t>
                      </m:r>
                      <m:d>
                        <m:dPr>
                          <m:ctrlPr>
                            <a:rPr lang="en-US" b="0" i="1" smtClean="0">
                              <a:latin typeface="Cambria Math" panose="02040503050406030204" pitchFamily="18" charset="0"/>
                            </a:rPr>
                          </m:ctrlPr>
                        </m:dPr>
                        <m:e>
                          <m:r>
                            <a:rPr lang="en-US" b="0" i="1" smtClean="0">
                              <a:latin typeface="Cambria Math" panose="02040503050406030204" pitchFamily="18" charset="0"/>
                            </a:rPr>
                            <m:t>𝑠</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r>
                                <a:rPr lang="en-US" b="0" i="1" smtClean="0">
                                  <a:latin typeface="Cambria Math" panose="02040503050406030204" pitchFamily="18" charset="0"/>
                                </a:rPr>
                                <m:t>𝑠</m:t>
                              </m:r>
                            </m:e>
                            <m:sup>
                              <m:r>
                                <a:rPr lang="en-US" b="0" i="1" smtClean="0">
                                  <a:latin typeface="Cambria Math" panose="02040503050406030204" pitchFamily="18" charset="0"/>
                                </a:rPr>
                                <m:t>2</m:t>
                              </m:r>
                            </m:sup>
                          </m:sSup>
                          <m:r>
                            <a:rPr lang="en-US" b="0" i="1" smtClean="0">
                              <a:latin typeface="Cambria Math" panose="02040503050406030204" pitchFamily="18" charset="0"/>
                            </a:rPr>
                            <m:t>+1</m:t>
                          </m:r>
                        </m:num>
                        <m:den>
                          <m:sSup>
                            <m:sSupPr>
                              <m:ctrlPr>
                                <a:rPr lang="en-US" i="1">
                                  <a:latin typeface="Cambria Math" panose="02040503050406030204" pitchFamily="18" charset="0"/>
                                </a:rPr>
                              </m:ctrlPr>
                            </m:sSupPr>
                            <m:e>
                              <m:r>
                                <a:rPr lang="en-US" b="0" i="1" smtClean="0">
                                  <a:latin typeface="Cambria Math" panose="02040503050406030204" pitchFamily="18" charset="0"/>
                                </a:rPr>
                                <m:t>2</m:t>
                              </m:r>
                              <m:r>
                                <a:rPr lang="en-US" i="1">
                                  <a:latin typeface="Cambria Math" panose="02040503050406030204" pitchFamily="18" charset="0"/>
                                </a:rPr>
                                <m:t>𝑠</m:t>
                              </m:r>
                            </m:e>
                            <m:sup>
                              <m:r>
                                <a:rPr lang="en-US" i="1">
                                  <a:latin typeface="Cambria Math" panose="02040503050406030204" pitchFamily="18" charset="0"/>
                                </a:rPr>
                                <m:t>2</m:t>
                              </m:r>
                            </m:sup>
                          </m:sSup>
                          <m:r>
                            <a:rPr lang="en-US" b="0" i="1" smtClean="0">
                              <a:latin typeface="Cambria Math" panose="02040503050406030204" pitchFamily="18" charset="0"/>
                            </a:rPr>
                            <m:t>+5</m:t>
                          </m:r>
                        </m:den>
                      </m:f>
                      <m:r>
                        <a:rPr lang="en-US" b="0" i="1" smtClean="0">
                          <a:latin typeface="Cambria Math" panose="02040503050406030204" pitchFamily="18" charset="0"/>
                        </a:rPr>
                        <m:t> −−−−−−−−−−(</m:t>
                      </m:r>
                      <m:r>
                        <a:rPr lang="en-US" b="0" i="1" smtClean="0">
                          <a:latin typeface="Cambria Math" panose="02040503050406030204" pitchFamily="18" charset="0"/>
                        </a:rPr>
                        <m:t>𝑁</m:t>
                      </m:r>
                      <m:r>
                        <a:rPr lang="en-US" b="0" i="1" smtClean="0">
                          <a:latin typeface="Cambria Math" panose="02040503050406030204" pitchFamily="18" charset="0"/>
                          <a:sym typeface="Symbol" panose="05050102010706020507" pitchFamily="18" charset="2"/>
                        </a:rPr>
                        <m:t></m:t>
                      </m:r>
                      <m:r>
                        <a:rPr lang="en-US" b="0" i="1" smtClean="0">
                          <a:latin typeface="Cambria Math" panose="02040503050406030204" pitchFamily="18" charset="0"/>
                        </a:rPr>
                        <m:t>𝐷</m:t>
                      </m:r>
                      <m:r>
                        <a:rPr lang="en-US" b="0" i="1" smtClean="0">
                          <a:latin typeface="Cambria Math" panose="02040503050406030204" pitchFamily="18" charset="0"/>
                        </a:rPr>
                        <m:t>)−−−−−−</m:t>
                      </m:r>
                      <m:r>
                        <a:rPr lang="en-US" b="0" i="1" smtClean="0">
                          <a:latin typeface="Cambria Math" panose="02040503050406030204" pitchFamily="18" charset="0"/>
                        </a:rPr>
                        <m:t>𝐼𝑡</m:t>
                      </m:r>
                      <m:r>
                        <a:rPr lang="en-US" b="0" i="1" smtClean="0">
                          <a:latin typeface="Cambria Math" panose="02040503050406030204" pitchFamily="18" charset="0"/>
                        </a:rPr>
                        <m:t> </m:t>
                      </m:r>
                      <m:r>
                        <a:rPr lang="en-US" b="0" i="1" smtClean="0">
                          <a:latin typeface="Cambria Math" panose="02040503050406030204" pitchFamily="18" charset="0"/>
                        </a:rPr>
                        <m:t>𝑖𝑠</m:t>
                      </m:r>
                      <m:r>
                        <a:rPr lang="en-US" b="0" i="1" smtClean="0">
                          <a:latin typeface="Cambria Math" panose="02040503050406030204" pitchFamily="18" charset="0"/>
                        </a:rPr>
                        <m:t> </m:t>
                      </m:r>
                      <m:r>
                        <a:rPr lang="en-US" b="0" i="1" smtClean="0">
                          <a:latin typeface="Cambria Math" panose="02040503050406030204" pitchFamily="18" charset="0"/>
                        </a:rPr>
                        <m:t>𝑃𝑟𝑜𝑝𝑒𝑟</m:t>
                      </m:r>
                      <m:r>
                        <a:rPr lang="en-US" b="0" i="1" smtClean="0">
                          <a:latin typeface="Cambria Math" panose="02040503050406030204" pitchFamily="18" charset="0"/>
                        </a:rPr>
                        <m:t> </m:t>
                      </m:r>
                      <m:r>
                        <a:rPr lang="en-US" b="0" i="1" smtClean="0">
                          <a:latin typeface="Cambria Math" panose="02040503050406030204" pitchFamily="18" charset="0"/>
                        </a:rPr>
                        <m:t>𝑇</m:t>
                      </m:r>
                      <m:r>
                        <a:rPr lang="en-US" b="0" i="1" smtClean="0">
                          <a:latin typeface="Cambria Math" panose="02040503050406030204" pitchFamily="18" charset="0"/>
                        </a:rPr>
                        <m:t>.</m:t>
                      </m:r>
                      <m:r>
                        <a:rPr lang="en-US" b="0" i="1" smtClean="0">
                          <a:latin typeface="Cambria Math" panose="02040503050406030204" pitchFamily="18" charset="0"/>
                        </a:rPr>
                        <m:t>𝐹</m:t>
                      </m:r>
                    </m:oMath>
                  </m:oMathPara>
                </a14:m>
                <a:endParaRPr lang="th-TH" dirty="0"/>
              </a:p>
            </p:txBody>
          </p:sp>
        </mc:Choice>
        <mc:Fallback xmlns="">
          <p:sp>
            <p:nvSpPr>
              <p:cNvPr id="7" name="TextBox 6">
                <a:extLst>
                  <a:ext uri="{FF2B5EF4-FFF2-40B4-BE49-F238E27FC236}">
                    <a16:creationId xmlns:a16="http://schemas.microsoft.com/office/drawing/2014/main" id="{6E9594A8-6DED-4AB2-A543-41945846F56D}"/>
                  </a:ext>
                </a:extLst>
              </p:cNvPr>
              <p:cNvSpPr txBox="1">
                <a:spLocks noRot="1" noChangeAspect="1" noMove="1" noResize="1" noEditPoints="1" noAdjustHandles="1" noChangeArrowheads="1" noChangeShapeType="1" noTextEdit="1"/>
              </p:cNvSpPr>
              <p:nvPr/>
            </p:nvSpPr>
            <p:spPr>
              <a:xfrm>
                <a:off x="108626" y="5215646"/>
                <a:ext cx="11035970" cy="871777"/>
              </a:xfrm>
              <a:prstGeom prst="rect">
                <a:avLst/>
              </a:prstGeom>
              <a:blipFill>
                <a:blip r:embed="rId3"/>
                <a:stretch>
                  <a:fillRect/>
                </a:stretch>
              </a:blipFill>
            </p:spPr>
            <p:txBody>
              <a:bodyPr/>
              <a:lstStyle/>
              <a:p>
                <a:r>
                  <a:rPr lang="th-TH">
                    <a:noFill/>
                  </a:rPr>
                  <a:t> </a:t>
                </a:r>
              </a:p>
            </p:txBody>
          </p:sp>
        </mc:Fallback>
      </mc:AlternateContent>
    </p:spTree>
    <p:extLst>
      <p:ext uri="{BB962C8B-B14F-4D97-AF65-F5344CB8AC3E}">
        <p14:creationId xmlns:p14="http://schemas.microsoft.com/office/powerpoint/2010/main" val="28684336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8F9F13C-C9E4-40E3-85F6-41D2BBB85200}"/>
              </a:ext>
            </a:extLst>
          </p:cNvPr>
          <p:cNvSpPr>
            <a:spLocks noGrp="1"/>
          </p:cNvSpPr>
          <p:nvPr>
            <p:ph type="title"/>
          </p:nvPr>
        </p:nvSpPr>
        <p:spPr>
          <a:xfrm>
            <a:off x="254540" y="219211"/>
            <a:ext cx="10515600" cy="413088"/>
          </a:xfrm>
        </p:spPr>
        <p:txBody>
          <a:bodyPr>
            <a:normAutofit fontScale="90000"/>
          </a:bodyPr>
          <a:lstStyle/>
          <a:p>
            <a:r>
              <a:rPr lang="en-US" b="1" dirty="0">
                <a:solidFill>
                  <a:srgbClr val="7030A0"/>
                </a:solidFill>
              </a:rPr>
              <a:t>Strictly Proper Transfer Function </a:t>
            </a:r>
            <a:endParaRPr lang="th-TH" b="1" dirty="0">
              <a:solidFill>
                <a:srgbClr val="7030A0"/>
              </a:solidFill>
            </a:endParaRPr>
          </a:p>
        </p:txBody>
      </p:sp>
      <p:sp>
        <p:nvSpPr>
          <p:cNvPr id="5" name="TextBox 4">
            <a:extLst>
              <a:ext uri="{FF2B5EF4-FFF2-40B4-BE49-F238E27FC236}">
                <a16:creationId xmlns:a16="http://schemas.microsoft.com/office/drawing/2014/main" id="{13347FD7-2306-40E6-9A61-7892008E939E}"/>
              </a:ext>
            </a:extLst>
          </p:cNvPr>
          <p:cNvSpPr txBox="1"/>
          <p:nvPr/>
        </p:nvSpPr>
        <p:spPr>
          <a:xfrm>
            <a:off x="194553" y="894945"/>
            <a:ext cx="11537004" cy="1815882"/>
          </a:xfrm>
          <a:prstGeom prst="rect">
            <a:avLst/>
          </a:prstGeom>
          <a:noFill/>
        </p:spPr>
        <p:txBody>
          <a:bodyPr wrap="square" rtlCol="0">
            <a:spAutoFit/>
          </a:bodyPr>
          <a:lstStyle/>
          <a:p>
            <a:r>
              <a:rPr lang="en-US" dirty="0"/>
              <a:t>A Transfer Function having Numerator Degree is  only less than Denominator (N</a:t>
            </a:r>
            <a:r>
              <a:rPr lang="en-US" dirty="0">
                <a:sym typeface="Symbol" panose="05050102010706020507" pitchFamily="18" charset="2"/>
              </a:rPr>
              <a:t>&lt; </a:t>
            </a:r>
            <a:r>
              <a:rPr lang="en-US" dirty="0"/>
              <a:t>D), than such type of Transfer Function is called as Proper Transfer Function.</a:t>
            </a:r>
          </a:p>
          <a:p>
            <a:endParaRPr lang="th-TH" dirty="0"/>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4002AADA-C15A-40D0-B091-345EE527E873}"/>
                  </a:ext>
                </a:extLst>
              </p:cNvPr>
              <p:cNvSpPr txBox="1"/>
              <p:nvPr/>
            </p:nvSpPr>
            <p:spPr>
              <a:xfrm>
                <a:off x="286966" y="3477636"/>
                <a:ext cx="11133561" cy="74494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𝐻</m:t>
                      </m:r>
                      <m:d>
                        <m:dPr>
                          <m:ctrlPr>
                            <a:rPr lang="en-US" b="0" i="1" smtClean="0">
                              <a:latin typeface="Cambria Math" panose="02040503050406030204" pitchFamily="18" charset="0"/>
                            </a:rPr>
                          </m:ctrlPr>
                        </m:dPr>
                        <m:e>
                          <m:r>
                            <a:rPr lang="en-US" b="0" i="1" smtClean="0">
                              <a:latin typeface="Cambria Math" panose="02040503050406030204" pitchFamily="18" charset="0"/>
                            </a:rPr>
                            <m:t>𝑠</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𝑠</m:t>
                          </m:r>
                        </m:num>
                        <m:den>
                          <m:sSup>
                            <m:sSupPr>
                              <m:ctrlPr>
                                <a:rPr lang="en-US" i="1">
                                  <a:latin typeface="Cambria Math" panose="02040503050406030204" pitchFamily="18" charset="0"/>
                                </a:rPr>
                              </m:ctrlPr>
                            </m:sSupPr>
                            <m:e>
                              <m:r>
                                <a:rPr lang="en-US" b="0" i="1" smtClean="0">
                                  <a:latin typeface="Cambria Math" panose="02040503050406030204" pitchFamily="18" charset="0"/>
                                </a:rPr>
                                <m:t>3</m:t>
                              </m:r>
                              <m:r>
                                <a:rPr lang="en-US" i="1">
                                  <a:latin typeface="Cambria Math" panose="02040503050406030204" pitchFamily="18" charset="0"/>
                                </a:rPr>
                                <m:t>𝑠</m:t>
                              </m:r>
                            </m:e>
                            <m:sup>
                              <m:r>
                                <a:rPr lang="en-US" i="1">
                                  <a:latin typeface="Cambria Math" panose="02040503050406030204" pitchFamily="18" charset="0"/>
                                </a:rPr>
                                <m:t>2</m:t>
                              </m:r>
                            </m:sup>
                          </m:sSup>
                          <m:r>
                            <a:rPr lang="en-US" b="0" i="1" smtClean="0">
                              <a:latin typeface="Cambria Math" panose="02040503050406030204" pitchFamily="18" charset="0"/>
                            </a:rPr>
                            <m:t>+4</m:t>
                          </m:r>
                        </m:den>
                      </m:f>
                      <m:r>
                        <a:rPr lang="en-US" b="0" i="1" smtClean="0">
                          <a:latin typeface="Cambria Math" panose="02040503050406030204" pitchFamily="18" charset="0"/>
                        </a:rPr>
                        <m:t> −−−−−−−−−</m:t>
                      </m:r>
                      <m:d>
                        <m:dPr>
                          <m:ctrlPr>
                            <a:rPr lang="en-US" b="0" i="1" smtClean="0">
                              <a:latin typeface="Cambria Math" panose="02040503050406030204" pitchFamily="18" charset="0"/>
                            </a:rPr>
                          </m:ctrlPr>
                        </m:dPr>
                        <m:e>
                          <m:r>
                            <a:rPr lang="en-US" b="0" i="1" smtClean="0">
                              <a:latin typeface="Cambria Math" panose="02040503050406030204" pitchFamily="18" charset="0"/>
                            </a:rPr>
                            <m:t>𝑁</m:t>
                          </m:r>
                          <m:r>
                            <a:rPr lang="en-US" b="0" i="1" smtClean="0">
                              <a:latin typeface="Cambria Math" panose="02040503050406030204" pitchFamily="18" charset="0"/>
                            </a:rPr>
                            <m:t>&lt;</m:t>
                          </m:r>
                          <m:r>
                            <a:rPr lang="en-US" b="0" i="1" smtClean="0">
                              <a:latin typeface="Cambria Math" panose="02040503050406030204" pitchFamily="18" charset="0"/>
                            </a:rPr>
                            <m:t>𝐷</m:t>
                          </m:r>
                        </m:e>
                      </m:d>
                      <m:r>
                        <a:rPr lang="en-US" b="0" i="1" smtClean="0">
                          <a:latin typeface="Cambria Math" panose="02040503050406030204" pitchFamily="18" charset="0"/>
                        </a:rPr>
                        <m:t>−−−</m:t>
                      </m:r>
                      <m:r>
                        <a:rPr lang="en-US" b="0" i="1" smtClean="0">
                          <a:latin typeface="Cambria Math" panose="02040503050406030204" pitchFamily="18" charset="0"/>
                        </a:rPr>
                        <m:t>𝐼𝑡</m:t>
                      </m:r>
                      <m:r>
                        <a:rPr lang="en-US" b="0" i="1" smtClean="0">
                          <a:latin typeface="Cambria Math" panose="02040503050406030204" pitchFamily="18" charset="0"/>
                        </a:rPr>
                        <m:t> </m:t>
                      </m:r>
                      <m:r>
                        <a:rPr lang="en-US" b="0" i="1" smtClean="0">
                          <a:latin typeface="Cambria Math" panose="02040503050406030204" pitchFamily="18" charset="0"/>
                        </a:rPr>
                        <m:t>𝑖𝑠</m:t>
                      </m:r>
                      <m:r>
                        <a:rPr lang="en-US" b="0" i="1" smtClean="0">
                          <a:latin typeface="Cambria Math" panose="02040503050406030204" pitchFamily="18" charset="0"/>
                        </a:rPr>
                        <m:t> </m:t>
                      </m:r>
                      <m:r>
                        <a:rPr lang="en-US" b="0" i="1" smtClean="0">
                          <a:latin typeface="Cambria Math" panose="02040503050406030204" pitchFamily="18" charset="0"/>
                        </a:rPr>
                        <m:t>𝑆𝑡𝑟𝑖𝑐𝑡𝑙𝑦</m:t>
                      </m:r>
                      <m:r>
                        <a:rPr lang="en-US" b="0" i="1" smtClean="0">
                          <a:latin typeface="Cambria Math" panose="02040503050406030204" pitchFamily="18" charset="0"/>
                        </a:rPr>
                        <m:t> </m:t>
                      </m:r>
                      <m:r>
                        <a:rPr lang="en-US" b="0" i="1" smtClean="0">
                          <a:latin typeface="Cambria Math" panose="02040503050406030204" pitchFamily="18" charset="0"/>
                        </a:rPr>
                        <m:t>𝑃𝑟𝑜𝑝𝑒𝑟</m:t>
                      </m:r>
                      <m:r>
                        <a:rPr lang="en-US" b="0" i="1" smtClean="0">
                          <a:latin typeface="Cambria Math" panose="02040503050406030204" pitchFamily="18" charset="0"/>
                        </a:rPr>
                        <m:t> </m:t>
                      </m:r>
                      <m:r>
                        <a:rPr lang="en-US" b="0" i="1" smtClean="0">
                          <a:latin typeface="Cambria Math" panose="02040503050406030204" pitchFamily="18" charset="0"/>
                        </a:rPr>
                        <m:t>𝑇</m:t>
                      </m:r>
                      <m:r>
                        <a:rPr lang="en-US" b="0" i="1" smtClean="0">
                          <a:latin typeface="Cambria Math" panose="02040503050406030204" pitchFamily="18" charset="0"/>
                        </a:rPr>
                        <m:t>.</m:t>
                      </m:r>
                      <m:r>
                        <a:rPr lang="en-US" b="0" i="1" smtClean="0">
                          <a:latin typeface="Cambria Math" panose="02040503050406030204" pitchFamily="18" charset="0"/>
                        </a:rPr>
                        <m:t>𝐹</m:t>
                      </m:r>
                    </m:oMath>
                  </m:oMathPara>
                </a14:m>
                <a:endParaRPr lang="th-TH" dirty="0"/>
              </a:p>
            </p:txBody>
          </p:sp>
        </mc:Choice>
        <mc:Fallback xmlns="">
          <p:sp>
            <p:nvSpPr>
              <p:cNvPr id="6" name="TextBox 5">
                <a:extLst>
                  <a:ext uri="{FF2B5EF4-FFF2-40B4-BE49-F238E27FC236}">
                    <a16:creationId xmlns:a16="http://schemas.microsoft.com/office/drawing/2014/main" id="{4002AADA-C15A-40D0-B091-345EE527E873}"/>
                  </a:ext>
                </a:extLst>
              </p:cNvPr>
              <p:cNvSpPr txBox="1">
                <a:spLocks noRot="1" noChangeAspect="1" noMove="1" noResize="1" noEditPoints="1" noAdjustHandles="1" noChangeArrowheads="1" noChangeShapeType="1" noTextEdit="1"/>
              </p:cNvSpPr>
              <p:nvPr/>
            </p:nvSpPr>
            <p:spPr>
              <a:xfrm>
                <a:off x="286966" y="3477636"/>
                <a:ext cx="11133561" cy="744948"/>
              </a:xfrm>
              <a:prstGeom prst="rect">
                <a:avLst/>
              </a:prstGeom>
              <a:blipFill>
                <a:blip r:embed="rId2"/>
                <a:stretch>
                  <a:fillRect/>
                </a:stretch>
              </a:blipFill>
            </p:spPr>
            <p:txBody>
              <a:bodyPr/>
              <a:lstStyle/>
              <a:p>
                <a:r>
                  <a:rPr lang="th-TH">
                    <a:noFill/>
                  </a:rPr>
                  <a:t> </a:t>
                </a:r>
              </a:p>
            </p:txBody>
          </p:sp>
        </mc:Fallback>
      </mc:AlternateContent>
    </p:spTree>
    <p:extLst>
      <p:ext uri="{BB962C8B-B14F-4D97-AF65-F5344CB8AC3E}">
        <p14:creationId xmlns:p14="http://schemas.microsoft.com/office/powerpoint/2010/main" val="223475137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8F9F13C-C9E4-40E3-85F6-41D2BBB85200}"/>
              </a:ext>
            </a:extLst>
          </p:cNvPr>
          <p:cNvSpPr>
            <a:spLocks noGrp="1"/>
          </p:cNvSpPr>
          <p:nvPr>
            <p:ph type="title"/>
          </p:nvPr>
        </p:nvSpPr>
        <p:spPr>
          <a:xfrm>
            <a:off x="254540" y="219211"/>
            <a:ext cx="10515600" cy="413088"/>
          </a:xfrm>
        </p:spPr>
        <p:txBody>
          <a:bodyPr>
            <a:normAutofit fontScale="90000"/>
          </a:bodyPr>
          <a:lstStyle/>
          <a:p>
            <a:r>
              <a:rPr lang="en-US" b="1" dirty="0">
                <a:solidFill>
                  <a:srgbClr val="7030A0"/>
                </a:solidFill>
              </a:rPr>
              <a:t>Improper OR Not Proper Transfer Function </a:t>
            </a:r>
            <a:endParaRPr lang="th-TH" b="1" dirty="0">
              <a:solidFill>
                <a:srgbClr val="7030A0"/>
              </a:solidFill>
            </a:endParaRPr>
          </a:p>
        </p:txBody>
      </p:sp>
      <p:sp>
        <p:nvSpPr>
          <p:cNvPr id="5" name="TextBox 4">
            <a:extLst>
              <a:ext uri="{FF2B5EF4-FFF2-40B4-BE49-F238E27FC236}">
                <a16:creationId xmlns:a16="http://schemas.microsoft.com/office/drawing/2014/main" id="{13347FD7-2306-40E6-9A61-7892008E939E}"/>
              </a:ext>
            </a:extLst>
          </p:cNvPr>
          <p:cNvSpPr txBox="1"/>
          <p:nvPr/>
        </p:nvSpPr>
        <p:spPr>
          <a:xfrm>
            <a:off x="194553" y="894945"/>
            <a:ext cx="11537004" cy="1815882"/>
          </a:xfrm>
          <a:prstGeom prst="rect">
            <a:avLst/>
          </a:prstGeom>
          <a:noFill/>
        </p:spPr>
        <p:txBody>
          <a:bodyPr wrap="square" rtlCol="0">
            <a:spAutoFit/>
          </a:bodyPr>
          <a:lstStyle/>
          <a:p>
            <a:r>
              <a:rPr lang="en-US" dirty="0"/>
              <a:t>A Transfer Function having Numerator Degree is greater than Denominator (N&gt;D), than such type of Transfer Function is called as Improper Transfer Function.</a:t>
            </a:r>
            <a:endParaRPr lang="th-TH" dirty="0"/>
          </a:p>
          <a:p>
            <a:endParaRPr lang="th-TH" dirty="0"/>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6E9594A8-6DED-4AB2-A543-41945846F56D}"/>
                  </a:ext>
                </a:extLst>
              </p:cNvPr>
              <p:cNvSpPr txBox="1"/>
              <p:nvPr/>
            </p:nvSpPr>
            <p:spPr>
              <a:xfrm>
                <a:off x="155642" y="2258437"/>
                <a:ext cx="11382154" cy="871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𝐻</m:t>
                      </m:r>
                      <m:d>
                        <m:dPr>
                          <m:ctrlPr>
                            <a:rPr lang="en-US" b="0" i="1" smtClean="0">
                              <a:latin typeface="Cambria Math" panose="02040503050406030204" pitchFamily="18" charset="0"/>
                            </a:rPr>
                          </m:ctrlPr>
                        </m:dPr>
                        <m:e>
                          <m:r>
                            <a:rPr lang="en-US" b="0" i="1" smtClean="0">
                              <a:latin typeface="Cambria Math" panose="02040503050406030204" pitchFamily="18" charset="0"/>
                            </a:rPr>
                            <m:t>𝑠</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r>
                                <a:rPr lang="en-US" b="0" i="1" smtClean="0">
                                  <a:latin typeface="Cambria Math" panose="02040503050406030204" pitchFamily="18" charset="0"/>
                                </a:rPr>
                                <m:t>3</m:t>
                              </m:r>
                              <m:r>
                                <a:rPr lang="en-US" b="0" i="1" smtClean="0">
                                  <a:latin typeface="Cambria Math" panose="02040503050406030204" pitchFamily="18" charset="0"/>
                                </a:rPr>
                                <m:t>𝑠</m:t>
                              </m:r>
                            </m:e>
                            <m:sup>
                              <m:r>
                                <a:rPr lang="en-US" b="0" i="1" smtClean="0">
                                  <a:latin typeface="Cambria Math" panose="02040503050406030204" pitchFamily="18" charset="0"/>
                                </a:rPr>
                                <m:t>2</m:t>
                              </m:r>
                            </m:sup>
                          </m:sSup>
                          <m:r>
                            <a:rPr lang="en-US" b="0" i="1" smtClean="0">
                              <a:latin typeface="Cambria Math" panose="02040503050406030204" pitchFamily="18" charset="0"/>
                            </a:rPr>
                            <m:t>+7</m:t>
                          </m:r>
                        </m:num>
                        <m:den>
                          <m:sSup>
                            <m:sSupPr>
                              <m:ctrlPr>
                                <a:rPr lang="en-US" i="1">
                                  <a:latin typeface="Cambria Math" panose="02040503050406030204" pitchFamily="18" charset="0"/>
                                </a:rPr>
                              </m:ctrlPr>
                            </m:sSupPr>
                            <m:e>
                              <m:r>
                                <a:rPr lang="en-US" i="1">
                                  <a:latin typeface="Cambria Math" panose="02040503050406030204" pitchFamily="18" charset="0"/>
                                </a:rPr>
                                <m:t>𝑠</m:t>
                              </m:r>
                            </m:e>
                            <m:sup>
                              <m:r>
                                <a:rPr lang="en-US" i="1">
                                  <a:latin typeface="Cambria Math" panose="02040503050406030204" pitchFamily="18" charset="0"/>
                                </a:rPr>
                                <m:t>2</m:t>
                              </m:r>
                            </m:sup>
                          </m:sSup>
                          <m:r>
                            <a:rPr lang="en-US" b="0" i="1" smtClean="0">
                              <a:latin typeface="Cambria Math" panose="02040503050406030204" pitchFamily="18" charset="0"/>
                            </a:rPr>
                            <m:t>+2</m:t>
                          </m:r>
                        </m:den>
                      </m:f>
                      <m:r>
                        <a:rPr lang="en-US" b="0" i="1" smtClean="0">
                          <a:latin typeface="Cambria Math" panose="02040503050406030204" pitchFamily="18" charset="0"/>
                        </a:rPr>
                        <m:t> −−−−−−−−−−(</m:t>
                      </m:r>
                      <m:r>
                        <a:rPr lang="en-US" b="0" i="1" smtClean="0">
                          <a:latin typeface="Cambria Math" panose="02040503050406030204" pitchFamily="18" charset="0"/>
                        </a:rPr>
                        <m:t>𝑁</m:t>
                      </m:r>
                      <m:r>
                        <a:rPr lang="en-US" b="0" i="1" smtClean="0">
                          <a:latin typeface="Cambria Math" panose="02040503050406030204" pitchFamily="18" charset="0"/>
                        </a:rPr>
                        <m:t>&gt;</m:t>
                      </m:r>
                      <m:r>
                        <a:rPr lang="en-US" b="0" i="1" smtClean="0">
                          <a:latin typeface="Cambria Math" panose="02040503050406030204" pitchFamily="18" charset="0"/>
                        </a:rPr>
                        <m:t>𝐷</m:t>
                      </m:r>
                      <m:r>
                        <a:rPr lang="en-US" b="0" i="1" smtClean="0">
                          <a:latin typeface="Cambria Math" panose="02040503050406030204" pitchFamily="18" charset="0"/>
                        </a:rPr>
                        <m:t>)−−−−−</m:t>
                      </m:r>
                      <m:r>
                        <a:rPr lang="en-US" b="0" i="1" smtClean="0">
                          <a:latin typeface="Cambria Math" panose="02040503050406030204" pitchFamily="18" charset="0"/>
                        </a:rPr>
                        <m:t>𝐼𝑡</m:t>
                      </m:r>
                      <m:r>
                        <a:rPr lang="en-US" b="0" i="1" smtClean="0">
                          <a:latin typeface="Cambria Math" panose="02040503050406030204" pitchFamily="18" charset="0"/>
                        </a:rPr>
                        <m:t> </m:t>
                      </m:r>
                      <m:r>
                        <a:rPr lang="en-US" b="0" i="1" smtClean="0">
                          <a:latin typeface="Cambria Math" panose="02040503050406030204" pitchFamily="18" charset="0"/>
                        </a:rPr>
                        <m:t>𝑖𝑠</m:t>
                      </m:r>
                      <m:r>
                        <a:rPr lang="en-US" b="0" i="1" smtClean="0">
                          <a:latin typeface="Cambria Math" panose="02040503050406030204" pitchFamily="18" charset="0"/>
                        </a:rPr>
                        <m:t> </m:t>
                      </m:r>
                      <m:r>
                        <a:rPr lang="en-US" b="0" i="1" smtClean="0">
                          <a:latin typeface="Cambria Math" panose="02040503050406030204" pitchFamily="18" charset="0"/>
                        </a:rPr>
                        <m:t>𝐼𝑚𝑝𝑟𝑜𝑝𝑒𝑟</m:t>
                      </m:r>
                      <m:r>
                        <a:rPr lang="en-US" b="0" i="1" smtClean="0">
                          <a:latin typeface="Cambria Math" panose="02040503050406030204" pitchFamily="18" charset="0"/>
                        </a:rPr>
                        <m:t> </m:t>
                      </m:r>
                      <m:r>
                        <a:rPr lang="en-US" b="0" i="1" smtClean="0">
                          <a:latin typeface="Cambria Math" panose="02040503050406030204" pitchFamily="18" charset="0"/>
                        </a:rPr>
                        <m:t>𝑇</m:t>
                      </m:r>
                      <m:r>
                        <a:rPr lang="en-US" b="0" i="1" smtClean="0">
                          <a:latin typeface="Cambria Math" panose="02040503050406030204" pitchFamily="18" charset="0"/>
                        </a:rPr>
                        <m:t>.</m:t>
                      </m:r>
                      <m:r>
                        <a:rPr lang="en-US" b="0" i="1" smtClean="0">
                          <a:latin typeface="Cambria Math" panose="02040503050406030204" pitchFamily="18" charset="0"/>
                        </a:rPr>
                        <m:t>𝐹</m:t>
                      </m:r>
                    </m:oMath>
                  </m:oMathPara>
                </a14:m>
                <a:endParaRPr lang="th-TH" dirty="0"/>
              </a:p>
            </p:txBody>
          </p:sp>
        </mc:Choice>
        <mc:Fallback xmlns="">
          <p:sp>
            <p:nvSpPr>
              <p:cNvPr id="7" name="TextBox 6">
                <a:extLst>
                  <a:ext uri="{FF2B5EF4-FFF2-40B4-BE49-F238E27FC236}">
                    <a16:creationId xmlns:a16="http://schemas.microsoft.com/office/drawing/2014/main" id="{6E9594A8-6DED-4AB2-A543-41945846F56D}"/>
                  </a:ext>
                </a:extLst>
              </p:cNvPr>
              <p:cNvSpPr txBox="1">
                <a:spLocks noRot="1" noChangeAspect="1" noMove="1" noResize="1" noEditPoints="1" noAdjustHandles="1" noChangeArrowheads="1" noChangeShapeType="1" noTextEdit="1"/>
              </p:cNvSpPr>
              <p:nvPr/>
            </p:nvSpPr>
            <p:spPr>
              <a:xfrm>
                <a:off x="155642" y="2258437"/>
                <a:ext cx="11382154" cy="871777"/>
              </a:xfrm>
              <a:prstGeom prst="rect">
                <a:avLst/>
              </a:prstGeom>
              <a:blipFill>
                <a:blip r:embed="rId2"/>
                <a:stretch>
                  <a:fillRect/>
                </a:stretch>
              </a:blipFill>
            </p:spPr>
            <p:txBody>
              <a:bodyPr/>
              <a:lstStyle/>
              <a:p>
                <a:r>
                  <a:rPr lang="th-TH">
                    <a:noFill/>
                  </a:rPr>
                  <a:t> </a:t>
                </a:r>
              </a:p>
            </p:txBody>
          </p:sp>
        </mc:Fallback>
      </mc:AlternateContent>
    </p:spTree>
    <p:extLst>
      <p:ext uri="{BB962C8B-B14F-4D97-AF65-F5344CB8AC3E}">
        <p14:creationId xmlns:p14="http://schemas.microsoft.com/office/powerpoint/2010/main" val="83090115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D7EB3B4-D165-4639-BA0A-79001A31FD4E}"/>
              </a:ext>
            </a:extLst>
          </p:cNvPr>
          <p:cNvSpPr>
            <a:spLocks noGrp="1"/>
          </p:cNvSpPr>
          <p:nvPr>
            <p:ph type="title"/>
          </p:nvPr>
        </p:nvSpPr>
        <p:spPr>
          <a:xfrm>
            <a:off x="254540" y="219211"/>
            <a:ext cx="10515600" cy="413088"/>
          </a:xfrm>
        </p:spPr>
        <p:txBody>
          <a:bodyPr>
            <a:normAutofit fontScale="90000"/>
          </a:bodyPr>
          <a:lstStyle/>
          <a:p>
            <a:r>
              <a:rPr lang="en-US" b="1" dirty="0">
                <a:solidFill>
                  <a:srgbClr val="7030A0"/>
                </a:solidFill>
              </a:rPr>
              <a:t>Poles And Zeros Of Transfer Function</a:t>
            </a:r>
            <a:endParaRPr lang="th-TH" b="1" dirty="0">
              <a:solidFill>
                <a:srgbClr val="7030A0"/>
              </a:solidFill>
            </a:endParaRPr>
          </a:p>
        </p:txBody>
      </p:sp>
      <p:sp>
        <p:nvSpPr>
          <p:cNvPr id="5" name="TextBox 4">
            <a:extLst>
              <a:ext uri="{FF2B5EF4-FFF2-40B4-BE49-F238E27FC236}">
                <a16:creationId xmlns:a16="http://schemas.microsoft.com/office/drawing/2014/main" id="{DA7418E2-CEAD-4B8C-862F-B1F69F8059D8}"/>
              </a:ext>
            </a:extLst>
          </p:cNvPr>
          <p:cNvSpPr txBox="1"/>
          <p:nvPr/>
        </p:nvSpPr>
        <p:spPr>
          <a:xfrm>
            <a:off x="261257" y="914400"/>
            <a:ext cx="10412963" cy="954107"/>
          </a:xfrm>
          <a:prstGeom prst="rect">
            <a:avLst/>
          </a:prstGeom>
          <a:noFill/>
        </p:spPr>
        <p:txBody>
          <a:bodyPr wrap="square" rtlCol="0">
            <a:spAutoFit/>
          </a:bodyPr>
          <a:lstStyle/>
          <a:p>
            <a:r>
              <a:rPr lang="en-US" dirty="0"/>
              <a:t>Zeros:	</a:t>
            </a:r>
            <a:r>
              <a:rPr lang="en-US" dirty="0">
                <a:solidFill>
                  <a:schemeClr val="accent2"/>
                </a:solidFill>
              </a:rPr>
              <a:t>Zeros of a Transfer Function are the frequencies</a:t>
            </a:r>
            <a:r>
              <a:rPr lang="en-US" dirty="0"/>
              <a:t> </a:t>
            </a:r>
            <a:r>
              <a:rPr lang="en-US" dirty="0">
                <a:solidFill>
                  <a:schemeClr val="accent1"/>
                </a:solidFill>
              </a:rPr>
              <a:t>(values of s)</a:t>
            </a:r>
            <a:r>
              <a:rPr lang="en-US" dirty="0"/>
              <a:t> </a:t>
            </a:r>
            <a:r>
              <a:rPr lang="en-US" dirty="0">
                <a:solidFill>
                  <a:srgbClr val="7030A0"/>
                </a:solidFill>
              </a:rPr>
              <a:t>for which the </a:t>
            </a:r>
            <a:r>
              <a:rPr lang="en-US" dirty="0">
                <a:solidFill>
                  <a:srgbClr val="C00000"/>
                </a:solidFill>
              </a:rPr>
              <a:t>numerator</a:t>
            </a:r>
            <a:r>
              <a:rPr lang="en-US" dirty="0">
                <a:solidFill>
                  <a:srgbClr val="7030A0"/>
                </a:solidFill>
              </a:rPr>
              <a:t> of the transfer function becomes </a:t>
            </a:r>
            <a:r>
              <a:rPr lang="en-US" dirty="0">
                <a:solidFill>
                  <a:schemeClr val="accent1"/>
                </a:solidFill>
              </a:rPr>
              <a:t>zero.</a:t>
            </a:r>
            <a:endParaRPr lang="th-TH" dirty="0">
              <a:solidFill>
                <a:schemeClr val="accent1"/>
              </a:solidFill>
            </a:endParaRPr>
          </a:p>
        </p:txBody>
      </p:sp>
      <p:sp>
        <p:nvSpPr>
          <p:cNvPr id="7" name="TextBox 6">
            <a:extLst>
              <a:ext uri="{FF2B5EF4-FFF2-40B4-BE49-F238E27FC236}">
                <a16:creationId xmlns:a16="http://schemas.microsoft.com/office/drawing/2014/main" id="{8796798C-50A1-4DD6-AA64-290A390E1B01}"/>
              </a:ext>
            </a:extLst>
          </p:cNvPr>
          <p:cNvSpPr txBox="1"/>
          <p:nvPr/>
        </p:nvSpPr>
        <p:spPr>
          <a:xfrm>
            <a:off x="190832" y="2006211"/>
            <a:ext cx="11553245" cy="954107"/>
          </a:xfrm>
          <a:prstGeom prst="rect">
            <a:avLst/>
          </a:prstGeom>
          <a:noFill/>
        </p:spPr>
        <p:txBody>
          <a:bodyPr wrap="square">
            <a:spAutoFit/>
          </a:bodyPr>
          <a:lstStyle/>
          <a:p>
            <a:r>
              <a:rPr lang="en-US" dirty="0"/>
              <a:t>Poles:	</a:t>
            </a:r>
            <a:r>
              <a:rPr lang="en-US" dirty="0">
                <a:solidFill>
                  <a:schemeClr val="accent2"/>
                </a:solidFill>
              </a:rPr>
              <a:t>Poles of a Transfer Function are the frequencies</a:t>
            </a:r>
            <a:r>
              <a:rPr lang="en-US" dirty="0"/>
              <a:t> </a:t>
            </a:r>
            <a:r>
              <a:rPr lang="en-US" dirty="0">
                <a:solidFill>
                  <a:schemeClr val="accent1"/>
                </a:solidFill>
              </a:rPr>
              <a:t>(values of s)</a:t>
            </a:r>
            <a:r>
              <a:rPr lang="en-US" dirty="0"/>
              <a:t> </a:t>
            </a:r>
            <a:r>
              <a:rPr lang="en-US" dirty="0">
                <a:solidFill>
                  <a:srgbClr val="7030A0"/>
                </a:solidFill>
              </a:rPr>
              <a:t>for which the </a:t>
            </a:r>
            <a:r>
              <a:rPr lang="en-US" dirty="0">
                <a:solidFill>
                  <a:srgbClr val="C00000"/>
                </a:solidFill>
              </a:rPr>
              <a:t>denominator </a:t>
            </a:r>
            <a:r>
              <a:rPr lang="en-US" dirty="0">
                <a:solidFill>
                  <a:srgbClr val="7030A0"/>
                </a:solidFill>
              </a:rPr>
              <a:t>of the transfer function becomes </a:t>
            </a:r>
            <a:r>
              <a:rPr lang="en-US" dirty="0">
                <a:solidFill>
                  <a:schemeClr val="accent1"/>
                </a:solidFill>
              </a:rPr>
              <a:t>zero.</a:t>
            </a:r>
            <a:endParaRPr lang="th-TH" dirty="0">
              <a:solidFill>
                <a:schemeClr val="accent1"/>
              </a:solidFill>
            </a:endParaRPr>
          </a:p>
        </p:txBody>
      </p:sp>
    </p:spTree>
    <p:extLst>
      <p:ext uri="{BB962C8B-B14F-4D97-AF65-F5344CB8AC3E}">
        <p14:creationId xmlns:p14="http://schemas.microsoft.com/office/powerpoint/2010/main" val="378315608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4179710A-34B5-4E52-903F-2CFB9DD99ACE}"/>
              </a:ext>
            </a:extLst>
          </p:cNvPr>
          <p:cNvSpPr>
            <a:spLocks noGrp="1"/>
          </p:cNvSpPr>
          <p:nvPr>
            <p:ph type="title"/>
          </p:nvPr>
        </p:nvSpPr>
        <p:spPr>
          <a:xfrm>
            <a:off x="254540" y="219211"/>
            <a:ext cx="10515600" cy="413088"/>
          </a:xfrm>
        </p:spPr>
        <p:txBody>
          <a:bodyPr>
            <a:normAutofit fontScale="90000"/>
          </a:bodyPr>
          <a:lstStyle/>
          <a:p>
            <a:r>
              <a:rPr lang="en-US" b="1" dirty="0">
                <a:solidFill>
                  <a:srgbClr val="7030A0"/>
                </a:solidFill>
              </a:rPr>
              <a:t>Q: Find the Poles And Zeros Of Transfer Function</a:t>
            </a:r>
            <a:endParaRPr lang="th-TH" b="1" dirty="0">
              <a:solidFill>
                <a:srgbClr val="7030A0"/>
              </a:solidFill>
            </a:endParaRP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2D2D731A-AA9F-4C93-9A9F-3DF885F5E7C5}"/>
                  </a:ext>
                </a:extLst>
              </p:cNvPr>
              <p:cNvSpPr txBox="1"/>
              <p:nvPr/>
            </p:nvSpPr>
            <p:spPr>
              <a:xfrm>
                <a:off x="2138901" y="691763"/>
                <a:ext cx="3468577" cy="897105"/>
              </a:xfrm>
              <a:prstGeom prst="rect">
                <a:avLst/>
              </a:prstGeom>
              <a:solidFill>
                <a:schemeClr val="accent2"/>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𝐻</m:t>
                      </m:r>
                      <m:d>
                        <m:dPr>
                          <m:ctrlPr>
                            <a:rPr lang="en-US" b="0" i="1" smtClean="0">
                              <a:latin typeface="Cambria Math" panose="02040503050406030204" pitchFamily="18" charset="0"/>
                            </a:rPr>
                          </m:ctrlPr>
                        </m:dPr>
                        <m:e>
                          <m:r>
                            <a:rPr lang="en-US" b="0" i="1" smtClean="0">
                              <a:latin typeface="Cambria Math" panose="02040503050406030204" pitchFamily="18" charset="0"/>
                            </a:rPr>
                            <m:t>𝑠</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+2)</m:t>
                          </m:r>
                        </m:num>
                        <m:den>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+3)(</m:t>
                          </m:r>
                          <m:r>
                            <a:rPr lang="en-US" b="0" i="1" smtClean="0">
                              <a:latin typeface="Cambria Math" panose="02040503050406030204" pitchFamily="18" charset="0"/>
                            </a:rPr>
                            <m:t>𝑠</m:t>
                          </m:r>
                          <m:r>
                            <a:rPr lang="en-US" b="0" i="1" smtClean="0">
                              <a:latin typeface="Cambria Math" panose="02040503050406030204" pitchFamily="18" charset="0"/>
                            </a:rPr>
                            <m:t>+4)</m:t>
                          </m:r>
                        </m:den>
                      </m:f>
                    </m:oMath>
                  </m:oMathPara>
                </a14:m>
                <a:endParaRPr lang="th-TH" dirty="0"/>
              </a:p>
            </p:txBody>
          </p:sp>
        </mc:Choice>
        <mc:Fallback xmlns="">
          <p:sp>
            <p:nvSpPr>
              <p:cNvPr id="7" name="TextBox 6">
                <a:extLst>
                  <a:ext uri="{FF2B5EF4-FFF2-40B4-BE49-F238E27FC236}">
                    <a16:creationId xmlns:a16="http://schemas.microsoft.com/office/drawing/2014/main" id="{2D2D731A-AA9F-4C93-9A9F-3DF885F5E7C5}"/>
                  </a:ext>
                </a:extLst>
              </p:cNvPr>
              <p:cNvSpPr txBox="1">
                <a:spLocks noRot="1" noChangeAspect="1" noMove="1" noResize="1" noEditPoints="1" noAdjustHandles="1" noChangeArrowheads="1" noChangeShapeType="1" noTextEdit="1"/>
              </p:cNvSpPr>
              <p:nvPr/>
            </p:nvSpPr>
            <p:spPr>
              <a:xfrm>
                <a:off x="2138901" y="691763"/>
                <a:ext cx="3468577" cy="897105"/>
              </a:xfrm>
              <a:prstGeom prst="rect">
                <a:avLst/>
              </a:prstGeom>
              <a:blipFill>
                <a:blip r:embed="rId2"/>
                <a:stretch>
                  <a:fillRect/>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2F2D5176-78B4-4308-99C2-4D6F320003A5}"/>
                  </a:ext>
                </a:extLst>
              </p:cNvPr>
              <p:cNvSpPr txBox="1"/>
              <p:nvPr/>
            </p:nvSpPr>
            <p:spPr>
              <a:xfrm>
                <a:off x="-63610" y="1828800"/>
                <a:ext cx="2313830" cy="4308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𝑆𝑜𝑙𝑢𝑡𝑖𝑜𝑛</m:t>
                      </m:r>
                      <m:r>
                        <a:rPr lang="en-US" b="0" i="1" smtClean="0">
                          <a:latin typeface="Cambria Math" panose="02040503050406030204" pitchFamily="18" charset="0"/>
                        </a:rPr>
                        <m:t>:</m:t>
                      </m:r>
                    </m:oMath>
                  </m:oMathPara>
                </a14:m>
                <a:endParaRPr lang="en-US" b="0" dirty="0"/>
              </a:p>
            </p:txBody>
          </p:sp>
        </mc:Choice>
        <mc:Fallback xmlns="">
          <p:sp>
            <p:nvSpPr>
              <p:cNvPr id="8" name="TextBox 7">
                <a:extLst>
                  <a:ext uri="{FF2B5EF4-FFF2-40B4-BE49-F238E27FC236}">
                    <a16:creationId xmlns:a16="http://schemas.microsoft.com/office/drawing/2014/main" id="{2F2D5176-78B4-4308-99C2-4D6F320003A5}"/>
                  </a:ext>
                </a:extLst>
              </p:cNvPr>
              <p:cNvSpPr txBox="1">
                <a:spLocks noRot="1" noChangeAspect="1" noMove="1" noResize="1" noEditPoints="1" noAdjustHandles="1" noChangeArrowheads="1" noChangeShapeType="1" noTextEdit="1"/>
              </p:cNvSpPr>
              <p:nvPr/>
            </p:nvSpPr>
            <p:spPr>
              <a:xfrm>
                <a:off x="-63610" y="1828800"/>
                <a:ext cx="2313830" cy="430887"/>
              </a:xfrm>
              <a:prstGeom prst="rect">
                <a:avLst/>
              </a:prstGeom>
              <a:blipFill>
                <a:blip r:embed="rId3"/>
                <a:stretch>
                  <a:fillRect/>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A3D90741-CB4A-4BE0-83FE-CE54B4D9DD41}"/>
                  </a:ext>
                </a:extLst>
              </p:cNvPr>
              <p:cNvSpPr txBox="1"/>
              <p:nvPr/>
            </p:nvSpPr>
            <p:spPr>
              <a:xfrm>
                <a:off x="296187" y="2300163"/>
                <a:ext cx="6438568" cy="98943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𝐻</m:t>
                      </m:r>
                      <m:d>
                        <m:dPr>
                          <m:ctrlPr>
                            <a:rPr lang="en-US" b="0" i="1" smtClean="0">
                              <a:latin typeface="Cambria Math" panose="02040503050406030204" pitchFamily="18" charset="0"/>
                            </a:rPr>
                          </m:ctrlPr>
                        </m:dPr>
                        <m:e>
                          <m:r>
                            <a:rPr lang="en-US" b="0" i="1" smtClean="0">
                              <a:latin typeface="Cambria Math" panose="02040503050406030204" pitchFamily="18" charset="0"/>
                            </a:rPr>
                            <m:t>𝑠</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𝑍𝑒𝑟𝑜𝑠</m:t>
                          </m:r>
                        </m:num>
                        <m:den>
                          <m:r>
                            <a:rPr lang="en-US" b="0" i="1" smtClean="0">
                              <a:latin typeface="Cambria Math" panose="02040503050406030204" pitchFamily="18" charset="0"/>
                            </a:rPr>
                            <m:t>𝑃𝑜𝑙𝑒𝑠</m:t>
                          </m:r>
                        </m:den>
                      </m:f>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+2)</m:t>
                          </m:r>
                        </m:num>
                        <m:den>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+3)(</m:t>
                          </m:r>
                          <m:r>
                            <a:rPr lang="en-US" b="0" i="1" smtClean="0">
                              <a:latin typeface="Cambria Math" panose="02040503050406030204" pitchFamily="18" charset="0"/>
                            </a:rPr>
                            <m:t>𝑠</m:t>
                          </m:r>
                          <m:r>
                            <a:rPr lang="en-US" b="0" i="1" smtClean="0">
                              <a:latin typeface="Cambria Math" panose="02040503050406030204" pitchFamily="18" charset="0"/>
                            </a:rPr>
                            <m:t>+4)</m:t>
                          </m:r>
                        </m:den>
                      </m:f>
                    </m:oMath>
                  </m:oMathPara>
                </a14:m>
                <a:endParaRPr lang="th-TH" dirty="0"/>
              </a:p>
            </p:txBody>
          </p:sp>
        </mc:Choice>
        <mc:Fallback xmlns="">
          <p:sp>
            <p:nvSpPr>
              <p:cNvPr id="10" name="TextBox 9">
                <a:extLst>
                  <a:ext uri="{FF2B5EF4-FFF2-40B4-BE49-F238E27FC236}">
                    <a16:creationId xmlns:a16="http://schemas.microsoft.com/office/drawing/2014/main" id="{A3D90741-CB4A-4BE0-83FE-CE54B4D9DD41}"/>
                  </a:ext>
                </a:extLst>
              </p:cNvPr>
              <p:cNvSpPr txBox="1">
                <a:spLocks noRot="1" noChangeAspect="1" noMove="1" noResize="1" noEditPoints="1" noAdjustHandles="1" noChangeArrowheads="1" noChangeShapeType="1" noTextEdit="1"/>
              </p:cNvSpPr>
              <p:nvPr/>
            </p:nvSpPr>
            <p:spPr>
              <a:xfrm>
                <a:off x="296187" y="2300163"/>
                <a:ext cx="6438568" cy="989438"/>
              </a:xfrm>
              <a:prstGeom prst="rect">
                <a:avLst/>
              </a:prstGeom>
              <a:blipFill>
                <a:blip r:embed="rId4"/>
                <a:stretch>
                  <a:fillRect/>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4D632BBE-48A1-4C82-978C-4AA977095053}"/>
                  </a:ext>
                </a:extLst>
              </p:cNvPr>
              <p:cNvSpPr txBox="1"/>
              <p:nvPr/>
            </p:nvSpPr>
            <p:spPr>
              <a:xfrm>
                <a:off x="1971924" y="4266657"/>
                <a:ext cx="3552246" cy="954107"/>
              </a:xfrm>
              <a:prstGeom prst="rect">
                <a:avLst/>
              </a:prstGeom>
              <a:solidFill>
                <a:srgbClr val="00B0F0"/>
              </a:solid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𝑍𝑒𝑟𝑜𝑠</m:t>
                      </m:r>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=−2 </m:t>
                      </m:r>
                    </m:oMath>
                  </m:oMathPara>
                </a14:m>
                <a:endParaRPr lang="en-US"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𝑃𝑜𝑙𝑒𝑠</m:t>
                      </m:r>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=−3, </m:t>
                      </m:r>
                      <m:r>
                        <a:rPr lang="en-US" b="0" i="1" smtClean="0">
                          <a:latin typeface="Cambria Math" panose="02040503050406030204" pitchFamily="18" charset="0"/>
                        </a:rPr>
                        <m:t>𝑠</m:t>
                      </m:r>
                      <m:r>
                        <a:rPr lang="en-US" b="0" i="1" smtClean="0">
                          <a:latin typeface="Cambria Math" panose="02040503050406030204" pitchFamily="18" charset="0"/>
                        </a:rPr>
                        <m:t>=−4</m:t>
                      </m:r>
                    </m:oMath>
                  </m:oMathPara>
                </a14:m>
                <a:endParaRPr lang="en-US" b="0" dirty="0"/>
              </a:p>
            </p:txBody>
          </p:sp>
        </mc:Choice>
        <mc:Fallback xmlns="">
          <p:sp>
            <p:nvSpPr>
              <p:cNvPr id="12" name="TextBox 11">
                <a:extLst>
                  <a:ext uri="{FF2B5EF4-FFF2-40B4-BE49-F238E27FC236}">
                    <a16:creationId xmlns:a16="http://schemas.microsoft.com/office/drawing/2014/main" id="{4D632BBE-48A1-4C82-978C-4AA977095053}"/>
                  </a:ext>
                </a:extLst>
              </p:cNvPr>
              <p:cNvSpPr txBox="1">
                <a:spLocks noRot="1" noChangeAspect="1" noMove="1" noResize="1" noEditPoints="1" noAdjustHandles="1" noChangeArrowheads="1" noChangeShapeType="1" noTextEdit="1"/>
              </p:cNvSpPr>
              <p:nvPr/>
            </p:nvSpPr>
            <p:spPr>
              <a:xfrm>
                <a:off x="1971924" y="4266657"/>
                <a:ext cx="3552246" cy="954107"/>
              </a:xfrm>
              <a:prstGeom prst="rect">
                <a:avLst/>
              </a:prstGeom>
              <a:blipFill>
                <a:blip r:embed="rId5"/>
                <a:stretch>
                  <a:fillRect/>
                </a:stretch>
              </a:blipFill>
            </p:spPr>
            <p:txBody>
              <a:bodyPr/>
              <a:lstStyle/>
              <a:p>
                <a:r>
                  <a:rPr lang="th-TH">
                    <a:noFill/>
                  </a:rPr>
                  <a:t> </a:t>
                </a:r>
              </a:p>
            </p:txBody>
          </p:sp>
        </mc:Fallback>
      </mc:AlternateContent>
    </p:spTree>
    <p:extLst>
      <p:ext uri="{BB962C8B-B14F-4D97-AF65-F5344CB8AC3E}">
        <p14:creationId xmlns:p14="http://schemas.microsoft.com/office/powerpoint/2010/main" val="295999483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4179710A-34B5-4E52-903F-2CFB9DD99ACE}"/>
              </a:ext>
            </a:extLst>
          </p:cNvPr>
          <p:cNvSpPr>
            <a:spLocks noGrp="1"/>
          </p:cNvSpPr>
          <p:nvPr>
            <p:ph type="title"/>
          </p:nvPr>
        </p:nvSpPr>
        <p:spPr>
          <a:xfrm>
            <a:off x="254540" y="219211"/>
            <a:ext cx="10515600" cy="413088"/>
          </a:xfrm>
        </p:spPr>
        <p:txBody>
          <a:bodyPr>
            <a:normAutofit fontScale="90000"/>
          </a:bodyPr>
          <a:lstStyle/>
          <a:p>
            <a:r>
              <a:rPr lang="en-US" b="1" dirty="0">
                <a:solidFill>
                  <a:srgbClr val="7030A0"/>
                </a:solidFill>
              </a:rPr>
              <a:t>Q: Write the MATLAB Code  Of Transfer Function</a:t>
            </a:r>
            <a:endParaRPr lang="th-TH" b="1" dirty="0">
              <a:solidFill>
                <a:srgbClr val="7030A0"/>
              </a:solidFill>
            </a:endParaRP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2D2D731A-AA9F-4C93-9A9F-3DF885F5E7C5}"/>
                  </a:ext>
                </a:extLst>
              </p:cNvPr>
              <p:cNvSpPr txBox="1"/>
              <p:nvPr/>
            </p:nvSpPr>
            <p:spPr>
              <a:xfrm>
                <a:off x="2138901" y="691763"/>
                <a:ext cx="3468577" cy="897105"/>
              </a:xfrm>
              <a:prstGeom prst="rect">
                <a:avLst/>
              </a:prstGeom>
              <a:solidFill>
                <a:schemeClr val="accent2"/>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𝐻</m:t>
                      </m:r>
                      <m:d>
                        <m:dPr>
                          <m:ctrlPr>
                            <a:rPr lang="en-US" b="0" i="1" smtClean="0">
                              <a:latin typeface="Cambria Math" panose="02040503050406030204" pitchFamily="18" charset="0"/>
                            </a:rPr>
                          </m:ctrlPr>
                        </m:dPr>
                        <m:e>
                          <m:r>
                            <a:rPr lang="en-US" b="0" i="1" smtClean="0">
                              <a:latin typeface="Cambria Math" panose="02040503050406030204" pitchFamily="18" charset="0"/>
                            </a:rPr>
                            <m:t>𝑠</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+2)</m:t>
                          </m:r>
                        </m:num>
                        <m:den>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+3)(</m:t>
                          </m:r>
                          <m:r>
                            <a:rPr lang="en-US" b="0" i="1" smtClean="0">
                              <a:latin typeface="Cambria Math" panose="02040503050406030204" pitchFamily="18" charset="0"/>
                            </a:rPr>
                            <m:t>𝑠</m:t>
                          </m:r>
                          <m:r>
                            <a:rPr lang="en-US" b="0" i="1" smtClean="0">
                              <a:latin typeface="Cambria Math" panose="02040503050406030204" pitchFamily="18" charset="0"/>
                            </a:rPr>
                            <m:t>+4)</m:t>
                          </m:r>
                        </m:den>
                      </m:f>
                    </m:oMath>
                  </m:oMathPara>
                </a14:m>
                <a:endParaRPr lang="th-TH" dirty="0"/>
              </a:p>
            </p:txBody>
          </p:sp>
        </mc:Choice>
        <mc:Fallback xmlns="">
          <p:sp>
            <p:nvSpPr>
              <p:cNvPr id="7" name="TextBox 6">
                <a:extLst>
                  <a:ext uri="{FF2B5EF4-FFF2-40B4-BE49-F238E27FC236}">
                    <a16:creationId xmlns:a16="http://schemas.microsoft.com/office/drawing/2014/main" id="{2D2D731A-AA9F-4C93-9A9F-3DF885F5E7C5}"/>
                  </a:ext>
                </a:extLst>
              </p:cNvPr>
              <p:cNvSpPr txBox="1">
                <a:spLocks noRot="1" noChangeAspect="1" noMove="1" noResize="1" noEditPoints="1" noAdjustHandles="1" noChangeArrowheads="1" noChangeShapeType="1" noTextEdit="1"/>
              </p:cNvSpPr>
              <p:nvPr/>
            </p:nvSpPr>
            <p:spPr>
              <a:xfrm>
                <a:off x="2138901" y="691763"/>
                <a:ext cx="3468577" cy="897105"/>
              </a:xfrm>
              <a:prstGeom prst="rect">
                <a:avLst/>
              </a:prstGeom>
              <a:blipFill>
                <a:blip r:embed="rId2"/>
                <a:stretch>
                  <a:fillRect/>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2F2D5176-78B4-4308-99C2-4D6F320003A5}"/>
                  </a:ext>
                </a:extLst>
              </p:cNvPr>
              <p:cNvSpPr txBox="1"/>
              <p:nvPr/>
            </p:nvSpPr>
            <p:spPr>
              <a:xfrm>
                <a:off x="-63610" y="1828800"/>
                <a:ext cx="2313830" cy="4308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𝑆𝑜𝑙𝑢𝑡𝑖𝑜𝑛</m:t>
                      </m:r>
                      <m:r>
                        <a:rPr lang="en-US" b="0" i="1" smtClean="0">
                          <a:latin typeface="Cambria Math" panose="02040503050406030204" pitchFamily="18" charset="0"/>
                        </a:rPr>
                        <m:t>:</m:t>
                      </m:r>
                    </m:oMath>
                  </m:oMathPara>
                </a14:m>
                <a:endParaRPr lang="en-US" b="0" dirty="0"/>
              </a:p>
            </p:txBody>
          </p:sp>
        </mc:Choice>
        <mc:Fallback xmlns="">
          <p:sp>
            <p:nvSpPr>
              <p:cNvPr id="8" name="TextBox 7">
                <a:extLst>
                  <a:ext uri="{FF2B5EF4-FFF2-40B4-BE49-F238E27FC236}">
                    <a16:creationId xmlns:a16="http://schemas.microsoft.com/office/drawing/2014/main" id="{2F2D5176-78B4-4308-99C2-4D6F320003A5}"/>
                  </a:ext>
                </a:extLst>
              </p:cNvPr>
              <p:cNvSpPr txBox="1">
                <a:spLocks noRot="1" noChangeAspect="1" noMove="1" noResize="1" noEditPoints="1" noAdjustHandles="1" noChangeArrowheads="1" noChangeShapeType="1" noTextEdit="1"/>
              </p:cNvSpPr>
              <p:nvPr/>
            </p:nvSpPr>
            <p:spPr>
              <a:xfrm>
                <a:off x="-63610" y="1828800"/>
                <a:ext cx="2313830" cy="430887"/>
              </a:xfrm>
              <a:prstGeom prst="rect">
                <a:avLst/>
              </a:prstGeom>
              <a:blipFill>
                <a:blip r:embed="rId3"/>
                <a:stretch>
                  <a:fillRect/>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A3D90741-CB4A-4BE0-83FE-CE54B4D9DD41}"/>
                  </a:ext>
                </a:extLst>
              </p:cNvPr>
              <p:cNvSpPr txBox="1"/>
              <p:nvPr/>
            </p:nvSpPr>
            <p:spPr>
              <a:xfrm>
                <a:off x="296187" y="2300163"/>
                <a:ext cx="11403444" cy="98943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𝐻</m:t>
                      </m:r>
                      <m:d>
                        <m:dPr>
                          <m:ctrlPr>
                            <a:rPr lang="en-US" b="0" i="1" smtClean="0">
                              <a:latin typeface="Cambria Math" panose="02040503050406030204" pitchFamily="18" charset="0"/>
                            </a:rPr>
                          </m:ctrlPr>
                        </m:dPr>
                        <m:e>
                          <m:r>
                            <a:rPr lang="en-US" b="0" i="1" smtClean="0">
                              <a:latin typeface="Cambria Math" panose="02040503050406030204" pitchFamily="18" charset="0"/>
                            </a:rPr>
                            <m:t>𝑠</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𝑍𝑒𝑟𝑜𝑠</m:t>
                          </m:r>
                        </m:num>
                        <m:den>
                          <m:r>
                            <a:rPr lang="en-US" b="0" i="1" smtClean="0">
                              <a:latin typeface="Cambria Math" panose="02040503050406030204" pitchFamily="18" charset="0"/>
                            </a:rPr>
                            <m:t>𝑃𝑜𝑙𝑒𝑠</m:t>
                          </m:r>
                        </m:den>
                      </m:f>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+2)</m:t>
                          </m:r>
                        </m:num>
                        <m:den>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+3)(</m:t>
                          </m:r>
                          <m:r>
                            <a:rPr lang="en-US" b="0" i="1" smtClean="0">
                              <a:latin typeface="Cambria Math" panose="02040503050406030204" pitchFamily="18" charset="0"/>
                            </a:rPr>
                            <m:t>𝑠</m:t>
                          </m:r>
                          <m:r>
                            <a:rPr lang="en-US" b="0" i="1" smtClean="0">
                              <a:latin typeface="Cambria Math" panose="02040503050406030204" pitchFamily="18" charset="0"/>
                            </a:rPr>
                            <m:t>+4)</m:t>
                          </m:r>
                        </m:den>
                      </m:f>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+2)</m:t>
                          </m:r>
                        </m:num>
                        <m:den>
                          <m:r>
                            <a:rPr lang="en-US" i="1">
                              <a:latin typeface="Cambria Math" panose="02040503050406030204" pitchFamily="18" charset="0"/>
                            </a:rPr>
                            <m:t>(</m:t>
                          </m:r>
                          <m:sSup>
                            <m:sSupPr>
                              <m:ctrlPr>
                                <a:rPr lang="en-US" i="1" smtClean="0">
                                  <a:latin typeface="Cambria Math" panose="02040503050406030204" pitchFamily="18" charset="0"/>
                                </a:rPr>
                              </m:ctrlPr>
                            </m:sSupPr>
                            <m:e>
                              <m:r>
                                <a:rPr lang="en-US" b="0" i="1" smtClean="0">
                                  <a:latin typeface="Cambria Math" panose="02040503050406030204" pitchFamily="18" charset="0"/>
                                </a:rPr>
                                <m:t>𝑠</m:t>
                              </m:r>
                            </m:e>
                            <m:sup>
                              <m:r>
                                <a:rPr lang="en-US" b="0" i="1" smtClean="0">
                                  <a:latin typeface="Cambria Math" panose="02040503050406030204" pitchFamily="18" charset="0"/>
                                </a:rPr>
                                <m:t>2</m:t>
                              </m:r>
                            </m:sup>
                          </m:sSup>
                          <m:r>
                            <a:rPr lang="en-US" i="1">
                              <a:latin typeface="Cambria Math" panose="02040503050406030204" pitchFamily="18" charset="0"/>
                            </a:rPr>
                            <m:t>+3</m:t>
                          </m:r>
                          <m:r>
                            <a:rPr lang="en-US" b="0" i="1" smtClean="0">
                              <a:latin typeface="Cambria Math" panose="02040503050406030204" pitchFamily="18" charset="0"/>
                            </a:rPr>
                            <m:t>𝑠</m:t>
                          </m:r>
                          <m:r>
                            <a:rPr lang="en-US" b="0" i="1" smtClean="0">
                              <a:latin typeface="Cambria Math" panose="02040503050406030204" pitchFamily="18" charset="0"/>
                            </a:rPr>
                            <m:t>+4</m:t>
                          </m:r>
                          <m:r>
                            <a:rPr lang="en-US" b="0" i="1" smtClean="0">
                              <a:latin typeface="Cambria Math" panose="02040503050406030204" pitchFamily="18" charset="0"/>
                            </a:rPr>
                            <m:t>𝑠</m:t>
                          </m:r>
                          <m:r>
                            <a:rPr lang="en-US" b="0" i="1" smtClean="0">
                              <a:latin typeface="Cambria Math" panose="02040503050406030204" pitchFamily="18" charset="0"/>
                            </a:rPr>
                            <m:t>+12)</m:t>
                          </m:r>
                        </m:den>
                      </m:f>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+2)</m:t>
                          </m:r>
                        </m:num>
                        <m:den>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𝑠</m:t>
                              </m:r>
                            </m:e>
                            <m:sup>
                              <m:r>
                                <a:rPr lang="en-US" i="1">
                                  <a:latin typeface="Cambria Math" panose="02040503050406030204" pitchFamily="18" charset="0"/>
                                </a:rPr>
                                <m:t>2</m:t>
                              </m:r>
                            </m:sup>
                          </m:sSup>
                          <m:r>
                            <a:rPr lang="en-US" i="1">
                              <a:latin typeface="Cambria Math" panose="02040503050406030204" pitchFamily="18" charset="0"/>
                            </a:rPr>
                            <m:t>+</m:t>
                          </m:r>
                          <m:r>
                            <a:rPr lang="en-US" b="0" i="1" smtClean="0">
                              <a:latin typeface="Cambria Math" panose="02040503050406030204" pitchFamily="18" charset="0"/>
                            </a:rPr>
                            <m:t>7</m:t>
                          </m:r>
                          <m:r>
                            <a:rPr lang="en-US" i="1">
                              <a:latin typeface="Cambria Math" panose="02040503050406030204" pitchFamily="18" charset="0"/>
                            </a:rPr>
                            <m:t>𝑠</m:t>
                          </m:r>
                          <m:r>
                            <a:rPr lang="en-US" i="1">
                              <a:latin typeface="Cambria Math" panose="02040503050406030204" pitchFamily="18" charset="0"/>
                            </a:rPr>
                            <m:t>+12)</m:t>
                          </m:r>
                        </m:den>
                      </m:f>
                    </m:oMath>
                  </m:oMathPara>
                </a14:m>
                <a:endParaRPr lang="th-TH" dirty="0"/>
              </a:p>
            </p:txBody>
          </p:sp>
        </mc:Choice>
        <mc:Fallback xmlns="">
          <p:sp>
            <p:nvSpPr>
              <p:cNvPr id="10" name="TextBox 9">
                <a:extLst>
                  <a:ext uri="{FF2B5EF4-FFF2-40B4-BE49-F238E27FC236}">
                    <a16:creationId xmlns:a16="http://schemas.microsoft.com/office/drawing/2014/main" id="{A3D90741-CB4A-4BE0-83FE-CE54B4D9DD41}"/>
                  </a:ext>
                </a:extLst>
              </p:cNvPr>
              <p:cNvSpPr txBox="1">
                <a:spLocks noRot="1" noChangeAspect="1" noMove="1" noResize="1" noEditPoints="1" noAdjustHandles="1" noChangeArrowheads="1" noChangeShapeType="1" noTextEdit="1"/>
              </p:cNvSpPr>
              <p:nvPr/>
            </p:nvSpPr>
            <p:spPr>
              <a:xfrm>
                <a:off x="296187" y="2300163"/>
                <a:ext cx="11403444" cy="989438"/>
              </a:xfrm>
              <a:prstGeom prst="rect">
                <a:avLst/>
              </a:prstGeom>
              <a:blipFill>
                <a:blip r:embed="rId4"/>
                <a:stretch>
                  <a:fillRect/>
                </a:stretch>
              </a:blipFill>
            </p:spPr>
            <p:txBody>
              <a:bodyPr/>
              <a:lstStyle/>
              <a:p>
                <a:r>
                  <a:rPr lang="th-TH">
                    <a:noFill/>
                  </a:rPr>
                  <a:t> </a:t>
                </a:r>
              </a:p>
            </p:txBody>
          </p:sp>
        </mc:Fallback>
      </mc:AlternateContent>
      <p:sp>
        <p:nvSpPr>
          <p:cNvPr id="9" name="TextBox 8">
            <a:extLst>
              <a:ext uri="{FF2B5EF4-FFF2-40B4-BE49-F238E27FC236}">
                <a16:creationId xmlns:a16="http://schemas.microsoft.com/office/drawing/2014/main" id="{1F26BBDF-D53F-4E5D-9FE5-150509A6B8B5}"/>
              </a:ext>
            </a:extLst>
          </p:cNvPr>
          <p:cNvSpPr txBox="1"/>
          <p:nvPr/>
        </p:nvSpPr>
        <p:spPr>
          <a:xfrm>
            <a:off x="719017" y="3657858"/>
            <a:ext cx="4888462" cy="3170099"/>
          </a:xfrm>
          <a:prstGeom prst="rect">
            <a:avLst/>
          </a:prstGeom>
          <a:noFill/>
        </p:spPr>
        <p:txBody>
          <a:bodyPr wrap="square">
            <a:spAutoFit/>
          </a:bodyPr>
          <a:lstStyle/>
          <a:p>
            <a:r>
              <a:rPr lang="th-TH" sz="2000" dirty="0"/>
              <a:t>&gt;&gt; numerator = [1 2];</a:t>
            </a:r>
          </a:p>
          <a:p>
            <a:r>
              <a:rPr lang="th-TH" sz="2000" dirty="0"/>
              <a:t>&gt;&gt; denominator = [1 7 12];</a:t>
            </a:r>
          </a:p>
          <a:p>
            <a:r>
              <a:rPr lang="th-TH" sz="2000" dirty="0"/>
              <a:t>&gt;&gt; sys = tf(numerator, denominator)</a:t>
            </a:r>
          </a:p>
          <a:p>
            <a:endParaRPr lang="th-TH" sz="2000" dirty="0"/>
          </a:p>
          <a:p>
            <a:r>
              <a:rPr lang="th-TH" sz="2000" dirty="0"/>
              <a:t>sys =</a:t>
            </a:r>
          </a:p>
          <a:p>
            <a:r>
              <a:rPr lang="th-TH" sz="2000" dirty="0"/>
              <a:t>       s + 2</a:t>
            </a:r>
          </a:p>
          <a:p>
            <a:r>
              <a:rPr lang="th-TH" sz="2000" dirty="0"/>
              <a:t>  --------------</a:t>
            </a:r>
          </a:p>
          <a:p>
            <a:r>
              <a:rPr lang="th-TH" sz="2000" dirty="0"/>
              <a:t>  s^2 + 7 s + 12</a:t>
            </a:r>
          </a:p>
          <a:p>
            <a:r>
              <a:rPr lang="th-TH" sz="2000" dirty="0"/>
              <a:t> Continuous-time transfer function.</a:t>
            </a:r>
          </a:p>
          <a:p>
            <a:r>
              <a:rPr lang="en-US" sz="2000" dirty="0"/>
              <a:t>plot(sys)</a:t>
            </a:r>
            <a:endParaRPr lang="th-TH" sz="2000" dirty="0"/>
          </a:p>
        </p:txBody>
      </p:sp>
      <p:sp>
        <p:nvSpPr>
          <p:cNvPr id="3" name="Rectangle: Rounded Corners 2">
            <a:extLst>
              <a:ext uri="{FF2B5EF4-FFF2-40B4-BE49-F238E27FC236}">
                <a16:creationId xmlns:a16="http://schemas.microsoft.com/office/drawing/2014/main" id="{D53B55B3-0EA5-4E44-9D26-F97B4D10B666}"/>
              </a:ext>
            </a:extLst>
          </p:cNvPr>
          <p:cNvSpPr/>
          <p:nvPr/>
        </p:nvSpPr>
        <p:spPr>
          <a:xfrm>
            <a:off x="429847" y="3568399"/>
            <a:ext cx="4501662" cy="3209788"/>
          </a:xfrm>
          <a:prstGeom prst="roundRect">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pic>
        <p:nvPicPr>
          <p:cNvPr id="5" name="Picture 4">
            <a:extLst>
              <a:ext uri="{FF2B5EF4-FFF2-40B4-BE49-F238E27FC236}">
                <a16:creationId xmlns:a16="http://schemas.microsoft.com/office/drawing/2014/main" id="{67688F6F-66A0-47AF-B814-32F4F71A41BB}"/>
              </a:ext>
            </a:extLst>
          </p:cNvPr>
          <p:cNvPicPr>
            <a:picLocks noChangeAspect="1"/>
          </p:cNvPicPr>
          <p:nvPr/>
        </p:nvPicPr>
        <p:blipFill>
          <a:blip r:embed="rId5"/>
          <a:stretch>
            <a:fillRect/>
          </a:stretch>
        </p:blipFill>
        <p:spPr>
          <a:xfrm>
            <a:off x="6177206" y="3429000"/>
            <a:ext cx="4886325" cy="3209788"/>
          </a:xfrm>
          <a:prstGeom prst="rect">
            <a:avLst/>
          </a:prstGeom>
        </p:spPr>
      </p:pic>
      <p:sp>
        <p:nvSpPr>
          <p:cNvPr id="11" name="Rectangle: Rounded Corners 10">
            <a:extLst>
              <a:ext uri="{FF2B5EF4-FFF2-40B4-BE49-F238E27FC236}">
                <a16:creationId xmlns:a16="http://schemas.microsoft.com/office/drawing/2014/main" id="{39EAC66F-BEDD-4C03-92C2-69E3FE2C2240}"/>
              </a:ext>
            </a:extLst>
          </p:cNvPr>
          <p:cNvSpPr/>
          <p:nvPr/>
        </p:nvSpPr>
        <p:spPr>
          <a:xfrm>
            <a:off x="5970954" y="3352800"/>
            <a:ext cx="5603631" cy="3425387"/>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spTree>
    <p:extLst>
      <p:ext uri="{BB962C8B-B14F-4D97-AF65-F5344CB8AC3E}">
        <p14:creationId xmlns:p14="http://schemas.microsoft.com/office/powerpoint/2010/main" val="327675005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DFCA078-755D-44D2-A151-983D0D930D5E}"/>
              </a:ext>
            </a:extLst>
          </p:cNvPr>
          <p:cNvSpPr>
            <a:spLocks noGrp="1"/>
          </p:cNvSpPr>
          <p:nvPr>
            <p:ph type="title"/>
          </p:nvPr>
        </p:nvSpPr>
        <p:spPr>
          <a:xfrm>
            <a:off x="254540" y="219211"/>
            <a:ext cx="10515600" cy="413088"/>
          </a:xfrm>
        </p:spPr>
        <p:txBody>
          <a:bodyPr>
            <a:normAutofit fontScale="90000"/>
          </a:bodyPr>
          <a:lstStyle/>
          <a:p>
            <a:r>
              <a:rPr lang="en-US" b="1" dirty="0">
                <a:solidFill>
                  <a:srgbClr val="7030A0"/>
                </a:solidFill>
              </a:rPr>
              <a:t>Pole-Zero Diagram</a:t>
            </a:r>
            <a:endParaRPr lang="th-TH" b="1" dirty="0">
              <a:solidFill>
                <a:srgbClr val="7030A0"/>
              </a:solidFill>
            </a:endParaRPr>
          </a:p>
        </p:txBody>
      </p:sp>
      <p:sp>
        <p:nvSpPr>
          <p:cNvPr id="7" name="TextBox 6">
            <a:extLst>
              <a:ext uri="{FF2B5EF4-FFF2-40B4-BE49-F238E27FC236}">
                <a16:creationId xmlns:a16="http://schemas.microsoft.com/office/drawing/2014/main" id="{587A9E4C-A4F1-404E-BE6E-D281EDF5CBA1}"/>
              </a:ext>
            </a:extLst>
          </p:cNvPr>
          <p:cNvSpPr txBox="1"/>
          <p:nvPr/>
        </p:nvSpPr>
        <p:spPr>
          <a:xfrm>
            <a:off x="320431" y="828431"/>
            <a:ext cx="11652738" cy="954107"/>
          </a:xfrm>
          <a:prstGeom prst="rect">
            <a:avLst/>
          </a:prstGeom>
          <a:noFill/>
        </p:spPr>
        <p:txBody>
          <a:bodyPr wrap="square" rtlCol="0">
            <a:spAutoFit/>
          </a:bodyPr>
          <a:lstStyle/>
          <a:p>
            <a:r>
              <a:rPr lang="en-US" dirty="0">
                <a:solidFill>
                  <a:schemeClr val="accent1"/>
                </a:solidFill>
              </a:rPr>
              <a:t>Plot on s-plane </a:t>
            </a:r>
            <a:r>
              <a:rPr lang="en-US" dirty="0">
                <a:solidFill>
                  <a:srgbClr val="002060"/>
                </a:solidFill>
              </a:rPr>
              <a:t>which represents the location of Poles and Zeros </a:t>
            </a:r>
            <a:r>
              <a:rPr lang="en-US" dirty="0">
                <a:solidFill>
                  <a:schemeClr val="accent1"/>
                </a:solidFill>
              </a:rPr>
              <a:t>of a </a:t>
            </a:r>
            <a:r>
              <a:rPr lang="en-US" dirty="0">
                <a:solidFill>
                  <a:srgbClr val="00B050"/>
                </a:solidFill>
              </a:rPr>
              <a:t>Transfer Function</a:t>
            </a:r>
            <a:r>
              <a:rPr lang="en-US" dirty="0">
                <a:solidFill>
                  <a:schemeClr val="accent1"/>
                </a:solidFill>
              </a:rPr>
              <a:t> is called as </a:t>
            </a:r>
            <a:r>
              <a:rPr lang="en-US" dirty="0">
                <a:solidFill>
                  <a:srgbClr val="C00000"/>
                </a:solidFill>
              </a:rPr>
              <a:t>Pole-Zero Diagram.</a:t>
            </a:r>
            <a:endParaRPr lang="th-TH" dirty="0">
              <a:solidFill>
                <a:srgbClr val="C00000"/>
              </a:solidFill>
            </a:endParaRPr>
          </a:p>
        </p:txBody>
      </p:sp>
      <p:sp>
        <p:nvSpPr>
          <p:cNvPr id="10" name="TextBox 9">
            <a:extLst>
              <a:ext uri="{FF2B5EF4-FFF2-40B4-BE49-F238E27FC236}">
                <a16:creationId xmlns:a16="http://schemas.microsoft.com/office/drawing/2014/main" id="{4F7AAD07-A027-4AD9-BEE0-BF1AE2A2FFA3}"/>
              </a:ext>
            </a:extLst>
          </p:cNvPr>
          <p:cNvSpPr txBox="1"/>
          <p:nvPr/>
        </p:nvSpPr>
        <p:spPr>
          <a:xfrm>
            <a:off x="288292" y="1815481"/>
            <a:ext cx="10487608" cy="954107"/>
          </a:xfrm>
          <a:prstGeom prst="rect">
            <a:avLst/>
          </a:prstGeom>
          <a:noFill/>
        </p:spPr>
        <p:txBody>
          <a:bodyPr wrap="square" rtlCol="0">
            <a:spAutoFit/>
          </a:bodyPr>
          <a:lstStyle/>
          <a:p>
            <a:r>
              <a:rPr lang="en-US" b="1" dirty="0">
                <a:solidFill>
                  <a:srgbClr val="00B0F0"/>
                </a:solidFill>
              </a:rPr>
              <a:t>Poles</a:t>
            </a:r>
            <a:r>
              <a:rPr lang="en-US" dirty="0"/>
              <a:t> are represented by     </a:t>
            </a:r>
            <a:r>
              <a:rPr lang="en-US" sz="2800" dirty="0">
                <a:solidFill>
                  <a:srgbClr val="C00000"/>
                </a:solidFill>
                <a:sym typeface="Symbol" panose="05050102010706020507" pitchFamily="18" charset="2"/>
              </a:rPr>
              <a:t></a:t>
            </a:r>
            <a:r>
              <a:rPr lang="en-US" sz="2800" dirty="0">
                <a:sym typeface="Symbol" panose="05050102010706020507" pitchFamily="18" charset="2"/>
              </a:rPr>
              <a:t></a:t>
            </a:r>
            <a:r>
              <a:rPr lang="en-US" dirty="0"/>
              <a:t> </a:t>
            </a:r>
          </a:p>
          <a:p>
            <a:r>
              <a:rPr lang="en-US" b="1" dirty="0">
                <a:solidFill>
                  <a:schemeClr val="accent2"/>
                </a:solidFill>
              </a:rPr>
              <a:t>Zeros</a:t>
            </a:r>
            <a:r>
              <a:rPr lang="en-US" dirty="0"/>
              <a:t> are represented by </a:t>
            </a:r>
            <a:endParaRPr lang="th-TH" dirty="0"/>
          </a:p>
        </p:txBody>
      </p:sp>
      <p:sp>
        <p:nvSpPr>
          <p:cNvPr id="11" name="Oval 10">
            <a:extLst>
              <a:ext uri="{FF2B5EF4-FFF2-40B4-BE49-F238E27FC236}">
                <a16:creationId xmlns:a16="http://schemas.microsoft.com/office/drawing/2014/main" id="{33F7B677-87F6-4A37-BB13-EF273261F788}"/>
              </a:ext>
            </a:extLst>
          </p:cNvPr>
          <p:cNvSpPr/>
          <p:nvPr/>
        </p:nvSpPr>
        <p:spPr>
          <a:xfrm>
            <a:off x="4353169" y="2344614"/>
            <a:ext cx="312615" cy="304800"/>
          </a:xfrm>
          <a:prstGeom prst="ellipse">
            <a:avLst/>
          </a:prstGeom>
          <a:noFill/>
          <a:ln w="571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pic>
        <p:nvPicPr>
          <p:cNvPr id="13" name="Picture 12">
            <a:extLst>
              <a:ext uri="{FF2B5EF4-FFF2-40B4-BE49-F238E27FC236}">
                <a16:creationId xmlns:a16="http://schemas.microsoft.com/office/drawing/2014/main" id="{F4B71355-207D-4D3D-895D-C660C503D709}"/>
              </a:ext>
            </a:extLst>
          </p:cNvPr>
          <p:cNvPicPr>
            <a:picLocks noChangeAspect="1"/>
          </p:cNvPicPr>
          <p:nvPr/>
        </p:nvPicPr>
        <p:blipFill>
          <a:blip r:embed="rId2"/>
          <a:stretch>
            <a:fillRect/>
          </a:stretch>
        </p:blipFill>
        <p:spPr>
          <a:xfrm>
            <a:off x="1131642" y="3248391"/>
            <a:ext cx="5286375" cy="3362325"/>
          </a:xfrm>
          <a:prstGeom prst="rect">
            <a:avLst/>
          </a:prstGeom>
        </p:spPr>
      </p:pic>
      <p:sp>
        <p:nvSpPr>
          <p:cNvPr id="14" name="TextBox 13">
            <a:extLst>
              <a:ext uri="{FF2B5EF4-FFF2-40B4-BE49-F238E27FC236}">
                <a16:creationId xmlns:a16="http://schemas.microsoft.com/office/drawing/2014/main" id="{96B036FD-8948-4098-BE53-747D603E3F54}"/>
              </a:ext>
            </a:extLst>
          </p:cNvPr>
          <p:cNvSpPr txBox="1"/>
          <p:nvPr/>
        </p:nvSpPr>
        <p:spPr>
          <a:xfrm>
            <a:off x="6158523" y="1946031"/>
            <a:ext cx="5666155" cy="1323439"/>
          </a:xfrm>
          <a:prstGeom prst="rect">
            <a:avLst/>
          </a:prstGeom>
          <a:noFill/>
        </p:spPr>
        <p:txBody>
          <a:bodyPr wrap="square" rtlCol="0">
            <a:spAutoFit/>
          </a:bodyPr>
          <a:lstStyle/>
          <a:p>
            <a:r>
              <a:rPr lang="en-US" sz="2000" b="1" dirty="0">
                <a:solidFill>
                  <a:schemeClr val="accent4">
                    <a:lumMod val="50000"/>
                  </a:schemeClr>
                </a:solidFill>
              </a:rPr>
              <a:t>X-axis is sigma-axis (real part of x)</a:t>
            </a:r>
          </a:p>
          <a:p>
            <a:endParaRPr lang="en-US" sz="2000" dirty="0"/>
          </a:p>
          <a:p>
            <a:endParaRPr lang="en-US" sz="2000" dirty="0"/>
          </a:p>
          <a:p>
            <a:r>
              <a:rPr lang="en-US" sz="2000" b="1" dirty="0">
                <a:solidFill>
                  <a:schemeClr val="accent1">
                    <a:lumMod val="75000"/>
                  </a:schemeClr>
                </a:solidFill>
              </a:rPr>
              <a:t>Y-axis is the j</a:t>
            </a:r>
            <a:r>
              <a:rPr lang="en-US" sz="2000" b="1" dirty="0">
                <a:solidFill>
                  <a:schemeClr val="accent1">
                    <a:lumMod val="75000"/>
                  </a:schemeClr>
                </a:solidFill>
                <a:sym typeface="Symbol" panose="05050102010706020507" pitchFamily="18" charset="2"/>
              </a:rPr>
              <a:t>-axis which is the imaginary part of x</a:t>
            </a:r>
            <a:endParaRPr lang="th-TH" sz="2000" b="1" dirty="0">
              <a:solidFill>
                <a:schemeClr val="accent1">
                  <a:lumMod val="75000"/>
                </a:schemeClr>
              </a:solidFill>
            </a:endParaRPr>
          </a:p>
        </p:txBody>
      </p:sp>
      <p:sp>
        <p:nvSpPr>
          <p:cNvPr id="15" name="Rectangle: Rounded Corners 14">
            <a:extLst>
              <a:ext uri="{FF2B5EF4-FFF2-40B4-BE49-F238E27FC236}">
                <a16:creationId xmlns:a16="http://schemas.microsoft.com/office/drawing/2014/main" id="{96EFEB1C-B4CF-4C0C-97D0-503EFB3509DA}"/>
              </a:ext>
            </a:extLst>
          </p:cNvPr>
          <p:cNvSpPr/>
          <p:nvPr/>
        </p:nvSpPr>
        <p:spPr>
          <a:xfrm>
            <a:off x="6166338" y="1891323"/>
            <a:ext cx="5705231" cy="1735015"/>
          </a:xfrm>
          <a:prstGeom prst="roundRect">
            <a:avLst/>
          </a:prstGeom>
          <a:no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spTree>
    <p:extLst>
      <p:ext uri="{BB962C8B-B14F-4D97-AF65-F5344CB8AC3E}">
        <p14:creationId xmlns:p14="http://schemas.microsoft.com/office/powerpoint/2010/main" val="335477951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4179710A-34B5-4E52-903F-2CFB9DD99ACE}"/>
              </a:ext>
            </a:extLst>
          </p:cNvPr>
          <p:cNvSpPr>
            <a:spLocks noGrp="1"/>
          </p:cNvSpPr>
          <p:nvPr>
            <p:ph type="title"/>
          </p:nvPr>
        </p:nvSpPr>
        <p:spPr>
          <a:xfrm>
            <a:off x="254540" y="219211"/>
            <a:ext cx="10515600" cy="413088"/>
          </a:xfrm>
        </p:spPr>
        <p:txBody>
          <a:bodyPr>
            <a:normAutofit fontScale="90000"/>
          </a:bodyPr>
          <a:lstStyle/>
          <a:p>
            <a:r>
              <a:rPr lang="en-US" b="1" dirty="0">
                <a:solidFill>
                  <a:srgbClr val="7030A0"/>
                </a:solidFill>
              </a:rPr>
              <a:t>Q: Find the Poles And Zeros Of Transfer Function and Draw the Pole – Zero Diagram</a:t>
            </a:r>
            <a:endParaRPr lang="th-TH" b="1" dirty="0">
              <a:solidFill>
                <a:srgbClr val="7030A0"/>
              </a:solidFill>
            </a:endParaRP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2D2D731A-AA9F-4C93-9A9F-3DF885F5E7C5}"/>
                  </a:ext>
                </a:extLst>
              </p:cNvPr>
              <p:cNvSpPr txBox="1"/>
              <p:nvPr/>
            </p:nvSpPr>
            <p:spPr>
              <a:xfrm>
                <a:off x="2162347" y="974593"/>
                <a:ext cx="3468577" cy="897105"/>
              </a:xfrm>
              <a:prstGeom prst="rect">
                <a:avLst/>
              </a:prstGeom>
              <a:solidFill>
                <a:schemeClr val="accent2"/>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𝐻</m:t>
                      </m:r>
                      <m:d>
                        <m:dPr>
                          <m:ctrlPr>
                            <a:rPr lang="en-US" b="0" i="1" smtClean="0">
                              <a:latin typeface="Cambria Math" panose="02040503050406030204" pitchFamily="18" charset="0"/>
                            </a:rPr>
                          </m:ctrlPr>
                        </m:dPr>
                        <m:e>
                          <m:r>
                            <a:rPr lang="en-US" b="0" i="1" smtClean="0">
                              <a:latin typeface="Cambria Math" panose="02040503050406030204" pitchFamily="18" charset="0"/>
                            </a:rPr>
                            <m:t>𝑠</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+2)</m:t>
                          </m:r>
                        </m:num>
                        <m:den>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+3)(</m:t>
                          </m:r>
                          <m:r>
                            <a:rPr lang="en-US" b="0" i="1" smtClean="0">
                              <a:latin typeface="Cambria Math" panose="02040503050406030204" pitchFamily="18" charset="0"/>
                            </a:rPr>
                            <m:t>𝑠</m:t>
                          </m:r>
                          <m:r>
                            <a:rPr lang="en-US" b="0" i="1" smtClean="0">
                              <a:latin typeface="Cambria Math" panose="02040503050406030204" pitchFamily="18" charset="0"/>
                            </a:rPr>
                            <m:t>+4)</m:t>
                          </m:r>
                        </m:den>
                      </m:f>
                    </m:oMath>
                  </m:oMathPara>
                </a14:m>
                <a:endParaRPr lang="th-TH" dirty="0"/>
              </a:p>
            </p:txBody>
          </p:sp>
        </mc:Choice>
        <mc:Fallback xmlns="">
          <p:sp>
            <p:nvSpPr>
              <p:cNvPr id="7" name="TextBox 6">
                <a:extLst>
                  <a:ext uri="{FF2B5EF4-FFF2-40B4-BE49-F238E27FC236}">
                    <a16:creationId xmlns:a16="http://schemas.microsoft.com/office/drawing/2014/main" id="{2D2D731A-AA9F-4C93-9A9F-3DF885F5E7C5}"/>
                  </a:ext>
                </a:extLst>
              </p:cNvPr>
              <p:cNvSpPr txBox="1">
                <a:spLocks noRot="1" noChangeAspect="1" noMove="1" noResize="1" noEditPoints="1" noAdjustHandles="1" noChangeArrowheads="1" noChangeShapeType="1" noTextEdit="1"/>
              </p:cNvSpPr>
              <p:nvPr/>
            </p:nvSpPr>
            <p:spPr>
              <a:xfrm>
                <a:off x="2162347" y="974593"/>
                <a:ext cx="3468577" cy="897105"/>
              </a:xfrm>
              <a:prstGeom prst="rect">
                <a:avLst/>
              </a:prstGeom>
              <a:blipFill>
                <a:blip r:embed="rId2"/>
                <a:stretch>
                  <a:fillRect/>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2F2D5176-78B4-4308-99C2-4D6F320003A5}"/>
                  </a:ext>
                </a:extLst>
              </p:cNvPr>
              <p:cNvSpPr txBox="1"/>
              <p:nvPr/>
            </p:nvSpPr>
            <p:spPr>
              <a:xfrm>
                <a:off x="-63610" y="1828800"/>
                <a:ext cx="2313830" cy="4308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𝑆𝑜𝑙𝑢𝑡𝑖𝑜𝑛</m:t>
                      </m:r>
                      <m:r>
                        <a:rPr lang="en-US" b="0" i="1" smtClean="0">
                          <a:latin typeface="Cambria Math" panose="02040503050406030204" pitchFamily="18" charset="0"/>
                        </a:rPr>
                        <m:t>:</m:t>
                      </m:r>
                    </m:oMath>
                  </m:oMathPara>
                </a14:m>
                <a:endParaRPr lang="en-US" b="0" dirty="0"/>
              </a:p>
            </p:txBody>
          </p:sp>
        </mc:Choice>
        <mc:Fallback xmlns="">
          <p:sp>
            <p:nvSpPr>
              <p:cNvPr id="8" name="TextBox 7">
                <a:extLst>
                  <a:ext uri="{FF2B5EF4-FFF2-40B4-BE49-F238E27FC236}">
                    <a16:creationId xmlns:a16="http://schemas.microsoft.com/office/drawing/2014/main" id="{2F2D5176-78B4-4308-99C2-4D6F320003A5}"/>
                  </a:ext>
                </a:extLst>
              </p:cNvPr>
              <p:cNvSpPr txBox="1">
                <a:spLocks noRot="1" noChangeAspect="1" noMove="1" noResize="1" noEditPoints="1" noAdjustHandles="1" noChangeArrowheads="1" noChangeShapeType="1" noTextEdit="1"/>
              </p:cNvSpPr>
              <p:nvPr/>
            </p:nvSpPr>
            <p:spPr>
              <a:xfrm>
                <a:off x="-63610" y="1828800"/>
                <a:ext cx="2313830" cy="430887"/>
              </a:xfrm>
              <a:prstGeom prst="rect">
                <a:avLst/>
              </a:prstGeom>
              <a:blipFill>
                <a:blip r:embed="rId3"/>
                <a:stretch>
                  <a:fillRect/>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A3D90741-CB4A-4BE0-83FE-CE54B4D9DD41}"/>
                  </a:ext>
                </a:extLst>
              </p:cNvPr>
              <p:cNvSpPr txBox="1"/>
              <p:nvPr/>
            </p:nvSpPr>
            <p:spPr>
              <a:xfrm>
                <a:off x="296187" y="2300163"/>
                <a:ext cx="6438568" cy="98943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𝐻</m:t>
                      </m:r>
                      <m:d>
                        <m:dPr>
                          <m:ctrlPr>
                            <a:rPr lang="en-US" b="0" i="1" smtClean="0">
                              <a:latin typeface="Cambria Math" panose="02040503050406030204" pitchFamily="18" charset="0"/>
                            </a:rPr>
                          </m:ctrlPr>
                        </m:dPr>
                        <m:e>
                          <m:r>
                            <a:rPr lang="en-US" b="0" i="1" smtClean="0">
                              <a:latin typeface="Cambria Math" panose="02040503050406030204" pitchFamily="18" charset="0"/>
                            </a:rPr>
                            <m:t>𝑠</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𝑍𝑒𝑟𝑜𝑠</m:t>
                          </m:r>
                        </m:num>
                        <m:den>
                          <m:r>
                            <a:rPr lang="en-US" b="0" i="1" smtClean="0">
                              <a:latin typeface="Cambria Math" panose="02040503050406030204" pitchFamily="18" charset="0"/>
                            </a:rPr>
                            <m:t>𝑃𝑜𝑙𝑒𝑠</m:t>
                          </m:r>
                        </m:den>
                      </m:f>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+2)</m:t>
                          </m:r>
                        </m:num>
                        <m:den>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+3)(</m:t>
                          </m:r>
                          <m:r>
                            <a:rPr lang="en-US" b="0" i="1" smtClean="0">
                              <a:latin typeface="Cambria Math" panose="02040503050406030204" pitchFamily="18" charset="0"/>
                            </a:rPr>
                            <m:t>𝑠</m:t>
                          </m:r>
                          <m:r>
                            <a:rPr lang="en-US" b="0" i="1" smtClean="0">
                              <a:latin typeface="Cambria Math" panose="02040503050406030204" pitchFamily="18" charset="0"/>
                            </a:rPr>
                            <m:t>+4)</m:t>
                          </m:r>
                        </m:den>
                      </m:f>
                    </m:oMath>
                  </m:oMathPara>
                </a14:m>
                <a:endParaRPr lang="th-TH" dirty="0"/>
              </a:p>
            </p:txBody>
          </p:sp>
        </mc:Choice>
        <mc:Fallback xmlns="">
          <p:sp>
            <p:nvSpPr>
              <p:cNvPr id="10" name="TextBox 9">
                <a:extLst>
                  <a:ext uri="{FF2B5EF4-FFF2-40B4-BE49-F238E27FC236}">
                    <a16:creationId xmlns:a16="http://schemas.microsoft.com/office/drawing/2014/main" id="{A3D90741-CB4A-4BE0-83FE-CE54B4D9DD41}"/>
                  </a:ext>
                </a:extLst>
              </p:cNvPr>
              <p:cNvSpPr txBox="1">
                <a:spLocks noRot="1" noChangeAspect="1" noMove="1" noResize="1" noEditPoints="1" noAdjustHandles="1" noChangeArrowheads="1" noChangeShapeType="1" noTextEdit="1"/>
              </p:cNvSpPr>
              <p:nvPr/>
            </p:nvSpPr>
            <p:spPr>
              <a:xfrm>
                <a:off x="296187" y="2300163"/>
                <a:ext cx="6438568" cy="989438"/>
              </a:xfrm>
              <a:prstGeom prst="rect">
                <a:avLst/>
              </a:prstGeom>
              <a:blipFill>
                <a:blip r:embed="rId4"/>
                <a:stretch>
                  <a:fillRect/>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4D632BBE-48A1-4C82-978C-4AA977095053}"/>
                  </a:ext>
                </a:extLst>
              </p:cNvPr>
              <p:cNvSpPr txBox="1"/>
              <p:nvPr/>
            </p:nvSpPr>
            <p:spPr>
              <a:xfrm>
                <a:off x="7114447" y="2300163"/>
                <a:ext cx="3552246" cy="954107"/>
              </a:xfrm>
              <a:prstGeom prst="rect">
                <a:avLst/>
              </a:prstGeom>
              <a:solidFill>
                <a:srgbClr val="00B0F0"/>
              </a:solid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𝑍𝑒𝑟𝑜𝑠</m:t>
                      </m:r>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=−2 </m:t>
                      </m:r>
                    </m:oMath>
                  </m:oMathPara>
                </a14:m>
                <a:endParaRPr lang="en-US"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𝑃𝑜𝑙𝑒𝑠</m:t>
                      </m:r>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=−3, </m:t>
                      </m:r>
                      <m:r>
                        <a:rPr lang="en-US" b="0" i="1" smtClean="0">
                          <a:latin typeface="Cambria Math" panose="02040503050406030204" pitchFamily="18" charset="0"/>
                        </a:rPr>
                        <m:t>𝑠</m:t>
                      </m:r>
                      <m:r>
                        <a:rPr lang="en-US" b="0" i="1" smtClean="0">
                          <a:latin typeface="Cambria Math" panose="02040503050406030204" pitchFamily="18" charset="0"/>
                        </a:rPr>
                        <m:t>=−4</m:t>
                      </m:r>
                    </m:oMath>
                  </m:oMathPara>
                </a14:m>
                <a:endParaRPr lang="en-US" b="0" dirty="0"/>
              </a:p>
            </p:txBody>
          </p:sp>
        </mc:Choice>
        <mc:Fallback xmlns="">
          <p:sp>
            <p:nvSpPr>
              <p:cNvPr id="12" name="TextBox 11">
                <a:extLst>
                  <a:ext uri="{FF2B5EF4-FFF2-40B4-BE49-F238E27FC236}">
                    <a16:creationId xmlns:a16="http://schemas.microsoft.com/office/drawing/2014/main" id="{4D632BBE-48A1-4C82-978C-4AA977095053}"/>
                  </a:ext>
                </a:extLst>
              </p:cNvPr>
              <p:cNvSpPr txBox="1">
                <a:spLocks noRot="1" noChangeAspect="1" noMove="1" noResize="1" noEditPoints="1" noAdjustHandles="1" noChangeArrowheads="1" noChangeShapeType="1" noTextEdit="1"/>
              </p:cNvSpPr>
              <p:nvPr/>
            </p:nvSpPr>
            <p:spPr>
              <a:xfrm>
                <a:off x="7114447" y="2300163"/>
                <a:ext cx="3552246" cy="954107"/>
              </a:xfrm>
              <a:prstGeom prst="rect">
                <a:avLst/>
              </a:prstGeom>
              <a:blipFill>
                <a:blip r:embed="rId5"/>
                <a:stretch>
                  <a:fillRect/>
                </a:stretch>
              </a:blipFill>
            </p:spPr>
            <p:txBody>
              <a:bodyPr/>
              <a:lstStyle/>
              <a:p>
                <a:r>
                  <a:rPr lang="th-TH">
                    <a:noFill/>
                  </a:rPr>
                  <a:t> </a:t>
                </a:r>
              </a:p>
            </p:txBody>
          </p:sp>
        </mc:Fallback>
      </mc:AlternateContent>
    </p:spTree>
    <p:extLst>
      <p:ext uri="{BB962C8B-B14F-4D97-AF65-F5344CB8AC3E}">
        <p14:creationId xmlns:p14="http://schemas.microsoft.com/office/powerpoint/2010/main" val="632628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27B08-D1D4-4724-8D86-C20299CEF00E}"/>
              </a:ext>
            </a:extLst>
          </p:cNvPr>
          <p:cNvSpPr>
            <a:spLocks noGrp="1"/>
          </p:cNvSpPr>
          <p:nvPr>
            <p:ph type="title"/>
          </p:nvPr>
        </p:nvSpPr>
        <p:spPr>
          <a:xfrm>
            <a:off x="186446" y="267849"/>
            <a:ext cx="11418652" cy="636824"/>
          </a:xfrm>
        </p:spPr>
        <p:txBody>
          <a:bodyPr>
            <a:normAutofit fontScale="90000"/>
          </a:bodyPr>
          <a:lstStyle/>
          <a:p>
            <a:r>
              <a:rPr lang="en-US" sz="4400" b="0" kern="1200" dirty="0">
                <a:solidFill>
                  <a:srgbClr val="7030A0"/>
                </a:solidFill>
                <a:effectLst/>
                <a:latin typeface="Tahoma" panose="020B0604030504040204" pitchFamily="34" charset="0"/>
                <a:ea typeface="Tahoma" panose="020B0604030504040204" pitchFamily="34" charset="0"/>
                <a:cs typeface="Tahoma" panose="020B0604030504040204" pitchFamily="34" charset="0"/>
              </a:rPr>
              <a:t>What is a System?</a:t>
            </a:r>
            <a:endParaRPr lang="th-TH" dirty="0">
              <a:solidFill>
                <a:srgbClr val="7030A0"/>
              </a:solidFill>
            </a:endParaRPr>
          </a:p>
        </p:txBody>
      </p:sp>
      <p:sp>
        <p:nvSpPr>
          <p:cNvPr id="3" name="Content Placeholder 2">
            <a:extLst>
              <a:ext uri="{FF2B5EF4-FFF2-40B4-BE49-F238E27FC236}">
                <a16:creationId xmlns:a16="http://schemas.microsoft.com/office/drawing/2014/main" id="{8AD1393A-FE73-4C67-A13C-F9590E942EC2}"/>
              </a:ext>
            </a:extLst>
          </p:cNvPr>
          <p:cNvSpPr>
            <a:spLocks noGrp="1"/>
          </p:cNvSpPr>
          <p:nvPr>
            <p:ph idx="1"/>
          </p:nvPr>
        </p:nvSpPr>
        <p:spPr>
          <a:xfrm>
            <a:off x="546370" y="1164143"/>
            <a:ext cx="10515600" cy="5426007"/>
          </a:xfrm>
        </p:spPr>
        <p:txBody>
          <a:bodyPr>
            <a:normAutofit/>
          </a:bodyPr>
          <a:lstStyle/>
          <a:p>
            <a:pPr algn="just">
              <a:buFont typeface="Wingdings" panose="05000000000000000000" pitchFamily="2" charset="2"/>
              <a:buChar char="q"/>
            </a:pPr>
            <a:r>
              <a:rPr lang="en-US" i="0" dirty="0">
                <a:effectLst/>
                <a:latin typeface="Arial" panose="020B0604020202020204" pitchFamily="34" charset="0"/>
              </a:rPr>
              <a:t>A system is a collection of physical, biological components which together perform a required objective.</a:t>
            </a:r>
          </a:p>
          <a:p>
            <a:pPr algn="just">
              <a:buFont typeface="Wingdings" panose="05000000000000000000" pitchFamily="2" charset="2"/>
              <a:buChar char="q"/>
            </a:pPr>
            <a:endParaRPr lang="en-US" i="0" dirty="0">
              <a:effectLst/>
              <a:latin typeface="Arial" panose="020B0604020202020204" pitchFamily="34" charset="0"/>
            </a:endParaRPr>
          </a:p>
          <a:p>
            <a:pPr algn="just">
              <a:buFont typeface="Wingdings" panose="05000000000000000000" pitchFamily="2" charset="2"/>
              <a:buChar char="q"/>
            </a:pPr>
            <a:r>
              <a:rPr lang="en-US" dirty="0">
                <a:latin typeface="Arial" panose="020B0604020202020204" pitchFamily="34" charset="0"/>
              </a:rPr>
              <a:t>A system gives an output for an input.</a:t>
            </a:r>
          </a:p>
          <a:p>
            <a:pPr algn="just">
              <a:buFont typeface="Wingdings" panose="05000000000000000000" pitchFamily="2" charset="2"/>
              <a:buChar char="q"/>
            </a:pPr>
            <a:endParaRPr lang="en-US" dirty="0">
              <a:latin typeface="Arial" panose="020B0604020202020204" pitchFamily="34" charset="0"/>
            </a:endParaRPr>
          </a:p>
          <a:p>
            <a:pPr algn="just">
              <a:buFont typeface="Wingdings" panose="05000000000000000000" pitchFamily="2" charset="2"/>
              <a:buChar char="q"/>
            </a:pPr>
            <a:r>
              <a:rPr lang="en-US" dirty="0">
                <a:latin typeface="Arial" panose="020B0604020202020204" pitchFamily="34" charset="0"/>
              </a:rPr>
              <a:t>Output of a system is also called as response.</a:t>
            </a:r>
          </a:p>
          <a:p>
            <a:pPr algn="just">
              <a:buFont typeface="Wingdings" panose="05000000000000000000" pitchFamily="2" charset="2"/>
              <a:buChar char="q"/>
            </a:pPr>
            <a:endParaRPr lang="en-US" dirty="0">
              <a:latin typeface="Arial" panose="020B0604020202020204" pitchFamily="34" charset="0"/>
            </a:endParaRPr>
          </a:p>
          <a:p>
            <a:pPr algn="just">
              <a:buFont typeface="Wingdings" panose="05000000000000000000" pitchFamily="2" charset="2"/>
              <a:buChar char="q"/>
            </a:pPr>
            <a:r>
              <a:rPr lang="en-US" dirty="0">
                <a:latin typeface="Arial" panose="020B0604020202020204" pitchFamily="34" charset="0"/>
              </a:rPr>
              <a:t>Input of a system is also called as excitation.</a:t>
            </a:r>
          </a:p>
          <a:p>
            <a:pPr marL="0" indent="0" algn="just">
              <a:buNone/>
            </a:pPr>
            <a:endParaRPr lang="th-TH" dirty="0"/>
          </a:p>
        </p:txBody>
      </p:sp>
      <p:sp>
        <p:nvSpPr>
          <p:cNvPr id="4" name="Rectangle 3">
            <a:extLst>
              <a:ext uri="{FF2B5EF4-FFF2-40B4-BE49-F238E27FC236}">
                <a16:creationId xmlns:a16="http://schemas.microsoft.com/office/drawing/2014/main" id="{9DA5AFD4-A34A-408A-2225-00788883031E}"/>
              </a:ext>
            </a:extLst>
          </p:cNvPr>
          <p:cNvSpPr/>
          <p:nvPr/>
        </p:nvSpPr>
        <p:spPr>
          <a:xfrm>
            <a:off x="4386470" y="5571486"/>
            <a:ext cx="2319130" cy="1196515"/>
          </a:xfrm>
          <a:prstGeom prst="rect">
            <a:avLst/>
          </a:prstGeom>
          <a:solidFill>
            <a:schemeClr val="accent2">
              <a:lumMod val="40000"/>
              <a:lumOff val="60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System</a:t>
            </a:r>
          </a:p>
        </p:txBody>
      </p:sp>
      <p:cxnSp>
        <p:nvCxnSpPr>
          <p:cNvPr id="7" name="Straight Arrow Connector 6">
            <a:extLst>
              <a:ext uri="{FF2B5EF4-FFF2-40B4-BE49-F238E27FC236}">
                <a16:creationId xmlns:a16="http://schemas.microsoft.com/office/drawing/2014/main" id="{C47012D6-E6CC-F7C4-7B93-E20754B647FD}"/>
              </a:ext>
            </a:extLst>
          </p:cNvPr>
          <p:cNvCxnSpPr/>
          <p:nvPr/>
        </p:nvCxnSpPr>
        <p:spPr>
          <a:xfrm>
            <a:off x="2756453" y="6169744"/>
            <a:ext cx="1630017" cy="0"/>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151DE536-8D4C-5E4D-3B4C-078A932BB0B4}"/>
              </a:ext>
            </a:extLst>
          </p:cNvPr>
          <p:cNvCxnSpPr/>
          <p:nvPr/>
        </p:nvCxnSpPr>
        <p:spPr>
          <a:xfrm>
            <a:off x="6705600" y="6169743"/>
            <a:ext cx="1630017"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DBB5E5CE-0900-7E9C-5589-E942822360AE}"/>
              </a:ext>
            </a:extLst>
          </p:cNvPr>
          <p:cNvSpPr txBox="1"/>
          <p:nvPr/>
        </p:nvSpPr>
        <p:spPr>
          <a:xfrm>
            <a:off x="6926919" y="5595117"/>
            <a:ext cx="2764026" cy="523220"/>
          </a:xfrm>
          <a:prstGeom prst="rect">
            <a:avLst/>
          </a:prstGeom>
          <a:noFill/>
        </p:spPr>
        <p:txBody>
          <a:bodyPr wrap="none" rtlCol="0">
            <a:spAutoFit/>
          </a:bodyPr>
          <a:lstStyle/>
          <a:p>
            <a:r>
              <a:rPr lang="en-US" dirty="0"/>
              <a:t>Output/Response</a:t>
            </a:r>
          </a:p>
        </p:txBody>
      </p:sp>
      <p:sp>
        <p:nvSpPr>
          <p:cNvPr id="10" name="TextBox 9">
            <a:extLst>
              <a:ext uri="{FF2B5EF4-FFF2-40B4-BE49-F238E27FC236}">
                <a16:creationId xmlns:a16="http://schemas.microsoft.com/office/drawing/2014/main" id="{E5A5F809-CEC4-562F-667C-D7662B03378E}"/>
              </a:ext>
            </a:extLst>
          </p:cNvPr>
          <p:cNvSpPr txBox="1"/>
          <p:nvPr/>
        </p:nvSpPr>
        <p:spPr>
          <a:xfrm>
            <a:off x="1864369" y="5571486"/>
            <a:ext cx="2522101" cy="523220"/>
          </a:xfrm>
          <a:prstGeom prst="rect">
            <a:avLst/>
          </a:prstGeom>
          <a:noFill/>
        </p:spPr>
        <p:txBody>
          <a:bodyPr wrap="none" rtlCol="0">
            <a:spAutoFit/>
          </a:bodyPr>
          <a:lstStyle/>
          <a:p>
            <a:r>
              <a:rPr lang="en-US" dirty="0"/>
              <a:t>Input/Excitation</a:t>
            </a:r>
          </a:p>
        </p:txBody>
      </p:sp>
    </p:spTree>
    <p:extLst>
      <p:ext uri="{BB962C8B-B14F-4D97-AF65-F5344CB8AC3E}">
        <p14:creationId xmlns:p14="http://schemas.microsoft.com/office/powerpoint/2010/main" val="64322006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Arrow Connector 4">
            <a:extLst>
              <a:ext uri="{FF2B5EF4-FFF2-40B4-BE49-F238E27FC236}">
                <a16:creationId xmlns:a16="http://schemas.microsoft.com/office/drawing/2014/main" id="{9C050B03-0297-4D21-B0DB-2A91234C81D6}"/>
              </a:ext>
            </a:extLst>
          </p:cNvPr>
          <p:cNvCxnSpPr>
            <a:cxnSpLocks/>
          </p:cNvCxnSpPr>
          <p:nvPr/>
        </p:nvCxnSpPr>
        <p:spPr>
          <a:xfrm>
            <a:off x="617415" y="3421185"/>
            <a:ext cx="11027508" cy="0"/>
          </a:xfrm>
          <a:prstGeom prst="straightConnector1">
            <a:avLst/>
          </a:prstGeom>
          <a:ln w="38100">
            <a:solidFill>
              <a:srgbClr val="00206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069D1F9B-F207-405D-90B2-A4ED6B431C5C}"/>
              </a:ext>
            </a:extLst>
          </p:cNvPr>
          <p:cNvCxnSpPr>
            <a:cxnSpLocks/>
          </p:cNvCxnSpPr>
          <p:nvPr/>
        </p:nvCxnSpPr>
        <p:spPr>
          <a:xfrm>
            <a:off x="6096000" y="638908"/>
            <a:ext cx="0" cy="5564553"/>
          </a:xfrm>
          <a:prstGeom prst="straightConnector1">
            <a:avLst/>
          </a:prstGeom>
          <a:ln w="38100">
            <a:solidFill>
              <a:srgbClr val="002060"/>
            </a:solidFill>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DC4A7D97-F6FF-4315-9796-96770AE9A39C}"/>
                  </a:ext>
                </a:extLst>
              </p:cNvPr>
              <p:cNvSpPr txBox="1"/>
              <p:nvPr/>
            </p:nvSpPr>
            <p:spPr>
              <a:xfrm>
                <a:off x="11644923" y="3181774"/>
                <a:ext cx="284501"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th-TH" i="1">
                          <a:latin typeface="Cambria Math" panose="02040503050406030204" pitchFamily="18" charset="0"/>
                          <a:ea typeface="Cambria Math" panose="02040503050406030204" pitchFamily="18" charset="0"/>
                        </a:rPr>
                        <m:t>𝜎</m:t>
                      </m:r>
                    </m:oMath>
                  </m:oMathPara>
                </a14:m>
                <a:endParaRPr lang="th-TH" dirty="0"/>
              </a:p>
            </p:txBody>
          </p:sp>
        </mc:Choice>
        <mc:Fallback xmlns="">
          <p:sp>
            <p:nvSpPr>
              <p:cNvPr id="29" name="TextBox 28">
                <a:extLst>
                  <a:ext uri="{FF2B5EF4-FFF2-40B4-BE49-F238E27FC236}">
                    <a16:creationId xmlns:a16="http://schemas.microsoft.com/office/drawing/2014/main" id="{DC4A7D97-F6FF-4315-9796-96770AE9A39C}"/>
                  </a:ext>
                </a:extLst>
              </p:cNvPr>
              <p:cNvSpPr txBox="1">
                <a:spLocks noRot="1" noChangeAspect="1" noMove="1" noResize="1" noEditPoints="1" noAdjustHandles="1" noChangeArrowheads="1" noChangeShapeType="1" noTextEdit="1"/>
              </p:cNvSpPr>
              <p:nvPr/>
            </p:nvSpPr>
            <p:spPr>
              <a:xfrm>
                <a:off x="11644923" y="3181774"/>
                <a:ext cx="284501" cy="430887"/>
              </a:xfrm>
              <a:prstGeom prst="rect">
                <a:avLst/>
              </a:prstGeom>
              <a:blipFill>
                <a:blip r:embed="rId2"/>
                <a:stretch>
                  <a:fillRect l="-17021" r="-17021"/>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C6760F63-B8FE-4AD0-921E-FE5678CCC032}"/>
                  </a:ext>
                </a:extLst>
              </p:cNvPr>
              <p:cNvSpPr txBox="1"/>
              <p:nvPr/>
            </p:nvSpPr>
            <p:spPr>
              <a:xfrm>
                <a:off x="3180861" y="193638"/>
                <a:ext cx="6096000" cy="5232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Cambria Math" panose="02040503050406030204" pitchFamily="18" charset="0"/>
                        </a:rPr>
                        <m:t>𝑗</m:t>
                      </m:r>
                      <m:r>
                        <a:rPr lang="th-TH" i="1" smtClean="0">
                          <a:latin typeface="Cambria Math" panose="02040503050406030204" pitchFamily="18" charset="0"/>
                          <a:ea typeface="Cambria Math" panose="02040503050406030204" pitchFamily="18" charset="0"/>
                        </a:rPr>
                        <m:t>𝜎</m:t>
                      </m:r>
                    </m:oMath>
                  </m:oMathPara>
                </a14:m>
                <a:endParaRPr lang="th-TH" dirty="0"/>
              </a:p>
            </p:txBody>
          </p:sp>
        </mc:Choice>
        <mc:Fallback xmlns="">
          <p:sp>
            <p:nvSpPr>
              <p:cNvPr id="31" name="TextBox 30">
                <a:extLst>
                  <a:ext uri="{FF2B5EF4-FFF2-40B4-BE49-F238E27FC236}">
                    <a16:creationId xmlns:a16="http://schemas.microsoft.com/office/drawing/2014/main" id="{C6760F63-B8FE-4AD0-921E-FE5678CCC032}"/>
                  </a:ext>
                </a:extLst>
              </p:cNvPr>
              <p:cNvSpPr txBox="1">
                <a:spLocks noRot="1" noChangeAspect="1" noMove="1" noResize="1" noEditPoints="1" noAdjustHandles="1" noChangeArrowheads="1" noChangeShapeType="1" noTextEdit="1"/>
              </p:cNvSpPr>
              <p:nvPr/>
            </p:nvSpPr>
            <p:spPr>
              <a:xfrm>
                <a:off x="3180861" y="193638"/>
                <a:ext cx="6096000" cy="523220"/>
              </a:xfrm>
              <a:prstGeom prst="rect">
                <a:avLst/>
              </a:prstGeom>
              <a:blipFill>
                <a:blip r:embed="rId3"/>
                <a:stretch>
                  <a:fillRect b="-8140"/>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D024DB0E-A810-4ED5-95C5-B37C9C80A056}"/>
                  </a:ext>
                </a:extLst>
              </p:cNvPr>
              <p:cNvSpPr txBox="1"/>
              <p:nvPr/>
            </p:nvSpPr>
            <p:spPr>
              <a:xfrm>
                <a:off x="129397" y="3217838"/>
                <a:ext cx="515914" cy="4308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ea typeface="Cambria Math" panose="02040503050406030204" pitchFamily="18" charset="0"/>
                        </a:rPr>
                        <m:t>−</m:t>
                      </m:r>
                      <m:r>
                        <a:rPr lang="th-TH" i="1">
                          <a:latin typeface="Cambria Math" panose="02040503050406030204" pitchFamily="18" charset="0"/>
                          <a:ea typeface="Cambria Math" panose="02040503050406030204" pitchFamily="18" charset="0"/>
                        </a:rPr>
                        <m:t>𝜎</m:t>
                      </m:r>
                    </m:oMath>
                  </m:oMathPara>
                </a14:m>
                <a:endParaRPr lang="th-TH" dirty="0"/>
              </a:p>
            </p:txBody>
          </p:sp>
        </mc:Choice>
        <mc:Fallback xmlns="">
          <p:sp>
            <p:nvSpPr>
              <p:cNvPr id="32" name="TextBox 31">
                <a:extLst>
                  <a:ext uri="{FF2B5EF4-FFF2-40B4-BE49-F238E27FC236}">
                    <a16:creationId xmlns:a16="http://schemas.microsoft.com/office/drawing/2014/main" id="{D024DB0E-A810-4ED5-95C5-B37C9C80A056}"/>
                  </a:ext>
                </a:extLst>
              </p:cNvPr>
              <p:cNvSpPr txBox="1">
                <a:spLocks noRot="1" noChangeAspect="1" noMove="1" noResize="1" noEditPoints="1" noAdjustHandles="1" noChangeArrowheads="1" noChangeShapeType="1" noTextEdit="1"/>
              </p:cNvSpPr>
              <p:nvPr/>
            </p:nvSpPr>
            <p:spPr>
              <a:xfrm>
                <a:off x="129397" y="3217838"/>
                <a:ext cx="515914" cy="430887"/>
              </a:xfrm>
              <a:prstGeom prst="rect">
                <a:avLst/>
              </a:prstGeom>
              <a:blipFill>
                <a:blip r:embed="rId4"/>
                <a:stretch>
                  <a:fillRect l="-8235" r="-11765"/>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A3085A46-D8F7-4C83-BCAC-0E409E5CE131}"/>
                  </a:ext>
                </a:extLst>
              </p:cNvPr>
              <p:cNvSpPr txBox="1"/>
              <p:nvPr/>
            </p:nvSpPr>
            <p:spPr>
              <a:xfrm>
                <a:off x="3180861" y="6219092"/>
                <a:ext cx="6096000" cy="5232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𝑗</m:t>
                      </m:r>
                      <m:r>
                        <a:rPr lang="th-TH" i="1" smtClean="0">
                          <a:latin typeface="Cambria Math" panose="02040503050406030204" pitchFamily="18" charset="0"/>
                          <a:ea typeface="Cambria Math" panose="02040503050406030204" pitchFamily="18" charset="0"/>
                        </a:rPr>
                        <m:t>𝜎</m:t>
                      </m:r>
                    </m:oMath>
                  </m:oMathPara>
                </a14:m>
                <a:endParaRPr lang="th-TH" dirty="0"/>
              </a:p>
            </p:txBody>
          </p:sp>
        </mc:Choice>
        <mc:Fallback xmlns="">
          <p:sp>
            <p:nvSpPr>
              <p:cNvPr id="33" name="TextBox 32">
                <a:extLst>
                  <a:ext uri="{FF2B5EF4-FFF2-40B4-BE49-F238E27FC236}">
                    <a16:creationId xmlns:a16="http://schemas.microsoft.com/office/drawing/2014/main" id="{A3085A46-D8F7-4C83-BCAC-0E409E5CE131}"/>
                  </a:ext>
                </a:extLst>
              </p:cNvPr>
              <p:cNvSpPr txBox="1">
                <a:spLocks noRot="1" noChangeAspect="1" noMove="1" noResize="1" noEditPoints="1" noAdjustHandles="1" noChangeArrowheads="1" noChangeShapeType="1" noTextEdit="1"/>
              </p:cNvSpPr>
              <p:nvPr/>
            </p:nvSpPr>
            <p:spPr>
              <a:xfrm>
                <a:off x="3180861" y="6219092"/>
                <a:ext cx="6096000" cy="523220"/>
              </a:xfrm>
              <a:prstGeom prst="rect">
                <a:avLst/>
              </a:prstGeom>
              <a:blipFill>
                <a:blip r:embed="rId5"/>
                <a:stretch>
                  <a:fillRect b="-9302"/>
                </a:stretch>
              </a:blipFill>
            </p:spPr>
            <p:txBody>
              <a:bodyPr/>
              <a:lstStyle/>
              <a:p>
                <a:r>
                  <a:rPr lang="th-TH">
                    <a:noFill/>
                  </a:rPr>
                  <a:t> </a:t>
                </a:r>
              </a:p>
            </p:txBody>
          </p:sp>
        </mc:Fallback>
      </mc:AlternateContent>
      <p:sp>
        <p:nvSpPr>
          <p:cNvPr id="34" name="TextBox 33">
            <a:extLst>
              <a:ext uri="{FF2B5EF4-FFF2-40B4-BE49-F238E27FC236}">
                <a16:creationId xmlns:a16="http://schemas.microsoft.com/office/drawing/2014/main" id="{37AC959A-8C0D-40DA-AC05-5C280BFB965D}"/>
              </a:ext>
            </a:extLst>
          </p:cNvPr>
          <p:cNvSpPr txBox="1"/>
          <p:nvPr/>
        </p:nvSpPr>
        <p:spPr>
          <a:xfrm>
            <a:off x="6892812" y="3572807"/>
            <a:ext cx="4330080" cy="369332"/>
          </a:xfrm>
          <a:prstGeom prst="rect">
            <a:avLst/>
          </a:prstGeom>
          <a:noFill/>
        </p:spPr>
        <p:txBody>
          <a:bodyPr wrap="square" rtlCol="0">
            <a:spAutoFit/>
          </a:bodyPr>
          <a:lstStyle/>
          <a:p>
            <a:r>
              <a:rPr lang="en-US" sz="1800" dirty="0"/>
              <a:t>1               2               3                4                5</a:t>
            </a:r>
            <a:endParaRPr lang="th-TH" sz="1800" dirty="0"/>
          </a:p>
        </p:txBody>
      </p:sp>
      <p:sp>
        <p:nvSpPr>
          <p:cNvPr id="35" name="TextBox 34">
            <a:extLst>
              <a:ext uri="{FF2B5EF4-FFF2-40B4-BE49-F238E27FC236}">
                <a16:creationId xmlns:a16="http://schemas.microsoft.com/office/drawing/2014/main" id="{F994493C-B3E3-4324-9BF7-3B9571639CC9}"/>
              </a:ext>
            </a:extLst>
          </p:cNvPr>
          <p:cNvSpPr txBox="1"/>
          <p:nvPr/>
        </p:nvSpPr>
        <p:spPr>
          <a:xfrm>
            <a:off x="1291068" y="3699671"/>
            <a:ext cx="4330080" cy="369332"/>
          </a:xfrm>
          <a:prstGeom prst="rect">
            <a:avLst/>
          </a:prstGeom>
          <a:noFill/>
        </p:spPr>
        <p:txBody>
          <a:bodyPr wrap="square" rtlCol="0">
            <a:spAutoFit/>
          </a:bodyPr>
          <a:lstStyle/>
          <a:p>
            <a:r>
              <a:rPr lang="en-US" sz="1800" dirty="0"/>
              <a:t>-5               -4              -3              -2              -1</a:t>
            </a:r>
            <a:endParaRPr lang="th-TH" sz="1800" dirty="0"/>
          </a:p>
        </p:txBody>
      </p:sp>
      <p:sp>
        <p:nvSpPr>
          <p:cNvPr id="36" name="Title 1">
            <a:extLst>
              <a:ext uri="{FF2B5EF4-FFF2-40B4-BE49-F238E27FC236}">
                <a16:creationId xmlns:a16="http://schemas.microsoft.com/office/drawing/2014/main" id="{84315E41-0B09-4C81-90C3-9F956150C294}"/>
              </a:ext>
            </a:extLst>
          </p:cNvPr>
          <p:cNvSpPr>
            <a:spLocks noGrp="1"/>
          </p:cNvSpPr>
          <p:nvPr>
            <p:ph type="title"/>
          </p:nvPr>
        </p:nvSpPr>
        <p:spPr>
          <a:xfrm>
            <a:off x="254540" y="219211"/>
            <a:ext cx="10515600" cy="413088"/>
          </a:xfrm>
        </p:spPr>
        <p:txBody>
          <a:bodyPr>
            <a:noAutofit/>
          </a:bodyPr>
          <a:lstStyle/>
          <a:p>
            <a:r>
              <a:rPr lang="en-US" sz="3200" b="1" dirty="0">
                <a:solidFill>
                  <a:srgbClr val="7030A0"/>
                </a:solidFill>
              </a:rPr>
              <a:t>Q: Find the Poles And Zeros Of Transfer Function and Draw the Pole – Zero Diagram</a:t>
            </a:r>
            <a:endParaRPr lang="th-TH" sz="3200" b="1" dirty="0">
              <a:solidFill>
                <a:srgbClr val="7030A0"/>
              </a:solidFill>
            </a:endParaRPr>
          </a:p>
        </p:txBody>
      </p:sp>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CB0D5A82-4790-4536-A9AA-FDF48EDF523B}"/>
                  </a:ext>
                </a:extLst>
              </p:cNvPr>
              <p:cNvSpPr txBox="1"/>
              <p:nvPr/>
            </p:nvSpPr>
            <p:spPr>
              <a:xfrm>
                <a:off x="387354" y="835646"/>
                <a:ext cx="3468577" cy="897105"/>
              </a:xfrm>
              <a:prstGeom prst="rect">
                <a:avLst/>
              </a:prstGeom>
              <a:solidFill>
                <a:schemeClr val="accent2"/>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𝐻</m:t>
                      </m:r>
                      <m:d>
                        <m:dPr>
                          <m:ctrlPr>
                            <a:rPr lang="en-US" b="0" i="1" smtClean="0">
                              <a:latin typeface="Cambria Math" panose="02040503050406030204" pitchFamily="18" charset="0"/>
                            </a:rPr>
                          </m:ctrlPr>
                        </m:dPr>
                        <m:e>
                          <m:r>
                            <a:rPr lang="en-US" b="0" i="1" smtClean="0">
                              <a:latin typeface="Cambria Math" panose="02040503050406030204" pitchFamily="18" charset="0"/>
                            </a:rPr>
                            <m:t>𝑠</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+2)</m:t>
                          </m:r>
                        </m:num>
                        <m:den>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+3)(</m:t>
                          </m:r>
                          <m:r>
                            <a:rPr lang="en-US" b="0" i="1" smtClean="0">
                              <a:latin typeface="Cambria Math" panose="02040503050406030204" pitchFamily="18" charset="0"/>
                            </a:rPr>
                            <m:t>𝑠</m:t>
                          </m:r>
                          <m:r>
                            <a:rPr lang="en-US" b="0" i="1" smtClean="0">
                              <a:latin typeface="Cambria Math" panose="02040503050406030204" pitchFamily="18" charset="0"/>
                            </a:rPr>
                            <m:t>+4)</m:t>
                          </m:r>
                        </m:den>
                      </m:f>
                    </m:oMath>
                  </m:oMathPara>
                </a14:m>
                <a:endParaRPr lang="th-TH" dirty="0"/>
              </a:p>
            </p:txBody>
          </p:sp>
        </mc:Choice>
        <mc:Fallback xmlns="">
          <p:sp>
            <p:nvSpPr>
              <p:cNvPr id="37" name="TextBox 36">
                <a:extLst>
                  <a:ext uri="{FF2B5EF4-FFF2-40B4-BE49-F238E27FC236}">
                    <a16:creationId xmlns:a16="http://schemas.microsoft.com/office/drawing/2014/main" id="{CB0D5A82-4790-4536-A9AA-FDF48EDF523B}"/>
                  </a:ext>
                </a:extLst>
              </p:cNvPr>
              <p:cNvSpPr txBox="1">
                <a:spLocks noRot="1" noChangeAspect="1" noMove="1" noResize="1" noEditPoints="1" noAdjustHandles="1" noChangeArrowheads="1" noChangeShapeType="1" noTextEdit="1"/>
              </p:cNvSpPr>
              <p:nvPr/>
            </p:nvSpPr>
            <p:spPr>
              <a:xfrm>
                <a:off x="387354" y="835646"/>
                <a:ext cx="3468577" cy="897105"/>
              </a:xfrm>
              <a:prstGeom prst="rect">
                <a:avLst/>
              </a:prstGeom>
              <a:blipFill>
                <a:blip r:embed="rId6"/>
                <a:stretch>
                  <a:fillRect/>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439FD157-2E54-49D4-A017-B6529127F23E}"/>
                  </a:ext>
                </a:extLst>
              </p:cNvPr>
              <p:cNvSpPr txBox="1"/>
              <p:nvPr/>
            </p:nvSpPr>
            <p:spPr>
              <a:xfrm>
                <a:off x="428691" y="2089242"/>
                <a:ext cx="5192457" cy="98943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𝐻</m:t>
                      </m:r>
                      <m:d>
                        <m:dPr>
                          <m:ctrlPr>
                            <a:rPr lang="en-US" b="0" i="1" smtClean="0">
                              <a:latin typeface="Cambria Math" panose="02040503050406030204" pitchFamily="18" charset="0"/>
                            </a:rPr>
                          </m:ctrlPr>
                        </m:dPr>
                        <m:e>
                          <m:r>
                            <a:rPr lang="en-US" b="0" i="1" smtClean="0">
                              <a:latin typeface="Cambria Math" panose="02040503050406030204" pitchFamily="18" charset="0"/>
                            </a:rPr>
                            <m:t>𝑠</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𝑍𝑒𝑟𝑜𝑠</m:t>
                          </m:r>
                        </m:num>
                        <m:den>
                          <m:r>
                            <a:rPr lang="en-US" b="0" i="1" smtClean="0">
                              <a:latin typeface="Cambria Math" panose="02040503050406030204" pitchFamily="18" charset="0"/>
                            </a:rPr>
                            <m:t>𝑃𝑜𝑙𝑒𝑠</m:t>
                          </m:r>
                        </m:den>
                      </m:f>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+2)</m:t>
                          </m:r>
                        </m:num>
                        <m:den>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+3)(</m:t>
                          </m:r>
                          <m:r>
                            <a:rPr lang="en-US" b="0" i="1" smtClean="0">
                              <a:latin typeface="Cambria Math" panose="02040503050406030204" pitchFamily="18" charset="0"/>
                            </a:rPr>
                            <m:t>𝑠</m:t>
                          </m:r>
                          <m:r>
                            <a:rPr lang="en-US" b="0" i="1" smtClean="0">
                              <a:latin typeface="Cambria Math" panose="02040503050406030204" pitchFamily="18" charset="0"/>
                            </a:rPr>
                            <m:t>+4)</m:t>
                          </m:r>
                        </m:den>
                      </m:f>
                    </m:oMath>
                  </m:oMathPara>
                </a14:m>
                <a:endParaRPr lang="th-TH" dirty="0"/>
              </a:p>
            </p:txBody>
          </p:sp>
        </mc:Choice>
        <mc:Fallback xmlns="">
          <p:sp>
            <p:nvSpPr>
              <p:cNvPr id="38" name="TextBox 37">
                <a:extLst>
                  <a:ext uri="{FF2B5EF4-FFF2-40B4-BE49-F238E27FC236}">
                    <a16:creationId xmlns:a16="http://schemas.microsoft.com/office/drawing/2014/main" id="{439FD157-2E54-49D4-A017-B6529127F23E}"/>
                  </a:ext>
                </a:extLst>
              </p:cNvPr>
              <p:cNvSpPr txBox="1">
                <a:spLocks noRot="1" noChangeAspect="1" noMove="1" noResize="1" noEditPoints="1" noAdjustHandles="1" noChangeArrowheads="1" noChangeShapeType="1" noTextEdit="1"/>
              </p:cNvSpPr>
              <p:nvPr/>
            </p:nvSpPr>
            <p:spPr>
              <a:xfrm>
                <a:off x="428691" y="2089242"/>
                <a:ext cx="5192457" cy="989438"/>
              </a:xfrm>
              <a:prstGeom prst="rect">
                <a:avLst/>
              </a:prstGeom>
              <a:blipFill>
                <a:blip r:embed="rId7"/>
                <a:stretch>
                  <a:fillRect/>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D29433B0-FFB1-4455-9A4E-882DE4D89959}"/>
                  </a:ext>
                </a:extLst>
              </p:cNvPr>
              <p:cNvSpPr txBox="1"/>
              <p:nvPr/>
            </p:nvSpPr>
            <p:spPr>
              <a:xfrm>
                <a:off x="60637" y="4765492"/>
                <a:ext cx="5356001" cy="98943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𝐻</m:t>
                      </m:r>
                      <m:d>
                        <m:dPr>
                          <m:ctrlPr>
                            <a:rPr lang="en-US" b="0" i="1" smtClean="0">
                              <a:latin typeface="Cambria Math" panose="02040503050406030204" pitchFamily="18" charset="0"/>
                            </a:rPr>
                          </m:ctrlPr>
                        </m:dPr>
                        <m:e>
                          <m:r>
                            <a:rPr lang="en-US" b="0" i="1" smtClean="0">
                              <a:latin typeface="Cambria Math" panose="02040503050406030204" pitchFamily="18" charset="0"/>
                            </a:rPr>
                            <m:t>𝑠</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𝑍𝑒𝑟𝑜𝑠</m:t>
                          </m:r>
                        </m:num>
                        <m:den>
                          <m:r>
                            <a:rPr lang="en-US" b="0" i="1" smtClean="0">
                              <a:latin typeface="Cambria Math" panose="02040503050406030204" pitchFamily="18" charset="0"/>
                            </a:rPr>
                            <m:t>𝑃𝑜𝑙𝑒𝑠</m:t>
                          </m:r>
                        </m:den>
                      </m:f>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+2)</m:t>
                          </m:r>
                        </m:num>
                        <m:den>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+3)(</m:t>
                          </m:r>
                          <m:r>
                            <a:rPr lang="en-US" b="0" i="1" smtClean="0">
                              <a:latin typeface="Cambria Math" panose="02040503050406030204" pitchFamily="18" charset="0"/>
                            </a:rPr>
                            <m:t>𝑠</m:t>
                          </m:r>
                          <m:r>
                            <a:rPr lang="en-US" b="0" i="1" smtClean="0">
                              <a:latin typeface="Cambria Math" panose="02040503050406030204" pitchFamily="18" charset="0"/>
                            </a:rPr>
                            <m:t>+4)</m:t>
                          </m:r>
                        </m:den>
                      </m:f>
                    </m:oMath>
                  </m:oMathPara>
                </a14:m>
                <a:endParaRPr lang="th-TH" dirty="0"/>
              </a:p>
            </p:txBody>
          </p:sp>
        </mc:Choice>
        <mc:Fallback xmlns="">
          <p:sp>
            <p:nvSpPr>
              <p:cNvPr id="39" name="TextBox 38">
                <a:extLst>
                  <a:ext uri="{FF2B5EF4-FFF2-40B4-BE49-F238E27FC236}">
                    <a16:creationId xmlns:a16="http://schemas.microsoft.com/office/drawing/2014/main" id="{D29433B0-FFB1-4455-9A4E-882DE4D89959}"/>
                  </a:ext>
                </a:extLst>
              </p:cNvPr>
              <p:cNvSpPr txBox="1">
                <a:spLocks noRot="1" noChangeAspect="1" noMove="1" noResize="1" noEditPoints="1" noAdjustHandles="1" noChangeArrowheads="1" noChangeShapeType="1" noTextEdit="1"/>
              </p:cNvSpPr>
              <p:nvPr/>
            </p:nvSpPr>
            <p:spPr>
              <a:xfrm>
                <a:off x="60637" y="4765492"/>
                <a:ext cx="5356001" cy="989438"/>
              </a:xfrm>
              <a:prstGeom prst="rect">
                <a:avLst/>
              </a:prstGeom>
              <a:blipFill>
                <a:blip r:embed="rId8"/>
                <a:stretch>
                  <a:fillRect/>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19FFBF02-F057-4F8A-AB6A-AC387492BEF3}"/>
                  </a:ext>
                </a:extLst>
              </p:cNvPr>
              <p:cNvSpPr txBox="1"/>
              <p:nvPr/>
            </p:nvSpPr>
            <p:spPr>
              <a:xfrm>
                <a:off x="428691" y="5770561"/>
                <a:ext cx="3552246" cy="954107"/>
              </a:xfrm>
              <a:prstGeom prst="rect">
                <a:avLst/>
              </a:prstGeom>
              <a:solidFill>
                <a:srgbClr val="00B0F0"/>
              </a:solid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𝑍𝑒𝑟𝑜𝑠</m:t>
                      </m:r>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=−2 </m:t>
                      </m:r>
                    </m:oMath>
                  </m:oMathPara>
                </a14:m>
                <a:endParaRPr lang="en-US"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𝑃𝑜𝑙𝑒𝑠</m:t>
                      </m:r>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=−3, </m:t>
                      </m:r>
                      <m:r>
                        <a:rPr lang="en-US" b="0" i="1" smtClean="0">
                          <a:latin typeface="Cambria Math" panose="02040503050406030204" pitchFamily="18" charset="0"/>
                        </a:rPr>
                        <m:t>𝑠</m:t>
                      </m:r>
                      <m:r>
                        <a:rPr lang="en-US" b="0" i="1" smtClean="0">
                          <a:latin typeface="Cambria Math" panose="02040503050406030204" pitchFamily="18" charset="0"/>
                        </a:rPr>
                        <m:t>=−4</m:t>
                      </m:r>
                    </m:oMath>
                  </m:oMathPara>
                </a14:m>
                <a:endParaRPr lang="en-US" b="0" dirty="0"/>
              </a:p>
            </p:txBody>
          </p:sp>
        </mc:Choice>
        <mc:Fallback xmlns="">
          <p:sp>
            <p:nvSpPr>
              <p:cNvPr id="40" name="TextBox 39">
                <a:extLst>
                  <a:ext uri="{FF2B5EF4-FFF2-40B4-BE49-F238E27FC236}">
                    <a16:creationId xmlns:a16="http://schemas.microsoft.com/office/drawing/2014/main" id="{19FFBF02-F057-4F8A-AB6A-AC387492BEF3}"/>
                  </a:ext>
                </a:extLst>
              </p:cNvPr>
              <p:cNvSpPr txBox="1">
                <a:spLocks noRot="1" noChangeAspect="1" noMove="1" noResize="1" noEditPoints="1" noAdjustHandles="1" noChangeArrowheads="1" noChangeShapeType="1" noTextEdit="1"/>
              </p:cNvSpPr>
              <p:nvPr/>
            </p:nvSpPr>
            <p:spPr>
              <a:xfrm>
                <a:off x="428691" y="5770561"/>
                <a:ext cx="3552246" cy="954107"/>
              </a:xfrm>
              <a:prstGeom prst="rect">
                <a:avLst/>
              </a:prstGeom>
              <a:blipFill>
                <a:blip r:embed="rId9"/>
                <a:stretch>
                  <a:fillRect/>
                </a:stretch>
              </a:blipFill>
            </p:spPr>
            <p:txBody>
              <a:bodyPr/>
              <a:lstStyle/>
              <a:p>
                <a:r>
                  <a:rPr lang="th-TH">
                    <a:noFill/>
                  </a:rPr>
                  <a:t> </a:t>
                </a:r>
              </a:p>
            </p:txBody>
          </p:sp>
        </mc:Fallback>
      </mc:AlternateContent>
      <p:sp>
        <p:nvSpPr>
          <p:cNvPr id="41" name="Oval 40">
            <a:extLst>
              <a:ext uri="{FF2B5EF4-FFF2-40B4-BE49-F238E27FC236}">
                <a16:creationId xmlns:a16="http://schemas.microsoft.com/office/drawing/2014/main" id="{25426066-A63B-476D-9F04-5A02B9D0B0C5}"/>
              </a:ext>
            </a:extLst>
          </p:cNvPr>
          <p:cNvSpPr/>
          <p:nvPr/>
        </p:nvSpPr>
        <p:spPr>
          <a:xfrm>
            <a:off x="4148544" y="3285809"/>
            <a:ext cx="292160" cy="251177"/>
          </a:xfrm>
          <a:prstGeom prst="ellipse">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cxnSp>
        <p:nvCxnSpPr>
          <p:cNvPr id="43" name="Straight Connector 42">
            <a:extLst>
              <a:ext uri="{FF2B5EF4-FFF2-40B4-BE49-F238E27FC236}">
                <a16:creationId xmlns:a16="http://schemas.microsoft.com/office/drawing/2014/main" id="{79029917-80E4-4BE8-8D4A-E5DE494723D5}"/>
              </a:ext>
            </a:extLst>
          </p:cNvPr>
          <p:cNvCxnSpPr>
            <a:cxnSpLocks/>
          </p:cNvCxnSpPr>
          <p:nvPr/>
        </p:nvCxnSpPr>
        <p:spPr>
          <a:xfrm>
            <a:off x="3157296" y="3321154"/>
            <a:ext cx="275247" cy="193264"/>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6F05EAB2-8EDA-4BDB-9EA9-87923BA7CF79}"/>
              </a:ext>
            </a:extLst>
          </p:cNvPr>
          <p:cNvCxnSpPr>
            <a:cxnSpLocks/>
          </p:cNvCxnSpPr>
          <p:nvPr/>
        </p:nvCxnSpPr>
        <p:spPr>
          <a:xfrm flipV="1">
            <a:off x="3182330" y="3321154"/>
            <a:ext cx="250213" cy="215832"/>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49B16F52-C854-440C-A5A9-2A4FAF183430}"/>
              </a:ext>
            </a:extLst>
          </p:cNvPr>
          <p:cNvCxnSpPr>
            <a:cxnSpLocks/>
          </p:cNvCxnSpPr>
          <p:nvPr/>
        </p:nvCxnSpPr>
        <p:spPr>
          <a:xfrm>
            <a:off x="2307299" y="3313269"/>
            <a:ext cx="275247" cy="193264"/>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7C1FABCD-33F3-4118-904E-267D3C8D43FB}"/>
              </a:ext>
            </a:extLst>
          </p:cNvPr>
          <p:cNvCxnSpPr>
            <a:cxnSpLocks/>
          </p:cNvCxnSpPr>
          <p:nvPr/>
        </p:nvCxnSpPr>
        <p:spPr>
          <a:xfrm flipV="1">
            <a:off x="2332333" y="3313269"/>
            <a:ext cx="250213" cy="215832"/>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sp>
        <p:nvSpPr>
          <p:cNvPr id="49" name="Oval 48">
            <a:extLst>
              <a:ext uri="{FF2B5EF4-FFF2-40B4-BE49-F238E27FC236}">
                <a16:creationId xmlns:a16="http://schemas.microsoft.com/office/drawing/2014/main" id="{27BAB3C2-82A6-4A70-A095-F635666DAD67}"/>
              </a:ext>
            </a:extLst>
          </p:cNvPr>
          <p:cNvSpPr/>
          <p:nvPr/>
        </p:nvSpPr>
        <p:spPr>
          <a:xfrm>
            <a:off x="10591859" y="3357460"/>
            <a:ext cx="103358" cy="103347"/>
          </a:xfrm>
          <a:prstGeom prst="ellipse">
            <a:avLst/>
          </a:prstGeom>
          <a:solidFill>
            <a:srgbClr val="C0000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sp>
        <p:nvSpPr>
          <p:cNvPr id="50" name="Oval 49">
            <a:extLst>
              <a:ext uri="{FF2B5EF4-FFF2-40B4-BE49-F238E27FC236}">
                <a16:creationId xmlns:a16="http://schemas.microsoft.com/office/drawing/2014/main" id="{FEF5AF8C-2BBA-47D5-A987-6B23EEE337F8}"/>
              </a:ext>
            </a:extLst>
          </p:cNvPr>
          <p:cNvSpPr/>
          <p:nvPr/>
        </p:nvSpPr>
        <p:spPr>
          <a:xfrm>
            <a:off x="9735054" y="3366112"/>
            <a:ext cx="103358" cy="103347"/>
          </a:xfrm>
          <a:prstGeom prst="ellipse">
            <a:avLst/>
          </a:prstGeom>
          <a:solidFill>
            <a:srgbClr val="C0000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sp>
        <p:nvSpPr>
          <p:cNvPr id="51" name="Oval 50">
            <a:extLst>
              <a:ext uri="{FF2B5EF4-FFF2-40B4-BE49-F238E27FC236}">
                <a16:creationId xmlns:a16="http://schemas.microsoft.com/office/drawing/2014/main" id="{ACD9567B-1AAB-4080-95F3-B3ED509EEB9E}"/>
              </a:ext>
            </a:extLst>
          </p:cNvPr>
          <p:cNvSpPr/>
          <p:nvPr/>
        </p:nvSpPr>
        <p:spPr>
          <a:xfrm>
            <a:off x="8807501" y="3366112"/>
            <a:ext cx="103358" cy="103347"/>
          </a:xfrm>
          <a:prstGeom prst="ellipse">
            <a:avLst/>
          </a:prstGeom>
          <a:solidFill>
            <a:srgbClr val="C0000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sp>
        <p:nvSpPr>
          <p:cNvPr id="52" name="Oval 51">
            <a:extLst>
              <a:ext uri="{FF2B5EF4-FFF2-40B4-BE49-F238E27FC236}">
                <a16:creationId xmlns:a16="http://schemas.microsoft.com/office/drawing/2014/main" id="{BFF37CDB-2938-47D1-9D09-A4D1F71499C8}"/>
              </a:ext>
            </a:extLst>
          </p:cNvPr>
          <p:cNvSpPr/>
          <p:nvPr/>
        </p:nvSpPr>
        <p:spPr>
          <a:xfrm>
            <a:off x="7881542" y="3357460"/>
            <a:ext cx="103358" cy="103347"/>
          </a:xfrm>
          <a:prstGeom prst="ellipse">
            <a:avLst/>
          </a:prstGeom>
          <a:solidFill>
            <a:srgbClr val="C0000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sp>
        <p:nvSpPr>
          <p:cNvPr id="53" name="Oval 52">
            <a:extLst>
              <a:ext uri="{FF2B5EF4-FFF2-40B4-BE49-F238E27FC236}">
                <a16:creationId xmlns:a16="http://schemas.microsoft.com/office/drawing/2014/main" id="{A575AA7E-239B-44F1-9CCC-3718C8A83734}"/>
              </a:ext>
            </a:extLst>
          </p:cNvPr>
          <p:cNvSpPr/>
          <p:nvPr/>
        </p:nvSpPr>
        <p:spPr>
          <a:xfrm>
            <a:off x="6960593" y="3366112"/>
            <a:ext cx="103358" cy="103347"/>
          </a:xfrm>
          <a:prstGeom prst="ellipse">
            <a:avLst/>
          </a:prstGeom>
          <a:solidFill>
            <a:srgbClr val="C0000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sp>
        <p:nvSpPr>
          <p:cNvPr id="54" name="Oval 53">
            <a:extLst>
              <a:ext uri="{FF2B5EF4-FFF2-40B4-BE49-F238E27FC236}">
                <a16:creationId xmlns:a16="http://schemas.microsoft.com/office/drawing/2014/main" id="{D87F79C9-48A9-43E0-B17C-8847B44D2A70}"/>
              </a:ext>
            </a:extLst>
          </p:cNvPr>
          <p:cNvSpPr/>
          <p:nvPr/>
        </p:nvSpPr>
        <p:spPr>
          <a:xfrm>
            <a:off x="5161541" y="3345543"/>
            <a:ext cx="103358" cy="103347"/>
          </a:xfrm>
          <a:prstGeom prst="ellipse">
            <a:avLst/>
          </a:prstGeom>
          <a:solidFill>
            <a:srgbClr val="C0000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sp>
        <p:nvSpPr>
          <p:cNvPr id="55" name="Oval 54">
            <a:extLst>
              <a:ext uri="{FF2B5EF4-FFF2-40B4-BE49-F238E27FC236}">
                <a16:creationId xmlns:a16="http://schemas.microsoft.com/office/drawing/2014/main" id="{171222AE-B97B-4D95-A172-DA7D1FDF6E2F}"/>
              </a:ext>
            </a:extLst>
          </p:cNvPr>
          <p:cNvSpPr/>
          <p:nvPr/>
        </p:nvSpPr>
        <p:spPr>
          <a:xfrm>
            <a:off x="4247035" y="3355887"/>
            <a:ext cx="103358" cy="103347"/>
          </a:xfrm>
          <a:prstGeom prst="ellipse">
            <a:avLst/>
          </a:prstGeom>
          <a:solidFill>
            <a:srgbClr val="C0000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sp>
        <p:nvSpPr>
          <p:cNvPr id="56" name="Oval 55">
            <a:extLst>
              <a:ext uri="{FF2B5EF4-FFF2-40B4-BE49-F238E27FC236}">
                <a16:creationId xmlns:a16="http://schemas.microsoft.com/office/drawing/2014/main" id="{57B7F708-D6B5-4FDC-BFFD-E662E7DF4121}"/>
              </a:ext>
            </a:extLst>
          </p:cNvPr>
          <p:cNvSpPr/>
          <p:nvPr/>
        </p:nvSpPr>
        <p:spPr>
          <a:xfrm>
            <a:off x="3254973" y="3366112"/>
            <a:ext cx="103358" cy="103347"/>
          </a:xfrm>
          <a:prstGeom prst="ellipse">
            <a:avLst/>
          </a:prstGeom>
          <a:solidFill>
            <a:srgbClr val="C0000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sp>
        <p:nvSpPr>
          <p:cNvPr id="57" name="Oval 56">
            <a:extLst>
              <a:ext uri="{FF2B5EF4-FFF2-40B4-BE49-F238E27FC236}">
                <a16:creationId xmlns:a16="http://schemas.microsoft.com/office/drawing/2014/main" id="{5B4E4984-F7DF-4557-A05E-1633C90DACD3}"/>
              </a:ext>
            </a:extLst>
          </p:cNvPr>
          <p:cNvSpPr/>
          <p:nvPr/>
        </p:nvSpPr>
        <p:spPr>
          <a:xfrm>
            <a:off x="2404994" y="3366112"/>
            <a:ext cx="103358" cy="103347"/>
          </a:xfrm>
          <a:prstGeom prst="ellipse">
            <a:avLst/>
          </a:prstGeom>
          <a:solidFill>
            <a:srgbClr val="C0000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sp>
        <p:nvSpPr>
          <p:cNvPr id="58" name="Oval 57">
            <a:extLst>
              <a:ext uri="{FF2B5EF4-FFF2-40B4-BE49-F238E27FC236}">
                <a16:creationId xmlns:a16="http://schemas.microsoft.com/office/drawing/2014/main" id="{1FD62FA5-5AFB-4B20-BF5A-C32929C7369B}"/>
              </a:ext>
            </a:extLst>
          </p:cNvPr>
          <p:cNvSpPr/>
          <p:nvPr/>
        </p:nvSpPr>
        <p:spPr>
          <a:xfrm>
            <a:off x="1448462" y="3346591"/>
            <a:ext cx="103358" cy="103347"/>
          </a:xfrm>
          <a:prstGeom prst="ellipse">
            <a:avLst/>
          </a:prstGeom>
          <a:solidFill>
            <a:srgbClr val="C0000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spTree>
    <p:extLst>
      <p:ext uri="{BB962C8B-B14F-4D97-AF65-F5344CB8AC3E}">
        <p14:creationId xmlns:p14="http://schemas.microsoft.com/office/powerpoint/2010/main" val="337471726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Arrow Connector 4">
            <a:extLst>
              <a:ext uri="{FF2B5EF4-FFF2-40B4-BE49-F238E27FC236}">
                <a16:creationId xmlns:a16="http://schemas.microsoft.com/office/drawing/2014/main" id="{9C050B03-0297-4D21-B0DB-2A91234C81D6}"/>
              </a:ext>
            </a:extLst>
          </p:cNvPr>
          <p:cNvCxnSpPr>
            <a:cxnSpLocks/>
          </p:cNvCxnSpPr>
          <p:nvPr/>
        </p:nvCxnSpPr>
        <p:spPr>
          <a:xfrm>
            <a:off x="617415" y="3421185"/>
            <a:ext cx="11027508" cy="0"/>
          </a:xfrm>
          <a:prstGeom prst="straightConnector1">
            <a:avLst/>
          </a:prstGeom>
          <a:ln w="38100">
            <a:solidFill>
              <a:srgbClr val="00206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069D1F9B-F207-405D-90B2-A4ED6B431C5C}"/>
              </a:ext>
            </a:extLst>
          </p:cNvPr>
          <p:cNvCxnSpPr>
            <a:cxnSpLocks/>
          </p:cNvCxnSpPr>
          <p:nvPr/>
        </p:nvCxnSpPr>
        <p:spPr>
          <a:xfrm>
            <a:off x="6096000" y="638908"/>
            <a:ext cx="0" cy="5564553"/>
          </a:xfrm>
          <a:prstGeom prst="straightConnector1">
            <a:avLst/>
          </a:prstGeom>
          <a:ln w="38100">
            <a:solidFill>
              <a:srgbClr val="002060"/>
            </a:solidFill>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DC4A7D97-F6FF-4315-9796-96770AE9A39C}"/>
                  </a:ext>
                </a:extLst>
              </p:cNvPr>
              <p:cNvSpPr txBox="1"/>
              <p:nvPr/>
            </p:nvSpPr>
            <p:spPr>
              <a:xfrm>
                <a:off x="11644923" y="3181774"/>
                <a:ext cx="284501"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th-TH" i="1">
                          <a:latin typeface="Cambria Math" panose="02040503050406030204" pitchFamily="18" charset="0"/>
                          <a:ea typeface="Cambria Math" panose="02040503050406030204" pitchFamily="18" charset="0"/>
                        </a:rPr>
                        <m:t>𝜎</m:t>
                      </m:r>
                    </m:oMath>
                  </m:oMathPara>
                </a14:m>
                <a:endParaRPr lang="th-TH" dirty="0"/>
              </a:p>
            </p:txBody>
          </p:sp>
        </mc:Choice>
        <mc:Fallback xmlns="">
          <p:sp>
            <p:nvSpPr>
              <p:cNvPr id="29" name="TextBox 28">
                <a:extLst>
                  <a:ext uri="{FF2B5EF4-FFF2-40B4-BE49-F238E27FC236}">
                    <a16:creationId xmlns:a16="http://schemas.microsoft.com/office/drawing/2014/main" id="{DC4A7D97-F6FF-4315-9796-96770AE9A39C}"/>
                  </a:ext>
                </a:extLst>
              </p:cNvPr>
              <p:cNvSpPr txBox="1">
                <a:spLocks noRot="1" noChangeAspect="1" noMove="1" noResize="1" noEditPoints="1" noAdjustHandles="1" noChangeArrowheads="1" noChangeShapeType="1" noTextEdit="1"/>
              </p:cNvSpPr>
              <p:nvPr/>
            </p:nvSpPr>
            <p:spPr>
              <a:xfrm>
                <a:off x="11644923" y="3181774"/>
                <a:ext cx="284501" cy="430887"/>
              </a:xfrm>
              <a:prstGeom prst="rect">
                <a:avLst/>
              </a:prstGeom>
              <a:blipFill>
                <a:blip r:embed="rId2"/>
                <a:stretch>
                  <a:fillRect l="-17021" r="-17021"/>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C6760F63-B8FE-4AD0-921E-FE5678CCC032}"/>
                  </a:ext>
                </a:extLst>
              </p:cNvPr>
              <p:cNvSpPr txBox="1"/>
              <p:nvPr/>
            </p:nvSpPr>
            <p:spPr>
              <a:xfrm>
                <a:off x="3180861" y="193638"/>
                <a:ext cx="6096000" cy="5232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Cambria Math" panose="02040503050406030204" pitchFamily="18" charset="0"/>
                        </a:rPr>
                        <m:t>𝑗</m:t>
                      </m:r>
                      <m:r>
                        <a:rPr lang="th-TH" i="1" smtClean="0">
                          <a:latin typeface="Cambria Math" panose="02040503050406030204" pitchFamily="18" charset="0"/>
                          <a:ea typeface="Cambria Math" panose="02040503050406030204" pitchFamily="18" charset="0"/>
                        </a:rPr>
                        <m:t>𝜎</m:t>
                      </m:r>
                    </m:oMath>
                  </m:oMathPara>
                </a14:m>
                <a:endParaRPr lang="th-TH" dirty="0"/>
              </a:p>
            </p:txBody>
          </p:sp>
        </mc:Choice>
        <mc:Fallback xmlns="">
          <p:sp>
            <p:nvSpPr>
              <p:cNvPr id="31" name="TextBox 30">
                <a:extLst>
                  <a:ext uri="{FF2B5EF4-FFF2-40B4-BE49-F238E27FC236}">
                    <a16:creationId xmlns:a16="http://schemas.microsoft.com/office/drawing/2014/main" id="{C6760F63-B8FE-4AD0-921E-FE5678CCC032}"/>
                  </a:ext>
                </a:extLst>
              </p:cNvPr>
              <p:cNvSpPr txBox="1">
                <a:spLocks noRot="1" noChangeAspect="1" noMove="1" noResize="1" noEditPoints="1" noAdjustHandles="1" noChangeArrowheads="1" noChangeShapeType="1" noTextEdit="1"/>
              </p:cNvSpPr>
              <p:nvPr/>
            </p:nvSpPr>
            <p:spPr>
              <a:xfrm>
                <a:off x="3180861" y="193638"/>
                <a:ext cx="6096000" cy="523220"/>
              </a:xfrm>
              <a:prstGeom prst="rect">
                <a:avLst/>
              </a:prstGeom>
              <a:blipFill>
                <a:blip r:embed="rId3"/>
                <a:stretch>
                  <a:fillRect b="-8140"/>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D024DB0E-A810-4ED5-95C5-B37C9C80A056}"/>
                  </a:ext>
                </a:extLst>
              </p:cNvPr>
              <p:cNvSpPr txBox="1"/>
              <p:nvPr/>
            </p:nvSpPr>
            <p:spPr>
              <a:xfrm>
                <a:off x="129397" y="3217838"/>
                <a:ext cx="515914" cy="4308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ea typeface="Cambria Math" panose="02040503050406030204" pitchFamily="18" charset="0"/>
                        </a:rPr>
                        <m:t>−</m:t>
                      </m:r>
                      <m:r>
                        <a:rPr lang="th-TH" i="1">
                          <a:latin typeface="Cambria Math" panose="02040503050406030204" pitchFamily="18" charset="0"/>
                          <a:ea typeface="Cambria Math" panose="02040503050406030204" pitchFamily="18" charset="0"/>
                        </a:rPr>
                        <m:t>𝜎</m:t>
                      </m:r>
                    </m:oMath>
                  </m:oMathPara>
                </a14:m>
                <a:endParaRPr lang="th-TH" dirty="0"/>
              </a:p>
            </p:txBody>
          </p:sp>
        </mc:Choice>
        <mc:Fallback xmlns="">
          <p:sp>
            <p:nvSpPr>
              <p:cNvPr id="32" name="TextBox 31">
                <a:extLst>
                  <a:ext uri="{FF2B5EF4-FFF2-40B4-BE49-F238E27FC236}">
                    <a16:creationId xmlns:a16="http://schemas.microsoft.com/office/drawing/2014/main" id="{D024DB0E-A810-4ED5-95C5-B37C9C80A056}"/>
                  </a:ext>
                </a:extLst>
              </p:cNvPr>
              <p:cNvSpPr txBox="1">
                <a:spLocks noRot="1" noChangeAspect="1" noMove="1" noResize="1" noEditPoints="1" noAdjustHandles="1" noChangeArrowheads="1" noChangeShapeType="1" noTextEdit="1"/>
              </p:cNvSpPr>
              <p:nvPr/>
            </p:nvSpPr>
            <p:spPr>
              <a:xfrm>
                <a:off x="129397" y="3217838"/>
                <a:ext cx="515914" cy="430887"/>
              </a:xfrm>
              <a:prstGeom prst="rect">
                <a:avLst/>
              </a:prstGeom>
              <a:blipFill>
                <a:blip r:embed="rId4"/>
                <a:stretch>
                  <a:fillRect l="-8235" r="-11765"/>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A3085A46-D8F7-4C83-BCAC-0E409E5CE131}"/>
                  </a:ext>
                </a:extLst>
              </p:cNvPr>
              <p:cNvSpPr txBox="1"/>
              <p:nvPr/>
            </p:nvSpPr>
            <p:spPr>
              <a:xfrm>
                <a:off x="3180861" y="6219092"/>
                <a:ext cx="6096000" cy="5232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𝑗</m:t>
                      </m:r>
                      <m:r>
                        <a:rPr lang="th-TH" i="1" smtClean="0">
                          <a:latin typeface="Cambria Math" panose="02040503050406030204" pitchFamily="18" charset="0"/>
                          <a:ea typeface="Cambria Math" panose="02040503050406030204" pitchFamily="18" charset="0"/>
                        </a:rPr>
                        <m:t>𝜎</m:t>
                      </m:r>
                    </m:oMath>
                  </m:oMathPara>
                </a14:m>
                <a:endParaRPr lang="th-TH" dirty="0"/>
              </a:p>
            </p:txBody>
          </p:sp>
        </mc:Choice>
        <mc:Fallback xmlns="">
          <p:sp>
            <p:nvSpPr>
              <p:cNvPr id="33" name="TextBox 32">
                <a:extLst>
                  <a:ext uri="{FF2B5EF4-FFF2-40B4-BE49-F238E27FC236}">
                    <a16:creationId xmlns:a16="http://schemas.microsoft.com/office/drawing/2014/main" id="{A3085A46-D8F7-4C83-BCAC-0E409E5CE131}"/>
                  </a:ext>
                </a:extLst>
              </p:cNvPr>
              <p:cNvSpPr txBox="1">
                <a:spLocks noRot="1" noChangeAspect="1" noMove="1" noResize="1" noEditPoints="1" noAdjustHandles="1" noChangeArrowheads="1" noChangeShapeType="1" noTextEdit="1"/>
              </p:cNvSpPr>
              <p:nvPr/>
            </p:nvSpPr>
            <p:spPr>
              <a:xfrm>
                <a:off x="3180861" y="6219092"/>
                <a:ext cx="6096000" cy="523220"/>
              </a:xfrm>
              <a:prstGeom prst="rect">
                <a:avLst/>
              </a:prstGeom>
              <a:blipFill>
                <a:blip r:embed="rId5"/>
                <a:stretch>
                  <a:fillRect b="-9302"/>
                </a:stretch>
              </a:blipFill>
            </p:spPr>
            <p:txBody>
              <a:bodyPr/>
              <a:lstStyle/>
              <a:p>
                <a:r>
                  <a:rPr lang="th-TH">
                    <a:noFill/>
                  </a:rPr>
                  <a:t> </a:t>
                </a:r>
              </a:p>
            </p:txBody>
          </p:sp>
        </mc:Fallback>
      </mc:AlternateContent>
      <p:sp>
        <p:nvSpPr>
          <p:cNvPr id="34" name="TextBox 33">
            <a:extLst>
              <a:ext uri="{FF2B5EF4-FFF2-40B4-BE49-F238E27FC236}">
                <a16:creationId xmlns:a16="http://schemas.microsoft.com/office/drawing/2014/main" id="{37AC959A-8C0D-40DA-AC05-5C280BFB965D}"/>
              </a:ext>
            </a:extLst>
          </p:cNvPr>
          <p:cNvSpPr txBox="1"/>
          <p:nvPr/>
        </p:nvSpPr>
        <p:spPr>
          <a:xfrm>
            <a:off x="6892812" y="3572807"/>
            <a:ext cx="4330080" cy="369332"/>
          </a:xfrm>
          <a:prstGeom prst="rect">
            <a:avLst/>
          </a:prstGeom>
          <a:noFill/>
        </p:spPr>
        <p:txBody>
          <a:bodyPr wrap="square" rtlCol="0">
            <a:spAutoFit/>
          </a:bodyPr>
          <a:lstStyle/>
          <a:p>
            <a:r>
              <a:rPr lang="en-US" sz="1800" dirty="0"/>
              <a:t>1               2               3                4                5</a:t>
            </a:r>
            <a:endParaRPr lang="th-TH" sz="1800" dirty="0"/>
          </a:p>
        </p:txBody>
      </p:sp>
      <p:sp>
        <p:nvSpPr>
          <p:cNvPr id="35" name="TextBox 34">
            <a:extLst>
              <a:ext uri="{FF2B5EF4-FFF2-40B4-BE49-F238E27FC236}">
                <a16:creationId xmlns:a16="http://schemas.microsoft.com/office/drawing/2014/main" id="{F994493C-B3E3-4324-9BF7-3B9571639CC9}"/>
              </a:ext>
            </a:extLst>
          </p:cNvPr>
          <p:cNvSpPr txBox="1"/>
          <p:nvPr/>
        </p:nvSpPr>
        <p:spPr>
          <a:xfrm>
            <a:off x="1291068" y="3699671"/>
            <a:ext cx="4330080" cy="369332"/>
          </a:xfrm>
          <a:prstGeom prst="rect">
            <a:avLst/>
          </a:prstGeom>
          <a:noFill/>
        </p:spPr>
        <p:txBody>
          <a:bodyPr wrap="square" rtlCol="0">
            <a:spAutoFit/>
          </a:bodyPr>
          <a:lstStyle/>
          <a:p>
            <a:r>
              <a:rPr lang="en-US" sz="1800" dirty="0"/>
              <a:t>-5               -4              -3              -2              -1</a:t>
            </a:r>
            <a:endParaRPr lang="th-TH" sz="1800" dirty="0"/>
          </a:p>
        </p:txBody>
      </p:sp>
      <p:sp>
        <p:nvSpPr>
          <p:cNvPr id="36" name="Title 1">
            <a:extLst>
              <a:ext uri="{FF2B5EF4-FFF2-40B4-BE49-F238E27FC236}">
                <a16:creationId xmlns:a16="http://schemas.microsoft.com/office/drawing/2014/main" id="{84315E41-0B09-4C81-90C3-9F956150C294}"/>
              </a:ext>
            </a:extLst>
          </p:cNvPr>
          <p:cNvSpPr>
            <a:spLocks noGrp="1"/>
          </p:cNvSpPr>
          <p:nvPr>
            <p:ph type="title"/>
          </p:nvPr>
        </p:nvSpPr>
        <p:spPr>
          <a:xfrm>
            <a:off x="254540" y="219211"/>
            <a:ext cx="10515600" cy="413088"/>
          </a:xfrm>
        </p:spPr>
        <p:txBody>
          <a:bodyPr>
            <a:noAutofit/>
          </a:bodyPr>
          <a:lstStyle/>
          <a:p>
            <a:r>
              <a:rPr lang="en-US" sz="3200" b="1" dirty="0">
                <a:solidFill>
                  <a:srgbClr val="7030A0"/>
                </a:solidFill>
              </a:rPr>
              <a:t>Q: Find the Poles And Zeros Of Transfer Function and Draw the Pole – Zero Diagram</a:t>
            </a:r>
            <a:endParaRPr lang="th-TH" sz="3200" b="1" dirty="0">
              <a:solidFill>
                <a:srgbClr val="7030A0"/>
              </a:solidFill>
            </a:endParaRPr>
          </a:p>
        </p:txBody>
      </p:sp>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CB0D5A82-4790-4536-A9AA-FDF48EDF523B}"/>
                  </a:ext>
                </a:extLst>
              </p:cNvPr>
              <p:cNvSpPr txBox="1"/>
              <p:nvPr/>
            </p:nvSpPr>
            <p:spPr>
              <a:xfrm>
                <a:off x="387354" y="835646"/>
                <a:ext cx="3247171" cy="639086"/>
              </a:xfrm>
              <a:prstGeom prst="rect">
                <a:avLst/>
              </a:prstGeom>
              <a:solidFill>
                <a:schemeClr val="accent2"/>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1" i="1" smtClean="0">
                          <a:latin typeface="Cambria Math" panose="02040503050406030204" pitchFamily="18" charset="0"/>
                        </a:rPr>
                        <m:t>𝑯</m:t>
                      </m:r>
                      <m:d>
                        <m:dPr>
                          <m:ctrlPr>
                            <a:rPr lang="en-US" sz="2000" b="1" i="1" smtClean="0">
                              <a:latin typeface="Cambria Math" panose="02040503050406030204" pitchFamily="18" charset="0"/>
                            </a:rPr>
                          </m:ctrlPr>
                        </m:dPr>
                        <m:e>
                          <m:r>
                            <a:rPr lang="en-US" sz="2000" b="1" i="1" smtClean="0">
                              <a:latin typeface="Cambria Math" panose="02040503050406030204" pitchFamily="18" charset="0"/>
                            </a:rPr>
                            <m:t>𝒔</m:t>
                          </m:r>
                        </m:e>
                      </m:d>
                      <m:r>
                        <a:rPr lang="en-US" sz="2000" b="1" i="1" smtClean="0">
                          <a:latin typeface="Cambria Math" panose="02040503050406030204" pitchFamily="18" charset="0"/>
                        </a:rPr>
                        <m:t>=</m:t>
                      </m:r>
                      <m:f>
                        <m:fPr>
                          <m:ctrlPr>
                            <a:rPr lang="en-US" sz="2000" b="1" i="1" smtClean="0">
                              <a:latin typeface="Cambria Math" panose="02040503050406030204" pitchFamily="18" charset="0"/>
                            </a:rPr>
                          </m:ctrlPr>
                        </m:fPr>
                        <m:num>
                          <m:r>
                            <a:rPr lang="en-US" sz="2000" b="1" i="1" smtClean="0">
                              <a:latin typeface="Cambria Math" panose="02040503050406030204" pitchFamily="18" charset="0"/>
                            </a:rPr>
                            <m:t>𝟓</m:t>
                          </m:r>
                          <m:r>
                            <a:rPr lang="en-US" sz="2000" b="1" i="1" smtClean="0">
                              <a:latin typeface="Cambria Math" panose="02040503050406030204" pitchFamily="18" charset="0"/>
                            </a:rPr>
                            <m:t>𝒔</m:t>
                          </m:r>
                        </m:num>
                        <m:den>
                          <m:r>
                            <a:rPr lang="en-US" sz="2000" b="1" i="1" smtClean="0">
                              <a:latin typeface="Cambria Math" panose="02040503050406030204" pitchFamily="18" charset="0"/>
                            </a:rPr>
                            <m:t>(</m:t>
                          </m:r>
                          <m:r>
                            <a:rPr lang="en-US" sz="2000" b="1" i="1" smtClean="0">
                              <a:latin typeface="Cambria Math" panose="02040503050406030204" pitchFamily="18" charset="0"/>
                            </a:rPr>
                            <m:t>𝒔</m:t>
                          </m:r>
                          <m:r>
                            <a:rPr lang="en-US" sz="2000" b="1" i="1" smtClean="0">
                              <a:latin typeface="Cambria Math" panose="02040503050406030204" pitchFamily="18" charset="0"/>
                            </a:rPr>
                            <m:t>+</m:t>
                          </m:r>
                          <m:r>
                            <a:rPr lang="en-US" sz="2000" b="1" i="1" smtClean="0">
                              <a:latin typeface="Cambria Math" panose="02040503050406030204" pitchFamily="18" charset="0"/>
                            </a:rPr>
                            <m:t>𝟏</m:t>
                          </m:r>
                          <m:r>
                            <a:rPr lang="en-US" sz="2000" b="1" i="1" smtClean="0">
                              <a:latin typeface="Cambria Math" panose="02040503050406030204" pitchFamily="18" charset="0"/>
                            </a:rPr>
                            <m:t>)(</m:t>
                          </m:r>
                          <m:sSup>
                            <m:sSupPr>
                              <m:ctrlPr>
                                <a:rPr lang="en-US" sz="2000" b="1" i="1" smtClean="0">
                                  <a:latin typeface="Cambria Math" panose="02040503050406030204" pitchFamily="18" charset="0"/>
                                </a:rPr>
                              </m:ctrlPr>
                            </m:sSupPr>
                            <m:e>
                              <m:r>
                                <a:rPr lang="en-US" sz="2000" b="1" i="1" smtClean="0">
                                  <a:latin typeface="Cambria Math" panose="02040503050406030204" pitchFamily="18" charset="0"/>
                                </a:rPr>
                                <m:t>𝒔</m:t>
                              </m:r>
                            </m:e>
                            <m:sup>
                              <m:r>
                                <a:rPr lang="en-US" sz="2000" b="1" i="1" smtClean="0">
                                  <a:latin typeface="Cambria Math" panose="02040503050406030204" pitchFamily="18" charset="0"/>
                                </a:rPr>
                                <m:t>𝟐</m:t>
                              </m:r>
                            </m:sup>
                          </m:sSup>
                          <m:r>
                            <a:rPr lang="en-US" sz="2000" b="1" i="1" smtClean="0">
                              <a:latin typeface="Cambria Math" panose="02040503050406030204" pitchFamily="18" charset="0"/>
                            </a:rPr>
                            <m:t>+</m:t>
                          </m:r>
                          <m:r>
                            <a:rPr lang="en-US" sz="2000" b="1" i="1" smtClean="0">
                              <a:latin typeface="Cambria Math" panose="02040503050406030204" pitchFamily="18" charset="0"/>
                            </a:rPr>
                            <m:t>𝟒</m:t>
                          </m:r>
                          <m:r>
                            <a:rPr lang="en-US" sz="2000" b="1" i="1" smtClean="0">
                              <a:latin typeface="Cambria Math" panose="02040503050406030204" pitchFamily="18" charset="0"/>
                            </a:rPr>
                            <m:t>𝒔</m:t>
                          </m:r>
                          <m:r>
                            <a:rPr lang="en-US" sz="2000" b="1" i="1" smtClean="0">
                              <a:latin typeface="Cambria Math" panose="02040503050406030204" pitchFamily="18" charset="0"/>
                            </a:rPr>
                            <m:t>+</m:t>
                          </m:r>
                          <m:r>
                            <a:rPr lang="en-US" sz="2000" b="1" i="1" smtClean="0">
                              <a:latin typeface="Cambria Math" panose="02040503050406030204" pitchFamily="18" charset="0"/>
                            </a:rPr>
                            <m:t>𝟖</m:t>
                          </m:r>
                          <m:r>
                            <a:rPr lang="en-US" sz="2000" b="1" i="1" smtClean="0">
                              <a:latin typeface="Cambria Math" panose="02040503050406030204" pitchFamily="18" charset="0"/>
                            </a:rPr>
                            <m:t>)</m:t>
                          </m:r>
                        </m:den>
                      </m:f>
                    </m:oMath>
                  </m:oMathPara>
                </a14:m>
                <a:endParaRPr lang="th-TH" sz="2000" b="1" dirty="0"/>
              </a:p>
            </p:txBody>
          </p:sp>
        </mc:Choice>
        <mc:Fallback xmlns="">
          <p:sp>
            <p:nvSpPr>
              <p:cNvPr id="37" name="TextBox 36">
                <a:extLst>
                  <a:ext uri="{FF2B5EF4-FFF2-40B4-BE49-F238E27FC236}">
                    <a16:creationId xmlns:a16="http://schemas.microsoft.com/office/drawing/2014/main" id="{CB0D5A82-4790-4536-A9AA-FDF48EDF523B}"/>
                  </a:ext>
                </a:extLst>
              </p:cNvPr>
              <p:cNvSpPr txBox="1">
                <a:spLocks noRot="1" noChangeAspect="1" noMove="1" noResize="1" noEditPoints="1" noAdjustHandles="1" noChangeArrowheads="1" noChangeShapeType="1" noTextEdit="1"/>
              </p:cNvSpPr>
              <p:nvPr/>
            </p:nvSpPr>
            <p:spPr>
              <a:xfrm>
                <a:off x="387354" y="835646"/>
                <a:ext cx="3247171" cy="639086"/>
              </a:xfrm>
              <a:prstGeom prst="rect">
                <a:avLst/>
              </a:prstGeom>
              <a:blipFill>
                <a:blip r:embed="rId6"/>
                <a:stretch>
                  <a:fillRect/>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439FD157-2E54-49D4-A017-B6529127F23E}"/>
                  </a:ext>
                </a:extLst>
              </p:cNvPr>
              <p:cNvSpPr txBox="1"/>
              <p:nvPr/>
            </p:nvSpPr>
            <p:spPr>
              <a:xfrm>
                <a:off x="179753" y="2385314"/>
                <a:ext cx="10051128" cy="8592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𝐻</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𝑠</m:t>
                          </m:r>
                        </m:e>
                      </m:d>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𝑍𝑒𝑟𝑜𝑠</m:t>
                          </m:r>
                        </m:num>
                        <m:den>
                          <m:r>
                            <a:rPr lang="en-US" sz="2400" b="0" i="1" smtClean="0">
                              <a:latin typeface="Cambria Math" panose="02040503050406030204" pitchFamily="18" charset="0"/>
                            </a:rPr>
                            <m:t>𝑃𝑜𝑙𝑒𝑠</m:t>
                          </m:r>
                        </m:den>
                      </m:f>
                      <m:r>
                        <a:rPr lang="en-US" sz="2400" b="0" i="1" smtClean="0">
                          <a:latin typeface="Cambria Math" panose="02040503050406030204" pitchFamily="18" charset="0"/>
                        </a:rPr>
                        <m:t>= </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5</m:t>
                          </m:r>
                          <m:r>
                            <a:rPr lang="en-US" sz="2400" b="0" i="1" smtClean="0">
                              <a:latin typeface="Cambria Math" panose="02040503050406030204" pitchFamily="18" charset="0"/>
                            </a:rPr>
                            <m:t>𝑠</m:t>
                          </m:r>
                        </m:num>
                        <m:den>
                          <m:r>
                            <a:rPr lang="en-US" sz="2400" i="1">
                              <a:latin typeface="Cambria Math" panose="02040503050406030204" pitchFamily="18" charset="0"/>
                            </a:rPr>
                            <m:t>(</m:t>
                          </m:r>
                          <m:r>
                            <a:rPr lang="en-US" sz="2400" i="1">
                              <a:latin typeface="Cambria Math" panose="02040503050406030204" pitchFamily="18" charset="0"/>
                            </a:rPr>
                            <m:t>𝑠</m:t>
                          </m:r>
                          <m:r>
                            <a:rPr lang="en-US" sz="2400" i="1">
                              <a:latin typeface="Cambria Math" panose="02040503050406030204" pitchFamily="18" charset="0"/>
                            </a:rPr>
                            <m:t>+1)(</m:t>
                          </m:r>
                          <m:sSup>
                            <m:sSupPr>
                              <m:ctrlPr>
                                <a:rPr lang="en-US" sz="2400" i="1">
                                  <a:latin typeface="Cambria Math" panose="02040503050406030204" pitchFamily="18" charset="0"/>
                                </a:rPr>
                              </m:ctrlPr>
                            </m:sSupPr>
                            <m:e>
                              <m:r>
                                <a:rPr lang="en-US" sz="2400" i="1">
                                  <a:latin typeface="Cambria Math" panose="02040503050406030204" pitchFamily="18" charset="0"/>
                                </a:rPr>
                                <m:t>𝑠</m:t>
                              </m:r>
                            </m:e>
                            <m:sup>
                              <m:r>
                                <a:rPr lang="en-US" sz="2400" i="1">
                                  <a:latin typeface="Cambria Math" panose="02040503050406030204" pitchFamily="18" charset="0"/>
                                </a:rPr>
                                <m:t>2</m:t>
                              </m:r>
                            </m:sup>
                          </m:sSup>
                          <m:r>
                            <a:rPr lang="en-US" sz="2400" i="1">
                              <a:latin typeface="Cambria Math" panose="02040503050406030204" pitchFamily="18" charset="0"/>
                            </a:rPr>
                            <m:t>+4</m:t>
                          </m:r>
                          <m:r>
                            <a:rPr lang="en-US" sz="2400" i="1">
                              <a:latin typeface="Cambria Math" panose="02040503050406030204" pitchFamily="18" charset="0"/>
                            </a:rPr>
                            <m:t>𝑠</m:t>
                          </m:r>
                          <m:r>
                            <a:rPr lang="en-US" sz="2400" i="1">
                              <a:latin typeface="Cambria Math" panose="02040503050406030204" pitchFamily="18" charset="0"/>
                            </a:rPr>
                            <m:t>+8)</m:t>
                          </m:r>
                        </m:den>
                      </m:f>
                      <m:r>
                        <a:rPr lang="en-US" sz="2400" b="0" i="1" smtClean="0">
                          <a:latin typeface="Cambria Math" panose="02040503050406030204" pitchFamily="18" charset="0"/>
                        </a:rPr>
                        <m:t>=</m:t>
                      </m:r>
                      <m:f>
                        <m:fPr>
                          <m:ctrlPr>
                            <a:rPr lang="en-US" sz="2400" i="1">
                              <a:latin typeface="Cambria Math" panose="02040503050406030204" pitchFamily="18" charset="0"/>
                            </a:rPr>
                          </m:ctrlPr>
                        </m:fPr>
                        <m:num>
                          <m:r>
                            <a:rPr lang="en-US" sz="2400" i="1">
                              <a:latin typeface="Cambria Math" panose="02040503050406030204" pitchFamily="18" charset="0"/>
                            </a:rPr>
                            <m:t>5</m:t>
                          </m:r>
                          <m:r>
                            <a:rPr lang="en-US" sz="2400" i="1">
                              <a:latin typeface="Cambria Math" panose="02040503050406030204" pitchFamily="18" charset="0"/>
                            </a:rPr>
                            <m:t>𝑠</m:t>
                          </m:r>
                        </m:num>
                        <m:den>
                          <m:r>
                            <a:rPr lang="en-US" sz="2400" i="1">
                              <a:latin typeface="Cambria Math" panose="02040503050406030204" pitchFamily="18" charset="0"/>
                            </a:rPr>
                            <m:t>(</m:t>
                          </m:r>
                          <m:r>
                            <a:rPr lang="en-US" sz="2400" i="1">
                              <a:latin typeface="Cambria Math" panose="02040503050406030204" pitchFamily="18" charset="0"/>
                            </a:rPr>
                            <m:t>𝑠</m:t>
                          </m:r>
                          <m:r>
                            <a:rPr lang="en-US" sz="2400" i="1">
                              <a:latin typeface="Cambria Math" panose="02040503050406030204" pitchFamily="18" charset="0"/>
                            </a:rPr>
                            <m:t>+1)(</m:t>
                          </m:r>
                          <m:r>
                            <a:rPr lang="en-US" sz="2400" b="0" i="1" smtClean="0">
                              <a:latin typeface="Cambria Math" panose="02040503050406030204" pitchFamily="18" charset="0"/>
                            </a:rPr>
                            <m:t>𝑠</m:t>
                          </m:r>
                          <m:r>
                            <a:rPr lang="en-US" sz="2400" b="0" i="1" smtClean="0">
                              <a:latin typeface="Cambria Math" panose="02040503050406030204" pitchFamily="18" charset="0"/>
                            </a:rPr>
                            <m:t>+2−2</m:t>
                          </m:r>
                          <m:r>
                            <a:rPr lang="en-US" sz="2400" b="0" i="1" smtClean="0">
                              <a:latin typeface="Cambria Math" panose="02040503050406030204" pitchFamily="18" charset="0"/>
                            </a:rPr>
                            <m:t>𝑗</m:t>
                          </m:r>
                          <m:r>
                            <a:rPr lang="en-US" sz="2400" b="0" i="1" smtClean="0">
                              <a:latin typeface="Cambria Math" panose="02040503050406030204" pitchFamily="18" charset="0"/>
                            </a:rPr>
                            <m:t>)(</m:t>
                          </m:r>
                          <m:r>
                            <a:rPr lang="en-US" sz="2400" b="0" i="1" smtClean="0">
                              <a:latin typeface="Cambria Math" panose="02040503050406030204" pitchFamily="18" charset="0"/>
                            </a:rPr>
                            <m:t>𝑠</m:t>
                          </m:r>
                          <m:r>
                            <a:rPr lang="en-US" sz="2400" b="0" i="1" smtClean="0">
                              <a:latin typeface="Cambria Math" panose="02040503050406030204" pitchFamily="18" charset="0"/>
                            </a:rPr>
                            <m:t>+2+2</m:t>
                          </m:r>
                          <m:r>
                            <a:rPr lang="en-US" sz="2400" b="0" i="1" smtClean="0">
                              <a:latin typeface="Cambria Math" panose="02040503050406030204" pitchFamily="18" charset="0"/>
                            </a:rPr>
                            <m:t>𝑗</m:t>
                          </m:r>
                          <m:r>
                            <a:rPr lang="en-US" sz="2400" b="0" i="1" smtClean="0">
                              <a:latin typeface="Cambria Math" panose="02040503050406030204" pitchFamily="18" charset="0"/>
                            </a:rPr>
                            <m:t>)</m:t>
                          </m:r>
                        </m:den>
                      </m:f>
                    </m:oMath>
                  </m:oMathPara>
                </a14:m>
                <a:endParaRPr lang="th-TH" sz="2400" dirty="0"/>
              </a:p>
            </p:txBody>
          </p:sp>
        </mc:Choice>
        <mc:Fallback xmlns="">
          <p:sp>
            <p:nvSpPr>
              <p:cNvPr id="38" name="TextBox 37">
                <a:extLst>
                  <a:ext uri="{FF2B5EF4-FFF2-40B4-BE49-F238E27FC236}">
                    <a16:creationId xmlns:a16="http://schemas.microsoft.com/office/drawing/2014/main" id="{439FD157-2E54-49D4-A017-B6529127F23E}"/>
                  </a:ext>
                </a:extLst>
              </p:cNvPr>
              <p:cNvSpPr txBox="1">
                <a:spLocks noRot="1" noChangeAspect="1" noMove="1" noResize="1" noEditPoints="1" noAdjustHandles="1" noChangeArrowheads="1" noChangeShapeType="1" noTextEdit="1"/>
              </p:cNvSpPr>
              <p:nvPr/>
            </p:nvSpPr>
            <p:spPr>
              <a:xfrm>
                <a:off x="179753" y="2385314"/>
                <a:ext cx="10051128" cy="859210"/>
              </a:xfrm>
              <a:prstGeom prst="rect">
                <a:avLst/>
              </a:prstGeom>
              <a:blipFill>
                <a:blip r:embed="rId7"/>
                <a:stretch>
                  <a:fillRect/>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19FFBF02-F057-4F8A-AB6A-AC387492BEF3}"/>
                  </a:ext>
                </a:extLst>
              </p:cNvPr>
              <p:cNvSpPr txBox="1"/>
              <p:nvPr/>
            </p:nvSpPr>
            <p:spPr>
              <a:xfrm>
                <a:off x="20529" y="6270483"/>
                <a:ext cx="5191840" cy="461665"/>
              </a:xfrm>
              <a:prstGeom prst="rect">
                <a:avLst/>
              </a:prstGeom>
              <a:solidFill>
                <a:srgbClr val="00B0F0"/>
              </a:solidFill>
            </p:spPr>
            <p:txBody>
              <a:bodyPr wrap="square">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𝑃𝑜𝑙𝑒𝑠</m:t>
                      </m:r>
                      <m:r>
                        <a:rPr lang="en-US" sz="2400" b="0" i="1" smtClean="0">
                          <a:latin typeface="Cambria Math" panose="02040503050406030204" pitchFamily="18" charset="0"/>
                        </a:rPr>
                        <m:t>:</m:t>
                      </m:r>
                      <m:r>
                        <a:rPr lang="en-US" sz="2400" b="0" i="1" smtClean="0">
                          <a:latin typeface="Cambria Math" panose="02040503050406030204" pitchFamily="18" charset="0"/>
                        </a:rPr>
                        <m:t>𝑠</m:t>
                      </m:r>
                      <m:r>
                        <a:rPr lang="en-US" sz="2400" b="0" i="1" smtClean="0">
                          <a:latin typeface="Cambria Math" panose="02040503050406030204" pitchFamily="18" charset="0"/>
                        </a:rPr>
                        <m:t>=−1,  </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−2+2</m:t>
                          </m:r>
                          <m:r>
                            <a:rPr lang="en-US" sz="2400" b="0" i="1" smtClean="0">
                              <a:latin typeface="Cambria Math" panose="02040503050406030204" pitchFamily="18" charset="0"/>
                            </a:rPr>
                            <m:t>𝑗</m:t>
                          </m:r>
                        </m:e>
                      </m:d>
                      <m:r>
                        <a:rPr lang="en-US" sz="2400" b="0" i="1" smtClean="0">
                          <a:latin typeface="Cambria Math" panose="02040503050406030204" pitchFamily="18" charset="0"/>
                        </a:rPr>
                        <m:t>, (2−2</m:t>
                      </m:r>
                      <m:r>
                        <a:rPr lang="en-US" sz="2400" b="0" i="1" smtClean="0">
                          <a:latin typeface="Cambria Math" panose="02040503050406030204" pitchFamily="18" charset="0"/>
                        </a:rPr>
                        <m:t>𝑗</m:t>
                      </m:r>
                      <m:r>
                        <a:rPr lang="en-US" sz="2400" b="0" i="1" smtClean="0">
                          <a:latin typeface="Cambria Math" panose="02040503050406030204" pitchFamily="18" charset="0"/>
                        </a:rPr>
                        <m:t>)</m:t>
                      </m:r>
                    </m:oMath>
                  </m:oMathPara>
                </a14:m>
                <a:endParaRPr lang="en-US" sz="2400" b="0" dirty="0"/>
              </a:p>
            </p:txBody>
          </p:sp>
        </mc:Choice>
        <mc:Fallback xmlns="">
          <p:sp>
            <p:nvSpPr>
              <p:cNvPr id="40" name="TextBox 39">
                <a:extLst>
                  <a:ext uri="{FF2B5EF4-FFF2-40B4-BE49-F238E27FC236}">
                    <a16:creationId xmlns:a16="http://schemas.microsoft.com/office/drawing/2014/main" id="{19FFBF02-F057-4F8A-AB6A-AC387492BEF3}"/>
                  </a:ext>
                </a:extLst>
              </p:cNvPr>
              <p:cNvSpPr txBox="1">
                <a:spLocks noRot="1" noChangeAspect="1" noMove="1" noResize="1" noEditPoints="1" noAdjustHandles="1" noChangeArrowheads="1" noChangeShapeType="1" noTextEdit="1"/>
              </p:cNvSpPr>
              <p:nvPr/>
            </p:nvSpPr>
            <p:spPr>
              <a:xfrm>
                <a:off x="20529" y="6270483"/>
                <a:ext cx="5191840" cy="461665"/>
              </a:xfrm>
              <a:prstGeom prst="rect">
                <a:avLst/>
              </a:prstGeom>
              <a:blipFill>
                <a:blip r:embed="rId8"/>
                <a:stretch>
                  <a:fillRect r="-587" b="-18667"/>
                </a:stretch>
              </a:blipFill>
            </p:spPr>
            <p:txBody>
              <a:bodyPr/>
              <a:lstStyle/>
              <a:p>
                <a:r>
                  <a:rPr lang="th-TH">
                    <a:noFill/>
                  </a:rPr>
                  <a:t> </a:t>
                </a:r>
              </a:p>
            </p:txBody>
          </p:sp>
        </mc:Fallback>
      </mc:AlternateContent>
      <p:sp>
        <p:nvSpPr>
          <p:cNvPr id="41" name="Oval 40">
            <a:extLst>
              <a:ext uri="{FF2B5EF4-FFF2-40B4-BE49-F238E27FC236}">
                <a16:creationId xmlns:a16="http://schemas.microsoft.com/office/drawing/2014/main" id="{25426066-A63B-476D-9F04-5A02B9D0B0C5}"/>
              </a:ext>
            </a:extLst>
          </p:cNvPr>
          <p:cNvSpPr/>
          <p:nvPr/>
        </p:nvSpPr>
        <p:spPr>
          <a:xfrm>
            <a:off x="5950409" y="3303411"/>
            <a:ext cx="292160" cy="251177"/>
          </a:xfrm>
          <a:prstGeom prst="ellipse">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sp>
        <p:nvSpPr>
          <p:cNvPr id="49" name="Oval 48">
            <a:extLst>
              <a:ext uri="{FF2B5EF4-FFF2-40B4-BE49-F238E27FC236}">
                <a16:creationId xmlns:a16="http://schemas.microsoft.com/office/drawing/2014/main" id="{27BAB3C2-82A6-4A70-A095-F635666DAD67}"/>
              </a:ext>
            </a:extLst>
          </p:cNvPr>
          <p:cNvSpPr/>
          <p:nvPr/>
        </p:nvSpPr>
        <p:spPr>
          <a:xfrm>
            <a:off x="10591859" y="3357460"/>
            <a:ext cx="103358" cy="103347"/>
          </a:xfrm>
          <a:prstGeom prst="ellipse">
            <a:avLst/>
          </a:prstGeom>
          <a:solidFill>
            <a:srgbClr val="C0000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sp>
        <p:nvSpPr>
          <p:cNvPr id="50" name="Oval 49">
            <a:extLst>
              <a:ext uri="{FF2B5EF4-FFF2-40B4-BE49-F238E27FC236}">
                <a16:creationId xmlns:a16="http://schemas.microsoft.com/office/drawing/2014/main" id="{FEF5AF8C-2BBA-47D5-A987-6B23EEE337F8}"/>
              </a:ext>
            </a:extLst>
          </p:cNvPr>
          <p:cNvSpPr/>
          <p:nvPr/>
        </p:nvSpPr>
        <p:spPr>
          <a:xfrm>
            <a:off x="9735054" y="3366112"/>
            <a:ext cx="103358" cy="103347"/>
          </a:xfrm>
          <a:prstGeom prst="ellipse">
            <a:avLst/>
          </a:prstGeom>
          <a:solidFill>
            <a:srgbClr val="C0000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sp>
        <p:nvSpPr>
          <p:cNvPr id="51" name="Oval 50">
            <a:extLst>
              <a:ext uri="{FF2B5EF4-FFF2-40B4-BE49-F238E27FC236}">
                <a16:creationId xmlns:a16="http://schemas.microsoft.com/office/drawing/2014/main" id="{ACD9567B-1AAB-4080-95F3-B3ED509EEB9E}"/>
              </a:ext>
            </a:extLst>
          </p:cNvPr>
          <p:cNvSpPr/>
          <p:nvPr/>
        </p:nvSpPr>
        <p:spPr>
          <a:xfrm>
            <a:off x="8807501" y="3366112"/>
            <a:ext cx="103358" cy="103347"/>
          </a:xfrm>
          <a:prstGeom prst="ellipse">
            <a:avLst/>
          </a:prstGeom>
          <a:solidFill>
            <a:srgbClr val="C0000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sp>
        <p:nvSpPr>
          <p:cNvPr id="52" name="Oval 51">
            <a:extLst>
              <a:ext uri="{FF2B5EF4-FFF2-40B4-BE49-F238E27FC236}">
                <a16:creationId xmlns:a16="http://schemas.microsoft.com/office/drawing/2014/main" id="{BFF37CDB-2938-47D1-9D09-A4D1F71499C8}"/>
              </a:ext>
            </a:extLst>
          </p:cNvPr>
          <p:cNvSpPr/>
          <p:nvPr/>
        </p:nvSpPr>
        <p:spPr>
          <a:xfrm>
            <a:off x="7881542" y="3357460"/>
            <a:ext cx="103358" cy="103347"/>
          </a:xfrm>
          <a:prstGeom prst="ellipse">
            <a:avLst/>
          </a:prstGeom>
          <a:solidFill>
            <a:srgbClr val="C0000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sp>
        <p:nvSpPr>
          <p:cNvPr id="53" name="Oval 52">
            <a:extLst>
              <a:ext uri="{FF2B5EF4-FFF2-40B4-BE49-F238E27FC236}">
                <a16:creationId xmlns:a16="http://schemas.microsoft.com/office/drawing/2014/main" id="{A575AA7E-239B-44F1-9CCC-3718C8A83734}"/>
              </a:ext>
            </a:extLst>
          </p:cNvPr>
          <p:cNvSpPr/>
          <p:nvPr/>
        </p:nvSpPr>
        <p:spPr>
          <a:xfrm>
            <a:off x="6960593" y="3366112"/>
            <a:ext cx="103358" cy="103347"/>
          </a:xfrm>
          <a:prstGeom prst="ellipse">
            <a:avLst/>
          </a:prstGeom>
          <a:solidFill>
            <a:srgbClr val="C0000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sp>
        <p:nvSpPr>
          <p:cNvPr id="54" name="Oval 53">
            <a:extLst>
              <a:ext uri="{FF2B5EF4-FFF2-40B4-BE49-F238E27FC236}">
                <a16:creationId xmlns:a16="http://schemas.microsoft.com/office/drawing/2014/main" id="{D87F79C9-48A9-43E0-B17C-8847B44D2A70}"/>
              </a:ext>
            </a:extLst>
          </p:cNvPr>
          <p:cNvSpPr/>
          <p:nvPr/>
        </p:nvSpPr>
        <p:spPr>
          <a:xfrm>
            <a:off x="5161541" y="3345543"/>
            <a:ext cx="103358" cy="103347"/>
          </a:xfrm>
          <a:prstGeom prst="ellipse">
            <a:avLst/>
          </a:prstGeom>
          <a:solidFill>
            <a:srgbClr val="C0000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sp>
        <p:nvSpPr>
          <p:cNvPr id="55" name="Oval 54">
            <a:extLst>
              <a:ext uri="{FF2B5EF4-FFF2-40B4-BE49-F238E27FC236}">
                <a16:creationId xmlns:a16="http://schemas.microsoft.com/office/drawing/2014/main" id="{171222AE-B97B-4D95-A172-DA7D1FDF6E2F}"/>
              </a:ext>
            </a:extLst>
          </p:cNvPr>
          <p:cNvSpPr/>
          <p:nvPr/>
        </p:nvSpPr>
        <p:spPr>
          <a:xfrm>
            <a:off x="4247035" y="3355887"/>
            <a:ext cx="103358" cy="103347"/>
          </a:xfrm>
          <a:prstGeom prst="ellipse">
            <a:avLst/>
          </a:prstGeom>
          <a:solidFill>
            <a:srgbClr val="C0000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sp>
        <p:nvSpPr>
          <p:cNvPr id="56" name="Oval 55">
            <a:extLst>
              <a:ext uri="{FF2B5EF4-FFF2-40B4-BE49-F238E27FC236}">
                <a16:creationId xmlns:a16="http://schemas.microsoft.com/office/drawing/2014/main" id="{57B7F708-D6B5-4FDC-BFFD-E662E7DF4121}"/>
              </a:ext>
            </a:extLst>
          </p:cNvPr>
          <p:cNvSpPr/>
          <p:nvPr/>
        </p:nvSpPr>
        <p:spPr>
          <a:xfrm>
            <a:off x="3254973" y="3366112"/>
            <a:ext cx="103358" cy="103347"/>
          </a:xfrm>
          <a:prstGeom prst="ellipse">
            <a:avLst/>
          </a:prstGeom>
          <a:solidFill>
            <a:srgbClr val="C0000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sp>
        <p:nvSpPr>
          <p:cNvPr id="57" name="Oval 56">
            <a:extLst>
              <a:ext uri="{FF2B5EF4-FFF2-40B4-BE49-F238E27FC236}">
                <a16:creationId xmlns:a16="http://schemas.microsoft.com/office/drawing/2014/main" id="{5B4E4984-F7DF-4557-A05E-1633C90DACD3}"/>
              </a:ext>
            </a:extLst>
          </p:cNvPr>
          <p:cNvSpPr/>
          <p:nvPr/>
        </p:nvSpPr>
        <p:spPr>
          <a:xfrm>
            <a:off x="2404994" y="3366112"/>
            <a:ext cx="103358" cy="103347"/>
          </a:xfrm>
          <a:prstGeom prst="ellipse">
            <a:avLst/>
          </a:prstGeom>
          <a:solidFill>
            <a:srgbClr val="C0000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sp>
        <p:nvSpPr>
          <p:cNvPr id="58" name="Oval 57">
            <a:extLst>
              <a:ext uri="{FF2B5EF4-FFF2-40B4-BE49-F238E27FC236}">
                <a16:creationId xmlns:a16="http://schemas.microsoft.com/office/drawing/2014/main" id="{1FD62FA5-5AFB-4B20-BF5A-C32929C7369B}"/>
              </a:ext>
            </a:extLst>
          </p:cNvPr>
          <p:cNvSpPr/>
          <p:nvPr/>
        </p:nvSpPr>
        <p:spPr>
          <a:xfrm>
            <a:off x="1448462" y="3346591"/>
            <a:ext cx="103358" cy="103347"/>
          </a:xfrm>
          <a:prstGeom prst="ellipse">
            <a:avLst/>
          </a:prstGeom>
          <a:solidFill>
            <a:srgbClr val="C0000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CEC41C1B-91F1-4BF3-82EB-5AD6B5BC0952}"/>
                  </a:ext>
                </a:extLst>
              </p:cNvPr>
              <p:cNvSpPr txBox="1"/>
              <p:nvPr/>
            </p:nvSpPr>
            <p:spPr>
              <a:xfrm>
                <a:off x="23794" y="5651418"/>
                <a:ext cx="2231241" cy="523220"/>
              </a:xfrm>
              <a:prstGeom prst="rect">
                <a:avLst/>
              </a:prstGeom>
              <a:solidFill>
                <a:srgbClr val="00B0F0"/>
              </a:solidFill>
            </p:spPr>
            <p:txBody>
              <a:bodyPr wrap="square">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𝑍𝑒𝑟𝑜𝑠</m:t>
                      </m:r>
                      <m:r>
                        <a:rPr lang="en-US" sz="2800" b="0" i="1" smtClean="0">
                          <a:latin typeface="Cambria Math" panose="02040503050406030204" pitchFamily="18" charset="0"/>
                        </a:rPr>
                        <m:t>:</m:t>
                      </m:r>
                      <m:r>
                        <a:rPr lang="en-US" sz="2800" b="0" i="1" smtClean="0">
                          <a:latin typeface="Cambria Math" panose="02040503050406030204" pitchFamily="18" charset="0"/>
                        </a:rPr>
                        <m:t>𝑠</m:t>
                      </m:r>
                      <m:r>
                        <a:rPr lang="en-US" sz="2800" b="0" i="1" smtClean="0">
                          <a:latin typeface="Cambria Math" panose="02040503050406030204" pitchFamily="18" charset="0"/>
                        </a:rPr>
                        <m:t>=0 </m:t>
                      </m:r>
                    </m:oMath>
                  </m:oMathPara>
                </a14:m>
                <a:endParaRPr lang="en-US" sz="2800" b="0" i="1" dirty="0">
                  <a:latin typeface="Cambria Math" panose="02040503050406030204" pitchFamily="18" charset="0"/>
                </a:endParaRPr>
              </a:p>
            </p:txBody>
          </p:sp>
        </mc:Choice>
        <mc:Fallback xmlns="">
          <p:sp>
            <p:nvSpPr>
              <p:cNvPr id="42" name="TextBox 41">
                <a:extLst>
                  <a:ext uri="{FF2B5EF4-FFF2-40B4-BE49-F238E27FC236}">
                    <a16:creationId xmlns:a16="http://schemas.microsoft.com/office/drawing/2014/main" id="{CEC41C1B-91F1-4BF3-82EB-5AD6B5BC0952}"/>
                  </a:ext>
                </a:extLst>
              </p:cNvPr>
              <p:cNvSpPr txBox="1">
                <a:spLocks noRot="1" noChangeAspect="1" noMove="1" noResize="1" noEditPoints="1" noAdjustHandles="1" noChangeArrowheads="1" noChangeShapeType="1" noTextEdit="1"/>
              </p:cNvSpPr>
              <p:nvPr/>
            </p:nvSpPr>
            <p:spPr>
              <a:xfrm>
                <a:off x="23794" y="5651418"/>
                <a:ext cx="2231241" cy="523220"/>
              </a:xfrm>
              <a:prstGeom prst="rect">
                <a:avLst/>
              </a:prstGeom>
              <a:blipFill>
                <a:blip r:embed="rId9"/>
                <a:stretch>
                  <a:fillRect/>
                </a:stretch>
              </a:blipFill>
            </p:spPr>
            <p:txBody>
              <a:bodyPr/>
              <a:lstStyle/>
              <a:p>
                <a:r>
                  <a:rPr lang="th-TH">
                    <a:noFill/>
                  </a:rPr>
                  <a:t> </a:t>
                </a:r>
              </a:p>
            </p:txBody>
          </p:sp>
        </mc:Fallback>
      </mc:AlternateContent>
      <p:cxnSp>
        <p:nvCxnSpPr>
          <p:cNvPr id="44" name="Straight Connector 43">
            <a:extLst>
              <a:ext uri="{FF2B5EF4-FFF2-40B4-BE49-F238E27FC236}">
                <a16:creationId xmlns:a16="http://schemas.microsoft.com/office/drawing/2014/main" id="{6E20152A-7885-4168-9367-D80349760E96}"/>
              </a:ext>
            </a:extLst>
          </p:cNvPr>
          <p:cNvCxnSpPr>
            <a:cxnSpLocks/>
          </p:cNvCxnSpPr>
          <p:nvPr/>
        </p:nvCxnSpPr>
        <p:spPr>
          <a:xfrm>
            <a:off x="5073659" y="3298984"/>
            <a:ext cx="275247" cy="193264"/>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E825BBB6-17EA-42EF-AD12-DB5A5ADE2235}"/>
              </a:ext>
            </a:extLst>
          </p:cNvPr>
          <p:cNvCxnSpPr>
            <a:cxnSpLocks/>
          </p:cNvCxnSpPr>
          <p:nvPr/>
        </p:nvCxnSpPr>
        <p:spPr>
          <a:xfrm flipV="1">
            <a:off x="5098693" y="3298984"/>
            <a:ext cx="250213" cy="215832"/>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sp>
        <p:nvSpPr>
          <p:cNvPr id="59" name="Oval 58">
            <a:extLst>
              <a:ext uri="{FF2B5EF4-FFF2-40B4-BE49-F238E27FC236}">
                <a16:creationId xmlns:a16="http://schemas.microsoft.com/office/drawing/2014/main" id="{DA15D317-C15C-430E-BE17-1DF3C61181AA}"/>
              </a:ext>
            </a:extLst>
          </p:cNvPr>
          <p:cNvSpPr/>
          <p:nvPr/>
        </p:nvSpPr>
        <p:spPr>
          <a:xfrm>
            <a:off x="5171336" y="3343942"/>
            <a:ext cx="103358" cy="103347"/>
          </a:xfrm>
          <a:prstGeom prst="ellipse">
            <a:avLst/>
          </a:prstGeom>
          <a:solidFill>
            <a:srgbClr val="C0000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cxnSp>
        <p:nvCxnSpPr>
          <p:cNvPr id="60" name="Straight Connector 59">
            <a:extLst>
              <a:ext uri="{FF2B5EF4-FFF2-40B4-BE49-F238E27FC236}">
                <a16:creationId xmlns:a16="http://schemas.microsoft.com/office/drawing/2014/main" id="{3471C179-9D2A-4923-9D6E-D12D1C23A09A}"/>
              </a:ext>
            </a:extLst>
          </p:cNvPr>
          <p:cNvCxnSpPr>
            <a:cxnSpLocks/>
          </p:cNvCxnSpPr>
          <p:nvPr/>
        </p:nvCxnSpPr>
        <p:spPr>
          <a:xfrm>
            <a:off x="4152526" y="3298984"/>
            <a:ext cx="275247" cy="193264"/>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4880D92D-FFD8-4C13-926C-4CD71275EBD1}"/>
              </a:ext>
            </a:extLst>
          </p:cNvPr>
          <p:cNvCxnSpPr>
            <a:cxnSpLocks/>
          </p:cNvCxnSpPr>
          <p:nvPr/>
        </p:nvCxnSpPr>
        <p:spPr>
          <a:xfrm flipV="1">
            <a:off x="4177560" y="3298984"/>
            <a:ext cx="250213" cy="215832"/>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sp>
        <p:nvSpPr>
          <p:cNvPr id="62" name="Oval 61">
            <a:extLst>
              <a:ext uri="{FF2B5EF4-FFF2-40B4-BE49-F238E27FC236}">
                <a16:creationId xmlns:a16="http://schemas.microsoft.com/office/drawing/2014/main" id="{5654504F-F2C0-4E35-BC50-7AF5D861EA49}"/>
              </a:ext>
            </a:extLst>
          </p:cNvPr>
          <p:cNvSpPr/>
          <p:nvPr/>
        </p:nvSpPr>
        <p:spPr>
          <a:xfrm>
            <a:off x="4250203" y="3343942"/>
            <a:ext cx="103358" cy="103347"/>
          </a:xfrm>
          <a:prstGeom prst="ellipse">
            <a:avLst/>
          </a:prstGeom>
          <a:solidFill>
            <a:srgbClr val="C0000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cxnSp>
        <p:nvCxnSpPr>
          <p:cNvPr id="63" name="Straight Connector 62">
            <a:extLst>
              <a:ext uri="{FF2B5EF4-FFF2-40B4-BE49-F238E27FC236}">
                <a16:creationId xmlns:a16="http://schemas.microsoft.com/office/drawing/2014/main" id="{1E4A7461-22C6-456B-A816-C2A7AA670B70}"/>
              </a:ext>
            </a:extLst>
          </p:cNvPr>
          <p:cNvCxnSpPr>
            <a:cxnSpLocks/>
          </p:cNvCxnSpPr>
          <p:nvPr/>
        </p:nvCxnSpPr>
        <p:spPr>
          <a:xfrm>
            <a:off x="7772504" y="3284730"/>
            <a:ext cx="275247" cy="193264"/>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3283E3F4-7072-4423-B49D-CCDB6BF500E1}"/>
              </a:ext>
            </a:extLst>
          </p:cNvPr>
          <p:cNvCxnSpPr>
            <a:cxnSpLocks/>
          </p:cNvCxnSpPr>
          <p:nvPr/>
        </p:nvCxnSpPr>
        <p:spPr>
          <a:xfrm flipV="1">
            <a:off x="7797538" y="3284730"/>
            <a:ext cx="250213" cy="215832"/>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sp>
        <p:nvSpPr>
          <p:cNvPr id="65" name="Oval 64">
            <a:extLst>
              <a:ext uri="{FF2B5EF4-FFF2-40B4-BE49-F238E27FC236}">
                <a16:creationId xmlns:a16="http://schemas.microsoft.com/office/drawing/2014/main" id="{EBF1BA22-91A5-44AD-90CA-8A2A2F721C75}"/>
              </a:ext>
            </a:extLst>
          </p:cNvPr>
          <p:cNvSpPr/>
          <p:nvPr/>
        </p:nvSpPr>
        <p:spPr>
          <a:xfrm>
            <a:off x="7870181" y="3329688"/>
            <a:ext cx="103358" cy="103347"/>
          </a:xfrm>
          <a:prstGeom prst="ellipse">
            <a:avLst/>
          </a:prstGeom>
          <a:solidFill>
            <a:srgbClr val="C0000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sp>
        <p:nvSpPr>
          <p:cNvPr id="66" name="Oval 65">
            <a:extLst>
              <a:ext uri="{FF2B5EF4-FFF2-40B4-BE49-F238E27FC236}">
                <a16:creationId xmlns:a16="http://schemas.microsoft.com/office/drawing/2014/main" id="{0929A312-7819-49C9-99EC-5A34D8FCCF6B}"/>
              </a:ext>
            </a:extLst>
          </p:cNvPr>
          <p:cNvSpPr/>
          <p:nvPr/>
        </p:nvSpPr>
        <p:spPr>
          <a:xfrm>
            <a:off x="6044321" y="4297332"/>
            <a:ext cx="103358" cy="103347"/>
          </a:xfrm>
          <a:prstGeom prst="ellipse">
            <a:avLst/>
          </a:prstGeom>
          <a:solidFill>
            <a:srgbClr val="C0000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sp>
        <p:nvSpPr>
          <p:cNvPr id="67" name="Oval 66">
            <a:extLst>
              <a:ext uri="{FF2B5EF4-FFF2-40B4-BE49-F238E27FC236}">
                <a16:creationId xmlns:a16="http://schemas.microsoft.com/office/drawing/2014/main" id="{0A8F53C6-A26F-462C-A01A-4ACE8B0ECC11}"/>
              </a:ext>
            </a:extLst>
          </p:cNvPr>
          <p:cNvSpPr/>
          <p:nvPr/>
        </p:nvSpPr>
        <p:spPr>
          <a:xfrm>
            <a:off x="6056568" y="5187925"/>
            <a:ext cx="103358" cy="103347"/>
          </a:xfrm>
          <a:prstGeom prst="ellipse">
            <a:avLst/>
          </a:prstGeom>
          <a:solidFill>
            <a:srgbClr val="C0000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mc:AlternateContent xmlns:mc="http://schemas.openxmlformats.org/markup-compatibility/2006" xmlns:a14="http://schemas.microsoft.com/office/drawing/2010/main">
        <mc:Choice Requires="a14">
          <p:sp>
            <p:nvSpPr>
              <p:cNvPr id="68" name="TextBox 67">
                <a:extLst>
                  <a:ext uri="{FF2B5EF4-FFF2-40B4-BE49-F238E27FC236}">
                    <a16:creationId xmlns:a16="http://schemas.microsoft.com/office/drawing/2014/main" id="{2D55F2DF-CE76-4AA1-BDD7-0889F75D0D73}"/>
                  </a:ext>
                </a:extLst>
              </p:cNvPr>
              <p:cNvSpPr txBox="1"/>
              <p:nvPr/>
            </p:nvSpPr>
            <p:spPr>
              <a:xfrm>
                <a:off x="6108247" y="4087395"/>
                <a:ext cx="507072" cy="5232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m:t>
                      </m:r>
                      <m:r>
                        <a:rPr lang="en-US" sz="2800" b="0" i="1" smtClean="0">
                          <a:latin typeface="Cambria Math" panose="02040503050406030204" pitchFamily="18" charset="0"/>
                        </a:rPr>
                        <m:t>𝑗</m:t>
                      </m:r>
                    </m:oMath>
                  </m:oMathPara>
                </a14:m>
                <a:endParaRPr lang="th-TH" dirty="0"/>
              </a:p>
            </p:txBody>
          </p:sp>
        </mc:Choice>
        <mc:Fallback xmlns="">
          <p:sp>
            <p:nvSpPr>
              <p:cNvPr id="68" name="TextBox 67">
                <a:extLst>
                  <a:ext uri="{FF2B5EF4-FFF2-40B4-BE49-F238E27FC236}">
                    <a16:creationId xmlns:a16="http://schemas.microsoft.com/office/drawing/2014/main" id="{2D55F2DF-CE76-4AA1-BDD7-0889F75D0D73}"/>
                  </a:ext>
                </a:extLst>
              </p:cNvPr>
              <p:cNvSpPr txBox="1">
                <a:spLocks noRot="1" noChangeAspect="1" noMove="1" noResize="1" noEditPoints="1" noAdjustHandles="1" noChangeArrowheads="1" noChangeShapeType="1" noTextEdit="1"/>
              </p:cNvSpPr>
              <p:nvPr/>
            </p:nvSpPr>
            <p:spPr>
              <a:xfrm>
                <a:off x="6108247" y="4087395"/>
                <a:ext cx="507072" cy="523220"/>
              </a:xfrm>
              <a:prstGeom prst="rect">
                <a:avLst/>
              </a:prstGeom>
              <a:blipFill>
                <a:blip r:embed="rId10"/>
                <a:stretch>
                  <a:fillRect r="-26506" b="-9412"/>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69" name="TextBox 68">
                <a:extLst>
                  <a:ext uri="{FF2B5EF4-FFF2-40B4-BE49-F238E27FC236}">
                    <a16:creationId xmlns:a16="http://schemas.microsoft.com/office/drawing/2014/main" id="{FBF3EFE0-050D-433E-8641-221921A736EC}"/>
                  </a:ext>
                </a:extLst>
              </p:cNvPr>
              <p:cNvSpPr txBox="1"/>
              <p:nvPr/>
            </p:nvSpPr>
            <p:spPr>
              <a:xfrm>
                <a:off x="6127705" y="4960958"/>
                <a:ext cx="829027" cy="523220"/>
              </a:xfrm>
              <a:prstGeom prst="rect">
                <a:avLst/>
              </a:prstGeom>
              <a:noFill/>
            </p:spPr>
            <p:txBody>
              <a:bodyPr wrap="square">
                <a:spAutoFit/>
              </a:bodyPr>
              <a:lstStyle/>
              <a:p>
                <a:r>
                  <a:rPr lang="en-US" sz="2800" b="0" dirty="0"/>
                  <a:t>-</a:t>
                </a:r>
                <a14:m>
                  <m:oMath xmlns:m="http://schemas.openxmlformats.org/officeDocument/2006/math">
                    <m:r>
                      <a:rPr lang="en-US" sz="2800" b="0" i="1" smtClean="0">
                        <a:latin typeface="Cambria Math" panose="02040503050406030204" pitchFamily="18" charset="0"/>
                      </a:rPr>
                      <m:t>2</m:t>
                    </m:r>
                    <m:r>
                      <a:rPr lang="en-US" sz="2800" b="0" i="1" smtClean="0">
                        <a:latin typeface="Cambria Math" panose="02040503050406030204" pitchFamily="18" charset="0"/>
                      </a:rPr>
                      <m:t>𝑗</m:t>
                    </m:r>
                  </m:oMath>
                </a14:m>
                <a:endParaRPr lang="th-TH" dirty="0"/>
              </a:p>
            </p:txBody>
          </p:sp>
        </mc:Choice>
        <mc:Fallback xmlns="">
          <p:sp>
            <p:nvSpPr>
              <p:cNvPr id="69" name="TextBox 68">
                <a:extLst>
                  <a:ext uri="{FF2B5EF4-FFF2-40B4-BE49-F238E27FC236}">
                    <a16:creationId xmlns:a16="http://schemas.microsoft.com/office/drawing/2014/main" id="{FBF3EFE0-050D-433E-8641-221921A736EC}"/>
                  </a:ext>
                </a:extLst>
              </p:cNvPr>
              <p:cNvSpPr txBox="1">
                <a:spLocks noRot="1" noChangeAspect="1" noMove="1" noResize="1" noEditPoints="1" noAdjustHandles="1" noChangeArrowheads="1" noChangeShapeType="1" noTextEdit="1"/>
              </p:cNvSpPr>
              <p:nvPr/>
            </p:nvSpPr>
            <p:spPr>
              <a:xfrm>
                <a:off x="6127705" y="4960958"/>
                <a:ext cx="829027" cy="523220"/>
              </a:xfrm>
              <a:prstGeom prst="rect">
                <a:avLst/>
              </a:prstGeom>
              <a:blipFill>
                <a:blip r:embed="rId11"/>
                <a:stretch>
                  <a:fillRect l="-14706" t="-19767" b="-24419"/>
                </a:stretch>
              </a:blipFill>
            </p:spPr>
            <p:txBody>
              <a:bodyPr/>
              <a:lstStyle/>
              <a:p>
                <a:r>
                  <a:rPr lang="th-TH">
                    <a:noFill/>
                  </a:rPr>
                  <a:t> </a:t>
                </a:r>
              </a:p>
            </p:txBody>
          </p:sp>
        </mc:Fallback>
      </mc:AlternateContent>
      <p:sp>
        <p:nvSpPr>
          <p:cNvPr id="70" name="Oval 69">
            <a:extLst>
              <a:ext uri="{FF2B5EF4-FFF2-40B4-BE49-F238E27FC236}">
                <a16:creationId xmlns:a16="http://schemas.microsoft.com/office/drawing/2014/main" id="{3ADC76FE-F956-42F4-83C9-36A263A68541}"/>
              </a:ext>
            </a:extLst>
          </p:cNvPr>
          <p:cNvSpPr/>
          <p:nvPr/>
        </p:nvSpPr>
        <p:spPr>
          <a:xfrm>
            <a:off x="6056568" y="2428577"/>
            <a:ext cx="103358" cy="103347"/>
          </a:xfrm>
          <a:prstGeom prst="ellipse">
            <a:avLst/>
          </a:prstGeom>
          <a:solidFill>
            <a:srgbClr val="C0000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sp>
        <p:nvSpPr>
          <p:cNvPr id="71" name="Oval 70">
            <a:extLst>
              <a:ext uri="{FF2B5EF4-FFF2-40B4-BE49-F238E27FC236}">
                <a16:creationId xmlns:a16="http://schemas.microsoft.com/office/drawing/2014/main" id="{6F4049BA-AFAB-4705-90ED-96FB94EDB0A2}"/>
              </a:ext>
            </a:extLst>
          </p:cNvPr>
          <p:cNvSpPr/>
          <p:nvPr/>
        </p:nvSpPr>
        <p:spPr>
          <a:xfrm>
            <a:off x="6064013" y="1532486"/>
            <a:ext cx="103358" cy="103347"/>
          </a:xfrm>
          <a:prstGeom prst="ellipse">
            <a:avLst/>
          </a:prstGeom>
          <a:solidFill>
            <a:srgbClr val="C0000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mc:AlternateContent xmlns:mc="http://schemas.openxmlformats.org/markup-compatibility/2006" xmlns:a14="http://schemas.microsoft.com/office/drawing/2010/main">
        <mc:Choice Requires="a14">
          <p:sp>
            <p:nvSpPr>
              <p:cNvPr id="72" name="TextBox 71">
                <a:extLst>
                  <a:ext uri="{FF2B5EF4-FFF2-40B4-BE49-F238E27FC236}">
                    <a16:creationId xmlns:a16="http://schemas.microsoft.com/office/drawing/2014/main" id="{AC163BDF-DB2A-44FF-982F-A50819F940F9}"/>
                  </a:ext>
                </a:extLst>
              </p:cNvPr>
              <p:cNvSpPr txBox="1"/>
              <p:nvPr/>
            </p:nvSpPr>
            <p:spPr>
              <a:xfrm>
                <a:off x="6108247" y="2180250"/>
                <a:ext cx="507072" cy="5232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𝑗</m:t>
                      </m:r>
                    </m:oMath>
                  </m:oMathPara>
                </a14:m>
                <a:endParaRPr lang="th-TH" dirty="0"/>
              </a:p>
            </p:txBody>
          </p:sp>
        </mc:Choice>
        <mc:Fallback xmlns="">
          <p:sp>
            <p:nvSpPr>
              <p:cNvPr id="72" name="TextBox 71">
                <a:extLst>
                  <a:ext uri="{FF2B5EF4-FFF2-40B4-BE49-F238E27FC236}">
                    <a16:creationId xmlns:a16="http://schemas.microsoft.com/office/drawing/2014/main" id="{AC163BDF-DB2A-44FF-982F-A50819F940F9}"/>
                  </a:ext>
                </a:extLst>
              </p:cNvPr>
              <p:cNvSpPr txBox="1">
                <a:spLocks noRot="1" noChangeAspect="1" noMove="1" noResize="1" noEditPoints="1" noAdjustHandles="1" noChangeArrowheads="1" noChangeShapeType="1" noTextEdit="1"/>
              </p:cNvSpPr>
              <p:nvPr/>
            </p:nvSpPr>
            <p:spPr>
              <a:xfrm>
                <a:off x="6108247" y="2180250"/>
                <a:ext cx="507072" cy="523220"/>
              </a:xfrm>
              <a:prstGeom prst="rect">
                <a:avLst/>
              </a:prstGeom>
              <a:blipFill>
                <a:blip r:embed="rId12"/>
                <a:stretch>
                  <a:fillRect b="-9412"/>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73" name="TextBox 72">
                <a:extLst>
                  <a:ext uri="{FF2B5EF4-FFF2-40B4-BE49-F238E27FC236}">
                    <a16:creationId xmlns:a16="http://schemas.microsoft.com/office/drawing/2014/main" id="{458D3F12-5273-43EF-81A9-9E2E1A7CCA19}"/>
                  </a:ext>
                </a:extLst>
              </p:cNvPr>
              <p:cNvSpPr txBox="1"/>
              <p:nvPr/>
            </p:nvSpPr>
            <p:spPr>
              <a:xfrm>
                <a:off x="6167205" y="1352749"/>
                <a:ext cx="507072" cy="5232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2</m:t>
                      </m:r>
                      <m:r>
                        <a:rPr lang="en-US" sz="2800" b="0" i="1" smtClean="0">
                          <a:latin typeface="Cambria Math" panose="02040503050406030204" pitchFamily="18" charset="0"/>
                        </a:rPr>
                        <m:t>𝑗</m:t>
                      </m:r>
                    </m:oMath>
                  </m:oMathPara>
                </a14:m>
                <a:endParaRPr lang="th-TH" dirty="0"/>
              </a:p>
            </p:txBody>
          </p:sp>
        </mc:Choice>
        <mc:Fallback xmlns="">
          <p:sp>
            <p:nvSpPr>
              <p:cNvPr id="73" name="TextBox 72">
                <a:extLst>
                  <a:ext uri="{FF2B5EF4-FFF2-40B4-BE49-F238E27FC236}">
                    <a16:creationId xmlns:a16="http://schemas.microsoft.com/office/drawing/2014/main" id="{458D3F12-5273-43EF-81A9-9E2E1A7CCA19}"/>
                  </a:ext>
                </a:extLst>
              </p:cNvPr>
              <p:cNvSpPr txBox="1">
                <a:spLocks noRot="1" noChangeAspect="1" noMove="1" noResize="1" noEditPoints="1" noAdjustHandles="1" noChangeArrowheads="1" noChangeShapeType="1" noTextEdit="1"/>
              </p:cNvSpPr>
              <p:nvPr/>
            </p:nvSpPr>
            <p:spPr>
              <a:xfrm>
                <a:off x="6167205" y="1352749"/>
                <a:ext cx="507072" cy="523220"/>
              </a:xfrm>
              <a:prstGeom prst="rect">
                <a:avLst/>
              </a:prstGeom>
              <a:blipFill>
                <a:blip r:embed="rId13"/>
                <a:stretch>
                  <a:fillRect l="-6024" r="-13253" b="-8140"/>
                </a:stretch>
              </a:blipFill>
            </p:spPr>
            <p:txBody>
              <a:bodyPr/>
              <a:lstStyle/>
              <a:p>
                <a:r>
                  <a:rPr lang="th-TH">
                    <a:noFill/>
                  </a:rPr>
                  <a:t> </a:t>
                </a:r>
              </a:p>
            </p:txBody>
          </p:sp>
        </mc:Fallback>
      </mc:AlternateContent>
      <p:sp>
        <p:nvSpPr>
          <p:cNvPr id="74" name="Oval 73">
            <a:extLst>
              <a:ext uri="{FF2B5EF4-FFF2-40B4-BE49-F238E27FC236}">
                <a16:creationId xmlns:a16="http://schemas.microsoft.com/office/drawing/2014/main" id="{2A19F10C-702B-414E-9366-7B61FE021BA8}"/>
              </a:ext>
            </a:extLst>
          </p:cNvPr>
          <p:cNvSpPr/>
          <p:nvPr/>
        </p:nvSpPr>
        <p:spPr>
          <a:xfrm>
            <a:off x="6041153" y="5192245"/>
            <a:ext cx="103358" cy="103347"/>
          </a:xfrm>
          <a:prstGeom prst="ellipse">
            <a:avLst/>
          </a:prstGeom>
          <a:solidFill>
            <a:srgbClr val="C0000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cxnSp>
        <p:nvCxnSpPr>
          <p:cNvPr id="75" name="Straight Connector 74">
            <a:extLst>
              <a:ext uri="{FF2B5EF4-FFF2-40B4-BE49-F238E27FC236}">
                <a16:creationId xmlns:a16="http://schemas.microsoft.com/office/drawing/2014/main" id="{4C7852FE-5063-48C4-8D73-4C62A62F214A}"/>
              </a:ext>
            </a:extLst>
          </p:cNvPr>
          <p:cNvCxnSpPr>
            <a:cxnSpLocks/>
          </p:cNvCxnSpPr>
          <p:nvPr/>
        </p:nvCxnSpPr>
        <p:spPr>
          <a:xfrm>
            <a:off x="5946644" y="5135342"/>
            <a:ext cx="275247" cy="193264"/>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8184728E-96B4-46BA-8D31-EA1FFD1FE9AB}"/>
              </a:ext>
            </a:extLst>
          </p:cNvPr>
          <p:cNvCxnSpPr>
            <a:cxnSpLocks/>
          </p:cNvCxnSpPr>
          <p:nvPr/>
        </p:nvCxnSpPr>
        <p:spPr>
          <a:xfrm flipV="1">
            <a:off x="5971678" y="5135342"/>
            <a:ext cx="250213" cy="215832"/>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sp>
        <p:nvSpPr>
          <p:cNvPr id="77" name="Oval 76">
            <a:extLst>
              <a:ext uri="{FF2B5EF4-FFF2-40B4-BE49-F238E27FC236}">
                <a16:creationId xmlns:a16="http://schemas.microsoft.com/office/drawing/2014/main" id="{0CCC4630-58A5-4C94-9AD5-DB3957642221}"/>
              </a:ext>
            </a:extLst>
          </p:cNvPr>
          <p:cNvSpPr/>
          <p:nvPr/>
        </p:nvSpPr>
        <p:spPr>
          <a:xfrm>
            <a:off x="6044321" y="5180300"/>
            <a:ext cx="103358" cy="103347"/>
          </a:xfrm>
          <a:prstGeom prst="ellipse">
            <a:avLst/>
          </a:prstGeom>
          <a:solidFill>
            <a:srgbClr val="C0000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sp>
        <p:nvSpPr>
          <p:cNvPr id="78" name="Oval 77">
            <a:extLst>
              <a:ext uri="{FF2B5EF4-FFF2-40B4-BE49-F238E27FC236}">
                <a16:creationId xmlns:a16="http://schemas.microsoft.com/office/drawing/2014/main" id="{E9765E61-8336-4933-992B-18D981F05869}"/>
              </a:ext>
            </a:extLst>
          </p:cNvPr>
          <p:cNvSpPr/>
          <p:nvPr/>
        </p:nvSpPr>
        <p:spPr>
          <a:xfrm>
            <a:off x="6072858" y="1552428"/>
            <a:ext cx="103358" cy="103347"/>
          </a:xfrm>
          <a:prstGeom prst="ellipse">
            <a:avLst/>
          </a:prstGeom>
          <a:solidFill>
            <a:srgbClr val="C0000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cxnSp>
        <p:nvCxnSpPr>
          <p:cNvPr id="79" name="Straight Connector 78">
            <a:extLst>
              <a:ext uri="{FF2B5EF4-FFF2-40B4-BE49-F238E27FC236}">
                <a16:creationId xmlns:a16="http://schemas.microsoft.com/office/drawing/2014/main" id="{5AD63FFA-542A-46DC-88B3-966D25213171}"/>
              </a:ext>
            </a:extLst>
          </p:cNvPr>
          <p:cNvCxnSpPr>
            <a:cxnSpLocks/>
          </p:cNvCxnSpPr>
          <p:nvPr/>
        </p:nvCxnSpPr>
        <p:spPr>
          <a:xfrm>
            <a:off x="5978349" y="1495525"/>
            <a:ext cx="275247" cy="193264"/>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22479812-1956-4EBF-9024-29840588FE59}"/>
              </a:ext>
            </a:extLst>
          </p:cNvPr>
          <p:cNvCxnSpPr>
            <a:cxnSpLocks/>
          </p:cNvCxnSpPr>
          <p:nvPr/>
        </p:nvCxnSpPr>
        <p:spPr>
          <a:xfrm flipV="1">
            <a:off x="6003383" y="1495525"/>
            <a:ext cx="250213" cy="215832"/>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sp>
        <p:nvSpPr>
          <p:cNvPr id="81" name="Oval 80">
            <a:extLst>
              <a:ext uri="{FF2B5EF4-FFF2-40B4-BE49-F238E27FC236}">
                <a16:creationId xmlns:a16="http://schemas.microsoft.com/office/drawing/2014/main" id="{190D9E7A-5F72-4537-94E2-D8050E02CE83}"/>
              </a:ext>
            </a:extLst>
          </p:cNvPr>
          <p:cNvSpPr/>
          <p:nvPr/>
        </p:nvSpPr>
        <p:spPr>
          <a:xfrm>
            <a:off x="6076026" y="1540483"/>
            <a:ext cx="103358" cy="103347"/>
          </a:xfrm>
          <a:prstGeom prst="ellipse">
            <a:avLst/>
          </a:prstGeom>
          <a:solidFill>
            <a:srgbClr val="C0000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cxnSp>
        <p:nvCxnSpPr>
          <p:cNvPr id="6" name="Straight Connector 5">
            <a:extLst>
              <a:ext uri="{FF2B5EF4-FFF2-40B4-BE49-F238E27FC236}">
                <a16:creationId xmlns:a16="http://schemas.microsoft.com/office/drawing/2014/main" id="{CCC8B9E7-04B1-4F0C-9E61-45310E153271}"/>
              </a:ext>
            </a:extLst>
          </p:cNvPr>
          <p:cNvCxnSpPr/>
          <p:nvPr/>
        </p:nvCxnSpPr>
        <p:spPr>
          <a:xfrm flipH="1">
            <a:off x="4290149" y="1584159"/>
            <a:ext cx="1688200" cy="0"/>
          </a:xfrm>
          <a:prstGeom prst="line">
            <a:avLst/>
          </a:prstGeom>
          <a:ln w="38100">
            <a:prstDash val="lgDash"/>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67C6824D-C7A2-4584-9CB0-CCC051A9B828}"/>
              </a:ext>
            </a:extLst>
          </p:cNvPr>
          <p:cNvCxnSpPr>
            <a:cxnSpLocks/>
          </p:cNvCxnSpPr>
          <p:nvPr/>
        </p:nvCxnSpPr>
        <p:spPr>
          <a:xfrm flipH="1">
            <a:off x="4263106" y="1635833"/>
            <a:ext cx="27043" cy="3655439"/>
          </a:xfrm>
          <a:prstGeom prst="line">
            <a:avLst/>
          </a:prstGeom>
          <a:ln w="38100">
            <a:prstDash val="lgDash"/>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4CBE6B8D-917F-4A36-8B12-53B2E301FBBB}"/>
              </a:ext>
            </a:extLst>
          </p:cNvPr>
          <p:cNvCxnSpPr>
            <a:cxnSpLocks/>
          </p:cNvCxnSpPr>
          <p:nvPr/>
        </p:nvCxnSpPr>
        <p:spPr>
          <a:xfrm flipH="1">
            <a:off x="4263106" y="5283647"/>
            <a:ext cx="1740277" cy="0"/>
          </a:xfrm>
          <a:prstGeom prst="line">
            <a:avLst/>
          </a:prstGeom>
          <a:ln w="38100">
            <a:prstDash val="lg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5633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B17BE53-001D-4F0A-9A1E-567CC098B694}"/>
              </a:ext>
            </a:extLst>
          </p:cNvPr>
          <p:cNvPicPr>
            <a:picLocks noChangeAspect="1"/>
          </p:cNvPicPr>
          <p:nvPr/>
        </p:nvPicPr>
        <p:blipFill>
          <a:blip r:embed="rId2"/>
          <a:stretch>
            <a:fillRect/>
          </a:stretch>
        </p:blipFill>
        <p:spPr>
          <a:xfrm>
            <a:off x="481836" y="1639157"/>
            <a:ext cx="7915275" cy="5067300"/>
          </a:xfrm>
          <a:prstGeom prst="rect">
            <a:avLst/>
          </a:prstGeom>
        </p:spPr>
      </p:pic>
      <p:pic>
        <p:nvPicPr>
          <p:cNvPr id="7" name="Picture 6">
            <a:extLst>
              <a:ext uri="{FF2B5EF4-FFF2-40B4-BE49-F238E27FC236}">
                <a16:creationId xmlns:a16="http://schemas.microsoft.com/office/drawing/2014/main" id="{E249CBC1-BEC6-4B8E-B35A-52ABE024B8E2}"/>
              </a:ext>
            </a:extLst>
          </p:cNvPr>
          <p:cNvPicPr>
            <a:picLocks noChangeAspect="1"/>
          </p:cNvPicPr>
          <p:nvPr/>
        </p:nvPicPr>
        <p:blipFill>
          <a:blip r:embed="rId3"/>
          <a:stretch>
            <a:fillRect/>
          </a:stretch>
        </p:blipFill>
        <p:spPr>
          <a:xfrm>
            <a:off x="8645084" y="3022646"/>
            <a:ext cx="3238500" cy="2733675"/>
          </a:xfrm>
          <a:prstGeom prst="rect">
            <a:avLst/>
          </a:prstGeom>
        </p:spPr>
      </p:pic>
    </p:spTree>
    <p:extLst>
      <p:ext uri="{BB962C8B-B14F-4D97-AF65-F5344CB8AC3E}">
        <p14:creationId xmlns:p14="http://schemas.microsoft.com/office/powerpoint/2010/main" val="522909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27B08-D1D4-4724-8D86-C20299CEF00E}"/>
              </a:ext>
            </a:extLst>
          </p:cNvPr>
          <p:cNvSpPr>
            <a:spLocks noGrp="1"/>
          </p:cNvSpPr>
          <p:nvPr>
            <p:ph type="title"/>
          </p:nvPr>
        </p:nvSpPr>
        <p:spPr>
          <a:xfrm>
            <a:off x="186446" y="267849"/>
            <a:ext cx="11418652" cy="636824"/>
          </a:xfrm>
        </p:spPr>
        <p:txBody>
          <a:bodyPr>
            <a:normAutofit fontScale="90000"/>
          </a:bodyPr>
          <a:lstStyle/>
          <a:p>
            <a:r>
              <a:rPr lang="en-US" sz="4400" b="0" kern="1200" dirty="0">
                <a:solidFill>
                  <a:srgbClr val="7030A0"/>
                </a:solidFill>
                <a:effectLst/>
                <a:latin typeface="Tahoma" panose="020B0604030504040204" pitchFamily="34" charset="0"/>
                <a:ea typeface="Tahoma" panose="020B0604030504040204" pitchFamily="34" charset="0"/>
                <a:cs typeface="Tahoma" panose="020B0604030504040204" pitchFamily="34" charset="0"/>
              </a:rPr>
              <a:t>Control Systems</a:t>
            </a:r>
            <a:endParaRPr lang="th-TH" dirty="0">
              <a:solidFill>
                <a:srgbClr val="7030A0"/>
              </a:solidFill>
            </a:endParaRPr>
          </a:p>
        </p:txBody>
      </p:sp>
      <p:sp>
        <p:nvSpPr>
          <p:cNvPr id="3" name="Content Placeholder 2">
            <a:extLst>
              <a:ext uri="{FF2B5EF4-FFF2-40B4-BE49-F238E27FC236}">
                <a16:creationId xmlns:a16="http://schemas.microsoft.com/office/drawing/2014/main" id="{8AD1393A-FE73-4C67-A13C-F9590E942EC2}"/>
              </a:ext>
            </a:extLst>
          </p:cNvPr>
          <p:cNvSpPr>
            <a:spLocks noGrp="1"/>
          </p:cNvSpPr>
          <p:nvPr>
            <p:ph idx="1"/>
          </p:nvPr>
        </p:nvSpPr>
        <p:spPr>
          <a:xfrm>
            <a:off x="546370" y="1164144"/>
            <a:ext cx="10515600" cy="4351338"/>
          </a:xfrm>
        </p:spPr>
        <p:txBody>
          <a:bodyPr/>
          <a:lstStyle/>
          <a:p>
            <a:pPr marL="0" indent="0" algn="just">
              <a:buNone/>
            </a:pPr>
            <a:r>
              <a:rPr lang="en-US" i="0" dirty="0">
                <a:effectLst/>
                <a:latin typeface="Arial" panose="020B0604020202020204" pitchFamily="34" charset="0"/>
              </a:rPr>
              <a:t>A control system is a set of mechanical or electronic devices that regulates other devices or systems by way of control loops. </a:t>
            </a:r>
          </a:p>
          <a:p>
            <a:pPr marL="0" indent="0" algn="just">
              <a:buNone/>
            </a:pPr>
            <a:r>
              <a:rPr lang="en-US" b="0" i="0" dirty="0">
                <a:solidFill>
                  <a:srgbClr val="000000"/>
                </a:solidFill>
                <a:effectLst/>
                <a:latin typeface="Arial" panose="020B0604020202020204" pitchFamily="34" charset="0"/>
              </a:rPr>
              <a:t>A control system is a system, which provides the desired response by controlling the output. The figure below shows the simple block diagram of a control system.</a:t>
            </a:r>
          </a:p>
          <a:p>
            <a:pPr marL="0" indent="0" algn="just">
              <a:buNone/>
            </a:pPr>
            <a:r>
              <a:rPr lang="en-US" sz="2800" b="1" i="0" dirty="0">
                <a:solidFill>
                  <a:srgbClr val="000000"/>
                </a:solidFill>
                <a:effectLst/>
                <a:latin typeface="Arial" panose="020B0604020202020204" pitchFamily="34" charset="0"/>
              </a:rPr>
              <a:t>Examples</a:t>
            </a:r>
            <a:r>
              <a:rPr lang="en-US" sz="2800" b="0" i="0" dirty="0">
                <a:solidFill>
                  <a:srgbClr val="000000"/>
                </a:solidFill>
                <a:effectLst/>
                <a:latin typeface="Arial" panose="020B0604020202020204" pitchFamily="34" charset="0"/>
              </a:rPr>
              <a:t> − Traffic lights control system, washing machine, etc.</a:t>
            </a:r>
          </a:p>
          <a:p>
            <a:pPr marL="0" indent="0" algn="just">
              <a:buNone/>
            </a:pPr>
            <a:endParaRPr lang="th-TH" dirty="0"/>
          </a:p>
        </p:txBody>
      </p:sp>
      <p:pic>
        <p:nvPicPr>
          <p:cNvPr id="5" name="Picture 4">
            <a:extLst>
              <a:ext uri="{FF2B5EF4-FFF2-40B4-BE49-F238E27FC236}">
                <a16:creationId xmlns:a16="http://schemas.microsoft.com/office/drawing/2014/main" id="{3B936267-0788-4DB5-A207-2B4E5ADD15B2}"/>
              </a:ext>
            </a:extLst>
          </p:cNvPr>
          <p:cNvPicPr>
            <a:picLocks noChangeAspect="1"/>
          </p:cNvPicPr>
          <p:nvPr/>
        </p:nvPicPr>
        <p:blipFill>
          <a:blip r:embed="rId2"/>
          <a:stretch>
            <a:fillRect/>
          </a:stretch>
        </p:blipFill>
        <p:spPr>
          <a:xfrm>
            <a:off x="1691295" y="3984592"/>
            <a:ext cx="6200775" cy="2114550"/>
          </a:xfrm>
          <a:prstGeom prst="rect">
            <a:avLst/>
          </a:prstGeom>
        </p:spPr>
      </p:pic>
    </p:spTree>
    <p:extLst>
      <p:ext uri="{BB962C8B-B14F-4D97-AF65-F5344CB8AC3E}">
        <p14:creationId xmlns:p14="http://schemas.microsoft.com/office/powerpoint/2010/main" val="42608962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4979D451-D172-4867-9A97-BA27C07BA900}"/>
              </a:ext>
            </a:extLst>
          </p:cNvPr>
          <p:cNvCxnSpPr>
            <a:cxnSpLocks/>
          </p:cNvCxnSpPr>
          <p:nvPr/>
        </p:nvCxnSpPr>
        <p:spPr>
          <a:xfrm>
            <a:off x="7266561" y="1303506"/>
            <a:ext cx="0" cy="183852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CE32CD0E-1BA2-459F-BC63-40419888E129}"/>
              </a:ext>
            </a:extLst>
          </p:cNvPr>
          <p:cNvCxnSpPr>
            <a:cxnSpLocks/>
          </p:cNvCxnSpPr>
          <p:nvPr/>
        </p:nvCxnSpPr>
        <p:spPr>
          <a:xfrm flipV="1">
            <a:off x="10019489" y="1303507"/>
            <a:ext cx="0" cy="1838527"/>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C60B553A-9183-4454-82E3-C650F7984C4D}"/>
              </a:ext>
            </a:extLst>
          </p:cNvPr>
          <p:cNvCxnSpPr/>
          <p:nvPr/>
        </p:nvCxnSpPr>
        <p:spPr>
          <a:xfrm>
            <a:off x="6896910" y="2217906"/>
            <a:ext cx="3365770" cy="0"/>
          </a:xfrm>
          <a:prstGeom prst="line">
            <a:avLst/>
          </a:prstGeom>
          <a:ln w="28575">
            <a:prstDash val="lgDash"/>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377214A-1984-495D-9E28-647F441BC334}"/>
              </a:ext>
            </a:extLst>
          </p:cNvPr>
          <p:cNvCxnSpPr/>
          <p:nvPr/>
        </p:nvCxnSpPr>
        <p:spPr>
          <a:xfrm>
            <a:off x="8774348" y="836579"/>
            <a:ext cx="0" cy="466927"/>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1B0CD5A3-E90B-4BF8-813B-FB179281223A}"/>
              </a:ext>
            </a:extLst>
          </p:cNvPr>
          <p:cNvCxnSpPr/>
          <p:nvPr/>
        </p:nvCxnSpPr>
        <p:spPr>
          <a:xfrm flipH="1">
            <a:off x="8249055" y="1303506"/>
            <a:ext cx="311285" cy="29183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991F0163-477F-4A11-855C-6606F71D13F9}"/>
              </a:ext>
            </a:extLst>
          </p:cNvPr>
          <p:cNvCxnSpPr/>
          <p:nvPr/>
        </p:nvCxnSpPr>
        <p:spPr>
          <a:xfrm>
            <a:off x="8959174" y="1303506"/>
            <a:ext cx="175098" cy="214009"/>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91086E14-3157-49C6-B185-1BE2AE2B2CCA}"/>
              </a:ext>
            </a:extLst>
          </p:cNvPr>
          <p:cNvCxnSpPr/>
          <p:nvPr/>
        </p:nvCxnSpPr>
        <p:spPr>
          <a:xfrm>
            <a:off x="8774348" y="1449421"/>
            <a:ext cx="0" cy="33074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C7089AC9-5860-454D-AB23-084E023E638C}"/>
              </a:ext>
            </a:extLst>
          </p:cNvPr>
          <p:cNvSpPr txBox="1"/>
          <p:nvPr/>
        </p:nvSpPr>
        <p:spPr>
          <a:xfrm>
            <a:off x="10262680" y="1964988"/>
            <a:ext cx="1760706" cy="523220"/>
          </a:xfrm>
          <a:prstGeom prst="rect">
            <a:avLst/>
          </a:prstGeom>
          <a:noFill/>
          <a:ln w="28575">
            <a:noFill/>
          </a:ln>
        </p:spPr>
        <p:txBody>
          <a:bodyPr wrap="square" rtlCol="0">
            <a:spAutoFit/>
          </a:bodyPr>
          <a:lstStyle/>
          <a:p>
            <a:r>
              <a:rPr lang="en-US" dirty="0"/>
              <a:t>5 meter</a:t>
            </a:r>
            <a:endParaRPr lang="th-TH" dirty="0"/>
          </a:p>
        </p:txBody>
      </p:sp>
      <p:cxnSp>
        <p:nvCxnSpPr>
          <p:cNvPr id="25" name="Straight Connector 24">
            <a:extLst>
              <a:ext uri="{FF2B5EF4-FFF2-40B4-BE49-F238E27FC236}">
                <a16:creationId xmlns:a16="http://schemas.microsoft.com/office/drawing/2014/main" id="{5E87E018-FA08-4718-82C8-FA5C8F6F2454}"/>
              </a:ext>
            </a:extLst>
          </p:cNvPr>
          <p:cNvCxnSpPr/>
          <p:nvPr/>
        </p:nvCxnSpPr>
        <p:spPr>
          <a:xfrm>
            <a:off x="7266561" y="3142034"/>
            <a:ext cx="1138136"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5A5BF83-46A2-4009-B3B4-555B5CB26659}"/>
              </a:ext>
            </a:extLst>
          </p:cNvPr>
          <p:cNvCxnSpPr/>
          <p:nvPr/>
        </p:nvCxnSpPr>
        <p:spPr>
          <a:xfrm flipH="1">
            <a:off x="8959174" y="3142034"/>
            <a:ext cx="1060315"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A4A29D9E-9C1F-4321-BBF2-DAF3DA60B6DA}"/>
              </a:ext>
            </a:extLst>
          </p:cNvPr>
          <p:cNvCxnSpPr/>
          <p:nvPr/>
        </p:nvCxnSpPr>
        <p:spPr>
          <a:xfrm>
            <a:off x="8404697" y="3142034"/>
            <a:ext cx="0" cy="90953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5279A4D6-39C4-428F-B50E-773C2084EE1A}"/>
              </a:ext>
            </a:extLst>
          </p:cNvPr>
          <p:cNvCxnSpPr/>
          <p:nvPr/>
        </p:nvCxnSpPr>
        <p:spPr>
          <a:xfrm>
            <a:off x="8959174" y="3142034"/>
            <a:ext cx="0" cy="909536"/>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2" name="Oval 31">
            <a:extLst>
              <a:ext uri="{FF2B5EF4-FFF2-40B4-BE49-F238E27FC236}">
                <a16:creationId xmlns:a16="http://schemas.microsoft.com/office/drawing/2014/main" id="{227FC620-90BB-4B77-9699-8507DE59B399}"/>
              </a:ext>
            </a:extLst>
          </p:cNvPr>
          <p:cNvSpPr/>
          <p:nvPr/>
        </p:nvSpPr>
        <p:spPr>
          <a:xfrm>
            <a:off x="8404697" y="3852153"/>
            <a:ext cx="554477" cy="282099"/>
          </a:xfrm>
          <a:prstGeom prst="ellipse">
            <a:avLst/>
          </a:prstGeom>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sp>
        <p:nvSpPr>
          <p:cNvPr id="33" name="Oval 32">
            <a:extLst>
              <a:ext uri="{FF2B5EF4-FFF2-40B4-BE49-F238E27FC236}">
                <a16:creationId xmlns:a16="http://schemas.microsoft.com/office/drawing/2014/main" id="{0BCCA17B-C516-4301-BEE1-3D67B0270DDE}"/>
              </a:ext>
            </a:extLst>
          </p:cNvPr>
          <p:cNvSpPr/>
          <p:nvPr/>
        </p:nvSpPr>
        <p:spPr>
          <a:xfrm>
            <a:off x="8959174" y="3852152"/>
            <a:ext cx="243182" cy="199415"/>
          </a:xfrm>
          <a:prstGeom prst="ellipse">
            <a:avLst/>
          </a:prstGeom>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cxnSp>
        <p:nvCxnSpPr>
          <p:cNvPr id="35" name="Straight Connector 34">
            <a:extLst>
              <a:ext uri="{FF2B5EF4-FFF2-40B4-BE49-F238E27FC236}">
                <a16:creationId xmlns:a16="http://schemas.microsoft.com/office/drawing/2014/main" id="{DD807284-BCEA-43D3-AC8D-73CB45D47490}"/>
              </a:ext>
            </a:extLst>
          </p:cNvPr>
          <p:cNvCxnSpPr>
            <a:stCxn id="32" idx="3"/>
          </p:cNvCxnSpPr>
          <p:nvPr/>
        </p:nvCxnSpPr>
        <p:spPr>
          <a:xfrm flipH="1">
            <a:off x="8472791" y="4092940"/>
            <a:ext cx="13107" cy="67361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A475EA98-B7E6-4C93-919A-BDABF09448BE}"/>
              </a:ext>
            </a:extLst>
          </p:cNvPr>
          <p:cNvCxnSpPr>
            <a:stCxn id="32" idx="5"/>
          </p:cNvCxnSpPr>
          <p:nvPr/>
        </p:nvCxnSpPr>
        <p:spPr>
          <a:xfrm>
            <a:off x="8877973" y="4092940"/>
            <a:ext cx="13107" cy="67361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BB9D20CA-0AC6-4644-8A47-34A7B944F2BA}"/>
              </a:ext>
            </a:extLst>
          </p:cNvPr>
          <p:cNvCxnSpPr/>
          <p:nvPr/>
        </p:nvCxnSpPr>
        <p:spPr>
          <a:xfrm>
            <a:off x="8774348" y="4241259"/>
            <a:ext cx="0" cy="90467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BFF1910A-BDFF-4787-88E5-EECE483447A4}"/>
              </a:ext>
            </a:extLst>
          </p:cNvPr>
          <p:cNvCxnSpPr>
            <a:stCxn id="32" idx="4"/>
          </p:cNvCxnSpPr>
          <p:nvPr/>
        </p:nvCxnSpPr>
        <p:spPr>
          <a:xfrm flipH="1">
            <a:off x="8560340" y="4134252"/>
            <a:ext cx="121596" cy="84630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DF682943-D7A6-4B67-97EB-339A94CBAA58}"/>
              </a:ext>
            </a:extLst>
          </p:cNvPr>
          <p:cNvSpPr txBox="1"/>
          <p:nvPr/>
        </p:nvSpPr>
        <p:spPr>
          <a:xfrm>
            <a:off x="8249055" y="445719"/>
            <a:ext cx="1906621" cy="523220"/>
          </a:xfrm>
          <a:prstGeom prst="rect">
            <a:avLst/>
          </a:prstGeom>
          <a:noFill/>
          <a:ln w="28575">
            <a:noFill/>
          </a:ln>
        </p:spPr>
        <p:txBody>
          <a:bodyPr wrap="square" rtlCol="0">
            <a:spAutoFit/>
          </a:bodyPr>
          <a:lstStyle/>
          <a:p>
            <a:r>
              <a:rPr lang="en-US" dirty="0"/>
              <a:t>Inlet</a:t>
            </a:r>
            <a:endParaRPr lang="th-TH" dirty="0"/>
          </a:p>
        </p:txBody>
      </p:sp>
      <p:sp>
        <p:nvSpPr>
          <p:cNvPr id="43" name="TextBox 42">
            <a:extLst>
              <a:ext uri="{FF2B5EF4-FFF2-40B4-BE49-F238E27FC236}">
                <a16:creationId xmlns:a16="http://schemas.microsoft.com/office/drawing/2014/main" id="{655A78CF-DC84-4286-A7D0-0E4F0B982CE0}"/>
              </a:ext>
            </a:extLst>
          </p:cNvPr>
          <p:cNvSpPr txBox="1"/>
          <p:nvPr/>
        </p:nvSpPr>
        <p:spPr>
          <a:xfrm>
            <a:off x="8375505" y="5162593"/>
            <a:ext cx="1906621" cy="523220"/>
          </a:xfrm>
          <a:prstGeom prst="rect">
            <a:avLst/>
          </a:prstGeom>
          <a:noFill/>
          <a:ln w="28575">
            <a:noFill/>
          </a:ln>
        </p:spPr>
        <p:txBody>
          <a:bodyPr wrap="square" rtlCol="0">
            <a:spAutoFit/>
          </a:bodyPr>
          <a:lstStyle/>
          <a:p>
            <a:r>
              <a:rPr lang="en-US" dirty="0"/>
              <a:t>Outlet</a:t>
            </a:r>
            <a:endParaRPr lang="th-TH" dirty="0"/>
          </a:p>
        </p:txBody>
      </p:sp>
      <p:sp>
        <p:nvSpPr>
          <p:cNvPr id="44" name="TextBox 43">
            <a:extLst>
              <a:ext uri="{FF2B5EF4-FFF2-40B4-BE49-F238E27FC236}">
                <a16:creationId xmlns:a16="http://schemas.microsoft.com/office/drawing/2014/main" id="{086A5564-2035-43C8-9E8F-8EBBB50D809C}"/>
              </a:ext>
            </a:extLst>
          </p:cNvPr>
          <p:cNvSpPr txBox="1"/>
          <p:nvPr/>
        </p:nvSpPr>
        <p:spPr>
          <a:xfrm>
            <a:off x="9212084" y="3538074"/>
            <a:ext cx="2412466" cy="1384995"/>
          </a:xfrm>
          <a:prstGeom prst="rect">
            <a:avLst/>
          </a:prstGeom>
          <a:noFill/>
          <a:ln w="28575">
            <a:noFill/>
          </a:ln>
        </p:spPr>
        <p:txBody>
          <a:bodyPr wrap="square" rtlCol="0">
            <a:spAutoFit/>
          </a:bodyPr>
          <a:lstStyle/>
          <a:p>
            <a:r>
              <a:rPr lang="en-US" dirty="0"/>
              <a:t>Control Action/Control Element</a:t>
            </a:r>
            <a:endParaRPr lang="th-TH" dirty="0"/>
          </a:p>
        </p:txBody>
      </p:sp>
      <p:sp>
        <p:nvSpPr>
          <p:cNvPr id="46" name="TextBox 45">
            <a:extLst>
              <a:ext uri="{FF2B5EF4-FFF2-40B4-BE49-F238E27FC236}">
                <a16:creationId xmlns:a16="http://schemas.microsoft.com/office/drawing/2014/main" id="{8C23A6C7-2F23-4C27-A06D-FF839F742BDD}"/>
              </a:ext>
            </a:extLst>
          </p:cNvPr>
          <p:cNvSpPr txBox="1"/>
          <p:nvPr/>
        </p:nvSpPr>
        <p:spPr>
          <a:xfrm>
            <a:off x="194831" y="445719"/>
            <a:ext cx="6585346" cy="6124754"/>
          </a:xfrm>
          <a:prstGeom prst="rect">
            <a:avLst/>
          </a:prstGeom>
          <a:noFill/>
        </p:spPr>
        <p:txBody>
          <a:bodyPr wrap="square">
            <a:spAutoFit/>
          </a:bodyPr>
          <a:lstStyle/>
          <a:p>
            <a:r>
              <a:rPr lang="en-US" b="1" dirty="0">
                <a:solidFill>
                  <a:srgbClr val="002060"/>
                </a:solidFill>
              </a:rPr>
              <a:t>Example of Water Level</a:t>
            </a:r>
          </a:p>
          <a:p>
            <a:pPr marL="457200" indent="-457200">
              <a:buFont typeface="Wingdings" panose="05000000000000000000" pitchFamily="2" charset="2"/>
              <a:buChar char="q"/>
            </a:pPr>
            <a:r>
              <a:rPr lang="en-US" dirty="0"/>
              <a:t>We use water level detector having Inlet and Outlet switch.</a:t>
            </a:r>
          </a:p>
          <a:p>
            <a:pPr marL="457200" indent="-457200">
              <a:buFont typeface="Wingdings" panose="05000000000000000000" pitchFamily="2" charset="2"/>
              <a:buChar char="q"/>
            </a:pPr>
            <a:r>
              <a:rPr lang="en-US" dirty="0"/>
              <a:t>Set point is 5 meter (we required water up to 5 meter level).</a:t>
            </a:r>
          </a:p>
          <a:p>
            <a:pPr marL="457200" indent="-457200">
              <a:buFont typeface="Wingdings" panose="05000000000000000000" pitchFamily="2" charset="2"/>
              <a:buChar char="q"/>
            </a:pPr>
            <a:r>
              <a:rPr lang="en-US" dirty="0"/>
              <a:t>We used a tab to open and close.</a:t>
            </a:r>
          </a:p>
          <a:p>
            <a:pPr marL="457200" indent="-457200">
              <a:buFont typeface="Wingdings" panose="05000000000000000000" pitchFamily="2" charset="2"/>
              <a:buChar char="q"/>
            </a:pPr>
            <a:r>
              <a:rPr lang="en-US" dirty="0"/>
              <a:t>If your water level maintain up to 5 meter than your system work properly.</a:t>
            </a:r>
          </a:p>
          <a:p>
            <a:pPr marL="457200" indent="-457200">
              <a:buFont typeface="Wingdings" panose="05000000000000000000" pitchFamily="2" charset="2"/>
              <a:buChar char="q"/>
            </a:pPr>
            <a:r>
              <a:rPr lang="en-US" dirty="0"/>
              <a:t>If water is more than 5 meter your system is disturb, than you open the water tab than again your water level come on 5 meter.</a:t>
            </a:r>
          </a:p>
          <a:p>
            <a:pPr marL="457200" indent="-457200">
              <a:buFont typeface="Wingdings" panose="05000000000000000000" pitchFamily="2" charset="2"/>
              <a:buChar char="q"/>
            </a:pPr>
            <a:r>
              <a:rPr lang="en-US" dirty="0"/>
              <a:t>So, water tab is called as </a:t>
            </a:r>
            <a:r>
              <a:rPr lang="en-US" b="1" dirty="0">
                <a:solidFill>
                  <a:srgbClr val="002060"/>
                </a:solidFill>
              </a:rPr>
              <a:t>Control Action or Control Element</a:t>
            </a:r>
            <a:endParaRPr lang="th-TH" b="1" dirty="0">
              <a:solidFill>
                <a:srgbClr val="002060"/>
              </a:solidFill>
            </a:endParaRPr>
          </a:p>
        </p:txBody>
      </p:sp>
    </p:spTree>
    <p:extLst>
      <p:ext uri="{BB962C8B-B14F-4D97-AF65-F5344CB8AC3E}">
        <p14:creationId xmlns:p14="http://schemas.microsoft.com/office/powerpoint/2010/main" val="20471373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660C47-CAB5-43C3-B273-21133938AA64}"/>
              </a:ext>
            </a:extLst>
          </p:cNvPr>
          <p:cNvSpPr>
            <a:spLocks noGrp="1"/>
          </p:cNvSpPr>
          <p:nvPr>
            <p:ph type="title"/>
          </p:nvPr>
        </p:nvSpPr>
        <p:spPr>
          <a:xfrm>
            <a:off x="205902" y="190027"/>
            <a:ext cx="10515600" cy="490909"/>
          </a:xfrm>
        </p:spPr>
        <p:txBody>
          <a:bodyPr>
            <a:normAutofit fontScale="90000"/>
          </a:bodyPr>
          <a:lstStyle/>
          <a:p>
            <a:r>
              <a:rPr lang="en-US" b="1" dirty="0">
                <a:solidFill>
                  <a:srgbClr val="C00000"/>
                </a:solidFill>
              </a:rPr>
              <a:t>Quiz</a:t>
            </a:r>
            <a:endParaRPr lang="th-TH" b="1" dirty="0">
              <a:solidFill>
                <a:srgbClr val="C00000"/>
              </a:solidFill>
            </a:endParaRPr>
          </a:p>
        </p:txBody>
      </p:sp>
      <p:sp>
        <p:nvSpPr>
          <p:cNvPr id="3" name="Content Placeholder 2">
            <a:extLst>
              <a:ext uri="{FF2B5EF4-FFF2-40B4-BE49-F238E27FC236}">
                <a16:creationId xmlns:a16="http://schemas.microsoft.com/office/drawing/2014/main" id="{B922A0B6-D853-49D4-A4F4-4EF40C703000}"/>
              </a:ext>
            </a:extLst>
          </p:cNvPr>
          <p:cNvSpPr>
            <a:spLocks noGrp="1"/>
          </p:cNvSpPr>
          <p:nvPr>
            <p:ph idx="1"/>
          </p:nvPr>
        </p:nvSpPr>
        <p:spPr>
          <a:xfrm>
            <a:off x="624192" y="680936"/>
            <a:ext cx="10515600" cy="5126376"/>
          </a:xfrm>
        </p:spPr>
        <p:txBody>
          <a:bodyPr/>
          <a:lstStyle/>
          <a:p>
            <a:r>
              <a:rPr lang="en-US" dirty="0"/>
              <a:t>In cold weather you use the room heater system whole night, find out the </a:t>
            </a:r>
            <a:r>
              <a:rPr lang="en-US" b="1" dirty="0">
                <a:solidFill>
                  <a:schemeClr val="accent6"/>
                </a:solidFill>
              </a:rPr>
              <a:t>control action, input and output </a:t>
            </a:r>
            <a:r>
              <a:rPr lang="en-US" dirty="0"/>
              <a:t>of this system.</a:t>
            </a:r>
          </a:p>
          <a:p>
            <a:r>
              <a:rPr lang="en-US" dirty="0"/>
              <a:t>Solution</a:t>
            </a:r>
          </a:p>
          <a:p>
            <a:endParaRPr lang="en-US" dirty="0"/>
          </a:p>
          <a:p>
            <a:r>
              <a:rPr lang="en-US" dirty="0"/>
              <a:t>Input = Electrical Energy</a:t>
            </a:r>
          </a:p>
          <a:p>
            <a:endParaRPr lang="en-US" dirty="0"/>
          </a:p>
          <a:p>
            <a:r>
              <a:rPr lang="en-US" dirty="0"/>
              <a:t>Output = Heat Energy</a:t>
            </a:r>
          </a:p>
          <a:p>
            <a:endParaRPr lang="en-US" dirty="0"/>
          </a:p>
          <a:p>
            <a:r>
              <a:rPr lang="en-US" dirty="0"/>
              <a:t>Action control = ON/OFF Switch</a:t>
            </a:r>
            <a:endParaRPr lang="th-TH" dirty="0"/>
          </a:p>
        </p:txBody>
      </p:sp>
    </p:spTree>
    <p:extLst>
      <p:ext uri="{BB962C8B-B14F-4D97-AF65-F5344CB8AC3E}">
        <p14:creationId xmlns:p14="http://schemas.microsoft.com/office/powerpoint/2010/main" val="34464965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7D31DC-EC5B-4F24-970C-BB3E0E874682}"/>
              </a:ext>
            </a:extLst>
          </p:cNvPr>
          <p:cNvSpPr>
            <a:spLocks noGrp="1"/>
          </p:cNvSpPr>
          <p:nvPr>
            <p:ph type="title"/>
          </p:nvPr>
        </p:nvSpPr>
        <p:spPr>
          <a:xfrm>
            <a:off x="235086" y="258222"/>
            <a:ext cx="10515600" cy="422815"/>
          </a:xfrm>
        </p:spPr>
        <p:txBody>
          <a:bodyPr>
            <a:normAutofit fontScale="90000"/>
          </a:bodyPr>
          <a:lstStyle/>
          <a:p>
            <a:r>
              <a:rPr lang="en-US" b="1" dirty="0">
                <a:solidFill>
                  <a:srgbClr val="7030A0"/>
                </a:solidFill>
              </a:rPr>
              <a:t>Requirements of a Good Control System</a:t>
            </a:r>
            <a:endParaRPr lang="th-TH" b="1" dirty="0">
              <a:solidFill>
                <a:srgbClr val="7030A0"/>
              </a:solidFill>
            </a:endParaRPr>
          </a:p>
        </p:txBody>
      </p:sp>
      <p:sp>
        <p:nvSpPr>
          <p:cNvPr id="3" name="Content Placeholder 2">
            <a:extLst>
              <a:ext uri="{FF2B5EF4-FFF2-40B4-BE49-F238E27FC236}">
                <a16:creationId xmlns:a16="http://schemas.microsoft.com/office/drawing/2014/main" id="{1E5F2C72-36E2-4C1D-9619-631920FD522A}"/>
              </a:ext>
            </a:extLst>
          </p:cNvPr>
          <p:cNvSpPr>
            <a:spLocks noGrp="1"/>
          </p:cNvSpPr>
          <p:nvPr>
            <p:ph idx="1"/>
          </p:nvPr>
        </p:nvSpPr>
        <p:spPr>
          <a:xfrm>
            <a:off x="235086" y="920952"/>
            <a:ext cx="11506199" cy="5538213"/>
          </a:xfrm>
        </p:spPr>
        <p:txBody>
          <a:bodyPr>
            <a:normAutofit lnSpcReduction="10000"/>
          </a:bodyPr>
          <a:lstStyle/>
          <a:p>
            <a:r>
              <a:rPr lang="en-US" sz="3200" b="1" dirty="0"/>
              <a:t>Accuracy</a:t>
            </a:r>
            <a:r>
              <a:rPr lang="en-US" sz="3200" dirty="0"/>
              <a:t> (How much your control system is accurate or minimum error)</a:t>
            </a:r>
          </a:p>
          <a:p>
            <a:r>
              <a:rPr lang="en-US" sz="3200" b="1" dirty="0"/>
              <a:t>Stability</a:t>
            </a:r>
            <a:r>
              <a:rPr lang="en-US" sz="3200" dirty="0"/>
              <a:t> (Stability means sometimes disturbance occur, after resolve the disturbance and system back in original position means system is stable otherwise system is unstable).</a:t>
            </a:r>
          </a:p>
          <a:p>
            <a:r>
              <a:rPr lang="en-US" sz="3200" b="1" dirty="0"/>
              <a:t>Sensitivity</a:t>
            </a:r>
            <a:r>
              <a:rPr lang="en-US" sz="3200" dirty="0"/>
              <a:t> (the quality of being easily upset by the minor fluctuations, like ammeter when disturbance occurs its needle shows fluctuations)</a:t>
            </a:r>
          </a:p>
          <a:p>
            <a:r>
              <a:rPr lang="en-US" sz="3200" b="1" dirty="0"/>
              <a:t>Noise </a:t>
            </a:r>
            <a:r>
              <a:rPr lang="en-US" sz="3200" dirty="0"/>
              <a:t>(Control system having ability to block the noise)</a:t>
            </a:r>
          </a:p>
          <a:p>
            <a:r>
              <a:rPr lang="en-US" sz="3200" b="1" dirty="0"/>
              <a:t>Speed</a:t>
            </a:r>
            <a:r>
              <a:rPr lang="en-US" sz="3200" dirty="0"/>
              <a:t> (Control system having fast Speed response).</a:t>
            </a:r>
          </a:p>
          <a:p>
            <a:r>
              <a:rPr lang="en-US" sz="3200" b="1" dirty="0"/>
              <a:t>Oscillation </a:t>
            </a:r>
            <a:r>
              <a:rPr lang="en-US" sz="3200" dirty="0"/>
              <a:t>(Control system having less oscillation).</a:t>
            </a:r>
            <a:endParaRPr lang="th-TH" sz="3200" dirty="0"/>
          </a:p>
        </p:txBody>
      </p:sp>
    </p:spTree>
    <p:extLst>
      <p:ext uri="{BB962C8B-B14F-4D97-AF65-F5344CB8AC3E}">
        <p14:creationId xmlns:p14="http://schemas.microsoft.com/office/powerpoint/2010/main" val="25951462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1598</TotalTime>
  <Words>3089</Words>
  <Application>Microsoft Office PowerPoint</Application>
  <PresentationFormat>Widescreen</PresentationFormat>
  <Paragraphs>331</Paragraphs>
  <Slides>52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52</vt:i4>
      </vt:variant>
    </vt:vector>
  </HeadingPairs>
  <TitlesOfParts>
    <vt:vector size="61" baseType="lpstr">
      <vt:lpstr>Arial</vt:lpstr>
      <vt:lpstr>Calibri</vt:lpstr>
      <vt:lpstr>Calibri Light</vt:lpstr>
      <vt:lpstr>Cambria Math</vt:lpstr>
      <vt:lpstr>Palatino Linotype</vt:lpstr>
      <vt:lpstr>Tahoma</vt:lpstr>
      <vt:lpstr>Times New Roman</vt:lpstr>
      <vt:lpstr>Wingdings</vt:lpstr>
      <vt:lpstr>Office Theme</vt:lpstr>
      <vt:lpstr>ADVANCE CONTROL SYSTEM    Credit-Hours: 3</vt:lpstr>
      <vt:lpstr>Recommended Books:</vt:lpstr>
      <vt:lpstr>Control Systems</vt:lpstr>
      <vt:lpstr>What is a System?</vt:lpstr>
      <vt:lpstr>What is a System?</vt:lpstr>
      <vt:lpstr>Control Systems</vt:lpstr>
      <vt:lpstr>PowerPoint Presentation</vt:lpstr>
      <vt:lpstr>Quiz</vt:lpstr>
      <vt:lpstr>Requirements of a Good Control System</vt:lpstr>
      <vt:lpstr>Types of Control System</vt:lpstr>
      <vt:lpstr>(1) Open Loop Control System</vt:lpstr>
      <vt:lpstr>Example of Open Loop Control System</vt:lpstr>
      <vt:lpstr>Applications of Open Loop Control System</vt:lpstr>
      <vt:lpstr>Advantages Open Loop Control System</vt:lpstr>
      <vt:lpstr>Example of Open Loop Control System</vt:lpstr>
      <vt:lpstr>Example of Closed Loop Control System</vt:lpstr>
      <vt:lpstr>(2) Closed Loop Control System</vt:lpstr>
      <vt:lpstr>PowerPoint Presentation</vt:lpstr>
      <vt:lpstr>Convert Closed Loop Control System Into Canonical Form</vt:lpstr>
      <vt:lpstr>Mathematical Form of Closed Loop Control System</vt:lpstr>
      <vt:lpstr>PowerPoint Presentation</vt:lpstr>
      <vt:lpstr>PowerPoint Presentation</vt:lpstr>
      <vt:lpstr>PowerPoint Presentation</vt:lpstr>
      <vt:lpstr>Negative Feedback Closed Loop System</vt:lpstr>
      <vt:lpstr>Positive Feedback Closed Loop System</vt:lpstr>
      <vt:lpstr>PowerPoint Presentation</vt:lpstr>
      <vt:lpstr>Transfer Function</vt:lpstr>
      <vt:lpstr>Find the Transfer Function of RL Circuit</vt:lpstr>
      <vt:lpstr>Find the Transfer Function of RL Circuit</vt:lpstr>
      <vt:lpstr>Find the Transfer Function of RL Circuit</vt:lpstr>
      <vt:lpstr>Find the Transfer Function of RC Circuit</vt:lpstr>
      <vt:lpstr>Find the Transfer Function of RC Circuit</vt:lpstr>
      <vt:lpstr>Find the Transfer Function of RC Circuit</vt:lpstr>
      <vt:lpstr>Find the Transfer Function of CR Circuit</vt:lpstr>
      <vt:lpstr>Find the Transfer Function of CR Circuit</vt:lpstr>
      <vt:lpstr>Find the Transfer Function of CR Circuit</vt:lpstr>
      <vt:lpstr>Find the Transfer Function of RLC Circuit</vt:lpstr>
      <vt:lpstr>Find the Transfer Function of RLC Circuit</vt:lpstr>
      <vt:lpstr>Find the Transfer Function of RLC Circuit</vt:lpstr>
      <vt:lpstr>TABLE OF LAPLACE TRANSFORM</vt:lpstr>
      <vt:lpstr>Find The Transfer Function </vt:lpstr>
      <vt:lpstr>Proper Transfer Function </vt:lpstr>
      <vt:lpstr>Strictly Proper Transfer Function </vt:lpstr>
      <vt:lpstr>Improper OR Not Proper Transfer Function </vt:lpstr>
      <vt:lpstr>Poles And Zeros Of Transfer Function</vt:lpstr>
      <vt:lpstr>Q: Find the Poles And Zeros Of Transfer Function</vt:lpstr>
      <vt:lpstr>Q: Write the MATLAB Code  Of Transfer Function</vt:lpstr>
      <vt:lpstr>Pole-Zero Diagram</vt:lpstr>
      <vt:lpstr>Q: Find the Poles And Zeros Of Transfer Function and Draw the Pole – Zero Diagram</vt:lpstr>
      <vt:lpstr>Q: Find the Poles And Zeros Of Transfer Function and Draw the Pole – Zero Diagram</vt:lpstr>
      <vt:lpstr>Q: Find the Poles And Zeros Of Transfer Function and Draw the Pole – Zero Diagram</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LINEAR CONTROL SYSTEM EE-324       Credit-Hours: 3+1</dc:title>
  <dc:creator>Wazir Laghari</dc:creator>
  <cp:lastModifiedBy>Wazir laghari</cp:lastModifiedBy>
  <cp:revision>13</cp:revision>
  <dcterms:created xsi:type="dcterms:W3CDTF">2021-09-03T17:55:52Z</dcterms:created>
  <dcterms:modified xsi:type="dcterms:W3CDTF">2023-09-09T06:39:27Z</dcterms:modified>
</cp:coreProperties>
</file>