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978C-A08F-DA61-37BC-72F2BFDF1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AB174-2B21-44AE-AF65-6BEF881B6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DA10-8255-259E-529A-EDBF147C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44A3-EB51-7F56-D78C-BEC90098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1589-EFB9-5FDF-7B56-82641915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214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8F03-8D7A-0751-77F2-E3C90D04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18D75-8074-85BC-9015-A14F41D5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E06A-D0F8-E6CC-59D6-670B7876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6448-4389-3B2A-ADEA-D82BC319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F2E7-471C-0BD8-8269-155AC4E5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4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12FAE-8450-FB12-FF10-37D77418F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E0AC0-577F-4751-EB0A-6982BA2D5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159F-538F-C47A-F1D4-B752AF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14CC-34D9-4F53-716F-024C2624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8597-C1D4-3C51-61A2-4D770DE4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645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483B-CB50-7208-9EEE-25628C7F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6AD9-216C-7983-1B35-F615997C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8C0E-F96D-97C6-640D-D71D3CCB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DDC7-A5CD-9360-4A57-918DED1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D372-D8A7-1326-2AE1-23334FFA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521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27A-EC43-A3AD-39EA-2C3F32AA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6ECC2-CF98-B3FB-331C-89B305057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E076-795E-0C9C-7D5D-764C9D45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0654-05FC-1CCF-06C7-7E5F5EDC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1D90-F42F-7C57-EC48-F8B7D4F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80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87E2-F034-8F8C-81EE-9CEF054A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4092-225F-C710-BF23-9B999A7AF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7B881-2F0C-1DF9-FF27-9315EDD29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CFC3-C14F-E9E4-AC63-8F18E46E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0AD6-4E88-824E-6D72-422BE2E2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A2C2-F9A4-9F03-B76B-D96A7E66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542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20B-CB5B-262B-F9DB-0F888F5E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D457-B408-C304-6A3F-463EAA7D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0B827-3865-9A0D-038A-758DDA80B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37132-D2DD-5F3A-3A9D-465AD45AE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CBE37-AFC6-4BEF-C43E-7AE70C636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90185-3EB4-D4FA-669E-B977CD3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7F6D9-2AC1-654C-5F3C-A8DB092A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ED4A3-5F2B-DCD4-B046-1E916E61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025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D3E0-DE0D-5000-F5C0-D6BDB66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D6825-37D2-A5B6-B4CC-2001B08B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D59D-1088-A976-2804-A42E7E9B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09D15-60E0-F046-D984-75B153A4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566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3BF07-AE67-1535-E9C1-461F85D0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440B6-D995-A961-8DC9-070578CA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FDC9C-FBAB-BB9A-CC51-0108D7B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816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B47C-8B85-F474-5AB8-8D41562F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295F-ED31-67E5-381E-B9711DF0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22E7A-85EA-AD6F-EFB0-F8BBD335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D6791-5436-A083-F4C4-3D0FB016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E02E7-40C9-0CFF-D6A6-A6729992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5E0D7-B794-CB2F-13B2-A3FFC02B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47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566E-6C65-6C91-B27B-E35AAD5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5783A-37D1-5E28-5D95-5C2F35F7F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DE043-DA62-5214-20E2-168D9D9F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B5A0F-554A-8AEB-A7B9-6880D020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34CA-24FB-7EDC-C908-0B114572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9AFD7-D7C6-3B03-9F78-1207805A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657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1619F-50AF-8C90-D454-36FFF879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57FC4-F880-4BBB-5D62-F5AB5BB7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A344-5D6C-D2AE-465E-0004D2E51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EB55-5D06-44A6-8338-E01389D84920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D35CA-C309-10FE-F0DD-CD04B63AC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83FE-96BF-EC00-B8EC-2A931EA0F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BE89-C74F-41F6-AD80-635AA4D166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734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1689A-89BF-1DA6-2271-FDDB89313C99}"/>
                  </a:ext>
                </a:extLst>
              </p:cNvPr>
              <p:cNvSpPr txBox="1"/>
              <p:nvPr/>
            </p:nvSpPr>
            <p:spPr>
              <a:xfrm>
                <a:off x="666046" y="1946798"/>
                <a:ext cx="5181034" cy="1482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K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1689A-89BF-1DA6-2271-FDDB8931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46" y="1946798"/>
                <a:ext cx="5181034" cy="1482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EED1BFF-CBE0-3522-0EC9-7A8DD10F7E7D}"/>
              </a:ext>
            </a:extLst>
          </p:cNvPr>
          <p:cNvSpPr txBox="1"/>
          <p:nvPr/>
        </p:nvSpPr>
        <p:spPr>
          <a:xfrm>
            <a:off x="335280" y="1228397"/>
            <a:ext cx="11551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</a:rPr>
              <a:t>Q: If Differential Equation is given by</a:t>
            </a:r>
          </a:p>
          <a:p>
            <a:pPr algn="just"/>
            <a:endParaRPr lang="en-US" sz="4000" b="1" dirty="0">
              <a:solidFill>
                <a:srgbClr val="FF0000"/>
              </a:solidFill>
            </a:endParaRPr>
          </a:p>
          <a:p>
            <a:pPr algn="just"/>
            <a:endParaRPr lang="en-US" sz="4000" b="1" dirty="0">
              <a:solidFill>
                <a:srgbClr val="FF0000"/>
              </a:solidFill>
            </a:endParaRPr>
          </a:p>
          <a:p>
            <a:pPr algn="just"/>
            <a:endParaRPr lang="en-US" sz="4000" b="1" dirty="0">
              <a:solidFill>
                <a:srgbClr val="FF0000"/>
              </a:solidFill>
            </a:endParaRPr>
          </a:p>
          <a:p>
            <a:pPr algn="just"/>
            <a:r>
              <a:rPr lang="en-US" sz="4000" b="1" dirty="0">
                <a:solidFill>
                  <a:srgbClr val="FF0000"/>
                </a:solidFill>
              </a:rPr>
              <a:t>where x is an input and y is an output signal. Find the Transfer Function of the given below Differential Equation.</a:t>
            </a:r>
            <a:endParaRPr lang="en-PK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5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1689A-89BF-1DA6-2271-FDDB89313C99}"/>
                  </a:ext>
                </a:extLst>
              </p:cNvPr>
              <p:cNvSpPr txBox="1"/>
              <p:nvPr/>
            </p:nvSpPr>
            <p:spPr>
              <a:xfrm>
                <a:off x="178366" y="703784"/>
                <a:ext cx="5181034" cy="1482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4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K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1689A-89BF-1DA6-2271-FDDB8931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6" y="703784"/>
                <a:ext cx="5181034" cy="1482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EED1BFF-CBE0-3522-0EC9-7A8DD10F7E7D}"/>
              </a:ext>
            </a:extLst>
          </p:cNvPr>
          <p:cNvSpPr txBox="1"/>
          <p:nvPr/>
        </p:nvSpPr>
        <p:spPr>
          <a:xfrm>
            <a:off x="192645" y="49221"/>
            <a:ext cx="11551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/>
              <a:t>SOLUTION:</a:t>
            </a:r>
          </a:p>
          <a:p>
            <a:pPr algn="just"/>
            <a:endParaRPr lang="en-US" sz="4000" b="1" dirty="0"/>
          </a:p>
          <a:p>
            <a:pPr algn="just"/>
            <a:endParaRPr lang="en-US" sz="4000" b="1" dirty="0"/>
          </a:p>
          <a:p>
            <a:pPr algn="just"/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ABCB7-3251-FEE9-7447-AB8FDAB38EC5}"/>
              </a:ext>
            </a:extLst>
          </p:cNvPr>
          <p:cNvSpPr txBox="1"/>
          <p:nvPr/>
        </p:nvSpPr>
        <p:spPr>
          <a:xfrm>
            <a:off x="192645" y="3684832"/>
            <a:ext cx="127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STEP-2: Apply All initial conditions should be zero</a:t>
            </a:r>
            <a:endParaRPr lang="en-PK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A1E4B-16D7-50F6-3C18-D9CB39DF8A96}"/>
                  </a:ext>
                </a:extLst>
              </p:cNvPr>
              <p:cNvSpPr txBox="1"/>
              <p:nvPr/>
            </p:nvSpPr>
            <p:spPr>
              <a:xfrm>
                <a:off x="192645" y="3152001"/>
                <a:ext cx="115804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A1E4B-16D7-50F6-3C18-D9CB39DF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5" y="3152001"/>
                <a:ext cx="115804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2CFBBF-51EA-ED82-8DC7-EDFCB370CBDB}"/>
              </a:ext>
            </a:extLst>
          </p:cNvPr>
          <p:cNvSpPr txBox="1"/>
          <p:nvPr/>
        </p:nvSpPr>
        <p:spPr>
          <a:xfrm>
            <a:off x="345045" y="2526838"/>
            <a:ext cx="127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STEP-1: TAKE LAPLACE TRANSFORM OF GIVEN EQUATION</a:t>
            </a:r>
            <a:endParaRPr lang="en-PK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1FA4BC-4EB7-54BC-E8F2-2157E072B089}"/>
                  </a:ext>
                </a:extLst>
              </p:cNvPr>
              <p:cNvSpPr txBox="1"/>
              <p:nvPr/>
            </p:nvSpPr>
            <p:spPr>
              <a:xfrm>
                <a:off x="161395" y="4306858"/>
                <a:ext cx="92657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−0−0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1FA4BC-4EB7-54BC-E8F2-2157E072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5" y="4306858"/>
                <a:ext cx="926574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A4B3D-C011-AC10-BC77-9348C0312053}"/>
                  </a:ext>
                </a:extLst>
              </p:cNvPr>
              <p:cNvSpPr txBox="1"/>
              <p:nvPr/>
            </p:nvSpPr>
            <p:spPr>
              <a:xfrm>
                <a:off x="192645" y="4953538"/>
                <a:ext cx="62050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A4B3D-C011-AC10-BC77-9348C031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5" y="4953538"/>
                <a:ext cx="620503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68025-5158-A114-58C2-DA08CF42120B}"/>
                  </a:ext>
                </a:extLst>
              </p:cNvPr>
              <p:cNvSpPr txBox="1"/>
              <p:nvPr/>
            </p:nvSpPr>
            <p:spPr>
              <a:xfrm>
                <a:off x="192645" y="5679931"/>
                <a:ext cx="54327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+1]=6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68025-5158-A114-58C2-DA08CF42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5" y="5679931"/>
                <a:ext cx="543270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86864F-CC49-44DB-39CF-BBFB93F5F233}"/>
                  </a:ext>
                </a:extLst>
              </p:cNvPr>
              <p:cNvSpPr txBox="1"/>
              <p:nvPr/>
            </p:nvSpPr>
            <p:spPr>
              <a:xfrm>
                <a:off x="6836467" y="5380201"/>
                <a:ext cx="5162888" cy="1153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86864F-CC49-44DB-39CF-BBFB93F5F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67" y="5380201"/>
                <a:ext cx="5162888" cy="1153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4FF92A4-447C-3FD8-178A-434B84F4FAEF}"/>
              </a:ext>
            </a:extLst>
          </p:cNvPr>
          <p:cNvSpPr/>
          <p:nvPr/>
        </p:nvSpPr>
        <p:spPr>
          <a:xfrm>
            <a:off x="6746240" y="5294042"/>
            <a:ext cx="5253115" cy="139470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195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1689A-89BF-1DA6-2271-FDDB89313C99}"/>
                  </a:ext>
                </a:extLst>
              </p:cNvPr>
              <p:cNvSpPr txBox="1"/>
              <p:nvPr/>
            </p:nvSpPr>
            <p:spPr>
              <a:xfrm>
                <a:off x="398780" y="2340418"/>
                <a:ext cx="1072857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=5 −−−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PK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1689A-89BF-1DA6-2271-FDDB8931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80" y="2340418"/>
                <a:ext cx="1072857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A79F90-73BA-E8AB-57EF-8B1065BBF99E}"/>
                  </a:ext>
                </a:extLst>
              </p:cNvPr>
              <p:cNvSpPr txBox="1"/>
              <p:nvPr/>
            </p:nvSpPr>
            <p:spPr>
              <a:xfrm>
                <a:off x="482600" y="3308092"/>
                <a:ext cx="779771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−−−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K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A79F90-73BA-E8AB-57EF-8B1065BB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3308092"/>
                <a:ext cx="7797712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BF5AA9-85C1-0190-D95C-FA5A91CE35B7}"/>
              </a:ext>
            </a:extLst>
          </p:cNvPr>
          <p:cNvSpPr txBox="1"/>
          <p:nvPr/>
        </p:nvSpPr>
        <p:spPr>
          <a:xfrm>
            <a:off x="398780" y="1555813"/>
            <a:ext cx="11719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</a:rPr>
              <a:t>Q: Find the Transfer Function for given below equation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EEA09-F562-11AC-7611-C4A951756127}"/>
              </a:ext>
            </a:extLst>
          </p:cNvPr>
          <p:cNvSpPr txBox="1"/>
          <p:nvPr/>
        </p:nvSpPr>
        <p:spPr>
          <a:xfrm>
            <a:off x="482600" y="4336871"/>
            <a:ext cx="10053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</a:rPr>
              <a:t>where x is an input and y is an output signal. </a:t>
            </a:r>
            <a:endParaRPr lang="en-P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9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EED1BFF-CBE0-3522-0EC9-7A8DD10F7E7D}"/>
              </a:ext>
            </a:extLst>
          </p:cNvPr>
          <p:cNvSpPr txBox="1"/>
          <p:nvPr/>
        </p:nvSpPr>
        <p:spPr>
          <a:xfrm>
            <a:off x="345045" y="77617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/>
              <a:t>SOLUTION: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ABCB7-3251-FEE9-7447-AB8FDAB38EC5}"/>
              </a:ext>
            </a:extLst>
          </p:cNvPr>
          <p:cNvSpPr txBox="1"/>
          <p:nvPr/>
        </p:nvSpPr>
        <p:spPr>
          <a:xfrm>
            <a:off x="192645" y="3388973"/>
            <a:ext cx="127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STEP-2: Apply All initial conditions given for equation (1)</a:t>
            </a:r>
            <a:endParaRPr lang="en-PK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A1E4B-16D7-50F6-3C18-D9CB39DF8A96}"/>
                  </a:ext>
                </a:extLst>
              </p:cNvPr>
              <p:cNvSpPr txBox="1"/>
              <p:nvPr/>
            </p:nvSpPr>
            <p:spPr>
              <a:xfrm>
                <a:off x="161395" y="2663624"/>
                <a:ext cx="7122555" cy="818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A1E4B-16D7-50F6-3C18-D9CB39DF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5" y="2663624"/>
                <a:ext cx="7122555" cy="818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2CFBBF-51EA-ED82-8DC7-EDFCB370CBDB}"/>
              </a:ext>
            </a:extLst>
          </p:cNvPr>
          <p:cNvSpPr txBox="1"/>
          <p:nvPr/>
        </p:nvSpPr>
        <p:spPr>
          <a:xfrm>
            <a:off x="392555" y="2110117"/>
            <a:ext cx="127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STEP-1: TAKE LAPLACE TRANSFORM OF EQUATION (1)</a:t>
            </a:r>
            <a:endParaRPr lang="en-PK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EA59A-43AC-3FFB-D8B3-8E7D2088EFC4}"/>
                  </a:ext>
                </a:extLst>
              </p:cNvPr>
              <p:cNvSpPr txBox="1"/>
              <p:nvPr/>
            </p:nvSpPr>
            <p:spPr>
              <a:xfrm>
                <a:off x="480060" y="785503"/>
                <a:ext cx="111669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=5 −−−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                  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PK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EA59A-43AC-3FFB-D8B3-8E7D2088E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785503"/>
                <a:ext cx="1116696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0A84B8-12E7-6961-CDA3-E022F7B732CD}"/>
                  </a:ext>
                </a:extLst>
              </p:cNvPr>
              <p:cNvSpPr txBox="1"/>
              <p:nvPr/>
            </p:nvSpPr>
            <p:spPr>
              <a:xfrm>
                <a:off x="480060" y="1472552"/>
                <a:ext cx="88477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−−−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              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K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0A84B8-12E7-6961-CDA3-E022F7B73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1472552"/>
                <a:ext cx="884774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806D02-AB76-A607-8F4B-E97552089C3E}"/>
                  </a:ext>
                </a:extLst>
              </p:cNvPr>
              <p:cNvSpPr txBox="1"/>
              <p:nvPr/>
            </p:nvSpPr>
            <p:spPr>
              <a:xfrm>
                <a:off x="161394" y="3942480"/>
                <a:ext cx="7122555" cy="818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∗1−2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806D02-AB76-A607-8F4B-E9755208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4" y="3942480"/>
                <a:ext cx="7122555" cy="818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225088-F68F-3276-A230-E06EAF1969C7}"/>
                  </a:ext>
                </a:extLst>
              </p:cNvPr>
              <p:cNvSpPr txBox="1"/>
              <p:nvPr/>
            </p:nvSpPr>
            <p:spPr>
              <a:xfrm>
                <a:off x="320040" y="4788974"/>
                <a:ext cx="11551920" cy="864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225088-F68F-3276-A230-E06EAF196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788974"/>
                <a:ext cx="11551920" cy="864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815F1E-16E9-A472-660B-D9F2DDA97BDF}"/>
                  </a:ext>
                </a:extLst>
              </p:cNvPr>
              <p:cNvSpPr txBox="1"/>
              <p:nvPr/>
            </p:nvSpPr>
            <p:spPr>
              <a:xfrm>
                <a:off x="1983740" y="5772054"/>
                <a:ext cx="4630420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K" sz="28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815F1E-16E9-A472-660B-D9F2DDA9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40" y="5772054"/>
                <a:ext cx="4630420" cy="9679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EED1BFF-CBE0-3522-0EC9-7A8DD10F7E7D}"/>
              </a:ext>
            </a:extLst>
          </p:cNvPr>
          <p:cNvSpPr txBox="1"/>
          <p:nvPr/>
        </p:nvSpPr>
        <p:spPr>
          <a:xfrm>
            <a:off x="345045" y="77617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Now apply Same Procedure on equation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ABCB7-3251-FEE9-7447-AB8FDAB38EC5}"/>
              </a:ext>
            </a:extLst>
          </p:cNvPr>
          <p:cNvSpPr txBox="1"/>
          <p:nvPr/>
        </p:nvSpPr>
        <p:spPr>
          <a:xfrm>
            <a:off x="192645" y="3388973"/>
            <a:ext cx="127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STEP-2: Apply All initial conditions given for equation (2)</a:t>
            </a:r>
            <a:endParaRPr lang="en-PK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A1E4B-16D7-50F6-3C18-D9CB39DF8A96}"/>
                  </a:ext>
                </a:extLst>
              </p:cNvPr>
              <p:cNvSpPr txBox="1"/>
              <p:nvPr/>
            </p:nvSpPr>
            <p:spPr>
              <a:xfrm>
                <a:off x="161395" y="2663624"/>
                <a:ext cx="7122555" cy="818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AA1E4B-16D7-50F6-3C18-D9CB39DF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5" y="2663624"/>
                <a:ext cx="7122555" cy="818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2CFBBF-51EA-ED82-8DC7-EDFCB370CBDB}"/>
              </a:ext>
            </a:extLst>
          </p:cNvPr>
          <p:cNvSpPr txBox="1"/>
          <p:nvPr/>
        </p:nvSpPr>
        <p:spPr>
          <a:xfrm>
            <a:off x="392555" y="2110117"/>
            <a:ext cx="127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STEP-1: TAKE LAPLACE TRANSFORM OF EQUATION (2)</a:t>
            </a:r>
            <a:endParaRPr lang="en-PK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EA59A-43AC-3FFB-D8B3-8E7D2088EFC4}"/>
                  </a:ext>
                </a:extLst>
              </p:cNvPr>
              <p:cNvSpPr txBox="1"/>
              <p:nvPr/>
            </p:nvSpPr>
            <p:spPr>
              <a:xfrm>
                <a:off x="480060" y="785503"/>
                <a:ext cx="89397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=5 −−−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                  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PK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EA59A-43AC-3FFB-D8B3-8E7D2088E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785503"/>
                <a:ext cx="893975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0A84B8-12E7-6961-CDA3-E022F7B732CD}"/>
                  </a:ext>
                </a:extLst>
              </p:cNvPr>
              <p:cNvSpPr txBox="1"/>
              <p:nvPr/>
            </p:nvSpPr>
            <p:spPr>
              <a:xfrm>
                <a:off x="480060" y="1472552"/>
                <a:ext cx="7081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−−−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              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K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0A84B8-12E7-6961-CDA3-E022F7B73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1472552"/>
                <a:ext cx="70815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806D02-AB76-A607-8F4B-E97552089C3E}"/>
                  </a:ext>
                </a:extLst>
              </p:cNvPr>
              <p:cNvSpPr txBox="1"/>
              <p:nvPr/>
            </p:nvSpPr>
            <p:spPr>
              <a:xfrm>
                <a:off x="161394" y="3942480"/>
                <a:ext cx="7122555" cy="818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806D02-AB76-A607-8F4B-E9755208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4" y="3942480"/>
                <a:ext cx="7122555" cy="818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815F1E-16E9-A472-660B-D9F2DDA97BDF}"/>
                  </a:ext>
                </a:extLst>
              </p:cNvPr>
              <p:cNvSpPr txBox="1"/>
              <p:nvPr/>
            </p:nvSpPr>
            <p:spPr>
              <a:xfrm>
                <a:off x="1983740" y="5772054"/>
                <a:ext cx="6062980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−−−(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28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815F1E-16E9-A472-660B-D9F2DDA9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40" y="5772054"/>
                <a:ext cx="6062980" cy="978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EC1B7-B7F3-3DB4-2546-07E4DCA1FAC6}"/>
                  </a:ext>
                </a:extLst>
              </p:cNvPr>
              <p:cNvSpPr txBox="1"/>
              <p:nvPr/>
            </p:nvSpPr>
            <p:spPr>
              <a:xfrm>
                <a:off x="480060" y="4667829"/>
                <a:ext cx="7122555" cy="818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EC1B7-B7F3-3DB4-2546-07E4DCA1F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4667829"/>
                <a:ext cx="7122555" cy="8181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752B3-5A81-7054-414D-AB7EAAE86E41}"/>
              </a:ext>
            </a:extLst>
          </p:cNvPr>
          <p:cNvSpPr txBox="1"/>
          <p:nvPr/>
        </p:nvSpPr>
        <p:spPr>
          <a:xfrm>
            <a:off x="345045" y="77617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Finally, we divide equation (A) by equation 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0656C-9B08-61DA-43A4-D5275754F62D}"/>
                  </a:ext>
                </a:extLst>
              </p:cNvPr>
              <p:cNvSpPr txBox="1"/>
              <p:nvPr/>
            </p:nvSpPr>
            <p:spPr>
              <a:xfrm>
                <a:off x="165100" y="1183202"/>
                <a:ext cx="9984740" cy="1715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PK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0656C-9B08-61DA-43A4-D5275754F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" y="1183202"/>
                <a:ext cx="9984740" cy="1715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529EF-7CCD-042D-52AA-5188442B563B}"/>
                  </a:ext>
                </a:extLst>
              </p:cNvPr>
              <p:cNvSpPr txBox="1"/>
              <p:nvPr/>
            </p:nvSpPr>
            <p:spPr>
              <a:xfrm>
                <a:off x="253604" y="3296371"/>
                <a:ext cx="10129916" cy="1044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529EF-7CCD-042D-52AA-5188442B5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4" y="3296371"/>
                <a:ext cx="10129916" cy="1044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207E8C-A474-F455-3CA8-DAC5691106FA}"/>
                  </a:ext>
                </a:extLst>
              </p:cNvPr>
              <p:cNvSpPr txBox="1"/>
              <p:nvPr/>
            </p:nvSpPr>
            <p:spPr>
              <a:xfrm>
                <a:off x="345045" y="5409540"/>
                <a:ext cx="10129916" cy="1044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28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207E8C-A474-F455-3CA8-DAC569110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5" y="5409540"/>
                <a:ext cx="10129916" cy="1044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</cp:revision>
  <dcterms:created xsi:type="dcterms:W3CDTF">2023-11-04T06:54:08Z</dcterms:created>
  <dcterms:modified xsi:type="dcterms:W3CDTF">2023-11-04T08:24:42Z</dcterms:modified>
</cp:coreProperties>
</file>