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5" r:id="rId27"/>
    <p:sldId id="283" r:id="rId28"/>
    <p:sldId id="284" r:id="rId29"/>
    <p:sldId id="285" r:id="rId30"/>
    <p:sldId id="286" r:id="rId31"/>
    <p:sldId id="288" r:id="rId32"/>
    <p:sldId id="287" r:id="rId3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8F337-E2B9-9CF6-E4EE-86FA36512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F03AC8-800F-3D4F-DA4E-EBFEAD27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6E3F1A-0188-6FE5-AB18-AD83071D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BA2168-5602-116D-AA2D-93ACD480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0C2AD-39F3-8957-61F8-752DB35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CD0E3-D7D1-30A5-8C0F-C495FBA2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DF5BA0-BD2B-07F0-DE5E-ADE93A28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7D90D0-71E3-0EA2-4F8D-43241BF4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9478D3-8902-EC1C-A852-ABC486E7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D3ED4C-9B3D-083C-13FF-94828B91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F1E97FC-03C0-6F45-AFA0-A126722B1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9A04B8-F678-4590-82F5-D64DB331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AE55A7-B3E4-C159-60F2-33DBCF51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119323-9FFD-6C64-D3FC-5389016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FE16F-9C3E-FD52-2069-61ACB799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11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BC1B3-D3EB-C782-B84A-5AD522FA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0B196-9217-BEDD-C734-FDF13AED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10AFED-086F-4B44-2576-DD3D71D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A8EE48-BA1D-182C-6192-1D4C1B7C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D9ACF3-6194-21A2-A50A-CA1C5D70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70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05DFC-8AED-8F21-FF2E-B149BED3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02018D-E8B0-7573-8778-F4AF7515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3D41CE-58D5-FFE1-3D9B-44C5D74A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64923B-FDA4-6B41-A599-9E467DA6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30767B-1544-0D79-71F2-D2EA7CF2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47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BB5A8-70B0-9AA8-E4FD-BB7CFD1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B5F92-AF14-4874-236C-DF189832C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75FB36-801A-C435-B2FB-377E64970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CA0B87-4B5E-1852-1AC1-17CCDFBF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1F7E1E-9982-04E5-A5D6-81EF7C04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594C06-8C6D-82B4-AA7B-CE533C38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88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80186-4D79-5E42-1674-AA2C79CB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A216A3-3309-B93C-937B-E7B260D5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DB9D6A-AF3E-C258-848C-3D8C7E703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242B40-1572-591F-4FB5-3E8420CF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1172D0E-07E6-F7E4-5492-E65CBF877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02F884-CA90-43AD-5A51-71827D2F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C9AD627-C798-B721-77E7-4522FBFC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EB7994-BFA3-2061-6930-577617CF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652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AED9E-D9EE-86B1-F75E-2D2C5F0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07148F-5737-0C46-A9C8-07F0369D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07852F-F70B-2E31-CB04-2DD77D2F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07E5EF-C82F-E9CF-A01A-3F7CC48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22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0E0AB2-6B23-F8FC-894E-22F8DFB9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8969E2-BA6C-6D03-B94D-FB9063E7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A8E0D2-1A52-EFA9-C491-A5D3D4C8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620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C112C-6F03-1EF2-0C24-0E113C8A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1C0B52-0AFB-BB92-0C58-F5247866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D69EFF-01F0-29DB-6B81-B7DB9190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A4EB42-867A-12BF-DE34-AC2FB838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BFC2E3-8716-FEC5-729F-CF416438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77154F-3859-4AAE-C7EE-867A0F10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843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A1465-F08E-8398-1992-EC9EFA06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9CC0EB-BEDF-7689-32B1-9CB74EF4D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646432-809B-C561-A7B2-BC716A37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FA3EDA-1B5A-3939-0AB0-46AFD53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7ABC9C-FE31-4097-73CA-77A10B84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4FD4A0-5D72-77DD-5781-47C96325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8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12BF18-9EBC-3AA4-7A11-294FC19B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34FCE5-1CD7-051D-D2C8-AE72CD79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F2AE60-66A6-5C88-42E9-ED7ED385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A5B4-D7EB-40AF-81FD-3ED5FD94A3B3}" type="datetimeFigureOut">
              <a:rPr lang="en-PK" smtClean="0"/>
              <a:t>07/10/2023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1AA9E7-B1C4-A186-5767-3362E0C7F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1E263F-46D8-6E65-6F71-02FB8B2F5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1291-3807-4BD0-B567-4A90D0FE7B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19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C278A2-8644-239B-8BB7-83483906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6" y="213360"/>
            <a:ext cx="8321784" cy="62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:a16="http://schemas.microsoft.com/office/drawing/2014/main" xmlns="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Rolling a Die one time,  calculate the Sample Space</a:t>
            </a:r>
            <a:endParaRPr lang="en-PK" sz="3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Probability with Dice - Maths with Mum">
            <a:extLst>
              <a:ext uri="{FF2B5EF4-FFF2-40B4-BE49-F238E27FC236}">
                <a16:creationId xmlns:a16="http://schemas.microsoft.com/office/drawing/2014/main" xmlns="" id="{7927F0C4-4D46-4D53-1363-DBB30B7D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29170"/>
            <a:ext cx="4105592" cy="36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A9F88-21DE-0C1B-177B-DDEEB7889C70}"/>
              </a:ext>
            </a:extLst>
          </p:cNvPr>
          <p:cNvSpPr txBox="1"/>
          <p:nvPr/>
        </p:nvSpPr>
        <p:spPr>
          <a:xfrm>
            <a:off x="325119" y="125269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F98490BA-372B-0D34-CF75-8D1615375E88}"/>
                  </a:ext>
                </a:extLst>
              </p:cNvPr>
              <p:cNvSpPr txBox="1"/>
              <p:nvPr/>
            </p:nvSpPr>
            <p:spPr>
              <a:xfrm>
                <a:off x="102552" y="4028578"/>
                <a:ext cx="845216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 b="0" dirty="0"/>
                  <a:t>Sample Space =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8490BA-372B-0D34-CF75-8D161537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" y="4028578"/>
                <a:ext cx="8452168" cy="677108"/>
              </a:xfrm>
              <a:prstGeom prst="rect">
                <a:avLst/>
              </a:prstGeom>
              <a:blipFill>
                <a:blip r:embed="rId4"/>
                <a:stretch>
                  <a:fillRect l="-4040" t="-25225" b="-486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856079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856079"/>
                <a:ext cx="625856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:a16="http://schemas.microsoft.com/office/drawing/2014/main" xmlns="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Rolling a Die two times,  calculate the Sample Space? OR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Rolling  Two Die one time,  calculate the Sample Space?</a:t>
            </a:r>
          </a:p>
          <a:p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A9F88-21DE-0C1B-177B-DDEEB7889C70}"/>
              </a:ext>
            </a:extLst>
          </p:cNvPr>
          <p:cNvSpPr txBox="1"/>
          <p:nvPr/>
        </p:nvSpPr>
        <p:spPr>
          <a:xfrm>
            <a:off x="243839" y="2438914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F98490BA-372B-0D34-CF75-8D1615375E88}"/>
                  </a:ext>
                </a:extLst>
              </p:cNvPr>
              <p:cNvSpPr txBox="1"/>
              <p:nvPr/>
            </p:nvSpPr>
            <p:spPr>
              <a:xfrm>
                <a:off x="213835" y="4320129"/>
                <a:ext cx="845216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400" b="0" dirty="0"/>
                  <a:t>Sample Space =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8490BA-372B-0D34-CF75-8D161537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35" y="4320129"/>
                <a:ext cx="8452168" cy="677108"/>
              </a:xfrm>
              <a:prstGeom prst="rect">
                <a:avLst/>
              </a:prstGeom>
              <a:blipFill>
                <a:blip r:embed="rId3"/>
                <a:stretch>
                  <a:fillRect l="-3965" t="-25225" b="-486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243839" y="3448465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" y="3448465"/>
                <a:ext cx="625856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3644755-49E3-FB4C-B6DF-66ADEEF828FF}"/>
              </a:ext>
            </a:extLst>
          </p:cNvPr>
          <p:cNvSpPr txBox="1"/>
          <p:nvPr/>
        </p:nvSpPr>
        <p:spPr>
          <a:xfrm>
            <a:off x="243839" y="5313680"/>
            <a:ext cx="5852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When you first time die a roll result appear 1. second time roll a die also appear 1 = (1,1).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165411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:a16="http://schemas.microsoft.com/office/drawing/2014/main" xmlns="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2?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one number (1) available in this table which is (1,1) = 1+1 = 2.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01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:a16="http://schemas.microsoft.com/office/drawing/2014/main" xmlns="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3?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two numbers (2) available in this table which is (1,2) and (2,1) = 1+2 = 3 or 2+1 = 3.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9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-up Of A Single Die Rolling Six. Stock Photo, Picture and Royalty Free  Image. Image 11675115.">
            <a:extLst>
              <a:ext uri="{FF2B5EF4-FFF2-40B4-BE49-F238E27FC236}">
                <a16:creationId xmlns:a16="http://schemas.microsoft.com/office/drawing/2014/main" xmlns="" id="{28BB7D87-DA1B-9B4C-5A97-9035D09F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72" y="193040"/>
            <a:ext cx="1939856" cy="12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E2DD1B-46B9-EAF7-FF2F-5DAD4E64ED52}"/>
              </a:ext>
            </a:extLst>
          </p:cNvPr>
          <p:cNvSpPr txBox="1"/>
          <p:nvPr/>
        </p:nvSpPr>
        <p:spPr>
          <a:xfrm>
            <a:off x="102552" y="71120"/>
            <a:ext cx="103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Q: When you Rolling a Die two times, find the Probability  of that number having sum is 4?</a:t>
            </a:r>
            <a:endParaRPr lang="en-PK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A9F88-21DE-0C1B-177B-DDEEB7889C70}"/>
              </a:ext>
            </a:extLst>
          </p:cNvPr>
          <p:cNvSpPr txBox="1"/>
          <p:nvPr/>
        </p:nvSpPr>
        <p:spPr>
          <a:xfrm>
            <a:off x="243839" y="1289523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</a:t>
            </a:r>
            <a:endParaRPr lang="en-PK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B45256E-7DA0-5B61-4562-83DB83F14EA1}"/>
                  </a:ext>
                </a:extLst>
              </p:cNvPr>
              <p:cNvSpPr txBox="1"/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𝑂𝑢𝑡𝑐𝑜𝑚𝑒𝑠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5256E-7DA0-5B61-4562-83DB83F1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2308050"/>
                <a:ext cx="625856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28A74B-39B2-45FA-0628-5373614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3362244"/>
            <a:ext cx="5537200" cy="3302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7D13A9-B15E-F132-309C-26A5E7597A40}"/>
              </a:ext>
            </a:extLst>
          </p:cNvPr>
          <p:cNvSpPr txBox="1"/>
          <p:nvPr/>
        </p:nvSpPr>
        <p:spPr>
          <a:xfrm>
            <a:off x="7843520" y="2896899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DIE-1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8761F5-F99D-E557-B8FF-0851685C8233}"/>
              </a:ext>
            </a:extLst>
          </p:cNvPr>
          <p:cNvSpPr txBox="1"/>
          <p:nvPr/>
        </p:nvSpPr>
        <p:spPr>
          <a:xfrm rot="16200000">
            <a:off x="5479663" y="4693926"/>
            <a:ext cx="19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DIE-2</a:t>
            </a:r>
            <a:endParaRPr lang="en-PK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1785ED-3111-9C36-6B88-BA0658939682}"/>
              </a:ext>
            </a:extLst>
          </p:cNvPr>
          <p:cNvSpPr txBox="1"/>
          <p:nvPr/>
        </p:nvSpPr>
        <p:spPr>
          <a:xfrm>
            <a:off x="325119" y="3316078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Only three numbers (3) available in this table which is (1,3) , (3,1) and (2,2) = 1+3 =4, 3+1 =4, 2+2 = 4</a:t>
            </a:r>
            <a:endParaRPr lang="en-PK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C4D3F3A-5EDC-7BD6-5351-E5B0F1E9A547}"/>
                  </a:ext>
                </a:extLst>
              </p:cNvPr>
              <p:cNvSpPr txBox="1"/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4D3F3A-5EDC-7BD6-5351-E5B0F1E9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9" y="4908881"/>
                <a:ext cx="4323080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48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2F4A7-B09F-EB55-B4F5-372AB935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Probability Distribution</a:t>
            </a:r>
            <a:endParaRPr lang="en-PK" sz="8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E57CCE-09EE-FA20-F862-43739326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151128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dirty="0"/>
              <a:t>A Probability Distribution is the mathematical function that gives the probabilities of occurrence of different possible outcomes for an experiment.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87892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620A3A3-9B0F-594B-9CF5-12C3C00A8D9A}"/>
              </a:ext>
            </a:extLst>
          </p:cNvPr>
          <p:cNvCxnSpPr>
            <a:cxnSpLocks/>
          </p:cNvCxnSpPr>
          <p:nvPr/>
        </p:nvCxnSpPr>
        <p:spPr>
          <a:xfrm>
            <a:off x="2517563" y="6203254"/>
            <a:ext cx="8963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A4DF31A-AE1D-C77F-F355-02E7463157AD}"/>
              </a:ext>
            </a:extLst>
          </p:cNvPr>
          <p:cNvCxnSpPr>
            <a:cxnSpLocks/>
          </p:cNvCxnSpPr>
          <p:nvPr/>
        </p:nvCxnSpPr>
        <p:spPr>
          <a:xfrm flipV="1">
            <a:off x="2515447" y="213360"/>
            <a:ext cx="0" cy="600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5F39F2-5E5B-5138-ED75-7568974A10A9}"/>
              </a:ext>
            </a:extLst>
          </p:cNvPr>
          <p:cNvSpPr txBox="1"/>
          <p:nvPr/>
        </p:nvSpPr>
        <p:spPr>
          <a:xfrm>
            <a:off x="2854960" y="6213414"/>
            <a:ext cx="89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P(2)        P(4)        P(6)         P(8)       P(10)         P(12)</a:t>
            </a:r>
            <a:endParaRPr lang="en-PK" sz="3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5B922D5-1F99-A8D8-B519-8892F0494E7A}"/>
              </a:ext>
            </a:extLst>
          </p:cNvPr>
          <p:cNvSpPr/>
          <p:nvPr/>
        </p:nvSpPr>
        <p:spPr>
          <a:xfrm>
            <a:off x="3525520" y="6071174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22B87F4-D571-A536-0154-1C244247FFD1}"/>
              </a:ext>
            </a:extLst>
          </p:cNvPr>
          <p:cNvSpPr/>
          <p:nvPr/>
        </p:nvSpPr>
        <p:spPr>
          <a:xfrm>
            <a:off x="4665556" y="6071173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5A9705B-470B-EA1D-F282-736302561F7D}"/>
              </a:ext>
            </a:extLst>
          </p:cNvPr>
          <p:cNvSpPr/>
          <p:nvPr/>
        </p:nvSpPr>
        <p:spPr>
          <a:xfrm>
            <a:off x="5960106" y="6071173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4414667-C224-7206-31AF-105E877713CF}"/>
              </a:ext>
            </a:extLst>
          </p:cNvPr>
          <p:cNvSpPr/>
          <p:nvPr/>
        </p:nvSpPr>
        <p:spPr>
          <a:xfrm>
            <a:off x="7441143" y="6071172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7240872-2EF9-3775-10BE-1DB304120F99}"/>
              </a:ext>
            </a:extLst>
          </p:cNvPr>
          <p:cNvSpPr/>
          <p:nvPr/>
        </p:nvSpPr>
        <p:spPr>
          <a:xfrm>
            <a:off x="8867773" y="6101656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6A25134-9826-3F1E-D52F-A2F824357FD4}"/>
              </a:ext>
            </a:extLst>
          </p:cNvPr>
          <p:cNvSpPr/>
          <p:nvPr/>
        </p:nvSpPr>
        <p:spPr>
          <a:xfrm>
            <a:off x="10462476" y="6071171"/>
            <a:ext cx="264159" cy="213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D8342C4-ABFC-CE13-F6AC-CA29316F1081}"/>
              </a:ext>
            </a:extLst>
          </p:cNvPr>
          <p:cNvSpPr txBox="1"/>
          <p:nvPr/>
        </p:nvSpPr>
        <p:spPr>
          <a:xfrm>
            <a:off x="1749635" y="440826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12/36</a:t>
            </a:r>
          </a:p>
          <a:p>
            <a:endParaRPr lang="en-US" sz="1600" dirty="0"/>
          </a:p>
          <a:p>
            <a:r>
              <a:rPr lang="en-US" sz="1600" dirty="0"/>
              <a:t>11/36</a:t>
            </a:r>
          </a:p>
          <a:p>
            <a:endParaRPr lang="en-US" sz="1600" dirty="0"/>
          </a:p>
          <a:p>
            <a:r>
              <a:rPr lang="en-US" sz="1600" dirty="0"/>
              <a:t>10/36</a:t>
            </a:r>
          </a:p>
          <a:p>
            <a:endParaRPr lang="en-US" sz="1600" dirty="0"/>
          </a:p>
          <a:p>
            <a:r>
              <a:rPr lang="en-US" sz="1600" dirty="0"/>
              <a:t>9/36</a:t>
            </a:r>
          </a:p>
          <a:p>
            <a:endParaRPr lang="en-US" sz="1600" dirty="0"/>
          </a:p>
          <a:p>
            <a:r>
              <a:rPr lang="en-US" sz="1600" dirty="0"/>
              <a:t>8/36</a:t>
            </a:r>
          </a:p>
          <a:p>
            <a:endParaRPr lang="en-US" sz="1600" dirty="0"/>
          </a:p>
          <a:p>
            <a:r>
              <a:rPr lang="en-US" sz="1600" dirty="0"/>
              <a:t>7/36</a:t>
            </a:r>
          </a:p>
          <a:p>
            <a:endParaRPr lang="en-US" sz="1600" dirty="0"/>
          </a:p>
          <a:p>
            <a:r>
              <a:rPr lang="en-US" sz="1600" dirty="0"/>
              <a:t>6/36</a:t>
            </a:r>
          </a:p>
          <a:p>
            <a:endParaRPr lang="en-US" sz="1600" dirty="0"/>
          </a:p>
          <a:p>
            <a:r>
              <a:rPr lang="en-US" sz="1600" dirty="0"/>
              <a:t>5/36</a:t>
            </a:r>
          </a:p>
          <a:p>
            <a:endParaRPr lang="en-US" sz="1600" dirty="0"/>
          </a:p>
          <a:p>
            <a:r>
              <a:rPr lang="en-US" sz="1600" dirty="0"/>
              <a:t>4/36</a:t>
            </a:r>
          </a:p>
          <a:p>
            <a:endParaRPr lang="en-US" sz="1600" dirty="0"/>
          </a:p>
          <a:p>
            <a:r>
              <a:rPr lang="en-US" sz="1600" dirty="0"/>
              <a:t>3/36</a:t>
            </a:r>
          </a:p>
          <a:p>
            <a:endParaRPr lang="en-US" sz="1600" dirty="0"/>
          </a:p>
          <a:p>
            <a:r>
              <a:rPr lang="en-US" sz="1600" dirty="0"/>
              <a:t>2/36</a:t>
            </a:r>
          </a:p>
          <a:p>
            <a:endParaRPr lang="en-US" sz="1600" dirty="0"/>
          </a:p>
          <a:p>
            <a:r>
              <a:rPr lang="en-US" sz="1600" dirty="0"/>
              <a:t>1/36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2D3B026-21DD-CBA9-3027-60E6179769DE}"/>
              </a:ext>
            </a:extLst>
          </p:cNvPr>
          <p:cNvCxnSpPr/>
          <p:nvPr/>
        </p:nvCxnSpPr>
        <p:spPr>
          <a:xfrm>
            <a:off x="2387600" y="568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D4CB7FF-4758-AF29-8A52-E930F51C808E}"/>
              </a:ext>
            </a:extLst>
          </p:cNvPr>
          <p:cNvCxnSpPr/>
          <p:nvPr/>
        </p:nvCxnSpPr>
        <p:spPr>
          <a:xfrm>
            <a:off x="2407920" y="106680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9113323-B14A-BC69-8997-9AAF4D3AA99B}"/>
              </a:ext>
            </a:extLst>
          </p:cNvPr>
          <p:cNvCxnSpPr/>
          <p:nvPr/>
        </p:nvCxnSpPr>
        <p:spPr>
          <a:xfrm>
            <a:off x="2428240" y="1584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93B01AA-375E-D599-D2FE-FA1810E72AA4}"/>
              </a:ext>
            </a:extLst>
          </p:cNvPr>
          <p:cNvCxnSpPr/>
          <p:nvPr/>
        </p:nvCxnSpPr>
        <p:spPr>
          <a:xfrm>
            <a:off x="2397760" y="21031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B9618AB-C3B1-9534-27FF-F4E897CDBCEE}"/>
              </a:ext>
            </a:extLst>
          </p:cNvPr>
          <p:cNvCxnSpPr/>
          <p:nvPr/>
        </p:nvCxnSpPr>
        <p:spPr>
          <a:xfrm>
            <a:off x="2397760" y="257048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26B6C9C4-93B1-6B5B-3537-8448B64091F0}"/>
              </a:ext>
            </a:extLst>
          </p:cNvPr>
          <p:cNvCxnSpPr/>
          <p:nvPr/>
        </p:nvCxnSpPr>
        <p:spPr>
          <a:xfrm>
            <a:off x="2357120" y="30175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A3DBDA9-8F4E-B629-03FC-BA846B25181B}"/>
              </a:ext>
            </a:extLst>
          </p:cNvPr>
          <p:cNvCxnSpPr/>
          <p:nvPr/>
        </p:nvCxnSpPr>
        <p:spPr>
          <a:xfrm>
            <a:off x="2377440" y="35255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DF2D7E0-06B2-7F1C-14F1-538F78D9C967}"/>
              </a:ext>
            </a:extLst>
          </p:cNvPr>
          <p:cNvCxnSpPr/>
          <p:nvPr/>
        </p:nvCxnSpPr>
        <p:spPr>
          <a:xfrm>
            <a:off x="2346960" y="400304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0217EB8-BCE2-3B98-44F2-3AE21CD927AA}"/>
              </a:ext>
            </a:extLst>
          </p:cNvPr>
          <p:cNvCxnSpPr/>
          <p:nvPr/>
        </p:nvCxnSpPr>
        <p:spPr>
          <a:xfrm>
            <a:off x="2397760" y="450088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7A48155B-848C-35BF-4547-E0764256C6BF}"/>
              </a:ext>
            </a:extLst>
          </p:cNvPr>
          <p:cNvCxnSpPr/>
          <p:nvPr/>
        </p:nvCxnSpPr>
        <p:spPr>
          <a:xfrm>
            <a:off x="2397760" y="499872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D4102064-67FD-B9D9-6D34-DCEE964D73BE}"/>
              </a:ext>
            </a:extLst>
          </p:cNvPr>
          <p:cNvCxnSpPr/>
          <p:nvPr/>
        </p:nvCxnSpPr>
        <p:spPr>
          <a:xfrm>
            <a:off x="2367280" y="55473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79A9A3C-49AF-D91F-6140-AEC58FE1256A}"/>
              </a:ext>
            </a:extLst>
          </p:cNvPr>
          <p:cNvCxnSpPr/>
          <p:nvPr/>
        </p:nvCxnSpPr>
        <p:spPr>
          <a:xfrm>
            <a:off x="2367280" y="5902960"/>
            <a:ext cx="3251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399BC5C3-3A99-2A9C-22AC-E39F410B5DE7}"/>
              </a:ext>
            </a:extLst>
          </p:cNvPr>
          <p:cNvCxnSpPr>
            <a:cxnSpLocks/>
          </p:cNvCxnSpPr>
          <p:nvPr/>
        </p:nvCxnSpPr>
        <p:spPr>
          <a:xfrm flipV="1">
            <a:off x="4777314" y="4998720"/>
            <a:ext cx="0" cy="112550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C095830-EA9F-CC02-E60C-4BE9A7B48C5F}"/>
              </a:ext>
            </a:extLst>
          </p:cNvPr>
          <p:cNvCxnSpPr>
            <a:cxnSpLocks/>
          </p:cNvCxnSpPr>
          <p:nvPr/>
        </p:nvCxnSpPr>
        <p:spPr>
          <a:xfrm flipV="1">
            <a:off x="3657599" y="5415280"/>
            <a:ext cx="0" cy="70894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37271DA-AE07-9F26-57A8-BFD94B47CFC5}"/>
              </a:ext>
            </a:extLst>
          </p:cNvPr>
          <p:cNvCxnSpPr>
            <a:cxnSpLocks/>
          </p:cNvCxnSpPr>
          <p:nvPr/>
        </p:nvCxnSpPr>
        <p:spPr>
          <a:xfrm flipV="1">
            <a:off x="6094299" y="3810000"/>
            <a:ext cx="0" cy="245646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9491B065-9D8A-F042-696E-F112D6B32D31}"/>
              </a:ext>
            </a:extLst>
          </p:cNvPr>
          <p:cNvCxnSpPr>
            <a:cxnSpLocks/>
          </p:cNvCxnSpPr>
          <p:nvPr/>
        </p:nvCxnSpPr>
        <p:spPr>
          <a:xfrm flipV="1">
            <a:off x="7573222" y="2722880"/>
            <a:ext cx="0" cy="334829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FBB108-549F-36DE-EC8D-BA388DDE9FD1}"/>
              </a:ext>
            </a:extLst>
          </p:cNvPr>
          <p:cNvSpPr txBox="1"/>
          <p:nvPr/>
        </p:nvSpPr>
        <p:spPr>
          <a:xfrm>
            <a:off x="4043680" y="14567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Draw the Probability Distribution Curve of Rolling a Die two times, having sum is, 2,3, 4, …………?</a:t>
            </a:r>
            <a:endParaRPr lang="en-P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1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obability Distribution Graphs | Discrete &amp; Continuous - Video &amp; Lesson  Transcript | Study.com">
            <a:extLst>
              <a:ext uri="{FF2B5EF4-FFF2-40B4-BE49-F238E27FC236}">
                <a16:creationId xmlns:a16="http://schemas.microsoft.com/office/drawing/2014/main" xmlns="" id="{FC633DA1-C036-581A-7143-09D8900E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6" y="2169160"/>
            <a:ext cx="4862693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1DEAE1-3C1A-BF0F-5682-2D93A6767152}"/>
              </a:ext>
            </a:extLst>
          </p:cNvPr>
          <p:cNvSpPr txBox="1"/>
          <p:nvPr/>
        </p:nvSpPr>
        <p:spPr>
          <a:xfrm>
            <a:off x="112236" y="426720"/>
            <a:ext cx="1196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DIFFERENT FORMS OF PROBABILITY DISTRIBUTION CURVES</a:t>
            </a:r>
            <a:endParaRPr lang="en-PK" sz="3600" b="1" dirty="0">
              <a:solidFill>
                <a:srgbClr val="7030A0"/>
              </a:solidFill>
            </a:endParaRPr>
          </a:p>
        </p:txBody>
      </p:sp>
      <p:pic>
        <p:nvPicPr>
          <p:cNvPr id="7172" name="Picture 4" descr="Continuous Probability Distribution (2 of 2) | Concepts in Statistics">
            <a:extLst>
              <a:ext uri="{FF2B5EF4-FFF2-40B4-BE49-F238E27FC236}">
                <a16:creationId xmlns:a16="http://schemas.microsoft.com/office/drawing/2014/main" xmlns="" id="{A7737E89-24EF-D79A-02F7-B506BD7D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2169160"/>
            <a:ext cx="6035040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E5CF8-24D9-EE91-C6A6-4F5A6C7C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05"/>
            <a:ext cx="10515600" cy="7340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TYPES OF PROBABILITY DISTRIBUTION</a:t>
            </a:r>
            <a:endParaRPr lang="en-PK" sz="5400" b="1" dirty="0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1B4F9F9-2FD6-B230-DF2B-3153F139FA9A}"/>
              </a:ext>
            </a:extLst>
          </p:cNvPr>
          <p:cNvSpPr/>
          <p:nvPr/>
        </p:nvSpPr>
        <p:spPr>
          <a:xfrm>
            <a:off x="3855720" y="847091"/>
            <a:ext cx="3942080" cy="117157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Types of Probability Distribution</a:t>
            </a:r>
            <a:endParaRPr lang="en-PK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3A05B4B-6DDE-D8DD-7BAD-7E8E60AA2C24}"/>
              </a:ext>
            </a:extLst>
          </p:cNvPr>
          <p:cNvSpPr/>
          <p:nvPr/>
        </p:nvSpPr>
        <p:spPr>
          <a:xfrm>
            <a:off x="1747520" y="2711451"/>
            <a:ext cx="2600960" cy="1864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Type Probability Distribution</a:t>
            </a:r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FB0047A-87C8-715D-DAB3-0E941833FA14}"/>
              </a:ext>
            </a:extLst>
          </p:cNvPr>
          <p:cNvSpPr/>
          <p:nvPr/>
        </p:nvSpPr>
        <p:spPr>
          <a:xfrm>
            <a:off x="7127240" y="2711451"/>
            <a:ext cx="2600960" cy="18643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Type Probability Distribution</a:t>
            </a:r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C7FBD73-3ECD-44D6-5867-D996BB72BF8D}"/>
              </a:ext>
            </a:extLst>
          </p:cNvPr>
          <p:cNvSpPr/>
          <p:nvPr/>
        </p:nvSpPr>
        <p:spPr>
          <a:xfrm>
            <a:off x="3674110" y="5126514"/>
            <a:ext cx="1856740" cy="15771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 Distribution</a:t>
            </a:r>
            <a:endParaRPr lang="en-PK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F9E8617-94FF-CCBC-DB21-B1807279FB24}"/>
              </a:ext>
            </a:extLst>
          </p:cNvPr>
          <p:cNvSpPr/>
          <p:nvPr/>
        </p:nvSpPr>
        <p:spPr>
          <a:xfrm>
            <a:off x="566420" y="5126514"/>
            <a:ext cx="2202180" cy="157718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Binomial Distribution</a:t>
            </a:r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9303E59-6FD0-3006-C541-73479712F3BF}"/>
              </a:ext>
            </a:extLst>
          </p:cNvPr>
          <p:cNvSpPr/>
          <p:nvPr/>
        </p:nvSpPr>
        <p:spPr>
          <a:xfrm>
            <a:off x="6570980" y="5231128"/>
            <a:ext cx="1856740" cy="15595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Distribution</a:t>
            </a:r>
            <a:endParaRPr lang="en-PK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1B16A7F-44D3-01A4-D151-385E898CEE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48000" y="2018665"/>
            <a:ext cx="2778760" cy="6927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D1B9D1D-5B21-ED9B-AE06-92D8533B2A8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826760" y="2018665"/>
            <a:ext cx="2600960" cy="6927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93A1C26-0091-95C8-FE2F-FF082C45E1AC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667510" y="4575811"/>
            <a:ext cx="1380490" cy="5507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68144D7-557E-68A8-4D48-9C1E24CF8E7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048000" y="4575811"/>
            <a:ext cx="1554480" cy="5507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21C7C06-1C13-E6CB-E013-AFE1C4E0D4B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499350" y="4575811"/>
            <a:ext cx="928370" cy="6553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48809E4-02B5-3C75-22A4-547A6F29E774}"/>
              </a:ext>
            </a:extLst>
          </p:cNvPr>
          <p:cNvSpPr txBox="1"/>
          <p:nvPr/>
        </p:nvSpPr>
        <p:spPr>
          <a:xfrm>
            <a:off x="101600" y="4534537"/>
            <a:ext cx="639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These Distributions values in between 0 and 1.</a:t>
            </a:r>
            <a:endParaRPr lang="en-PK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20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35842-8F60-3C72-1696-0029BCDC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1269365"/>
            <a:ext cx="11369040" cy="382079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BINOMIAL DISTRIBUTION </a:t>
            </a:r>
            <a:br>
              <a:rPr lang="en-US" sz="8000" b="1" dirty="0">
                <a:solidFill>
                  <a:srgbClr val="7030A0"/>
                </a:solidFill>
              </a:rPr>
            </a:br>
            <a:r>
              <a:rPr lang="en-US" sz="8000" b="1" dirty="0">
                <a:solidFill>
                  <a:srgbClr val="7030A0"/>
                </a:solidFill>
              </a:rPr>
              <a:t>OR </a:t>
            </a:r>
            <a:br>
              <a:rPr lang="en-US" sz="8000" b="1" dirty="0">
                <a:solidFill>
                  <a:srgbClr val="7030A0"/>
                </a:solidFill>
              </a:rPr>
            </a:br>
            <a:r>
              <a:rPr lang="en-US" sz="8000" b="1" dirty="0">
                <a:solidFill>
                  <a:srgbClr val="7030A0"/>
                </a:solidFill>
              </a:rPr>
              <a:t>BERNOULLI TRIALS</a:t>
            </a:r>
            <a:endParaRPr lang="en-PK" sz="8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3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97398-980A-0030-03A7-CC8C727E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7B2445-DAB8-8994-D8D9-E11E6A89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DB6A05-947A-52EF-AA87-8083801F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274320"/>
            <a:ext cx="10088880" cy="59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2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1 times. What is the probability of obtaining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328730" y="3162763"/>
                <a:ext cx="58841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0" y="3162763"/>
                <a:ext cx="588411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06400" y="4346125"/>
                <a:ext cx="8450390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346125"/>
                <a:ext cx="8450390" cy="1267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63851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2 times. What is the probability of obtaining 1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328730" y="3162763"/>
                <a:ext cx="857298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𝑇𝑇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0" y="3162763"/>
                <a:ext cx="857298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06400" y="4346125"/>
                <a:ext cx="9935605" cy="1267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346125"/>
                <a:ext cx="9935605" cy="1267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7221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3 times. What is the probability of obtaining 2 head?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D675CC1-8134-D24F-32C6-48A1B5C7A567}"/>
                  </a:ext>
                </a:extLst>
              </p:cNvPr>
              <p:cNvSpPr txBox="1"/>
              <p:nvPr/>
            </p:nvSpPr>
            <p:spPr>
              <a:xfrm>
                <a:off x="0" y="3165772"/>
                <a:ext cx="1086188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𝐻𝐻𝐻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HHT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HTH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HTT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4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THT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TTH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TTT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75CC1-8134-D24F-32C6-48A1B5C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65772"/>
                <a:ext cx="1086188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7A1161C-06BD-C19F-333D-30719F209E1A}"/>
                  </a:ext>
                </a:extLst>
              </p:cNvPr>
              <p:cNvSpPr txBox="1"/>
              <p:nvPr/>
            </p:nvSpPr>
            <p:spPr>
              <a:xfrm>
                <a:off x="463138" y="4811711"/>
                <a:ext cx="8762975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1161C-06BD-C19F-333D-30719F20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8" y="4811711"/>
                <a:ext cx="8762975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462CDA-1021-B465-1671-92866A21C732}"/>
              </a:ext>
            </a:extLst>
          </p:cNvPr>
          <p:cNvSpPr txBox="1"/>
          <p:nvPr/>
        </p:nvSpPr>
        <p:spPr>
          <a:xfrm>
            <a:off x="233680" y="19507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SOLUTION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19025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4D6E2-D66D-4153-0584-8B9F430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65125"/>
            <a:ext cx="1195832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6 times. What is the probability of obtaining 2 head?</a:t>
            </a:r>
            <a:endParaRPr lang="en-PK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462CDA-1021-B465-1671-92866A21C732}"/>
              </a:ext>
            </a:extLst>
          </p:cNvPr>
          <p:cNvSpPr txBox="1"/>
          <p:nvPr/>
        </p:nvSpPr>
        <p:spPr>
          <a:xfrm>
            <a:off x="233680" y="2661920"/>
            <a:ext cx="11958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/>
              <a:t>SOLUTION: We can Solve but it takes more time, so </a:t>
            </a:r>
            <a:r>
              <a:rPr lang="en-US" sz="5400" dirty="0">
                <a:solidFill>
                  <a:srgbClr val="C00000"/>
                </a:solidFill>
              </a:rPr>
              <a:t>Binomial Distribution </a:t>
            </a:r>
            <a:r>
              <a:rPr lang="en-US" sz="5400" dirty="0"/>
              <a:t>Provide a solution to use a Formula to Calculate Probability of required heads.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45654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90012-7100-A37F-7DDE-E1E3DB44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7030A0"/>
                </a:solidFill>
              </a:rPr>
              <a:t>Binomial Distribution</a:t>
            </a:r>
            <a:endParaRPr lang="en-PK" sz="8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FCD60-1EEF-7A03-2AD5-401B9892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825625"/>
            <a:ext cx="116332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dirty="0"/>
              <a:t>Binomial Distribution is used when number of samples are very large, then we apply Binomial Distribution Formula to Calculate the required Probability.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83724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90012-7100-A37F-7DDE-E1E3DB44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365125"/>
            <a:ext cx="1119124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Formula of Binomial Distribution</a:t>
            </a:r>
            <a:endParaRPr lang="en-PK" sz="6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035C563-EBBC-84B5-973D-81265DA7074C}"/>
                  </a:ext>
                </a:extLst>
              </p:cNvPr>
              <p:cNvSpPr txBox="1"/>
              <p:nvPr/>
            </p:nvSpPr>
            <p:spPr>
              <a:xfrm>
                <a:off x="305536" y="2961640"/>
                <a:ext cx="11580927" cy="2045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5C563-EBBC-84B5-973D-81265DA7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6" y="2961640"/>
                <a:ext cx="11580927" cy="2045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2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734B8C1-40F7-1312-2F18-6F836CAE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79188"/>
            <a:ext cx="1195832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3 times. What is the probability of obtaining 2 head? Apply Binomial Distribution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60796AC4-A759-D013-CE82-3DB715000F65}"/>
                  </a:ext>
                </a:extLst>
              </p:cNvPr>
              <p:cNvSpPr txBox="1"/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96AC4-A759-D013-CE82-3DB71500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78CC3B-9A8E-71A2-12F2-ABC25BB12EA4}"/>
              </a:ext>
            </a:extLst>
          </p:cNvPr>
          <p:cNvSpPr txBox="1"/>
          <p:nvPr/>
        </p:nvSpPr>
        <p:spPr>
          <a:xfrm>
            <a:off x="571605" y="1340271"/>
            <a:ext cx="973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D2F82055-CDAA-86DE-F4F2-6C96C656B11C}"/>
                  </a:ext>
                </a:extLst>
              </p:cNvPr>
              <p:cNvSpPr txBox="1"/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2055-CDAA-86DE-F4F2-6C96C656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35B8DDF-B503-823D-23BA-9A0C46890114}"/>
                  </a:ext>
                </a:extLst>
              </p:cNvPr>
              <p:cNvSpPr txBox="1"/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B8DDF-B503-823D-23BA-9A0C468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79797588-8A19-FA74-3A40-E755F88EE9AE}"/>
                  </a:ext>
                </a:extLst>
              </p:cNvPr>
              <p:cNvSpPr txBox="1"/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𝐴𝑙𝑤𝑎𝑦𝑠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97588-8A19-FA74-3A40-E755F88E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6C9E8B5-2D50-1981-C3D7-CB4DAD9C8A69}"/>
                  </a:ext>
                </a:extLst>
              </p:cNvPr>
              <p:cNvSpPr txBox="1"/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𝑆𝑖𝑚𝑖𝑙𝑎𝑟𝑙𝑦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9E8B5-2D50-1981-C3D7-CB4DAD9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58CE169C-5F45-3697-404A-D66C914E8F7B}"/>
                  </a:ext>
                </a:extLst>
              </p:cNvPr>
              <p:cNvSpPr txBox="1"/>
              <p:nvPr/>
            </p:nvSpPr>
            <p:spPr>
              <a:xfrm>
                <a:off x="233680" y="5517729"/>
                <a:ext cx="11805796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3∗2∗1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!∗2∗1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𝐴𝑛𝑠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E169C-5F45-3697-404A-D66C914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5517729"/>
                <a:ext cx="11805796" cy="1053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28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734B8C1-40F7-1312-2F18-6F836CAE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79188"/>
            <a:ext cx="1195832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Q: A fair coin is tossed 6 times. What is the probability of obtaining 2 head? Apply Binomial Distribution</a:t>
            </a:r>
            <a:endParaRPr lang="en-PK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60796AC4-A759-D013-CE82-3DB715000F65}"/>
                  </a:ext>
                </a:extLst>
              </p:cNvPr>
              <p:cNvSpPr txBox="1"/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96AC4-A759-D013-CE82-3DB71500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7" y="4650184"/>
                <a:ext cx="4407617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78CC3B-9A8E-71A2-12F2-ABC25BB12EA4}"/>
              </a:ext>
            </a:extLst>
          </p:cNvPr>
          <p:cNvSpPr txBox="1"/>
          <p:nvPr/>
        </p:nvSpPr>
        <p:spPr>
          <a:xfrm>
            <a:off x="571605" y="1340271"/>
            <a:ext cx="973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D2F82055-CDAA-86DE-F4F2-6C96C656B11C}"/>
                  </a:ext>
                </a:extLst>
              </p:cNvPr>
              <p:cNvSpPr txBox="1"/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2055-CDAA-86DE-F4F2-6C96C656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043583"/>
                <a:ext cx="44675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35B8DDF-B503-823D-23BA-9A0C46890114}"/>
                  </a:ext>
                </a:extLst>
              </p:cNvPr>
              <p:cNvSpPr txBox="1"/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B8DDF-B503-823D-23BA-9A0C468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5" y="2748544"/>
                <a:ext cx="4216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79797588-8A19-FA74-3A40-E755F88EE9AE}"/>
                  </a:ext>
                </a:extLst>
              </p:cNvPr>
              <p:cNvSpPr txBox="1"/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𝐴𝑙𝑤𝑎𝑦𝑠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𝑂𝑛𝑒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𝑡𝑜𝑠𝑠𝑒𝑑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𝑂𝑏𝑡𝑎𝑖𝑛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𝐻𝑒𝑎𝑑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97588-8A19-FA74-3A40-E755F88E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3179431"/>
                <a:ext cx="11193307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6C9E8B5-2D50-1981-C3D7-CB4DAD9C8A69}"/>
                  </a:ext>
                </a:extLst>
              </p:cNvPr>
              <p:cNvSpPr txBox="1"/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𝑆𝑖𝑚𝑖𝑙𝑎𝑟𝑙𝑦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𝑐𝑎𝑐𝑢𝑙𝑎𝑡𝑒𝑑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9E8B5-2D50-1981-C3D7-CB4DAD9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4" y="3908383"/>
                <a:ext cx="8174596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58CE169C-5F45-3697-404A-D66C914E8F7B}"/>
                  </a:ext>
                </a:extLst>
              </p:cNvPr>
              <p:cNvSpPr txBox="1"/>
              <p:nvPr/>
            </p:nvSpPr>
            <p:spPr>
              <a:xfrm>
                <a:off x="233680" y="5517729"/>
                <a:ext cx="11416267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!∗2!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𝐴𝑛𝑠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E169C-5F45-3697-404A-D66C914E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5517729"/>
                <a:ext cx="11416267" cy="1053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70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8D9CD-A68B-1E0D-D922-3FFB8213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KENDALL’S NOTATIONS</a:t>
            </a:r>
            <a:endParaRPr lang="en-PK" sz="6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AEEDA0-8DD8-122A-D41B-3E899A092552}"/>
                  </a:ext>
                </a:extLst>
              </p:cNvPr>
              <p:cNvSpPr txBox="1"/>
              <p:nvPr/>
            </p:nvSpPr>
            <p:spPr>
              <a:xfrm>
                <a:off x="254273" y="1321356"/>
                <a:ext cx="536076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/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: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/ 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AEEDA0-8DD8-122A-D41B-3E899A0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1321356"/>
                <a:ext cx="5360762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FDDD2EA-0AC9-5E76-BB38-62440658E1CF}"/>
                  </a:ext>
                </a:extLst>
              </p:cNvPr>
              <p:cNvSpPr txBox="1"/>
              <p:nvPr/>
            </p:nvSpPr>
            <p:spPr>
              <a:xfrm>
                <a:off x="254273" y="2252066"/>
                <a:ext cx="88194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𝐴𝑟𝑟𝑖𝑣𝑎𝑙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𝐹𝑜𝑙𝑙𝑜𝑤𝑒𝑑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DD2EA-0AC9-5E76-BB38-62440658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2252066"/>
                <a:ext cx="881940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16B30CC-8F51-269F-D4B5-C9BF373FCD4D}"/>
                  </a:ext>
                </a:extLst>
              </p:cNvPr>
              <p:cNvSpPr txBox="1"/>
              <p:nvPr/>
            </p:nvSpPr>
            <p:spPr>
              <a:xfrm>
                <a:off x="188369" y="3059665"/>
                <a:ext cx="99575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𝑆𝑒𝑟𝑣𝑖𝑐𝑒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𝐹𝑜𝑙𝑙𝑜𝑤𝑒𝑑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𝐸𝑥𝑝𝑜𝑛𝑒𝑛𝑡𝑖𝑎𝑙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6B30CC-8F51-269F-D4B5-C9BF373F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9" y="3059665"/>
                <a:ext cx="995759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D5F7449-9319-A608-0BBA-1B2822B36E74}"/>
                  </a:ext>
                </a:extLst>
              </p:cNvPr>
              <p:cNvSpPr txBox="1"/>
              <p:nvPr/>
            </p:nvSpPr>
            <p:spPr>
              <a:xfrm>
                <a:off x="254273" y="3744154"/>
                <a:ext cx="45713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𝑆𝑒𝑟𝑣𝑒𝑟𝑠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F7449-9319-A608-0BBA-1B2822B3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3" y="3744154"/>
                <a:ext cx="457138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E5895AF-153B-3339-C96D-44E3CFB1D9C5}"/>
                  </a:ext>
                </a:extLst>
              </p:cNvPr>
              <p:cNvSpPr txBox="1"/>
              <p:nvPr/>
            </p:nvSpPr>
            <p:spPr>
              <a:xfrm>
                <a:off x="0" y="4551753"/>
                <a:ext cx="108600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𝐷𝑖𝑠𝑐𝑖𝑝𝑙𝑖𝑛𝑒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𝐶𝑂𝑀𝐸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𝑆𝐸𝑅𝑉𝐸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𝐿𝐶𝐹𝑆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895AF-153B-3339-C96D-44E3CFB1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1753"/>
                <a:ext cx="1086008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F95FC047-DD67-52DE-4F78-4C9D84019383}"/>
                  </a:ext>
                </a:extLst>
              </p:cNvPr>
              <p:cNvSpPr txBox="1"/>
              <p:nvPr/>
            </p:nvSpPr>
            <p:spPr>
              <a:xfrm>
                <a:off x="71120" y="5209781"/>
                <a:ext cx="53428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(∞,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FC047-DD67-52DE-4F78-4C9D84019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" y="5209781"/>
                <a:ext cx="534280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6C7BBBD-0D44-FB3A-EE7C-1B44B1FD5045}"/>
                  </a:ext>
                </a:extLst>
              </p:cNvPr>
              <p:cNvSpPr txBox="1"/>
              <p:nvPr/>
            </p:nvSpPr>
            <p:spPr>
              <a:xfrm>
                <a:off x="99455" y="5920730"/>
                <a:ext cx="56703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𝑃𝑜𝑝𝑢𝑙𝑎𝑡𝑖𝑜𝑛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𝑆𝑜𝑢𝑟𝑐𝑒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(∞,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C7BBBD-0D44-FB3A-EE7C-1B44B1FD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5" y="5920730"/>
                <a:ext cx="567039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680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Queuing Theory | PPT">
            <a:extLst>
              <a:ext uri="{FF2B5EF4-FFF2-40B4-BE49-F238E27FC236}">
                <a16:creationId xmlns:a16="http://schemas.microsoft.com/office/drawing/2014/main" xmlns="" id="{7716D751-74EE-F501-3434-A3EC70EC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54000"/>
            <a:ext cx="11836400" cy="63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9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C58E15-CDF8-9965-3007-2CAA1A70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1073029"/>
            <a:ext cx="7220321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4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g004">
            <a:extLst>
              <a:ext uri="{FF2B5EF4-FFF2-40B4-BE49-F238E27FC236}">
                <a16:creationId xmlns:a16="http://schemas.microsoft.com/office/drawing/2014/main" xmlns="" id="{1856E4BF-A0BB-5DFA-5747-02912129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35280"/>
            <a:ext cx="10200640" cy="6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1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01" y="1428394"/>
            <a:ext cx="6679436" cy="43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27" y="110836"/>
            <a:ext cx="11887199" cy="1718397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A small business receives an average 12 customers per day. (a) What is the </a:t>
            </a:r>
            <a:r>
              <a:rPr lang="en-US" b="1" dirty="0" smtClean="0">
                <a:solidFill>
                  <a:srgbClr val="7030A0"/>
                </a:solidFill>
              </a:rPr>
              <a:t>probability </a:t>
            </a:r>
            <a:r>
              <a:rPr lang="en-US" b="1" dirty="0">
                <a:solidFill>
                  <a:srgbClr val="7030A0"/>
                </a:solidFill>
              </a:rPr>
              <a:t>that the business will receives exactly 8 customers in one day?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27" y="1665314"/>
            <a:ext cx="380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SOLUION</a:t>
            </a: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4727" y="2381207"/>
                <a:ext cx="774955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𝑐𝑢𝑠𝑡𝑜𝑚𝑒𝑟𝑠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7" y="2381207"/>
                <a:ext cx="7749557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9380" y="3597386"/>
                <a:ext cx="320222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0" y="3597386"/>
                <a:ext cx="3202223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7178" y="4216861"/>
                <a:ext cx="3829445" cy="108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8" y="4216861"/>
                <a:ext cx="3829445" cy="10814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49380" y="3031459"/>
                <a:ext cx="14041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0" y="3031459"/>
                <a:ext cx="140410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3827" y="5455953"/>
                <a:ext cx="7110536" cy="1358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2.718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7" y="5455953"/>
                <a:ext cx="7110536" cy="13582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04363" y="3654507"/>
                <a:ext cx="47984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.0655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3" y="3654507"/>
                <a:ext cx="4798429" cy="6771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204362" y="4700024"/>
                <a:ext cx="467499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6.55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2" y="4700024"/>
                <a:ext cx="4674998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2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F14911-DCE1-DD05-8C62-F91FB84E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71" y="1120721"/>
            <a:ext cx="8317949" cy="53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ECCF0-36E0-538F-7245-A5B3F02E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7742D9-AF66-EDFC-4EE0-DE9F045A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0825C4-1D1F-DE2C-7C8F-EAD11E55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365125"/>
            <a:ext cx="8432799" cy="60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10DB4-FEFC-6126-FF2B-FD14A1E2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1"/>
            <a:ext cx="10515600" cy="209296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QUEUEING THEORY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OR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WAITING LINE MODEL</a:t>
            </a:r>
            <a:endParaRPr lang="en-PK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6674E2-9D09-7ECA-14C3-048A2CF0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69" y="2949393"/>
            <a:ext cx="6445581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8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37218D-B010-A052-4C27-4012F93E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19" y="2254013"/>
            <a:ext cx="6852002" cy="460398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AB512418-1371-EFCD-95D7-70B06B7EB48A}"/>
              </a:ext>
            </a:extLst>
          </p:cNvPr>
          <p:cNvSpPr/>
          <p:nvPr/>
        </p:nvSpPr>
        <p:spPr>
          <a:xfrm>
            <a:off x="314960" y="487680"/>
            <a:ext cx="2641600" cy="2397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M/M/1</a:t>
            </a:r>
          </a:p>
          <a:p>
            <a:pPr algn="ctr"/>
            <a:r>
              <a:rPr lang="en-US" dirty="0"/>
              <a:t>Model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F2F584E-EA96-EC48-58EB-0F1A72D842F4}"/>
              </a:ext>
            </a:extLst>
          </p:cNvPr>
          <p:cNvSpPr/>
          <p:nvPr/>
        </p:nvSpPr>
        <p:spPr>
          <a:xfrm>
            <a:off x="3098800" y="487680"/>
            <a:ext cx="2641600" cy="2397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M/M/m</a:t>
            </a:r>
          </a:p>
          <a:p>
            <a:pPr algn="ctr"/>
            <a:r>
              <a:rPr lang="en-US" dirty="0"/>
              <a:t>Model</a:t>
            </a:r>
            <a:endParaRPr lang="en-PK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9CF0F68-3B72-81AE-A077-7FCDC90101C6}"/>
              </a:ext>
            </a:extLst>
          </p:cNvPr>
          <p:cNvSpPr/>
          <p:nvPr/>
        </p:nvSpPr>
        <p:spPr>
          <a:xfrm>
            <a:off x="5882640" y="396240"/>
            <a:ext cx="2641600" cy="2397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M/M/m/m</a:t>
            </a:r>
          </a:p>
          <a:p>
            <a:pPr algn="ctr"/>
            <a:r>
              <a:rPr lang="en-US" dirty="0"/>
              <a:t>Model</a:t>
            </a:r>
            <a:endParaRPr lang="en-PK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5006043-43B9-3241-CE55-BD7B17FAA731}"/>
              </a:ext>
            </a:extLst>
          </p:cNvPr>
          <p:cNvSpPr/>
          <p:nvPr/>
        </p:nvSpPr>
        <p:spPr>
          <a:xfrm>
            <a:off x="8524240" y="294640"/>
            <a:ext cx="2641600" cy="2397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M/M/∞</a:t>
            </a:r>
          </a:p>
          <a:p>
            <a:pPr algn="ctr"/>
            <a:r>
              <a:rPr lang="en-US" sz="2400" b="1" dirty="0"/>
              <a:t>Model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8197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D69B9-76B1-BFEC-9912-59EFA08B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75161-5288-2062-2F0C-E0278D9A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F0FD01-3866-EDD1-A0C9-AFE57910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006326"/>
            <a:ext cx="9033796" cy="48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5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3FC0B-F4F2-EA04-F40B-80F893CB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</a:rPr>
              <a:t>PROBABILITY DISTRIBUTION CURVE</a:t>
            </a:r>
            <a:endParaRPr lang="en-PK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8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791</Words>
  <Application>Microsoft Office PowerPoint</Application>
  <PresentationFormat>Widescreen</PresentationFormat>
  <Paragraphs>132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QUEUEING THEORY  OR  WAITING LINE MODEL</vt:lpstr>
      <vt:lpstr>PowerPoint Presentation</vt:lpstr>
      <vt:lpstr>PowerPoint Presentation</vt:lpstr>
      <vt:lpstr>PROBABILITY DISTRIBUTION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Distribution</vt:lpstr>
      <vt:lpstr>PowerPoint Presentation</vt:lpstr>
      <vt:lpstr>PowerPoint Presentation</vt:lpstr>
      <vt:lpstr>TYPES OF PROBABILITY DISTRIBUTION</vt:lpstr>
      <vt:lpstr>BINOMIAL DISTRIBUTION  OR  BERNOULLI TRIALS</vt:lpstr>
      <vt:lpstr>Q: A fair coin is tossed 1 times. What is the probability of obtaining head?</vt:lpstr>
      <vt:lpstr>Q: A fair coin is tossed 2 times. What is the probability of obtaining 1 head?</vt:lpstr>
      <vt:lpstr>Q: A fair coin is tossed 3 times. What is the probability of obtaining 2 head?</vt:lpstr>
      <vt:lpstr>Q: A fair coin is tossed 6 times. What is the probability of obtaining 2 head?</vt:lpstr>
      <vt:lpstr>Binomial Distribution</vt:lpstr>
      <vt:lpstr>Formula of Binomial Distribution</vt:lpstr>
      <vt:lpstr>Q: A fair coin is tossed 3 times. What is the probability of obtaining 2 head? Apply Binomial Distribution</vt:lpstr>
      <vt:lpstr>Q: A fair coin is tossed 6 times. What is the probability of obtaining 2 head? Apply Binomial Distribution</vt:lpstr>
      <vt:lpstr>KENDALL’S NOTATIONS</vt:lpstr>
      <vt:lpstr>PowerPoint Presentation</vt:lpstr>
      <vt:lpstr>PowerPoint Presentation</vt:lpstr>
      <vt:lpstr>PowerPoint Presentation</vt:lpstr>
      <vt:lpstr>A small business receives an average 12 customers per day. (a) What is the probability that the business will receives exactly 8 customers in one day?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6</cp:revision>
  <dcterms:created xsi:type="dcterms:W3CDTF">2023-10-06T16:06:05Z</dcterms:created>
  <dcterms:modified xsi:type="dcterms:W3CDTF">2023-10-07T06:34:58Z</dcterms:modified>
</cp:coreProperties>
</file>