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0166" y="155574"/>
            <a:ext cx="54716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34" y="-136194"/>
            <a:ext cx="11514531" cy="1731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Relationship Id="rId6" Type="http://schemas.openxmlformats.org/officeDocument/2006/relationships/image" Target="../media/image3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Relationship Id="rId5" Type="http://schemas.openxmlformats.org/officeDocument/2006/relationships/image" Target="../media/image4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UTRzD0RBpkY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jpg"/><Relationship Id="rId5" Type="http://schemas.openxmlformats.org/officeDocument/2006/relationships/image" Target="../media/image54.jpg"/><Relationship Id="rId6" Type="http://schemas.openxmlformats.org/officeDocument/2006/relationships/image" Target="../media/image5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Relationship Id="rId4" Type="http://schemas.openxmlformats.org/officeDocument/2006/relationships/image" Target="../media/image58.jpg"/><Relationship Id="rId5" Type="http://schemas.openxmlformats.org/officeDocument/2006/relationships/image" Target="../media/image5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Relationship Id="rId3" Type="http://schemas.openxmlformats.org/officeDocument/2006/relationships/image" Target="../media/image6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Relationship Id="rId4" Type="http://schemas.openxmlformats.org/officeDocument/2006/relationships/image" Target="../media/image65.jpg"/><Relationship Id="rId5" Type="http://schemas.openxmlformats.org/officeDocument/2006/relationships/image" Target="../media/image66.jpg"/><Relationship Id="rId6" Type="http://schemas.openxmlformats.org/officeDocument/2006/relationships/image" Target="../media/image6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https://www.youtube.com/watch?v=430BDf3ILps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baq.pk/chapter-page.php?b=punjab-physics-10th&amp;c=punjab-physics-10th-12&amp;s=ph" TargetMode="External"/><Relationship Id="rId3" Type="http://schemas.openxmlformats.org/officeDocument/2006/relationships/hyperlink" Target="https://sabaq.pk/book-page.php?b=p&amp;c=10&amp;s=ph" TargetMode="External"/><Relationship Id="rId4" Type="http://schemas.openxmlformats.org/officeDocument/2006/relationships/hyperlink" Target="https://sabaq.pk/chapter-page.php?b=punjab-physics-11th&amp;c=punjab-physics-11th-9&amp;s=ph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1753" y="83947"/>
            <a:ext cx="23374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Microscopy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3247" y="728294"/>
            <a:ext cx="11557635" cy="329692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just" marL="241300" marR="5080" indent="-229870">
              <a:lnSpc>
                <a:spcPts val="3890"/>
              </a:lnSpc>
              <a:spcBef>
                <a:spcPts val="590"/>
              </a:spcBef>
              <a:buSzPct val="97222"/>
              <a:buFont typeface="Wingdings"/>
              <a:buChar char=""/>
              <a:tabLst>
                <a:tab pos="241300" algn="l"/>
                <a:tab pos="421005" algn="l"/>
              </a:tabLst>
            </a:pPr>
            <a:r>
              <a:rPr dirty="0" sz="3600">
                <a:latin typeface="Carlito"/>
                <a:cs typeface="Carlito"/>
              </a:rPr>
              <a:t>	</a:t>
            </a:r>
            <a:r>
              <a:rPr dirty="0" sz="3600">
                <a:latin typeface="Carlito"/>
                <a:cs typeface="Carlito"/>
              </a:rPr>
              <a:t>Microscopy</a:t>
            </a:r>
            <a:r>
              <a:rPr dirty="0" sz="3600" spc="65">
                <a:latin typeface="Carlito"/>
                <a:cs typeface="Carlito"/>
              </a:rPr>
              <a:t>  </a:t>
            </a:r>
            <a:r>
              <a:rPr dirty="0" sz="3600">
                <a:latin typeface="Carlito"/>
                <a:cs typeface="Carlito"/>
              </a:rPr>
              <a:t>is</a:t>
            </a:r>
            <a:r>
              <a:rPr dirty="0" sz="3600" spc="80">
                <a:latin typeface="Carlito"/>
                <a:cs typeface="Carlito"/>
              </a:rPr>
              <a:t>  </a:t>
            </a:r>
            <a:r>
              <a:rPr dirty="0" sz="3600">
                <a:latin typeface="Carlito"/>
                <a:cs typeface="Carlito"/>
              </a:rPr>
              <a:t>a</a:t>
            </a:r>
            <a:r>
              <a:rPr dirty="0" sz="3600" spc="80">
                <a:latin typeface="Carlito"/>
                <a:cs typeface="Carlito"/>
              </a:rPr>
              <a:t>  </a:t>
            </a:r>
            <a:r>
              <a:rPr dirty="0" sz="3600">
                <a:latin typeface="Carlito"/>
                <a:cs typeface="Carlito"/>
              </a:rPr>
              <a:t>process</a:t>
            </a:r>
            <a:r>
              <a:rPr dirty="0" sz="3600" spc="80">
                <a:latin typeface="Carlito"/>
                <a:cs typeface="Carlito"/>
              </a:rPr>
              <a:t>  </a:t>
            </a:r>
            <a:r>
              <a:rPr dirty="0" sz="3600">
                <a:latin typeface="Carlito"/>
                <a:cs typeface="Carlito"/>
              </a:rPr>
              <a:t>to</a:t>
            </a:r>
            <a:r>
              <a:rPr dirty="0" sz="3600" spc="80">
                <a:latin typeface="Carlito"/>
                <a:cs typeface="Carlito"/>
              </a:rPr>
              <a:t>  </a:t>
            </a:r>
            <a:r>
              <a:rPr dirty="0" sz="3600">
                <a:latin typeface="Carlito"/>
                <a:cs typeface="Carlito"/>
              </a:rPr>
              <a:t>use</a:t>
            </a:r>
            <a:r>
              <a:rPr dirty="0" sz="3600" spc="75">
                <a:latin typeface="Carlito"/>
                <a:cs typeface="Carlito"/>
              </a:rPr>
              <a:t>  </a:t>
            </a:r>
            <a:r>
              <a:rPr dirty="0" sz="3600">
                <a:latin typeface="Carlito"/>
                <a:cs typeface="Carlito"/>
              </a:rPr>
              <a:t>of</a:t>
            </a:r>
            <a:r>
              <a:rPr dirty="0" sz="3600" spc="85">
                <a:latin typeface="Carlito"/>
                <a:cs typeface="Carlito"/>
              </a:rPr>
              <a:t>  </a:t>
            </a:r>
            <a:r>
              <a:rPr dirty="0" sz="3600">
                <a:latin typeface="Carlito"/>
                <a:cs typeface="Carlito"/>
              </a:rPr>
              <a:t>Microscope</a:t>
            </a:r>
            <a:r>
              <a:rPr dirty="0" sz="3600" spc="75">
                <a:latin typeface="Carlito"/>
                <a:cs typeface="Carlito"/>
              </a:rPr>
              <a:t>  </a:t>
            </a:r>
            <a:r>
              <a:rPr dirty="0" sz="3600">
                <a:latin typeface="Carlito"/>
                <a:cs typeface="Carlito"/>
              </a:rPr>
              <a:t>is</a:t>
            </a:r>
            <a:r>
              <a:rPr dirty="0" sz="3600" spc="80">
                <a:latin typeface="Carlito"/>
                <a:cs typeface="Carlito"/>
              </a:rPr>
              <a:t>  </a:t>
            </a:r>
            <a:r>
              <a:rPr dirty="0" sz="3600" spc="-10">
                <a:latin typeface="Carlito"/>
                <a:cs typeface="Carlito"/>
              </a:rPr>
              <a:t>called Microscopy.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25"/>
              </a:spcBef>
              <a:buFont typeface="Wingdings"/>
              <a:buChar char=""/>
            </a:pPr>
            <a:endParaRPr sz="3600">
              <a:latin typeface="Carlito"/>
              <a:cs typeface="Carlito"/>
            </a:endParaRPr>
          </a:p>
          <a:p>
            <a:pPr algn="just" marL="241300" marR="5080" indent="-229870">
              <a:lnSpc>
                <a:spcPct val="90000"/>
              </a:lnSpc>
              <a:buSzPct val="97222"/>
              <a:buFont typeface="Wingdings"/>
              <a:buChar char=""/>
              <a:tabLst>
                <a:tab pos="241300" algn="l"/>
                <a:tab pos="421005" algn="l"/>
              </a:tabLst>
            </a:pPr>
            <a:r>
              <a:rPr dirty="0" sz="3600">
                <a:latin typeface="Carlito"/>
                <a:cs typeface="Carlito"/>
              </a:rPr>
              <a:t>	</a:t>
            </a:r>
            <a:r>
              <a:rPr dirty="0" sz="3600">
                <a:latin typeface="Carlito"/>
                <a:cs typeface="Carlito"/>
              </a:rPr>
              <a:t>Microscopy</a:t>
            </a:r>
            <a:r>
              <a:rPr dirty="0" sz="3600" spc="600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is</a:t>
            </a:r>
            <a:r>
              <a:rPr dirty="0" sz="3600" spc="62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the</a:t>
            </a:r>
            <a:r>
              <a:rPr dirty="0" sz="3600" spc="620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technical</a:t>
            </a:r>
            <a:r>
              <a:rPr dirty="0" sz="3600" spc="63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field</a:t>
            </a:r>
            <a:r>
              <a:rPr dirty="0" sz="3600" spc="62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of</a:t>
            </a:r>
            <a:r>
              <a:rPr dirty="0" sz="3600" spc="620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using</a:t>
            </a:r>
            <a:r>
              <a:rPr dirty="0" sz="3600" spc="62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microscopes</a:t>
            </a:r>
            <a:r>
              <a:rPr dirty="0" sz="3600" spc="625">
                <a:latin typeface="Carlito"/>
                <a:cs typeface="Carlito"/>
              </a:rPr>
              <a:t> </a:t>
            </a:r>
            <a:r>
              <a:rPr dirty="0" sz="3600" spc="-25">
                <a:latin typeface="Carlito"/>
                <a:cs typeface="Carlito"/>
              </a:rPr>
              <a:t>to </a:t>
            </a:r>
            <a:r>
              <a:rPr dirty="0" sz="3600">
                <a:latin typeface="Carlito"/>
                <a:cs typeface="Carlito"/>
              </a:rPr>
              <a:t>view</a:t>
            </a:r>
            <a:r>
              <a:rPr dirty="0" sz="3600" spc="30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objects</a:t>
            </a:r>
            <a:r>
              <a:rPr dirty="0" sz="3600" spc="300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and</a:t>
            </a:r>
            <a:r>
              <a:rPr dirty="0" sz="3600" spc="30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areas</a:t>
            </a:r>
            <a:r>
              <a:rPr dirty="0" sz="3600" spc="29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of</a:t>
            </a:r>
            <a:r>
              <a:rPr dirty="0" sz="3600" spc="31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objects</a:t>
            </a:r>
            <a:r>
              <a:rPr dirty="0" sz="3600" spc="31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that</a:t>
            </a:r>
            <a:r>
              <a:rPr dirty="0" sz="3600" spc="29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cannot</a:t>
            </a:r>
            <a:r>
              <a:rPr dirty="0" sz="3600" spc="29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be</a:t>
            </a:r>
            <a:r>
              <a:rPr dirty="0" sz="3600" spc="305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seen</a:t>
            </a:r>
            <a:r>
              <a:rPr dirty="0" sz="3600" spc="305">
                <a:latin typeface="Carlito"/>
                <a:cs typeface="Carlito"/>
              </a:rPr>
              <a:t> </a:t>
            </a:r>
            <a:r>
              <a:rPr dirty="0" sz="3600" spc="-20">
                <a:latin typeface="Carlito"/>
                <a:cs typeface="Carlito"/>
              </a:rPr>
              <a:t>with </a:t>
            </a:r>
            <a:r>
              <a:rPr dirty="0" sz="3600">
                <a:latin typeface="Carlito"/>
                <a:cs typeface="Carlito"/>
              </a:rPr>
              <a:t>the</a:t>
            </a:r>
            <a:r>
              <a:rPr dirty="0" sz="3600" spc="-90">
                <a:latin typeface="Carlito"/>
                <a:cs typeface="Carlito"/>
              </a:rPr>
              <a:t> </a:t>
            </a:r>
            <a:r>
              <a:rPr dirty="0" sz="3600">
                <a:latin typeface="Carlito"/>
                <a:cs typeface="Carlito"/>
              </a:rPr>
              <a:t>naked</a:t>
            </a:r>
            <a:r>
              <a:rPr dirty="0" sz="3600" spc="-85">
                <a:latin typeface="Carlito"/>
                <a:cs typeface="Carlito"/>
              </a:rPr>
              <a:t> </a:t>
            </a:r>
            <a:r>
              <a:rPr dirty="0" sz="3600" spc="-20">
                <a:latin typeface="Carlito"/>
                <a:cs typeface="Carlito"/>
              </a:rPr>
              <a:t>eye.</a:t>
            </a:r>
            <a:endParaRPr sz="36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4972" y="2947416"/>
            <a:ext cx="5782056" cy="963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56274"/>
            <a:ext cx="5514068" cy="307402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2408" y="56258"/>
            <a:ext cx="5682881" cy="317157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7" y="4087367"/>
            <a:ext cx="4425696" cy="23134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7240" y="4043171"/>
            <a:ext cx="3993469" cy="244754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85859" y="4061459"/>
            <a:ext cx="3406140" cy="24018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205740"/>
            <a:ext cx="5396484" cy="29230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0819" y="238100"/>
            <a:ext cx="4541664" cy="29622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510" y="3235451"/>
            <a:ext cx="5546188" cy="34168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7831" y="3334511"/>
            <a:ext cx="4786883" cy="3137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557" y="466344"/>
            <a:ext cx="5151210" cy="249174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69976" y="333653"/>
            <a:ext cx="11494770" cy="6266815"/>
            <a:chOff x="569976" y="333653"/>
            <a:chExt cx="11494770" cy="626681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1465" y="333653"/>
              <a:ext cx="5742741" cy="308163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976" y="3371088"/>
              <a:ext cx="5871972" cy="322935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8687" y="3549395"/>
              <a:ext cx="4661915" cy="3031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5" y="115823"/>
            <a:ext cx="5063788" cy="344271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4328" y="358140"/>
            <a:ext cx="5635752" cy="347929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631" y="3621023"/>
            <a:ext cx="4320540" cy="2941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6449" y="3854196"/>
            <a:ext cx="4619726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1022603"/>
            <a:ext cx="5047488" cy="30175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6023" y="970660"/>
            <a:ext cx="6360819" cy="30450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576" y="4143710"/>
            <a:ext cx="4267200" cy="25283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0715" y="4392167"/>
            <a:ext cx="4555725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902" y="9524"/>
            <a:ext cx="29178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Carlito"/>
                <a:cs typeface="Carlito"/>
              </a:rPr>
              <a:t>oil</a:t>
            </a:r>
            <a:r>
              <a:rPr dirty="0" spc="-45" b="1">
                <a:latin typeface="Carlito"/>
                <a:cs typeface="Carlito"/>
              </a:rPr>
              <a:t> </a:t>
            </a:r>
            <a:r>
              <a:rPr dirty="0" spc="-10" b="1">
                <a:latin typeface="Carlito"/>
                <a:cs typeface="Carlito"/>
              </a:rPr>
              <a:t>immersion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475615"/>
            <a:ext cx="11857990" cy="21164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41300" marR="6350" indent="-22987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"/>
              <a:tabLst>
                <a:tab pos="241300" algn="l"/>
                <a:tab pos="328930" algn="l"/>
              </a:tabLst>
            </a:pP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In</a:t>
            </a:r>
            <a:r>
              <a:rPr dirty="0" sz="2800" spc="6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light</a:t>
            </a:r>
            <a:r>
              <a:rPr dirty="0" sz="2800" spc="8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Carlito"/>
                <a:cs typeface="Carlito"/>
              </a:rPr>
              <a:t>microscopy,</a:t>
            </a:r>
            <a:r>
              <a:rPr dirty="0" sz="2800" spc="8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oil</a:t>
            </a:r>
            <a:r>
              <a:rPr dirty="0" sz="2800" spc="6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immersion</a:t>
            </a:r>
            <a:r>
              <a:rPr dirty="0" sz="2800" spc="7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is</a:t>
            </a:r>
            <a:r>
              <a:rPr dirty="0" sz="2800" spc="7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a</a:t>
            </a:r>
            <a:r>
              <a:rPr dirty="0" sz="2800" spc="75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technique</a:t>
            </a:r>
            <a:r>
              <a:rPr dirty="0" sz="2800" spc="95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used</a:t>
            </a:r>
            <a:r>
              <a:rPr dirty="0" sz="2800" spc="90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to</a:t>
            </a:r>
            <a:r>
              <a:rPr dirty="0" sz="2800" spc="70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increase</a:t>
            </a:r>
            <a:r>
              <a:rPr dirty="0" sz="2800" spc="70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the</a:t>
            </a:r>
            <a:r>
              <a:rPr dirty="0" sz="2800" spc="70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40B28"/>
                </a:solidFill>
                <a:latin typeface="Carlito"/>
                <a:cs typeface="Carlito"/>
              </a:rPr>
              <a:t>resolving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power</a:t>
            </a:r>
            <a:r>
              <a:rPr dirty="0" sz="2800" spc="-25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of</a:t>
            </a:r>
            <a:r>
              <a:rPr dirty="0" sz="2800" spc="-40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40B28"/>
                </a:solidFill>
                <a:latin typeface="Carlito"/>
                <a:cs typeface="Carlito"/>
              </a:rPr>
              <a:t>a</a:t>
            </a:r>
            <a:r>
              <a:rPr dirty="0" sz="2800" spc="-25">
                <a:solidFill>
                  <a:srgbClr val="040B28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40B28"/>
                </a:solidFill>
                <a:latin typeface="Carlito"/>
                <a:cs typeface="Carlito"/>
              </a:rPr>
              <a:t>microscope</a:t>
            </a:r>
            <a:r>
              <a:rPr dirty="0" sz="2800" spc="-10">
                <a:solidFill>
                  <a:srgbClr val="1F2023"/>
                </a:solidFill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algn="just" marL="241300" marR="5080" indent="-229870">
              <a:lnSpc>
                <a:spcPct val="90000"/>
              </a:lnSpc>
              <a:spcBef>
                <a:spcPts val="965"/>
              </a:spcBef>
              <a:buSzPct val="96428"/>
              <a:buFont typeface="Wingdings"/>
              <a:buChar char=""/>
              <a:tabLst>
                <a:tab pos="241300" algn="l"/>
                <a:tab pos="328930" algn="l"/>
              </a:tabLst>
            </a:pP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This</a:t>
            </a:r>
            <a:r>
              <a:rPr dirty="0" sz="2800" spc="30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is</a:t>
            </a:r>
            <a:r>
              <a:rPr dirty="0" sz="2800" spc="30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achieved</a:t>
            </a:r>
            <a:r>
              <a:rPr dirty="0" sz="2800" spc="31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by</a:t>
            </a:r>
            <a:r>
              <a:rPr dirty="0" sz="2800" spc="30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immersing</a:t>
            </a:r>
            <a:r>
              <a:rPr dirty="0" sz="2800" spc="29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both</a:t>
            </a:r>
            <a:r>
              <a:rPr dirty="0" sz="2800" spc="30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the</a:t>
            </a:r>
            <a:r>
              <a:rPr dirty="0" sz="2800" spc="30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objective</a:t>
            </a:r>
            <a:r>
              <a:rPr dirty="0" sz="2800" spc="29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lens</a:t>
            </a:r>
            <a:r>
              <a:rPr dirty="0" sz="2800" spc="31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and</a:t>
            </a:r>
            <a:r>
              <a:rPr dirty="0" sz="2800" spc="31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the</a:t>
            </a:r>
            <a:r>
              <a:rPr dirty="0" sz="2800" spc="29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specimen</a:t>
            </a:r>
            <a:r>
              <a:rPr dirty="0" sz="2800" spc="32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in</a:t>
            </a:r>
            <a:r>
              <a:rPr dirty="0" sz="2800" spc="30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 spc="-50">
                <a:solidFill>
                  <a:srgbClr val="1F2023"/>
                </a:solidFill>
                <a:latin typeface="Carlito"/>
                <a:cs typeface="Carlito"/>
              </a:rPr>
              <a:t>a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transparent</a:t>
            </a:r>
            <a:r>
              <a:rPr dirty="0" sz="2800" spc="160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oil</a:t>
            </a:r>
            <a:r>
              <a:rPr dirty="0" sz="2800" spc="160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of</a:t>
            </a:r>
            <a:r>
              <a:rPr dirty="0" sz="2800" spc="170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high</a:t>
            </a:r>
            <a:r>
              <a:rPr dirty="0" sz="2800" spc="165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refractive</a:t>
            </a:r>
            <a:r>
              <a:rPr dirty="0" sz="2800" spc="160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index,</a:t>
            </a:r>
            <a:r>
              <a:rPr dirty="0" sz="2800" spc="165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thereby</a:t>
            </a:r>
            <a:r>
              <a:rPr dirty="0" sz="2800" spc="160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increasing</a:t>
            </a:r>
            <a:r>
              <a:rPr dirty="0" sz="2800" spc="155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the</a:t>
            </a:r>
            <a:r>
              <a:rPr dirty="0" sz="2800" spc="165">
                <a:solidFill>
                  <a:srgbClr val="1F2023"/>
                </a:solidFill>
                <a:latin typeface="Carlito"/>
                <a:cs typeface="Carlito"/>
              </a:rPr>
              <a:t>  </a:t>
            </a:r>
            <a:r>
              <a:rPr dirty="0" sz="2800" spc="-10">
                <a:solidFill>
                  <a:srgbClr val="1F2023"/>
                </a:solidFill>
                <a:latin typeface="Carlito"/>
                <a:cs typeface="Carlito"/>
              </a:rPr>
              <a:t>numerical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aperture</a:t>
            </a:r>
            <a:r>
              <a:rPr dirty="0" sz="2800" spc="-6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of</a:t>
            </a:r>
            <a:r>
              <a:rPr dirty="0" sz="2800" spc="-75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the</a:t>
            </a:r>
            <a:r>
              <a:rPr dirty="0" sz="2800" spc="-7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1F2023"/>
                </a:solidFill>
                <a:latin typeface="Carlito"/>
                <a:cs typeface="Carlito"/>
              </a:rPr>
              <a:t>objective</a:t>
            </a:r>
            <a:r>
              <a:rPr dirty="0" sz="2800" spc="-70">
                <a:solidFill>
                  <a:srgbClr val="1F2023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Carlito"/>
                <a:cs typeface="Carlito"/>
              </a:rPr>
              <a:t>lens.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644139"/>
            <a:ext cx="3595116" cy="227990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1103" y="2618232"/>
            <a:ext cx="3852672" cy="226771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711" y="2590800"/>
            <a:ext cx="3703320" cy="22494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7971" y="4985002"/>
            <a:ext cx="4223004" cy="17556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363" y="-136194"/>
            <a:ext cx="7694930" cy="9258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900" spc="-25"/>
              <a:t>Uses</a:t>
            </a:r>
            <a:r>
              <a:rPr dirty="0" sz="5900" spc="-270"/>
              <a:t> </a:t>
            </a:r>
            <a:r>
              <a:rPr dirty="0" sz="5900"/>
              <a:t>of</a:t>
            </a:r>
            <a:r>
              <a:rPr dirty="0" sz="5900" spc="-235"/>
              <a:t> </a:t>
            </a:r>
            <a:r>
              <a:rPr dirty="0" sz="5900" spc="-55"/>
              <a:t>Light</a:t>
            </a:r>
            <a:r>
              <a:rPr dirty="0" sz="5900" spc="-265"/>
              <a:t> </a:t>
            </a:r>
            <a:r>
              <a:rPr dirty="0" sz="5900" spc="-75"/>
              <a:t>Microscopes</a:t>
            </a:r>
            <a:endParaRPr sz="5900"/>
          </a:p>
        </p:txBody>
      </p:sp>
      <p:sp>
        <p:nvSpPr>
          <p:cNvPr id="3" name="object 3" descr=""/>
          <p:cNvSpPr txBox="1"/>
          <p:nvPr/>
        </p:nvSpPr>
        <p:spPr>
          <a:xfrm>
            <a:off x="78739" y="774573"/>
            <a:ext cx="119322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800">
                <a:latin typeface="Carlito"/>
                <a:cs typeface="Carlito"/>
              </a:rPr>
              <a:t>It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used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to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study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bacteria,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Slices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-7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tissue,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Liquid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Samples</a:t>
            </a:r>
            <a:r>
              <a:rPr dirty="0" sz="2800" spc="-5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and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some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mitochondria.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5922" y="1408175"/>
            <a:ext cx="4017017" cy="273558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98479" y="1371600"/>
            <a:ext cx="3882390" cy="5415280"/>
            <a:chOff x="98479" y="1371600"/>
            <a:chExt cx="3882390" cy="54152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79" y="1371600"/>
              <a:ext cx="3847741" cy="280568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" y="4126990"/>
              <a:ext cx="3881628" cy="265938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7200" y="4242815"/>
            <a:ext cx="4070604" cy="242620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5340" y="3361944"/>
            <a:ext cx="3631692" cy="25664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618744"/>
            <a:ext cx="5268468" cy="24734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1807" y="881259"/>
            <a:ext cx="5129524" cy="23008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3680459"/>
            <a:ext cx="5074779" cy="23073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8212" y="3285744"/>
            <a:ext cx="5047348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301" y="1255775"/>
            <a:ext cx="5923781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889" y="93090"/>
            <a:ext cx="8603615" cy="1300480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2009139" marR="5080" indent="-1996439">
              <a:lnSpc>
                <a:spcPts val="4750"/>
              </a:lnSpc>
              <a:spcBef>
                <a:spcPts val="700"/>
              </a:spcBef>
            </a:pPr>
            <a:r>
              <a:rPr dirty="0" sz="4400" spc="-50"/>
              <a:t>Light</a:t>
            </a:r>
            <a:r>
              <a:rPr dirty="0" sz="4400" spc="-165"/>
              <a:t> </a:t>
            </a:r>
            <a:r>
              <a:rPr dirty="0" sz="4400" spc="-150"/>
              <a:t>Travel</a:t>
            </a:r>
            <a:r>
              <a:rPr dirty="0" sz="4400" spc="-100"/>
              <a:t> </a:t>
            </a:r>
            <a:r>
              <a:rPr dirty="0" sz="4400"/>
              <a:t>In</a:t>
            </a:r>
            <a:r>
              <a:rPr dirty="0" sz="4400" spc="-135"/>
              <a:t> </a:t>
            </a:r>
            <a:r>
              <a:rPr dirty="0" sz="4400" spc="-80"/>
              <a:t>Straight</a:t>
            </a:r>
            <a:r>
              <a:rPr dirty="0" sz="4400" spc="-130"/>
              <a:t> </a:t>
            </a:r>
            <a:r>
              <a:rPr dirty="0" sz="4400" spc="-80"/>
              <a:t>Path</a:t>
            </a:r>
            <a:r>
              <a:rPr dirty="0" sz="4400" spc="-135"/>
              <a:t> </a:t>
            </a:r>
            <a:r>
              <a:rPr dirty="0" sz="4400" spc="-50"/>
              <a:t>(Rectilinear </a:t>
            </a:r>
            <a:r>
              <a:rPr dirty="0" sz="4400" spc="-100"/>
              <a:t>Propagation</a:t>
            </a:r>
            <a:r>
              <a:rPr dirty="0" sz="4400" spc="-135"/>
              <a:t> </a:t>
            </a:r>
            <a:r>
              <a:rPr dirty="0" sz="4400"/>
              <a:t>of</a:t>
            </a:r>
            <a:r>
              <a:rPr dirty="0" sz="4400" spc="-105"/>
              <a:t> </a:t>
            </a:r>
            <a:r>
              <a:rPr dirty="0" sz="4400" spc="-10"/>
              <a:t>Light)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190906" y="1371676"/>
            <a:ext cx="11589385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 spc="-165">
                <a:latin typeface="Trebuchet MS"/>
                <a:cs typeface="Trebuchet MS"/>
              </a:rPr>
              <a:t>Rectilinear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Propagation</a:t>
            </a:r>
            <a:r>
              <a:rPr dirty="0" sz="2800" spc="-16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of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Light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is</a:t>
            </a:r>
            <a:r>
              <a:rPr dirty="0" sz="2800" spc="-175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the</a:t>
            </a:r>
            <a:r>
              <a:rPr dirty="0" sz="2800" spc="-165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Principle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that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states</a:t>
            </a:r>
            <a:r>
              <a:rPr dirty="0" sz="2800" spc="-17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that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70">
                <a:latin typeface="Trebuchet MS"/>
                <a:cs typeface="Trebuchet MS"/>
              </a:rPr>
              <a:t>“Lights</a:t>
            </a:r>
            <a:r>
              <a:rPr dirty="0" sz="2800" spc="-165">
                <a:latin typeface="Trebuchet MS"/>
                <a:cs typeface="Trebuchet MS"/>
              </a:rPr>
              <a:t> </a:t>
            </a:r>
            <a:r>
              <a:rPr dirty="0" sz="2800" spc="-225">
                <a:latin typeface="Trebuchet MS"/>
                <a:cs typeface="Trebuchet MS"/>
              </a:rPr>
              <a:t>Travel</a:t>
            </a:r>
            <a:r>
              <a:rPr dirty="0" sz="2800" spc="-19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in </a:t>
            </a:r>
            <a:r>
              <a:rPr dirty="0" sz="2800" spc="-25">
                <a:latin typeface="Trebuchet MS"/>
                <a:cs typeface="Trebuchet MS"/>
              </a:rPr>
              <a:t>	</a:t>
            </a:r>
            <a:r>
              <a:rPr dirty="0" sz="2800" spc="-145">
                <a:latin typeface="Trebuchet MS"/>
                <a:cs typeface="Trebuchet MS"/>
              </a:rPr>
              <a:t>Straight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Line”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in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a</a:t>
            </a:r>
            <a:r>
              <a:rPr dirty="0" sz="2800" spc="-190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homogeneous</a:t>
            </a:r>
            <a:r>
              <a:rPr dirty="0" sz="2800" spc="-16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medium</a:t>
            </a:r>
            <a:r>
              <a:rPr dirty="0" sz="2800" spc="-170">
                <a:latin typeface="Trebuchet MS"/>
                <a:cs typeface="Trebuchet MS"/>
              </a:rPr>
              <a:t> </a:t>
            </a:r>
            <a:r>
              <a:rPr dirty="0" sz="2800" spc="-95">
                <a:latin typeface="Trebuchet MS"/>
                <a:cs typeface="Trebuchet MS"/>
              </a:rPr>
              <a:t>as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long</a:t>
            </a:r>
            <a:r>
              <a:rPr dirty="0" sz="2800" spc="-19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a</a:t>
            </a:r>
            <a:r>
              <a:rPr dirty="0" sz="2800" spc="-185">
                <a:latin typeface="Trebuchet MS"/>
                <a:cs typeface="Trebuchet MS"/>
              </a:rPr>
              <a:t> </a:t>
            </a:r>
            <a:r>
              <a:rPr dirty="0" sz="2800" spc="-180">
                <a:latin typeface="Trebuchet MS"/>
                <a:cs typeface="Trebuchet MS"/>
              </a:rPr>
              <a:t>it</a:t>
            </a:r>
            <a:r>
              <a:rPr dirty="0" sz="2800" spc="-19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is</a:t>
            </a:r>
            <a:r>
              <a:rPr dirty="0" sz="2800" spc="-190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not</a:t>
            </a:r>
            <a:r>
              <a:rPr dirty="0" sz="2800" spc="-175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reflected.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3163823"/>
            <a:ext cx="10658856" cy="34610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1793493"/>
            <a:ext cx="76428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dirty="0" u="sng" sz="2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https://www.youtube.com/watch?v=UTRzD0RBpkY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9206" rIns="0" bIns="0" rtlCol="0" vert="horz">
            <a:spAutoFit/>
          </a:bodyPr>
          <a:lstStyle/>
          <a:p>
            <a:pPr marL="59055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Single</a:t>
            </a:r>
            <a:r>
              <a:rPr dirty="0" sz="4400" spc="-24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Ray</a:t>
            </a:r>
            <a:r>
              <a:rPr dirty="0" sz="4400" spc="-240">
                <a:solidFill>
                  <a:srgbClr val="000000"/>
                </a:solidFill>
              </a:rPr>
              <a:t> </a:t>
            </a:r>
            <a:r>
              <a:rPr dirty="0" sz="4400" spc="-10">
                <a:solidFill>
                  <a:srgbClr val="000000"/>
                </a:solidFill>
              </a:rPr>
              <a:t>Light</a:t>
            </a:r>
            <a:endParaRPr sz="4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2532888"/>
            <a:ext cx="3316224" cy="240639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0771" y="2474156"/>
            <a:ext cx="4311396" cy="19362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8182" rIns="0" bIns="0" rtlCol="0" vert="horz">
            <a:spAutoFit/>
          </a:bodyPr>
          <a:lstStyle/>
          <a:p>
            <a:pPr marL="4900930" marR="5080" indent="-4327525">
              <a:lnSpc>
                <a:spcPts val="4640"/>
              </a:lnSpc>
              <a:spcBef>
                <a:spcPts val="685"/>
              </a:spcBef>
            </a:pPr>
            <a:r>
              <a:rPr dirty="0" sz="4300" spc="-100"/>
              <a:t>Draw</a:t>
            </a:r>
            <a:r>
              <a:rPr dirty="0" sz="4300" spc="-145"/>
              <a:t> </a:t>
            </a:r>
            <a:r>
              <a:rPr dirty="0" sz="4300"/>
              <a:t>a</a:t>
            </a:r>
            <a:r>
              <a:rPr dirty="0" sz="4300" spc="-135"/>
              <a:t> </a:t>
            </a:r>
            <a:r>
              <a:rPr dirty="0" sz="4300" spc="-70"/>
              <a:t>Perpendicular</a:t>
            </a:r>
            <a:r>
              <a:rPr dirty="0" sz="4300" spc="-155"/>
              <a:t> </a:t>
            </a:r>
            <a:r>
              <a:rPr dirty="0" sz="4300" spc="-75"/>
              <a:t>(Vertical</a:t>
            </a:r>
            <a:r>
              <a:rPr dirty="0" sz="4300" spc="-125"/>
              <a:t> </a:t>
            </a:r>
            <a:r>
              <a:rPr dirty="0" sz="4300" spc="-30"/>
              <a:t>Line)</a:t>
            </a:r>
            <a:r>
              <a:rPr dirty="0" sz="4300" spc="-135"/>
              <a:t> </a:t>
            </a:r>
            <a:r>
              <a:rPr dirty="0" sz="4300"/>
              <a:t>is</a:t>
            </a:r>
            <a:r>
              <a:rPr dirty="0" sz="4300" spc="-105"/>
              <a:t> </a:t>
            </a:r>
            <a:r>
              <a:rPr dirty="0" sz="4300" spc="-80"/>
              <a:t>known</a:t>
            </a:r>
            <a:r>
              <a:rPr dirty="0" sz="4300" spc="-160"/>
              <a:t> </a:t>
            </a:r>
            <a:r>
              <a:rPr dirty="0" sz="4300" spc="-25"/>
              <a:t>as </a:t>
            </a:r>
            <a:r>
              <a:rPr dirty="0" sz="4300" spc="-10"/>
              <a:t>Normal</a:t>
            </a:r>
            <a:endParaRPr sz="4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434083"/>
            <a:ext cx="4567428" cy="29047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9476" y="1327251"/>
            <a:ext cx="3939539" cy="231206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8810" y="4437697"/>
            <a:ext cx="3261309" cy="17005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791" y="-133984"/>
            <a:ext cx="506095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5"/>
              <a:t>Refraction</a:t>
            </a:r>
            <a:r>
              <a:rPr dirty="0" sz="5400" spc="-204"/>
              <a:t> </a:t>
            </a:r>
            <a:r>
              <a:rPr dirty="0" sz="5400"/>
              <a:t>Of</a:t>
            </a:r>
            <a:r>
              <a:rPr dirty="0" sz="5400" spc="-175"/>
              <a:t> </a:t>
            </a:r>
            <a:r>
              <a:rPr dirty="0" sz="5400" spc="-10"/>
              <a:t>Light</a:t>
            </a:r>
            <a:endParaRPr sz="5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3939540"/>
            <a:ext cx="3613404" cy="260451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4" y="3989832"/>
            <a:ext cx="4155948" cy="25816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115" y="1001267"/>
            <a:ext cx="3680460" cy="29032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7971" y="3925823"/>
            <a:ext cx="3828287" cy="261061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38771" y="824483"/>
            <a:ext cx="4646676" cy="29321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814" y="-39878"/>
            <a:ext cx="374522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0"/>
              <a:t>Beam</a:t>
            </a:r>
            <a:r>
              <a:rPr dirty="0" sz="5400" spc="-260"/>
              <a:t> </a:t>
            </a:r>
            <a:r>
              <a:rPr dirty="0" sz="5400"/>
              <a:t>of</a:t>
            </a:r>
            <a:r>
              <a:rPr dirty="0" sz="5400" spc="-185"/>
              <a:t> </a:t>
            </a:r>
            <a:r>
              <a:rPr dirty="0" sz="5400" spc="-45"/>
              <a:t>Light</a:t>
            </a:r>
            <a:endParaRPr sz="5400"/>
          </a:p>
        </p:txBody>
      </p:sp>
      <p:grpSp>
        <p:nvGrpSpPr>
          <p:cNvPr id="3" name="object 3" descr=""/>
          <p:cNvGrpSpPr/>
          <p:nvPr/>
        </p:nvGrpSpPr>
        <p:grpSpPr>
          <a:xfrm>
            <a:off x="179831" y="1039367"/>
            <a:ext cx="5020310" cy="5747385"/>
            <a:chOff x="179831" y="1039367"/>
            <a:chExt cx="5020310" cy="57473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" y="4105654"/>
              <a:ext cx="5020056" cy="268071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3" y="1039367"/>
              <a:ext cx="4948428" cy="3031235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8900" y="4248831"/>
            <a:ext cx="5409440" cy="233717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4688" y="1487424"/>
            <a:ext cx="6211616" cy="22015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952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80"/>
              <a:t>Optically</a:t>
            </a:r>
            <a:r>
              <a:rPr dirty="0" sz="4400" spc="-155"/>
              <a:t> </a:t>
            </a:r>
            <a:r>
              <a:rPr dirty="0" sz="4400" spc="-55"/>
              <a:t>Rarer</a:t>
            </a:r>
            <a:r>
              <a:rPr dirty="0" sz="4400" spc="-145"/>
              <a:t> </a:t>
            </a:r>
            <a:r>
              <a:rPr dirty="0" sz="4400" spc="-50"/>
              <a:t>(Air)</a:t>
            </a:r>
            <a:r>
              <a:rPr dirty="0" sz="4400" spc="-140"/>
              <a:t> </a:t>
            </a:r>
            <a:r>
              <a:rPr dirty="0" sz="4400" spc="-30"/>
              <a:t>and</a:t>
            </a:r>
            <a:r>
              <a:rPr dirty="0" sz="4400" spc="-150"/>
              <a:t> </a:t>
            </a:r>
            <a:r>
              <a:rPr dirty="0" sz="4400" spc="-80"/>
              <a:t>Optically</a:t>
            </a:r>
            <a:r>
              <a:rPr dirty="0" sz="4400" spc="-155"/>
              <a:t> </a:t>
            </a:r>
            <a:r>
              <a:rPr dirty="0" sz="4400" spc="-55"/>
              <a:t>Denser</a:t>
            </a:r>
            <a:r>
              <a:rPr dirty="0" sz="4400" spc="-150"/>
              <a:t> </a:t>
            </a:r>
            <a:r>
              <a:rPr dirty="0" sz="4400" spc="-10"/>
              <a:t>(Glass)</a:t>
            </a:r>
            <a:endParaRPr sz="4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444" y="1999488"/>
            <a:ext cx="7982711" cy="46832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6552" rIns="0" bIns="0" rtlCol="0" vert="horz">
            <a:spAutoFit/>
          </a:bodyPr>
          <a:lstStyle/>
          <a:p>
            <a:pPr marL="196215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Optical</a:t>
            </a:r>
            <a:r>
              <a:rPr dirty="0" spc="-130"/>
              <a:t> </a:t>
            </a:r>
            <a:r>
              <a:rPr dirty="0" spc="-50"/>
              <a:t>Density</a:t>
            </a:r>
            <a:r>
              <a:rPr dirty="0" spc="-140"/>
              <a:t> </a:t>
            </a:r>
            <a:r>
              <a:rPr dirty="0" spc="-100"/>
              <a:t>Versus</a:t>
            </a:r>
            <a:r>
              <a:rPr dirty="0" spc="-125"/>
              <a:t> </a:t>
            </a:r>
            <a:r>
              <a:rPr dirty="0" spc="-65"/>
              <a:t>Normal</a:t>
            </a:r>
            <a:r>
              <a:rPr dirty="0" spc="-120"/>
              <a:t> </a:t>
            </a:r>
            <a:r>
              <a:rPr dirty="0" spc="-10"/>
              <a:t>Density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662683"/>
            <a:ext cx="5847588" cy="45491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1571" y="1586483"/>
            <a:ext cx="5530596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" y="129539"/>
            <a:ext cx="5172456" cy="355549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1532" y="108204"/>
            <a:ext cx="5903975" cy="34503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736" y="3890770"/>
            <a:ext cx="3375660" cy="288188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8484" y="3630166"/>
            <a:ext cx="5925312" cy="311200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8455" y="3890771"/>
            <a:ext cx="2304288" cy="28681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227" y="510540"/>
            <a:ext cx="10767059" cy="5782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79" y="1377696"/>
            <a:ext cx="5763768" cy="524103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73963" y="295732"/>
            <a:ext cx="933259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Superresolution microscopy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,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know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things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are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small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inside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 cell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superresolution</a:t>
            </a:r>
            <a:r>
              <a:rPr dirty="0" sz="180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microscopy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rlito"/>
                <a:cs typeface="Carlito"/>
              </a:rPr>
              <a:t>can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help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you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seeing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things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litbit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better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778763"/>
            <a:ext cx="11009376" cy="501091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233420" y="6223203"/>
            <a:ext cx="4624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3"/>
              </a:rPr>
              <a:t>https://www.youtube.com/watch?v=430BDf3ILps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522" y="728477"/>
            <a:ext cx="10975428" cy="5401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EYEPIECE</a:t>
            </a:r>
            <a:r>
              <a:rPr dirty="0" spc="-180"/>
              <a:t> </a:t>
            </a:r>
            <a:r>
              <a:rPr dirty="0"/>
              <a:t>OR</a:t>
            </a:r>
            <a:r>
              <a:rPr dirty="0" spc="-204"/>
              <a:t> </a:t>
            </a:r>
            <a:r>
              <a:rPr dirty="0" spc="-55"/>
              <a:t>OCULAR</a:t>
            </a:r>
            <a:r>
              <a:rPr dirty="0" spc="-170"/>
              <a:t> </a:t>
            </a:r>
            <a:r>
              <a:rPr dirty="0" spc="-20"/>
              <a:t>LENS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2872" y="866393"/>
            <a:ext cx="1147762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1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eyepiece,</a:t>
            </a:r>
            <a:r>
              <a:rPr dirty="0" sz="2800" spc="1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or</a:t>
            </a:r>
            <a:r>
              <a:rPr dirty="0" sz="2800" spc="18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ocular</a:t>
            </a:r>
            <a:r>
              <a:rPr dirty="0" sz="2800" spc="1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lens,</a:t>
            </a:r>
            <a:r>
              <a:rPr dirty="0" sz="2800" spc="1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is</a:t>
            </a:r>
            <a:r>
              <a:rPr dirty="0" sz="2800" spc="1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20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part</a:t>
            </a:r>
            <a:r>
              <a:rPr dirty="0" sz="2800" spc="20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of</a:t>
            </a:r>
            <a:r>
              <a:rPr dirty="0" sz="2800" spc="1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18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microscope</a:t>
            </a:r>
            <a:r>
              <a:rPr dirty="0" sz="2800" spc="19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that</a:t>
            </a:r>
            <a:r>
              <a:rPr dirty="0" sz="2800" spc="19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magnifies</a:t>
            </a:r>
            <a:r>
              <a:rPr dirty="0" sz="2800" spc="180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the </a:t>
            </a:r>
            <a:r>
              <a:rPr dirty="0" sz="2800">
                <a:latin typeface="Carlito"/>
                <a:cs typeface="Carlito"/>
              </a:rPr>
              <a:t>image</a:t>
            </a:r>
            <a:r>
              <a:rPr dirty="0" sz="2800" spc="3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produced</a:t>
            </a:r>
            <a:r>
              <a:rPr dirty="0" sz="2800" spc="32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by</a:t>
            </a:r>
            <a:r>
              <a:rPr dirty="0" sz="2800" spc="3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the</a:t>
            </a:r>
            <a:r>
              <a:rPr dirty="0" sz="2800" spc="30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microscope's</a:t>
            </a:r>
            <a:r>
              <a:rPr dirty="0" sz="2800" spc="32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objective</a:t>
            </a:r>
            <a:r>
              <a:rPr dirty="0" sz="2800" spc="32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so</a:t>
            </a:r>
            <a:r>
              <a:rPr dirty="0" sz="2800" spc="330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that</a:t>
            </a:r>
            <a:r>
              <a:rPr dirty="0" sz="2800" spc="3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it</a:t>
            </a:r>
            <a:r>
              <a:rPr dirty="0" sz="2800" spc="3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can</a:t>
            </a:r>
            <a:r>
              <a:rPr dirty="0" sz="2800" spc="32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be</a:t>
            </a:r>
            <a:r>
              <a:rPr dirty="0" sz="2800" spc="32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seen</a:t>
            </a:r>
            <a:r>
              <a:rPr dirty="0" sz="2800" spc="32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by</a:t>
            </a:r>
            <a:r>
              <a:rPr dirty="0" sz="2800" spc="310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the </a:t>
            </a:r>
            <a:r>
              <a:rPr dirty="0" sz="2800">
                <a:latin typeface="Carlito"/>
                <a:cs typeface="Carlito"/>
              </a:rPr>
              <a:t>human</a:t>
            </a:r>
            <a:r>
              <a:rPr dirty="0" sz="2800" spc="-7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eye.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980" y="2601467"/>
            <a:ext cx="8484855" cy="2324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942" y="126"/>
            <a:ext cx="49822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Light</a:t>
            </a:r>
            <a:r>
              <a:rPr dirty="0" sz="2400" spc="-7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chapter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Understand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From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Physics </a:t>
            </a:r>
            <a:r>
              <a:rPr dirty="0" sz="2400">
                <a:solidFill>
                  <a:srgbClr val="000000"/>
                </a:solidFill>
              </a:rPr>
              <a:t>Lense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Chapter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Understand</a:t>
            </a:r>
            <a:r>
              <a:rPr dirty="0" sz="2400" spc="-7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From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Physics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464312" y="1037082"/>
            <a:ext cx="6090920" cy="570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02429"/>
                </a:solidFill>
                <a:latin typeface="Arial"/>
                <a:cs typeface="Arial"/>
              </a:rPr>
              <a:t>Chapter</a:t>
            </a:r>
            <a:r>
              <a:rPr dirty="0" sz="1800" spc="-25" b="1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02429"/>
                </a:solidFill>
                <a:latin typeface="Arial"/>
                <a:cs typeface="Arial"/>
              </a:rPr>
              <a:t>12:</a:t>
            </a:r>
            <a:r>
              <a:rPr dirty="0" sz="1800" spc="-5" b="1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Geometrical</a:t>
            </a:r>
            <a:r>
              <a:rPr dirty="0" u="sng" sz="1800" spc="-1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Optics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12.1:</a:t>
            </a:r>
            <a:r>
              <a:rPr dirty="0" sz="1800" spc="-3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Reflection</a:t>
            </a:r>
            <a:r>
              <a:rPr dirty="0" u="sng" sz="1800" spc="-2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of</a:t>
            </a:r>
            <a:r>
              <a:rPr dirty="0" u="sng" sz="1800" spc="-2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Light</a:t>
            </a:r>
            <a:r>
              <a:rPr dirty="0" u="none" sz="1800" spc="-10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(2</a:t>
            </a:r>
            <a:r>
              <a:rPr dirty="0" u="none" sz="1800" spc="-3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12.2:</a:t>
            </a:r>
            <a:r>
              <a:rPr dirty="0" sz="1800" spc="-3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Spherical</a:t>
            </a:r>
            <a:r>
              <a:rPr dirty="0" u="sng" sz="1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Mirrors</a:t>
            </a:r>
            <a:r>
              <a:rPr dirty="0" u="none" sz="1800" spc="-35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(7</a:t>
            </a:r>
            <a:r>
              <a:rPr dirty="0" u="none" sz="1800" spc="-4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12.3:</a:t>
            </a:r>
            <a:r>
              <a:rPr dirty="0" sz="1800" spc="-2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Image</a:t>
            </a:r>
            <a:r>
              <a:rPr dirty="0" u="sng" sz="1800" spc="-2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Location</a:t>
            </a:r>
            <a:r>
              <a:rPr dirty="0" u="sng" sz="1800" spc="-1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by</a:t>
            </a:r>
            <a:r>
              <a:rPr dirty="0" u="sng" sz="1800" spc="-3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Spherical</a:t>
            </a:r>
            <a:r>
              <a:rPr dirty="0" u="sng" sz="1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Mirror</a:t>
            </a:r>
            <a:r>
              <a:rPr dirty="0" u="sng" sz="1800" spc="-1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Form</a:t>
            </a:r>
            <a:r>
              <a:rPr dirty="0" u="none" sz="1800" spc="-20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(9</a:t>
            </a:r>
            <a:r>
              <a:rPr dirty="0" u="none" sz="1800" spc="-3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12.4:</a:t>
            </a:r>
            <a:r>
              <a:rPr dirty="0" sz="1800" spc="-1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Refraction</a:t>
            </a:r>
            <a:r>
              <a:rPr dirty="0" u="sng" sz="1800" spc="-1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of</a:t>
            </a:r>
            <a:r>
              <a:rPr dirty="0" u="sng" sz="1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Light</a:t>
            </a:r>
            <a:r>
              <a:rPr dirty="0" u="none" sz="1800" spc="-10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(10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 videos)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12.5:</a:t>
            </a:r>
            <a:r>
              <a:rPr dirty="0" sz="1800" spc="-7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 spc="-3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Total</a:t>
            </a:r>
            <a:r>
              <a:rPr dirty="0" u="sng" sz="1800" spc="-3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Internal</a:t>
            </a:r>
            <a:r>
              <a:rPr dirty="0" u="sng" sz="1800" spc="-5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2"/>
              </a:rPr>
              <a:t>Reflection</a:t>
            </a:r>
            <a:r>
              <a:rPr dirty="0" u="none" sz="1800" spc="-15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(2</a:t>
            </a:r>
            <a:r>
              <a:rPr dirty="0" u="none" sz="1800" spc="-4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02429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202429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Clr>
                <a:srgbClr val="202429"/>
              </a:buClr>
              <a:buSzPct val="94444"/>
              <a:buChar char="•"/>
              <a:tabLst>
                <a:tab pos="91440" algn="l"/>
              </a:tabLst>
            </a:pPr>
            <a:r>
              <a:rPr dirty="0" u="sng" sz="18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https://sabaq.pk/book-page.php?b=p&amp;c=10&amp;s=ph</a:t>
            </a:r>
            <a:endParaRPr sz="1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475"/>
              </a:spcBef>
            </a:pPr>
            <a:r>
              <a:rPr dirty="0" sz="1800" b="1">
                <a:solidFill>
                  <a:srgbClr val="202429"/>
                </a:solidFill>
                <a:latin typeface="Arial"/>
                <a:cs typeface="Arial"/>
              </a:rPr>
              <a:t>Chapter</a:t>
            </a:r>
            <a:r>
              <a:rPr dirty="0" sz="1800" spc="-35" b="1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02429"/>
                </a:solidFill>
                <a:latin typeface="Arial"/>
                <a:cs typeface="Arial"/>
              </a:rPr>
              <a:t>9:</a:t>
            </a:r>
            <a:r>
              <a:rPr dirty="0" sz="1800" spc="-20" b="1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Physical</a:t>
            </a:r>
            <a:r>
              <a:rPr dirty="0" u="sng" sz="1800" spc="-15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 spc="-1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Optics</a:t>
            </a:r>
            <a:endParaRPr sz="1800">
              <a:latin typeface="Arial"/>
              <a:cs typeface="Arial"/>
            </a:endParaRPr>
          </a:p>
          <a:p>
            <a:pPr lvl="1" marL="243840" indent="-88900">
              <a:lnSpc>
                <a:spcPct val="100000"/>
              </a:lnSpc>
              <a:buSzPct val="94444"/>
              <a:buChar char="•"/>
              <a:tabLst>
                <a:tab pos="2438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9.1:</a:t>
            </a:r>
            <a:r>
              <a:rPr dirty="0" sz="1800" spc="-1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Nature</a:t>
            </a:r>
            <a:r>
              <a:rPr dirty="0" u="sng" sz="1800" spc="-2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of</a:t>
            </a:r>
            <a:r>
              <a:rPr dirty="0" u="sng" sz="1800" spc="-1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Light</a:t>
            </a:r>
            <a:r>
              <a:rPr dirty="0" u="none" sz="1800" spc="10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(2</a:t>
            </a:r>
            <a:r>
              <a:rPr dirty="0" u="none" sz="1800" spc="-1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 lvl="1" marL="243840" indent="-88900">
              <a:lnSpc>
                <a:spcPct val="100000"/>
              </a:lnSpc>
              <a:buSzPct val="94444"/>
              <a:buChar char="•"/>
              <a:tabLst>
                <a:tab pos="2438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9.2:</a:t>
            </a:r>
            <a:r>
              <a:rPr dirty="0" sz="1800" spc="-3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Wave</a:t>
            </a:r>
            <a:r>
              <a:rPr dirty="0" u="sng" sz="1800" spc="-4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Front</a:t>
            </a:r>
            <a:r>
              <a:rPr dirty="0" u="none" sz="1800" spc="-25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(1</a:t>
            </a:r>
            <a:r>
              <a:rPr dirty="0" u="none" sz="1800" spc="-3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 lvl="1" marL="243840" indent="-88900">
              <a:lnSpc>
                <a:spcPct val="100000"/>
              </a:lnSpc>
              <a:buSzPct val="94444"/>
              <a:buChar char="•"/>
              <a:tabLst>
                <a:tab pos="2438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9.3:</a:t>
            </a:r>
            <a:r>
              <a:rPr dirty="0" sz="1800" spc="-2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Huygen's</a:t>
            </a:r>
            <a:r>
              <a:rPr dirty="0" u="sng" sz="1800" spc="-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Principle</a:t>
            </a:r>
            <a:r>
              <a:rPr dirty="0" u="none" sz="1800" spc="-10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(1</a:t>
            </a:r>
            <a:r>
              <a:rPr dirty="0" u="none" sz="1800" spc="-3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 lvl="1" marL="243840" indent="-88900">
              <a:lnSpc>
                <a:spcPct val="100000"/>
              </a:lnSpc>
              <a:buSzPct val="94444"/>
              <a:buChar char="•"/>
              <a:tabLst>
                <a:tab pos="2438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9.4:</a:t>
            </a:r>
            <a:r>
              <a:rPr dirty="0" sz="1800" spc="-3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Coherent</a:t>
            </a:r>
            <a:r>
              <a:rPr dirty="0" u="sng" sz="1800" spc="-1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sources</a:t>
            </a:r>
            <a:r>
              <a:rPr dirty="0" u="none" sz="1800" spc="-15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(1</a:t>
            </a:r>
            <a:r>
              <a:rPr dirty="0" u="none" sz="1800" spc="-3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 lvl="1" marL="243840" indent="-88900">
              <a:lnSpc>
                <a:spcPct val="100000"/>
              </a:lnSpc>
              <a:buSzPct val="94444"/>
              <a:buChar char="•"/>
              <a:tabLst>
                <a:tab pos="243840" algn="l"/>
              </a:tabLst>
            </a:pP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9.5:</a:t>
            </a:r>
            <a:r>
              <a:rPr dirty="0" sz="1800" spc="-2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Interference</a:t>
            </a:r>
            <a:r>
              <a:rPr dirty="0" u="sng" sz="1800" spc="-2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of</a:t>
            </a:r>
            <a:r>
              <a:rPr dirty="0" u="sng" sz="18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Light</a:t>
            </a:r>
            <a:r>
              <a:rPr dirty="0" u="none" sz="1800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1800">
                <a:solidFill>
                  <a:srgbClr val="202429"/>
                </a:solidFill>
                <a:latin typeface="Arial"/>
                <a:cs typeface="Arial"/>
              </a:rPr>
              <a:t>(2</a:t>
            </a:r>
            <a:r>
              <a:rPr dirty="0" u="none" sz="1800" spc="-2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u="none" sz="1800" spc="-10">
                <a:solidFill>
                  <a:srgbClr val="202429"/>
                </a:solidFill>
                <a:latin typeface="Arial"/>
                <a:cs typeface="Arial"/>
              </a:rPr>
              <a:t>videos)</a:t>
            </a:r>
            <a:endParaRPr sz="1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800" b="1">
                <a:solidFill>
                  <a:srgbClr val="202429"/>
                </a:solidFill>
                <a:latin typeface="Arial"/>
                <a:cs typeface="Arial"/>
              </a:rPr>
              <a:t>. . </a:t>
            </a:r>
            <a:r>
              <a:rPr dirty="0" sz="1800" spc="-50" b="1">
                <a:solidFill>
                  <a:srgbClr val="2024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lvl="1" marL="243840" indent="-88900">
              <a:lnSpc>
                <a:spcPct val="100000"/>
              </a:lnSpc>
              <a:buSzPct val="94444"/>
              <a:buChar char="•"/>
              <a:tabLst>
                <a:tab pos="243840" algn="l"/>
              </a:tabLst>
            </a:pPr>
            <a:r>
              <a:rPr dirty="0" sz="1800" spc="-30">
                <a:solidFill>
                  <a:srgbClr val="202429"/>
                </a:solidFill>
                <a:latin typeface="Arial"/>
                <a:cs typeface="Arial"/>
              </a:rPr>
              <a:t>Total</a:t>
            </a:r>
            <a:r>
              <a:rPr dirty="0" sz="1800" spc="-7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Sections:</a:t>
            </a:r>
            <a:r>
              <a:rPr dirty="0" sz="1800" spc="-4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02429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  <a:p>
            <a:pPr lvl="1" marL="307975" indent="-142875">
              <a:lnSpc>
                <a:spcPct val="100000"/>
              </a:lnSpc>
              <a:buSzPct val="94444"/>
              <a:buChar char="•"/>
              <a:tabLst>
                <a:tab pos="307975" algn="l"/>
              </a:tabLst>
            </a:pPr>
            <a:r>
              <a:rPr dirty="0" sz="1800" spc="-50">
                <a:solidFill>
                  <a:srgbClr val="202429"/>
                </a:solidFill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  <a:p>
            <a:pPr lvl="1" marL="303530" indent="-138430">
              <a:lnSpc>
                <a:spcPct val="100000"/>
              </a:lnSpc>
              <a:buSzPct val="94444"/>
              <a:buChar char="•"/>
              <a:tabLst>
                <a:tab pos="303530" algn="l"/>
              </a:tabLst>
            </a:pPr>
            <a:r>
              <a:rPr dirty="0" sz="1800" spc="-30">
                <a:solidFill>
                  <a:srgbClr val="202429"/>
                </a:solidFill>
                <a:latin typeface="Arial"/>
                <a:cs typeface="Arial"/>
              </a:rPr>
              <a:t>Total</a:t>
            </a:r>
            <a:r>
              <a:rPr dirty="0" sz="1800" spc="-9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02429"/>
                </a:solidFill>
                <a:latin typeface="Arial"/>
                <a:cs typeface="Arial"/>
              </a:rPr>
              <a:t>Videos:</a:t>
            </a:r>
            <a:r>
              <a:rPr dirty="0" sz="1800" spc="-55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202429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  <a:p>
            <a:pPr marL="4938395">
              <a:lnSpc>
                <a:spcPct val="100000"/>
              </a:lnSpc>
            </a:pPr>
            <a:r>
              <a:rPr dirty="0" u="sng" sz="180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View</a:t>
            </a:r>
            <a:r>
              <a:rPr dirty="0" u="sng" sz="1800" spc="-4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800" spc="-2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4"/>
              </a:rPr>
              <a:t>more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4" y="99060"/>
            <a:ext cx="5710428" cy="334365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3367" y="99060"/>
            <a:ext cx="5635751" cy="33436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396" y="3543300"/>
            <a:ext cx="6105144" cy="3099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117" y="135382"/>
            <a:ext cx="112337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latin typeface="Tahoma"/>
                <a:cs typeface="Tahoma"/>
              </a:rPr>
              <a:t>Light</a:t>
            </a:r>
            <a:r>
              <a:rPr dirty="0" sz="4400" spc="-25" b="1">
                <a:latin typeface="Tahoma"/>
                <a:cs typeface="Tahoma"/>
              </a:rPr>
              <a:t> </a:t>
            </a:r>
            <a:r>
              <a:rPr dirty="0" sz="4400" b="1">
                <a:latin typeface="Tahoma"/>
                <a:cs typeface="Tahoma"/>
              </a:rPr>
              <a:t>Microscopy</a:t>
            </a:r>
            <a:r>
              <a:rPr dirty="0" sz="4400" spc="-35" b="1">
                <a:latin typeface="Tahoma"/>
                <a:cs typeface="Tahoma"/>
              </a:rPr>
              <a:t> </a:t>
            </a:r>
            <a:r>
              <a:rPr dirty="0" sz="4400" b="1">
                <a:latin typeface="Tahoma"/>
                <a:cs typeface="Tahoma"/>
              </a:rPr>
              <a:t>OR</a:t>
            </a:r>
            <a:r>
              <a:rPr dirty="0" sz="4400" spc="-5" b="1">
                <a:latin typeface="Tahoma"/>
                <a:cs typeface="Tahoma"/>
              </a:rPr>
              <a:t> </a:t>
            </a:r>
            <a:r>
              <a:rPr dirty="0" sz="4400" b="1">
                <a:latin typeface="Tahoma"/>
                <a:cs typeface="Tahoma"/>
              </a:rPr>
              <a:t>Optical</a:t>
            </a:r>
            <a:r>
              <a:rPr dirty="0" sz="4400" spc="-25" b="1">
                <a:latin typeface="Tahoma"/>
                <a:cs typeface="Tahoma"/>
              </a:rPr>
              <a:t> </a:t>
            </a:r>
            <a:r>
              <a:rPr dirty="0" sz="4400" spc="-10" b="1">
                <a:latin typeface="Tahoma"/>
                <a:cs typeface="Tahoma"/>
              </a:rPr>
              <a:t>Microscopy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877010"/>
            <a:ext cx="11757025" cy="2183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6350" indent="-231140">
              <a:lnSpc>
                <a:spcPct val="106700"/>
              </a:lnSpc>
              <a:spcBef>
                <a:spcPts val="95"/>
              </a:spcBef>
              <a:buSzPct val="95833"/>
              <a:buFont typeface="Wingdings"/>
              <a:buChar char=""/>
              <a:tabLst>
                <a:tab pos="241300" algn="l"/>
                <a:tab pos="283210" algn="l"/>
                <a:tab pos="649605" algn="l"/>
                <a:tab pos="1410335" algn="l"/>
                <a:tab pos="3103245" algn="l"/>
                <a:tab pos="3490595" algn="l"/>
                <a:tab pos="3833495" algn="l"/>
                <a:tab pos="4516120" algn="l"/>
                <a:tab pos="5232400" algn="l"/>
                <a:tab pos="5885180" algn="l"/>
                <a:tab pos="7116445" algn="l"/>
                <a:tab pos="8348345" algn="l"/>
                <a:tab pos="9027795" algn="l"/>
                <a:tab pos="10280650" algn="l"/>
                <a:tab pos="11421110" algn="l"/>
              </a:tabLst>
            </a:pP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light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microscope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is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tool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that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identify,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observe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magnify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objects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by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transmitting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light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through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string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lenses.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85"/>
              </a:spcBef>
              <a:buClr>
                <a:srgbClr val="333333"/>
              </a:buClr>
              <a:buFont typeface="Wingdings"/>
              <a:buChar char=""/>
            </a:pPr>
            <a:endParaRPr sz="2400">
              <a:latin typeface="Tahoma"/>
              <a:cs typeface="Tahoma"/>
            </a:endParaRPr>
          </a:p>
          <a:p>
            <a:pPr marL="241300" marR="5080" indent="-231140">
              <a:lnSpc>
                <a:spcPct val="107100"/>
              </a:lnSpc>
              <a:buSzPct val="95833"/>
              <a:buFont typeface="Wingdings"/>
              <a:buChar char=""/>
              <a:tabLst>
                <a:tab pos="241300" algn="l"/>
                <a:tab pos="283210" algn="l"/>
              </a:tabLst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light</a:t>
            </a:r>
            <a:r>
              <a:rPr dirty="0" sz="2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microscope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is</a:t>
            </a:r>
            <a:r>
              <a:rPr dirty="0" sz="2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biology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laboratory instrument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or tool,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that</a:t>
            </a:r>
            <a:r>
              <a:rPr dirty="0" sz="2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uses</a:t>
            </a:r>
            <a:r>
              <a:rPr dirty="0" sz="2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visible</a:t>
            </a:r>
            <a:r>
              <a:rPr dirty="0" sz="2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light</a:t>
            </a:r>
            <a:r>
              <a:rPr dirty="0" sz="2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to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detect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magnify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very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small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objects</a:t>
            </a:r>
            <a:r>
              <a:rPr dirty="0" sz="24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enlarge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them.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4827" y="3110483"/>
            <a:ext cx="6704506" cy="3590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2024-11-03T06:54:30Z</dcterms:created>
  <dcterms:modified xsi:type="dcterms:W3CDTF">2024-11-03T06:54:30Z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2024-11-03T00:00:00Z</vt:filetime>
  </property>
  <property fmtid="{D5CDD505-2E9C-101B-9397-08002B2CF9AE}" pid="3" name="Producer">
    <vt:lpwstr>3-Heights(TM) PDF Security Shell 4.8.25.2 (http://www.pdf-tools.com)</vt:lpwstr>
  </property>
</Properties>
</file>