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5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8" r:id="rId24"/>
    <p:sldId id="281" r:id="rId2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2701" autoAdjust="0"/>
  </p:normalViewPr>
  <p:slideViewPr>
    <p:cSldViewPr snapToGrid="0">
      <p:cViewPr varScale="1">
        <p:scale>
          <a:sx n="64" d="100"/>
          <a:sy n="64" d="100"/>
        </p:scale>
        <p:origin x="7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AE9821-0C46-4489-9FAC-5B895E79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CCEC1F-F6F9-4360-9AE3-144310FD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94BC01-550B-45A1-9930-69A1A2B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8357FE-D530-4FEB-ABE2-98C0CDF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7FAC97-B2B5-45C9-B476-05313231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17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9ACD6-8296-4639-9F8A-6BD83E70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5E922E-371E-4BCA-9ECE-820A4446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3C64B3-352B-40EF-8E7D-9F989CC0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CC8882-2A6D-4BAD-8CF3-8286D24D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72C0AC-BB7C-499E-82E1-B33C08C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01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02C9650-CF54-46D8-95D2-8F75875C4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C9EB92C-DDDD-4C7D-B2BD-F3667247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5085F2-35FE-49B4-96FF-26A8E5C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9B601F-F8F9-4C81-9CDD-35BA5861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2F2627-97D7-4F0A-B3CF-828387E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39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8B92D-BA74-4B4D-91D5-4AE6688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B89919-3341-4C84-86D7-F3C8C673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7B6199-8526-45B0-91A9-8E0B7E67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5D0546-4A9E-4280-9B5F-8ED5F50D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258BAC-B440-4A7C-B16F-873ECD7B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727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022D1-5579-4FF8-AEAB-69B971A1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E12230-E97F-485D-B47D-10A43B69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9E8C95-C79F-4BB2-9543-2B2BFDF6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FD9DB1-2CDF-4DCB-8130-FB92F27D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BA7452-9A6E-49EC-A388-52F2DB8F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83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63C933-5279-4C82-B275-54606616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7330-9604-4FB2-988C-E7AF459D3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A0D12A-AA54-4C37-A475-4E6508FC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5CF14B-38A1-4DB8-BFBC-3D0A572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BA77F9-C44B-4EA9-87FA-0154A73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C28EDB-5A64-4EA7-86BE-02C7C30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364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D60CD-7D51-40B5-8F9B-AD4C1E3B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B1FAFE-5975-4583-97CA-1B176B71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01B1C7-5887-4C65-B313-484FD649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316474-CBDF-4289-9867-40F5F30ED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891B77-4C73-4E04-A296-7E60433D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B1B91B-D342-4540-BB64-C8EA395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9C2CC2-6FD2-4197-87E3-3B25E32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DA489A6-68C9-41B5-BC76-98110232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5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8BC200-12CE-4016-B6B5-E029E67F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F12155-5AF7-47B3-92B5-91D543D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AF1D10-D0BC-41AF-88E7-6FE16F65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980B74-14A7-4E4D-974F-1760732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79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914FC3A-9062-42B3-A716-3B57E5E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9A3DA04-4140-40BC-952B-06E72CD4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7578FC-8010-4BE5-9240-ECA4628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37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639080-E65D-4E13-9AA6-E0CE2EAE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BB6EAD-FDCD-45F9-AE93-611E6937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006C37-F568-43AA-89FE-60AEA48B2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FD70E9-6AB8-4F57-AB69-93E9C1B5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3AF5DD-2EC7-4200-BFF6-E43DE73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64D80D-A9F8-4186-B18B-7A2937B9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321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19DAE-B7FA-409C-87CD-30B1E3B1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2E248D-0B07-4FF1-B998-B3B1C291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205D5-B2B6-42CF-B1D3-15C7CC7B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DC6A26-7467-4623-BA8B-FA2D7CEA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F6242F6-9868-4D3E-98AA-EDDEC2DE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D5CAF9-0432-4A0B-B8B2-4016E554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5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AD985F1-3410-4891-9740-B460ADDB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2B0103-30A3-4423-913D-9752DA3A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F6FE0D-4D0F-4595-BD47-7277FD85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317F-2388-4D9B-B051-1A4D40EADA15}" type="datetimeFigureOut">
              <a:rPr lang="th-TH" smtClean="0"/>
              <a:t>06/11/66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B09FA5-137B-458C-ADE3-E0295F964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FF5783-C273-42AB-AB8E-A5B27747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1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20.png"/><Relationship Id="rId7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08.png"/><Relationship Id="rId9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9.png"/><Relationship Id="rId7" Type="http://schemas.openxmlformats.org/officeDocument/2006/relationships/image" Target="../media/image13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0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BF9FB-F278-4B64-8E23-926BCA4CE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Impedance Parameters OR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Z-Parameters OR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Open Circuit Parameters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44521B-8BE8-43D6-9248-A8BDB08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" y="103368"/>
            <a:ext cx="12136341" cy="644056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Admittance Parameters OR Y-Parameters OR Short Circuit Parameters</a:t>
            </a:r>
            <a:endParaRPr lang="th-TH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7F666DEE-196B-4874-868A-A079EFE98FD0}"/>
                  </a:ext>
                </a:extLst>
              </p:cNvPr>
              <p:cNvSpPr txBox="1"/>
              <p:nvPr/>
            </p:nvSpPr>
            <p:spPr>
              <a:xfrm>
                <a:off x="267309" y="1022554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66DEE-196B-4874-868A-A079EFE9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9" y="1022554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1EBDFA9-3A49-4933-9E9B-FC3A9AE9AEB8}"/>
                  </a:ext>
                </a:extLst>
              </p:cNvPr>
              <p:cNvSpPr txBox="1"/>
              <p:nvPr/>
            </p:nvSpPr>
            <p:spPr>
              <a:xfrm>
                <a:off x="488612" y="61475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EBDFA9-3A49-4933-9E9B-FC3A9AE9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2" y="614750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74" t="-1408" r="-825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C61839-F213-4897-AA83-4C797EB0099A}"/>
              </a:ext>
            </a:extLst>
          </p:cNvPr>
          <p:cNvSpPr txBox="1"/>
          <p:nvPr/>
        </p:nvSpPr>
        <p:spPr>
          <a:xfrm>
            <a:off x="267309" y="1477510"/>
            <a:ext cx="11657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Simply Changes Voltages into currents, Currents into voltages and Impedances changes into Admittances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DA9FC19-FB27-419B-B2DE-D66B3CBA1AF9}"/>
                  </a:ext>
                </a:extLst>
              </p:cNvPr>
              <p:cNvSpPr txBox="1"/>
              <p:nvPr/>
            </p:nvSpPr>
            <p:spPr>
              <a:xfrm>
                <a:off x="395192" y="291919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2" y="2919190"/>
                <a:ext cx="314540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2AF6DC7-925A-4F97-99BA-EC3D074A344D}"/>
                  </a:ext>
                </a:extLst>
              </p:cNvPr>
              <p:cNvSpPr txBox="1"/>
              <p:nvPr/>
            </p:nvSpPr>
            <p:spPr>
              <a:xfrm>
                <a:off x="488612" y="243951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2" y="2439513"/>
                <a:ext cx="2958566" cy="430887"/>
              </a:xfrm>
              <a:prstGeom prst="rect">
                <a:avLst/>
              </a:prstGeom>
              <a:blipFill>
                <a:blip r:embed="rId5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66A081-F4F5-4AB7-8DEF-3984CAE1CA6B}"/>
              </a:ext>
            </a:extLst>
          </p:cNvPr>
          <p:cNvSpPr txBox="1"/>
          <p:nvPr/>
        </p:nvSpPr>
        <p:spPr>
          <a:xfrm>
            <a:off x="488612" y="3412593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32F13A4D-DB3C-45FA-B016-9023FAD7C845}"/>
                  </a:ext>
                </a:extLst>
              </p:cNvPr>
              <p:cNvSpPr txBox="1"/>
              <p:nvPr/>
            </p:nvSpPr>
            <p:spPr>
              <a:xfrm>
                <a:off x="572495" y="4321482"/>
                <a:ext cx="3296287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3A4D-DB3C-45FA-B016-9023FAD7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5" y="4321482"/>
                <a:ext cx="3296287" cy="792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AE162F6A-1C50-4025-AAA4-1D90FEC21225}"/>
                  </a:ext>
                </a:extLst>
              </p:cNvPr>
              <p:cNvSpPr txBox="1"/>
              <p:nvPr/>
            </p:nvSpPr>
            <p:spPr>
              <a:xfrm>
                <a:off x="716943" y="6027806"/>
                <a:ext cx="1912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62F6A-1C50-4025-AAA4-1D90FEC2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3" y="6027806"/>
                <a:ext cx="1912127" cy="430887"/>
              </a:xfrm>
              <a:prstGeom prst="rect">
                <a:avLst/>
              </a:prstGeom>
              <a:blipFill>
                <a:blip r:embed="rId7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C61839-F213-4897-AA83-4C797EB0099A}"/>
              </a:ext>
            </a:extLst>
          </p:cNvPr>
          <p:cNvSpPr txBox="1"/>
          <p:nvPr/>
        </p:nvSpPr>
        <p:spPr>
          <a:xfrm>
            <a:off x="201719" y="176491"/>
            <a:ext cx="1165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 Y</a:t>
            </a:r>
            <a:r>
              <a:rPr lang="en-GB" baseline="-25000" dirty="0"/>
              <a:t>11</a:t>
            </a:r>
            <a:r>
              <a:rPr lang="en-GB" dirty="0"/>
              <a:t> , so V</a:t>
            </a:r>
            <a:r>
              <a:rPr lang="en-GB" baseline="-25000" dirty="0"/>
              <a:t>2</a:t>
            </a:r>
            <a:r>
              <a:rPr lang="en-GB" dirty="0"/>
              <a:t> is zero, when voltage is zero means it is Shor Circuited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DA9FC19-FB27-419B-B2DE-D66B3CBA1AF9}"/>
                  </a:ext>
                </a:extLst>
              </p:cNvPr>
              <p:cNvSpPr txBox="1"/>
              <p:nvPr/>
            </p:nvSpPr>
            <p:spPr>
              <a:xfrm>
                <a:off x="8807116" y="113987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116" y="1139870"/>
                <a:ext cx="31454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2AF6DC7-925A-4F97-99BA-EC3D074A344D}"/>
                  </a:ext>
                </a:extLst>
              </p:cNvPr>
              <p:cNvSpPr txBox="1"/>
              <p:nvPr/>
            </p:nvSpPr>
            <p:spPr>
              <a:xfrm>
                <a:off x="8900535" y="612021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35" y="612021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82183991-A63D-4492-8890-25BA056DC981}"/>
                  </a:ext>
                </a:extLst>
              </p:cNvPr>
              <p:cNvSpPr txBox="1"/>
              <p:nvPr/>
            </p:nvSpPr>
            <p:spPr>
              <a:xfrm>
                <a:off x="368115" y="802463"/>
                <a:ext cx="22373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83991-A63D-4492-8890-25BA056D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5" y="802463"/>
                <a:ext cx="2237343" cy="430887"/>
              </a:xfrm>
              <a:prstGeom prst="rect">
                <a:avLst/>
              </a:prstGeom>
              <a:blipFill>
                <a:blip r:embed="rId4"/>
                <a:stretch>
                  <a:fillRect l="-3542" t="-2857" r="-3542" b="-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0A1A2832-BAC1-4D47-B73F-C1009FA32968}"/>
                  </a:ext>
                </a:extLst>
              </p:cNvPr>
              <p:cNvSpPr txBox="1"/>
              <p:nvPr/>
            </p:nvSpPr>
            <p:spPr>
              <a:xfrm>
                <a:off x="239481" y="1478438"/>
                <a:ext cx="10049510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𝐷𝑟𝑖𝑣𝑖𝑛𝑔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A2832-BAC1-4D47-B73F-C1009FA3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1" y="1478438"/>
                <a:ext cx="10049510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398292BC-75F2-44BC-862D-AC98E9A629D6}"/>
                  </a:ext>
                </a:extLst>
              </p:cNvPr>
              <p:cNvSpPr txBox="1"/>
              <p:nvPr/>
            </p:nvSpPr>
            <p:spPr>
              <a:xfrm>
                <a:off x="201720" y="2705435"/>
                <a:ext cx="9888486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8292BC-75F2-44BC-862D-AC98E9A6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0" y="2705435"/>
                <a:ext cx="9888486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CC30781-5F8F-4D28-923C-E9B4AA477882}"/>
                  </a:ext>
                </a:extLst>
              </p:cNvPr>
              <p:cNvSpPr txBox="1"/>
              <p:nvPr/>
            </p:nvSpPr>
            <p:spPr>
              <a:xfrm>
                <a:off x="319993" y="3668814"/>
                <a:ext cx="9888486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𝑅𝑒𝑣𝑒𝑟𝑠𝑒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C30781-5F8F-4D28-923C-E9B4AA47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3" y="3668814"/>
                <a:ext cx="9888486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306E812F-2E9D-4F7A-ABE3-0E5B494F542E}"/>
                  </a:ext>
                </a:extLst>
              </p:cNvPr>
              <p:cNvSpPr txBox="1"/>
              <p:nvPr/>
            </p:nvSpPr>
            <p:spPr>
              <a:xfrm>
                <a:off x="368115" y="4889757"/>
                <a:ext cx="10588782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𝐷𝑟𝑖𝑣𝑖𝑛𝑔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6E812F-2E9D-4F7A-ABE3-0E5B494F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5" y="4889757"/>
                <a:ext cx="10588782" cy="969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C1D3DF-51C0-4F49-A4F8-78E55D9A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31" y="879118"/>
            <a:ext cx="5400675" cy="218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07F17A3-72B2-4AB0-9FCC-47FAD19C337B}"/>
                  </a:ext>
                </a:extLst>
              </p:cNvPr>
              <p:cNvSpPr txBox="1"/>
              <p:nvPr/>
            </p:nvSpPr>
            <p:spPr>
              <a:xfrm>
                <a:off x="8352451" y="290578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51" y="2905780"/>
                <a:ext cx="314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089983A-FC4E-424F-8295-DB5A7456210C}"/>
                  </a:ext>
                </a:extLst>
              </p:cNvPr>
              <p:cNvSpPr txBox="1"/>
              <p:nvPr/>
            </p:nvSpPr>
            <p:spPr>
              <a:xfrm>
                <a:off x="504513" y="6259508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3" y="6259508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FFF85E45-A349-4258-98AF-6FC8F779DD07}"/>
                  </a:ext>
                </a:extLst>
              </p:cNvPr>
              <p:cNvSpPr txBox="1"/>
              <p:nvPr/>
            </p:nvSpPr>
            <p:spPr>
              <a:xfrm>
                <a:off x="342816" y="3814900"/>
                <a:ext cx="11155037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6" y="3814900"/>
                <a:ext cx="11155037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AECA3AB-AA22-478E-90D1-51C20D443358}"/>
                  </a:ext>
                </a:extLst>
              </p:cNvPr>
              <p:cNvSpPr txBox="1"/>
              <p:nvPr/>
            </p:nvSpPr>
            <p:spPr>
              <a:xfrm>
                <a:off x="342817" y="3274438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7" y="3274438"/>
                <a:ext cx="29002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BA768277-623D-41DB-8F74-DEFE9DF76198}"/>
                  </a:ext>
                </a:extLst>
              </p:cNvPr>
              <p:cNvSpPr txBox="1"/>
              <p:nvPr/>
            </p:nvSpPr>
            <p:spPr>
              <a:xfrm>
                <a:off x="65970" y="4719468"/>
                <a:ext cx="345393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−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" y="4719468"/>
                <a:ext cx="3453931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49C686B-7CB7-4545-BA08-57AFC7F67BD7}"/>
              </a:ext>
            </a:extLst>
          </p:cNvPr>
          <p:cNvCxnSpPr/>
          <p:nvPr/>
        </p:nvCxnSpPr>
        <p:spPr>
          <a:xfrm flipV="1">
            <a:off x="1399430" y="5618432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2F0B714-7DC5-4879-824D-31EC84190656}"/>
              </a:ext>
            </a:extLst>
          </p:cNvPr>
          <p:cNvCxnSpPr/>
          <p:nvPr/>
        </p:nvCxnSpPr>
        <p:spPr>
          <a:xfrm flipV="1">
            <a:off x="2728623" y="5618432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E8EF8CB3-9DF7-4716-A909-9951611B54E0}"/>
                  </a:ext>
                </a:extLst>
              </p:cNvPr>
              <p:cNvSpPr txBox="1"/>
              <p:nvPr/>
            </p:nvSpPr>
            <p:spPr>
              <a:xfrm>
                <a:off x="8445869" y="247489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869" y="2474893"/>
                <a:ext cx="2958566" cy="430887"/>
              </a:xfrm>
              <a:prstGeom prst="rect">
                <a:avLst/>
              </a:prstGeom>
              <a:blipFill>
                <a:blip r:embed="rId8"/>
                <a:stretch>
                  <a:fillRect l="-2058" t="-1408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3EF35D0-D6EE-4F3B-BE38-C0E36DFB0F52}"/>
                  </a:ext>
                </a:extLst>
              </p:cNvPr>
              <p:cNvSpPr txBox="1"/>
              <p:nvPr/>
            </p:nvSpPr>
            <p:spPr>
              <a:xfrm>
                <a:off x="4057816" y="5356822"/>
                <a:ext cx="6094674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𝑇h𝑒𝑟𝑒𝑓𝑜𝑟𝑒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16" y="5356822"/>
                <a:ext cx="6094674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="" xmlns:a16="http://schemas.microsoft.com/office/drawing/2014/main" id="{3B109F8A-ED3B-4F77-B059-42C82FFA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2183"/>
            <a:ext cx="11926957" cy="7576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Q: Determine the Y-Parameter for the given circuit below</a:t>
            </a:r>
            <a:endParaRPr lang="th-TH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07F17A3-72B2-4AB0-9FCC-47FAD19C337B}"/>
                  </a:ext>
                </a:extLst>
              </p:cNvPr>
              <p:cNvSpPr txBox="1"/>
              <p:nvPr/>
            </p:nvSpPr>
            <p:spPr>
              <a:xfrm>
                <a:off x="9140016" y="727123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16" y="727123"/>
                <a:ext cx="31454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089983A-FC4E-424F-8295-DB5A7456210C}"/>
                  </a:ext>
                </a:extLst>
              </p:cNvPr>
              <p:cNvSpPr txBox="1"/>
              <p:nvPr/>
            </p:nvSpPr>
            <p:spPr>
              <a:xfrm>
                <a:off x="438543" y="4546447"/>
                <a:ext cx="3024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43" y="4546447"/>
                <a:ext cx="3024738" cy="430887"/>
              </a:xfrm>
              <a:prstGeom prst="rect">
                <a:avLst/>
              </a:prstGeom>
              <a:blipFill>
                <a:blip r:embed="rId3"/>
                <a:stretch>
                  <a:fillRect l="-2419" t="-1429" r="-605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FFF85E45-A349-4258-98AF-6FC8F779DD07}"/>
                  </a:ext>
                </a:extLst>
              </p:cNvPr>
              <p:cNvSpPr txBox="1"/>
              <p:nvPr/>
            </p:nvSpPr>
            <p:spPr>
              <a:xfrm>
                <a:off x="136082" y="1790805"/>
                <a:ext cx="11155037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2" y="1790805"/>
                <a:ext cx="11155037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AECA3AB-AA22-478E-90D1-51C20D443358}"/>
                  </a:ext>
                </a:extLst>
              </p:cNvPr>
              <p:cNvSpPr txBox="1"/>
              <p:nvPr/>
            </p:nvSpPr>
            <p:spPr>
              <a:xfrm>
                <a:off x="-62700" y="735744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700" y="735744"/>
                <a:ext cx="29002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BA768277-623D-41DB-8F74-DEFE9DF76198}"/>
                  </a:ext>
                </a:extLst>
              </p:cNvPr>
              <p:cNvSpPr txBox="1"/>
              <p:nvPr/>
            </p:nvSpPr>
            <p:spPr>
              <a:xfrm>
                <a:off x="0" y="3006407"/>
                <a:ext cx="3453931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6407"/>
                <a:ext cx="3453931" cy="910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49C686B-7CB7-4545-BA08-57AFC7F67BD7}"/>
              </a:ext>
            </a:extLst>
          </p:cNvPr>
          <p:cNvCxnSpPr/>
          <p:nvPr/>
        </p:nvCxnSpPr>
        <p:spPr>
          <a:xfrm flipV="1">
            <a:off x="1468632" y="3901649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2F0B714-7DC5-4879-824D-31EC84190656}"/>
              </a:ext>
            </a:extLst>
          </p:cNvPr>
          <p:cNvCxnSpPr/>
          <p:nvPr/>
        </p:nvCxnSpPr>
        <p:spPr>
          <a:xfrm flipV="1">
            <a:off x="2662653" y="3905371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E8EF8CB3-9DF7-4716-A909-9951611B54E0}"/>
                  </a:ext>
                </a:extLst>
              </p:cNvPr>
              <p:cNvSpPr txBox="1"/>
              <p:nvPr/>
            </p:nvSpPr>
            <p:spPr>
              <a:xfrm>
                <a:off x="9233434" y="29623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434" y="296236"/>
                <a:ext cx="2958566" cy="430887"/>
              </a:xfrm>
              <a:prstGeom prst="rect">
                <a:avLst/>
              </a:prstGeom>
              <a:blipFill>
                <a:blip r:embed="rId7"/>
                <a:stretch>
                  <a:fillRect l="-2062" t="-2857" r="-206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3EF35D0-D6EE-4F3B-BE38-C0E36DFB0F52}"/>
                  </a:ext>
                </a:extLst>
              </p:cNvPr>
              <p:cNvSpPr txBox="1"/>
              <p:nvPr/>
            </p:nvSpPr>
            <p:spPr>
              <a:xfrm>
                <a:off x="3538622" y="3284833"/>
                <a:ext cx="5271421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𝑇h𝑒𝑟𝑒𝑓𝑜𝑟𝑒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22" y="3284833"/>
                <a:ext cx="5271421" cy="910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93F4009D-9FC0-42B7-A0F1-87A316A52DA4}"/>
                  </a:ext>
                </a:extLst>
              </p:cNvPr>
              <p:cNvSpPr txBox="1"/>
              <p:nvPr/>
            </p:nvSpPr>
            <p:spPr>
              <a:xfrm>
                <a:off x="265235" y="4977334"/>
                <a:ext cx="4145088" cy="1767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4009D-9FC0-42B7-A0F1-87A316A5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5" y="4977334"/>
                <a:ext cx="4145088" cy="1767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428C7-5D3E-4D3E-B8D7-165F5542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3" y="139713"/>
            <a:ext cx="10515600" cy="54132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Hybrid-Parameters or h-Parameters</a:t>
            </a:r>
            <a:endParaRPr lang="th-TH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1E71498B-6AFC-44CB-B63B-E3D131002297}"/>
                  </a:ext>
                </a:extLst>
              </p:cNvPr>
              <p:cNvSpPr txBox="1"/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1498B-6AFC-44CB-B63B-E3D13100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0DB98A3D-A9E4-40E7-B789-35592146221E}"/>
                  </a:ext>
                </a:extLst>
              </p:cNvPr>
              <p:cNvSpPr txBox="1"/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98A3D-A9E4-40E7-B789-35592146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336491-C464-4E46-8FF4-B6871CF7CC28}"/>
              </a:ext>
            </a:extLst>
          </p:cNvPr>
          <p:cNvSpPr txBox="1"/>
          <p:nvPr/>
        </p:nvSpPr>
        <p:spPr>
          <a:xfrm>
            <a:off x="310100" y="1598212"/>
            <a:ext cx="11881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generate the h-parameter, simply output side variables of current with voltage and voltage with currents only I</a:t>
            </a:r>
            <a:r>
              <a:rPr lang="en-GB" baseline="-25000" dirty="0"/>
              <a:t>2</a:t>
            </a:r>
            <a:r>
              <a:rPr lang="en-GB" dirty="0"/>
              <a:t> = V</a:t>
            </a:r>
            <a:r>
              <a:rPr lang="en-GB" baseline="-25000" dirty="0"/>
              <a:t>2</a:t>
            </a:r>
            <a:r>
              <a:rPr lang="en-GB" dirty="0"/>
              <a:t> , V</a:t>
            </a:r>
            <a:r>
              <a:rPr lang="en-GB" baseline="-25000" dirty="0"/>
              <a:t>2</a:t>
            </a:r>
            <a:r>
              <a:rPr lang="en-GB" dirty="0"/>
              <a:t> = I</a:t>
            </a:r>
            <a:r>
              <a:rPr lang="en-GB" baseline="-25000" dirty="0"/>
              <a:t>2</a:t>
            </a:r>
            <a:r>
              <a:rPr lang="en-GB" dirty="0"/>
              <a:t> and Z = h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5C99B42-A901-4559-9AE4-9FCE55C7B481}"/>
                  </a:ext>
                </a:extLst>
              </p:cNvPr>
              <p:cNvSpPr txBox="1"/>
              <p:nvPr/>
            </p:nvSpPr>
            <p:spPr>
              <a:xfrm>
                <a:off x="310100" y="2667456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" y="2667456"/>
                <a:ext cx="3012235" cy="430887"/>
              </a:xfrm>
              <a:prstGeom prst="rect">
                <a:avLst/>
              </a:prstGeom>
              <a:blipFill>
                <a:blip r:embed="rId4"/>
                <a:stretch>
                  <a:fillRect l="-2429" t="-5714" r="-60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97400EC9-177D-4212-84BC-C2BBA8B11029}"/>
                  </a:ext>
                </a:extLst>
              </p:cNvPr>
              <p:cNvSpPr txBox="1"/>
              <p:nvPr/>
            </p:nvSpPr>
            <p:spPr>
              <a:xfrm>
                <a:off x="115632" y="3236438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2" y="3236438"/>
                <a:ext cx="34011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EEE3D6-1F5A-404E-8005-99A2F5F99297}"/>
              </a:ext>
            </a:extLst>
          </p:cNvPr>
          <p:cNvSpPr txBox="1"/>
          <p:nvPr/>
        </p:nvSpPr>
        <p:spPr>
          <a:xfrm>
            <a:off x="232845" y="3897753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728E9B07-044E-4021-BC3B-066958303F75}"/>
                  </a:ext>
                </a:extLst>
              </p:cNvPr>
              <p:cNvSpPr txBox="1"/>
              <p:nvPr/>
            </p:nvSpPr>
            <p:spPr>
              <a:xfrm>
                <a:off x="413468" y="4794233"/>
                <a:ext cx="3432093" cy="815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8E9B07-044E-4021-BC3B-066958303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8" y="4794233"/>
                <a:ext cx="3432093" cy="815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5C99B42-A901-4559-9AE4-9FCE55C7B481}"/>
                  </a:ext>
                </a:extLst>
              </p:cNvPr>
              <p:cNvSpPr txBox="1"/>
              <p:nvPr/>
            </p:nvSpPr>
            <p:spPr>
              <a:xfrm>
                <a:off x="286246" y="313871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6" y="313871"/>
                <a:ext cx="3012235" cy="430887"/>
              </a:xfrm>
              <a:prstGeom prst="rect">
                <a:avLst/>
              </a:prstGeom>
              <a:blipFill>
                <a:blip r:embed="rId2"/>
                <a:stretch>
                  <a:fillRect l="-2429" t="-4225" r="-60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97400EC9-177D-4212-84BC-C2BBA8B11029}"/>
                  </a:ext>
                </a:extLst>
              </p:cNvPr>
              <p:cNvSpPr txBox="1"/>
              <p:nvPr/>
            </p:nvSpPr>
            <p:spPr>
              <a:xfrm>
                <a:off x="91778" y="882853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882853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C288F04-DB42-4837-A779-275D571F726D}"/>
                  </a:ext>
                </a:extLst>
              </p:cNvPr>
              <p:cNvSpPr txBox="1"/>
              <p:nvPr/>
            </p:nvSpPr>
            <p:spPr>
              <a:xfrm>
                <a:off x="0" y="2495620"/>
                <a:ext cx="105868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ratio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of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input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voltage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to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input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current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at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short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circuited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output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port</m:t>
                      </m:r>
                    </m:oMath>
                  </m:oMathPara>
                </a14:m>
                <a:endParaRPr lang="th-TH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288F04-DB42-4837-A779-275D571F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620"/>
                <a:ext cx="10586824" cy="523220"/>
              </a:xfrm>
              <a:prstGeom prst="rect">
                <a:avLst/>
              </a:prstGeom>
              <a:blipFill>
                <a:blip r:embed="rId4"/>
                <a:stretch>
                  <a:fillRect l="-58" r="-115"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0C1B217C-E541-4310-8677-977576F7C052}"/>
                  </a:ext>
                </a:extLst>
              </p:cNvPr>
              <p:cNvSpPr txBox="1"/>
              <p:nvPr/>
            </p:nvSpPr>
            <p:spPr>
              <a:xfrm>
                <a:off x="155390" y="3194698"/>
                <a:ext cx="7787964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open</m:t>
                      </m:r>
                      <m:r>
                        <m:rPr>
                          <m:nor/>
                        </m:rPr>
                        <a:rPr lang="en-GB" smtClean="0"/>
                        <m:t>−</m:t>
                      </m:r>
                      <m:r>
                        <m:rPr>
                          <m:nor/>
                        </m:rPr>
                        <a:rPr lang="en-GB" smtClean="0"/>
                        <m:t>circuit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output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Admittance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B217C-E541-4310-8677-977576F7C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0" y="3194698"/>
                <a:ext cx="7787964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AFBA216F-314C-4206-B688-9A24001350B0}"/>
                  </a:ext>
                </a:extLst>
              </p:cNvPr>
              <p:cNvSpPr txBox="1"/>
              <p:nvPr/>
            </p:nvSpPr>
            <p:spPr>
              <a:xfrm>
                <a:off x="155389" y="4253547"/>
                <a:ext cx="7318837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open</m:t>
                      </m:r>
                      <m:r>
                        <m:rPr>
                          <m:nor/>
                        </m:rPr>
                        <a:rPr lang="en-GB"/>
                        <m:t>−</m:t>
                      </m:r>
                      <m:r>
                        <m:rPr>
                          <m:nor/>
                        </m:rPr>
                        <a:rPr lang="en-GB"/>
                        <m:t>circuit</m:t>
                      </m:r>
                      <m:r>
                        <m:rPr>
                          <m:nor/>
                        </m:rPr>
                        <a:rPr lang="en-GB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reverse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voltage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/>
                        <m:t>gain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</m:oMath>
                  </m:oMathPara>
                </a14:m>
                <a:endParaRPr lang="en-US" b="0" i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BA216F-314C-4206-B688-9A2400135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9" y="4253547"/>
                <a:ext cx="7318837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94E889E6-3D42-4692-A249-C9790D44E840}"/>
                  </a:ext>
                </a:extLst>
              </p:cNvPr>
              <p:cNvSpPr txBox="1"/>
              <p:nvPr/>
            </p:nvSpPr>
            <p:spPr>
              <a:xfrm>
                <a:off x="91778" y="5670112"/>
                <a:ext cx="757626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short</m:t>
                      </m:r>
                      <m:r>
                        <m:rPr>
                          <m:nor/>
                        </m:rPr>
                        <a:rPr lang="en-GB" smtClean="0"/>
                        <m:t>−</m:t>
                      </m:r>
                      <m:r>
                        <m:rPr>
                          <m:nor/>
                        </m:rPr>
                        <a:rPr lang="en-GB" smtClean="0"/>
                        <m:t>circuit</m:t>
                      </m:r>
                      <m:r>
                        <m:rPr>
                          <m:nor/>
                        </m:rPr>
                        <a:rPr lang="en-GB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forward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current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gain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889E6-3D42-4692-A249-C9790D44E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5670112"/>
                <a:ext cx="7576269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8D49D077-432D-4146-9F28-D67B9769E64C}"/>
                  </a:ext>
                </a:extLst>
              </p:cNvPr>
              <p:cNvSpPr txBox="1"/>
              <p:nvPr/>
            </p:nvSpPr>
            <p:spPr>
              <a:xfrm>
                <a:off x="91778" y="1350329"/>
                <a:ext cx="9212574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Impedance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9D077-432D-4146-9F28-D67B9769E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1350329"/>
                <a:ext cx="9212574" cy="969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71E7D54-791F-45D0-9133-8D9783C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" y="854998"/>
            <a:ext cx="5962650" cy="2094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8FFAFFC-D520-4F58-9229-23C48E8DAAF0}"/>
                  </a:ext>
                </a:extLst>
              </p:cNvPr>
              <p:cNvSpPr txBox="1"/>
              <p:nvPr/>
            </p:nvSpPr>
            <p:spPr>
              <a:xfrm>
                <a:off x="302157" y="3589568"/>
                <a:ext cx="117043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−6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7" y="3589568"/>
                <a:ext cx="11704312" cy="369332"/>
              </a:xfrm>
              <a:prstGeom prst="rect">
                <a:avLst/>
              </a:prstGeom>
              <a:blipFill>
                <a:blip r:embed="rId3"/>
                <a:stretch>
                  <a:fillRect l="-938" t="-1667" b="-6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F095F34-A963-495B-8157-3E383F697383}"/>
                  </a:ext>
                </a:extLst>
              </p:cNvPr>
              <p:cNvSpPr txBox="1"/>
              <p:nvPr/>
            </p:nvSpPr>
            <p:spPr>
              <a:xfrm>
                <a:off x="302157" y="3046888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7" y="3046888"/>
                <a:ext cx="29002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34F37671-317C-472B-B71C-009C7AE99B90}"/>
                  </a:ext>
                </a:extLst>
              </p:cNvPr>
              <p:cNvSpPr txBox="1"/>
              <p:nvPr/>
            </p:nvSpPr>
            <p:spPr>
              <a:xfrm>
                <a:off x="373048" y="6152691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8" y="6152691"/>
                <a:ext cx="34011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D2A7DBA5-2ACE-48CA-AE16-90F619FF9698}"/>
                  </a:ext>
                </a:extLst>
              </p:cNvPr>
              <p:cNvSpPr txBox="1"/>
              <p:nvPr/>
            </p:nvSpPr>
            <p:spPr>
              <a:xfrm>
                <a:off x="235895" y="4097162"/>
                <a:ext cx="8741127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−6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7DBA5-2ACE-48CA-AE16-90F619FF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5" y="4097162"/>
                <a:ext cx="8741127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15B48B6A-4A9C-4954-8FB6-2F3D346EDFB5}"/>
                  </a:ext>
                </a:extLst>
              </p:cNvPr>
              <p:cNvSpPr txBox="1"/>
              <p:nvPr/>
            </p:nvSpPr>
            <p:spPr>
              <a:xfrm>
                <a:off x="81501" y="4974036"/>
                <a:ext cx="37271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B48B6A-4A9C-4954-8FB6-2F3D346E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1" y="4974036"/>
                <a:ext cx="3727174" cy="90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AE1B56E7-666C-452B-A61C-A52360133A50}"/>
              </a:ext>
            </a:extLst>
          </p:cNvPr>
          <p:cNvCxnSpPr>
            <a:cxnSpLocks/>
          </p:cNvCxnSpPr>
          <p:nvPr/>
        </p:nvCxnSpPr>
        <p:spPr>
          <a:xfrm flipV="1">
            <a:off x="1630017" y="5788550"/>
            <a:ext cx="0" cy="5009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0B449A84-2CA5-4083-A496-C917AAA21382}"/>
              </a:ext>
            </a:extLst>
          </p:cNvPr>
          <p:cNvCxnSpPr>
            <a:cxnSpLocks/>
          </p:cNvCxnSpPr>
          <p:nvPr/>
        </p:nvCxnSpPr>
        <p:spPr>
          <a:xfrm flipV="1">
            <a:off x="2776330" y="5772647"/>
            <a:ext cx="0" cy="5168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192EBEA3-C7F5-47A4-9CA7-FF2F7419269B}"/>
                  </a:ext>
                </a:extLst>
              </p:cNvPr>
              <p:cNvSpPr txBox="1"/>
              <p:nvPr/>
            </p:nvSpPr>
            <p:spPr>
              <a:xfrm>
                <a:off x="6154313" y="5424928"/>
                <a:ext cx="3569141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EBEA3-C7F5-47A4-9CA7-FF2F7419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13" y="5424928"/>
                <a:ext cx="3569141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C4A4FB-42C7-42B4-94BB-1F5802992FD7}"/>
              </a:ext>
            </a:extLst>
          </p:cNvPr>
          <p:cNvSpPr txBox="1"/>
          <p:nvPr/>
        </p:nvSpPr>
        <p:spPr>
          <a:xfrm>
            <a:off x="241024" y="54908"/>
            <a:ext cx="10803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Determine the h-Parameter for the given circuit below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A69D2600-4AF9-4F49-A6D8-CFF9817DD23D}"/>
                  </a:ext>
                </a:extLst>
              </p:cNvPr>
              <p:cNvSpPr txBox="1"/>
              <p:nvPr/>
            </p:nvSpPr>
            <p:spPr>
              <a:xfrm>
                <a:off x="7323150" y="753347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D2600-4AF9-4F49-A6D8-CFF9817D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150" y="753347"/>
                <a:ext cx="3012235" cy="430887"/>
              </a:xfrm>
              <a:prstGeom prst="rect">
                <a:avLst/>
              </a:prstGeom>
              <a:blipFill>
                <a:blip r:embed="rId9"/>
                <a:stretch>
                  <a:fillRect l="-2429" t="-5714" r="-60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E7437B4-362D-4BAB-91C0-56143D97765F}"/>
                  </a:ext>
                </a:extLst>
              </p:cNvPr>
              <p:cNvSpPr txBox="1"/>
              <p:nvPr/>
            </p:nvSpPr>
            <p:spPr>
              <a:xfrm>
                <a:off x="7128682" y="1322329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7437B4-362D-4BAB-91C0-56143D97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82" y="1322329"/>
                <a:ext cx="340117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71E7D54-791F-45D0-9133-8D9783C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4" y="77151"/>
            <a:ext cx="5962650" cy="233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8FFAFFC-D520-4F58-9229-23C48E8DAAF0}"/>
                  </a:ext>
                </a:extLst>
              </p:cNvPr>
              <p:cNvSpPr txBox="1"/>
              <p:nvPr/>
            </p:nvSpPr>
            <p:spPr>
              <a:xfrm>
                <a:off x="518481" y="3015242"/>
                <a:ext cx="111550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3015242"/>
                <a:ext cx="11155037" cy="430887"/>
              </a:xfrm>
              <a:prstGeom prst="rect">
                <a:avLst/>
              </a:prstGeom>
              <a:blipFill>
                <a:blip r:embed="rId3"/>
                <a:stretch>
                  <a:fillRect t="-285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F095F34-A963-495B-8157-3E383F697383}"/>
                  </a:ext>
                </a:extLst>
              </p:cNvPr>
              <p:cNvSpPr txBox="1"/>
              <p:nvPr/>
            </p:nvSpPr>
            <p:spPr>
              <a:xfrm>
                <a:off x="518481" y="2520610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2520610"/>
                <a:ext cx="29002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4C188A4C-28C7-4CDF-B285-3C1D5D4DC058}"/>
                  </a:ext>
                </a:extLst>
              </p:cNvPr>
              <p:cNvSpPr txBox="1"/>
              <p:nvPr/>
            </p:nvSpPr>
            <p:spPr>
              <a:xfrm>
                <a:off x="8476090" y="1031337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88A4C-28C7-4CDF-B285-3C1D5D4D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090" y="1031337"/>
                <a:ext cx="3012235" cy="430887"/>
              </a:xfrm>
              <a:prstGeom prst="rect">
                <a:avLst/>
              </a:prstGeom>
              <a:blipFill>
                <a:blip r:embed="rId5"/>
                <a:stretch>
                  <a:fillRect l="-2424" t="-5634" r="-404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34F37671-317C-472B-B71C-009C7AE99B90}"/>
                  </a:ext>
                </a:extLst>
              </p:cNvPr>
              <p:cNvSpPr txBox="1"/>
              <p:nvPr/>
            </p:nvSpPr>
            <p:spPr>
              <a:xfrm>
                <a:off x="8281622" y="1600319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22" y="1600319"/>
                <a:ext cx="34011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4E767DA-A29B-4544-8CCD-B3CBB7A35F6C}"/>
                  </a:ext>
                </a:extLst>
              </p:cNvPr>
              <p:cNvSpPr txBox="1"/>
              <p:nvPr/>
            </p:nvSpPr>
            <p:spPr>
              <a:xfrm>
                <a:off x="518481" y="3642663"/>
                <a:ext cx="5317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    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767DA-A29B-4544-8CCD-B3CBB7A35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3642663"/>
                <a:ext cx="5317776" cy="523220"/>
              </a:xfrm>
              <a:prstGeom prst="rect">
                <a:avLst/>
              </a:prstGeom>
              <a:blipFill>
                <a:blip r:embed="rId7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0FD2E8E-48B6-4D0B-917E-E2926EEF5CF1}"/>
              </a:ext>
            </a:extLst>
          </p:cNvPr>
          <p:cNvSpPr txBox="1"/>
          <p:nvPr/>
        </p:nvSpPr>
        <p:spPr>
          <a:xfrm>
            <a:off x="5748793" y="3627726"/>
            <a:ext cx="327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value of I</a:t>
            </a:r>
            <a:r>
              <a:rPr lang="en-GB" baseline="-25000" dirty="0"/>
              <a:t>2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CD1E37C8-5469-49C5-AC95-F92E932B314E}"/>
                  </a:ext>
                </a:extLst>
              </p:cNvPr>
              <p:cNvSpPr txBox="1"/>
              <p:nvPr/>
            </p:nvSpPr>
            <p:spPr>
              <a:xfrm>
                <a:off x="518480" y="4334983"/>
                <a:ext cx="11432329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th-TH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=8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37C8-5469-49C5-AC95-F92E932B3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0" y="4334983"/>
                <a:ext cx="11432329" cy="703911"/>
              </a:xfrm>
              <a:prstGeom prst="rect">
                <a:avLst/>
              </a:prstGeom>
              <a:blipFill>
                <a:blip r:embed="rId8"/>
                <a:stretch>
                  <a:fillRect b="-1810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69719A41-1139-4233-A939-733495C0E3D6}"/>
                  </a:ext>
                </a:extLst>
              </p:cNvPr>
              <p:cNvSpPr txBox="1"/>
              <p:nvPr/>
            </p:nvSpPr>
            <p:spPr>
              <a:xfrm>
                <a:off x="550286" y="4962404"/>
                <a:ext cx="2836628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719A41-1139-4233-A939-733495C0E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6" y="4962404"/>
                <a:ext cx="2836628" cy="90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AC5AE342-F3F8-4416-AD87-E7DA1C294A21}"/>
                  </a:ext>
                </a:extLst>
              </p:cNvPr>
              <p:cNvSpPr txBox="1"/>
              <p:nvPr/>
            </p:nvSpPr>
            <p:spPr>
              <a:xfrm>
                <a:off x="669234" y="6291131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5AE342-F3F8-4416-AD87-E7DA1C294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34" y="6291131"/>
                <a:ext cx="3012235" cy="430887"/>
              </a:xfrm>
              <a:prstGeom prst="rect">
                <a:avLst/>
              </a:prstGeom>
              <a:blipFill>
                <a:blip r:embed="rId10"/>
                <a:stretch>
                  <a:fillRect l="-2429" t="-5634" r="-60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187611E-0FC7-45BC-BAD8-45C03AD3A8E0}"/>
              </a:ext>
            </a:extLst>
          </p:cNvPr>
          <p:cNvCxnSpPr/>
          <p:nvPr/>
        </p:nvCxnSpPr>
        <p:spPr>
          <a:xfrm flipV="1">
            <a:off x="1661823" y="5645426"/>
            <a:ext cx="0" cy="6457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97340AC8-0E14-4E64-89B3-2F604917246F}"/>
              </a:ext>
            </a:extLst>
          </p:cNvPr>
          <p:cNvCxnSpPr>
            <a:cxnSpLocks/>
          </p:cNvCxnSpPr>
          <p:nvPr/>
        </p:nvCxnSpPr>
        <p:spPr>
          <a:xfrm flipV="1">
            <a:off x="2808136" y="5864189"/>
            <a:ext cx="0" cy="4918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5AB98AA4-B8C6-4C43-B0A6-D4AD60790C6C}"/>
                  </a:ext>
                </a:extLst>
              </p:cNvPr>
              <p:cNvSpPr txBox="1"/>
              <p:nvPr/>
            </p:nvSpPr>
            <p:spPr>
              <a:xfrm>
                <a:off x="3681470" y="5153701"/>
                <a:ext cx="291016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98AA4-B8C6-4C43-B0A6-D4AD6079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70" y="5153701"/>
                <a:ext cx="2910162" cy="901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A313B648-8816-427C-9F60-9EC47EC0F091}"/>
                  </a:ext>
                </a:extLst>
              </p:cNvPr>
              <p:cNvSpPr txBox="1"/>
              <p:nvPr/>
            </p:nvSpPr>
            <p:spPr>
              <a:xfrm>
                <a:off x="7117425" y="5000393"/>
                <a:ext cx="4524289" cy="1773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13B648-8816-427C-9F60-9EC47EC0F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25" y="5000393"/>
                <a:ext cx="4524289" cy="17731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4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3E98FC-01E7-43DE-9138-28C32600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7" y="158392"/>
            <a:ext cx="10515600" cy="42205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Inverse Hybrid or g-Parameters</a:t>
            </a:r>
            <a:endParaRPr lang="th-TH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55C72760-99B7-4C85-963D-EEFB56BA1DDB}"/>
                  </a:ext>
                </a:extLst>
              </p:cNvPr>
              <p:cNvSpPr txBox="1"/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72760-99B7-4C85-963D-EEFB56BA1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F059D23A-826B-4611-9B00-E08DAB37EA66}"/>
                  </a:ext>
                </a:extLst>
              </p:cNvPr>
              <p:cNvSpPr txBox="1"/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9D23A-826B-4611-9B00-E08DAB37E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13624C-8103-4DBF-A25B-99FF6BA5266B}"/>
              </a:ext>
            </a:extLst>
          </p:cNvPr>
          <p:cNvSpPr txBox="1"/>
          <p:nvPr/>
        </p:nvSpPr>
        <p:spPr>
          <a:xfrm>
            <a:off x="310100" y="1598212"/>
            <a:ext cx="11881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generate the inverse h-parameter, simply input side variables of current with voltage and voltage with currents only V</a:t>
            </a:r>
            <a:r>
              <a:rPr lang="en-GB" baseline="-25000" dirty="0"/>
              <a:t>1</a:t>
            </a:r>
            <a:r>
              <a:rPr lang="en-GB" dirty="0"/>
              <a:t> = I</a:t>
            </a:r>
            <a:r>
              <a:rPr lang="en-GB" baseline="-25000" dirty="0"/>
              <a:t>1</a:t>
            </a:r>
            <a:r>
              <a:rPr lang="en-GB" dirty="0"/>
              <a:t> and Z = g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FA607455-12E4-45EE-8F62-9639E29E645E}"/>
                  </a:ext>
                </a:extLst>
              </p:cNvPr>
              <p:cNvSpPr txBox="1"/>
              <p:nvPr/>
            </p:nvSpPr>
            <p:spPr>
              <a:xfrm>
                <a:off x="647358" y="254246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07455-12E4-45EE-8F62-9639E29E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8" y="2542460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675" t="-1408" r="-617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AC33BCB4-82AF-4EFD-8304-3E60EC586096}"/>
                  </a:ext>
                </a:extLst>
              </p:cNvPr>
              <p:cNvSpPr txBox="1"/>
              <p:nvPr/>
            </p:nvSpPr>
            <p:spPr>
              <a:xfrm>
                <a:off x="310100" y="3046865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33BCB4-82AF-4EFD-8304-3E60EC58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" y="3046865"/>
                <a:ext cx="3663563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013DB8F-0261-4CBE-96A6-DAB3FA6FF32B}"/>
              </a:ext>
            </a:extLst>
          </p:cNvPr>
          <p:cNvSpPr txBox="1"/>
          <p:nvPr/>
        </p:nvSpPr>
        <p:spPr>
          <a:xfrm>
            <a:off x="368017" y="3541411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C8BF89D4-635F-45AE-9465-9EE51442A9A1}"/>
                  </a:ext>
                </a:extLst>
              </p:cNvPr>
              <p:cNvSpPr txBox="1"/>
              <p:nvPr/>
            </p:nvSpPr>
            <p:spPr>
              <a:xfrm>
                <a:off x="541570" y="4151661"/>
                <a:ext cx="3432093" cy="815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BF89D4-635F-45AE-9465-9EE51442A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0" y="4151661"/>
                <a:ext cx="3432093" cy="815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6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34CC8CB5-0246-4B2B-985A-2A88D7CFCCE0}"/>
                  </a:ext>
                </a:extLst>
              </p:cNvPr>
              <p:cNvSpPr txBox="1"/>
              <p:nvPr/>
            </p:nvSpPr>
            <p:spPr>
              <a:xfrm>
                <a:off x="91778" y="1374182"/>
                <a:ext cx="9751938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Admittance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C8CB5-0246-4B2B-985A-2A88D7CF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1374182"/>
                <a:ext cx="9751938" cy="969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A7B4B0A8-346B-4ED8-BA0B-B2C4456D67AA}"/>
                  </a:ext>
                </a:extLst>
              </p:cNvPr>
              <p:cNvSpPr txBox="1"/>
              <p:nvPr/>
            </p:nvSpPr>
            <p:spPr>
              <a:xfrm>
                <a:off x="575797" y="19682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4B0A8-346B-4ED8-BA0B-B2C4456D6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97" y="196826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675" t="-1408" r="-617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D306607-D37B-4D11-A610-AEC429061194}"/>
                  </a:ext>
                </a:extLst>
              </p:cNvPr>
              <p:cNvSpPr txBox="1"/>
              <p:nvPr/>
            </p:nvSpPr>
            <p:spPr>
              <a:xfrm>
                <a:off x="238539" y="701231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06607-D37B-4D11-A610-AEC42906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701231"/>
                <a:ext cx="3663563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0A3BFF73-485D-4593-95E5-B329D9A3213F}"/>
                  </a:ext>
                </a:extLst>
              </p:cNvPr>
              <p:cNvSpPr txBox="1"/>
              <p:nvPr/>
            </p:nvSpPr>
            <p:spPr>
              <a:xfrm>
                <a:off x="238539" y="2459567"/>
                <a:ext cx="9751938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Impedance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3BFF73-485D-4593-95E5-B329D9A3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2459567"/>
                <a:ext cx="9751938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1C68CCC7-4005-46F4-A491-DA62F214938B}"/>
                  </a:ext>
                </a:extLst>
              </p:cNvPr>
              <p:cNvSpPr txBox="1"/>
              <p:nvPr/>
            </p:nvSpPr>
            <p:spPr>
              <a:xfrm>
                <a:off x="91778" y="3520403"/>
                <a:ext cx="824118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Reverse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8CCC7-4005-46F4-A491-DA62F2149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3520403"/>
                <a:ext cx="8241189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5AD305AF-0988-4359-AC36-0ADD48E6B25E}"/>
                  </a:ext>
                </a:extLst>
              </p:cNvPr>
              <p:cNvSpPr txBox="1"/>
              <p:nvPr/>
            </p:nvSpPr>
            <p:spPr>
              <a:xfrm>
                <a:off x="238539" y="4785986"/>
                <a:ext cx="824118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305AF-0988-4359-AC36-0ADD48E6B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4785986"/>
                <a:ext cx="8241189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56119"/>
            <a:ext cx="10515600" cy="94116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Z-Parameters OR</a:t>
            </a:r>
            <a:br>
              <a:rPr lang="en-GB" b="1" dirty="0" smtClean="0">
                <a:solidFill>
                  <a:srgbClr val="0070C0"/>
                </a:solidFill>
              </a:rPr>
            </a:br>
            <a:r>
              <a:rPr lang="en-GB" b="1" dirty="0" smtClean="0">
                <a:solidFill>
                  <a:srgbClr val="0070C0"/>
                </a:solidFill>
              </a:rPr>
              <a:t>Impedance Parameters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381488"/>
            <a:ext cx="10515600" cy="4351338"/>
          </a:xfrm>
        </p:spPr>
        <p:txBody>
          <a:bodyPr/>
          <a:lstStyle/>
          <a:p>
            <a:r>
              <a:rPr lang="en-GB" dirty="0" smtClean="0"/>
              <a:t>We know 4 Variables in Two Port Network I</a:t>
            </a:r>
            <a:r>
              <a:rPr lang="en-GB" baseline="-25000" dirty="0" smtClean="0"/>
              <a:t>1</a:t>
            </a:r>
            <a:r>
              <a:rPr lang="en-GB" dirty="0" smtClean="0"/>
              <a:t> ,I</a:t>
            </a:r>
            <a:r>
              <a:rPr lang="en-GB" baseline="-25000" dirty="0" smtClean="0"/>
              <a:t>2</a:t>
            </a:r>
            <a:r>
              <a:rPr lang="en-GB" dirty="0" smtClean="0"/>
              <a:t>, V</a:t>
            </a:r>
            <a:r>
              <a:rPr lang="en-GB" baseline="-25000" dirty="0" smtClean="0"/>
              <a:t>1</a:t>
            </a:r>
            <a:r>
              <a:rPr lang="en-GB" dirty="0" smtClean="0"/>
              <a:t> and  V</a:t>
            </a:r>
            <a:r>
              <a:rPr lang="en-GB" baseline="-25000" dirty="0" smtClean="0"/>
              <a:t>2</a:t>
            </a:r>
          </a:p>
          <a:p>
            <a:r>
              <a:rPr lang="en-GB" dirty="0" smtClean="0"/>
              <a:t>2 Variables are Independent and 2 Variables are Dependent.</a:t>
            </a:r>
          </a:p>
          <a:p>
            <a:r>
              <a:rPr lang="en-GB" dirty="0" smtClean="0"/>
              <a:t>I</a:t>
            </a:r>
            <a:r>
              <a:rPr lang="en-GB" baseline="-25000" dirty="0" smtClean="0"/>
              <a:t>1</a:t>
            </a:r>
            <a:r>
              <a:rPr lang="en-GB" dirty="0" smtClean="0"/>
              <a:t> is the current at Port 1 and I</a:t>
            </a:r>
            <a:r>
              <a:rPr lang="en-GB" baseline="-25000" dirty="0" smtClean="0"/>
              <a:t>2 </a:t>
            </a:r>
            <a:r>
              <a:rPr lang="en-GB" dirty="0" smtClean="0"/>
              <a:t>is the current at Port 2</a:t>
            </a:r>
          </a:p>
          <a:p>
            <a:r>
              <a:rPr lang="en-GB" dirty="0" smtClean="0"/>
              <a:t>Similarly V</a:t>
            </a:r>
            <a:r>
              <a:rPr lang="en-GB" baseline="-25000" dirty="0" smtClean="0"/>
              <a:t>1</a:t>
            </a:r>
            <a:r>
              <a:rPr lang="en-GB" dirty="0" smtClean="0"/>
              <a:t> is the Voltage at Port1 and V</a:t>
            </a:r>
            <a:r>
              <a:rPr lang="en-GB" baseline="-25000" dirty="0" smtClean="0"/>
              <a:t>2</a:t>
            </a:r>
            <a:r>
              <a:rPr lang="en-GB" dirty="0" smtClean="0"/>
              <a:t> is the Voltage at Port 2. </a:t>
            </a:r>
          </a:p>
          <a:p>
            <a:endParaRPr lang="en-GB" baseline="-25000" dirty="0" smtClean="0"/>
          </a:p>
          <a:p>
            <a:pPr marL="0" indent="0">
              <a:buNone/>
            </a:pPr>
            <a:endParaRPr lang="en-GB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2397" y="3678283"/>
            <a:ext cx="3686175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2331" y="3468188"/>
                <a:ext cx="7811589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= 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+  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 </m:t>
                      </m:r>
                    </m:oMath>
                  </m:oMathPara>
                </a14:m>
                <a:endParaRPr lang="en-GB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= 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dirty="0"/>
                        <m:t>+  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600" dirty="0"/>
                        <m:t>1)</m:t>
                      </m:r>
                    </m:oMath>
                  </m:oMathPara>
                </a14:m>
                <a:endParaRPr lang="en-GB" sz="3600" dirty="0" smtClean="0"/>
              </a:p>
              <a:p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= 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+ 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</m:t>
                      </m:r>
                    </m:oMath>
                  </m:oMathPara>
                </a14:m>
                <a:endParaRPr lang="en-GB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GB" sz="3600" dirty="0"/>
                      <m:t> =</m:t>
                    </m:r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 smtClean="0"/>
                  <a:t>      (2)</a:t>
                </a:r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" y="3468188"/>
                <a:ext cx="7811589" cy="3323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2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5BD52F-E473-4C84-82F3-677B5AEA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18" y="352134"/>
            <a:ext cx="3829050" cy="216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C840C4D-F633-493F-A5F9-E34721E3152D}"/>
              </a:ext>
            </a:extLst>
          </p:cNvPr>
          <p:cNvSpPr txBox="1"/>
          <p:nvPr/>
        </p:nvSpPr>
        <p:spPr>
          <a:xfrm>
            <a:off x="604299" y="2623930"/>
            <a:ext cx="540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Circuit change into s-domain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B22E52D-813E-4EAD-8C1A-2B18F127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92" y="3256771"/>
            <a:ext cx="4533900" cy="3448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BF46914-9624-422A-97EB-0CF6A28AEE53}"/>
                  </a:ext>
                </a:extLst>
              </p:cNvPr>
              <p:cNvSpPr txBox="1"/>
              <p:nvPr/>
            </p:nvSpPr>
            <p:spPr>
              <a:xfrm>
                <a:off x="6348444" y="140542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44" y="1405423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675" t="-2857" r="-617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6011186" y="1909828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86" y="1909828"/>
                <a:ext cx="3663563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7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BF46914-9624-422A-97EB-0CF6A28AEE53}"/>
                  </a:ext>
                </a:extLst>
              </p:cNvPr>
              <p:cNvSpPr txBox="1"/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blipFill>
                <a:blip r:embed="rId2"/>
                <a:stretch>
                  <a:fillRect l="-2680" t="-2857" r="-825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6003235" y="772791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5" y="772791"/>
                <a:ext cx="3663563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54E07E0-DAA2-43EC-B3AC-5A7B47D14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67" y="6249"/>
            <a:ext cx="4210050" cy="17081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4D85919B-9090-4E11-836B-CBAB23D375A2}"/>
                  </a:ext>
                </a:extLst>
              </p:cNvPr>
              <p:cNvSpPr txBox="1"/>
              <p:nvPr/>
            </p:nvSpPr>
            <p:spPr>
              <a:xfrm>
                <a:off x="117612" y="2246939"/>
                <a:ext cx="112607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th-TH" dirty="0" smtClean="0">
                    <a:sym typeface="Symbol" panose="05050102010706020507" pitchFamily="18" charset="2"/>
                  </a:rPr>
                  <a:t></a:t>
                </a:r>
                <a:r>
                  <a:rPr lang="th-TH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h-TH" dirty="0"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D85919B-9090-4E11-836B-CBAB23D3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2" y="2246939"/>
                <a:ext cx="11260704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412F5D44-9726-4D61-BE72-B9FE4E9B6E85}"/>
                  </a:ext>
                </a:extLst>
              </p:cNvPr>
              <p:cNvSpPr txBox="1"/>
              <p:nvPr/>
            </p:nvSpPr>
            <p:spPr>
              <a:xfrm>
                <a:off x="-292956" y="2629644"/>
                <a:ext cx="10038521" cy="1015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th-TH" dirty="0">
                          <a:sym typeface="Symbol" panose="05050102010706020507" pitchFamily="18" charset="2"/>
                        </a:rPr>
                        <m:t></m:t>
                      </m:r>
                      <m:r>
                        <m:rPr>
                          <m:nor/>
                        </m:rPr>
                        <a:rPr lang="en-GB" b="0" i="0" dirty="0" smtClean="0"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GB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th-TH" dirty="0">
                          <a:sym typeface="Symbol" panose="05050102010706020507" pitchFamily="18" charset="2"/>
                        </a:rPr>
                        <m:t>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F5D44-9726-4D61-BE72-B9FE4E9B6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956" y="2629644"/>
                <a:ext cx="10038521" cy="10154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C8B354B-52BD-4A28-9345-82780F462C0A}"/>
                  </a:ext>
                </a:extLst>
              </p:cNvPr>
              <p:cNvSpPr txBox="1"/>
              <p:nvPr/>
            </p:nvSpPr>
            <p:spPr>
              <a:xfrm>
                <a:off x="173271" y="3429000"/>
                <a:ext cx="7841643" cy="748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8B354B-52BD-4A28-9345-82780F462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3429000"/>
                <a:ext cx="7841643" cy="748603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32EC469-417C-4767-89C4-FB2E3A679E90}"/>
                  </a:ext>
                </a:extLst>
              </p:cNvPr>
              <p:cNvSpPr txBox="1"/>
              <p:nvPr/>
            </p:nvSpPr>
            <p:spPr>
              <a:xfrm>
                <a:off x="173271" y="4303891"/>
                <a:ext cx="6241774" cy="748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EC469-417C-4767-89C4-FB2E3A67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4303891"/>
                <a:ext cx="6241774" cy="748603"/>
              </a:xfrm>
              <a:prstGeom prst="rect">
                <a:avLst/>
              </a:prstGeom>
              <a:blipFill>
                <a:blip r:embed="rId8"/>
                <a:stretch>
                  <a:fillRect b="-113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C8F7778-7999-4B60-851B-77F1B79026E6}"/>
                  </a:ext>
                </a:extLst>
              </p:cNvPr>
              <p:cNvSpPr txBox="1"/>
              <p:nvPr/>
            </p:nvSpPr>
            <p:spPr>
              <a:xfrm>
                <a:off x="173271" y="577144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8F7778-7999-4B60-851B-77F1B7902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5771446"/>
                <a:ext cx="2958566" cy="430887"/>
              </a:xfrm>
              <a:prstGeom prst="rect">
                <a:avLst/>
              </a:prstGeom>
              <a:blipFill>
                <a:blip r:embed="rId9"/>
                <a:stretch>
                  <a:fillRect l="-2675" t="-1429" r="-617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63C97636-C3C8-4BE0-A79D-8ECB1B96BAF3}"/>
              </a:ext>
            </a:extLst>
          </p:cNvPr>
          <p:cNvCxnSpPr/>
          <p:nvPr/>
        </p:nvCxnSpPr>
        <p:spPr>
          <a:xfrm flipV="1">
            <a:off x="1200647" y="5052494"/>
            <a:ext cx="0" cy="7917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8C0D5EF-45D0-4D58-9F0C-45C98570DA74}"/>
              </a:ext>
            </a:extLst>
          </p:cNvPr>
          <p:cNvCxnSpPr/>
          <p:nvPr/>
        </p:nvCxnSpPr>
        <p:spPr>
          <a:xfrm flipV="1">
            <a:off x="2561646" y="4979731"/>
            <a:ext cx="0" cy="7917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64C675DC-E263-45C7-A27C-09F6C95DAE1F}"/>
                  </a:ext>
                </a:extLst>
              </p:cNvPr>
              <p:cNvSpPr txBox="1"/>
              <p:nvPr/>
            </p:nvSpPr>
            <p:spPr>
              <a:xfrm>
                <a:off x="4332788" y="5176242"/>
                <a:ext cx="6241774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C675DC-E263-45C7-A27C-09F6C95D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788" y="5176242"/>
                <a:ext cx="6241774" cy="9089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3B13AB6-F900-4AEB-8355-1F50AAC102D6}"/>
              </a:ext>
            </a:extLst>
          </p:cNvPr>
          <p:cNvSpPr txBox="1"/>
          <p:nvPr/>
        </p:nvSpPr>
        <p:spPr>
          <a:xfrm>
            <a:off x="492980" y="1754753"/>
            <a:ext cx="295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Branch-1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5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54E07E0-DAA2-43EC-B3AC-5A7B47D1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7" y="6249"/>
            <a:ext cx="4210050" cy="17081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4D85919B-9090-4E11-836B-CBAB23D375A2}"/>
                  </a:ext>
                </a:extLst>
              </p:cNvPr>
              <p:cNvSpPr txBox="1"/>
              <p:nvPr/>
            </p:nvSpPr>
            <p:spPr>
              <a:xfrm>
                <a:off x="158694" y="2292932"/>
                <a:ext cx="12033306" cy="70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th-TH" dirty="0" smtClean="0">
                    <a:sym typeface="Symbol" panose="05050102010706020507" pitchFamily="18" charset="2"/>
                  </a:rPr>
                  <a:t></a:t>
                </a:r>
                <a:r>
                  <a:rPr lang="th-TH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h-TH" dirty="0"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D85919B-9090-4E11-836B-CBAB23D3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" y="2292932"/>
                <a:ext cx="12033306" cy="703013"/>
              </a:xfrm>
              <a:prstGeom prst="rect">
                <a:avLst/>
              </a:prstGeom>
              <a:blipFill rotWithShape="0">
                <a:blip r:embed="rId3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3B13AB6-F900-4AEB-8355-1F50AAC102D6}"/>
              </a:ext>
            </a:extLst>
          </p:cNvPr>
          <p:cNvSpPr txBox="1"/>
          <p:nvPr/>
        </p:nvSpPr>
        <p:spPr>
          <a:xfrm>
            <a:off x="492980" y="1754753"/>
            <a:ext cx="295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Branch-2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FB6735-3B4B-4B2E-B812-E3A6297822C2}"/>
              </a:ext>
            </a:extLst>
          </p:cNvPr>
          <p:cNvSpPr txBox="1"/>
          <p:nvPr/>
        </p:nvSpPr>
        <p:spPr>
          <a:xfrm>
            <a:off x="4879780" y="3059467"/>
            <a:ext cx="612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Value of I</a:t>
            </a:r>
            <a:r>
              <a:rPr lang="en-GB" baseline="-25000" dirty="0"/>
              <a:t>1</a:t>
            </a:r>
            <a:r>
              <a:rPr lang="en-GB" dirty="0"/>
              <a:t> in </a:t>
            </a:r>
            <a:r>
              <a:rPr lang="en-GB" dirty="0" err="1"/>
              <a:t>eq</a:t>
            </a:r>
            <a:r>
              <a:rPr lang="en-GB" dirty="0">
                <a:sym typeface="Wingdings" panose="05000000000000000000" pitchFamily="2" charset="2"/>
              </a:rPr>
              <a:t> (B)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24D98B3-A78F-4835-9D97-FE33D7E16B5E}"/>
                  </a:ext>
                </a:extLst>
              </p:cNvPr>
              <p:cNvSpPr txBox="1"/>
              <p:nvPr/>
            </p:nvSpPr>
            <p:spPr>
              <a:xfrm>
                <a:off x="0" y="3777039"/>
                <a:ext cx="11758529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24D98B3-A78F-4835-9D97-FE33D7E1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7039"/>
                <a:ext cx="11758529" cy="10604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FEFAEBE1-21B1-4C1D-BC4B-5DC02456503F}"/>
                  </a:ext>
                </a:extLst>
              </p:cNvPr>
              <p:cNvSpPr txBox="1"/>
              <p:nvPr/>
            </p:nvSpPr>
            <p:spPr>
              <a:xfrm>
                <a:off x="8860" y="5084046"/>
                <a:ext cx="10844669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FAEBE1-21B1-4C1D-BC4B-5DC02456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" y="5084046"/>
                <a:ext cx="10844669" cy="9598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4D85919B-9090-4E11-836B-CBAB23D375A2}"/>
                  </a:ext>
                </a:extLst>
              </p:cNvPr>
              <p:cNvSpPr txBox="1"/>
              <p:nvPr/>
            </p:nvSpPr>
            <p:spPr>
              <a:xfrm>
                <a:off x="0" y="2803764"/>
                <a:ext cx="4761176" cy="901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D85919B-9090-4E11-836B-CBAB23D3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3764"/>
                <a:ext cx="4761176" cy="9019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32EC469-417C-4767-89C4-FB2E3A679E90}"/>
                  </a:ext>
                </a:extLst>
              </p:cNvPr>
              <p:cNvSpPr txBox="1"/>
              <p:nvPr/>
            </p:nvSpPr>
            <p:spPr>
              <a:xfrm>
                <a:off x="6661537" y="41543"/>
                <a:ext cx="4867853" cy="934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sz="3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GB" sz="3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th-TH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32EC469-417C-4767-89C4-FB2E3A67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537" y="41543"/>
                <a:ext cx="4867853" cy="934551"/>
              </a:xfrm>
              <a:prstGeom prst="rect">
                <a:avLst/>
              </a:prstGeom>
              <a:blipFill rotWithShape="0"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32EC469-417C-4767-89C4-FB2E3A679E90}"/>
                  </a:ext>
                </a:extLst>
              </p:cNvPr>
              <p:cNvSpPr txBox="1"/>
              <p:nvPr/>
            </p:nvSpPr>
            <p:spPr>
              <a:xfrm>
                <a:off x="6459357" y="974814"/>
                <a:ext cx="4549801" cy="1083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h-TH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32EC469-417C-4767-89C4-FB2E3A67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57" y="974814"/>
                <a:ext cx="4549801" cy="10839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317472" y="6294558"/>
                <a:ext cx="42380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" y="6294558"/>
                <a:ext cx="4238045" cy="523220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FEFAEBE1-21B1-4C1D-BC4B-5DC02456503F}"/>
                  </a:ext>
                </a:extLst>
              </p:cNvPr>
              <p:cNvSpPr txBox="1"/>
              <p:nvPr/>
            </p:nvSpPr>
            <p:spPr>
              <a:xfrm>
                <a:off x="-235816" y="4874398"/>
                <a:ext cx="6094674" cy="1069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FAEBE1-21B1-4C1D-BC4B-5DC02456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816" y="4874398"/>
                <a:ext cx="6094674" cy="10691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F4CDB114-E7C9-468A-8628-C15DCA6DF329}"/>
              </a:ext>
            </a:extLst>
          </p:cNvPr>
          <p:cNvCxnSpPr/>
          <p:nvPr/>
        </p:nvCxnSpPr>
        <p:spPr>
          <a:xfrm flipV="1">
            <a:off x="1598212" y="5804451"/>
            <a:ext cx="0" cy="5804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1022305-11CA-46F3-8EAF-B47B2AA47E98}"/>
              </a:ext>
            </a:extLst>
          </p:cNvPr>
          <p:cNvCxnSpPr/>
          <p:nvPr/>
        </p:nvCxnSpPr>
        <p:spPr>
          <a:xfrm flipV="1">
            <a:off x="3469625" y="5804451"/>
            <a:ext cx="0" cy="5804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56BFC0-6D4A-4FF8-980B-F31DFBFE4D58}"/>
                  </a:ext>
                </a:extLst>
              </p:cNvPr>
              <p:cNvSpPr txBox="1"/>
              <p:nvPr/>
            </p:nvSpPr>
            <p:spPr>
              <a:xfrm>
                <a:off x="5915319" y="5542841"/>
                <a:ext cx="5959201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GB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GB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GB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th-TH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GB" b="1" dirty="0">
                    <a:solidFill>
                      <a:srgbClr val="C00000"/>
                    </a:solidFill>
                  </a:rPr>
                  <a:t> </a:t>
                </a:r>
                <a:endParaRPr lang="th-TH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856BFC0-6D4A-4FF8-980B-F31DFBFE4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19" y="5542841"/>
                <a:ext cx="5959201" cy="8542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FEFAEBE1-21B1-4C1D-BC4B-5DC02456503F}"/>
                  </a:ext>
                </a:extLst>
              </p:cNvPr>
              <p:cNvSpPr txBox="1"/>
              <p:nvPr/>
            </p:nvSpPr>
            <p:spPr>
              <a:xfrm>
                <a:off x="139148" y="130814"/>
                <a:ext cx="10844669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FAEBE1-21B1-4C1D-BC4B-5DC02456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" y="130814"/>
                <a:ext cx="10844669" cy="9598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FEFAEBE1-21B1-4C1D-BC4B-5DC02456503F}"/>
                  </a:ext>
                </a:extLst>
              </p:cNvPr>
              <p:cNvSpPr txBox="1"/>
              <p:nvPr/>
            </p:nvSpPr>
            <p:spPr>
              <a:xfrm>
                <a:off x="0" y="1113450"/>
                <a:ext cx="10844669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FAEBE1-21B1-4C1D-BC4B-5DC02456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3450"/>
                <a:ext cx="10844669" cy="1060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FEFAEBE1-21B1-4C1D-BC4B-5DC02456503F}"/>
                  </a:ext>
                </a:extLst>
              </p:cNvPr>
              <p:cNvSpPr txBox="1"/>
              <p:nvPr/>
            </p:nvSpPr>
            <p:spPr>
              <a:xfrm>
                <a:off x="89193" y="2290409"/>
                <a:ext cx="11539330" cy="1069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FAEBE1-21B1-4C1D-BC4B-5DC02456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3" y="2290409"/>
                <a:ext cx="11539330" cy="10691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FAEBE1-21B1-4C1D-BC4B-5DC02456503F}"/>
                  </a:ext>
                </a:extLst>
              </p:cNvPr>
              <p:cNvSpPr txBox="1"/>
              <p:nvPr/>
            </p:nvSpPr>
            <p:spPr>
              <a:xfrm>
                <a:off x="0" y="3474106"/>
                <a:ext cx="5754757" cy="1069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FAEBE1-21B1-4C1D-BC4B-5DC02456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74106"/>
                <a:ext cx="5754757" cy="10691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6D306607-D37B-4D11-A610-AEC429061194}"/>
                  </a:ext>
                </a:extLst>
              </p:cNvPr>
              <p:cNvSpPr txBox="1"/>
              <p:nvPr/>
            </p:nvSpPr>
            <p:spPr>
              <a:xfrm>
                <a:off x="6549887" y="4189584"/>
                <a:ext cx="53246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4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306607-D37B-4D11-A610-AEC42906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887" y="4189584"/>
                <a:ext cx="5324633" cy="7694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3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73D3448-F7CB-40F4-83A8-8416D9F05889}"/>
                  </a:ext>
                </a:extLst>
              </p:cNvPr>
              <p:cNvSpPr txBox="1"/>
              <p:nvPr/>
            </p:nvSpPr>
            <p:spPr>
              <a:xfrm>
                <a:off x="518824" y="522882"/>
                <a:ext cx="6094674" cy="1922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GB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D3448-F7CB-40F4-83A8-8416D9F0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4" y="522882"/>
                <a:ext cx="6094674" cy="1922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2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0344" y="3024053"/>
                <a:ext cx="5342707" cy="1131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4" y="3024053"/>
                <a:ext cx="5342707" cy="1131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8011" y="1101860"/>
                <a:ext cx="593053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" y="1101860"/>
                <a:ext cx="593053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30047" y="2538940"/>
            <a:ext cx="450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Convert equation (1) and (2) into matrix form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920" y="5055325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Impedance Matrix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3840480" y="4807131"/>
            <a:ext cx="2743200" cy="809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Elbow Connector 10"/>
          <p:cNvCxnSpPr>
            <a:endCxn id="9" idx="0"/>
          </p:cNvCxnSpPr>
          <p:nvPr/>
        </p:nvCxnSpPr>
        <p:spPr>
          <a:xfrm rot="16200000" flipH="1">
            <a:off x="4643846" y="4238896"/>
            <a:ext cx="692331" cy="4441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9862" y="5024845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Voltage Matrix</a:t>
            </a:r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988422" y="4828902"/>
            <a:ext cx="2743200" cy="809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775268" y="5050970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Current Matrix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6683828" y="4802776"/>
            <a:ext cx="2743200" cy="809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1439092" y="4286793"/>
            <a:ext cx="692331" cy="4441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7" idx="0"/>
          </p:cNvCxnSpPr>
          <p:nvPr/>
        </p:nvCxnSpPr>
        <p:spPr>
          <a:xfrm>
            <a:off x="5939246" y="4175759"/>
            <a:ext cx="2116182" cy="6270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06436" y="5802087"/>
                <a:ext cx="534270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36" y="5802087"/>
                <a:ext cx="534270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1256" y="163285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From equation (1) , If I</a:t>
            </a:r>
            <a:r>
              <a:rPr lang="en-GB" sz="3200" b="1" baseline="-25000" dirty="0" smtClean="0"/>
              <a:t>2</a:t>
            </a:r>
            <a:r>
              <a:rPr lang="en-GB" sz="3200" b="1" dirty="0" smtClean="0"/>
              <a:t>  is equal to Zero than Z</a:t>
            </a:r>
            <a:r>
              <a:rPr lang="en-GB" sz="3200" b="1" baseline="-25000" dirty="0" smtClean="0"/>
              <a:t>11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543" y="2188029"/>
                <a:ext cx="3548151" cy="137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188029"/>
                <a:ext cx="3548151" cy="137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567" y="3753785"/>
            <a:ext cx="704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V</a:t>
            </a:r>
            <a:r>
              <a:rPr lang="en-GB" sz="2800" b="1" baseline="-25000" dirty="0" smtClean="0"/>
              <a:t>1</a:t>
            </a:r>
            <a:r>
              <a:rPr lang="en-GB" sz="2800" b="1" dirty="0" smtClean="0"/>
              <a:t> divided by I</a:t>
            </a:r>
            <a:r>
              <a:rPr lang="en-GB" sz="2800" b="1" baseline="-25000" dirty="0" smtClean="0"/>
              <a:t>1</a:t>
            </a:r>
            <a:r>
              <a:rPr lang="en-GB" sz="2800" b="1" dirty="0" smtClean="0"/>
              <a:t> , when port 2 is open circuited</a:t>
            </a:r>
            <a:endParaRPr lang="en-GB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2580" y="182880"/>
            <a:ext cx="3686175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386643"/>
            <a:ext cx="12237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It is also called as Input Impedance with the output port open circuited</a:t>
            </a:r>
            <a:endParaRPr lang="en-GB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61" y="2612571"/>
            <a:ext cx="3966482" cy="2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1256" y="163285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Similarly equation (2) , If I</a:t>
            </a:r>
            <a:r>
              <a:rPr lang="en-GB" sz="3200" b="1" baseline="-25000" dirty="0" smtClean="0"/>
              <a:t>2</a:t>
            </a:r>
            <a:r>
              <a:rPr lang="en-GB" sz="3200" b="1" dirty="0" smtClean="0"/>
              <a:t>  is equal to Zero than Z</a:t>
            </a:r>
            <a:r>
              <a:rPr lang="en-GB" sz="3200" b="1" baseline="-25000" dirty="0" smtClean="0"/>
              <a:t>21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543" y="2188029"/>
                <a:ext cx="3574312" cy="137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188029"/>
                <a:ext cx="3574312" cy="137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567" y="3753785"/>
            <a:ext cx="704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V</a:t>
            </a:r>
            <a:r>
              <a:rPr lang="en-GB" sz="2800" b="1" baseline="-25000" dirty="0" smtClean="0"/>
              <a:t>2</a:t>
            </a:r>
            <a:r>
              <a:rPr lang="en-GB" sz="2800" b="1" dirty="0" smtClean="0"/>
              <a:t> divided by I</a:t>
            </a:r>
            <a:r>
              <a:rPr lang="en-GB" sz="2800" b="1" baseline="-25000" dirty="0" smtClean="0"/>
              <a:t>1</a:t>
            </a:r>
            <a:r>
              <a:rPr lang="en-GB" sz="2800" b="1" dirty="0" smtClean="0"/>
              <a:t> , when port 2 is open circuited</a:t>
            </a:r>
            <a:endParaRPr lang="en-GB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2580" y="182880"/>
            <a:ext cx="3686175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5577" y="5412768"/>
            <a:ext cx="11040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It is also called as Forward Transfer  Impedance with the output is port open circuited</a:t>
            </a:r>
            <a:endParaRPr lang="en-GB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61" y="2612571"/>
            <a:ext cx="3966482" cy="2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1256" y="163285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Similarly equation (1) , If I</a:t>
            </a:r>
            <a:r>
              <a:rPr lang="en-GB" sz="3200" b="1" baseline="-25000" dirty="0" smtClean="0"/>
              <a:t>1</a:t>
            </a:r>
            <a:r>
              <a:rPr lang="en-GB" sz="3200" b="1" dirty="0" smtClean="0"/>
              <a:t>  is equal to Zero than Z</a:t>
            </a:r>
            <a:r>
              <a:rPr lang="en-GB" sz="3200" b="1" baseline="-25000" dirty="0" smtClean="0"/>
              <a:t>12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543" y="2188029"/>
                <a:ext cx="3689408" cy="137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188029"/>
                <a:ext cx="3689408" cy="137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567" y="3753785"/>
            <a:ext cx="7239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V</a:t>
            </a:r>
            <a:r>
              <a:rPr lang="en-GB" sz="2800" b="1" baseline="-25000" dirty="0" smtClean="0"/>
              <a:t>1</a:t>
            </a:r>
            <a:r>
              <a:rPr lang="en-GB" sz="2800" b="1" dirty="0" smtClean="0"/>
              <a:t> divided by I</a:t>
            </a:r>
            <a:r>
              <a:rPr lang="en-GB" sz="2800" b="1" baseline="-25000" dirty="0" smtClean="0"/>
              <a:t>2</a:t>
            </a:r>
            <a:r>
              <a:rPr lang="en-GB" sz="2800" b="1" dirty="0" smtClean="0"/>
              <a:t> , when port 1 is open circuited</a:t>
            </a:r>
            <a:endParaRPr lang="en-GB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2580" y="182880"/>
            <a:ext cx="3686175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80" y="5086196"/>
            <a:ext cx="10195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It is also called as Open Circuit Inverse Transfer  Impedance</a:t>
            </a:r>
            <a:endParaRPr lang="en-GB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61" y="2612571"/>
            <a:ext cx="3966482" cy="21364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6743" y="5843842"/>
            <a:ext cx="10865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It is also called as </a:t>
            </a:r>
            <a:r>
              <a:rPr lang="en-GB" sz="2400" b="1" dirty="0" smtClean="0"/>
              <a:t>Reverse Transfer  Impedance with the Input Port is Open Circuited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479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1256" y="163285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Similarly equation (2) , If I</a:t>
            </a:r>
            <a:r>
              <a:rPr lang="en-GB" sz="3200" b="1" baseline="-25000" dirty="0" smtClean="0"/>
              <a:t>1</a:t>
            </a:r>
            <a:r>
              <a:rPr lang="en-GB" sz="3200" b="1" dirty="0" smtClean="0"/>
              <a:t>  is equal to Zero than Z</a:t>
            </a:r>
            <a:r>
              <a:rPr lang="en-GB" sz="3200" b="1" baseline="-25000" dirty="0"/>
              <a:t>2</a:t>
            </a:r>
            <a:r>
              <a:rPr lang="en-GB" sz="3200" b="1" baseline="-25000" dirty="0" smtClean="0"/>
              <a:t>2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543" y="2188029"/>
                <a:ext cx="3574312" cy="137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188029"/>
                <a:ext cx="3574312" cy="137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567" y="3753785"/>
            <a:ext cx="7239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V</a:t>
            </a:r>
            <a:r>
              <a:rPr lang="en-GB" sz="2800" b="1" baseline="-25000" dirty="0" smtClean="0"/>
              <a:t>2</a:t>
            </a:r>
            <a:r>
              <a:rPr lang="en-GB" sz="2800" b="1" dirty="0" smtClean="0"/>
              <a:t> divided by I</a:t>
            </a:r>
            <a:r>
              <a:rPr lang="en-GB" sz="2800" b="1" baseline="-25000" dirty="0" smtClean="0"/>
              <a:t>2</a:t>
            </a:r>
            <a:r>
              <a:rPr lang="en-GB" sz="2800" b="1" dirty="0" smtClean="0"/>
              <a:t> , when port 1 is open circuited</a:t>
            </a:r>
            <a:endParaRPr lang="en-GB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2580" y="182880"/>
            <a:ext cx="3686175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80" y="5086196"/>
            <a:ext cx="11189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It is also called as Output Impedance with the Input Port is Open Circuited</a:t>
            </a:r>
            <a:endParaRPr lang="en-GB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61" y="2612571"/>
            <a:ext cx="3966482" cy="2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DE787-9B45-4C3E-9D66-22B0BBBF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2183"/>
            <a:ext cx="11926957" cy="7576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Q: Determine the Z-Parameter for the given circuit below</a:t>
            </a:r>
            <a:endParaRPr lang="th-TH" sz="4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C647364-61B1-46A6-A1E3-D3321146B5B0}"/>
                  </a:ext>
                </a:extLst>
              </p:cNvPr>
              <p:cNvSpPr txBox="1"/>
              <p:nvPr/>
            </p:nvSpPr>
            <p:spPr>
              <a:xfrm>
                <a:off x="343482" y="6057347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2" y="6057347"/>
                <a:ext cx="2958566" cy="430887"/>
              </a:xfrm>
              <a:prstGeom prst="rect">
                <a:avLst/>
              </a:prstGeom>
              <a:blipFill>
                <a:blip r:embed="rId2"/>
                <a:stretch>
                  <a:fillRect l="-2469" t="-2857" r="-61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978FADE-1216-46E9-908F-1B77DC5FC1BA}"/>
                  </a:ext>
                </a:extLst>
              </p:cNvPr>
              <p:cNvSpPr txBox="1"/>
              <p:nvPr/>
            </p:nvSpPr>
            <p:spPr>
              <a:xfrm>
                <a:off x="11543" y="2087755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" y="2087755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58A8E2-9CA5-4933-9939-2A5C8B99435A}"/>
              </a:ext>
            </a:extLst>
          </p:cNvPr>
          <p:cNvSpPr txBox="1"/>
          <p:nvPr/>
        </p:nvSpPr>
        <p:spPr>
          <a:xfrm>
            <a:off x="181223" y="2726098"/>
            <a:ext cx="7631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/>
              <a:t>Take Loop </a:t>
            </a:r>
            <a:r>
              <a:rPr lang="en-GB" b="0" dirty="0" smtClean="0"/>
              <a:t>1</a:t>
            </a:r>
            <a:endParaRPr lang="en-GB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0F46BF7-CCD6-4697-8C9D-CB0805A5B1FD}"/>
                  </a:ext>
                </a:extLst>
              </p:cNvPr>
              <p:cNvSpPr txBox="1"/>
              <p:nvPr/>
            </p:nvSpPr>
            <p:spPr>
              <a:xfrm>
                <a:off x="232845" y="3448636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)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F46BF7-CCD6-4697-8C9D-CB0805A5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3448636"/>
                <a:ext cx="8775983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DCE9701-67BB-49CB-990D-A69371A4B7F3}"/>
              </a:ext>
            </a:extLst>
          </p:cNvPr>
          <p:cNvSpPr txBox="1"/>
          <p:nvPr/>
        </p:nvSpPr>
        <p:spPr>
          <a:xfrm>
            <a:off x="132521" y="939818"/>
            <a:ext cx="772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</a:t>
            </a:r>
            <a:r>
              <a:rPr lang="en-US" dirty="0"/>
              <a:t>From Original Equation of Z-Parameters</a:t>
            </a:r>
            <a:endParaRPr lang="th-TH" dirty="0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2479146E-AA91-421C-9070-4790DB1958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61189" y="949304"/>
            <a:ext cx="3978303" cy="2370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7889B49-4B80-4FFD-BD06-541FBE0E07C8}"/>
                  </a:ext>
                </a:extLst>
              </p:cNvPr>
              <p:cNvSpPr txBox="1"/>
              <p:nvPr/>
            </p:nvSpPr>
            <p:spPr>
              <a:xfrm>
                <a:off x="232845" y="4274664"/>
                <a:ext cx="6138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+40(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= 0</a:t>
                </a:r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889B49-4B80-4FFD-BD06-541FBE0E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4274664"/>
                <a:ext cx="6138406" cy="523220"/>
              </a:xfrm>
              <a:prstGeom prst="rect">
                <a:avLst/>
              </a:prstGeom>
              <a:blipFill>
                <a:blip r:embed="rId6"/>
                <a:stretch>
                  <a:fillRect l="-49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8116A75F-7639-40A6-8D09-33258E68F28D}"/>
                  </a:ext>
                </a:extLst>
              </p:cNvPr>
              <p:cNvSpPr txBox="1"/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= 0</a:t>
                </a:r>
                <a:endParaRPr lang="th-TH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blipFill>
                <a:blip r:embed="rId7"/>
                <a:stretch>
                  <a:fillRect l="-49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CE402D0-8F5D-4A0B-976E-E9066345F9EC}"/>
              </a:ext>
            </a:extLst>
          </p:cNvPr>
          <p:cNvCxnSpPr>
            <a:cxnSpLocks/>
          </p:cNvCxnSpPr>
          <p:nvPr/>
        </p:nvCxnSpPr>
        <p:spPr>
          <a:xfrm>
            <a:off x="1272209" y="5470497"/>
            <a:ext cx="0" cy="64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4460AAA0-D8E1-48E8-B197-537D8E081129}"/>
              </a:ext>
            </a:extLst>
          </p:cNvPr>
          <p:cNvCxnSpPr>
            <a:cxnSpLocks/>
          </p:cNvCxnSpPr>
          <p:nvPr/>
        </p:nvCxnSpPr>
        <p:spPr>
          <a:xfrm>
            <a:off x="2593451" y="5470497"/>
            <a:ext cx="0" cy="586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8199A326-6A64-4C22-ACEA-2BE7952FB725}"/>
                  </a:ext>
                </a:extLst>
              </p:cNvPr>
              <p:cNvSpPr txBox="1"/>
              <p:nvPr/>
            </p:nvSpPr>
            <p:spPr>
              <a:xfrm>
                <a:off x="232845" y="166368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1663680"/>
                <a:ext cx="2958566" cy="430887"/>
              </a:xfrm>
              <a:prstGeom prst="rect">
                <a:avLst/>
              </a:prstGeom>
              <a:blipFill>
                <a:blip r:embed="rId8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7A8E2AE6-F426-43C2-A663-2C834D3923CB}"/>
                  </a:ext>
                </a:extLst>
              </p:cNvPr>
              <p:cNvSpPr txBox="1"/>
              <p:nvPr/>
            </p:nvSpPr>
            <p:spPr>
              <a:xfrm>
                <a:off x="4614012" y="5502312"/>
                <a:ext cx="3854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12" y="5502312"/>
                <a:ext cx="385411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3190461" y="3299791"/>
            <a:ext cx="4323522" cy="1173923"/>
          </a:xfrm>
          <a:custGeom>
            <a:avLst/>
            <a:gdLst>
              <a:gd name="connsiteX0" fmla="*/ 0 w 4323522"/>
              <a:gd name="connsiteY0" fmla="*/ 298174 h 1173923"/>
              <a:gd name="connsiteX1" fmla="*/ 49696 w 4323522"/>
              <a:gd name="connsiteY1" fmla="*/ 228600 h 1173923"/>
              <a:gd name="connsiteX2" fmla="*/ 139148 w 4323522"/>
              <a:gd name="connsiteY2" fmla="*/ 188844 h 1173923"/>
              <a:gd name="connsiteX3" fmla="*/ 228600 w 4323522"/>
              <a:gd name="connsiteY3" fmla="*/ 139148 h 1173923"/>
              <a:gd name="connsiteX4" fmla="*/ 268356 w 4323522"/>
              <a:gd name="connsiteY4" fmla="*/ 129209 h 1173923"/>
              <a:gd name="connsiteX5" fmla="*/ 367748 w 4323522"/>
              <a:gd name="connsiteY5" fmla="*/ 79513 h 1173923"/>
              <a:gd name="connsiteX6" fmla="*/ 427382 w 4323522"/>
              <a:gd name="connsiteY6" fmla="*/ 69574 h 1173923"/>
              <a:gd name="connsiteX7" fmla="*/ 467139 w 4323522"/>
              <a:gd name="connsiteY7" fmla="*/ 59635 h 1173923"/>
              <a:gd name="connsiteX8" fmla="*/ 576469 w 4323522"/>
              <a:gd name="connsiteY8" fmla="*/ 69574 h 1173923"/>
              <a:gd name="connsiteX9" fmla="*/ 616226 w 4323522"/>
              <a:gd name="connsiteY9" fmla="*/ 89452 h 1173923"/>
              <a:gd name="connsiteX10" fmla="*/ 685800 w 4323522"/>
              <a:gd name="connsiteY10" fmla="*/ 139148 h 1173923"/>
              <a:gd name="connsiteX11" fmla="*/ 785191 w 4323522"/>
              <a:gd name="connsiteY11" fmla="*/ 228600 h 1173923"/>
              <a:gd name="connsiteX12" fmla="*/ 884582 w 4323522"/>
              <a:gd name="connsiteY12" fmla="*/ 308113 h 1173923"/>
              <a:gd name="connsiteX13" fmla="*/ 904461 w 4323522"/>
              <a:gd name="connsiteY13" fmla="*/ 327992 h 1173923"/>
              <a:gd name="connsiteX14" fmla="*/ 924339 w 4323522"/>
              <a:gd name="connsiteY14" fmla="*/ 357809 h 1173923"/>
              <a:gd name="connsiteX15" fmla="*/ 954156 w 4323522"/>
              <a:gd name="connsiteY15" fmla="*/ 377687 h 1173923"/>
              <a:gd name="connsiteX16" fmla="*/ 983974 w 4323522"/>
              <a:gd name="connsiteY16" fmla="*/ 437322 h 1173923"/>
              <a:gd name="connsiteX17" fmla="*/ 1013791 w 4323522"/>
              <a:gd name="connsiteY17" fmla="*/ 447261 h 1173923"/>
              <a:gd name="connsiteX18" fmla="*/ 1391478 w 4323522"/>
              <a:gd name="connsiteY18" fmla="*/ 427383 h 1173923"/>
              <a:gd name="connsiteX19" fmla="*/ 1441174 w 4323522"/>
              <a:gd name="connsiteY19" fmla="*/ 407505 h 1173923"/>
              <a:gd name="connsiteX20" fmla="*/ 1480930 w 4323522"/>
              <a:gd name="connsiteY20" fmla="*/ 377687 h 1173923"/>
              <a:gd name="connsiteX21" fmla="*/ 1540565 w 4323522"/>
              <a:gd name="connsiteY21" fmla="*/ 337931 h 1173923"/>
              <a:gd name="connsiteX22" fmla="*/ 1659835 w 4323522"/>
              <a:gd name="connsiteY22" fmla="*/ 278296 h 1173923"/>
              <a:gd name="connsiteX23" fmla="*/ 1689652 w 4323522"/>
              <a:gd name="connsiteY23" fmla="*/ 258418 h 1173923"/>
              <a:gd name="connsiteX24" fmla="*/ 1749287 w 4323522"/>
              <a:gd name="connsiteY24" fmla="*/ 238539 h 1173923"/>
              <a:gd name="connsiteX25" fmla="*/ 1848678 w 4323522"/>
              <a:gd name="connsiteY25" fmla="*/ 208722 h 1173923"/>
              <a:gd name="connsiteX26" fmla="*/ 2017643 w 4323522"/>
              <a:gd name="connsiteY26" fmla="*/ 218661 h 1173923"/>
              <a:gd name="connsiteX27" fmla="*/ 2097156 w 4323522"/>
              <a:gd name="connsiteY27" fmla="*/ 278296 h 1173923"/>
              <a:gd name="connsiteX28" fmla="*/ 2146852 w 4323522"/>
              <a:gd name="connsiteY28" fmla="*/ 308113 h 1173923"/>
              <a:gd name="connsiteX29" fmla="*/ 2216426 w 4323522"/>
              <a:gd name="connsiteY29" fmla="*/ 357809 h 1173923"/>
              <a:gd name="connsiteX30" fmla="*/ 2266122 w 4323522"/>
              <a:gd name="connsiteY30" fmla="*/ 407505 h 1173923"/>
              <a:gd name="connsiteX31" fmla="*/ 2335696 w 4323522"/>
              <a:gd name="connsiteY31" fmla="*/ 496957 h 1173923"/>
              <a:gd name="connsiteX32" fmla="*/ 2375452 w 4323522"/>
              <a:gd name="connsiteY32" fmla="*/ 546652 h 1173923"/>
              <a:gd name="connsiteX33" fmla="*/ 2484782 w 4323522"/>
              <a:gd name="connsiteY33" fmla="*/ 646044 h 1173923"/>
              <a:gd name="connsiteX34" fmla="*/ 2564296 w 4323522"/>
              <a:gd name="connsiteY34" fmla="*/ 695739 h 1173923"/>
              <a:gd name="connsiteX35" fmla="*/ 2613991 w 4323522"/>
              <a:gd name="connsiteY35" fmla="*/ 725557 h 1173923"/>
              <a:gd name="connsiteX36" fmla="*/ 2723322 w 4323522"/>
              <a:gd name="connsiteY36" fmla="*/ 745435 h 1173923"/>
              <a:gd name="connsiteX37" fmla="*/ 2812774 w 4323522"/>
              <a:gd name="connsiteY37" fmla="*/ 755374 h 1173923"/>
              <a:gd name="connsiteX38" fmla="*/ 3240156 w 4323522"/>
              <a:gd name="connsiteY38" fmla="*/ 765313 h 1173923"/>
              <a:gd name="connsiteX39" fmla="*/ 3289852 w 4323522"/>
              <a:gd name="connsiteY39" fmla="*/ 745435 h 1173923"/>
              <a:gd name="connsiteX40" fmla="*/ 3349487 w 4323522"/>
              <a:gd name="connsiteY40" fmla="*/ 725557 h 1173923"/>
              <a:gd name="connsiteX41" fmla="*/ 3389243 w 4323522"/>
              <a:gd name="connsiteY41" fmla="*/ 695739 h 1173923"/>
              <a:gd name="connsiteX42" fmla="*/ 3419061 w 4323522"/>
              <a:gd name="connsiteY42" fmla="*/ 665922 h 1173923"/>
              <a:gd name="connsiteX43" fmla="*/ 3488635 w 4323522"/>
              <a:gd name="connsiteY43" fmla="*/ 646044 h 1173923"/>
              <a:gd name="connsiteX44" fmla="*/ 3578087 w 4323522"/>
              <a:gd name="connsiteY44" fmla="*/ 626166 h 1173923"/>
              <a:gd name="connsiteX45" fmla="*/ 3607904 w 4323522"/>
              <a:gd name="connsiteY45" fmla="*/ 616226 h 1173923"/>
              <a:gd name="connsiteX46" fmla="*/ 3687417 w 4323522"/>
              <a:gd name="connsiteY46" fmla="*/ 606287 h 1173923"/>
              <a:gd name="connsiteX47" fmla="*/ 3856382 w 4323522"/>
              <a:gd name="connsiteY47" fmla="*/ 616226 h 1173923"/>
              <a:gd name="connsiteX48" fmla="*/ 3945835 w 4323522"/>
              <a:gd name="connsiteY48" fmla="*/ 646044 h 1173923"/>
              <a:gd name="connsiteX49" fmla="*/ 3955774 w 4323522"/>
              <a:gd name="connsiteY49" fmla="*/ 616226 h 1173923"/>
              <a:gd name="connsiteX50" fmla="*/ 3925956 w 4323522"/>
              <a:gd name="connsiteY50" fmla="*/ 596348 h 1173923"/>
              <a:gd name="connsiteX51" fmla="*/ 3866322 w 4323522"/>
              <a:gd name="connsiteY51" fmla="*/ 546652 h 1173923"/>
              <a:gd name="connsiteX52" fmla="*/ 3816626 w 4323522"/>
              <a:gd name="connsiteY52" fmla="*/ 526774 h 1173923"/>
              <a:gd name="connsiteX53" fmla="*/ 3786809 w 4323522"/>
              <a:gd name="connsiteY53" fmla="*/ 506896 h 1173923"/>
              <a:gd name="connsiteX54" fmla="*/ 3737113 w 4323522"/>
              <a:gd name="connsiteY54" fmla="*/ 477079 h 1173923"/>
              <a:gd name="connsiteX55" fmla="*/ 3697356 w 4323522"/>
              <a:gd name="connsiteY55" fmla="*/ 457200 h 1173923"/>
              <a:gd name="connsiteX56" fmla="*/ 3667539 w 4323522"/>
              <a:gd name="connsiteY56" fmla="*/ 447261 h 1173923"/>
              <a:gd name="connsiteX57" fmla="*/ 3588026 w 4323522"/>
              <a:gd name="connsiteY57" fmla="*/ 407505 h 1173923"/>
              <a:gd name="connsiteX58" fmla="*/ 3667539 w 4323522"/>
              <a:gd name="connsiteY58" fmla="*/ 477079 h 1173923"/>
              <a:gd name="connsiteX59" fmla="*/ 3756991 w 4323522"/>
              <a:gd name="connsiteY59" fmla="*/ 487018 h 1173923"/>
              <a:gd name="connsiteX60" fmla="*/ 3816626 w 4323522"/>
              <a:gd name="connsiteY60" fmla="*/ 496957 h 1173923"/>
              <a:gd name="connsiteX61" fmla="*/ 4005469 w 4323522"/>
              <a:gd name="connsiteY61" fmla="*/ 556592 h 1173923"/>
              <a:gd name="connsiteX62" fmla="*/ 4114800 w 4323522"/>
              <a:gd name="connsiteY62" fmla="*/ 586409 h 1173923"/>
              <a:gd name="connsiteX63" fmla="*/ 4174435 w 4323522"/>
              <a:gd name="connsiteY63" fmla="*/ 606287 h 1173923"/>
              <a:gd name="connsiteX64" fmla="*/ 4323522 w 4323522"/>
              <a:gd name="connsiteY64" fmla="*/ 626166 h 1173923"/>
              <a:gd name="connsiteX65" fmla="*/ 4303643 w 4323522"/>
              <a:gd name="connsiteY65" fmla="*/ 715618 h 1173923"/>
              <a:gd name="connsiteX66" fmla="*/ 4234069 w 4323522"/>
              <a:gd name="connsiteY66" fmla="*/ 775252 h 1173923"/>
              <a:gd name="connsiteX67" fmla="*/ 4214191 w 4323522"/>
              <a:gd name="connsiteY67" fmla="*/ 795131 h 1173923"/>
              <a:gd name="connsiteX68" fmla="*/ 4184374 w 4323522"/>
              <a:gd name="connsiteY68" fmla="*/ 815009 h 1173923"/>
              <a:gd name="connsiteX69" fmla="*/ 4094922 w 4323522"/>
              <a:gd name="connsiteY69" fmla="*/ 904461 h 1173923"/>
              <a:gd name="connsiteX70" fmla="*/ 4055165 w 4323522"/>
              <a:gd name="connsiteY70" fmla="*/ 944218 h 1173923"/>
              <a:gd name="connsiteX71" fmla="*/ 4005469 w 4323522"/>
              <a:gd name="connsiteY71" fmla="*/ 1013792 h 1173923"/>
              <a:gd name="connsiteX72" fmla="*/ 3995530 w 4323522"/>
              <a:gd name="connsiteY72" fmla="*/ 1043609 h 1173923"/>
              <a:gd name="connsiteX73" fmla="*/ 3985591 w 4323522"/>
              <a:gd name="connsiteY73" fmla="*/ 1083366 h 1173923"/>
              <a:gd name="connsiteX74" fmla="*/ 3955774 w 4323522"/>
              <a:gd name="connsiteY74" fmla="*/ 1113183 h 1173923"/>
              <a:gd name="connsiteX75" fmla="*/ 3925956 w 4323522"/>
              <a:gd name="connsiteY75" fmla="*/ 1172818 h 1173923"/>
              <a:gd name="connsiteX76" fmla="*/ 3876261 w 4323522"/>
              <a:gd name="connsiteY76" fmla="*/ 1162879 h 1173923"/>
              <a:gd name="connsiteX77" fmla="*/ 3866322 w 4323522"/>
              <a:gd name="connsiteY77" fmla="*/ 1123122 h 1173923"/>
              <a:gd name="connsiteX78" fmla="*/ 3856382 w 4323522"/>
              <a:gd name="connsiteY78" fmla="*/ 1053548 h 1173923"/>
              <a:gd name="connsiteX79" fmla="*/ 3836504 w 4323522"/>
              <a:gd name="connsiteY79" fmla="*/ 894522 h 1173923"/>
              <a:gd name="connsiteX80" fmla="*/ 3816626 w 4323522"/>
              <a:gd name="connsiteY80" fmla="*/ 765313 h 1173923"/>
              <a:gd name="connsiteX81" fmla="*/ 3796748 w 4323522"/>
              <a:gd name="connsiteY81" fmla="*/ 675861 h 1173923"/>
              <a:gd name="connsiteX82" fmla="*/ 3756991 w 4323522"/>
              <a:gd name="connsiteY82" fmla="*/ 427383 h 1173923"/>
              <a:gd name="connsiteX83" fmla="*/ 3737113 w 4323522"/>
              <a:gd name="connsiteY83" fmla="*/ 178905 h 1173923"/>
              <a:gd name="connsiteX84" fmla="*/ 3727174 w 4323522"/>
              <a:gd name="connsiteY84" fmla="*/ 129209 h 1173923"/>
              <a:gd name="connsiteX85" fmla="*/ 3707296 w 4323522"/>
              <a:gd name="connsiteY85" fmla="*/ 0 h 1173923"/>
              <a:gd name="connsiteX86" fmla="*/ 3717235 w 4323522"/>
              <a:gd name="connsiteY86" fmla="*/ 139148 h 1173923"/>
              <a:gd name="connsiteX87" fmla="*/ 3756991 w 4323522"/>
              <a:gd name="connsiteY87" fmla="*/ 218661 h 1173923"/>
              <a:gd name="connsiteX88" fmla="*/ 3796748 w 4323522"/>
              <a:gd name="connsiteY88" fmla="*/ 308113 h 1173923"/>
              <a:gd name="connsiteX89" fmla="*/ 3846443 w 4323522"/>
              <a:gd name="connsiteY89" fmla="*/ 377687 h 1173923"/>
              <a:gd name="connsiteX90" fmla="*/ 3886200 w 4323522"/>
              <a:gd name="connsiteY90" fmla="*/ 437322 h 1173923"/>
              <a:gd name="connsiteX91" fmla="*/ 3925956 w 4323522"/>
              <a:gd name="connsiteY91" fmla="*/ 487018 h 1173923"/>
              <a:gd name="connsiteX92" fmla="*/ 3945835 w 4323522"/>
              <a:gd name="connsiteY92" fmla="*/ 526774 h 1173923"/>
              <a:gd name="connsiteX93" fmla="*/ 3995530 w 4323522"/>
              <a:gd name="connsiteY93" fmla="*/ 566531 h 1173923"/>
              <a:gd name="connsiteX94" fmla="*/ 4035287 w 4323522"/>
              <a:gd name="connsiteY94" fmla="*/ 616226 h 1173923"/>
              <a:gd name="connsiteX95" fmla="*/ 4045226 w 4323522"/>
              <a:gd name="connsiteY95" fmla="*/ 646044 h 1173923"/>
              <a:gd name="connsiteX96" fmla="*/ 4194313 w 4323522"/>
              <a:gd name="connsiteY96" fmla="*/ 626166 h 1173923"/>
              <a:gd name="connsiteX97" fmla="*/ 4234069 w 4323522"/>
              <a:gd name="connsiteY97" fmla="*/ 606287 h 1173923"/>
              <a:gd name="connsiteX98" fmla="*/ 4263887 w 4323522"/>
              <a:gd name="connsiteY98" fmla="*/ 596348 h 117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323522" h="1173923">
                <a:moveTo>
                  <a:pt x="0" y="298174"/>
                </a:moveTo>
                <a:cubicBezTo>
                  <a:pt x="16565" y="274983"/>
                  <a:pt x="28608" y="247771"/>
                  <a:pt x="49696" y="228600"/>
                </a:cubicBezTo>
                <a:cubicBezTo>
                  <a:pt x="93690" y="188605"/>
                  <a:pt x="100037" y="208400"/>
                  <a:pt x="139148" y="188844"/>
                </a:cubicBezTo>
                <a:cubicBezTo>
                  <a:pt x="177117" y="169859"/>
                  <a:pt x="190302" y="153509"/>
                  <a:pt x="228600" y="139148"/>
                </a:cubicBezTo>
                <a:cubicBezTo>
                  <a:pt x="241390" y="134352"/>
                  <a:pt x="255104" y="132522"/>
                  <a:pt x="268356" y="129209"/>
                </a:cubicBezTo>
                <a:cubicBezTo>
                  <a:pt x="306325" y="103897"/>
                  <a:pt x="314322" y="95952"/>
                  <a:pt x="367748" y="79513"/>
                </a:cubicBezTo>
                <a:cubicBezTo>
                  <a:pt x="387009" y="73586"/>
                  <a:pt x="407621" y="73526"/>
                  <a:pt x="427382" y="69574"/>
                </a:cubicBezTo>
                <a:cubicBezTo>
                  <a:pt x="440777" y="66895"/>
                  <a:pt x="453887" y="62948"/>
                  <a:pt x="467139" y="59635"/>
                </a:cubicBezTo>
                <a:cubicBezTo>
                  <a:pt x="503582" y="62948"/>
                  <a:pt x="540586" y="62397"/>
                  <a:pt x="576469" y="69574"/>
                </a:cubicBezTo>
                <a:cubicBezTo>
                  <a:pt x="590998" y="72480"/>
                  <a:pt x="603362" y="82101"/>
                  <a:pt x="616226" y="89452"/>
                </a:cubicBezTo>
                <a:cubicBezTo>
                  <a:pt x="647322" y="107221"/>
                  <a:pt x="653827" y="117833"/>
                  <a:pt x="685800" y="139148"/>
                </a:cubicBezTo>
                <a:cubicBezTo>
                  <a:pt x="821986" y="229938"/>
                  <a:pt x="637001" y="90290"/>
                  <a:pt x="785191" y="228600"/>
                </a:cubicBezTo>
                <a:cubicBezTo>
                  <a:pt x="816208" y="257549"/>
                  <a:pt x="854581" y="278112"/>
                  <a:pt x="884582" y="308113"/>
                </a:cubicBezTo>
                <a:cubicBezTo>
                  <a:pt x="891208" y="314739"/>
                  <a:pt x="898607" y="320674"/>
                  <a:pt x="904461" y="327992"/>
                </a:cubicBezTo>
                <a:cubicBezTo>
                  <a:pt x="911923" y="337320"/>
                  <a:pt x="915892" y="349362"/>
                  <a:pt x="924339" y="357809"/>
                </a:cubicBezTo>
                <a:cubicBezTo>
                  <a:pt x="932786" y="366256"/>
                  <a:pt x="944217" y="371061"/>
                  <a:pt x="954156" y="377687"/>
                </a:cubicBezTo>
                <a:cubicBezTo>
                  <a:pt x="960704" y="397329"/>
                  <a:pt x="966459" y="423310"/>
                  <a:pt x="983974" y="437322"/>
                </a:cubicBezTo>
                <a:cubicBezTo>
                  <a:pt x="992155" y="443867"/>
                  <a:pt x="1003852" y="443948"/>
                  <a:pt x="1013791" y="447261"/>
                </a:cubicBezTo>
                <a:cubicBezTo>
                  <a:pt x="1028150" y="446839"/>
                  <a:pt x="1283271" y="463452"/>
                  <a:pt x="1391478" y="427383"/>
                </a:cubicBezTo>
                <a:cubicBezTo>
                  <a:pt x="1408404" y="421741"/>
                  <a:pt x="1425578" y="416170"/>
                  <a:pt x="1441174" y="407505"/>
                </a:cubicBezTo>
                <a:cubicBezTo>
                  <a:pt x="1455655" y="399460"/>
                  <a:pt x="1467359" y="387187"/>
                  <a:pt x="1480930" y="377687"/>
                </a:cubicBezTo>
                <a:cubicBezTo>
                  <a:pt x="1500502" y="363987"/>
                  <a:pt x="1520409" y="350757"/>
                  <a:pt x="1540565" y="337931"/>
                </a:cubicBezTo>
                <a:cubicBezTo>
                  <a:pt x="1627905" y="282351"/>
                  <a:pt x="1551596" y="332415"/>
                  <a:pt x="1659835" y="278296"/>
                </a:cubicBezTo>
                <a:cubicBezTo>
                  <a:pt x="1670519" y="272954"/>
                  <a:pt x="1678736" y="263269"/>
                  <a:pt x="1689652" y="258418"/>
                </a:cubicBezTo>
                <a:cubicBezTo>
                  <a:pt x="1708800" y="249908"/>
                  <a:pt x="1729595" y="245700"/>
                  <a:pt x="1749287" y="238539"/>
                </a:cubicBezTo>
                <a:cubicBezTo>
                  <a:pt x="1829193" y="209482"/>
                  <a:pt x="1767733" y="224911"/>
                  <a:pt x="1848678" y="208722"/>
                </a:cubicBezTo>
                <a:cubicBezTo>
                  <a:pt x="1905000" y="212035"/>
                  <a:pt x="1962134" y="208568"/>
                  <a:pt x="2017643" y="218661"/>
                </a:cubicBezTo>
                <a:cubicBezTo>
                  <a:pt x="2060237" y="226405"/>
                  <a:pt x="2067616" y="256141"/>
                  <a:pt x="2097156" y="278296"/>
                </a:cubicBezTo>
                <a:cubicBezTo>
                  <a:pt x="2112611" y="289887"/>
                  <a:pt x="2131397" y="296522"/>
                  <a:pt x="2146852" y="308113"/>
                </a:cubicBezTo>
                <a:cubicBezTo>
                  <a:pt x="2227442" y="368556"/>
                  <a:pt x="2121621" y="310408"/>
                  <a:pt x="2216426" y="357809"/>
                </a:cubicBezTo>
                <a:cubicBezTo>
                  <a:pt x="2232991" y="374374"/>
                  <a:pt x="2250876" y="389718"/>
                  <a:pt x="2266122" y="407505"/>
                </a:cubicBezTo>
                <a:cubicBezTo>
                  <a:pt x="2290705" y="436185"/>
                  <a:pt x="2312358" y="467254"/>
                  <a:pt x="2335696" y="496957"/>
                </a:cubicBezTo>
                <a:cubicBezTo>
                  <a:pt x="2348802" y="513638"/>
                  <a:pt x="2360452" y="531652"/>
                  <a:pt x="2375452" y="546652"/>
                </a:cubicBezTo>
                <a:cubicBezTo>
                  <a:pt x="2412931" y="584131"/>
                  <a:pt x="2439893" y="613125"/>
                  <a:pt x="2484782" y="646044"/>
                </a:cubicBezTo>
                <a:cubicBezTo>
                  <a:pt x="2509987" y="664527"/>
                  <a:pt x="2537677" y="679358"/>
                  <a:pt x="2564296" y="695739"/>
                </a:cubicBezTo>
                <a:cubicBezTo>
                  <a:pt x="2580748" y="705864"/>
                  <a:pt x="2595048" y="721768"/>
                  <a:pt x="2613991" y="725557"/>
                </a:cubicBezTo>
                <a:cubicBezTo>
                  <a:pt x="2651468" y="733052"/>
                  <a:pt x="2685173" y="740349"/>
                  <a:pt x="2723322" y="745435"/>
                </a:cubicBezTo>
                <a:cubicBezTo>
                  <a:pt x="2753060" y="749400"/>
                  <a:pt x="2782957" y="752061"/>
                  <a:pt x="2812774" y="755374"/>
                </a:cubicBezTo>
                <a:cubicBezTo>
                  <a:pt x="2981458" y="811601"/>
                  <a:pt x="2894102" y="790031"/>
                  <a:pt x="3240156" y="765313"/>
                </a:cubicBezTo>
                <a:cubicBezTo>
                  <a:pt x="3257952" y="764042"/>
                  <a:pt x="3273085" y="751532"/>
                  <a:pt x="3289852" y="745435"/>
                </a:cubicBezTo>
                <a:cubicBezTo>
                  <a:pt x="3309544" y="738274"/>
                  <a:pt x="3329609" y="732183"/>
                  <a:pt x="3349487" y="725557"/>
                </a:cubicBezTo>
                <a:cubicBezTo>
                  <a:pt x="3362739" y="715618"/>
                  <a:pt x="3376666" y="706520"/>
                  <a:pt x="3389243" y="695739"/>
                </a:cubicBezTo>
                <a:cubicBezTo>
                  <a:pt x="3399915" y="686591"/>
                  <a:pt x="3406489" y="672208"/>
                  <a:pt x="3419061" y="665922"/>
                </a:cubicBezTo>
                <a:cubicBezTo>
                  <a:pt x="3440634" y="655136"/>
                  <a:pt x="3465366" y="652390"/>
                  <a:pt x="3488635" y="646044"/>
                </a:cubicBezTo>
                <a:cubicBezTo>
                  <a:pt x="3600933" y="615418"/>
                  <a:pt x="3445551" y="659301"/>
                  <a:pt x="3578087" y="626166"/>
                </a:cubicBezTo>
                <a:cubicBezTo>
                  <a:pt x="3588251" y="623625"/>
                  <a:pt x="3597596" y="618100"/>
                  <a:pt x="3607904" y="616226"/>
                </a:cubicBezTo>
                <a:cubicBezTo>
                  <a:pt x="3634184" y="611448"/>
                  <a:pt x="3660913" y="609600"/>
                  <a:pt x="3687417" y="606287"/>
                </a:cubicBezTo>
                <a:cubicBezTo>
                  <a:pt x="3743739" y="609600"/>
                  <a:pt x="3800619" y="607647"/>
                  <a:pt x="3856382" y="616226"/>
                </a:cubicBezTo>
                <a:cubicBezTo>
                  <a:pt x="3887447" y="621005"/>
                  <a:pt x="3945835" y="646044"/>
                  <a:pt x="3945835" y="646044"/>
                </a:cubicBezTo>
                <a:cubicBezTo>
                  <a:pt x="3949148" y="636105"/>
                  <a:pt x="3959665" y="625954"/>
                  <a:pt x="3955774" y="616226"/>
                </a:cubicBezTo>
                <a:cubicBezTo>
                  <a:pt x="3951337" y="605135"/>
                  <a:pt x="3935133" y="603995"/>
                  <a:pt x="3925956" y="596348"/>
                </a:cubicBezTo>
                <a:cubicBezTo>
                  <a:pt x="3892986" y="568874"/>
                  <a:pt x="3903335" y="565159"/>
                  <a:pt x="3866322" y="546652"/>
                </a:cubicBezTo>
                <a:cubicBezTo>
                  <a:pt x="3850364" y="538673"/>
                  <a:pt x="3832584" y="534753"/>
                  <a:pt x="3816626" y="526774"/>
                </a:cubicBezTo>
                <a:cubicBezTo>
                  <a:pt x="3805942" y="521432"/>
                  <a:pt x="3796939" y="513227"/>
                  <a:pt x="3786809" y="506896"/>
                </a:cubicBezTo>
                <a:cubicBezTo>
                  <a:pt x="3770427" y="496657"/>
                  <a:pt x="3754000" y="486461"/>
                  <a:pt x="3737113" y="477079"/>
                </a:cubicBezTo>
                <a:cubicBezTo>
                  <a:pt x="3724161" y="469883"/>
                  <a:pt x="3710975" y="463037"/>
                  <a:pt x="3697356" y="457200"/>
                </a:cubicBezTo>
                <a:cubicBezTo>
                  <a:pt x="3687726" y="453073"/>
                  <a:pt x="3676910" y="451946"/>
                  <a:pt x="3667539" y="447261"/>
                </a:cubicBezTo>
                <a:cubicBezTo>
                  <a:pt x="3573652" y="400318"/>
                  <a:pt x="3655263" y="429917"/>
                  <a:pt x="3588026" y="407505"/>
                </a:cubicBezTo>
                <a:cubicBezTo>
                  <a:pt x="3612996" y="440798"/>
                  <a:pt x="3622809" y="464299"/>
                  <a:pt x="3667539" y="477079"/>
                </a:cubicBezTo>
                <a:cubicBezTo>
                  <a:pt x="3696385" y="485321"/>
                  <a:pt x="3727253" y="483053"/>
                  <a:pt x="3756991" y="487018"/>
                </a:cubicBezTo>
                <a:cubicBezTo>
                  <a:pt x="3776967" y="489681"/>
                  <a:pt x="3797009" y="492341"/>
                  <a:pt x="3816626" y="496957"/>
                </a:cubicBezTo>
                <a:cubicBezTo>
                  <a:pt x="4002504" y="540692"/>
                  <a:pt x="3853689" y="508662"/>
                  <a:pt x="4005469" y="556592"/>
                </a:cubicBezTo>
                <a:cubicBezTo>
                  <a:pt x="4041490" y="567967"/>
                  <a:pt x="4078560" y="575750"/>
                  <a:pt x="4114800" y="586409"/>
                </a:cubicBezTo>
                <a:cubicBezTo>
                  <a:pt x="4134902" y="592321"/>
                  <a:pt x="4154018" y="601575"/>
                  <a:pt x="4174435" y="606287"/>
                </a:cubicBezTo>
                <a:cubicBezTo>
                  <a:pt x="4190636" y="610026"/>
                  <a:pt x="4311767" y="624696"/>
                  <a:pt x="4323522" y="626166"/>
                </a:cubicBezTo>
                <a:cubicBezTo>
                  <a:pt x="4316896" y="655983"/>
                  <a:pt x="4319358" y="689426"/>
                  <a:pt x="4303643" y="715618"/>
                </a:cubicBezTo>
                <a:cubicBezTo>
                  <a:pt x="4287928" y="741810"/>
                  <a:pt x="4256898" y="754959"/>
                  <a:pt x="4234069" y="775252"/>
                </a:cubicBezTo>
                <a:cubicBezTo>
                  <a:pt x="4227065" y="781478"/>
                  <a:pt x="4221508" y="789277"/>
                  <a:pt x="4214191" y="795131"/>
                </a:cubicBezTo>
                <a:cubicBezTo>
                  <a:pt x="4204863" y="802593"/>
                  <a:pt x="4193179" y="806937"/>
                  <a:pt x="4184374" y="815009"/>
                </a:cubicBezTo>
                <a:cubicBezTo>
                  <a:pt x="4153290" y="843503"/>
                  <a:pt x="4124739" y="874644"/>
                  <a:pt x="4094922" y="904461"/>
                </a:cubicBezTo>
                <a:lnTo>
                  <a:pt x="4055165" y="944218"/>
                </a:lnTo>
                <a:cubicBezTo>
                  <a:pt x="4018181" y="993531"/>
                  <a:pt x="4034537" y="970191"/>
                  <a:pt x="4005469" y="1013792"/>
                </a:cubicBezTo>
                <a:cubicBezTo>
                  <a:pt x="4002156" y="1023731"/>
                  <a:pt x="3998408" y="1033535"/>
                  <a:pt x="3995530" y="1043609"/>
                </a:cubicBezTo>
                <a:cubicBezTo>
                  <a:pt x="3991777" y="1056744"/>
                  <a:pt x="3992368" y="1071506"/>
                  <a:pt x="3985591" y="1083366"/>
                </a:cubicBezTo>
                <a:cubicBezTo>
                  <a:pt x="3978617" y="1095570"/>
                  <a:pt x="3965713" y="1103244"/>
                  <a:pt x="3955774" y="1113183"/>
                </a:cubicBezTo>
                <a:cubicBezTo>
                  <a:pt x="3952137" y="1124094"/>
                  <a:pt x="3940154" y="1168761"/>
                  <a:pt x="3925956" y="1172818"/>
                </a:cubicBezTo>
                <a:cubicBezTo>
                  <a:pt x="3909713" y="1177459"/>
                  <a:pt x="3892826" y="1166192"/>
                  <a:pt x="3876261" y="1162879"/>
                </a:cubicBezTo>
                <a:cubicBezTo>
                  <a:pt x="3872948" y="1149627"/>
                  <a:pt x="3868766" y="1136562"/>
                  <a:pt x="3866322" y="1123122"/>
                </a:cubicBezTo>
                <a:cubicBezTo>
                  <a:pt x="3862131" y="1100073"/>
                  <a:pt x="3859412" y="1076778"/>
                  <a:pt x="3856382" y="1053548"/>
                </a:cubicBezTo>
                <a:cubicBezTo>
                  <a:pt x="3849472" y="1000576"/>
                  <a:pt x="3843413" y="947494"/>
                  <a:pt x="3836504" y="894522"/>
                </a:cubicBezTo>
                <a:cubicBezTo>
                  <a:pt x="3832924" y="867074"/>
                  <a:pt x="3822494" y="794656"/>
                  <a:pt x="3816626" y="765313"/>
                </a:cubicBezTo>
                <a:cubicBezTo>
                  <a:pt x="3810636" y="735361"/>
                  <a:pt x="3803374" y="705678"/>
                  <a:pt x="3796748" y="675861"/>
                </a:cubicBezTo>
                <a:cubicBezTo>
                  <a:pt x="3773414" y="395847"/>
                  <a:pt x="3806554" y="724760"/>
                  <a:pt x="3756991" y="427383"/>
                </a:cubicBezTo>
                <a:cubicBezTo>
                  <a:pt x="3750361" y="387605"/>
                  <a:pt x="3740105" y="207325"/>
                  <a:pt x="3737113" y="178905"/>
                </a:cubicBezTo>
                <a:cubicBezTo>
                  <a:pt x="3735345" y="162104"/>
                  <a:pt x="3729743" y="145906"/>
                  <a:pt x="3727174" y="129209"/>
                </a:cubicBezTo>
                <a:cubicBezTo>
                  <a:pt x="3703105" y="-27240"/>
                  <a:pt x="3730085" y="113945"/>
                  <a:pt x="3707296" y="0"/>
                </a:cubicBezTo>
                <a:cubicBezTo>
                  <a:pt x="3710609" y="46383"/>
                  <a:pt x="3706930" y="93803"/>
                  <a:pt x="3717235" y="139148"/>
                </a:cubicBezTo>
                <a:cubicBezTo>
                  <a:pt x="3723802" y="168044"/>
                  <a:pt x="3745986" y="191148"/>
                  <a:pt x="3756991" y="218661"/>
                </a:cubicBezTo>
                <a:cubicBezTo>
                  <a:pt x="3771194" y="254170"/>
                  <a:pt x="3778172" y="275605"/>
                  <a:pt x="3796748" y="308113"/>
                </a:cubicBezTo>
                <a:cubicBezTo>
                  <a:pt x="3811115" y="333254"/>
                  <a:pt x="3829843" y="353973"/>
                  <a:pt x="3846443" y="377687"/>
                </a:cubicBezTo>
                <a:cubicBezTo>
                  <a:pt x="3860144" y="397259"/>
                  <a:pt x="3872148" y="418001"/>
                  <a:pt x="3886200" y="437322"/>
                </a:cubicBezTo>
                <a:cubicBezTo>
                  <a:pt x="3898677" y="454478"/>
                  <a:pt x="3914189" y="469367"/>
                  <a:pt x="3925956" y="487018"/>
                </a:cubicBezTo>
                <a:cubicBezTo>
                  <a:pt x="3934175" y="499346"/>
                  <a:pt x="3936078" y="515624"/>
                  <a:pt x="3945835" y="526774"/>
                </a:cubicBezTo>
                <a:cubicBezTo>
                  <a:pt x="3959804" y="542739"/>
                  <a:pt x="3979423" y="552725"/>
                  <a:pt x="3995530" y="566531"/>
                </a:cubicBezTo>
                <a:cubicBezTo>
                  <a:pt x="4017563" y="585417"/>
                  <a:pt x="4018232" y="590643"/>
                  <a:pt x="4035287" y="616226"/>
                </a:cubicBezTo>
                <a:cubicBezTo>
                  <a:pt x="4038600" y="626165"/>
                  <a:pt x="4034892" y="644322"/>
                  <a:pt x="4045226" y="646044"/>
                </a:cubicBezTo>
                <a:cubicBezTo>
                  <a:pt x="4092163" y="653867"/>
                  <a:pt x="4147424" y="637888"/>
                  <a:pt x="4194313" y="626166"/>
                </a:cubicBezTo>
                <a:cubicBezTo>
                  <a:pt x="4207565" y="619540"/>
                  <a:pt x="4220451" y="612124"/>
                  <a:pt x="4234069" y="606287"/>
                </a:cubicBezTo>
                <a:cubicBezTo>
                  <a:pt x="4243699" y="602160"/>
                  <a:pt x="4263887" y="596348"/>
                  <a:pt x="4263887" y="5963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4942" y="3328884"/>
            <a:ext cx="4264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both currents have same direction and in the branch , so due to this we add both currents.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C647364-61B1-46A6-A1E3-D3321146B5B0}"/>
                  </a:ext>
                </a:extLst>
              </p:cNvPr>
              <p:cNvSpPr txBox="1"/>
              <p:nvPr/>
            </p:nvSpPr>
            <p:spPr>
              <a:xfrm>
                <a:off x="343482" y="6057347"/>
                <a:ext cx="29833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2" y="6057347"/>
                <a:ext cx="2983381" cy="430887"/>
              </a:xfrm>
              <a:prstGeom prst="rect">
                <a:avLst/>
              </a:prstGeom>
              <a:blipFill>
                <a:blip r:embed="rId2"/>
                <a:stretch>
                  <a:fillRect l="-2449" t="-2857" r="-612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978FADE-1216-46E9-908F-1B77DC5FC1BA}"/>
                  </a:ext>
                </a:extLst>
              </p:cNvPr>
              <p:cNvSpPr txBox="1"/>
              <p:nvPr/>
            </p:nvSpPr>
            <p:spPr>
              <a:xfrm>
                <a:off x="11543" y="1610328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" y="1610328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58A8E2-9CA5-4933-9939-2A5C8B99435A}"/>
              </a:ext>
            </a:extLst>
          </p:cNvPr>
          <p:cNvSpPr txBox="1"/>
          <p:nvPr/>
        </p:nvSpPr>
        <p:spPr>
          <a:xfrm>
            <a:off x="181223" y="2726098"/>
            <a:ext cx="7631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/>
              <a:t>Take Loop 2,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0F46BF7-CCD6-4697-8C9D-CB0805A5B1FD}"/>
                  </a:ext>
                </a:extLst>
              </p:cNvPr>
              <p:cNvSpPr txBox="1"/>
              <p:nvPr/>
            </p:nvSpPr>
            <p:spPr>
              <a:xfrm>
                <a:off x="234761" y="3317792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)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F46BF7-CCD6-4697-8C9D-CB0805A5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1" y="3317792"/>
                <a:ext cx="8775983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DCE9701-67BB-49CB-990D-A69371A4B7F3}"/>
              </a:ext>
            </a:extLst>
          </p:cNvPr>
          <p:cNvSpPr txBox="1"/>
          <p:nvPr/>
        </p:nvSpPr>
        <p:spPr>
          <a:xfrm>
            <a:off x="132521" y="261327"/>
            <a:ext cx="772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Equation of Z-Parameters</a:t>
            </a:r>
            <a:endParaRPr lang="th-TH" dirty="0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2479146E-AA91-421C-9070-4790DB1958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61189" y="949304"/>
            <a:ext cx="3978303" cy="2370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8116A75F-7639-40A6-8D09-33258E68F28D}"/>
                  </a:ext>
                </a:extLst>
              </p:cNvPr>
              <p:cNvSpPr txBox="1"/>
              <p:nvPr/>
            </p:nvSpPr>
            <p:spPr>
              <a:xfrm>
                <a:off x="232845" y="5068587"/>
                <a:ext cx="31798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=40</m:t>
                      </m:r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70</m:t>
                      </m:r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16A75F-7639-40A6-8D09-33258E68F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5068587"/>
                <a:ext cx="317986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CE402D0-8F5D-4A0B-976E-E9066345F9EC}"/>
              </a:ext>
            </a:extLst>
          </p:cNvPr>
          <p:cNvCxnSpPr>
            <a:cxnSpLocks/>
          </p:cNvCxnSpPr>
          <p:nvPr/>
        </p:nvCxnSpPr>
        <p:spPr>
          <a:xfrm>
            <a:off x="1272209" y="5470497"/>
            <a:ext cx="0" cy="64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4460AAA0-D8E1-48E8-B197-537D8E081129}"/>
              </a:ext>
            </a:extLst>
          </p:cNvPr>
          <p:cNvCxnSpPr>
            <a:cxnSpLocks/>
          </p:cNvCxnSpPr>
          <p:nvPr/>
        </p:nvCxnSpPr>
        <p:spPr>
          <a:xfrm>
            <a:off x="2593451" y="5470497"/>
            <a:ext cx="0" cy="586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8199A326-6A64-4C22-ACEA-2BE7952FB725}"/>
                  </a:ext>
                </a:extLst>
              </p:cNvPr>
              <p:cNvSpPr txBox="1"/>
              <p:nvPr/>
            </p:nvSpPr>
            <p:spPr>
              <a:xfrm>
                <a:off x="232845" y="917432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917432"/>
                <a:ext cx="2958566" cy="430887"/>
              </a:xfrm>
              <a:prstGeom prst="rect">
                <a:avLst/>
              </a:prstGeom>
              <a:blipFill>
                <a:blip r:embed="rId7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7A8E2AE6-F426-43C2-A663-2C834D3923CB}"/>
                  </a:ext>
                </a:extLst>
              </p:cNvPr>
              <p:cNvSpPr txBox="1"/>
              <p:nvPr/>
            </p:nvSpPr>
            <p:spPr>
              <a:xfrm>
                <a:off x="3572392" y="5759104"/>
                <a:ext cx="3854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92" y="5759104"/>
                <a:ext cx="38541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7B55A387-6EF4-46A4-8C61-58BD9CF48A3F}"/>
                  </a:ext>
                </a:extLst>
              </p:cNvPr>
              <p:cNvSpPr txBox="1"/>
              <p:nvPr/>
            </p:nvSpPr>
            <p:spPr>
              <a:xfrm>
                <a:off x="234762" y="3939835"/>
                <a:ext cx="41483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−40</m:t>
                      </m:r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B55A387-6EF4-46A4-8C61-58BD9CF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2" y="3939835"/>
                <a:ext cx="414839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3E0A4371-B4A4-4A2E-AD47-7159FFF2F17F}"/>
                  </a:ext>
                </a:extLst>
              </p:cNvPr>
              <p:cNvSpPr txBox="1"/>
              <p:nvPr/>
            </p:nvSpPr>
            <p:spPr>
              <a:xfrm>
                <a:off x="234762" y="4484712"/>
                <a:ext cx="2956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70</m:t>
                      </m:r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E0A4371-B4A4-4A2E-AD47-7159FFF2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2" y="4484712"/>
                <a:ext cx="295665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563E56E7-FD90-4D4C-B38A-92D1E51BC3A1}"/>
                  </a:ext>
                </a:extLst>
              </p:cNvPr>
              <p:cNvSpPr txBox="1"/>
              <p:nvPr/>
            </p:nvSpPr>
            <p:spPr>
              <a:xfrm>
                <a:off x="7625301" y="4484712"/>
                <a:ext cx="4116788" cy="884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3E56E7-FD90-4D4C-B38A-92D1E51B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01" y="4484712"/>
                <a:ext cx="4116788" cy="8845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482</Words>
  <Application>Microsoft Office PowerPoint</Application>
  <PresentationFormat>Widescreen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Angsana New</vt:lpstr>
      <vt:lpstr>Arial</vt:lpstr>
      <vt:lpstr>Calibri</vt:lpstr>
      <vt:lpstr>Calibri Light</vt:lpstr>
      <vt:lpstr>Cambria Math</vt:lpstr>
      <vt:lpstr>Cordia New</vt:lpstr>
      <vt:lpstr>Symbol</vt:lpstr>
      <vt:lpstr>Wingdings</vt:lpstr>
      <vt:lpstr>Office Theme</vt:lpstr>
      <vt:lpstr>Impedance Parameters OR Z-Parameters OR Open Circuit Parameters</vt:lpstr>
      <vt:lpstr>Z-Parameters OR Impedance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Determine the Z-Parameter for the given circuit below</vt:lpstr>
      <vt:lpstr>PowerPoint Presentation</vt:lpstr>
      <vt:lpstr>Admittance Parameters OR Y-Parameters OR Short Circuit Parameters</vt:lpstr>
      <vt:lpstr>PowerPoint Presentation</vt:lpstr>
      <vt:lpstr>Q: Determine the Y-Parameter for the given circuit below</vt:lpstr>
      <vt:lpstr>PowerPoint Presentation</vt:lpstr>
      <vt:lpstr>Hybrid-Parameters or h-Parameters</vt:lpstr>
      <vt:lpstr>PowerPoint Presentation</vt:lpstr>
      <vt:lpstr>PowerPoint Presentation</vt:lpstr>
      <vt:lpstr>PowerPoint Presentation</vt:lpstr>
      <vt:lpstr>Inverse Hybrid or g-Parameters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Parameters OR Z-Parameters OR Open Circuit Parameters</dc:title>
  <dc:creator>Wazir laghari</dc:creator>
  <cp:lastModifiedBy>Wazir laghari</cp:lastModifiedBy>
  <cp:revision>46</cp:revision>
  <dcterms:created xsi:type="dcterms:W3CDTF">2021-07-04T06:40:43Z</dcterms:created>
  <dcterms:modified xsi:type="dcterms:W3CDTF">2023-11-06T07:01:41Z</dcterms:modified>
</cp:coreProperties>
</file>