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9" r:id="rId2"/>
    <p:sldId id="266" r:id="rId3"/>
    <p:sldId id="265" r:id="rId4"/>
    <p:sldId id="257" r:id="rId5"/>
    <p:sldId id="259" r:id="rId6"/>
    <p:sldId id="262" r:id="rId7"/>
    <p:sldId id="264" r:id="rId8"/>
    <p:sldId id="272" r:id="rId9"/>
    <p:sldId id="273" r:id="rId10"/>
    <p:sldId id="274" r:id="rId11"/>
    <p:sldId id="275" r:id="rId12"/>
    <p:sldId id="268" r:id="rId13"/>
    <p:sldId id="270" r:id="rId14"/>
    <p:sldId id="271" r:id="rId15"/>
    <p:sldId id="277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786B6-AC68-432E-9968-84702D41358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BD79C-B95C-4688-B087-FA3C891A0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27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A4EF9-4071-45FF-B2A0-01FFC43F750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95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FB6B-6304-4D73-85FA-E45F88FB487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5379-049E-4D33-B0E5-BB478B7A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41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FB6B-6304-4D73-85FA-E45F88FB487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5379-049E-4D33-B0E5-BB478B7A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71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FB6B-6304-4D73-85FA-E45F88FB487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5379-049E-4D33-B0E5-BB478B7A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5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FB6B-6304-4D73-85FA-E45F88FB487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5379-049E-4D33-B0E5-BB478B7A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7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FB6B-6304-4D73-85FA-E45F88FB487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5379-049E-4D33-B0E5-BB478B7A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4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FB6B-6304-4D73-85FA-E45F88FB487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5379-049E-4D33-B0E5-BB478B7A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14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FB6B-6304-4D73-85FA-E45F88FB487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5379-049E-4D33-B0E5-BB478B7A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90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FB6B-6304-4D73-85FA-E45F88FB487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5379-049E-4D33-B0E5-BB478B7A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29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FB6B-6304-4D73-85FA-E45F88FB487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5379-049E-4D33-B0E5-BB478B7A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30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FB6B-6304-4D73-85FA-E45F88FB487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5379-049E-4D33-B0E5-BB478B7A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00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FB6B-6304-4D73-85FA-E45F88FB487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5379-049E-4D33-B0E5-BB478B7A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6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CFB6B-6304-4D73-85FA-E45F88FB487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E5379-049E-4D33-B0E5-BB478B7A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85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76.png"/><Relationship Id="rId7" Type="http://schemas.openxmlformats.org/officeDocument/2006/relationships/image" Target="../media/image29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7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2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2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0904" y="3938637"/>
            <a:ext cx="7772400" cy="53181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Circuit Analysis</a:t>
            </a: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Credit 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Hours = </a:t>
            </a: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3+1</a:t>
            </a:r>
            <a:b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Code No: 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EE-121</a:t>
            </a:r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b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Dr. Wazir Muhammad Laghari</a:t>
            </a:r>
            <a:r>
              <a:rPr lang="en-US" sz="28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Email: wazirlaghari@buetk.edu.pk</a:t>
            </a:r>
          </a:p>
        </p:txBody>
      </p:sp>
      <p:sp>
        <p:nvSpPr>
          <p:cNvPr id="5" name="AutoShape 2" descr="Image result for BUITEMS monogram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BUITEMS monogram"/>
          <p:cNvSpPr>
            <a:spLocks noChangeAspect="1" noChangeArrowheads="1"/>
          </p:cNvSpPr>
          <p:nvPr/>
        </p:nvSpPr>
        <p:spPr bwMode="auto">
          <a:xfrm>
            <a:off x="1679575" y="-966788"/>
            <a:ext cx="2095500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286000" y="4663330"/>
            <a:ext cx="8382000" cy="1588"/>
          </a:xfrm>
          <a:prstGeom prst="line">
            <a:avLst/>
          </a:prstGeom>
          <a:ln w="635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39" y="426735"/>
            <a:ext cx="1896320" cy="1833562"/>
          </a:xfrm>
          <a:prstGeom prst="ellipse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524298" y="5582492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1500" b="1" kern="120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Biomedical Engineering 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Department </a:t>
            </a:r>
          </a:p>
          <a:p>
            <a:pPr algn="ctr"/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Balochistan University of Engineering and 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Technology, Khuzdar </a:t>
            </a:r>
            <a:endParaRPr lang="en-US" sz="28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83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0" y="396240"/>
                <a:ext cx="11423192" cy="1148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5∗4+2∗8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−5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1∗4+2∗2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−3(1∗8−5∗2)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6240"/>
                <a:ext cx="11423192" cy="114819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75492" y="1866179"/>
                <a:ext cx="908639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36</m:t>
                          </m:r>
                        </m:e>
                      </m:d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=216 −40+6=182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92" y="1866179"/>
                <a:ext cx="9086398" cy="492443"/>
              </a:xfrm>
              <a:prstGeom prst="rect">
                <a:avLst/>
              </a:prstGeom>
              <a:blipFill rotWithShape="0">
                <a:blip r:embed="rId3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2946041"/>
                <a:ext cx="12314946" cy="13122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</m:t>
                      </m:r>
                      <m:d>
                        <m:d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3∗8−5∗1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d>
                        <m:d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1∗8−5∗2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+5(1∗1−3∗2)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946041"/>
                <a:ext cx="12314946" cy="131228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-122946" y="5659925"/>
                <a:ext cx="12314946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</m:t>
                      </m:r>
                      <m:d>
                        <m:d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19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d>
                        <m:d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+5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=114+2 −25=91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2946" y="5659925"/>
                <a:ext cx="12314946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8126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7157" y="588299"/>
                <a:ext cx="2784930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91 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57" y="588299"/>
                <a:ext cx="2784930" cy="9233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7157" y="2041194"/>
                <a:ext cx="2739083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=91 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57" y="2041194"/>
                <a:ext cx="2739083" cy="9233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9847" y="3399415"/>
                <a:ext cx="3507627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6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=182 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47" y="3399415"/>
                <a:ext cx="3507627" cy="1015663"/>
              </a:xfrm>
              <a:prstGeom prst="rect">
                <a:avLst/>
              </a:prstGeom>
              <a:blipFill rotWithShape="0">
                <a:blip r:embed="rId4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7157" y="4849969"/>
                <a:ext cx="2739083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=91 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57" y="4849969"/>
                <a:ext cx="2739083" cy="92333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421340" y="0"/>
                <a:ext cx="665162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−3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=5                   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4000" b="0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340" y="0"/>
                <a:ext cx="6651629" cy="61555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301268" y="675044"/>
                <a:ext cx="6911316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 −2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=5              </m:t>
                      </m:r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268" y="675044"/>
                <a:ext cx="6911316" cy="76944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301268" y="1444485"/>
                <a:ext cx="7036350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=8               </m:t>
                      </m:r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268" y="1444485"/>
                <a:ext cx="7036350" cy="76944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457774" y="2662418"/>
                <a:ext cx="4002249" cy="12488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91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91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774" y="2662418"/>
                <a:ext cx="4002249" cy="124880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457774" y="4045967"/>
                <a:ext cx="4308808" cy="12656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182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91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774" y="4045967"/>
                <a:ext cx="4308808" cy="126566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510635" y="5446380"/>
                <a:ext cx="3947170" cy="12488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91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91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635" y="5446380"/>
                <a:ext cx="3947170" cy="124880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9238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381" y="275293"/>
            <a:ext cx="5729619" cy="34198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4444" y="83127"/>
            <a:ext cx="11577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EXAMPLE: APPLY NODAL ANALYSIS TO FIND THE CURRENT I</a:t>
            </a:r>
            <a:r>
              <a:rPr lang="en-US" sz="2400" b="1" baseline="-25000" dirty="0" smtClean="0">
                <a:solidFill>
                  <a:srgbClr val="C00000"/>
                </a:solidFill>
              </a:rPr>
              <a:t>3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71727" y="2335413"/>
            <a:ext cx="10465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Assuming all current moving outwards</a:t>
            </a:r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b="1" dirty="0" smtClean="0">
                <a:solidFill>
                  <a:schemeClr val="accent1"/>
                </a:solidFill>
              </a:rPr>
              <a:t>Apply KCL to Node V</a:t>
            </a:r>
            <a:r>
              <a:rPr lang="en-US" b="1" baseline="-25000" dirty="0">
                <a:solidFill>
                  <a:schemeClr val="accent1"/>
                </a:solidFill>
              </a:rPr>
              <a:t>1</a:t>
            </a:r>
            <a:endParaRPr lang="en-US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-237374" y="3554198"/>
                <a:ext cx="5326611" cy="6938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−10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7374" y="3554198"/>
                <a:ext cx="5326611" cy="69384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-237374" y="4424368"/>
                <a:ext cx="5326611" cy="6938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7374" y="4424368"/>
                <a:ext cx="5326611" cy="69384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-393970" y="5301130"/>
                <a:ext cx="5326611" cy="6938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3970" y="5301130"/>
                <a:ext cx="5326611" cy="69384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406278" y="3695107"/>
                <a:ext cx="6251025" cy="8298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6278" y="3695107"/>
                <a:ext cx="6251025" cy="8298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089237" y="4783977"/>
                <a:ext cx="6502400" cy="8298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237" y="4783977"/>
                <a:ext cx="6502400" cy="8298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406278" y="5872848"/>
                <a:ext cx="6988924" cy="8298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17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40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=2−−−(1)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6278" y="5872848"/>
                <a:ext cx="6988924" cy="8298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256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381" y="391591"/>
            <a:ext cx="5729619" cy="37416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4444" y="83127"/>
            <a:ext cx="11577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EXAMPLE: APPLY NODAL ANALYSIS TO FIND THE CURRENT I</a:t>
            </a:r>
            <a:r>
              <a:rPr lang="en-US" sz="2400" b="1" baseline="-25000" dirty="0" smtClean="0">
                <a:solidFill>
                  <a:srgbClr val="C00000"/>
                </a:solidFill>
              </a:rPr>
              <a:t>3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1321" y="2131755"/>
            <a:ext cx="10465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Assuming all current moving outwards</a:t>
            </a:r>
          </a:p>
          <a:p>
            <a:endParaRPr lang="en-US" sz="2400" b="1" dirty="0" smtClean="0">
              <a:solidFill>
                <a:schemeClr val="accent1"/>
              </a:solidFill>
            </a:endParaRPr>
          </a:p>
          <a:p>
            <a:r>
              <a:rPr lang="en-US" sz="2400" b="1" dirty="0" smtClean="0">
                <a:solidFill>
                  <a:schemeClr val="accent1"/>
                </a:solidFill>
              </a:rPr>
              <a:t>Apply KCL to Node V</a:t>
            </a:r>
            <a:r>
              <a:rPr lang="en-US" sz="2400" b="1" baseline="-25000" dirty="0" smtClean="0">
                <a:solidFill>
                  <a:schemeClr val="accent1"/>
                </a:solidFill>
              </a:rPr>
              <a:t>2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-1" y="3427994"/>
                <a:ext cx="5326611" cy="6938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3427994"/>
                <a:ext cx="5326611" cy="69384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-138546" y="4663308"/>
                <a:ext cx="5326611" cy="6914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8546" y="4663308"/>
                <a:ext cx="5326611" cy="69140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-2" y="5893976"/>
                <a:ext cx="5326611" cy="6914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5893976"/>
                <a:ext cx="5326611" cy="69140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502101" y="4484841"/>
                <a:ext cx="6791499" cy="8298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101" y="4484841"/>
                <a:ext cx="6791499" cy="8298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829798" y="5666244"/>
                <a:ext cx="6136103" cy="922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19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=0−−−(2)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798" y="5666244"/>
                <a:ext cx="6136103" cy="92217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187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381" y="391591"/>
            <a:ext cx="5729619" cy="33767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4444" y="83127"/>
            <a:ext cx="11577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EXAMPLE: APPLY NODAL ANALYSIS TO FIND THE CURRENT I</a:t>
            </a:r>
            <a:r>
              <a:rPr lang="en-US" sz="2400" b="1" baseline="-25000" dirty="0" smtClean="0">
                <a:solidFill>
                  <a:srgbClr val="C00000"/>
                </a:solidFill>
              </a:rPr>
              <a:t>3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430" y="1267652"/>
            <a:ext cx="10465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Assuming all current moving outwards</a:t>
            </a:r>
          </a:p>
          <a:p>
            <a:endParaRPr lang="en-US" sz="2400" b="1" dirty="0" smtClean="0">
              <a:solidFill>
                <a:schemeClr val="accent1"/>
              </a:solidFill>
            </a:endParaRPr>
          </a:p>
          <a:p>
            <a:r>
              <a:rPr lang="en-US" sz="2400" b="1" dirty="0" smtClean="0">
                <a:solidFill>
                  <a:schemeClr val="accent1"/>
                </a:solidFill>
              </a:rPr>
              <a:t>Apply KCL to Node V</a:t>
            </a:r>
            <a:r>
              <a:rPr lang="en-US" sz="2400" b="1" baseline="-25000" dirty="0">
                <a:solidFill>
                  <a:schemeClr val="accent1"/>
                </a:solidFill>
              </a:rPr>
              <a:t>3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-36253" y="2796931"/>
                <a:ext cx="5326611" cy="7257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(−8)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253" y="2796931"/>
                <a:ext cx="5326611" cy="72571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-286328" y="3712653"/>
                <a:ext cx="5326611" cy="6914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+8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6328" y="3712653"/>
                <a:ext cx="5326611" cy="69140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-387928" y="4617131"/>
                <a:ext cx="5326611" cy="6938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7928" y="4617131"/>
                <a:ext cx="5326611" cy="69384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90358" y="3869838"/>
                <a:ext cx="5860474" cy="8298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+4=0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358" y="3869838"/>
                <a:ext cx="5860474" cy="8298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-286328" y="5748890"/>
                <a:ext cx="5326611" cy="6938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6328" y="5748890"/>
                <a:ext cx="5326611" cy="69384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737446" y="4902624"/>
                <a:ext cx="6966297" cy="8298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446" y="4902624"/>
                <a:ext cx="6966297" cy="8298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634571" y="5895048"/>
                <a:ext cx="6365332" cy="922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=−4−−−(3)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571" y="5895048"/>
                <a:ext cx="6365332" cy="92217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728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758546" y="159051"/>
                <a:ext cx="3849515" cy="29170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3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17</m:t>
                                    </m:r>
                                  </m:num>
                                  <m:den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40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19</m:t>
                                    </m:r>
                                  </m:num>
                                  <m:den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40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11</m:t>
                                    </m:r>
                                  </m:num>
                                  <m:den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546" y="159051"/>
                <a:ext cx="3849515" cy="291701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2488" y="4039185"/>
                <a:ext cx="3310778" cy="2447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19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40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11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88" y="4039185"/>
                <a:ext cx="3310778" cy="244759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-172485" y="247902"/>
                <a:ext cx="6988924" cy="8298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17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40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−−−(1)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2485" y="247902"/>
                <a:ext cx="6988924" cy="8298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12488" y="1509881"/>
                <a:ext cx="6136103" cy="922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19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−−−(2)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88" y="1509881"/>
                <a:ext cx="6136103" cy="92217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5695" y="2774533"/>
                <a:ext cx="6365332" cy="922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−−−(3)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5" y="2774533"/>
                <a:ext cx="6365332" cy="92217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061034" y="4039184"/>
                <a:ext cx="3250955" cy="2447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17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40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11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034" y="4039184"/>
                <a:ext cx="3250955" cy="244759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674597" y="3951439"/>
                <a:ext cx="3250955" cy="2447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17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40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19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40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4597" y="3951439"/>
                <a:ext cx="3250955" cy="244759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2326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9309" y="244779"/>
                <a:ext cx="11890429" cy="8298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120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=2−−−(1)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09" y="244779"/>
                <a:ext cx="11890429" cy="8298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1365273"/>
                <a:ext cx="11757891" cy="8298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19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=0−−−(2)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65273"/>
                <a:ext cx="11757891" cy="8298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-102640" y="2503769"/>
                <a:ext cx="12122377" cy="8298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=−4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=−4−−−(3)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640" y="2503769"/>
                <a:ext cx="12122377" cy="8298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4039185"/>
                <a:ext cx="3019866" cy="12990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3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39185"/>
                <a:ext cx="3019866" cy="129907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645996" y="4086160"/>
                <a:ext cx="2738698" cy="1148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996" y="4086160"/>
                <a:ext cx="2738698" cy="11481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696516" y="4086159"/>
                <a:ext cx="2749279" cy="1148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516" y="4086159"/>
                <a:ext cx="2749279" cy="114819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298145" y="5338259"/>
                <a:ext cx="2721593" cy="13122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8145" y="5338259"/>
                <a:ext cx="2721593" cy="131228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2463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854" y="161925"/>
            <a:ext cx="10515600" cy="60469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b="1" dirty="0" smtClean="0">
                <a:solidFill>
                  <a:srgbClr val="7030A0"/>
                </a:solidFill>
              </a:rPr>
              <a:t>NODAL ANALYSIS</a:t>
            </a:r>
            <a:endParaRPr lang="en-US" sz="88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" y="920462"/>
            <a:ext cx="11942618" cy="567430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3600" dirty="0"/>
              <a:t>Nodal Analysis or Node Voltage Mode is a systematic method used for analyzing circuits using node voltage as circuit variables. </a:t>
            </a:r>
            <a:endParaRPr lang="en-US" sz="3600" dirty="0" smtClean="0"/>
          </a:p>
          <a:p>
            <a:pPr algn="just">
              <a:buFont typeface="Wingdings" panose="05000000000000000000" pitchFamily="2" charset="2"/>
              <a:buChar char="q"/>
            </a:pPr>
            <a:endParaRPr lang="en-US" sz="3600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3600" dirty="0" smtClean="0"/>
              <a:t>Nodal </a:t>
            </a:r>
            <a:r>
              <a:rPr lang="en-US" sz="3600" dirty="0"/>
              <a:t>analysis relies on the application of Kirchhoff's current law to create a series of node equations that can be solved for node voltages. </a:t>
            </a:r>
            <a:endParaRPr lang="en-US" sz="3600" dirty="0" smtClean="0"/>
          </a:p>
          <a:p>
            <a:pPr algn="just">
              <a:buFont typeface="Wingdings" panose="05000000000000000000" pitchFamily="2" charset="2"/>
              <a:buChar char="q"/>
            </a:pPr>
            <a:endParaRPr lang="en-US" sz="3600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3600" dirty="0"/>
              <a:t>There are three laws that are used to define equations for voltage measured between each of the circuit nodes</a:t>
            </a:r>
            <a:r>
              <a:rPr lang="en-US" sz="3600" dirty="0" smtClean="0"/>
              <a:t>: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0248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854" y="161925"/>
            <a:ext cx="10515600" cy="60469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b="1" dirty="0" smtClean="0">
                <a:solidFill>
                  <a:srgbClr val="7030A0"/>
                </a:solidFill>
              </a:rPr>
              <a:t>NODAL ANALYSIS</a:t>
            </a:r>
            <a:endParaRPr lang="en-US" sz="88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" y="920462"/>
            <a:ext cx="11942618" cy="567430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3200" dirty="0" smtClean="0"/>
              <a:t>Ohm’s </a:t>
            </a:r>
            <a:r>
              <a:rPr lang="en-US" sz="3200" dirty="0"/>
              <a:t>Law-  It states that the current through a conductor between two points is directly proportional to the voltage across the two points</a:t>
            </a:r>
            <a:r>
              <a:rPr lang="en-US" sz="3200" dirty="0" smtClean="0"/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32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3200" dirty="0"/>
              <a:t>Kirchhoff’s Voltage Law- It states that the algebraic sum of the potential differences in any loop must be equal to zero as: ΣV = 0. It is used for calculating current</a:t>
            </a:r>
            <a:r>
              <a:rPr lang="en-US" sz="3200" dirty="0" smtClean="0"/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32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3200" dirty="0"/>
              <a:t>Kirchhoff’s Current Law- It is used for the calculation of voltage and states that all the currents entering and leaving a junction must be equal to zero as: </a:t>
            </a:r>
            <a:r>
              <a:rPr lang="en-US" sz="3200" dirty="0" err="1" smtClean="0"/>
              <a:t>ΣI</a:t>
            </a:r>
            <a:r>
              <a:rPr lang="en-US" sz="3200" baseline="-25000" dirty="0" err="1" smtClean="0"/>
              <a:t>in</a:t>
            </a:r>
            <a:r>
              <a:rPr lang="en-US" sz="3200" dirty="0" smtClean="0"/>
              <a:t> =</a:t>
            </a:r>
            <a:r>
              <a:rPr lang="en-US" sz="3200" dirty="0" err="1" smtClean="0"/>
              <a:t>Σi</a:t>
            </a:r>
            <a:r>
              <a:rPr lang="en-US" sz="3200" baseline="-25000" dirty="0" err="1" smtClean="0"/>
              <a:t>out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3108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673" y="1294345"/>
            <a:ext cx="2577381" cy="63817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765963" y="1616364"/>
            <a:ext cx="17826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76035" y="1611746"/>
            <a:ext cx="17826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984143" y="1437179"/>
            <a:ext cx="216131" cy="17456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44241" y="1005157"/>
            <a:ext cx="4635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</a:rPr>
              <a:t>V</a:t>
            </a:r>
            <a:r>
              <a:rPr lang="en-US" sz="2400" baseline="-25000" dirty="0" smtClean="0">
                <a:solidFill>
                  <a:schemeClr val="accent6"/>
                </a:solidFill>
              </a:rPr>
              <a:t>A</a:t>
            </a:r>
            <a:endParaRPr lang="en-US" sz="2400" dirty="0" smtClean="0">
              <a:solidFill>
                <a:schemeClr val="accent6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456689" y="1437179"/>
            <a:ext cx="216131" cy="17456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328952" y="993689"/>
            <a:ext cx="4716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</a:rPr>
              <a:t>V</a:t>
            </a:r>
            <a:r>
              <a:rPr lang="en-US" sz="2400" baseline="-25000" dirty="0" smtClean="0">
                <a:solidFill>
                  <a:schemeClr val="accent6"/>
                </a:solidFill>
              </a:rPr>
              <a:t>B</a:t>
            </a:r>
            <a:endParaRPr lang="en-US" sz="2400" dirty="0" smtClean="0">
              <a:solidFill>
                <a:schemeClr val="accent6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955635" y="1927645"/>
            <a:ext cx="1782618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92510" y="1789965"/>
            <a:ext cx="15613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I</a:t>
            </a:r>
            <a:r>
              <a:rPr lang="en-US" sz="4400" baseline="-25000" dirty="0" smtClean="0"/>
              <a:t>1</a:t>
            </a:r>
            <a:endParaRPr lang="en-US" sz="4400" dirty="0"/>
          </a:p>
        </p:txBody>
      </p:sp>
      <p:sp>
        <p:nvSpPr>
          <p:cNvPr id="15" name="Rectangle 14"/>
          <p:cNvSpPr/>
          <p:nvPr/>
        </p:nvSpPr>
        <p:spPr>
          <a:xfrm>
            <a:off x="3573471" y="775407"/>
            <a:ext cx="546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R</a:t>
            </a:r>
            <a:r>
              <a:rPr lang="en-US" sz="3200" baseline="-25000" dirty="0" smtClean="0"/>
              <a:t>1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673262" y="921521"/>
                <a:ext cx="2934008" cy="12531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262" y="921521"/>
                <a:ext cx="2934008" cy="12531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255" y="3532142"/>
            <a:ext cx="2577381" cy="638175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4710545" y="3854161"/>
            <a:ext cx="17826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20617" y="3849543"/>
            <a:ext cx="17826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928725" y="3674976"/>
            <a:ext cx="216131" cy="17456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88823" y="3242954"/>
            <a:ext cx="4635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</a:rPr>
              <a:t>V</a:t>
            </a:r>
            <a:r>
              <a:rPr lang="en-US" sz="2400" baseline="-25000" dirty="0" smtClean="0">
                <a:solidFill>
                  <a:schemeClr val="accent6"/>
                </a:solidFill>
              </a:rPr>
              <a:t>A</a:t>
            </a:r>
            <a:endParaRPr lang="en-US" sz="2400" dirty="0" smtClean="0">
              <a:solidFill>
                <a:schemeClr val="accent6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401271" y="3674976"/>
            <a:ext cx="216131" cy="17456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273534" y="3231486"/>
            <a:ext cx="4716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</a:rPr>
              <a:t>V</a:t>
            </a:r>
            <a:r>
              <a:rPr lang="en-US" sz="2400" baseline="-25000" dirty="0" smtClean="0">
                <a:solidFill>
                  <a:schemeClr val="accent6"/>
                </a:solidFill>
              </a:rPr>
              <a:t>B</a:t>
            </a:r>
            <a:endParaRPr lang="en-US" sz="2400" dirty="0" smtClean="0">
              <a:solidFill>
                <a:schemeClr val="accent6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2900217" y="4165442"/>
            <a:ext cx="1782618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537092" y="4027762"/>
            <a:ext cx="15613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I</a:t>
            </a:r>
            <a:r>
              <a:rPr lang="en-US" sz="4400" baseline="-25000" dirty="0" smtClean="0"/>
              <a:t>2</a:t>
            </a:r>
            <a:endParaRPr lang="en-US" sz="4400" dirty="0"/>
          </a:p>
        </p:txBody>
      </p:sp>
      <p:sp>
        <p:nvSpPr>
          <p:cNvPr id="26" name="Rectangle 25"/>
          <p:cNvSpPr/>
          <p:nvPr/>
        </p:nvSpPr>
        <p:spPr>
          <a:xfrm>
            <a:off x="3518053" y="3013204"/>
            <a:ext cx="546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R</a:t>
            </a:r>
            <a:r>
              <a:rPr lang="en-US" sz="3200" baseline="-25000" dirty="0" smtClean="0"/>
              <a:t>1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617844" y="3159318"/>
                <a:ext cx="2945871" cy="12531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7844" y="3159318"/>
                <a:ext cx="2945871" cy="12531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/>
          <p:cNvCxnSpPr/>
          <p:nvPr/>
        </p:nvCxnSpPr>
        <p:spPr>
          <a:xfrm>
            <a:off x="1682084" y="5995900"/>
            <a:ext cx="256484" cy="97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496925" y="6077641"/>
            <a:ext cx="655151" cy="969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1810326" y="5218546"/>
            <a:ext cx="14174" cy="7959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810326" y="6087340"/>
            <a:ext cx="0" cy="6112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283631" y="6094954"/>
            <a:ext cx="256484" cy="97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033817" y="5965799"/>
            <a:ext cx="655151" cy="969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384167" y="5354584"/>
            <a:ext cx="0" cy="6112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411240" y="6076482"/>
            <a:ext cx="0" cy="6112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416894" y="5547133"/>
            <a:ext cx="5504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-</a:t>
            </a:r>
          </a:p>
          <a:p>
            <a:r>
              <a:rPr lang="en-US" sz="2800" dirty="0"/>
              <a:t>+</a:t>
            </a:r>
          </a:p>
        </p:txBody>
      </p:sp>
      <p:sp>
        <p:nvSpPr>
          <p:cNvPr id="43" name="TextBox 42"/>
          <p:cNvSpPr txBox="1"/>
          <p:nvPr/>
        </p:nvSpPr>
        <p:spPr>
          <a:xfrm rot="10800000">
            <a:off x="4784168" y="5538704"/>
            <a:ext cx="5504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-</a:t>
            </a:r>
          </a:p>
          <a:p>
            <a:r>
              <a:rPr lang="en-US" sz="2800" dirty="0"/>
              <a:t>+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002003" y="5547133"/>
            <a:ext cx="18950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V </a:t>
            </a:r>
            <a:r>
              <a:rPr lang="en-US" sz="4000" dirty="0"/>
              <a:t>= </a:t>
            </a:r>
            <a:r>
              <a:rPr lang="en-US" sz="4000" dirty="0" smtClean="0"/>
              <a:t>(-V</a:t>
            </a:r>
            <a:r>
              <a:rPr lang="en-US" sz="4000" baseline="-25000" dirty="0" smtClean="0"/>
              <a:t>1</a:t>
            </a:r>
            <a:r>
              <a:rPr lang="en-US" sz="4000" dirty="0"/>
              <a:t>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803854" y="5527768"/>
            <a:ext cx="19928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V = (+V</a:t>
            </a:r>
            <a:r>
              <a:rPr lang="en-US" sz="4000" baseline="-25000" dirty="0" smtClean="0"/>
              <a:t>1</a:t>
            </a:r>
            <a:r>
              <a:rPr lang="en-US" sz="4000" dirty="0" smtClean="0"/>
              <a:t>)</a:t>
            </a:r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157017" y="161925"/>
            <a:ext cx="11905673" cy="60469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smtClean="0">
                <a:solidFill>
                  <a:srgbClr val="7030A0"/>
                </a:solidFill>
              </a:rPr>
              <a:t>NODAL ANALYSIS (SIGN CONVENTIONS)</a:t>
            </a:r>
            <a:endParaRPr lang="en-US" sz="5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893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073" y="767872"/>
            <a:ext cx="2105025" cy="638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710380" y="2200433"/>
            <a:ext cx="2105025" cy="638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126314" y="2139472"/>
            <a:ext cx="2105025" cy="6381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3760118" y="1086959"/>
            <a:ext cx="0" cy="569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762892" y="1086959"/>
            <a:ext cx="141593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178827" y="1086959"/>
            <a:ext cx="0" cy="569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073530" y="984653"/>
            <a:ext cx="216131" cy="17456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6783183" y="1086959"/>
            <a:ext cx="141593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131020" y="2139472"/>
            <a:ext cx="2105025" cy="638175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V="1">
            <a:off x="8183533" y="1086959"/>
            <a:ext cx="0" cy="569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8078236" y="984653"/>
            <a:ext cx="216131" cy="17456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936" y="767872"/>
            <a:ext cx="2105025" cy="638175"/>
          </a:xfrm>
          <a:prstGeom prst="rect">
            <a:avLst/>
          </a:prstGeom>
        </p:spPr>
      </p:pic>
      <p:cxnSp>
        <p:nvCxnSpPr>
          <p:cNvPr id="21" name="Straight Connector 20"/>
          <p:cNvCxnSpPr>
            <a:stCxn id="19" idx="6"/>
          </p:cNvCxnSpPr>
          <p:nvPr/>
        </p:nvCxnSpPr>
        <p:spPr>
          <a:xfrm>
            <a:off x="8294367" y="1071937"/>
            <a:ext cx="589354" cy="150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631876" y="3292602"/>
            <a:ext cx="256484" cy="97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539077" y="3374343"/>
            <a:ext cx="442081" cy="969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734541" y="3950694"/>
            <a:ext cx="14442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3744534" y="3374343"/>
            <a:ext cx="15584" cy="5777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5178827" y="3210864"/>
            <a:ext cx="0" cy="7398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178827" y="3950694"/>
            <a:ext cx="31155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8183533" y="3210864"/>
            <a:ext cx="0" cy="7398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1545596" y="2223034"/>
            <a:ext cx="256484" cy="97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1452797" y="2138521"/>
            <a:ext cx="442081" cy="969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257903" y="1086959"/>
            <a:ext cx="141593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11673838" y="1086959"/>
            <a:ext cx="0" cy="10515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11673838" y="2232734"/>
            <a:ext cx="0" cy="17179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294367" y="3950694"/>
            <a:ext cx="33794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191505" y="2189672"/>
            <a:ext cx="388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5362944" y="2189672"/>
            <a:ext cx="388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5908422" y="442155"/>
            <a:ext cx="388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r>
              <a:rPr lang="en-US" baseline="-25000" dirty="0" smtClean="0"/>
              <a:t>3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8357895" y="2189672"/>
            <a:ext cx="388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r>
              <a:rPr lang="en-US" baseline="-25000" dirty="0" smtClean="0"/>
              <a:t>4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9316897" y="475351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r>
              <a:rPr lang="en-US" baseline="-25000" dirty="0" smtClean="0"/>
              <a:t>5</a:t>
            </a:r>
            <a:r>
              <a:rPr lang="en-US" dirty="0" smtClean="0"/>
              <a:t> 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139127" y="3116597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1</a:t>
            </a:r>
            <a:endParaRPr lang="en-US" dirty="0" smtClean="0"/>
          </a:p>
        </p:txBody>
      </p:sp>
      <p:sp>
        <p:nvSpPr>
          <p:cNvPr id="61" name="Rectangle 60"/>
          <p:cNvSpPr/>
          <p:nvPr/>
        </p:nvSpPr>
        <p:spPr>
          <a:xfrm>
            <a:off x="11870018" y="2005006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4967899" y="667061"/>
            <a:ext cx="395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V</a:t>
            </a:r>
            <a:r>
              <a:rPr lang="en-US" baseline="-25000" dirty="0" smtClean="0">
                <a:solidFill>
                  <a:schemeClr val="accent6"/>
                </a:solidFill>
              </a:rPr>
              <a:t>A</a:t>
            </a:r>
            <a:endParaRPr lang="en-US" dirty="0" smtClean="0">
              <a:solidFill>
                <a:schemeClr val="accent6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999384" y="658963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V</a:t>
            </a:r>
            <a:r>
              <a:rPr lang="en-US" baseline="-25000" dirty="0" smtClean="0">
                <a:solidFill>
                  <a:schemeClr val="accent6"/>
                </a:solidFill>
              </a:rPr>
              <a:t>B</a:t>
            </a:r>
            <a:endParaRPr lang="en-US" dirty="0" smtClean="0">
              <a:solidFill>
                <a:schemeClr val="accent6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 flipV="1">
            <a:off x="6373694" y="4261376"/>
            <a:ext cx="429922" cy="316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6414725" y="4351784"/>
            <a:ext cx="293642" cy="316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6471463" y="4436950"/>
            <a:ext cx="220617" cy="316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6581772" y="3950694"/>
            <a:ext cx="10221" cy="31908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6293838" y="4436950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V</a:t>
            </a:r>
            <a:r>
              <a:rPr lang="en-US" baseline="-25000" dirty="0" smtClean="0">
                <a:solidFill>
                  <a:srgbClr val="C00000"/>
                </a:solidFill>
              </a:rPr>
              <a:t>0 </a:t>
            </a:r>
            <a:r>
              <a:rPr lang="en-US" dirty="0" smtClean="0">
                <a:solidFill>
                  <a:srgbClr val="C00000"/>
                </a:solidFill>
              </a:rPr>
              <a:t>= 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0" y="4221960"/>
            <a:ext cx="10465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Assuming all current moving outwards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Apply KCL to Node V</a:t>
            </a:r>
            <a:r>
              <a:rPr lang="en-US" b="1" baseline="-25000" dirty="0" smtClean="0">
                <a:solidFill>
                  <a:schemeClr val="accent1"/>
                </a:solidFill>
              </a:rPr>
              <a:t>A</a:t>
            </a:r>
            <a:endParaRPr lang="en-US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12478" y="4987723"/>
                <a:ext cx="9900738" cy="5743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8" y="4987723"/>
                <a:ext cx="9900738" cy="5743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52635" y="5715704"/>
            <a:ext cx="2218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Apply KCL to Node V</a:t>
            </a:r>
            <a:r>
              <a:rPr lang="en-US" b="1" baseline="-25000" dirty="0">
                <a:solidFill>
                  <a:schemeClr val="accent1"/>
                </a:solidFill>
              </a:rPr>
              <a:t>B</a:t>
            </a:r>
            <a:endParaRPr lang="en-US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-91440" y="6202569"/>
                <a:ext cx="9900738" cy="5743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1440" y="6202569"/>
                <a:ext cx="9900738" cy="5743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24444" y="83127"/>
            <a:ext cx="11577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EXAMPLE: APPLY NODAL ANALYSIS TO FIND THE SET OF EQUATIONS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407" y="3852628"/>
            <a:ext cx="117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937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350" y="599208"/>
            <a:ext cx="1166732" cy="63817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4455614" y="918295"/>
            <a:ext cx="31098" cy="14211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378646" y="820288"/>
            <a:ext cx="216131" cy="17456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6053203" y="906544"/>
            <a:ext cx="141593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401040" y="1959057"/>
            <a:ext cx="2105025" cy="638175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7453553" y="906544"/>
            <a:ext cx="0" cy="569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348256" y="804238"/>
            <a:ext cx="216131" cy="17456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956" y="587457"/>
            <a:ext cx="2105025" cy="638175"/>
          </a:xfrm>
          <a:prstGeom prst="rect">
            <a:avLst/>
          </a:prstGeom>
        </p:spPr>
      </p:pic>
      <p:cxnSp>
        <p:nvCxnSpPr>
          <p:cNvPr id="17" name="Straight Connector 16"/>
          <p:cNvCxnSpPr>
            <a:stCxn id="15" idx="6"/>
          </p:cNvCxnSpPr>
          <p:nvPr/>
        </p:nvCxnSpPr>
        <p:spPr>
          <a:xfrm>
            <a:off x="7564387" y="891522"/>
            <a:ext cx="589354" cy="150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320604" y="2456656"/>
            <a:ext cx="256484" cy="97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234572" y="2339438"/>
            <a:ext cx="442081" cy="969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48846" y="2466356"/>
            <a:ext cx="6767" cy="13039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448847" y="3770279"/>
            <a:ext cx="31155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7453553" y="3030449"/>
            <a:ext cx="0" cy="7398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0815616" y="2042619"/>
            <a:ext cx="256484" cy="97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0722817" y="1958106"/>
            <a:ext cx="442081" cy="969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527923" y="906544"/>
            <a:ext cx="141593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0943858" y="906544"/>
            <a:ext cx="0" cy="10515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0943858" y="2052319"/>
            <a:ext cx="0" cy="17179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564387" y="3770279"/>
            <a:ext cx="33794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767535" y="2226687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10V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1140038" y="1824591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20V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192481" y="430119"/>
            <a:ext cx="726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accent6"/>
                </a:solidFill>
              </a:rPr>
              <a:t>V</a:t>
            </a:r>
            <a:r>
              <a:rPr lang="en-US" baseline="-25000" dirty="0" err="1" smtClean="0">
                <a:solidFill>
                  <a:schemeClr val="accent6"/>
                </a:solidFill>
              </a:rPr>
              <a:t>a</a:t>
            </a:r>
            <a:r>
              <a:rPr lang="en-US" dirty="0" smtClean="0">
                <a:solidFill>
                  <a:schemeClr val="accent6"/>
                </a:solidFill>
              </a:rPr>
              <a:t>=10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269404" y="478548"/>
            <a:ext cx="396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accent6"/>
                </a:solidFill>
              </a:rPr>
              <a:t>V</a:t>
            </a:r>
            <a:r>
              <a:rPr lang="en-US" baseline="-25000" dirty="0" err="1" smtClean="0">
                <a:solidFill>
                  <a:schemeClr val="accent6"/>
                </a:solidFill>
              </a:rPr>
              <a:t>b</a:t>
            </a:r>
            <a:endParaRPr lang="en-US" dirty="0" smtClean="0">
              <a:solidFill>
                <a:schemeClr val="accent6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7214321" y="4074246"/>
            <a:ext cx="429922" cy="316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7255352" y="4164654"/>
            <a:ext cx="293642" cy="316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7312090" y="4249820"/>
            <a:ext cx="220617" cy="316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7440643" y="3770279"/>
            <a:ext cx="10221" cy="31908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134465" y="4249820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V</a:t>
            </a:r>
            <a:r>
              <a:rPr lang="en-US" baseline="-25000" dirty="0" smtClean="0">
                <a:solidFill>
                  <a:srgbClr val="C00000"/>
                </a:solidFill>
              </a:rPr>
              <a:t>0 </a:t>
            </a:r>
            <a:r>
              <a:rPr lang="en-US" dirty="0" smtClean="0">
                <a:solidFill>
                  <a:srgbClr val="C00000"/>
                </a:solidFill>
              </a:rPr>
              <a:t>= 0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417638" y="1135014"/>
                <a:ext cx="10708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638" y="1135014"/>
                <a:ext cx="1070871" cy="276999"/>
              </a:xfrm>
              <a:prstGeom prst="rect">
                <a:avLst/>
              </a:prstGeom>
              <a:blipFill>
                <a:blip r:embed="rId3"/>
                <a:stretch>
                  <a:fillRect l="-5143" r="-457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8451731" y="364643"/>
                <a:ext cx="10761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731" y="364643"/>
                <a:ext cx="1076192" cy="276999"/>
              </a:xfrm>
              <a:prstGeom prst="rect">
                <a:avLst/>
              </a:prstGeom>
              <a:blipFill>
                <a:blip r:embed="rId4"/>
                <a:stretch>
                  <a:fillRect l="-4520" r="-452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679840" y="2055423"/>
                <a:ext cx="10761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840" y="2055423"/>
                <a:ext cx="1076192" cy="276999"/>
              </a:xfrm>
              <a:prstGeom prst="rect">
                <a:avLst/>
              </a:prstGeom>
              <a:blipFill>
                <a:blip r:embed="rId5"/>
                <a:stretch>
                  <a:fillRect l="-5114" r="-454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Oval 60"/>
          <p:cNvSpPr/>
          <p:nvPr/>
        </p:nvSpPr>
        <p:spPr>
          <a:xfrm>
            <a:off x="10846173" y="790938"/>
            <a:ext cx="216131" cy="17456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0767321" y="465248"/>
            <a:ext cx="754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accent6"/>
                </a:solidFill>
              </a:rPr>
              <a:t>V</a:t>
            </a:r>
            <a:r>
              <a:rPr lang="en-US" baseline="-25000" dirty="0" err="1" smtClean="0">
                <a:solidFill>
                  <a:schemeClr val="accent6"/>
                </a:solidFill>
              </a:rPr>
              <a:t>c</a:t>
            </a:r>
            <a:r>
              <a:rPr lang="en-US" baseline="-25000" dirty="0" smtClean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=20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7180292" y="3456052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D</a:t>
            </a:r>
            <a:endParaRPr lang="en-US" dirty="0"/>
          </a:p>
        </p:txBody>
      </p:sp>
      <p:cxnSp>
        <p:nvCxnSpPr>
          <p:cNvPr id="65" name="Straight Arrow Connector 64"/>
          <p:cNvCxnSpPr>
            <a:stCxn id="11" idx="6"/>
          </p:cNvCxnSpPr>
          <p:nvPr/>
        </p:nvCxnSpPr>
        <p:spPr>
          <a:xfrm>
            <a:off x="4594777" y="907572"/>
            <a:ext cx="768472" cy="1072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10014932" y="899311"/>
            <a:ext cx="619236" cy="189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7452209" y="3013724"/>
            <a:ext cx="15213" cy="47150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4879891" y="522029"/>
                <a:ext cx="4142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891" y="522029"/>
                <a:ext cx="41421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9924025" y="456976"/>
                <a:ext cx="4195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4025" y="456976"/>
                <a:ext cx="41953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7484264" y="3205203"/>
                <a:ext cx="4195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264" y="3205203"/>
                <a:ext cx="41953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Box 77"/>
          <p:cNvSpPr txBox="1"/>
          <p:nvPr/>
        </p:nvSpPr>
        <p:spPr>
          <a:xfrm>
            <a:off x="130387" y="3113891"/>
            <a:ext cx="10465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Assuming all current moving outwards</a:t>
            </a:r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b="1" dirty="0" smtClean="0">
                <a:solidFill>
                  <a:schemeClr val="accent1"/>
                </a:solidFill>
              </a:rPr>
              <a:t>Apply KCL to Node </a:t>
            </a:r>
            <a:r>
              <a:rPr lang="en-US" b="1" dirty="0" err="1" smtClean="0">
                <a:solidFill>
                  <a:schemeClr val="accent1"/>
                </a:solidFill>
              </a:rPr>
              <a:t>V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b</a:t>
            </a:r>
            <a:endParaRPr lang="en-US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68542" y="4200828"/>
                <a:ext cx="3453459" cy="5652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2" y="4200828"/>
                <a:ext cx="3453459" cy="5652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 81"/>
          <p:cNvSpPr/>
          <p:nvPr/>
        </p:nvSpPr>
        <p:spPr>
          <a:xfrm>
            <a:off x="216931" y="1694066"/>
            <a:ext cx="117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/>
              <p:cNvSpPr/>
              <p:nvPr/>
            </p:nvSpPr>
            <p:spPr>
              <a:xfrm>
                <a:off x="8871379" y="5652420"/>
                <a:ext cx="2127827" cy="6117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=11.42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1379" y="5652420"/>
                <a:ext cx="2127827" cy="61177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881723" y="4551748"/>
                <a:ext cx="3233136" cy="612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723" y="4551748"/>
                <a:ext cx="3233136" cy="6127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8542" y="4960989"/>
                <a:ext cx="3372911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2" y="4960989"/>
                <a:ext cx="3372911" cy="6127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46292" y="5938201"/>
                <a:ext cx="3052439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92" y="5938201"/>
                <a:ext cx="3052439" cy="6127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4442853" y="5325469"/>
                <a:ext cx="3233136" cy="612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853" y="5325469"/>
                <a:ext cx="3233136" cy="6127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086999" y="6301248"/>
                <a:ext cx="2161040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999" y="6301248"/>
                <a:ext cx="2161040" cy="6127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864749" y="4640340"/>
                <a:ext cx="22892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=80</m:t>
                    </m:r>
                  </m:oMath>
                </a14:m>
                <a:r>
                  <a:rPr lang="en-US" b="0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749" y="4640340"/>
                <a:ext cx="2289281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889679" y="5305812"/>
                <a:ext cx="11523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9679" y="5305812"/>
                <a:ext cx="115230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871379" y="6204961"/>
                <a:ext cx="3323217" cy="6594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𝟒𝟐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𝟒𝟎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𝟐𝟖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𝑨𝒎𝒑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1379" y="6204961"/>
                <a:ext cx="3323217" cy="65941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/>
          <p:cNvSpPr txBox="1"/>
          <p:nvPr/>
        </p:nvSpPr>
        <p:spPr>
          <a:xfrm>
            <a:off x="224444" y="83127"/>
            <a:ext cx="11577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EXAMPLE: APPLY NODAL ANALYSIS TO FIND THE CURRENT I</a:t>
            </a:r>
            <a:r>
              <a:rPr lang="en-US" sz="2400" b="1" baseline="-25000" dirty="0" smtClean="0">
                <a:solidFill>
                  <a:srgbClr val="C00000"/>
                </a:solidFill>
              </a:rPr>
              <a:t>3</a:t>
            </a:r>
            <a:endParaRPr lang="en-US" sz="24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238417" y="2104219"/>
                <a:ext cx="1725850" cy="8460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17" y="2104219"/>
                <a:ext cx="1725850" cy="8460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urved Connector 32"/>
          <p:cNvCxnSpPr/>
          <p:nvPr/>
        </p:nvCxnSpPr>
        <p:spPr>
          <a:xfrm flipV="1">
            <a:off x="3247463" y="4858114"/>
            <a:ext cx="1896889" cy="1531246"/>
          </a:xfrm>
          <a:prstGeom prst="curvedConnector3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/>
          <p:nvPr/>
        </p:nvCxnSpPr>
        <p:spPr>
          <a:xfrm flipV="1">
            <a:off x="7193723" y="4947469"/>
            <a:ext cx="1671026" cy="1633482"/>
          </a:xfrm>
          <a:prstGeom prst="curvedConnector3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00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350" y="599208"/>
            <a:ext cx="1166732" cy="63817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 flipV="1">
            <a:off x="4452229" y="1651243"/>
            <a:ext cx="3385" cy="688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378646" y="820288"/>
            <a:ext cx="216131" cy="17456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6053203" y="906544"/>
            <a:ext cx="141593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401040" y="1959057"/>
            <a:ext cx="2105025" cy="638175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7453553" y="906544"/>
            <a:ext cx="0" cy="569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348256" y="804238"/>
            <a:ext cx="216131" cy="17456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956" y="587457"/>
            <a:ext cx="2105025" cy="638175"/>
          </a:xfrm>
          <a:prstGeom prst="rect">
            <a:avLst/>
          </a:prstGeom>
        </p:spPr>
      </p:pic>
      <p:cxnSp>
        <p:nvCxnSpPr>
          <p:cNvPr id="17" name="Straight Connector 16"/>
          <p:cNvCxnSpPr>
            <a:stCxn id="15" idx="6"/>
          </p:cNvCxnSpPr>
          <p:nvPr/>
        </p:nvCxnSpPr>
        <p:spPr>
          <a:xfrm>
            <a:off x="7564387" y="891522"/>
            <a:ext cx="589354" cy="150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320604" y="2456656"/>
            <a:ext cx="256484" cy="97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234572" y="2339438"/>
            <a:ext cx="442081" cy="969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48846" y="2466356"/>
            <a:ext cx="6767" cy="13039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448847" y="3770279"/>
            <a:ext cx="31155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7453553" y="3030449"/>
            <a:ext cx="0" cy="7398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0815616" y="2042619"/>
            <a:ext cx="256484" cy="97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0722817" y="1958106"/>
            <a:ext cx="442081" cy="969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527923" y="906544"/>
            <a:ext cx="141593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0943858" y="906544"/>
            <a:ext cx="0" cy="10515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0943858" y="2052319"/>
            <a:ext cx="0" cy="17179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564387" y="3770279"/>
            <a:ext cx="33794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767535" y="2226687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10V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1140038" y="1824591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20V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192481" y="430119"/>
            <a:ext cx="726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accent6"/>
                </a:solidFill>
              </a:rPr>
              <a:t>V</a:t>
            </a:r>
            <a:r>
              <a:rPr lang="en-US" baseline="-25000" dirty="0" err="1" smtClean="0">
                <a:solidFill>
                  <a:schemeClr val="accent6"/>
                </a:solidFill>
              </a:rPr>
              <a:t>a</a:t>
            </a:r>
            <a:r>
              <a:rPr lang="en-US" dirty="0" smtClean="0">
                <a:solidFill>
                  <a:schemeClr val="accent6"/>
                </a:solidFill>
              </a:rPr>
              <a:t>=10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269404" y="478548"/>
            <a:ext cx="396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accent6"/>
                </a:solidFill>
              </a:rPr>
              <a:t>V</a:t>
            </a:r>
            <a:r>
              <a:rPr lang="en-US" baseline="-25000" dirty="0" err="1" smtClean="0">
                <a:solidFill>
                  <a:schemeClr val="accent6"/>
                </a:solidFill>
              </a:rPr>
              <a:t>b</a:t>
            </a:r>
            <a:endParaRPr lang="en-US" dirty="0" smtClean="0">
              <a:solidFill>
                <a:schemeClr val="accent6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7214321" y="4074246"/>
            <a:ext cx="429922" cy="316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7255352" y="4164654"/>
            <a:ext cx="293642" cy="316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7312090" y="4249820"/>
            <a:ext cx="220617" cy="316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7440643" y="3770279"/>
            <a:ext cx="10221" cy="31908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134465" y="4249820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V</a:t>
            </a:r>
            <a:r>
              <a:rPr lang="en-US" baseline="-25000" dirty="0" smtClean="0">
                <a:solidFill>
                  <a:srgbClr val="C00000"/>
                </a:solidFill>
              </a:rPr>
              <a:t>0 </a:t>
            </a:r>
            <a:r>
              <a:rPr lang="en-US" dirty="0" smtClean="0">
                <a:solidFill>
                  <a:srgbClr val="C00000"/>
                </a:solidFill>
              </a:rPr>
              <a:t>= 0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417638" y="1135014"/>
                <a:ext cx="10708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638" y="1135014"/>
                <a:ext cx="1070871" cy="276999"/>
              </a:xfrm>
              <a:prstGeom prst="rect">
                <a:avLst/>
              </a:prstGeom>
              <a:blipFill>
                <a:blip r:embed="rId3"/>
                <a:stretch>
                  <a:fillRect l="-5143" r="-457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8451731" y="364643"/>
                <a:ext cx="10761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731" y="364643"/>
                <a:ext cx="1076192" cy="276999"/>
              </a:xfrm>
              <a:prstGeom prst="rect">
                <a:avLst/>
              </a:prstGeom>
              <a:blipFill>
                <a:blip r:embed="rId4"/>
                <a:stretch>
                  <a:fillRect l="-4520" r="-452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679840" y="2055423"/>
                <a:ext cx="10761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840" y="2055423"/>
                <a:ext cx="1076192" cy="276999"/>
              </a:xfrm>
              <a:prstGeom prst="rect">
                <a:avLst/>
              </a:prstGeom>
              <a:blipFill>
                <a:blip r:embed="rId5"/>
                <a:stretch>
                  <a:fillRect l="-5114" r="-454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Oval 60"/>
          <p:cNvSpPr/>
          <p:nvPr/>
        </p:nvSpPr>
        <p:spPr>
          <a:xfrm>
            <a:off x="10846173" y="790938"/>
            <a:ext cx="216131" cy="17456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0767321" y="465248"/>
            <a:ext cx="754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accent6"/>
                </a:solidFill>
              </a:rPr>
              <a:t>V</a:t>
            </a:r>
            <a:r>
              <a:rPr lang="en-US" baseline="-25000" dirty="0" err="1" smtClean="0">
                <a:solidFill>
                  <a:schemeClr val="accent6"/>
                </a:solidFill>
              </a:rPr>
              <a:t>c</a:t>
            </a:r>
            <a:r>
              <a:rPr lang="en-US" baseline="-25000" dirty="0" smtClean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=20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7180292" y="3456052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D</a:t>
            </a:r>
            <a:endParaRPr lang="en-US" dirty="0"/>
          </a:p>
        </p:txBody>
      </p:sp>
      <p:cxnSp>
        <p:nvCxnSpPr>
          <p:cNvPr id="65" name="Straight Arrow Connector 64"/>
          <p:cNvCxnSpPr>
            <a:stCxn id="11" idx="6"/>
          </p:cNvCxnSpPr>
          <p:nvPr/>
        </p:nvCxnSpPr>
        <p:spPr>
          <a:xfrm>
            <a:off x="4594777" y="907572"/>
            <a:ext cx="768472" cy="1072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10014932" y="899311"/>
            <a:ext cx="619236" cy="189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7452209" y="3013724"/>
            <a:ext cx="15213" cy="47150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4879891" y="522029"/>
                <a:ext cx="4142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891" y="522029"/>
                <a:ext cx="41421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9924025" y="456976"/>
                <a:ext cx="4195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4025" y="456976"/>
                <a:ext cx="41953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7484264" y="3205203"/>
                <a:ext cx="4195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264" y="3205203"/>
                <a:ext cx="41953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Box 77"/>
          <p:cNvSpPr txBox="1"/>
          <p:nvPr/>
        </p:nvSpPr>
        <p:spPr>
          <a:xfrm>
            <a:off x="130387" y="3113891"/>
            <a:ext cx="10465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Assuming all current moving outwards</a:t>
            </a:r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b="1" dirty="0" smtClean="0">
                <a:solidFill>
                  <a:schemeClr val="accent1"/>
                </a:solidFill>
              </a:rPr>
              <a:t>Apply KCL to Node </a:t>
            </a:r>
            <a:r>
              <a:rPr lang="en-US" b="1" dirty="0" err="1" smtClean="0">
                <a:solidFill>
                  <a:schemeClr val="accent1"/>
                </a:solidFill>
              </a:rPr>
              <a:t>V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b</a:t>
            </a:r>
            <a:endParaRPr lang="en-US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68542" y="4200828"/>
                <a:ext cx="3453459" cy="5652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2" y="4200828"/>
                <a:ext cx="3453459" cy="5652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/>
              <p:cNvSpPr/>
              <p:nvPr/>
            </p:nvSpPr>
            <p:spPr>
              <a:xfrm>
                <a:off x="8871379" y="5652420"/>
                <a:ext cx="2127827" cy="6117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=11.42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1379" y="5652420"/>
                <a:ext cx="2127827" cy="61177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881723" y="4551748"/>
                <a:ext cx="3233136" cy="612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723" y="4551748"/>
                <a:ext cx="3233136" cy="6127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8542" y="4960989"/>
                <a:ext cx="3372911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2" y="4960989"/>
                <a:ext cx="3372911" cy="6127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46292" y="5938201"/>
                <a:ext cx="3052439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92" y="5938201"/>
                <a:ext cx="3052439" cy="6127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4442853" y="5325469"/>
                <a:ext cx="3233136" cy="612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853" y="5325469"/>
                <a:ext cx="3233136" cy="6127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086999" y="6301248"/>
                <a:ext cx="2161040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999" y="6301248"/>
                <a:ext cx="2161040" cy="6127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864749" y="4640340"/>
                <a:ext cx="22892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=80</m:t>
                    </m:r>
                  </m:oMath>
                </a14:m>
                <a:r>
                  <a:rPr lang="en-US" b="0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749" y="4640340"/>
                <a:ext cx="2289281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889679" y="5305812"/>
                <a:ext cx="11523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9679" y="5305812"/>
                <a:ext cx="115230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871379" y="6204961"/>
                <a:ext cx="3323217" cy="6594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𝟒𝟐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𝟒𝟎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𝟐𝟖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𝑨𝒎𝒑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1379" y="6204961"/>
                <a:ext cx="3323217" cy="65941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/>
          <p:cNvSpPr txBox="1"/>
          <p:nvPr/>
        </p:nvSpPr>
        <p:spPr>
          <a:xfrm>
            <a:off x="224444" y="83127"/>
            <a:ext cx="11577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EXAMPLE: APPLY NODAL ANALYSIS TO FIND THE CURRENT I</a:t>
            </a:r>
            <a:r>
              <a:rPr lang="en-US" sz="2400" b="1" baseline="-25000" dirty="0" smtClean="0">
                <a:solidFill>
                  <a:srgbClr val="C00000"/>
                </a:solidFill>
              </a:rPr>
              <a:t>3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33" name="Curved Connector 32"/>
          <p:cNvCxnSpPr/>
          <p:nvPr/>
        </p:nvCxnSpPr>
        <p:spPr>
          <a:xfrm flipV="1">
            <a:off x="3247463" y="4858114"/>
            <a:ext cx="1896889" cy="1531246"/>
          </a:xfrm>
          <a:prstGeom prst="curvedConnector3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/>
          <p:nvPr/>
        </p:nvCxnSpPr>
        <p:spPr>
          <a:xfrm flipV="1">
            <a:off x="7193723" y="4947469"/>
            <a:ext cx="1671026" cy="1633482"/>
          </a:xfrm>
          <a:prstGeom prst="curvedConnector3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87127" y="647654"/>
            <a:ext cx="3332262" cy="1684768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024363" y="1404239"/>
            <a:ext cx="855732" cy="638175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433874" y="2049397"/>
            <a:ext cx="2105025" cy="638175"/>
          </a:xfrm>
          <a:prstGeom prst="rect">
            <a:avLst/>
          </a:prstGeom>
        </p:spPr>
      </p:pic>
      <p:cxnSp>
        <p:nvCxnSpPr>
          <p:cNvPr id="67" name="Straight Connector 66"/>
          <p:cNvCxnSpPr/>
          <p:nvPr/>
        </p:nvCxnSpPr>
        <p:spPr>
          <a:xfrm flipV="1">
            <a:off x="4486387" y="996884"/>
            <a:ext cx="0" cy="569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5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6510" y="203201"/>
            <a:ext cx="851970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800" b="1" dirty="0" smtClean="0">
                <a:solidFill>
                  <a:srgbClr val="7030A0"/>
                </a:solidFill>
              </a:rPr>
              <a:t>Q: Using Cramer’s rule, find x, y, z</a:t>
            </a:r>
            <a:endParaRPr lang="en-US" sz="48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41703" y="1153180"/>
                <a:ext cx="665162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−3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=5                   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4000" b="0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703" y="1153180"/>
                <a:ext cx="6651629" cy="6155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21631" y="1828224"/>
                <a:ext cx="6911316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 −2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=5              </m:t>
                      </m:r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31" y="1828224"/>
                <a:ext cx="6911316" cy="7694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21631" y="2597665"/>
                <a:ext cx="7036350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=8               </m:t>
                      </m:r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31" y="2597665"/>
                <a:ext cx="7036350" cy="7694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0" y="4039185"/>
                <a:ext cx="3019866" cy="12990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3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39185"/>
                <a:ext cx="3019866" cy="129907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212436" y="3367106"/>
            <a:ext cx="9605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SOLUTION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645996" y="4086160"/>
                <a:ext cx="2738698" cy="1148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996" y="4086160"/>
                <a:ext cx="2738698" cy="11481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696516" y="4086159"/>
                <a:ext cx="2749279" cy="1148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516" y="4086159"/>
                <a:ext cx="2749279" cy="114819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9298145" y="5338259"/>
                <a:ext cx="2721593" cy="13122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8145" y="5338259"/>
                <a:ext cx="2721593" cy="131228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7173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1826" y="615958"/>
                <a:ext cx="12110174" cy="12990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3∗4+2∗1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1∗4+4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−3(1∗1−3∗2)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6" y="615958"/>
                <a:ext cx="12110174" cy="129907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64102" y="3026699"/>
                <a:ext cx="865474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6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14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=84 −8+15=91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02" y="3026699"/>
                <a:ext cx="8654742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0975" y="4042501"/>
                <a:ext cx="11357853" cy="1148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3∗4+2∗1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5∗4+2∗8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−3(5∗1−3∗8)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75" y="4042501"/>
                <a:ext cx="11357853" cy="11481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64102" y="5744976"/>
                <a:ext cx="930344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14</m:t>
                          </m:r>
                        </m:e>
                      </m:d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36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−19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=70 −36+57=91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02" y="5744976"/>
                <a:ext cx="9303444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4803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3828</Words>
  <Application>Microsoft Office PowerPoint</Application>
  <PresentationFormat>Widescreen</PresentationFormat>
  <Paragraphs>177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Circuit Analysis  Credit Hours = 3+1  Code No: EE-121  by   Dr. Wazir Muhammad Laghari  Email: wazirlaghari@buetk.edu.pk</vt:lpstr>
      <vt:lpstr>NODAL ANALYSIS</vt:lpstr>
      <vt:lpstr>NODAL ANALYSIS</vt:lpstr>
      <vt:lpstr>NODAL ANALYSIS (SIGN CONVENTIONS)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Laghari</dc:creator>
  <cp:lastModifiedBy>Wazir Laghari</cp:lastModifiedBy>
  <cp:revision>113</cp:revision>
  <dcterms:created xsi:type="dcterms:W3CDTF">2023-10-01T06:44:04Z</dcterms:created>
  <dcterms:modified xsi:type="dcterms:W3CDTF">2023-10-03T04:36:27Z</dcterms:modified>
</cp:coreProperties>
</file>