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3" r:id="rId2"/>
    <p:sldId id="266" r:id="rId3"/>
    <p:sldId id="265" r:id="rId4"/>
    <p:sldId id="257" r:id="rId5"/>
    <p:sldId id="259" r:id="rId6"/>
    <p:sldId id="262" r:id="rId7"/>
    <p:sldId id="272" r:id="rId8"/>
    <p:sldId id="273" r:id="rId9"/>
    <p:sldId id="274" r:id="rId10"/>
    <p:sldId id="275" r:id="rId11"/>
    <p:sldId id="268" r:id="rId12"/>
    <p:sldId id="270" r:id="rId13"/>
    <p:sldId id="271" r:id="rId14"/>
    <p:sldId id="277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433.37708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2T06:08:46.0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FA6960-406E-48B9-AABE-C5C7AA08B522}" emma:medium="tactile" emma:mode="ink">
          <msink:context xmlns:msink="http://schemas.microsoft.com/ink/2010/main" type="writingRegion" rotatedBoundingBox="10298,809 10691,809 10691,1500 10298,1500"/>
        </emma:interpretation>
      </emma:emma>
    </inkml:annotationXML>
    <inkml:traceGroup>
      <inkml:annotationXML>
        <emma:emma xmlns:emma="http://www.w3.org/2003/04/emma" version="1.0">
          <emma:interpretation id="{2CD1FF28-BCB2-4314-BDEF-244F62CA3977}" emma:medium="tactile" emma:mode="ink">
            <msink:context xmlns:msink="http://schemas.microsoft.com/ink/2010/main" type="paragraph" rotatedBoundingBox="10298,809 10691,809 10691,1500 10298,15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070190-236A-49C3-A850-E29A4F40D7CB}" emma:medium="tactile" emma:mode="ink">
              <msink:context xmlns:msink="http://schemas.microsoft.com/ink/2010/main" type="line" rotatedBoundingBox="10298,809 10691,809 10691,1500 10298,1500"/>
            </emma:interpretation>
          </emma:emma>
        </inkml:annotationXML>
        <inkml:traceGroup>
          <inkml:annotationXML>
            <emma:emma xmlns:emma="http://www.w3.org/2003/04/emma" version="1.0">
              <emma:interpretation id="{0AC346BC-7C5E-42F8-948B-980931C4F0A3}" emma:medium="tactile" emma:mode="ink">
                <msink:context xmlns:msink="http://schemas.microsoft.com/ink/2010/main" type="inkWord" rotatedBoundingBox="10298,809 10691,809 10691,1500 10298,150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4514-2012 460 0,'22'44'179'0,"-3"-2"-12"16,0-6-32-16,-3-1 1 0,0-6-8 0,7 9-10 16,-8-5-16-16,2 1 3 0,1-3-25 0,3 0-4 15,-6-1-9-15,5-1 7 0,-1-2-12 16,-1-1-19-16,1 2 3 0,-2-3 10 0,1 4-48 16,-2-10-54-16,-1 6-33 0,1-2-47 15,-1 4-393-15,-7-4-78 0,3 4 55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433.37708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2T06:03:55.321"/>
    </inkml:context>
    <inkml:brush xml:id="br0">
      <inkml:brushProperty name="width" value="0.21167" units="cm"/>
      <inkml:brushProperty name="height" value="0.21167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9B145405-BFE2-43EE-B4EB-88B476C19876}" emma:medium="tactile" emma:mode="ink">
          <msink:context xmlns:msink="http://schemas.microsoft.com/ink/2010/main" type="writingRegion" rotatedBoundingBox="1523,9892 1538,9892 1538,9907 1523,9907"/>
        </emma:interpretation>
      </emma:emma>
    </inkml:annotationXML>
    <inkml:traceGroup>
      <inkml:annotationXML>
        <emma:emma xmlns:emma="http://www.w3.org/2003/04/emma" version="1.0">
          <emma:interpretation id="{45CA0ED0-4C0F-4BBC-AF5B-BD6826745D57}" emma:medium="tactile" emma:mode="ink">
            <msink:context xmlns:msink="http://schemas.microsoft.com/ink/2010/main" type="paragraph" rotatedBoundingBox="1523,9892 1538,9892 1538,9907 1523,99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FDB585-4425-4CFC-86C4-979BA74FEAF7}" emma:medium="tactile" emma:mode="ink">
              <msink:context xmlns:msink="http://schemas.microsoft.com/ink/2010/main" type="line" rotatedBoundingBox="1523,9892 1538,9892 1538,9907 1523,9907"/>
            </emma:interpretation>
          </emma:emma>
        </inkml:annotationXML>
        <inkml:traceGroup>
          <inkml:annotationXML>
            <emma:emma xmlns:emma="http://www.w3.org/2003/04/emma" version="1.0">
              <emma:interpretation id="{3CDEA7EE-E62D-405F-A8FF-BA90D59A8183}" emma:medium="tactile" emma:mode="ink">
                <msink:context xmlns:msink="http://schemas.microsoft.com/ink/2010/main" type="inkWord" rotatedBoundingBox="1523,9892 1538,9892 1538,9907 1523,9907"/>
              </emma:interpretation>
            </emma:emma>
          </inkml:annotationXML>
          <inkml:trace contextRef="#ctx0" brushRef="#br0">0 0 207 0,'0'0'84'0,"0"0"1"16,0 0-11-16,0 0 0 0,0 0-17 0,0 0 24 16,0 0 1-16,0 0-23 0,0 0 10 15,0 0-35-15,0 0 17 0,0 0-8 0,0 0-17 16,0 0 20-16,0 0-10 0,0 0 5 0,0 0-18 16,0 0 8-16,0 0-6 0,0 0 6 15,0 0-23-15,0 0 15 0,0 0-26 16,0 0 24-16,0 0-27 0,0 0 4 0,0 0 2 15,0 0-13-15,0 0-33 0,0 0 20 0,0 0-43 16,0 0-95-16,0 0-125 0,0 0-197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433.37708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2T06:11:22.02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AFEF738-E4D7-4C8B-B2D7-5971ABE00574}" emma:medium="tactile" emma:mode="ink">
          <msink:context xmlns:msink="http://schemas.microsoft.com/ink/2010/main" type="inkDrawing" rotatedBoundingBox="31597,15408 31632,15393 31634,15398 31599,15413" shapeName="Other"/>
        </emma:interpretation>
      </emma:emma>
    </inkml:annotationXML>
    <inkml:trace contextRef="#ctx0" brushRef="#br0">21056 9112 48 0,'0'0'-10'0,"0"0"43"0,0 0 0 15,0 0-30-15,0 0 10 0,0 0 2 0,0 0 24 16,0 0-55-16,0 0 19 0,0 0 22 0,0 0-4 16,0 0-21-16,0 0 20 0,0 0-12 0,0 0 10 15,0 0-10-15,0 0-34 16,0 0 29-16,0 0-9 0,0 0 6 0,0 0 0 16,0 0 16-16,0 0-9 0,0 0 6 0,0 0-5 15,0 0 10-15,0 0-36 0,0 0 26 0,0 0-16 16,0 0 54-16,0 0-51 0,0 0 2 15,0 0-2-15,8-7 10 0,-8 7 11 0,0 0-16 16,0 0 7-16,0 0-9 0,0 0 4 0,0 0-20 16,0 0 34-16,0 0-26 0,0 0 2 0,0 0 8 15,9-2 38-15,-9 2-45 0,0 0 1 16,0 0 4-16,0 0-3 0,0 0-3 0,0 0 16 16,0 0-6-16,0 0 9 0,0 0-6 15,6-6-21-15,-6 6 32 0,0 0-39 0,0 0 0 16,0 0 15-16,0 0 11 0,0 0 2 15,0 0-3-15,0 0-9 0,0 0-14 0,0 0 26 16,0 0-18-16,0 0 26 0,0 0-51 0,0 0 28 16,12 0 10-16,-12 0 30 0,0 0-19 0,0 0-14 15,0 0-7-15,0 0 17 0,0 0-14 16,0 0 43-16,0 0-44 0,0 0 3 0,0 0-44 16,0 0 13-16,0 0 31 0,0 0-43 0,0 0-32 15,0 0 39-15,0 0 26 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C38F2-C531-4F54-9FB4-7A94A2A3B4B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400AD-AAC3-403E-94D6-16224F53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1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A4EF9-4071-45FF-B2A0-01FFC43F7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2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4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7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5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4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1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9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2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3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8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.emf"/><Relationship Id="rId5" Type="http://schemas.openxmlformats.org/officeDocument/2006/relationships/image" Target="../media/image58.png"/><Relationship Id="rId15" Type="http://schemas.openxmlformats.org/officeDocument/2006/relationships/image" Target="../media/image8.emf"/><Relationship Id="rId10" Type="http://schemas.openxmlformats.org/officeDocument/2006/relationships/customXml" Target="../ink/ink2.xml"/><Relationship Id="rId4" Type="http://schemas.openxmlformats.org/officeDocument/2006/relationships/image" Target="../media/image57.png"/><Relationship Id="rId9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6.png"/><Relationship Id="rId7" Type="http://schemas.openxmlformats.org/officeDocument/2006/relationships/image" Target="../media/image2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4155" y="3467894"/>
            <a:ext cx="7772400" cy="53181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Circuit Analysis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Credit Hours = </a:t>
            </a: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3+1</a:t>
            </a:r>
            <a:b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Code NO: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EE-121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b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Dr. Wazir Muhammad Laghari</a:t>
            </a:r>
            <a:r>
              <a:rPr lang="en-US" sz="2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Email: wazirlaghari@buetk.edu.pk</a:t>
            </a:r>
          </a:p>
        </p:txBody>
      </p:sp>
      <p:sp>
        <p:nvSpPr>
          <p:cNvPr id="5" name="AutoShape 2" descr="Image result for BUITEMS mono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BUITEMS monogram"/>
          <p:cNvSpPr>
            <a:spLocks noChangeAspect="1" noChangeArrowheads="1"/>
          </p:cNvSpPr>
          <p:nvPr/>
        </p:nvSpPr>
        <p:spPr bwMode="auto">
          <a:xfrm>
            <a:off x="1679575" y="-966788"/>
            <a:ext cx="20955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0" y="4341812"/>
            <a:ext cx="8382000" cy="1588"/>
          </a:xfrm>
          <a:prstGeom prst="line">
            <a:avLst/>
          </a:prstGeom>
          <a:ln w="635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80" y="431404"/>
            <a:ext cx="1896320" cy="1833562"/>
          </a:xfrm>
          <a:prstGeom prst="ellipse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590800" y="5181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15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Biomedical Engineering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</a:t>
            </a:r>
          </a:p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Balochistan University of Engineering and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Technology, Khuzdar 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1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7157" y="588299"/>
                <a:ext cx="278493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91 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7" y="588299"/>
                <a:ext cx="2784930" cy="9233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157" y="2041194"/>
                <a:ext cx="273908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=91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7" y="2041194"/>
                <a:ext cx="2739083" cy="923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9847" y="3399415"/>
                <a:ext cx="3507627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=182 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7" y="3399415"/>
                <a:ext cx="3507627" cy="1015663"/>
              </a:xfrm>
              <a:prstGeom prst="rect">
                <a:avLst/>
              </a:prstGeom>
              <a:blipFill rotWithShape="0">
                <a:blip r:embed="rId4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7157" y="4849969"/>
                <a:ext cx="273908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=91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7" y="4849969"/>
                <a:ext cx="2739083" cy="9233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21340" y="0"/>
                <a:ext cx="665162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−3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=5                   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340" y="0"/>
                <a:ext cx="6651629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01268" y="675044"/>
                <a:ext cx="691131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=5              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268" y="675044"/>
                <a:ext cx="6911316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301268" y="1444485"/>
                <a:ext cx="7036350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=8               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268" y="1444485"/>
                <a:ext cx="7036350" cy="76944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457774" y="2662418"/>
                <a:ext cx="4002249" cy="1248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74" y="2662418"/>
                <a:ext cx="4002249" cy="124880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457774" y="4045967"/>
                <a:ext cx="4308808" cy="12656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182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74" y="4045967"/>
                <a:ext cx="4308808" cy="126566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10635" y="5446380"/>
                <a:ext cx="3947170" cy="1248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35" y="5446380"/>
                <a:ext cx="3947170" cy="124880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2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381" y="275293"/>
            <a:ext cx="5729619" cy="3419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4444" y="83127"/>
            <a:ext cx="1157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EXAMPLE: APPLY NODAL ANALYSIS TO FIND THE CURRENT I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71727" y="2335413"/>
            <a:ext cx="10465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Assuming all current moving outwards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Apply KCL to Node V</a:t>
            </a:r>
            <a:r>
              <a:rPr lang="en-US" b="1" baseline="-25000" dirty="0">
                <a:solidFill>
                  <a:schemeClr val="accent1"/>
                </a:solidFill>
              </a:rPr>
              <a:t>1</a:t>
            </a:r>
            <a:endParaRPr lang="en-US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237374" y="3554198"/>
                <a:ext cx="5326611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7374" y="3554198"/>
                <a:ext cx="5326611" cy="6938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237374" y="4424368"/>
                <a:ext cx="5326611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7374" y="4424368"/>
                <a:ext cx="5326611" cy="6938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393970" y="5301130"/>
                <a:ext cx="5326611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3970" y="5301130"/>
                <a:ext cx="5326611" cy="6938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06278" y="3695107"/>
                <a:ext cx="6251025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278" y="3695107"/>
                <a:ext cx="6251025" cy="8298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89237" y="4783977"/>
                <a:ext cx="6502400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237" y="4783977"/>
                <a:ext cx="6502400" cy="8298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06278" y="5872848"/>
                <a:ext cx="6988924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17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=2−−−(1)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278" y="5872848"/>
                <a:ext cx="6988924" cy="8298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56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381" y="391591"/>
            <a:ext cx="5729619" cy="3741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4444" y="83127"/>
            <a:ext cx="1157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EXAMPLE: APPLY NODAL ANALYSIS TO FIND THE CURRENT I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321" y="2131755"/>
            <a:ext cx="1046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Assuming all current moving outwards</a:t>
            </a:r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Apply KCL to Node V</a:t>
            </a:r>
            <a:r>
              <a:rPr lang="en-US" sz="2400" b="1" baseline="-25000" dirty="0" smtClean="0">
                <a:solidFill>
                  <a:schemeClr val="accent1"/>
                </a:solidFill>
              </a:rPr>
              <a:t>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1" y="3427994"/>
                <a:ext cx="5326611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427994"/>
                <a:ext cx="5326611" cy="6938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-138546" y="4663308"/>
                <a:ext cx="5326611" cy="6914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8546" y="4663308"/>
                <a:ext cx="5326611" cy="6914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-2" y="5893976"/>
                <a:ext cx="5326611" cy="6914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93976"/>
                <a:ext cx="5326611" cy="6914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02101" y="4484841"/>
                <a:ext cx="6791499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101" y="4484841"/>
                <a:ext cx="6791499" cy="8298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829798" y="5666244"/>
                <a:ext cx="6136103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=0−−−(2)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798" y="5666244"/>
                <a:ext cx="6136103" cy="92217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5" name="Ink 74"/>
              <p14:cNvContentPartPr/>
              <p14:nvPr/>
            </p14:nvContentPartPr>
            <p14:xfrm>
              <a:off x="3707546" y="291256"/>
              <a:ext cx="141840" cy="2491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3586" y="287296"/>
                <a:ext cx="1490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2" name="Ink 191"/>
              <p14:cNvContentPartPr/>
              <p14:nvPr/>
            </p14:nvContentPartPr>
            <p14:xfrm>
              <a:off x="548546" y="3561136"/>
              <a:ext cx="360" cy="36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9826" y="3542416"/>
                <a:ext cx="378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5" name="Ink 194"/>
              <p14:cNvContentPartPr/>
              <p14:nvPr/>
            </p14:nvContentPartPr>
            <p14:xfrm>
              <a:off x="11375906" y="5543374"/>
              <a:ext cx="12960" cy="576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372306" y="5539774"/>
                <a:ext cx="20160" cy="1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18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381" y="391591"/>
            <a:ext cx="5729619" cy="3376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4444" y="83127"/>
            <a:ext cx="1157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EXAMPLE: APPLY NODAL ANALYSIS TO FIND THE CURRENT I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430" y="1267652"/>
            <a:ext cx="1046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Assuming all current moving outwards</a:t>
            </a:r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Apply KCL to Node V</a:t>
            </a:r>
            <a:r>
              <a:rPr lang="en-US" sz="2400" b="1" baseline="-25000" dirty="0">
                <a:solidFill>
                  <a:schemeClr val="accent1"/>
                </a:solidFill>
              </a:rPr>
              <a:t>3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36253" y="2796931"/>
                <a:ext cx="5326611" cy="7257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(−8)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253" y="2796931"/>
                <a:ext cx="5326611" cy="7257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286328" y="3712653"/>
                <a:ext cx="5326611" cy="6914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6328" y="3712653"/>
                <a:ext cx="5326611" cy="6914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387928" y="4617131"/>
                <a:ext cx="5326611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7928" y="4617131"/>
                <a:ext cx="5326611" cy="6938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90358" y="3869838"/>
                <a:ext cx="5860474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358" y="3869838"/>
                <a:ext cx="5860474" cy="8298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-286328" y="5748890"/>
                <a:ext cx="5326611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6328" y="5748890"/>
                <a:ext cx="5326611" cy="69384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37446" y="4902624"/>
                <a:ext cx="6966297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446" y="4902624"/>
                <a:ext cx="6966297" cy="8298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634571" y="5895048"/>
                <a:ext cx="6365332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=−4−−−(3)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571" y="5895048"/>
                <a:ext cx="6365332" cy="92217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28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58546" y="159051"/>
                <a:ext cx="3849515" cy="2917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40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19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40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546" y="159051"/>
                <a:ext cx="3849515" cy="29170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2488" y="4039185"/>
                <a:ext cx="3310778" cy="2447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19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40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8" y="4039185"/>
                <a:ext cx="3310778" cy="24475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172485" y="247902"/>
                <a:ext cx="6988924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17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−−−(1)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485" y="247902"/>
                <a:ext cx="6988924" cy="8298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2488" y="1509881"/>
                <a:ext cx="6136103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−−−(2)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8" y="1509881"/>
                <a:ext cx="6136103" cy="9221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5695" y="2774533"/>
                <a:ext cx="6365332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−−−(3)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5" y="2774533"/>
                <a:ext cx="6365332" cy="9221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061034" y="4039184"/>
                <a:ext cx="3250955" cy="2447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40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034" y="4039184"/>
                <a:ext cx="3250955" cy="24475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674597" y="3951439"/>
                <a:ext cx="3250955" cy="2447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40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19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40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597" y="3951439"/>
                <a:ext cx="3250955" cy="24475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3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309" y="244779"/>
                <a:ext cx="11890429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120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=2−−−(1)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09" y="244779"/>
                <a:ext cx="11890429" cy="8298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365273"/>
                <a:ext cx="11757891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=0−−−(2)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65273"/>
                <a:ext cx="11757891" cy="8298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102640" y="2503769"/>
                <a:ext cx="12122377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=−4−−−(3)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640" y="2503769"/>
                <a:ext cx="12122377" cy="8298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039185"/>
                <a:ext cx="3019866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9185"/>
                <a:ext cx="3019866" cy="12990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45996" y="4086160"/>
                <a:ext cx="2738698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996" y="4086160"/>
                <a:ext cx="2738698" cy="11481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96516" y="4086159"/>
                <a:ext cx="2749279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516" y="4086159"/>
                <a:ext cx="2749279" cy="11481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298145" y="5338259"/>
                <a:ext cx="2721593" cy="1312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145" y="5338259"/>
                <a:ext cx="2721593" cy="131228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4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7200" b="1" dirty="0" smtClean="0">
                <a:solidFill>
                  <a:srgbClr val="7030A0"/>
                </a:solidFill>
              </a:rPr>
              <a:t>SERIES RLC CIRCUIT</a:t>
            </a:r>
            <a:endParaRPr lang="en-GB" sz="7200" b="1" dirty="0">
              <a:solidFill>
                <a:srgbClr val="7030A0"/>
              </a:solidFill>
            </a:endParaRPr>
          </a:p>
        </p:txBody>
      </p:sp>
      <p:pic>
        <p:nvPicPr>
          <p:cNvPr id="1026" name="Picture 2" descr="Series RLC Circuit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43" y="1450905"/>
            <a:ext cx="5929492" cy="312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729" y="3425870"/>
            <a:ext cx="52768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68" y="1383303"/>
            <a:ext cx="7493318" cy="43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6" y="376101"/>
            <a:ext cx="6936378" cy="40204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028" y="3522888"/>
            <a:ext cx="5771643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19" y="365125"/>
            <a:ext cx="11599817" cy="4755515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solidFill>
                  <a:srgbClr val="C00000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series RLC circuit containing a resistance of 12Ω, an inductance of 0.15H and a capacitor of 100uF are connected in series across a 100V, 50Hz supply. Calculate the total circuit impedance, the circuits current, power factor and draw the voltage </a:t>
            </a:r>
            <a:r>
              <a:rPr lang="en-US" dirty="0" smtClean="0">
                <a:solidFill>
                  <a:srgbClr val="C00000"/>
                </a:solidFill>
              </a:rPr>
              <a:t>phasor diagram</a:t>
            </a:r>
            <a:r>
              <a:rPr lang="en-US" dirty="0">
                <a:solidFill>
                  <a:srgbClr val="C00000"/>
                </a:solidFill>
              </a:rPr>
              <a:t>.</a:t>
            </a:r>
            <a:br>
              <a:rPr lang="en-US" dirty="0">
                <a:solidFill>
                  <a:srgbClr val="C00000"/>
                </a:solidFill>
              </a:rPr>
            </a:b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01" y="4102827"/>
            <a:ext cx="5881416" cy="254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854" y="161925"/>
            <a:ext cx="10515600" cy="60469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 smtClean="0">
                <a:solidFill>
                  <a:srgbClr val="7030A0"/>
                </a:solidFill>
              </a:rPr>
              <a:t>NODAL ANALYSIS</a:t>
            </a:r>
            <a:endParaRPr lang="en-US" sz="8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" y="920462"/>
            <a:ext cx="11942618" cy="567430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/>
              <a:t>Nodal Analysis or Node Voltage Mode is a systematic method used for analyzing circuits using node voltage as circuit variables. </a:t>
            </a:r>
            <a:endParaRPr lang="en-US" sz="3600" dirty="0" smtClean="0"/>
          </a:p>
          <a:p>
            <a:pPr algn="just">
              <a:buFont typeface="Wingdings" panose="05000000000000000000" pitchFamily="2" charset="2"/>
              <a:buChar char="q"/>
            </a:pPr>
            <a:endParaRPr lang="en-US" sz="36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 smtClean="0"/>
              <a:t>Nodal </a:t>
            </a:r>
            <a:r>
              <a:rPr lang="en-US" sz="3600" dirty="0"/>
              <a:t>analysis relies on the application of Kirchhoff's current law to create a series of node equations that can be solved for node voltages. </a:t>
            </a:r>
            <a:endParaRPr lang="en-US" sz="3600" dirty="0" smtClean="0"/>
          </a:p>
          <a:p>
            <a:pPr algn="just">
              <a:buFont typeface="Wingdings" panose="05000000000000000000" pitchFamily="2" charset="2"/>
              <a:buChar char="q"/>
            </a:pPr>
            <a:endParaRPr lang="en-US" sz="36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/>
              <a:t>There are three laws that are used to define equations for voltage measured between each of the circuit nodes</a:t>
            </a:r>
            <a:r>
              <a:rPr lang="en-US" sz="3600" dirty="0" smtClean="0"/>
              <a:t>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2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53" y="476113"/>
            <a:ext cx="6849563" cy="28291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70" y="3714342"/>
            <a:ext cx="6541091" cy="26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3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98" y="327387"/>
            <a:ext cx="8378402" cy="3983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45" y="4756648"/>
            <a:ext cx="5297669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89" y="686072"/>
            <a:ext cx="7626940" cy="492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854" y="161925"/>
            <a:ext cx="10515600" cy="60469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 smtClean="0">
                <a:solidFill>
                  <a:srgbClr val="7030A0"/>
                </a:solidFill>
              </a:rPr>
              <a:t>NODAL ANALYSIS</a:t>
            </a:r>
            <a:endParaRPr lang="en-US" sz="8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" y="920462"/>
            <a:ext cx="11942618" cy="567430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smtClean="0"/>
              <a:t>Ohm’s </a:t>
            </a:r>
            <a:r>
              <a:rPr lang="en-US" sz="3200" dirty="0"/>
              <a:t>Law-  It states that the current through a conductor between two points is directly proportional to the voltage across the two points</a:t>
            </a:r>
            <a:r>
              <a:rPr lang="en-US" sz="3200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/>
              <a:t>Kirchhoff’s Voltage Law- It states that the algebraic sum of the potential differences in any loop must be equal to zero as: ΣV = 0. It is used for calculating current</a:t>
            </a:r>
            <a:r>
              <a:rPr lang="en-US" sz="3200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/>
              <a:t>Kirchhoff’s Current Law- It is used for the calculation of voltage and states that all the currents entering and leaving a junction must be equal to zero as: </a:t>
            </a:r>
            <a:r>
              <a:rPr lang="en-US" sz="3200" dirty="0" err="1" smtClean="0"/>
              <a:t>ΣI</a:t>
            </a:r>
            <a:r>
              <a:rPr lang="en-US" sz="3200" baseline="-25000" dirty="0" err="1" smtClean="0"/>
              <a:t>in</a:t>
            </a:r>
            <a:r>
              <a:rPr lang="en-US" sz="3200" dirty="0" smtClean="0"/>
              <a:t> =</a:t>
            </a:r>
            <a:r>
              <a:rPr lang="en-US" sz="3200" dirty="0" err="1" smtClean="0"/>
              <a:t>Σi</a:t>
            </a:r>
            <a:r>
              <a:rPr lang="en-US" sz="3200" baseline="-25000" dirty="0" err="1" smtClean="0"/>
              <a:t>out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108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673" y="1294345"/>
            <a:ext cx="2577381" cy="63817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765963" y="1616364"/>
            <a:ext cx="178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76035" y="1611746"/>
            <a:ext cx="178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984143" y="1437179"/>
            <a:ext cx="216131" cy="1745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4241" y="1005157"/>
            <a:ext cx="463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V</a:t>
            </a:r>
            <a:r>
              <a:rPr lang="en-US" sz="2400" baseline="-25000" dirty="0" smtClean="0">
                <a:solidFill>
                  <a:schemeClr val="accent6"/>
                </a:solidFill>
              </a:rPr>
              <a:t>A</a:t>
            </a:r>
            <a:endParaRPr lang="en-US" sz="2400" dirty="0" smtClean="0">
              <a:solidFill>
                <a:schemeClr val="accent6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56689" y="1437179"/>
            <a:ext cx="216131" cy="1745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28952" y="993689"/>
            <a:ext cx="471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V</a:t>
            </a:r>
            <a:r>
              <a:rPr lang="en-US" sz="2400" baseline="-25000" dirty="0" smtClean="0">
                <a:solidFill>
                  <a:schemeClr val="accent6"/>
                </a:solidFill>
              </a:rPr>
              <a:t>B</a:t>
            </a:r>
            <a:endParaRPr lang="en-US" sz="2400" dirty="0" smtClean="0">
              <a:solidFill>
                <a:schemeClr val="accent6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955635" y="1927645"/>
            <a:ext cx="178261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92510" y="1789965"/>
            <a:ext cx="1561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</a:t>
            </a:r>
            <a:r>
              <a:rPr lang="en-US" sz="4400" baseline="-25000" dirty="0" smtClean="0"/>
              <a:t>1</a:t>
            </a:r>
            <a:endParaRPr lang="en-US" sz="4400" dirty="0"/>
          </a:p>
        </p:txBody>
      </p:sp>
      <p:sp>
        <p:nvSpPr>
          <p:cNvPr id="15" name="Rectangle 14"/>
          <p:cNvSpPr/>
          <p:nvPr/>
        </p:nvSpPr>
        <p:spPr>
          <a:xfrm>
            <a:off x="3573471" y="775407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R</a:t>
            </a:r>
            <a:r>
              <a:rPr lang="en-US" sz="3200" baseline="-25000" dirty="0" smtClean="0"/>
              <a:t>1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673262" y="921521"/>
                <a:ext cx="2934008" cy="1253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262" y="921521"/>
                <a:ext cx="2934008" cy="12531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255" y="3532142"/>
            <a:ext cx="2577381" cy="63817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4710545" y="3854161"/>
            <a:ext cx="178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20617" y="3849543"/>
            <a:ext cx="178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28725" y="3674976"/>
            <a:ext cx="216131" cy="1745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8823" y="3242954"/>
            <a:ext cx="463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V</a:t>
            </a:r>
            <a:r>
              <a:rPr lang="en-US" sz="2400" baseline="-25000" dirty="0" smtClean="0">
                <a:solidFill>
                  <a:schemeClr val="accent6"/>
                </a:solidFill>
              </a:rPr>
              <a:t>A</a:t>
            </a:r>
            <a:endParaRPr lang="en-US" sz="2400" dirty="0" smtClean="0">
              <a:solidFill>
                <a:schemeClr val="accent6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01271" y="3674976"/>
            <a:ext cx="216131" cy="1745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73534" y="3231486"/>
            <a:ext cx="471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V</a:t>
            </a:r>
            <a:r>
              <a:rPr lang="en-US" sz="2400" baseline="-25000" dirty="0" smtClean="0">
                <a:solidFill>
                  <a:schemeClr val="accent6"/>
                </a:solidFill>
              </a:rPr>
              <a:t>B</a:t>
            </a:r>
            <a:endParaRPr lang="en-US" sz="2400" dirty="0" smtClean="0">
              <a:solidFill>
                <a:schemeClr val="accent6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900217" y="4165442"/>
            <a:ext cx="1782618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37092" y="4027762"/>
            <a:ext cx="1561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</a:t>
            </a:r>
            <a:r>
              <a:rPr lang="en-US" sz="4400" baseline="-25000" dirty="0" smtClean="0"/>
              <a:t>2</a:t>
            </a:r>
            <a:endParaRPr lang="en-US" sz="4400" dirty="0"/>
          </a:p>
        </p:txBody>
      </p:sp>
      <p:sp>
        <p:nvSpPr>
          <p:cNvPr id="26" name="Rectangle 25"/>
          <p:cNvSpPr/>
          <p:nvPr/>
        </p:nvSpPr>
        <p:spPr>
          <a:xfrm>
            <a:off x="3518053" y="3013204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R</a:t>
            </a:r>
            <a:r>
              <a:rPr lang="en-US" sz="3200" baseline="-25000" dirty="0" smtClean="0"/>
              <a:t>1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617844" y="3159318"/>
                <a:ext cx="2945871" cy="1253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844" y="3159318"/>
                <a:ext cx="2945871" cy="12531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1682084" y="5995900"/>
            <a:ext cx="256484" cy="97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96925" y="6077641"/>
            <a:ext cx="655151" cy="96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810326" y="5218546"/>
            <a:ext cx="14174" cy="7959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10326" y="6087340"/>
            <a:ext cx="0" cy="6112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83631" y="6094954"/>
            <a:ext cx="256484" cy="97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33817" y="5965799"/>
            <a:ext cx="655151" cy="96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84167" y="5354584"/>
            <a:ext cx="0" cy="6112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411240" y="6076482"/>
            <a:ext cx="0" cy="6112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16894" y="5547133"/>
            <a:ext cx="550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</a:t>
            </a:r>
          </a:p>
          <a:p>
            <a:r>
              <a:rPr lang="en-US" sz="2800" dirty="0"/>
              <a:t>+</a:t>
            </a:r>
          </a:p>
        </p:txBody>
      </p:sp>
      <p:sp>
        <p:nvSpPr>
          <p:cNvPr id="43" name="TextBox 42"/>
          <p:cNvSpPr txBox="1"/>
          <p:nvPr/>
        </p:nvSpPr>
        <p:spPr>
          <a:xfrm rot="10800000">
            <a:off x="4784168" y="5538704"/>
            <a:ext cx="550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</a:t>
            </a:r>
          </a:p>
          <a:p>
            <a:r>
              <a:rPr lang="en-US" sz="2800" dirty="0"/>
              <a:t>+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02003" y="5547133"/>
            <a:ext cx="18950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V </a:t>
            </a:r>
            <a:r>
              <a:rPr lang="en-US" sz="4000" dirty="0"/>
              <a:t>= </a:t>
            </a:r>
            <a:r>
              <a:rPr lang="en-US" sz="4000" dirty="0" smtClean="0"/>
              <a:t>(-V</a:t>
            </a:r>
            <a:r>
              <a:rPr lang="en-US" sz="4000" baseline="-25000" dirty="0" smtClean="0"/>
              <a:t>1</a:t>
            </a:r>
            <a:r>
              <a:rPr lang="en-US" sz="4000" dirty="0"/>
              <a:t>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803854" y="5527768"/>
            <a:ext cx="19928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V = (+V</a:t>
            </a:r>
            <a:r>
              <a:rPr lang="en-US" sz="4000" baseline="-25000" dirty="0" smtClean="0"/>
              <a:t>1</a:t>
            </a:r>
            <a:r>
              <a:rPr lang="en-US" sz="4000" dirty="0" smtClean="0"/>
              <a:t>)</a:t>
            </a: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57017" y="161925"/>
            <a:ext cx="11905673" cy="60469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7030A0"/>
                </a:solidFill>
              </a:rPr>
              <a:t>NODAL ANALYSIS (SIGN CONVENTIONS)</a:t>
            </a:r>
            <a:endParaRPr lang="en-US" sz="5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73" y="767872"/>
            <a:ext cx="2105025" cy="638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710380" y="2200433"/>
            <a:ext cx="2105025" cy="638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26314" y="2139472"/>
            <a:ext cx="2105025" cy="6381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3760118" y="1086959"/>
            <a:ext cx="0" cy="56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62892" y="1086959"/>
            <a:ext cx="14159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178827" y="1086959"/>
            <a:ext cx="0" cy="56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073530" y="984653"/>
            <a:ext cx="216131" cy="1745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783183" y="1086959"/>
            <a:ext cx="14159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131020" y="2139472"/>
            <a:ext cx="2105025" cy="63817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8183533" y="1086959"/>
            <a:ext cx="0" cy="56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078236" y="984653"/>
            <a:ext cx="216131" cy="1745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936" y="767872"/>
            <a:ext cx="2105025" cy="638175"/>
          </a:xfrm>
          <a:prstGeom prst="rect">
            <a:avLst/>
          </a:prstGeom>
        </p:spPr>
      </p:pic>
      <p:cxnSp>
        <p:nvCxnSpPr>
          <p:cNvPr id="21" name="Straight Connector 20"/>
          <p:cNvCxnSpPr>
            <a:stCxn id="19" idx="6"/>
          </p:cNvCxnSpPr>
          <p:nvPr/>
        </p:nvCxnSpPr>
        <p:spPr>
          <a:xfrm>
            <a:off x="8294367" y="1071937"/>
            <a:ext cx="589354" cy="15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31876" y="3292602"/>
            <a:ext cx="256484" cy="97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39077" y="3374343"/>
            <a:ext cx="442081" cy="96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34541" y="3950694"/>
            <a:ext cx="1444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744534" y="3374343"/>
            <a:ext cx="15584" cy="5777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178827" y="3210864"/>
            <a:ext cx="0" cy="739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178827" y="3950694"/>
            <a:ext cx="31155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183533" y="3210864"/>
            <a:ext cx="0" cy="739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1545596" y="2223034"/>
            <a:ext cx="256484" cy="97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452797" y="2138521"/>
            <a:ext cx="442081" cy="96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257903" y="1086959"/>
            <a:ext cx="14159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1673838" y="1086959"/>
            <a:ext cx="0" cy="1051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1673838" y="2232734"/>
            <a:ext cx="0" cy="17179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294367" y="3950694"/>
            <a:ext cx="33794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191505" y="2189672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362944" y="2189672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908422" y="442155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8357895" y="2189672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9316897" y="47535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39127" y="3116597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11870018" y="2005006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4967899" y="667061"/>
            <a:ext cx="39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V</a:t>
            </a:r>
            <a:r>
              <a:rPr lang="en-US" baseline="-25000" dirty="0" smtClean="0">
                <a:solidFill>
                  <a:schemeClr val="accent6"/>
                </a:solidFill>
              </a:rPr>
              <a:t>A</a:t>
            </a:r>
            <a:endParaRPr lang="en-US" dirty="0" smtClean="0">
              <a:solidFill>
                <a:schemeClr val="accent6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999384" y="658963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V</a:t>
            </a:r>
            <a:r>
              <a:rPr lang="en-US" baseline="-25000" dirty="0" smtClean="0">
                <a:solidFill>
                  <a:schemeClr val="accent6"/>
                </a:solidFill>
              </a:rPr>
              <a:t>B</a:t>
            </a:r>
            <a:endParaRPr lang="en-US" dirty="0" smtClean="0">
              <a:solidFill>
                <a:schemeClr val="accent6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6373694" y="4261376"/>
            <a:ext cx="429922" cy="31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414725" y="4351784"/>
            <a:ext cx="293642" cy="31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471463" y="4436950"/>
            <a:ext cx="220617" cy="31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6581772" y="3950694"/>
            <a:ext cx="10221" cy="3190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293838" y="443695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baseline="-25000" dirty="0" smtClean="0">
                <a:solidFill>
                  <a:srgbClr val="C00000"/>
                </a:solidFill>
              </a:rPr>
              <a:t>0 </a:t>
            </a:r>
            <a:r>
              <a:rPr lang="en-US" dirty="0" smtClean="0">
                <a:solidFill>
                  <a:srgbClr val="C00000"/>
                </a:solidFill>
              </a:rPr>
              <a:t>=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0" y="4221960"/>
            <a:ext cx="1046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Assuming all current moving outwards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Apply KCL to Node V</a:t>
            </a:r>
            <a:r>
              <a:rPr lang="en-US" b="1" baseline="-25000" dirty="0" smtClean="0">
                <a:solidFill>
                  <a:schemeClr val="accent1"/>
                </a:solidFill>
              </a:rPr>
              <a:t>A</a:t>
            </a:r>
            <a:endParaRPr lang="en-US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2478" y="4987723"/>
                <a:ext cx="9900738" cy="5743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" y="4987723"/>
                <a:ext cx="9900738" cy="574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2635" y="5715704"/>
            <a:ext cx="2218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Apply KCL to Node V</a:t>
            </a:r>
            <a:r>
              <a:rPr lang="en-US" b="1" baseline="-25000" dirty="0">
                <a:solidFill>
                  <a:schemeClr val="accent1"/>
                </a:solidFill>
              </a:rPr>
              <a:t>B</a:t>
            </a:r>
            <a:endParaRPr lang="en-US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-91440" y="6202569"/>
                <a:ext cx="9900738" cy="5743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440" y="6202569"/>
                <a:ext cx="9900738" cy="574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24444" y="83127"/>
            <a:ext cx="1157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EXAMPLE: APPLY NODAL ANALYSIS TO FIND THE SET OF EQUATIONS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407" y="3852628"/>
            <a:ext cx="117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3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350" y="599208"/>
            <a:ext cx="1166732" cy="63817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4455614" y="918295"/>
            <a:ext cx="31098" cy="1421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378646" y="820288"/>
            <a:ext cx="216131" cy="1745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53203" y="906544"/>
            <a:ext cx="14159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401040" y="1959057"/>
            <a:ext cx="2105025" cy="63817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7453553" y="906544"/>
            <a:ext cx="0" cy="56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348256" y="804238"/>
            <a:ext cx="216131" cy="1745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956" y="587457"/>
            <a:ext cx="2105025" cy="638175"/>
          </a:xfrm>
          <a:prstGeom prst="rect">
            <a:avLst/>
          </a:prstGeom>
        </p:spPr>
      </p:pic>
      <p:cxnSp>
        <p:nvCxnSpPr>
          <p:cNvPr id="17" name="Straight Connector 16"/>
          <p:cNvCxnSpPr>
            <a:stCxn id="15" idx="6"/>
          </p:cNvCxnSpPr>
          <p:nvPr/>
        </p:nvCxnSpPr>
        <p:spPr>
          <a:xfrm>
            <a:off x="7564387" y="891522"/>
            <a:ext cx="589354" cy="15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20604" y="2456656"/>
            <a:ext cx="256484" cy="97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34572" y="2339438"/>
            <a:ext cx="442081" cy="96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8846" y="2466356"/>
            <a:ext cx="6767" cy="13039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48847" y="3770279"/>
            <a:ext cx="31155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453553" y="3030449"/>
            <a:ext cx="0" cy="739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815616" y="2042619"/>
            <a:ext cx="256484" cy="97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722817" y="1958106"/>
            <a:ext cx="442081" cy="96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527923" y="906544"/>
            <a:ext cx="14159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0943858" y="906544"/>
            <a:ext cx="0" cy="1051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0943858" y="2052319"/>
            <a:ext cx="0" cy="17179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564387" y="3770279"/>
            <a:ext cx="33794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767535" y="2226687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10V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140038" y="1824591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20V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192481" y="430119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V</a:t>
            </a:r>
            <a:r>
              <a:rPr lang="en-US" baseline="-25000" dirty="0" err="1" smtClean="0">
                <a:solidFill>
                  <a:schemeClr val="accent6"/>
                </a:solidFill>
              </a:rPr>
              <a:t>a</a:t>
            </a:r>
            <a:r>
              <a:rPr lang="en-US" dirty="0" smtClean="0">
                <a:solidFill>
                  <a:schemeClr val="accent6"/>
                </a:solidFill>
              </a:rPr>
              <a:t>=10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269404" y="478548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V</a:t>
            </a:r>
            <a:r>
              <a:rPr lang="en-US" baseline="-25000" dirty="0" err="1" smtClean="0">
                <a:solidFill>
                  <a:schemeClr val="accent6"/>
                </a:solidFill>
              </a:rPr>
              <a:t>b</a:t>
            </a:r>
            <a:endParaRPr lang="en-US" dirty="0" smtClean="0">
              <a:solidFill>
                <a:schemeClr val="accent6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7214321" y="4074246"/>
            <a:ext cx="429922" cy="31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255352" y="4164654"/>
            <a:ext cx="293642" cy="31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312090" y="4249820"/>
            <a:ext cx="220617" cy="31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7440643" y="3770279"/>
            <a:ext cx="10221" cy="3190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134465" y="424982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baseline="-25000" dirty="0" smtClean="0">
                <a:solidFill>
                  <a:srgbClr val="C00000"/>
                </a:solidFill>
              </a:rPr>
              <a:t>0 </a:t>
            </a:r>
            <a:r>
              <a:rPr lang="en-US" dirty="0" smtClean="0">
                <a:solidFill>
                  <a:srgbClr val="C00000"/>
                </a:solidFill>
              </a:rPr>
              <a:t>= 0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417638" y="1135014"/>
                <a:ext cx="1070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38" y="1135014"/>
                <a:ext cx="1070871" cy="276999"/>
              </a:xfrm>
              <a:prstGeom prst="rect">
                <a:avLst/>
              </a:prstGeom>
              <a:blipFill>
                <a:blip r:embed="rId3"/>
                <a:stretch>
                  <a:fillRect l="-5143" r="-457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451731" y="364643"/>
                <a:ext cx="1076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731" y="364643"/>
                <a:ext cx="1076192" cy="276999"/>
              </a:xfrm>
              <a:prstGeom prst="rect">
                <a:avLst/>
              </a:prstGeom>
              <a:blipFill>
                <a:blip r:embed="rId4"/>
                <a:stretch>
                  <a:fillRect l="-4520" r="-452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679840" y="2055423"/>
                <a:ext cx="1076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40" y="2055423"/>
                <a:ext cx="1076192" cy="276999"/>
              </a:xfrm>
              <a:prstGeom prst="rect">
                <a:avLst/>
              </a:prstGeom>
              <a:blipFill>
                <a:blip r:embed="rId5"/>
                <a:stretch>
                  <a:fillRect l="-5114" r="-454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/>
          <p:cNvSpPr/>
          <p:nvPr/>
        </p:nvSpPr>
        <p:spPr>
          <a:xfrm>
            <a:off x="10846173" y="790938"/>
            <a:ext cx="216131" cy="1745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767321" y="465248"/>
            <a:ext cx="754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V</a:t>
            </a:r>
            <a:r>
              <a:rPr lang="en-US" baseline="-25000" dirty="0" err="1" smtClean="0">
                <a:solidFill>
                  <a:schemeClr val="accent6"/>
                </a:solidFill>
              </a:rPr>
              <a:t>c</a:t>
            </a:r>
            <a:r>
              <a:rPr lang="en-US" baseline="-25000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=20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180292" y="3456052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11" idx="6"/>
          </p:cNvCxnSpPr>
          <p:nvPr/>
        </p:nvCxnSpPr>
        <p:spPr>
          <a:xfrm>
            <a:off x="4594777" y="907572"/>
            <a:ext cx="768472" cy="107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0014932" y="899311"/>
            <a:ext cx="619236" cy="189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7452209" y="3013724"/>
            <a:ext cx="15213" cy="4715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4879891" y="522029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891" y="522029"/>
                <a:ext cx="41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9924025" y="456976"/>
                <a:ext cx="4195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4025" y="456976"/>
                <a:ext cx="4195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7484264" y="3205203"/>
                <a:ext cx="4195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264" y="3205203"/>
                <a:ext cx="4195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130387" y="3113891"/>
            <a:ext cx="10465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Assuming all current moving outwards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Apply KCL to Node </a:t>
            </a:r>
            <a:r>
              <a:rPr lang="en-US" b="1" dirty="0" err="1" smtClean="0">
                <a:solidFill>
                  <a:schemeClr val="accent1"/>
                </a:solidFill>
              </a:rPr>
              <a:t>V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b</a:t>
            </a:r>
            <a:endParaRPr lang="en-US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8542" y="4200828"/>
                <a:ext cx="3453459" cy="565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" y="4200828"/>
                <a:ext cx="3453459" cy="5652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216931" y="1694066"/>
            <a:ext cx="117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8871379" y="5652420"/>
                <a:ext cx="2127827" cy="611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=11.42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379" y="5652420"/>
                <a:ext cx="2127827" cy="6117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881723" y="4551748"/>
                <a:ext cx="3233136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23" y="4551748"/>
                <a:ext cx="3233136" cy="6127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8542" y="4960989"/>
                <a:ext cx="3372911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" y="4960989"/>
                <a:ext cx="3372911" cy="6127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6292" y="5938201"/>
                <a:ext cx="305243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92" y="5938201"/>
                <a:ext cx="3052439" cy="6127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4442853" y="5325469"/>
                <a:ext cx="3233136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853" y="5325469"/>
                <a:ext cx="3233136" cy="6127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86999" y="6301248"/>
                <a:ext cx="216104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999" y="6301248"/>
                <a:ext cx="2161040" cy="6127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864749" y="4640340"/>
                <a:ext cx="22892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r>
                  <a:rPr lang="en-US" b="0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749" y="4640340"/>
                <a:ext cx="228928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889679" y="5305812"/>
                <a:ext cx="11523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679" y="5305812"/>
                <a:ext cx="11523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871379" y="6204961"/>
                <a:ext cx="3323217" cy="659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𝟒𝟐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𝟒𝟎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𝑨𝒎𝒑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379" y="6204961"/>
                <a:ext cx="3323217" cy="6594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224444" y="83127"/>
            <a:ext cx="1157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EXAMPLE: APPLY NODAL ANALYSIS TO FIND THE CURRENT I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38417" y="2104219"/>
                <a:ext cx="1725850" cy="846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17" y="2104219"/>
                <a:ext cx="1725850" cy="8460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urved Connector 32"/>
          <p:cNvCxnSpPr/>
          <p:nvPr/>
        </p:nvCxnSpPr>
        <p:spPr>
          <a:xfrm flipV="1">
            <a:off x="3247463" y="4858114"/>
            <a:ext cx="1896889" cy="1531246"/>
          </a:xfrm>
          <a:prstGeom prst="curved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/>
          <p:nvPr/>
        </p:nvCxnSpPr>
        <p:spPr>
          <a:xfrm flipV="1">
            <a:off x="7193723" y="4947469"/>
            <a:ext cx="1671026" cy="1633482"/>
          </a:xfrm>
          <a:prstGeom prst="curved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6510" y="203201"/>
            <a:ext cx="851970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b="1" dirty="0" smtClean="0">
                <a:solidFill>
                  <a:srgbClr val="7030A0"/>
                </a:solidFill>
              </a:rPr>
              <a:t>Q: Using Cramer’s rule, find x, y, z</a:t>
            </a:r>
            <a:endParaRPr lang="en-US" sz="4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41703" y="1153180"/>
                <a:ext cx="665162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−3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=5                   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03" y="1153180"/>
                <a:ext cx="6651629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21631" y="1828224"/>
                <a:ext cx="691131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=5              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1" y="1828224"/>
                <a:ext cx="6911316" cy="769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21631" y="2597665"/>
                <a:ext cx="7036350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=8               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1" y="2597665"/>
                <a:ext cx="7036350" cy="7694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4039185"/>
                <a:ext cx="3019866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9185"/>
                <a:ext cx="3019866" cy="12990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12436" y="3367106"/>
            <a:ext cx="9605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45996" y="4086160"/>
                <a:ext cx="2738698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996" y="4086160"/>
                <a:ext cx="2738698" cy="11481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696516" y="4086159"/>
                <a:ext cx="2749279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516" y="4086159"/>
                <a:ext cx="2749279" cy="11481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298145" y="5338259"/>
                <a:ext cx="2721593" cy="1312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145" y="5338259"/>
                <a:ext cx="2721593" cy="131228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1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826" y="615958"/>
                <a:ext cx="12110174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3∗4+2∗1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1∗4+4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−3(1∗1−3∗2)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6" y="615958"/>
                <a:ext cx="12110174" cy="12990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4102" y="3026699"/>
                <a:ext cx="86547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6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=84 −8+15=91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02" y="3026699"/>
                <a:ext cx="865474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0975" y="4042501"/>
                <a:ext cx="11357853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3∗4+2∗1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5∗4+2∗8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−3(5∗1−3∗8)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5" y="4042501"/>
                <a:ext cx="11357853" cy="11481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64102" y="5744976"/>
                <a:ext cx="93034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−19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=70 −36+57=91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02" y="5744976"/>
                <a:ext cx="9303444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8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0" y="396240"/>
                <a:ext cx="11423192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5∗4+2∗8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1∗4+2∗2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−3(1∗8−5∗2)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6240"/>
                <a:ext cx="11423192" cy="11481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75492" y="1866179"/>
                <a:ext cx="90863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</m:t>
                          </m:r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=216 −40+6=182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92" y="1866179"/>
                <a:ext cx="9086398" cy="492443"/>
              </a:xfrm>
              <a:prstGeom prst="rect">
                <a:avLst/>
              </a:prstGeom>
              <a:blipFill rotWithShape="0"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2946041"/>
                <a:ext cx="12314946" cy="1312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3∗8−5∗1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1∗8−5∗2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+5(1∗1−3∗2)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46041"/>
                <a:ext cx="12314946" cy="13122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122946" y="5659925"/>
                <a:ext cx="1231494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=114+2 −25=91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946" y="5659925"/>
                <a:ext cx="12314946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1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3501</Words>
  <Application>Microsoft Office PowerPoint</Application>
  <PresentationFormat>Widescreen</PresentationFormat>
  <Paragraphs>152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Circuit Analysis Credit Hours = 3+1 Code NO: EE-121  by   Dr. Wazir Muhammad Laghari  Email: wazirlaghari@buetk.edu.pk</vt:lpstr>
      <vt:lpstr>NODAL ANALYSIS</vt:lpstr>
      <vt:lpstr>NODAL ANALYSIS</vt:lpstr>
      <vt:lpstr>NODAL ANALYSIS (SIGN CONVENTIONS)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SERIES RLC CIRCUIT</vt:lpstr>
      <vt:lpstr>PowerPoint Presentation</vt:lpstr>
      <vt:lpstr>PowerPoint Presentation</vt:lpstr>
      <vt:lpstr>A series RLC circuit containing a resistance of 12Ω, an inductance of 0.15H and a capacitor of 100uF are connected in series across a 100V, 50Hz supply. Calculate the total circuit impedance, the circuits current, power factor and draw the voltage phasor diagram.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166</cp:revision>
  <dcterms:created xsi:type="dcterms:W3CDTF">2023-10-01T06:44:04Z</dcterms:created>
  <dcterms:modified xsi:type="dcterms:W3CDTF">2023-10-03T05:04:36Z</dcterms:modified>
</cp:coreProperties>
</file>