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7" r:id="rId8"/>
    <p:sldId id="268" r:id="rId9"/>
    <p:sldId id="266" r:id="rId10"/>
    <p:sldId id="288" r:id="rId11"/>
    <p:sldId id="289" r:id="rId12"/>
    <p:sldId id="290" r:id="rId13"/>
    <p:sldId id="291" r:id="rId14"/>
    <p:sldId id="292" r:id="rId15"/>
    <p:sldId id="293" r:id="rId16"/>
    <p:sldId id="302" r:id="rId17"/>
    <p:sldId id="277" r:id="rId18"/>
    <p:sldId id="295" r:id="rId19"/>
    <p:sldId id="296" r:id="rId20"/>
    <p:sldId id="297" r:id="rId21"/>
    <p:sldId id="298" r:id="rId22"/>
    <p:sldId id="299" r:id="rId23"/>
    <p:sldId id="300" r:id="rId24"/>
    <p:sldId id="304" r:id="rId25"/>
    <p:sldId id="305" r:id="rId26"/>
    <p:sldId id="307" r:id="rId27"/>
    <p:sldId id="308" r:id="rId28"/>
    <p:sldId id="309" r:id="rId29"/>
    <p:sldId id="310" r:id="rId30"/>
    <p:sldId id="312" r:id="rId31"/>
    <p:sldId id="313" r:id="rId32"/>
    <p:sldId id="314" r:id="rId3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EDF-4D6D-4AB1-A50F-482D7C212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0192-FB32-9A4A-4E5D-8A2AF24A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DDAB-6DA4-C7E4-EC5B-35D38C0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6A90-9564-F517-2094-9E0BD851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9FCB-8EEA-0174-3AF3-1634D0D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751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BD84-551C-352F-BB41-D10D91DA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932B9-6499-02BC-859D-9B8C6BFB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A454-FF22-1DC4-712E-70974E21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D7C5-B278-D29A-C422-AAE43140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9CD4-5B37-90CB-D980-F3B9D02C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359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64608-09E6-194C-6CCD-4C68AA166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E361F-47D6-9531-CB47-8F6DFE05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E647-C6DE-790C-57F7-89C66B4D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0A55-EF4D-0B4C-5E21-9850CDC0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CEEE-FDBF-D4AE-1CF7-3F62CDCE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22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4DDC-E396-F3D1-0DED-FD269896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637E-7C63-4E4F-8F4F-812E97A0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43E0-AA0F-9759-4F1C-A6E35070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ACD3-81C7-1123-80BC-1A9AAADD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22EB-153B-18DE-361D-9BE08EB4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243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1459-F7EF-BB3C-0C32-0566661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4F7-533F-9F60-AF8B-BD1CE99A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36AC-78EF-D2EA-71CD-9A0FFE94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23A3-209A-D68D-7540-D40CE8DD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002E-B2C0-EB16-9D72-BEFC84EE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30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E106-AAB4-ADB1-8FB6-EA261A8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DA99-1066-5B9D-0545-6DC1BAE3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695B7-09D9-D922-7AFA-1892FEEA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6C5C5-1535-D16D-B6B5-0AEC565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8D76-EF47-4049-AA03-3AAF0BE5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AE0E2-2E5B-6918-339F-1AF53102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23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E89F-33D4-9514-702A-A304CDA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0511-CBB9-CA5A-E7D7-E67B6FD1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9472-AA56-E139-839F-56E827470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12714-31CF-60E5-3A88-C7D2EB0E7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010BC-143D-5D41-4F7A-D775CFE5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F73D2-6F36-8493-4FD6-424A1744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2FA66-6BC5-93DC-35DE-D6545336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ED1B0-F664-DA5E-954C-7A5B53CD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054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1443-AAF5-E8D5-EA98-7C7613AC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ABDD2-A3A2-1215-8819-F849D6AE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5D2A-3511-D0CE-E0D8-D9F9385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6DBE6-D311-12F1-6EDA-8CC2AFB0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95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89D7E-B86B-1FF6-6672-3FA557F4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58AA8-A5B0-AF4E-40E9-5D18F3AF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97438-4953-F8F6-E491-7DEABAB4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78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4DD9-C219-23BD-28A0-9D41B852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421E-45D0-36CA-6A58-B97D42BE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8A54-F24C-4182-4646-D5A63BE7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2150-A936-47C7-D53A-E0BCE969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3ED30-E01B-2FB3-2CB1-1F96235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7444-2C42-AEC4-0A52-2B1C1657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013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4541-B72C-E4C6-2401-613EBB86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EC8AD-4F01-6BBF-C24A-2DD2E01F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3ADE0-4CF9-1BB6-ED63-DC87466E4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133D-B1A6-B3E7-D185-68188565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8179-67F1-99D2-3FC1-B224B02B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C1E04-EA3F-E775-06F8-775DC63E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24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0F1F5-E7B9-B0D8-DD4C-E532FA28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6DDC-4970-9BC5-AE6E-19696A49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73B6-9335-E68B-7DF4-26B6C68EF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82F2-8317-27C8-1662-A36F374D2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44CB-49F2-01AB-0B56-8931957D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96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3524-4913-57AE-7866-A5E68D8F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40" y="1904683"/>
            <a:ext cx="10383520" cy="238760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rgbClr val="7030A0"/>
                </a:solidFill>
              </a:rPr>
              <a:t>Source Transformations</a:t>
            </a:r>
            <a:endParaRPr lang="en-PK" sz="8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6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2D1E-E8AF-9840-1A10-38BDFDC1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714480" cy="1325563"/>
          </a:xfrm>
        </p:spPr>
        <p:txBody>
          <a:bodyPr>
            <a:no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Q: Find V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 the load current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flowing through and load voltage across the load resistor in fig </a:t>
            </a:r>
            <a:r>
              <a:rPr lang="en-US" sz="36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by using Thevenin’s Theorem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PK" sz="36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425B5-0CEE-CCC8-A6DE-E7BE2053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39" y="2062697"/>
            <a:ext cx="9246235" cy="443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STEP 1. Remove the Load Resistance (R</a:t>
            </a:r>
            <a:r>
              <a:rPr lang="en-US" sz="3600" b="1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 as an open terminal / circuit.</a:t>
            </a:r>
            <a:endParaRPr lang="en-PK" sz="36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7CE38-9B6F-5D6F-12ED-F28664E9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25" y="1827528"/>
            <a:ext cx="5515095" cy="3393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8C5E7-6C82-988E-FBAB-86D8C7AA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0" y="2108993"/>
            <a:ext cx="5907570" cy="28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STEP 2. Calculate the open circuit voltage OR Thevenin Voltage (V</a:t>
            </a:r>
            <a:r>
              <a:rPr lang="en-US" sz="36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). </a:t>
            </a:r>
            <a:endParaRPr lang="en-PK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/>
              <p:nvPr/>
            </p:nvSpPr>
            <p:spPr>
              <a:xfrm>
                <a:off x="121920" y="5442460"/>
                <a:ext cx="113887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20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∗20=2∗20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5442460"/>
                <a:ext cx="1138875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/>
              <p:nvPr/>
            </p:nvSpPr>
            <p:spPr>
              <a:xfrm>
                <a:off x="305554" y="6141800"/>
                <a:ext cx="6940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𝑇h𝑒𝑣𝑒𝑛𝑖𝑛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sSub>
                        <m:sSubPr>
                          <m:ctrlPr>
                            <a:rPr lang="en-PK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4" y="6141800"/>
                <a:ext cx="69401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/>
              <p:nvPr/>
            </p:nvSpPr>
            <p:spPr>
              <a:xfrm>
                <a:off x="356551" y="4060227"/>
                <a:ext cx="5265480" cy="1179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5+20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1" y="4060227"/>
                <a:ext cx="5265480" cy="1179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FA4428C-B745-E311-3494-BEF66EA9A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539" y="1026751"/>
            <a:ext cx="4729941" cy="1933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C9039-94C5-7175-9085-03B10F571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038" y="3013718"/>
            <a:ext cx="5359620" cy="2093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3679C8-7C6A-0C6B-D6D2-C503771B0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80" y="1617417"/>
            <a:ext cx="5862320" cy="22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F2D7-4DC0-B62F-9532-DE3BD02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71121"/>
            <a:ext cx="11907520" cy="161956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STEP 3. Find the 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Thevenin Resistance (R</a:t>
            </a:r>
            <a:r>
              <a:rPr lang="en-US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), Remove the Voltage Sources from the Circuit.</a:t>
            </a:r>
            <a:endParaRPr lang="en-PK" dirty="0">
              <a:solidFill>
                <a:srgbClr val="7030A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0F08D6-44BB-20EF-E8A6-C94462CD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79" y="1705723"/>
            <a:ext cx="4729941" cy="1933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7BF9DB-25A8-FFAE-582F-FCEC0525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4033521"/>
            <a:ext cx="5359620" cy="2286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25545C-FB79-E4A0-EA9D-D161B983E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63" y="4033520"/>
            <a:ext cx="6199118" cy="2409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FAC531-888E-0A06-1120-A4BC73649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32" y="1529065"/>
            <a:ext cx="4937716" cy="2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/>
              <p:nvPr/>
            </p:nvSpPr>
            <p:spPr>
              <a:xfrm>
                <a:off x="39274" y="3961681"/>
                <a:ext cx="12022458" cy="1061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 5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∗5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20+5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25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=4+4=8 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" y="3961681"/>
                <a:ext cx="12022458" cy="1061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37D7E45-6768-BEA9-2961-162CA9C7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920" y="81280"/>
            <a:ext cx="7508241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BB32-E91C-99B9-FFD0-C08282F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71120"/>
            <a:ext cx="11779788" cy="17922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5. Draw Thevenin’s Equivalent Circuit and connected with load resistance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. V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40,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8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, and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5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.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endParaRPr lang="en-PK" sz="3200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0A09E-F887-DD99-73FC-73FB3C6B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547177"/>
            <a:ext cx="8477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3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212-00D6-A01D-4D45-29906BCE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" y="261797"/>
            <a:ext cx="11191240" cy="686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6. Calculate the total load 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current and load voltage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  <a:endParaRPr lang="en-PK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/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/>
              <p:nvPr/>
            </p:nvSpPr>
            <p:spPr>
              <a:xfrm>
                <a:off x="132080" y="3816000"/>
                <a:ext cx="6494150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8+5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=3.07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𝐴𝑚𝑝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3816000"/>
                <a:ext cx="6494150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/>
              <p:nvPr/>
            </p:nvSpPr>
            <p:spPr>
              <a:xfrm>
                <a:off x="132080" y="5280290"/>
                <a:ext cx="104884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3.07 ∗5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=15.38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𝑉𝑜𝑙𝑡𝑠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−−−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𝐴𝑛𝑠𝑤𝑒𝑟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5280290"/>
                <a:ext cx="1048844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99A1DC-71C2-C457-91A5-80CCC3C6F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920" y="1080394"/>
            <a:ext cx="5417185" cy="25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A14A95-E116-DB27-2445-41D1400D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714480" cy="1325563"/>
          </a:xfrm>
        </p:spPr>
        <p:txBody>
          <a:bodyPr>
            <a:no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Q: Find V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 the load current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flowing through and load voltage across the load resistor in fig </a:t>
            </a:r>
            <a:r>
              <a:rPr lang="en-US" sz="36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by using Thevenin’s Theorem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PK" sz="36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FFABC-CC10-2D67-E8D5-8F49A303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8" y="2071314"/>
            <a:ext cx="9519922" cy="41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STEP 1. Remove the Load Resistance (R</a:t>
            </a:r>
            <a:r>
              <a:rPr lang="en-US" sz="3600" b="1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 as an open terminal / circuit.</a:t>
            </a:r>
            <a:endParaRPr lang="en-PK" sz="36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20CCD-64B3-266C-3286-30CCCABC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" y="1988344"/>
            <a:ext cx="6546889" cy="2881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2D321-815D-5030-EFAA-9E88A6D4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4009493"/>
            <a:ext cx="5349875" cy="2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9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STEP 2. Calculate the open circuit voltage OR Thevenin Voltage (V</a:t>
            </a:r>
            <a:r>
              <a:rPr lang="en-US" sz="36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). </a:t>
            </a:r>
            <a:endParaRPr lang="en-PK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/>
              <p:nvPr/>
            </p:nvSpPr>
            <p:spPr>
              <a:xfrm>
                <a:off x="121920" y="5442460"/>
                <a:ext cx="104654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6 =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∗6=1.2∗6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=7.2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5442460"/>
                <a:ext cx="1046542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/>
              <p:nvPr/>
            </p:nvSpPr>
            <p:spPr>
              <a:xfrm>
                <a:off x="305554" y="6141800"/>
                <a:ext cx="70346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𝑇h𝑒𝑣𝑒𝑛𝑖𝑛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sSub>
                        <m:sSubPr>
                          <m:ctrlPr>
                            <a:rPr lang="en-PK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=7.2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4" y="6141800"/>
                <a:ext cx="703468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/>
              <p:nvPr/>
            </p:nvSpPr>
            <p:spPr>
              <a:xfrm>
                <a:off x="356551" y="4060227"/>
                <a:ext cx="5371278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4+6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=1.2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1" y="4060227"/>
                <a:ext cx="5371278" cy="1166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A0ECA83-E5BA-AF8B-0F8D-02FFCD8E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" y="1531169"/>
            <a:ext cx="4804926" cy="18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F6FA27-900A-E77B-C49A-F3A3EB611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903" y="1083192"/>
            <a:ext cx="4610418" cy="2140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6DB6E-E94E-D252-F785-F0BBDD8F4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7903" y="3273345"/>
            <a:ext cx="4843144" cy="19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3AF6D-736B-9EF4-2343-BBFC6B8C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29" y="3574847"/>
            <a:ext cx="6683541" cy="2657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88BBC-C243-958C-53F7-254B8E99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66" y="401486"/>
            <a:ext cx="6399965" cy="288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2AA53-B647-9D5C-0667-A45788C0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4" y="337644"/>
            <a:ext cx="5492905" cy="30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F2D7-4DC0-B62F-9532-DE3BD02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71121"/>
            <a:ext cx="11907520" cy="161956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STEP 3. Find the 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Thevenin Resistance (R</a:t>
            </a:r>
            <a:r>
              <a:rPr lang="en-US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), Remove the Voltage Sources from the Circuit.</a:t>
            </a:r>
            <a:endParaRPr lang="en-PK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97466-DF4B-0E41-1E37-19EFBAC6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2" y="2063905"/>
            <a:ext cx="4804926" cy="18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F7B88-BA15-54B0-80B3-BE2459C4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1821606"/>
            <a:ext cx="5943600" cy="2140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692E3-2846-F5CC-92A3-7CBC0464D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2" y="4334952"/>
            <a:ext cx="4843144" cy="1963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18D21-E6BC-14FD-90AD-C459584FD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148" y="4084320"/>
            <a:ext cx="6608952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7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/>
              <p:nvPr/>
            </p:nvSpPr>
            <p:spPr>
              <a:xfrm>
                <a:off x="39274" y="3961681"/>
                <a:ext cx="11788420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4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6+4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=4+2.4=6.4 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" y="3961681"/>
                <a:ext cx="11788420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91D2524-D8C4-5CF0-616E-47D5C4C2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8" y="600158"/>
            <a:ext cx="8292972" cy="29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BB32-E91C-99B9-FFD0-C08282F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71120"/>
            <a:ext cx="11779788" cy="17922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5. Draw Thevenin’s Equivalent Circuit and connected with load resistance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. V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7.2,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6.4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, and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5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.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 </a:t>
            </a:r>
            <a:endParaRPr lang="en-PK" sz="3200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F989A-7771-FAC3-A6C7-1DDE7C4F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1935480"/>
            <a:ext cx="8083184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1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212-00D6-A01D-4D45-29906BCE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" y="261797"/>
            <a:ext cx="11191240" cy="686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6. Calculate the total load 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current and load voltage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  <a:endParaRPr lang="en-PK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/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/>
              <p:nvPr/>
            </p:nvSpPr>
            <p:spPr>
              <a:xfrm>
                <a:off x="132080" y="3816000"/>
                <a:ext cx="7556941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7.2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6.4+5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7.2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11.4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=0.631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𝐴𝑚𝑝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3816000"/>
                <a:ext cx="7556941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/>
              <p:nvPr/>
            </p:nvSpPr>
            <p:spPr>
              <a:xfrm>
                <a:off x="132080" y="5280290"/>
                <a:ext cx="9302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0.631 ∗5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=3.15 −−−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𝐴𝑛𝑠𝑤𝑒𝑟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5280290"/>
                <a:ext cx="930235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9E52AFA-E47D-7328-30FC-FBE07021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655" y="974621"/>
            <a:ext cx="5578585" cy="28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5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9D3-C043-4A23-7BFC-472A3FE9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7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i="0" dirty="0">
                <a:solidFill>
                  <a:srgbClr val="7030A0"/>
                </a:solidFill>
                <a:effectLst/>
                <a:latin typeface="PT Serif" panose="020F0502020204030204" pitchFamily="18" charset="0"/>
              </a:rPr>
              <a:t>Millman’s Theorem</a:t>
            </a:r>
            <a:endParaRPr lang="en-PK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9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6C5743D-1F74-43EE-9622-04D1FC244D83}"/>
              </a:ext>
            </a:extLst>
          </p:cNvPr>
          <p:cNvSpPr txBox="1"/>
          <p:nvPr/>
        </p:nvSpPr>
        <p:spPr>
          <a:xfrm>
            <a:off x="177800" y="244589"/>
            <a:ext cx="1183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rgbClr val="FF0000"/>
                </a:solidFill>
              </a:rPr>
              <a:t>Q: Apply the Millman's Theorem on the below circuit.</a:t>
            </a:r>
            <a:endParaRPr lang="en-PK" sz="4800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974D09-C579-0C28-399A-A5C3FD16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814249"/>
            <a:ext cx="11145520" cy="42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482600" y="4288313"/>
                <a:ext cx="10789492" cy="2262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4288313"/>
                <a:ext cx="10789492" cy="2262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39E7179-CF91-1889-D389-60AE8E61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53" y="1137127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482600" y="4288313"/>
                <a:ext cx="11473205" cy="1810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4288313"/>
                <a:ext cx="11473205" cy="1810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1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0" y="4318793"/>
                <a:ext cx="10929595" cy="1638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1+2+4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8793"/>
                <a:ext cx="10929595" cy="1638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538480" y="4379753"/>
                <a:ext cx="10099368" cy="1839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4379753"/>
                <a:ext cx="10099368" cy="1839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487-ACC8-7862-E122-B91E521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5"/>
            <a:ext cx="11684000" cy="1325563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Obtain an equivalent current source for the given voltage source</a:t>
            </a:r>
            <a:endParaRPr lang="en-PK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366B-0057-07C4-C08C-328F9C49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60" y="1849692"/>
            <a:ext cx="4917440" cy="39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1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PT Serif" panose="020A0603040505020204" pitchFamily="18" charset="0"/>
              </a:rPr>
              <a:t>Step-3: Find the Voltages across each resistor</a:t>
            </a:r>
            <a:endParaRPr lang="en-PK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193040" y="3804751"/>
                <a:ext cx="71485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3804751"/>
                <a:ext cx="71485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/>
              <p:nvPr/>
            </p:nvSpPr>
            <p:spPr>
              <a:xfrm>
                <a:off x="151868" y="4521314"/>
                <a:ext cx="11578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8−28=−20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4521314"/>
                <a:ext cx="115782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0BA641-BE68-2B5B-B164-7D2D8CF9C09C}"/>
                  </a:ext>
                </a:extLst>
              </p:cNvPr>
              <p:cNvSpPr txBox="1"/>
              <p:nvPr/>
            </p:nvSpPr>
            <p:spPr>
              <a:xfrm>
                <a:off x="151868" y="5288773"/>
                <a:ext cx="111806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8−0=8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0BA641-BE68-2B5B-B164-7D2D8CF9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5288773"/>
                <a:ext cx="111806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DBC62-C44B-B4B2-F503-D3574534F384}"/>
                  </a:ext>
                </a:extLst>
              </p:cNvPr>
              <p:cNvSpPr txBox="1"/>
              <p:nvPr/>
            </p:nvSpPr>
            <p:spPr>
              <a:xfrm>
                <a:off x="151868" y="6056232"/>
                <a:ext cx="11111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8−7=1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DBC62-C44B-B4B2-F503-D3574534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6056232"/>
                <a:ext cx="1111176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211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Step-4: Find the Current across each </a:t>
            </a:r>
            <a:r>
              <a:rPr lang="en-US" b="1" dirty="0" err="1">
                <a:solidFill>
                  <a:srgbClr val="7030A0"/>
                </a:solidFill>
                <a:latin typeface="PT Serif" panose="020A0603040505020204" pitchFamily="18" charset="0"/>
              </a:rPr>
              <a:t>reisitor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193040" y="3284842"/>
                <a:ext cx="71485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3284842"/>
                <a:ext cx="71485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143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/>
              <p:nvPr/>
            </p:nvSpPr>
            <p:spPr>
              <a:xfrm>
                <a:off x="9016652" y="3804751"/>
                <a:ext cx="2663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=−20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3804751"/>
                <a:ext cx="266361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F8FA4-C2B5-EFC3-CA9E-4F25EDC961F7}"/>
                  </a:ext>
                </a:extLst>
              </p:cNvPr>
              <p:cNvSpPr txBox="1"/>
              <p:nvPr/>
            </p:nvSpPr>
            <p:spPr>
              <a:xfrm>
                <a:off x="9016652" y="4611243"/>
                <a:ext cx="19631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F8FA4-C2B5-EFC3-CA9E-4F25EDC9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4611243"/>
                <a:ext cx="19631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7010-9AD1-97C1-9E21-A9F7C5CE9AB5}"/>
                  </a:ext>
                </a:extLst>
              </p:cNvPr>
              <p:cNvSpPr txBox="1"/>
              <p:nvPr/>
            </p:nvSpPr>
            <p:spPr>
              <a:xfrm>
                <a:off x="9016652" y="5320102"/>
                <a:ext cx="20640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7010-9AD1-97C1-9E21-A9F7C5CE9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5320102"/>
                <a:ext cx="206409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64958-8B11-E175-C187-EAE3DBCF6A50}"/>
                  </a:ext>
                </a:extLst>
              </p:cNvPr>
              <p:cNvSpPr txBox="1"/>
              <p:nvPr/>
            </p:nvSpPr>
            <p:spPr>
              <a:xfrm>
                <a:off x="223991" y="3856134"/>
                <a:ext cx="4553234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=−5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64958-8B11-E175-C187-EAE3DBCF6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1" y="3856134"/>
                <a:ext cx="4553234" cy="1005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3F29F-428C-D250-0EB4-6674D8ED2435}"/>
                  </a:ext>
                </a:extLst>
              </p:cNvPr>
              <p:cNvSpPr txBox="1"/>
              <p:nvPr/>
            </p:nvSpPr>
            <p:spPr>
              <a:xfrm>
                <a:off x="193040" y="4868375"/>
                <a:ext cx="3644844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3F29F-428C-D250-0EB4-6674D8ED2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4868375"/>
                <a:ext cx="3644844" cy="1005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7C46E3-A783-AA8D-424C-503D0EA03735}"/>
                  </a:ext>
                </a:extLst>
              </p:cNvPr>
              <p:cNvSpPr txBox="1"/>
              <p:nvPr/>
            </p:nvSpPr>
            <p:spPr>
              <a:xfrm>
                <a:off x="122475" y="5821680"/>
                <a:ext cx="364484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7C46E3-A783-AA8D-424C-503D0EA03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5" y="5821680"/>
                <a:ext cx="3644844" cy="1008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26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CB12-7610-5DF9-02E4-2862E899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233681"/>
            <a:ext cx="11775440" cy="1535906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Step-5: Assigning Direction of  Voltages and Currents</a:t>
            </a:r>
            <a:br>
              <a:rPr lang="en-US" sz="4000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</a:br>
            <a:endParaRPr lang="en-PK" sz="40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7F89F-1DF3-7AC3-80BE-415E324B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576546"/>
            <a:ext cx="9634599" cy="49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487-ACC8-7862-E122-B91E521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51765"/>
            <a:ext cx="116840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Obtain an equivalent current source for the given voltage source</a:t>
            </a:r>
            <a:endParaRPr lang="en-PK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366B-0057-07C4-C08C-328F9C49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80" y="740305"/>
            <a:ext cx="3017520" cy="2416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F1B56-ECC9-39E6-2057-C25F708F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276" y="3448619"/>
            <a:ext cx="3384724" cy="28957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1523AB-92A4-FB58-0566-7FE6044799AB}"/>
                  </a:ext>
                </a:extLst>
              </p:cNvPr>
              <p:cNvSpPr txBox="1"/>
              <p:nvPr/>
            </p:nvSpPr>
            <p:spPr>
              <a:xfrm>
                <a:off x="254000" y="2087880"/>
                <a:ext cx="302967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</m:oMath>
                  </m:oMathPara>
                </a14:m>
                <a:endParaRPr lang="en-PK" sz="4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1523AB-92A4-FB58-0566-7FE604479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087880"/>
                <a:ext cx="302967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8AEE0B-0470-50C1-0E8F-9431C074EEC9}"/>
                  </a:ext>
                </a:extLst>
              </p:cNvPr>
              <p:cNvSpPr txBox="1"/>
              <p:nvPr/>
            </p:nvSpPr>
            <p:spPr>
              <a:xfrm>
                <a:off x="254000" y="2764988"/>
                <a:ext cx="248779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8AEE0B-0470-50C1-0E8F-9431C074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764988"/>
                <a:ext cx="248779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A7237-CA1B-0765-CD70-6F81E023A5A0}"/>
                  </a:ext>
                </a:extLst>
              </p:cNvPr>
              <p:cNvSpPr txBox="1"/>
              <p:nvPr/>
            </p:nvSpPr>
            <p:spPr>
              <a:xfrm>
                <a:off x="254000" y="4093013"/>
                <a:ext cx="34869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10=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A7237-CA1B-0765-CD70-6F81E023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093013"/>
                <a:ext cx="348691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DC967-A9FA-A399-C8EE-BFBB8F025CAB}"/>
                  </a:ext>
                </a:extLst>
              </p:cNvPr>
              <p:cNvSpPr txBox="1"/>
              <p:nvPr/>
            </p:nvSpPr>
            <p:spPr>
              <a:xfrm>
                <a:off x="191637" y="5421038"/>
                <a:ext cx="209012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DC967-A9FA-A399-C8EE-BFBB8F025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37" y="5421038"/>
                <a:ext cx="209012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9F8A8A-EDE5-CCAC-B86A-85EEFBF78F62}"/>
                  </a:ext>
                </a:extLst>
              </p:cNvPr>
              <p:cNvSpPr txBox="1"/>
              <p:nvPr/>
            </p:nvSpPr>
            <p:spPr>
              <a:xfrm>
                <a:off x="3834101" y="5205594"/>
                <a:ext cx="1293624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PK" sz="8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9F8A8A-EDE5-CCAC-B86A-85EEFBF7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01" y="5205594"/>
                <a:ext cx="1293624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A4200-8ACB-EB50-B745-022A29070F3E}"/>
                  </a:ext>
                </a:extLst>
              </p:cNvPr>
              <p:cNvSpPr txBox="1"/>
              <p:nvPr/>
            </p:nvSpPr>
            <p:spPr>
              <a:xfrm>
                <a:off x="4852639" y="5497981"/>
                <a:ext cx="348691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𝑨𝒎𝒑</m:t>
                      </m:r>
                    </m:oMath>
                  </m:oMathPara>
                </a14:m>
                <a:endParaRPr lang="en-PK" sz="4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A4200-8ACB-EB50-B745-022A2907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39" y="5497981"/>
                <a:ext cx="3486917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44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6FC2-866F-E8DF-B4FD-DF6686C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82245"/>
            <a:ext cx="1167384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Convert the following current source to equivalent voltage source.</a:t>
            </a:r>
            <a:endParaRPr lang="en-PK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44FE7-88BC-C10C-8C10-422193D5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1" y="2006542"/>
            <a:ext cx="5156906" cy="41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6FC2-866F-E8DF-B4FD-DF6686C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82245"/>
            <a:ext cx="1167384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Convert the following current source to equivalent voltage source.</a:t>
            </a:r>
            <a:endParaRPr lang="en-PK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44FE7-88BC-C10C-8C10-422193D5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41" y="929582"/>
            <a:ext cx="2732479" cy="2200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D4ED3C-3F39-0713-7DEE-DADE00E08998}"/>
                  </a:ext>
                </a:extLst>
              </p:cNvPr>
              <p:cNvSpPr txBox="1"/>
              <p:nvPr/>
            </p:nvSpPr>
            <p:spPr>
              <a:xfrm>
                <a:off x="259080" y="2172732"/>
                <a:ext cx="3116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𝑆𝑂𝐿𝑈𝑇𝐼𝑂𝑁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D4ED3C-3F39-0713-7DEE-DADE00E08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2172732"/>
                <a:ext cx="311681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CDB6B-8C15-BE6B-7CEB-BBAB69D6ED08}"/>
                  </a:ext>
                </a:extLst>
              </p:cNvPr>
              <p:cNvSpPr txBox="1"/>
              <p:nvPr/>
            </p:nvSpPr>
            <p:spPr>
              <a:xfrm>
                <a:off x="259080" y="3286760"/>
                <a:ext cx="273247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CDB6B-8C15-BE6B-7CEB-BBAB69D6E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3286760"/>
                <a:ext cx="273247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58756-F60C-9D9F-8E69-F483E8366F51}"/>
                  </a:ext>
                </a:extLst>
              </p:cNvPr>
              <p:cNvSpPr txBox="1"/>
              <p:nvPr/>
            </p:nvSpPr>
            <p:spPr>
              <a:xfrm>
                <a:off x="177800" y="4759960"/>
                <a:ext cx="775353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=10∗10=100 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6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58756-F60C-9D9F-8E69-F483E836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759960"/>
                <a:ext cx="7753533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5784D72-4EF9-8C97-13A2-2C30C72DB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354" y="3566753"/>
            <a:ext cx="3202646" cy="27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6E27-D996-F9CA-94A2-F4451C95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81280"/>
            <a:ext cx="12059920" cy="198119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Q: Convert a voltage source of 24 V having a series internal resistance of 2 Ω into an equivalent current source.</a:t>
            </a:r>
            <a:endParaRPr lang="en-PK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DFFE1-6D32-7D90-B30D-003DF94F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40" y="2257550"/>
            <a:ext cx="5506720" cy="4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DFFE1-6D32-7D90-B30D-003DF94F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378856"/>
            <a:ext cx="3982720" cy="329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78DE9-504A-ECE5-299F-6762899A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05" y="2977141"/>
            <a:ext cx="4160566" cy="38633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38263-9D4C-7618-5D92-1BAE72DF79AA}"/>
                  </a:ext>
                </a:extLst>
              </p:cNvPr>
              <p:cNvSpPr txBox="1"/>
              <p:nvPr/>
            </p:nvSpPr>
            <p:spPr>
              <a:xfrm>
                <a:off x="4907280" y="2607809"/>
                <a:ext cx="199061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38263-9D4C-7618-5D92-1BAE72DF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80" y="2607809"/>
                <a:ext cx="199061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4596AD-A9A9-47B7-DD97-03F937CD4804}"/>
                  </a:ext>
                </a:extLst>
              </p:cNvPr>
              <p:cNvSpPr txBox="1"/>
              <p:nvPr/>
            </p:nvSpPr>
            <p:spPr>
              <a:xfrm>
                <a:off x="4663440" y="4243852"/>
                <a:ext cx="219989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24=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4596AD-A9A9-47B7-DD97-03F937CD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243852"/>
                <a:ext cx="219989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EFC10-4B03-0DE0-E88E-5C4B97BF6DFB}"/>
                  </a:ext>
                </a:extLst>
              </p:cNvPr>
              <p:cNvSpPr txBox="1"/>
              <p:nvPr/>
            </p:nvSpPr>
            <p:spPr>
              <a:xfrm>
                <a:off x="5019876" y="5679259"/>
                <a:ext cx="187801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EFC10-4B03-0DE0-E88E-5C4B97BF6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76" y="5679259"/>
                <a:ext cx="187801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2485291C-7A90-89CB-2A99-DB6740E5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1" y="419577"/>
            <a:ext cx="11591249" cy="1076960"/>
          </a:xfrm>
        </p:spPr>
        <p:txBody>
          <a:bodyPr>
            <a:noAutofit/>
          </a:bodyPr>
          <a:lstStyle/>
          <a:p>
            <a:pPr algn="just"/>
            <a:r>
              <a:rPr lang="en-US" sz="32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Q: Convert a voltage source of 24 V having a series internal resistance of 2 Ω into an equivalent current source.</a:t>
            </a:r>
            <a:endParaRPr lang="en-PK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0EC5B8-8787-688E-14EF-E4385C9045DE}"/>
                  </a:ext>
                </a:extLst>
              </p:cNvPr>
              <p:cNvSpPr txBox="1"/>
              <p:nvPr/>
            </p:nvSpPr>
            <p:spPr>
              <a:xfrm>
                <a:off x="194351" y="1930366"/>
                <a:ext cx="3116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𝑆𝑂𝐿𝑈𝑇𝐼𝑂𝑁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0EC5B8-8787-688E-14EF-E4385C904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1" y="1930366"/>
                <a:ext cx="3116815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5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F0D65D4-AAE5-9C4F-C86E-8856647C340F}"/>
              </a:ext>
            </a:extLst>
          </p:cNvPr>
          <p:cNvSpPr/>
          <p:nvPr/>
        </p:nvSpPr>
        <p:spPr>
          <a:xfrm>
            <a:off x="143187" y="3429000"/>
            <a:ext cx="2386654" cy="21386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Thevenin Theorem</a:t>
            </a:r>
            <a:endParaRPr lang="en-PK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5DC3FA-C2FE-1167-6988-3D5FAA42A083}"/>
              </a:ext>
            </a:extLst>
          </p:cNvPr>
          <p:cNvSpPr/>
          <p:nvPr/>
        </p:nvSpPr>
        <p:spPr>
          <a:xfrm>
            <a:off x="2714615" y="2946400"/>
            <a:ext cx="3467313" cy="262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Superposition Theorem</a:t>
            </a:r>
            <a:endParaRPr lang="en-PK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F3F1E4-23DF-0F34-7A34-06397C65792D}"/>
              </a:ext>
            </a:extLst>
          </p:cNvPr>
          <p:cNvSpPr/>
          <p:nvPr/>
        </p:nvSpPr>
        <p:spPr>
          <a:xfrm>
            <a:off x="6366702" y="2946400"/>
            <a:ext cx="2784702" cy="26212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Norton Theorem</a:t>
            </a:r>
            <a:endParaRPr lang="en-PK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FACFF8-43B2-7370-E0CC-F189D1D4874D}"/>
              </a:ext>
            </a:extLst>
          </p:cNvPr>
          <p:cNvSpPr/>
          <p:nvPr/>
        </p:nvSpPr>
        <p:spPr>
          <a:xfrm>
            <a:off x="9336178" y="2946400"/>
            <a:ext cx="2784702" cy="2621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Millman Theorem</a:t>
            </a:r>
            <a:endParaRPr lang="en-PK" sz="28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E3463A-6ABB-4DD3-C100-2117D787C159}"/>
              </a:ext>
            </a:extLst>
          </p:cNvPr>
          <p:cNvSpPr/>
          <p:nvPr/>
        </p:nvSpPr>
        <p:spPr>
          <a:xfrm>
            <a:off x="1788160" y="152400"/>
            <a:ext cx="8991600" cy="1320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Source Transformation Circuits </a:t>
            </a:r>
            <a:endParaRPr lang="en-PK" sz="4000" dirty="0">
              <a:solidFill>
                <a:schemeClr val="tx1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CA18B74-7278-122D-8861-7CCAD67AB2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2832337" y="-22623"/>
            <a:ext cx="1955800" cy="4947446"/>
          </a:xfrm>
          <a:prstGeom prst="curvedConnector3">
            <a:avLst>
              <a:gd name="adj1" fmla="val 312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FC040CC-C606-7328-DAEB-35112CFCB8FF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6200000" flipH="1">
            <a:off x="7769644" y="-12485"/>
            <a:ext cx="1473200" cy="444456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55B96-823C-F9F1-BCDC-9EDF705A8EB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4629516" y="1291956"/>
            <a:ext cx="1473200" cy="18356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58AB384-D45C-9BFC-6D1E-14B686963EEC}"/>
              </a:ext>
            </a:extLst>
          </p:cNvPr>
          <p:cNvCxnSpPr/>
          <p:nvPr/>
        </p:nvCxnSpPr>
        <p:spPr>
          <a:xfrm rot="16200000" flipH="1">
            <a:off x="6280258" y="1596498"/>
            <a:ext cx="1381760" cy="131804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735</Words>
  <Application>Microsoft Office PowerPoint</Application>
  <PresentationFormat>Widescreen</PresentationFormat>
  <Paragraphs>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Cambria Math</vt:lpstr>
      <vt:lpstr>PT Serif</vt:lpstr>
      <vt:lpstr>Verdana</vt:lpstr>
      <vt:lpstr>Office Theme</vt:lpstr>
      <vt:lpstr>Source Transformations</vt:lpstr>
      <vt:lpstr>PowerPoint Presentation</vt:lpstr>
      <vt:lpstr>Example: Obtain an equivalent current source for the given voltage source</vt:lpstr>
      <vt:lpstr>Example: Obtain an equivalent current source for the given voltage source</vt:lpstr>
      <vt:lpstr>Example: Convert the following current source to equivalent voltage source.</vt:lpstr>
      <vt:lpstr>Example: Convert the following current source to equivalent voltage source.</vt:lpstr>
      <vt:lpstr>Q: Convert a voltage source of 24 V having a series internal resistance of 2 Ω into an equivalent current source.</vt:lpstr>
      <vt:lpstr>Q: Convert a voltage source of 24 V having a series internal resistance of 2 Ω into an equivalent current source.</vt:lpstr>
      <vt:lpstr>PowerPoint Presentation</vt:lpstr>
      <vt:lpstr>Q: Find VTH, RTH and the load current IL flowing through and load voltage across the load resistor in fig by using Thevenin’s Theorem.</vt:lpstr>
      <vt:lpstr>STEP 1. Remove the Load Resistance (RL) as an open terminal / circuit.</vt:lpstr>
      <vt:lpstr>STEP 2. Calculate the open circuit voltage OR Thevenin Voltage (VTH). </vt:lpstr>
      <vt:lpstr>STEP 3. Find the Thevenin Resistance (RTH), Remove the Voltage Sources from the Circuit.</vt:lpstr>
      <vt:lpstr>PowerPoint Presentation</vt:lpstr>
      <vt:lpstr>STEP 5. Draw Thevenin’s Equivalent Circuit and connected with load resistance RL. VTH = 40, RTH =  8  , and RL =  5. </vt:lpstr>
      <vt:lpstr>STEP 6. Calculate the total load current and load voltage.</vt:lpstr>
      <vt:lpstr>Q: Find VTH, RTH and the load current IL flowing through and load voltage across the load resistor in fig by using Thevenin’s Theorem.</vt:lpstr>
      <vt:lpstr>STEP 1. Remove the Load Resistance (RL) as an open terminal / circuit.</vt:lpstr>
      <vt:lpstr>STEP 2. Calculate the open circuit voltage OR Thevenin Voltage (VTH). </vt:lpstr>
      <vt:lpstr>STEP 3. Find the Thevenin Resistance (RTH), Remove the Voltage Sources from the Circuit.</vt:lpstr>
      <vt:lpstr>PowerPoint Presentation</vt:lpstr>
      <vt:lpstr>STEP 5. Draw Thevenin’s Equivalent Circuit and connected with load resistance RL. VTH = 7.2, RTH =  6.4 , and RL =  5.   </vt:lpstr>
      <vt:lpstr>STEP 6. Calculate the total load current and load voltage.</vt:lpstr>
      <vt:lpstr>Millman’s Theorem</vt:lpstr>
      <vt:lpstr>PowerPoint Presentation</vt:lpstr>
      <vt:lpstr>Step-2: Apply Millman’s Theorem Equation</vt:lpstr>
      <vt:lpstr>Step-2: Apply Millman’s Theorem Equation</vt:lpstr>
      <vt:lpstr>Step-2: Apply Millman’s Theorem Equation</vt:lpstr>
      <vt:lpstr>Step-2: Apply Millman’s Theorem Equation</vt:lpstr>
      <vt:lpstr>Step-3: Find the Voltages across each resistor</vt:lpstr>
      <vt:lpstr>Step-4: Find the Current across each reisitor</vt:lpstr>
      <vt:lpstr>Step-5: Assigning Direction of  Voltages and Currents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Transformations</dc:title>
  <dc:creator>Wazir laghari</dc:creator>
  <cp:lastModifiedBy>Wazir laghari</cp:lastModifiedBy>
  <cp:revision>1</cp:revision>
  <dcterms:created xsi:type="dcterms:W3CDTF">2023-10-15T14:00:42Z</dcterms:created>
  <dcterms:modified xsi:type="dcterms:W3CDTF">2023-10-15T18:35:03Z</dcterms:modified>
</cp:coreProperties>
</file>