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1" r:id="rId4"/>
    <p:sldId id="263" r:id="rId5"/>
    <p:sldId id="264" r:id="rId6"/>
    <p:sldId id="265" r:id="rId7"/>
    <p:sldId id="267" r:id="rId8"/>
    <p:sldId id="268" r:id="rId9"/>
    <p:sldId id="266" r:id="rId10"/>
    <p:sldId id="288" r:id="rId11"/>
    <p:sldId id="289" r:id="rId12"/>
    <p:sldId id="290" r:id="rId13"/>
    <p:sldId id="291" r:id="rId14"/>
    <p:sldId id="292" r:id="rId15"/>
    <p:sldId id="293" r:id="rId16"/>
    <p:sldId id="302" r:id="rId17"/>
    <p:sldId id="277" r:id="rId18"/>
    <p:sldId id="295" r:id="rId19"/>
    <p:sldId id="296" r:id="rId20"/>
    <p:sldId id="297" r:id="rId21"/>
    <p:sldId id="298" r:id="rId22"/>
    <p:sldId id="299" r:id="rId23"/>
    <p:sldId id="300" r:id="rId24"/>
    <p:sldId id="304" r:id="rId25"/>
    <p:sldId id="305" r:id="rId26"/>
    <p:sldId id="307" r:id="rId27"/>
    <p:sldId id="308" r:id="rId28"/>
    <p:sldId id="309" r:id="rId29"/>
    <p:sldId id="310" r:id="rId30"/>
    <p:sldId id="312" r:id="rId31"/>
    <p:sldId id="313" r:id="rId32"/>
    <p:sldId id="314" r:id="rId33"/>
  </p:sldIdLst>
  <p:sldSz cx="12192000" cy="6858000"/>
  <p:notesSz cx="6858000" cy="9144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08EDF-4D6D-4AB1-A50F-482D7C2125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A40192-FB32-9A4A-4E5D-8A2AF24A1B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CDDDAB-6DA4-C7E4-EC5B-35D38C050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54CC2-7F06-470D-AEB0-260EFC8E88EB}" type="datetimeFigureOut">
              <a:rPr lang="en-PK" smtClean="0"/>
              <a:t>15/10/2023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F96A90-9564-F517-2094-9E0BD851E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39FCB-8EEA-0174-3AF3-1634D0D84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8CD84-E932-4090-BD3B-F237C66E3111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697513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CBD84-551C-352F-BB41-D10D91DAA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F932B9-6499-02BC-859D-9B8C6BFBCF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1DA454-FF22-1DC4-712E-70974E216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54CC2-7F06-470D-AEB0-260EFC8E88EB}" type="datetimeFigureOut">
              <a:rPr lang="en-PK" smtClean="0"/>
              <a:t>15/10/2023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FBD7C5-B278-D29A-C422-AAE431407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EC9CD4-5B37-90CB-D980-F3B9D02C1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8CD84-E932-4090-BD3B-F237C66E3111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913598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F64608-09E6-194C-6CCD-4C68AA1661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AE361F-47D6-9531-CB47-8F6DFE050C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F5E647-C6DE-790C-57F7-89C66B4D0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54CC2-7F06-470D-AEB0-260EFC8E88EB}" type="datetimeFigureOut">
              <a:rPr lang="en-PK" smtClean="0"/>
              <a:t>15/10/2023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B90A55-EF4D-0B4C-5E21-9850CDC02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CFCEEE-FDBF-D4AE-1CF7-3F62CDCEB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8CD84-E932-4090-BD3B-F237C66E3111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932247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C4DDC-E396-F3D1-0DED-FD2698966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B637E-7C63-4E4F-8F4F-812E97A0D7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3643E0-AA0F-9759-4F1C-A6E350703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54CC2-7F06-470D-AEB0-260EFC8E88EB}" type="datetimeFigureOut">
              <a:rPr lang="en-PK" smtClean="0"/>
              <a:t>15/10/2023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08ACD3-81C7-1123-80BC-1A9AAADD2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2522EB-153B-18DE-361D-9BE08EB4D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8CD84-E932-4090-BD3B-F237C66E3111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282436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E1459-F7EF-BB3C-0C32-05666613E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43A4F7-533F-9F60-AF8B-BD1CE99AD1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F836AC-78EF-D2EA-71CD-9A0FFE94A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54CC2-7F06-470D-AEB0-260EFC8E88EB}" type="datetimeFigureOut">
              <a:rPr lang="en-PK" smtClean="0"/>
              <a:t>15/10/2023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DA23A3-209A-D68D-7540-D40CE8DD5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CF002E-B2C0-EB16-9D72-BEFC84EE3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8CD84-E932-4090-BD3B-F237C66E3111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381303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FE106-AAB4-ADB1-8FB6-EA261A8F7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7DA99-1066-5B9D-0545-6DC1BAE33B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8695B7-09D9-D922-7AFA-1892FEEAFB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F6C5C5-1535-D16D-B6B5-0AEC565C2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54CC2-7F06-470D-AEB0-260EFC8E88EB}" type="datetimeFigureOut">
              <a:rPr lang="en-PK" smtClean="0"/>
              <a:t>15/10/2023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DB8D76-EF47-4049-AA03-3AAF0BE5E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5AE0E2-2E5B-6918-339F-1AF53102E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8CD84-E932-4090-BD3B-F237C66E3111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042352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9E89F-33D4-9514-702A-A304CDA5C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8A0511-CBB9-CA5A-E7D7-E67B6FD12D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639472-AA56-E139-839F-56E827470F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112714-31CF-60E5-3A88-C7D2EB0E77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9010BC-143D-5D41-4F7A-D775CFE5E8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AF73D2-6F36-8493-4FD6-424A1744E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54CC2-7F06-470D-AEB0-260EFC8E88EB}" type="datetimeFigureOut">
              <a:rPr lang="en-PK" smtClean="0"/>
              <a:t>15/10/2023</a:t>
            </a:fld>
            <a:endParaRPr lang="en-P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22FA66-6BC5-93DC-35DE-D65453368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0ED1B0-F664-DA5E-954C-7A5B53CDF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8CD84-E932-4090-BD3B-F237C66E3111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430545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41443-AAF5-E8D5-EA98-7C7613ACD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1ABDD2-A3A2-1215-8819-F849D6AEF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54CC2-7F06-470D-AEB0-260EFC8E88EB}" type="datetimeFigureOut">
              <a:rPr lang="en-PK" smtClean="0"/>
              <a:t>15/10/2023</a:t>
            </a:fld>
            <a:endParaRPr lang="en-P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DC5D2A-3511-D0CE-E0D8-D9F93850A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66DBE6-D311-12F1-6EDA-8CC2AFB0F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8CD84-E932-4090-BD3B-F237C66E3111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569543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189D7E-B86B-1FF6-6672-3FA557F4F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54CC2-7F06-470D-AEB0-260EFC8E88EB}" type="datetimeFigureOut">
              <a:rPr lang="en-PK" smtClean="0"/>
              <a:t>15/10/2023</a:t>
            </a:fld>
            <a:endParaRPr lang="en-P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358AA8-A5B0-AF4E-40E9-5D18F3AF6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B97438-4953-F8F6-E491-7DEABAB48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8CD84-E932-4090-BD3B-F237C66E3111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73788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04DD9-C219-23BD-28A0-9D41B852A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7E421E-45D0-36CA-6A58-B97D42BE3A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E88A54-F24C-4182-4646-D5A63BE7AE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792150-A936-47C7-D53A-E0BCE9692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54CC2-7F06-470D-AEB0-260EFC8E88EB}" type="datetimeFigureOut">
              <a:rPr lang="en-PK" smtClean="0"/>
              <a:t>15/10/2023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23ED30-E01B-2FB3-2CB1-1F962359A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887444-2C42-AEC4-0A52-2B1C16577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8CD84-E932-4090-BD3B-F237C66E3111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330138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B4541-B72C-E4C6-2401-613EBB864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DEC8AD-4F01-6BBF-C24A-2DD2E01FE6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13ADE0-4CF9-1BB6-ED63-DC87466E4E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3B133D-B1A6-B3E7-D185-681885657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54CC2-7F06-470D-AEB0-260EFC8E88EB}" type="datetimeFigureOut">
              <a:rPr lang="en-PK" smtClean="0"/>
              <a:t>15/10/2023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A28179-67F1-99D2-3FC1-B224B02B1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C1E04-EA3F-E775-06F8-775DC63E4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8CD84-E932-4090-BD3B-F237C66E3111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102422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A0F1F5-E7B9-B0D8-DD4C-E532FA28E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BE6DDC-4970-9BC5-AE6E-19696A49D4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5C73B6-9335-E68B-7DF4-26B6C68EF9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F54CC2-7F06-470D-AEB0-260EFC8E88EB}" type="datetimeFigureOut">
              <a:rPr lang="en-PK" smtClean="0"/>
              <a:t>15/10/2023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982F2-8317-27C8-1662-A36F374D2E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1244CB-49F2-01AB-0B56-8931957D81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18CD84-E932-4090-BD3B-F237C66E3111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129633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2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4.png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40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48.png"/><Relationship Id="rId7" Type="http://schemas.openxmlformats.org/officeDocument/2006/relationships/image" Target="../media/image60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Relationship Id="rId9" Type="http://schemas.openxmlformats.org/officeDocument/2006/relationships/image" Target="../media/image62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C3524-4913-57AE-7866-A5E68D8F50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4240" y="1904683"/>
            <a:ext cx="10383520" cy="2387600"/>
          </a:xfrm>
        </p:spPr>
        <p:txBody>
          <a:bodyPr>
            <a:normAutofit fontScale="90000"/>
          </a:bodyPr>
          <a:lstStyle/>
          <a:p>
            <a:r>
              <a:rPr lang="en-US" sz="8800" b="1" dirty="0">
                <a:solidFill>
                  <a:srgbClr val="7030A0"/>
                </a:solidFill>
              </a:rPr>
              <a:t>Source Transformations</a:t>
            </a:r>
            <a:endParaRPr lang="en-PK" sz="88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44601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A2D1E-E8AF-9840-1A10-38BDFDC12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000" y="365125"/>
            <a:ext cx="11714480" cy="1325563"/>
          </a:xfrm>
        </p:spPr>
        <p:txBody>
          <a:bodyPr>
            <a:noAutofit/>
          </a:bodyPr>
          <a:lstStyle/>
          <a:p>
            <a:pPr algn="just"/>
            <a:r>
              <a:rPr lang="en-US" sz="3600" b="1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Q: Find V</a:t>
            </a:r>
            <a:r>
              <a:rPr lang="en-US" sz="3600" b="1" i="0" baseline="-2500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TH</a:t>
            </a:r>
            <a:r>
              <a:rPr lang="en-US" sz="3600" b="1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, R</a:t>
            </a:r>
            <a:r>
              <a:rPr lang="en-US" sz="3600" b="1" i="0" baseline="-2500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TH </a:t>
            </a:r>
            <a:r>
              <a:rPr lang="en-US" sz="36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and the load current</a:t>
            </a:r>
            <a:r>
              <a:rPr lang="en-US" sz="3600" b="1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 I</a:t>
            </a:r>
            <a:r>
              <a:rPr lang="en-US" sz="3600" b="1" i="0" baseline="-2500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L</a:t>
            </a:r>
            <a:r>
              <a:rPr lang="en-US" sz="36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 flowing through and load voltage across the load resistor in fig </a:t>
            </a:r>
            <a:r>
              <a:rPr lang="en-US" sz="3600" b="0" i="1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by using Thevenin’s Theorem</a:t>
            </a:r>
            <a:r>
              <a:rPr lang="en-US" sz="36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.</a:t>
            </a:r>
            <a:endParaRPr lang="en-PK" sz="3600" dirty="0">
              <a:solidFill>
                <a:srgbClr val="FF00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74425B5-0CEE-CCC8-A6DE-E7BE2053C9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1039" y="2062697"/>
            <a:ext cx="9246235" cy="4430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5877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F59AE-7126-ED7A-4AA3-F094ED1AA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520" y="365125"/>
            <a:ext cx="11734800" cy="1325563"/>
          </a:xfrm>
        </p:spPr>
        <p:txBody>
          <a:bodyPr>
            <a:normAutofit/>
          </a:bodyPr>
          <a:lstStyle/>
          <a:p>
            <a:pPr algn="just"/>
            <a:r>
              <a:rPr lang="en-US" sz="3600" b="1" i="0" dirty="0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STEP 1. Remove the Load Resistance (R</a:t>
            </a:r>
            <a:r>
              <a:rPr lang="en-US" sz="3600" b="1" i="0" baseline="-25000" dirty="0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L</a:t>
            </a:r>
            <a:r>
              <a:rPr lang="en-US" sz="3600" b="1" i="0" dirty="0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) as an open terminal / circuit.</a:t>
            </a:r>
            <a:endParaRPr lang="en-PK" sz="3600" dirty="0">
              <a:solidFill>
                <a:srgbClr val="7030A0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E37CE38-9B6F-5D6F-12ED-F28664E9C8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3225" y="1827528"/>
            <a:ext cx="5515095" cy="339344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8F8C5E7-6C82-988E-FBAB-86D8C7AA74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430" y="2108993"/>
            <a:ext cx="5907570" cy="2830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2794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F59AE-7126-ED7A-4AA3-F094ED1AA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520" y="365125"/>
            <a:ext cx="11734800" cy="1325563"/>
          </a:xfrm>
        </p:spPr>
        <p:txBody>
          <a:bodyPr>
            <a:normAutofit/>
          </a:bodyPr>
          <a:lstStyle/>
          <a:p>
            <a:pPr algn="just"/>
            <a:r>
              <a:rPr lang="en-US" sz="3600" b="1" dirty="0">
                <a:solidFill>
                  <a:srgbClr val="7030A0"/>
                </a:solidFill>
                <a:latin typeface="arial" panose="020B0604020202020204" pitchFamily="34" charset="0"/>
              </a:rPr>
              <a:t>STEP 2. Calculate the open circuit voltage OR Thevenin Voltage (V</a:t>
            </a:r>
            <a:r>
              <a:rPr lang="en-US" sz="3600" b="1" baseline="-25000" dirty="0">
                <a:solidFill>
                  <a:srgbClr val="7030A0"/>
                </a:solidFill>
                <a:latin typeface="arial" panose="020B0604020202020204" pitchFamily="34" charset="0"/>
              </a:rPr>
              <a:t>TH</a:t>
            </a:r>
            <a:r>
              <a:rPr lang="en-US" sz="3600" b="1" dirty="0">
                <a:solidFill>
                  <a:srgbClr val="7030A0"/>
                </a:solidFill>
                <a:latin typeface="arial" panose="020B0604020202020204" pitchFamily="34" charset="0"/>
              </a:rPr>
              <a:t>). </a:t>
            </a:r>
            <a:endParaRPr lang="en-PK" sz="3600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E244FF1-CEF6-CAFF-5F41-465D83E0ADD4}"/>
                  </a:ext>
                </a:extLst>
              </p:cNvPr>
              <p:cNvSpPr txBox="1"/>
              <p:nvPr/>
            </p:nvSpPr>
            <p:spPr>
              <a:xfrm>
                <a:off x="121920" y="5442460"/>
                <a:ext cx="11388759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𝑉𝑜𝑙𝑡𝑎𝑔𝑒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𝐴𝑐𝑟𝑜𝑠𝑠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 20 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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∗20=2∗20 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=40 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𝑉</m:t>
                      </m:r>
                    </m:oMath>
                  </m:oMathPara>
                </a14:m>
                <a:endParaRPr lang="en-PK" sz="40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E244FF1-CEF6-CAFF-5F41-465D83E0AD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" y="5442460"/>
                <a:ext cx="11388759" cy="61555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FE18712-BADE-EA00-EED1-5DE488D45D6B}"/>
                  </a:ext>
                </a:extLst>
              </p:cNvPr>
              <p:cNvSpPr txBox="1"/>
              <p:nvPr/>
            </p:nvSpPr>
            <p:spPr>
              <a:xfrm>
                <a:off x="305554" y="6141800"/>
                <a:ext cx="6940105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𝑂𝑅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𝑇h𝑒𝑣𝑒𝑛𝑖𝑛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𝑉𝑜𝑙𝑡𝑎𝑔𝑒</m:t>
                      </m:r>
                      <m:sSub>
                        <m:sSubPr>
                          <m:ctrlPr>
                            <a:rPr lang="en-PK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𝑇𝐻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=40 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PK" sz="36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FE18712-BADE-EA00-EED1-5DE488D45D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554" y="6141800"/>
                <a:ext cx="6940105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A2FDD05-2866-C6B1-07B5-6F6E6D17779F}"/>
                  </a:ext>
                </a:extLst>
              </p:cNvPr>
              <p:cNvSpPr txBox="1"/>
              <p:nvPr/>
            </p:nvSpPr>
            <p:spPr>
              <a:xfrm>
                <a:off x="356551" y="4060227"/>
                <a:ext cx="5265480" cy="11792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5+20</m:t>
                          </m:r>
                        </m:den>
                      </m:f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50</m:t>
                          </m:r>
                        </m:num>
                        <m:den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25</m:t>
                          </m:r>
                        </m:den>
                      </m:f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=2 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PK" sz="40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A2FDD05-2866-C6B1-07B5-6F6E6D1777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551" y="4060227"/>
                <a:ext cx="5265480" cy="11792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icture 14">
            <a:extLst>
              <a:ext uri="{FF2B5EF4-FFF2-40B4-BE49-F238E27FC236}">
                <a16:creationId xmlns:a16="http://schemas.microsoft.com/office/drawing/2014/main" id="{8FA4428C-B745-E311-3494-BEF66EA9AA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6539" y="1026751"/>
            <a:ext cx="4729941" cy="193342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10C9039-94C5-7175-9085-03B10F571B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21038" y="3013718"/>
            <a:ext cx="5359620" cy="209301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B3679C8-7C6A-0C6B-D6D2-C503771B03C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3680" y="1617417"/>
            <a:ext cx="5862320" cy="2239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3318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AF2D7-4DC0-B62F-9532-DE3BD0290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480" y="71121"/>
            <a:ext cx="11907520" cy="1619568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solidFill>
                  <a:srgbClr val="7030A0"/>
                </a:solidFill>
                <a:latin typeface="arial" panose="020B0604020202020204" pitchFamily="34" charset="0"/>
              </a:rPr>
              <a:t>STEP 3. Find the </a:t>
            </a:r>
            <a:r>
              <a:rPr lang="en-US" i="0" dirty="0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Thevenin Resistance (R</a:t>
            </a:r>
            <a:r>
              <a:rPr lang="en-US" i="0" baseline="-25000" dirty="0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TH</a:t>
            </a:r>
            <a:r>
              <a:rPr lang="en-US" i="0" dirty="0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), Remove the Voltage Sources from the Circuit.</a:t>
            </a:r>
            <a:endParaRPr lang="en-PK" dirty="0">
              <a:solidFill>
                <a:srgbClr val="7030A0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40F08D6-44BB-20EF-E8A6-C94462CD8B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9179" y="1705723"/>
            <a:ext cx="4729941" cy="193342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C7BF9DB-25A8-FFAE-582F-FCEC0525D6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480" y="4033521"/>
            <a:ext cx="5359620" cy="228673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B25545C-FB79-E4A0-EA9D-D161B983ED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0963" y="4033520"/>
            <a:ext cx="6199118" cy="240918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9FAC531-888E-0A06-1120-A4BC736499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432" y="1529065"/>
            <a:ext cx="4937716" cy="2286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2284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BE07481-6525-66D7-DFB2-0FCD3A7A776F}"/>
                  </a:ext>
                </a:extLst>
              </p:cNvPr>
              <p:cNvSpPr txBox="1"/>
              <p:nvPr/>
            </p:nvSpPr>
            <p:spPr>
              <a:xfrm>
                <a:off x="39274" y="3961681"/>
                <a:ext cx="12022458" cy="10613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𝑇𝐻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=4+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 5</m:t>
                          </m:r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=4+</m:t>
                      </m:r>
                      <m:f>
                        <m:f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fPr>
                        <m:num>
                          <m:r>
                            <a:rPr lang="en-US" sz="3600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20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∗5</m:t>
                          </m:r>
                        </m:num>
                        <m:den>
                          <m:r>
                            <a:rPr lang="en-US" sz="3600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20+5</m:t>
                          </m:r>
                        </m:den>
                      </m:f>
                      <m:r>
                        <a:rPr lang="en-US" sz="3600" b="0" i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=4+</m:t>
                      </m:r>
                      <m:f>
                        <m:f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fPr>
                        <m:num>
                          <m:r>
                            <a:rPr lang="en-US" sz="3600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100</m:t>
                          </m:r>
                        </m:num>
                        <m:den>
                          <m:r>
                            <a:rPr lang="en-US" sz="3600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25</m:t>
                          </m:r>
                        </m:den>
                      </m:f>
                      <m:r>
                        <a:rPr lang="en-US" sz="3600" b="0" i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=4+4=8 </m:t>
                      </m:r>
                    </m:oMath>
                  </m:oMathPara>
                </a14:m>
                <a:endParaRPr lang="en-PK" sz="36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BE07481-6525-66D7-DFB2-0FCD3A7A77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74" y="3961681"/>
                <a:ext cx="12022458" cy="106131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837D7E45-6768-BEA9-2961-162CA9C79C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3920" y="81280"/>
            <a:ext cx="7508241" cy="3159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8115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8BB32-E91C-99B9-FFD0-C08282F44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720" y="71120"/>
            <a:ext cx="11779788" cy="1792288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7030A0"/>
                </a:solidFill>
                <a:latin typeface="arial" panose="020B0604020202020204" pitchFamily="34" charset="0"/>
              </a:rPr>
              <a:t>STEP 5. Draw Thevenin’s Equivalent Circuit and connected with load resistance R</a:t>
            </a:r>
            <a:r>
              <a:rPr lang="en-US" sz="3200" b="1" baseline="-25000" dirty="0">
                <a:solidFill>
                  <a:srgbClr val="7030A0"/>
                </a:solidFill>
                <a:latin typeface="arial" panose="020B0604020202020204" pitchFamily="34" charset="0"/>
              </a:rPr>
              <a:t>L</a:t>
            </a:r>
            <a:r>
              <a:rPr lang="en-US" sz="3200" b="1" dirty="0">
                <a:solidFill>
                  <a:srgbClr val="7030A0"/>
                </a:solidFill>
                <a:latin typeface="arial" panose="020B0604020202020204" pitchFamily="34" charset="0"/>
              </a:rPr>
              <a:t>. V</a:t>
            </a:r>
            <a:r>
              <a:rPr lang="en-US" sz="3200" b="1" baseline="-25000" dirty="0">
                <a:solidFill>
                  <a:srgbClr val="7030A0"/>
                </a:solidFill>
                <a:latin typeface="arial" panose="020B0604020202020204" pitchFamily="34" charset="0"/>
              </a:rPr>
              <a:t>TH</a:t>
            </a:r>
            <a:r>
              <a:rPr lang="en-US" sz="3200" b="1" dirty="0">
                <a:solidFill>
                  <a:srgbClr val="7030A0"/>
                </a:solidFill>
                <a:latin typeface="arial" panose="020B0604020202020204" pitchFamily="34" charset="0"/>
              </a:rPr>
              <a:t> = 40, R</a:t>
            </a:r>
            <a:r>
              <a:rPr lang="en-US" sz="3200" b="1" baseline="-25000" dirty="0">
                <a:solidFill>
                  <a:srgbClr val="7030A0"/>
                </a:solidFill>
                <a:latin typeface="arial" panose="020B0604020202020204" pitchFamily="34" charset="0"/>
              </a:rPr>
              <a:t>TH</a:t>
            </a:r>
            <a:r>
              <a:rPr lang="en-US" sz="3200" b="1" dirty="0">
                <a:solidFill>
                  <a:srgbClr val="7030A0"/>
                </a:solidFill>
                <a:latin typeface="arial" panose="020B0604020202020204" pitchFamily="34" charset="0"/>
              </a:rPr>
              <a:t> =  8 </a:t>
            </a:r>
            <a:r>
              <a:rPr lang="en-US" sz="3200" b="1" dirty="0">
                <a:solidFill>
                  <a:srgbClr val="7030A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 </a:t>
            </a:r>
            <a:r>
              <a:rPr lang="en-US" sz="3200" b="1" dirty="0">
                <a:solidFill>
                  <a:srgbClr val="7030A0"/>
                </a:solidFill>
                <a:latin typeface="arial" panose="020B0604020202020204" pitchFamily="34" charset="0"/>
              </a:rPr>
              <a:t>, and R</a:t>
            </a:r>
            <a:r>
              <a:rPr lang="en-US" sz="3200" b="1" baseline="-25000" dirty="0">
                <a:solidFill>
                  <a:srgbClr val="7030A0"/>
                </a:solidFill>
                <a:latin typeface="arial" panose="020B0604020202020204" pitchFamily="34" charset="0"/>
              </a:rPr>
              <a:t>L</a:t>
            </a:r>
            <a:r>
              <a:rPr lang="en-US" sz="3200" b="1" dirty="0">
                <a:solidFill>
                  <a:srgbClr val="7030A0"/>
                </a:solidFill>
                <a:latin typeface="arial" panose="020B0604020202020204" pitchFamily="34" charset="0"/>
              </a:rPr>
              <a:t> =  5</a:t>
            </a:r>
            <a:r>
              <a:rPr lang="en-US" sz="3200" b="1" dirty="0">
                <a:solidFill>
                  <a:srgbClr val="7030A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.</a:t>
            </a:r>
            <a:r>
              <a:rPr lang="en-US" sz="3200" b="1" dirty="0">
                <a:solidFill>
                  <a:srgbClr val="7030A0"/>
                </a:solidFill>
                <a:latin typeface="arial" panose="020B0604020202020204" pitchFamily="34" charset="0"/>
              </a:rPr>
              <a:t> </a:t>
            </a:r>
            <a:endParaRPr lang="en-PK" sz="3200" b="1" dirty="0">
              <a:solidFill>
                <a:srgbClr val="7030A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950A09E-F887-DD99-73FC-73FB3C6B59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95" y="1547177"/>
            <a:ext cx="8477250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8395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6E212-00D6-A01D-4D45-29906BCE1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380" y="261797"/>
            <a:ext cx="11191240" cy="686720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7030A0"/>
                </a:solidFill>
                <a:latin typeface="arial" panose="020B0604020202020204" pitchFamily="34" charset="0"/>
              </a:rPr>
              <a:t>STEP 6. Calculate the total load </a:t>
            </a:r>
            <a:r>
              <a:rPr lang="en-US" sz="3200" b="1" i="0" dirty="0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current and load voltage</a:t>
            </a:r>
            <a:r>
              <a:rPr lang="en-US" sz="3200" dirty="0">
                <a:solidFill>
                  <a:srgbClr val="7030A0"/>
                </a:solidFill>
                <a:latin typeface="arial" panose="020B0604020202020204" pitchFamily="34" charset="0"/>
              </a:rPr>
              <a:t>.</a:t>
            </a:r>
            <a:endParaRPr lang="en-PK" sz="3200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1B3B28B-5676-42CF-1E33-F642E8C8EDEB}"/>
                  </a:ext>
                </a:extLst>
              </p:cNvPr>
              <p:cNvSpPr txBox="1"/>
              <p:nvPr/>
            </p:nvSpPr>
            <p:spPr>
              <a:xfrm>
                <a:off x="365760" y="2550499"/>
                <a:ext cx="3007746" cy="11278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𝑇𝐻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𝑇𝐻</m:t>
                              </m:r>
                            </m:sub>
                          </m:s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den>
                      </m:f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PK" sz="36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1B3B28B-5676-42CF-1E33-F642E8C8ED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0" y="2550499"/>
                <a:ext cx="3007746" cy="112780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95225A7-2D5D-250C-A438-898A6E9381A4}"/>
                  </a:ext>
                </a:extLst>
              </p:cNvPr>
              <p:cNvSpPr txBox="1"/>
              <p:nvPr/>
            </p:nvSpPr>
            <p:spPr>
              <a:xfrm>
                <a:off x="132080" y="3816000"/>
                <a:ext cx="6494150" cy="11667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40</m:t>
                          </m:r>
                        </m:num>
                        <m:den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8+5</m:t>
                          </m:r>
                        </m:den>
                      </m:f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40</m:t>
                          </m:r>
                        </m:num>
                        <m:den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den>
                      </m:f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 =3.07 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𝐴𝑚𝑝</m:t>
                      </m:r>
                    </m:oMath>
                  </m:oMathPara>
                </a14:m>
                <a:endParaRPr lang="en-PK" sz="40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95225A7-2D5D-250C-A438-898A6E9381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080" y="3816000"/>
                <a:ext cx="6494150" cy="116679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1BB5FC4-E7F8-8296-3578-EDFD5732FAF1}"/>
                  </a:ext>
                </a:extLst>
              </p:cNvPr>
              <p:cNvSpPr txBox="1"/>
              <p:nvPr/>
            </p:nvSpPr>
            <p:spPr>
              <a:xfrm>
                <a:off x="132080" y="5280290"/>
                <a:ext cx="1048844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3.07 ∗5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=15.38 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𝑉𝑜𝑙𝑡𝑠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 −−−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𝐴𝑛𝑠𝑤𝑒𝑟</m:t>
                      </m:r>
                    </m:oMath>
                  </m:oMathPara>
                </a14:m>
                <a:endParaRPr lang="en-PK" sz="36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1BB5FC4-E7F8-8296-3578-EDFD5732FA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080" y="5280290"/>
                <a:ext cx="10488449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5F99A1DC-71C2-C457-91A5-80CCC3C6F4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9920" y="1080394"/>
            <a:ext cx="5417185" cy="2586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689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B2A14A95-E116-DB27-2445-41D1400D0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000" y="365125"/>
            <a:ext cx="11714480" cy="1325563"/>
          </a:xfrm>
        </p:spPr>
        <p:txBody>
          <a:bodyPr>
            <a:noAutofit/>
          </a:bodyPr>
          <a:lstStyle/>
          <a:p>
            <a:pPr algn="just"/>
            <a:r>
              <a:rPr lang="en-US" sz="3600" b="1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Q: Find V</a:t>
            </a:r>
            <a:r>
              <a:rPr lang="en-US" sz="3600" b="1" i="0" baseline="-2500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TH</a:t>
            </a:r>
            <a:r>
              <a:rPr lang="en-US" sz="3600" b="1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, R</a:t>
            </a:r>
            <a:r>
              <a:rPr lang="en-US" sz="3600" b="1" i="0" baseline="-2500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TH </a:t>
            </a:r>
            <a:r>
              <a:rPr lang="en-US" sz="36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and the load current</a:t>
            </a:r>
            <a:r>
              <a:rPr lang="en-US" sz="3600" b="1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 I</a:t>
            </a:r>
            <a:r>
              <a:rPr lang="en-US" sz="3600" b="1" i="0" baseline="-2500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L</a:t>
            </a:r>
            <a:r>
              <a:rPr lang="en-US" sz="36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 flowing through and load voltage across the load resistor in fig </a:t>
            </a:r>
            <a:r>
              <a:rPr lang="en-US" sz="3600" b="0" i="1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by using Thevenin’s Theorem</a:t>
            </a:r>
            <a:r>
              <a:rPr lang="en-US" sz="36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.</a:t>
            </a:r>
            <a:endParaRPr lang="en-PK" sz="3600" dirty="0">
              <a:solidFill>
                <a:srgbClr val="FF0000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88FFABC-CC10-2D67-E8D5-8F49A3030C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5438" y="2071314"/>
            <a:ext cx="9519922" cy="4189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5970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F59AE-7126-ED7A-4AA3-F094ED1AA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520" y="365125"/>
            <a:ext cx="11734800" cy="1325563"/>
          </a:xfrm>
        </p:spPr>
        <p:txBody>
          <a:bodyPr>
            <a:normAutofit/>
          </a:bodyPr>
          <a:lstStyle/>
          <a:p>
            <a:pPr algn="just"/>
            <a:r>
              <a:rPr lang="en-US" sz="3600" b="1" i="0" dirty="0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STEP 1. Remove the Load Resistance (R</a:t>
            </a:r>
            <a:r>
              <a:rPr lang="en-US" sz="3600" b="1" i="0" baseline="-25000" dirty="0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L</a:t>
            </a:r>
            <a:r>
              <a:rPr lang="en-US" sz="3600" b="1" i="0" dirty="0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) as an open terminal / circuit.</a:t>
            </a:r>
            <a:endParaRPr lang="en-PK" sz="3600" dirty="0">
              <a:solidFill>
                <a:srgbClr val="7030A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820CCD-64B3-266C-3286-30CCCABCA3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56" y="1988344"/>
            <a:ext cx="6546889" cy="288131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8B2D321-815D-5030-EFAA-9E88A6D482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8445" y="4009493"/>
            <a:ext cx="5349875" cy="2483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1931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F59AE-7126-ED7A-4AA3-F094ED1AA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520" y="365125"/>
            <a:ext cx="11734800" cy="1325563"/>
          </a:xfrm>
        </p:spPr>
        <p:txBody>
          <a:bodyPr>
            <a:normAutofit/>
          </a:bodyPr>
          <a:lstStyle/>
          <a:p>
            <a:pPr algn="just"/>
            <a:r>
              <a:rPr lang="en-US" sz="3600" b="1" dirty="0">
                <a:solidFill>
                  <a:srgbClr val="7030A0"/>
                </a:solidFill>
                <a:latin typeface="arial" panose="020B0604020202020204" pitchFamily="34" charset="0"/>
              </a:rPr>
              <a:t>STEP 2. Calculate the open circuit voltage OR Thevenin Voltage (V</a:t>
            </a:r>
            <a:r>
              <a:rPr lang="en-US" sz="3600" b="1" baseline="-25000" dirty="0">
                <a:solidFill>
                  <a:srgbClr val="7030A0"/>
                </a:solidFill>
                <a:latin typeface="arial" panose="020B0604020202020204" pitchFamily="34" charset="0"/>
              </a:rPr>
              <a:t>TH</a:t>
            </a:r>
            <a:r>
              <a:rPr lang="en-US" sz="3600" b="1" dirty="0">
                <a:solidFill>
                  <a:srgbClr val="7030A0"/>
                </a:solidFill>
                <a:latin typeface="arial" panose="020B0604020202020204" pitchFamily="34" charset="0"/>
              </a:rPr>
              <a:t>). </a:t>
            </a:r>
            <a:endParaRPr lang="en-PK" sz="3600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E244FF1-CEF6-CAFF-5F41-465D83E0ADD4}"/>
                  </a:ext>
                </a:extLst>
              </p:cNvPr>
              <p:cNvSpPr txBox="1"/>
              <p:nvPr/>
            </p:nvSpPr>
            <p:spPr>
              <a:xfrm>
                <a:off x="121920" y="5442460"/>
                <a:ext cx="10465429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𝑉𝑜𝑙𝑡𝑎𝑔𝑒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𝐴𝑐𝑟𝑜𝑠𝑠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 6 =</m:t>
                      </m:r>
                      <m:sSub>
                        <m:sSubPr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∗6=1.2∗6 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=7.2 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𝑉</m:t>
                      </m:r>
                    </m:oMath>
                  </m:oMathPara>
                </a14:m>
                <a:endParaRPr lang="en-PK" sz="40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E244FF1-CEF6-CAFF-5F41-465D83E0AD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" y="5442460"/>
                <a:ext cx="10465429" cy="61555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FE18712-BADE-EA00-EED1-5DE488D45D6B}"/>
                  </a:ext>
                </a:extLst>
              </p:cNvPr>
              <p:cNvSpPr txBox="1"/>
              <p:nvPr/>
            </p:nvSpPr>
            <p:spPr>
              <a:xfrm>
                <a:off x="305554" y="6141800"/>
                <a:ext cx="7034682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𝑂𝑅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𝑇h𝑒𝑣𝑒𝑛𝑖𝑛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𝑉𝑜𝑙𝑡𝑎𝑔𝑒</m:t>
                      </m:r>
                      <m:sSub>
                        <m:sSubPr>
                          <m:ctrlPr>
                            <a:rPr lang="en-PK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𝑇𝐻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=7.2 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PK" sz="36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FE18712-BADE-EA00-EED1-5DE488D45D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554" y="6141800"/>
                <a:ext cx="7034682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A2FDD05-2866-C6B1-07B5-6F6E6D17779F}"/>
                  </a:ext>
                </a:extLst>
              </p:cNvPr>
              <p:cNvSpPr txBox="1"/>
              <p:nvPr/>
            </p:nvSpPr>
            <p:spPr>
              <a:xfrm>
                <a:off x="356551" y="4060227"/>
                <a:ext cx="5371278" cy="11667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4+6</m:t>
                          </m:r>
                        </m:den>
                      </m:f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num>
                        <m:den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=1.2 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PK" sz="40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A2FDD05-2866-C6B1-07B5-6F6E6D1777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551" y="4060227"/>
                <a:ext cx="5371278" cy="116679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CA0ECA83-E5BA-AF8B-0F8D-02FFCD8E96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920" y="1531169"/>
            <a:ext cx="4804926" cy="189783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8F6FA27-900A-E77B-C49A-F3A3EB6117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77903" y="1083192"/>
            <a:ext cx="4610418" cy="214013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966DB6E-E94E-D252-F785-F0BBDD8F472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77903" y="3273345"/>
            <a:ext cx="4843144" cy="1963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556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343AF6D-736B-9EF4-2343-BBFC6B8CA7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4229" y="3574847"/>
            <a:ext cx="6683541" cy="26575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1488BBC-C243-958C-53F7-254B8E9917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1966" y="401486"/>
            <a:ext cx="6399965" cy="288166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412AA53-B647-9D5C-0667-A45788C061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684" y="337644"/>
            <a:ext cx="5492905" cy="3009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0479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AF2D7-4DC0-B62F-9532-DE3BD0290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480" y="71121"/>
            <a:ext cx="11907520" cy="1619568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solidFill>
                  <a:srgbClr val="7030A0"/>
                </a:solidFill>
                <a:latin typeface="arial" panose="020B0604020202020204" pitchFamily="34" charset="0"/>
              </a:rPr>
              <a:t>STEP 3. Find the </a:t>
            </a:r>
            <a:r>
              <a:rPr lang="en-US" i="0" dirty="0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Thevenin Resistance (R</a:t>
            </a:r>
            <a:r>
              <a:rPr lang="en-US" i="0" baseline="-25000" dirty="0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TH</a:t>
            </a:r>
            <a:r>
              <a:rPr lang="en-US" i="0" dirty="0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), Remove the Voltage Sources from the Circuit.</a:t>
            </a:r>
            <a:endParaRPr lang="en-PK" dirty="0">
              <a:solidFill>
                <a:srgbClr val="7030A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6397466-DF4B-0E41-1E37-19EFBAC6B0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732" y="2063905"/>
            <a:ext cx="4804926" cy="189783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4CF7B88-BA15-54B0-80B3-BE2459C43A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5120" y="1821606"/>
            <a:ext cx="5943600" cy="214013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33692E3-2846-F5CC-92A3-7CBC0464D1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732" y="4334952"/>
            <a:ext cx="4843144" cy="19634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1918D21-E6BC-14FD-90AD-C459584FD3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94148" y="4084320"/>
            <a:ext cx="6608952" cy="2407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6763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BE07481-6525-66D7-DFB2-0FCD3A7A776F}"/>
                  </a:ext>
                </a:extLst>
              </p:cNvPr>
              <p:cNvSpPr txBox="1"/>
              <p:nvPr/>
            </p:nvSpPr>
            <p:spPr>
              <a:xfrm>
                <a:off x="39274" y="3961681"/>
                <a:ext cx="11788420" cy="10500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𝑇𝐻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=4+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4</m:t>
                          </m:r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=4+</m:t>
                      </m:r>
                      <m:f>
                        <m:f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fPr>
                        <m:num>
                          <m:r>
                            <a:rPr lang="en-US" sz="3600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6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∗4</m:t>
                          </m:r>
                        </m:num>
                        <m:den>
                          <m:r>
                            <a:rPr lang="en-US" sz="3600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6+4</m:t>
                          </m:r>
                        </m:den>
                      </m:f>
                      <m:r>
                        <a:rPr lang="en-US" sz="3600" b="0" i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=4+</m:t>
                      </m:r>
                      <m:f>
                        <m:f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fPr>
                        <m:num>
                          <m:r>
                            <a:rPr lang="en-US" sz="3600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24</m:t>
                          </m:r>
                        </m:num>
                        <m:den>
                          <m:r>
                            <a:rPr lang="en-US" sz="3600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10</m:t>
                          </m:r>
                        </m:den>
                      </m:f>
                      <m:r>
                        <a:rPr lang="en-US" sz="3600" b="0" i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=4+2.4=6.4 </m:t>
                      </m:r>
                    </m:oMath>
                  </m:oMathPara>
                </a14:m>
                <a:endParaRPr lang="en-PK" sz="36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BE07481-6525-66D7-DFB2-0FCD3A7A77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74" y="3961681"/>
                <a:ext cx="11788420" cy="10500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C91D2524-D8C4-5CF0-616E-47D5C4C2D0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9828" y="600158"/>
            <a:ext cx="8292972" cy="2940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6269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8BB32-E91C-99B9-FFD0-C08282F44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720" y="71120"/>
            <a:ext cx="11779788" cy="1792288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7030A0"/>
                </a:solidFill>
                <a:latin typeface="arial" panose="020B0604020202020204" pitchFamily="34" charset="0"/>
              </a:rPr>
              <a:t>STEP 5. Draw Thevenin’s Equivalent Circuit and connected with load resistance R</a:t>
            </a:r>
            <a:r>
              <a:rPr lang="en-US" sz="3200" b="1" baseline="-25000" dirty="0">
                <a:solidFill>
                  <a:srgbClr val="7030A0"/>
                </a:solidFill>
                <a:latin typeface="arial" panose="020B0604020202020204" pitchFamily="34" charset="0"/>
              </a:rPr>
              <a:t>L</a:t>
            </a:r>
            <a:r>
              <a:rPr lang="en-US" sz="3200" b="1" dirty="0">
                <a:solidFill>
                  <a:srgbClr val="7030A0"/>
                </a:solidFill>
                <a:latin typeface="arial" panose="020B0604020202020204" pitchFamily="34" charset="0"/>
              </a:rPr>
              <a:t>. V</a:t>
            </a:r>
            <a:r>
              <a:rPr lang="en-US" sz="3200" b="1" baseline="-25000" dirty="0">
                <a:solidFill>
                  <a:srgbClr val="7030A0"/>
                </a:solidFill>
                <a:latin typeface="arial" panose="020B0604020202020204" pitchFamily="34" charset="0"/>
              </a:rPr>
              <a:t>TH</a:t>
            </a:r>
            <a:r>
              <a:rPr lang="en-US" sz="3200" b="1" dirty="0">
                <a:solidFill>
                  <a:srgbClr val="7030A0"/>
                </a:solidFill>
                <a:latin typeface="arial" panose="020B0604020202020204" pitchFamily="34" charset="0"/>
              </a:rPr>
              <a:t> = 7.2, R</a:t>
            </a:r>
            <a:r>
              <a:rPr lang="en-US" sz="3200" b="1" baseline="-25000" dirty="0">
                <a:solidFill>
                  <a:srgbClr val="7030A0"/>
                </a:solidFill>
                <a:latin typeface="arial" panose="020B0604020202020204" pitchFamily="34" charset="0"/>
              </a:rPr>
              <a:t>TH</a:t>
            </a:r>
            <a:r>
              <a:rPr lang="en-US" sz="3200" b="1" dirty="0">
                <a:solidFill>
                  <a:srgbClr val="7030A0"/>
                </a:solidFill>
                <a:latin typeface="arial" panose="020B0604020202020204" pitchFamily="34" charset="0"/>
              </a:rPr>
              <a:t> =  6.4 </a:t>
            </a:r>
            <a:r>
              <a:rPr lang="en-US" sz="3200" b="1" dirty="0">
                <a:solidFill>
                  <a:srgbClr val="7030A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</a:t>
            </a:r>
            <a:r>
              <a:rPr lang="en-US" sz="3200" b="1" dirty="0">
                <a:solidFill>
                  <a:srgbClr val="7030A0"/>
                </a:solidFill>
                <a:latin typeface="arial" panose="020B0604020202020204" pitchFamily="34" charset="0"/>
              </a:rPr>
              <a:t>, and R</a:t>
            </a:r>
            <a:r>
              <a:rPr lang="en-US" sz="3200" b="1" baseline="-25000" dirty="0">
                <a:solidFill>
                  <a:srgbClr val="7030A0"/>
                </a:solidFill>
                <a:latin typeface="arial" panose="020B0604020202020204" pitchFamily="34" charset="0"/>
              </a:rPr>
              <a:t>L</a:t>
            </a:r>
            <a:r>
              <a:rPr lang="en-US" sz="3200" b="1" dirty="0">
                <a:solidFill>
                  <a:srgbClr val="7030A0"/>
                </a:solidFill>
                <a:latin typeface="arial" panose="020B0604020202020204" pitchFamily="34" charset="0"/>
              </a:rPr>
              <a:t> =  5</a:t>
            </a:r>
            <a:r>
              <a:rPr lang="en-US" sz="3200" b="1" dirty="0">
                <a:solidFill>
                  <a:srgbClr val="7030A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. </a:t>
            </a:r>
            <a:r>
              <a:rPr lang="en-US" sz="3200" b="1" dirty="0">
                <a:solidFill>
                  <a:srgbClr val="7030A0"/>
                </a:solidFill>
                <a:latin typeface="arial" panose="020B0604020202020204" pitchFamily="34" charset="0"/>
              </a:rPr>
              <a:t>  </a:t>
            </a:r>
            <a:endParaRPr lang="en-PK" sz="3200" b="1" dirty="0">
              <a:solidFill>
                <a:srgbClr val="7030A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DF989A-7771-FAC3-A6C7-1DDE7C4FDE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3680" y="1935480"/>
            <a:ext cx="8083184" cy="407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8134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6E212-00D6-A01D-4D45-29906BCE1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380" y="261797"/>
            <a:ext cx="11191240" cy="686720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7030A0"/>
                </a:solidFill>
                <a:latin typeface="arial" panose="020B0604020202020204" pitchFamily="34" charset="0"/>
              </a:rPr>
              <a:t>STEP 6. Calculate the total load </a:t>
            </a:r>
            <a:r>
              <a:rPr lang="en-US" sz="3200" b="1" i="0" dirty="0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current and load voltage</a:t>
            </a:r>
            <a:r>
              <a:rPr lang="en-US" sz="3200" dirty="0">
                <a:solidFill>
                  <a:srgbClr val="7030A0"/>
                </a:solidFill>
                <a:latin typeface="arial" panose="020B0604020202020204" pitchFamily="34" charset="0"/>
              </a:rPr>
              <a:t>.</a:t>
            </a:r>
            <a:endParaRPr lang="en-PK" sz="3200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1B3B28B-5676-42CF-1E33-F642E8C8EDEB}"/>
                  </a:ext>
                </a:extLst>
              </p:cNvPr>
              <p:cNvSpPr txBox="1"/>
              <p:nvPr/>
            </p:nvSpPr>
            <p:spPr>
              <a:xfrm>
                <a:off x="365760" y="2550499"/>
                <a:ext cx="3007746" cy="11278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𝑇𝐻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𝑇𝐻</m:t>
                              </m:r>
                            </m:sub>
                          </m:s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den>
                      </m:f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PK" sz="36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1B3B28B-5676-42CF-1E33-F642E8C8ED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0" y="2550499"/>
                <a:ext cx="3007746" cy="112780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95225A7-2D5D-250C-A438-898A6E9381A4}"/>
                  </a:ext>
                </a:extLst>
              </p:cNvPr>
              <p:cNvSpPr txBox="1"/>
              <p:nvPr/>
            </p:nvSpPr>
            <p:spPr>
              <a:xfrm>
                <a:off x="132080" y="3816000"/>
                <a:ext cx="7556941" cy="11667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7.2</m:t>
                          </m:r>
                        </m:num>
                        <m:den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6.4+5</m:t>
                          </m:r>
                        </m:den>
                      </m:f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7.2</m:t>
                          </m:r>
                        </m:num>
                        <m:den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11.4</m:t>
                          </m:r>
                        </m:den>
                      </m:f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 =0.631 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𝐴𝑚𝑝</m:t>
                      </m:r>
                    </m:oMath>
                  </m:oMathPara>
                </a14:m>
                <a:endParaRPr lang="en-PK" sz="40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95225A7-2D5D-250C-A438-898A6E9381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080" y="3816000"/>
                <a:ext cx="7556941" cy="116679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1BB5FC4-E7F8-8296-3578-EDFD5732FAF1}"/>
                  </a:ext>
                </a:extLst>
              </p:cNvPr>
              <p:cNvSpPr txBox="1"/>
              <p:nvPr/>
            </p:nvSpPr>
            <p:spPr>
              <a:xfrm>
                <a:off x="132080" y="5280290"/>
                <a:ext cx="9302355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0.631 ∗5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=3.15 −−−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𝐴𝑛𝑠𝑤𝑒𝑟</m:t>
                      </m:r>
                    </m:oMath>
                  </m:oMathPara>
                </a14:m>
                <a:endParaRPr lang="en-PK" sz="36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1BB5FC4-E7F8-8296-3578-EDFD5732FA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080" y="5280290"/>
                <a:ext cx="9302355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89E52AFA-E47D-7328-30FC-FBE0702178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7655" y="974621"/>
            <a:ext cx="5578585" cy="281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6759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FD9D3-C043-4A23-7BFC-472A3FE94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7784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8000" b="1" i="0" dirty="0">
                <a:solidFill>
                  <a:srgbClr val="7030A0"/>
                </a:solidFill>
                <a:effectLst/>
                <a:latin typeface="PT Serif" panose="020F0502020204030204" pitchFamily="18" charset="0"/>
              </a:rPr>
              <a:t>Millman’s Theorem</a:t>
            </a:r>
            <a:endParaRPr lang="en-PK" sz="80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80982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6C5743D-1F74-43EE-9622-04D1FC244D83}"/>
              </a:ext>
            </a:extLst>
          </p:cNvPr>
          <p:cNvSpPr txBox="1"/>
          <p:nvPr/>
        </p:nvSpPr>
        <p:spPr>
          <a:xfrm>
            <a:off x="177800" y="244589"/>
            <a:ext cx="11836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800" b="1" dirty="0">
                <a:solidFill>
                  <a:srgbClr val="FF0000"/>
                </a:solidFill>
              </a:rPr>
              <a:t>Q: Apply the Millman's Theorem on the below circuit.</a:t>
            </a:r>
            <a:endParaRPr lang="en-PK" sz="4800" b="1" dirty="0">
              <a:solidFill>
                <a:srgbClr val="FF0000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6974D09-C579-0C28-399A-A5C3FD16E3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680" y="1814249"/>
            <a:ext cx="11145520" cy="4285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0019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7F32C-B14E-C85B-A8B7-7E35FFF2E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040" y="141605"/>
            <a:ext cx="12161520" cy="894715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7030A0"/>
                </a:solidFill>
                <a:latin typeface="PT Serif" panose="020A0603040505020204" pitchFamily="18" charset="0"/>
              </a:rPr>
              <a:t>Step-2: Apply Millman’s </a:t>
            </a:r>
            <a:r>
              <a:rPr lang="en-US" b="1" i="0" dirty="0">
                <a:solidFill>
                  <a:srgbClr val="7030A0"/>
                </a:solidFill>
                <a:effectLst/>
                <a:latin typeface="PT Serif" panose="020A0603040505020204" pitchFamily="18" charset="0"/>
              </a:rPr>
              <a:t>Theorem Equation</a:t>
            </a:r>
            <a:endParaRPr lang="en-PK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5C1DEA9-2E09-D7A6-271A-36124A913839}"/>
                  </a:ext>
                </a:extLst>
              </p:cNvPr>
              <p:cNvSpPr txBox="1"/>
              <p:nvPr/>
            </p:nvSpPr>
            <p:spPr>
              <a:xfrm>
                <a:off x="482600" y="4288313"/>
                <a:ext cx="10789492" cy="22629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𝑉𝑜𝑙𝑡𝑎𝑔𝑒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𝑎𝑐𝑟𝑜𝑠𝑠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𝑎𝑙𝑙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𝑏𝑟𝑎𝑛𝑐h𝑒𝑠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  <m: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  <m: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  <m: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den>
                          </m:f>
                        </m:den>
                      </m:f>
                    </m:oMath>
                  </m:oMathPara>
                </a14:m>
                <a:endParaRPr lang="en-PK" sz="40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5C1DEA9-2E09-D7A6-271A-36124A9138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600" y="4288313"/>
                <a:ext cx="10789492" cy="226299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F39E7179-CF91-1889-D389-60AE8E6118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053" y="1137127"/>
            <a:ext cx="8818880" cy="2865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8927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7F32C-B14E-C85B-A8B7-7E35FFF2E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040" y="141605"/>
            <a:ext cx="12161520" cy="894715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7030A0"/>
                </a:solidFill>
                <a:latin typeface="PT Serif" panose="020A0603040505020204" pitchFamily="18" charset="0"/>
              </a:rPr>
              <a:t>Step-2: Apply Millman’s </a:t>
            </a:r>
            <a:r>
              <a:rPr lang="en-US" b="1" i="0" dirty="0">
                <a:solidFill>
                  <a:srgbClr val="7030A0"/>
                </a:solidFill>
                <a:effectLst/>
                <a:latin typeface="PT Serif" panose="020A0603040505020204" pitchFamily="18" charset="0"/>
              </a:rPr>
              <a:t>Theorem Equation</a:t>
            </a:r>
            <a:endParaRPr lang="en-PK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5C1DEA9-2E09-D7A6-271A-36124A913839}"/>
                  </a:ext>
                </a:extLst>
              </p:cNvPr>
              <p:cNvSpPr txBox="1"/>
              <p:nvPr/>
            </p:nvSpPr>
            <p:spPr>
              <a:xfrm>
                <a:off x="482600" y="4288313"/>
                <a:ext cx="11473205" cy="18105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𝑉𝑜𝑙𝑡𝑎𝑔𝑒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𝑎𝑐𝑟𝑜𝑠𝑠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𝑎𝑙𝑙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𝑏𝑟𝑎𝑛𝑐h𝑒𝑠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den>
                          </m:f>
                        </m:den>
                      </m:f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28</m:t>
                              </m:r>
                            </m:num>
                            <m:den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num>
                            <m:den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num>
                            <m:den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en-PK" sz="32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5C1DEA9-2E09-D7A6-271A-36124A9138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600" y="4288313"/>
                <a:ext cx="11473205" cy="181056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D86D155A-D7A2-EAB0-3973-60BB3C4F5D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893" y="1036320"/>
            <a:ext cx="8818880" cy="2865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1418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7F32C-B14E-C85B-A8B7-7E35FFF2E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040" y="141605"/>
            <a:ext cx="12161520" cy="894715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7030A0"/>
                </a:solidFill>
                <a:latin typeface="PT Serif" panose="020A0603040505020204" pitchFamily="18" charset="0"/>
              </a:rPr>
              <a:t>Step-2: Apply Millman’s </a:t>
            </a:r>
            <a:r>
              <a:rPr lang="en-US" b="1" i="0" dirty="0">
                <a:solidFill>
                  <a:srgbClr val="7030A0"/>
                </a:solidFill>
                <a:effectLst/>
                <a:latin typeface="PT Serif" panose="020A0603040505020204" pitchFamily="18" charset="0"/>
              </a:rPr>
              <a:t>Theorem Equation</a:t>
            </a:r>
            <a:endParaRPr lang="en-PK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5C1DEA9-2E09-D7A6-271A-36124A913839}"/>
                  </a:ext>
                </a:extLst>
              </p:cNvPr>
              <p:cNvSpPr txBox="1"/>
              <p:nvPr/>
            </p:nvSpPr>
            <p:spPr>
              <a:xfrm>
                <a:off x="0" y="4318793"/>
                <a:ext cx="10929595" cy="16382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𝑉𝑜𝑙𝑡𝑎𝑔𝑒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𝑎𝑐𝑟𝑜𝑠𝑠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𝑎𝑙𝑙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𝑏𝑟𝑎𝑛𝑐h𝑒𝑠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28</m:t>
                              </m:r>
                            </m:num>
                            <m:den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num>
                            <m:den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num>
                            <m:den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den>
                          </m:f>
                        </m:den>
                      </m:f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num>
                        <m:den>
                          <m:f>
                            <m:f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1+2+4</m:t>
                              </m:r>
                            </m:num>
                            <m:den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den>
                      </m:f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14</m:t>
                              </m:r>
                            </m:num>
                            <m:den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num>
                            <m:den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en-PK" sz="32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5C1DEA9-2E09-D7A6-271A-36124A9138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318793"/>
                <a:ext cx="10929595" cy="163826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D86D155A-D7A2-EAB0-3973-60BB3C4F5D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893" y="1036320"/>
            <a:ext cx="8818880" cy="2865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5195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7F32C-B14E-C85B-A8B7-7E35FFF2E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040" y="141605"/>
            <a:ext cx="12161520" cy="894715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7030A0"/>
                </a:solidFill>
                <a:latin typeface="PT Serif" panose="020A0603040505020204" pitchFamily="18" charset="0"/>
              </a:rPr>
              <a:t>Step-2: Apply Millman’s </a:t>
            </a:r>
            <a:r>
              <a:rPr lang="en-US" b="1" i="0" dirty="0">
                <a:solidFill>
                  <a:srgbClr val="7030A0"/>
                </a:solidFill>
                <a:effectLst/>
                <a:latin typeface="PT Serif" panose="020A0603040505020204" pitchFamily="18" charset="0"/>
              </a:rPr>
              <a:t>Theorem Equation</a:t>
            </a:r>
            <a:endParaRPr lang="en-PK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5C1DEA9-2E09-D7A6-271A-36124A913839}"/>
                  </a:ext>
                </a:extLst>
              </p:cNvPr>
              <p:cNvSpPr txBox="1"/>
              <p:nvPr/>
            </p:nvSpPr>
            <p:spPr>
              <a:xfrm>
                <a:off x="538480" y="4379753"/>
                <a:ext cx="10099368" cy="18392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𝑉𝑜𝑙𝑡𝑎𝑔𝑒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𝑎𝑐𝑟𝑜𝑠𝑠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𝑎𝑙𝑙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𝑏𝑟𝑎𝑛𝑐h𝑒𝑠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14</m:t>
                              </m:r>
                            </m:num>
                            <m:den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num>
                            <m:den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den>
                      </m:f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14</m:t>
                          </m:r>
                        </m:num>
                        <m:den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den>
                      </m:f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=8 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PK" sz="36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5C1DEA9-2E09-D7A6-271A-36124A9138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480" y="4379753"/>
                <a:ext cx="10099368" cy="18392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D86D155A-D7A2-EAB0-3973-60BB3C4F5D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893" y="1036320"/>
            <a:ext cx="8818880" cy="2865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722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EB487-ACC8-7862-E122-B91E521EF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600" y="365125"/>
            <a:ext cx="11684000" cy="1325563"/>
          </a:xfrm>
        </p:spPr>
        <p:txBody>
          <a:bodyPr/>
          <a:lstStyle/>
          <a:p>
            <a:pPr algn="just"/>
            <a:r>
              <a:rPr lang="en-US" b="1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Example: Obtain an equivalent current source for the given voltage source</a:t>
            </a:r>
            <a:endParaRPr lang="en-PK" b="1" dirty="0">
              <a:solidFill>
                <a:srgbClr val="FF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FD366B-0057-07C4-C08C-328F9C493B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8160" y="1849692"/>
            <a:ext cx="4917440" cy="3938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3815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7F32C-B14E-C85B-A8B7-7E35FFF2E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040" y="141605"/>
            <a:ext cx="12161520" cy="894715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7030A0"/>
                </a:solidFill>
                <a:latin typeface="PT Serif" panose="020A0603040505020204" pitchFamily="18" charset="0"/>
              </a:rPr>
              <a:t>Step-3: Find the Voltages across each resistor</a:t>
            </a:r>
            <a:endParaRPr lang="en-PK" sz="40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5C1DEA9-2E09-D7A6-271A-36124A913839}"/>
                  </a:ext>
                </a:extLst>
              </p:cNvPr>
              <p:cNvSpPr txBox="1"/>
              <p:nvPr/>
            </p:nvSpPr>
            <p:spPr>
              <a:xfrm>
                <a:off x="193040" y="3804751"/>
                <a:ext cx="714855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𝑉𝑜𝑙𝑡𝑎𝑔𝑒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𝑎𝑐𝑟𝑜𝑠𝑠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𝑎𝑙𝑙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𝑏𝑟𝑎𝑛𝑐h𝑒𝑠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=8 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PK" sz="36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5C1DEA9-2E09-D7A6-271A-36124A9138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040" y="3804751"/>
                <a:ext cx="7148559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D86D155A-D7A2-EAB0-3973-60BB3C4F5D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893" y="1036320"/>
            <a:ext cx="8818880" cy="286512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1E5A77E-D720-9B51-F776-1092B253476B}"/>
                  </a:ext>
                </a:extLst>
              </p:cNvPr>
              <p:cNvSpPr txBox="1"/>
              <p:nvPr/>
            </p:nvSpPr>
            <p:spPr>
              <a:xfrm>
                <a:off x="151868" y="4521314"/>
                <a:ext cx="1157823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𝑉𝑜𝑙𝑡𝑎𝑔𝑒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𝑎𝑐𝑟𝑜𝑠𝑠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𝑎𝑙𝑙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𝑏𝑟𝑎𝑛𝑐h𝑒𝑠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𝐵𝑟𝑎𝑛𝑐h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𝑉𝑜𝑙𝑡𝑎𝑔𝑒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 8−28=−20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PK" sz="28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1E5A77E-D720-9B51-F776-1092B25347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868" y="4521314"/>
                <a:ext cx="11578234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00BA641-BE68-2B5B-B164-7D2D8CF9C09C}"/>
                  </a:ext>
                </a:extLst>
              </p:cNvPr>
              <p:cNvSpPr txBox="1"/>
              <p:nvPr/>
            </p:nvSpPr>
            <p:spPr>
              <a:xfrm>
                <a:off x="151868" y="5288773"/>
                <a:ext cx="1118068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𝑉𝑜𝑙𝑡𝑎𝑔𝑒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𝑎𝑐𝑟𝑜𝑠𝑠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𝑎𝑙𝑙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𝑏𝑟𝑎𝑛𝑐h𝑒𝑠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𝐵𝑟𝑎𝑛𝑐h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𝑉𝑜𝑙𝑡𝑎𝑔𝑒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 8−0=8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PK" sz="28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00BA641-BE68-2B5B-B164-7D2D8CF9C0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868" y="5288773"/>
                <a:ext cx="11180689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FCDBC62-C44B-B4B2-F503-D3574534F384}"/>
                  </a:ext>
                </a:extLst>
              </p:cNvPr>
              <p:cNvSpPr txBox="1"/>
              <p:nvPr/>
            </p:nvSpPr>
            <p:spPr>
              <a:xfrm>
                <a:off x="151868" y="6056232"/>
                <a:ext cx="1111176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𝑉𝑜𝑙𝑡𝑎𝑔𝑒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𝑎𝑐𝑟𝑜𝑠𝑠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𝑎𝑙𝑙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𝑏𝑟𝑎𝑛𝑐h𝑒𝑠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𝐵𝑟𝑎𝑛𝑐h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𝑉𝑜𝑙𝑡𝑎𝑔𝑒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 8−7=1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PK" sz="28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FCDBC62-C44B-B4B2-F503-D3574534F3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868" y="6056232"/>
                <a:ext cx="11111760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52112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7F32C-B14E-C85B-A8B7-7E35FFF2E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040" y="141605"/>
            <a:ext cx="12161520" cy="894715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7030A0"/>
                </a:solidFill>
                <a:latin typeface="PT Serif" panose="020A0603040505020204" pitchFamily="18" charset="0"/>
              </a:rPr>
              <a:t>Step-4: Find the Current across each </a:t>
            </a:r>
            <a:r>
              <a:rPr lang="en-US" b="1" dirty="0" err="1">
                <a:solidFill>
                  <a:srgbClr val="7030A0"/>
                </a:solidFill>
                <a:latin typeface="PT Serif" panose="020A0603040505020204" pitchFamily="18" charset="0"/>
              </a:rPr>
              <a:t>reisitor</a:t>
            </a:r>
            <a:endParaRPr lang="en-PK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5C1DEA9-2E09-D7A6-271A-36124A913839}"/>
                  </a:ext>
                </a:extLst>
              </p:cNvPr>
              <p:cNvSpPr txBox="1"/>
              <p:nvPr/>
            </p:nvSpPr>
            <p:spPr>
              <a:xfrm>
                <a:off x="193040" y="3284842"/>
                <a:ext cx="714855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𝑉𝑜𝑙𝑡𝑎𝑔𝑒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𝑎𝑐𝑟𝑜𝑠𝑠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𝑎𝑙𝑙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𝑏𝑟𝑎𝑛𝑐h𝑒𝑠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=8 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PK" sz="36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5C1DEA9-2E09-D7A6-271A-36124A9138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040" y="3284842"/>
                <a:ext cx="7148559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D86D155A-D7A2-EAB0-3973-60BB3C4F5D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893" y="1036320"/>
            <a:ext cx="8818880" cy="214376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1E5A77E-D720-9B51-F776-1092B253476B}"/>
                  </a:ext>
                </a:extLst>
              </p:cNvPr>
              <p:cNvSpPr txBox="1"/>
              <p:nvPr/>
            </p:nvSpPr>
            <p:spPr>
              <a:xfrm>
                <a:off x="9016652" y="3804751"/>
                <a:ext cx="2663614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=−20 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PK" sz="36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1E5A77E-D720-9B51-F776-1092B25347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6652" y="3804751"/>
                <a:ext cx="2663614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84F8FA4-C2B5-EFC3-CA9E-4F25EDC961F7}"/>
                  </a:ext>
                </a:extLst>
              </p:cNvPr>
              <p:cNvSpPr txBox="1"/>
              <p:nvPr/>
            </p:nvSpPr>
            <p:spPr>
              <a:xfrm>
                <a:off x="9016652" y="4611243"/>
                <a:ext cx="1963102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=8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PK" sz="36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84F8FA4-C2B5-EFC3-CA9E-4F25EDC961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6652" y="4611243"/>
                <a:ext cx="1963102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9627010-9AD1-97C1-9E21-A9F7C5CE9AB5}"/>
                  </a:ext>
                </a:extLst>
              </p:cNvPr>
              <p:cNvSpPr txBox="1"/>
              <p:nvPr/>
            </p:nvSpPr>
            <p:spPr>
              <a:xfrm>
                <a:off x="9016652" y="5320102"/>
                <a:ext cx="2064090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=1 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PK" sz="36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9627010-9AD1-97C1-9E21-A9F7C5CE9A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6652" y="5320102"/>
                <a:ext cx="2064090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7D64958-8B11-E175-C187-EAE3DBCF6A50}"/>
                  </a:ext>
                </a:extLst>
              </p:cNvPr>
              <p:cNvSpPr txBox="1"/>
              <p:nvPr/>
            </p:nvSpPr>
            <p:spPr>
              <a:xfrm>
                <a:off x="223991" y="3856134"/>
                <a:ext cx="4553234" cy="10057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3200" b="0" i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=−5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PK" sz="32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7D64958-8B11-E175-C187-EAE3DBCF6A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991" y="3856134"/>
                <a:ext cx="4553234" cy="100572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E33F29F-428C-D250-0EB4-6674D8ED2435}"/>
                  </a:ext>
                </a:extLst>
              </p:cNvPr>
              <p:cNvSpPr txBox="1"/>
              <p:nvPr/>
            </p:nvSpPr>
            <p:spPr>
              <a:xfrm>
                <a:off x="193040" y="4868375"/>
                <a:ext cx="3644844" cy="10057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sz="32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8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=4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PK" sz="32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E33F29F-428C-D250-0EB4-6674D8ED24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040" y="4868375"/>
                <a:ext cx="3644844" cy="100572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C7C46E3-A783-AA8D-424C-503D0EA03735}"/>
                  </a:ext>
                </a:extLst>
              </p:cNvPr>
              <p:cNvSpPr txBox="1"/>
              <p:nvPr/>
            </p:nvSpPr>
            <p:spPr>
              <a:xfrm>
                <a:off x="122475" y="5821680"/>
                <a:ext cx="3644844" cy="10082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r>
                        <a:rPr lang="en-US" sz="32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=1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PK" sz="32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C7C46E3-A783-AA8D-424C-503D0EA037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475" y="5821680"/>
                <a:ext cx="3644844" cy="100822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80265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7CB12-7610-5DF9-02E4-2862E899D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280" y="233681"/>
            <a:ext cx="11775440" cy="1535906"/>
          </a:xfrm>
        </p:spPr>
        <p:txBody>
          <a:bodyPr>
            <a:noAutofit/>
          </a:bodyPr>
          <a:lstStyle/>
          <a:p>
            <a:pPr algn="ctr"/>
            <a:r>
              <a:rPr lang="en-US" sz="4000" b="1" i="0" dirty="0">
                <a:solidFill>
                  <a:srgbClr val="7030A0"/>
                </a:solidFill>
                <a:effectLst/>
                <a:latin typeface="PT Serif" panose="020A0603040505020204" pitchFamily="18" charset="0"/>
              </a:rPr>
              <a:t>Step-5: Assigning Direction of  Voltages and Currents</a:t>
            </a:r>
            <a:br>
              <a:rPr lang="en-US" sz="4000" b="1" i="0" dirty="0">
                <a:solidFill>
                  <a:srgbClr val="7030A0"/>
                </a:solidFill>
                <a:effectLst/>
                <a:latin typeface="PT Serif" panose="020A0603040505020204" pitchFamily="18" charset="0"/>
              </a:rPr>
            </a:br>
            <a:endParaRPr lang="en-PK" sz="4000" dirty="0">
              <a:solidFill>
                <a:srgbClr val="7030A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87F89F-1DF3-7AC3-80BE-415E324B94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6880" y="1576546"/>
            <a:ext cx="9634599" cy="4936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391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EB487-ACC8-7862-E122-B91E521EF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000" y="151765"/>
            <a:ext cx="11684000" cy="1325563"/>
          </a:xfrm>
        </p:spPr>
        <p:txBody>
          <a:bodyPr>
            <a:normAutofit/>
          </a:bodyPr>
          <a:lstStyle/>
          <a:p>
            <a:pPr algn="just"/>
            <a:r>
              <a:rPr lang="en-US" sz="3600" b="1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Example: Obtain an equivalent current source for the given voltage source</a:t>
            </a:r>
            <a:endParaRPr lang="en-PK" sz="3600" b="1" dirty="0">
              <a:solidFill>
                <a:srgbClr val="FF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FD366B-0057-07C4-C08C-328F9C493B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4480" y="740305"/>
            <a:ext cx="3017520" cy="241660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CCF1B56-ECC9-39E6-2057-C25F708F5A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7276" y="3448619"/>
            <a:ext cx="3384724" cy="289574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F1523AB-92A4-FB58-0566-7FE6044799AB}"/>
                  </a:ext>
                </a:extLst>
              </p:cNvPr>
              <p:cNvSpPr txBox="1"/>
              <p:nvPr/>
            </p:nvSpPr>
            <p:spPr>
              <a:xfrm>
                <a:off x="254000" y="2087880"/>
                <a:ext cx="3029676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1" i="1" smtClean="0">
                          <a:latin typeface="Cambria Math" panose="02040503050406030204" pitchFamily="18" charset="0"/>
                        </a:rPr>
                        <m:t>𝑺𝑶𝑳𝑼𝑻𝑰𝑶𝑵</m:t>
                      </m:r>
                    </m:oMath>
                  </m:oMathPara>
                </a14:m>
                <a:endParaRPr lang="en-PK" sz="4400" b="1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F1523AB-92A4-FB58-0566-7FE6044799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000" y="2087880"/>
                <a:ext cx="3029676" cy="67710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58AEE0B-0470-50C1-0E8F-9431C074EEC9}"/>
                  </a:ext>
                </a:extLst>
              </p:cNvPr>
              <p:cNvSpPr txBox="1"/>
              <p:nvPr/>
            </p:nvSpPr>
            <p:spPr>
              <a:xfrm>
                <a:off x="254000" y="2764988"/>
                <a:ext cx="2487797" cy="923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𝐼𝑅</m:t>
                      </m:r>
                    </m:oMath>
                  </m:oMathPara>
                </a14:m>
                <a:endParaRPr lang="en-PK" sz="60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58AEE0B-0470-50C1-0E8F-9431C074EE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000" y="2764988"/>
                <a:ext cx="2487797" cy="92333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FCA7237-CA1B-0765-CD70-6F81E023A5A0}"/>
                  </a:ext>
                </a:extLst>
              </p:cNvPr>
              <p:cNvSpPr txBox="1"/>
              <p:nvPr/>
            </p:nvSpPr>
            <p:spPr>
              <a:xfrm>
                <a:off x="254000" y="4093013"/>
                <a:ext cx="3486917" cy="923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10=</m:t>
                      </m:r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∗5</m:t>
                      </m:r>
                    </m:oMath>
                  </m:oMathPara>
                </a14:m>
                <a:endParaRPr lang="en-PK" sz="60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FCA7237-CA1B-0765-CD70-6F81E023A5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000" y="4093013"/>
                <a:ext cx="3486917" cy="92333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36DC967-A9FA-A399-C8EE-BFBB8F025CAB}"/>
                  </a:ext>
                </a:extLst>
              </p:cNvPr>
              <p:cNvSpPr txBox="1"/>
              <p:nvPr/>
            </p:nvSpPr>
            <p:spPr>
              <a:xfrm>
                <a:off x="191637" y="5421038"/>
                <a:ext cx="2090123" cy="923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n-PK" sz="60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36DC967-A9FA-A399-C8EE-BFBB8F025C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637" y="5421038"/>
                <a:ext cx="2090123" cy="92333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C9F8A8A-EDE5-CCAC-B86A-85EEFBF78F62}"/>
                  </a:ext>
                </a:extLst>
              </p:cNvPr>
              <p:cNvSpPr txBox="1"/>
              <p:nvPr/>
            </p:nvSpPr>
            <p:spPr>
              <a:xfrm>
                <a:off x="3834101" y="5205594"/>
                <a:ext cx="1293624" cy="13542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K" sz="8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↔</m:t>
                      </m:r>
                    </m:oMath>
                  </m:oMathPara>
                </a14:m>
                <a:endParaRPr lang="en-PK" sz="88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C9F8A8A-EDE5-CCAC-B86A-85EEFBF78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4101" y="5205594"/>
                <a:ext cx="1293624" cy="135421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FAA4200-8ACB-EB50-B745-022A29070F3E}"/>
                  </a:ext>
                </a:extLst>
              </p:cNvPr>
              <p:cNvSpPr txBox="1"/>
              <p:nvPr/>
            </p:nvSpPr>
            <p:spPr>
              <a:xfrm>
                <a:off x="4852639" y="5497981"/>
                <a:ext cx="3486917" cy="7694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𝑰</m:t>
                      </m:r>
                      <m:r>
                        <a:rPr lang="en-US" sz="4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4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𝑨𝒎𝒑</m:t>
                      </m:r>
                    </m:oMath>
                  </m:oMathPara>
                </a14:m>
                <a:endParaRPr lang="en-PK" sz="4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FAA4200-8ACB-EB50-B745-022A29070F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2639" y="5497981"/>
                <a:ext cx="3486917" cy="76944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3448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A6FC2-866F-E8DF-B4FD-DF6686CF2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080" y="182245"/>
            <a:ext cx="11673840" cy="1325563"/>
          </a:xfrm>
        </p:spPr>
        <p:txBody>
          <a:bodyPr>
            <a:normAutofit/>
          </a:bodyPr>
          <a:lstStyle/>
          <a:p>
            <a:r>
              <a:rPr lang="en-US" sz="4000" b="1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Example: Convert the following current source to equivalent voltage source.</a:t>
            </a:r>
            <a:endParaRPr lang="en-PK" sz="4000" b="1" dirty="0">
              <a:solidFill>
                <a:srgbClr val="FF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444FE7-88BC-C10C-8C10-422193D54F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2721" y="2006542"/>
            <a:ext cx="5156906" cy="4153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994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A6FC2-866F-E8DF-B4FD-DF6686CF2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080" y="182245"/>
            <a:ext cx="11673840" cy="1325563"/>
          </a:xfrm>
        </p:spPr>
        <p:txBody>
          <a:bodyPr>
            <a:normAutofit/>
          </a:bodyPr>
          <a:lstStyle/>
          <a:p>
            <a:r>
              <a:rPr lang="en-US" sz="4000" b="1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Example: Convert the following current source to equivalent voltage source.</a:t>
            </a:r>
            <a:endParaRPr lang="en-PK" sz="4000" b="1" dirty="0">
              <a:solidFill>
                <a:srgbClr val="FF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444FE7-88BC-C10C-8C10-422193D54F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0441" y="929582"/>
            <a:ext cx="2732479" cy="220099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8D4ED3C-3F39-0713-7DEE-DADE00E08998}"/>
                  </a:ext>
                </a:extLst>
              </p:cNvPr>
              <p:cNvSpPr txBox="1"/>
              <p:nvPr/>
            </p:nvSpPr>
            <p:spPr>
              <a:xfrm>
                <a:off x="259080" y="2172732"/>
                <a:ext cx="3116815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𝑆𝑂𝐿𝑈𝑇𝐼𝑂𝑁</m:t>
                      </m:r>
                    </m:oMath>
                  </m:oMathPara>
                </a14:m>
                <a:endParaRPr lang="en-PK" sz="48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8D4ED3C-3F39-0713-7DEE-DADE00E089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" y="2172732"/>
                <a:ext cx="3116815" cy="7386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0ECDB6B-8C15-BE6B-7CEB-BBAB69D6ED08}"/>
                  </a:ext>
                </a:extLst>
              </p:cNvPr>
              <p:cNvSpPr txBox="1"/>
              <p:nvPr/>
            </p:nvSpPr>
            <p:spPr>
              <a:xfrm>
                <a:off x="259080" y="3286760"/>
                <a:ext cx="2732479" cy="10156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6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6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6600" b="0" i="1" smtClean="0">
                          <a:latin typeface="Cambria Math" panose="02040503050406030204" pitchFamily="18" charset="0"/>
                        </a:rPr>
                        <m:t>𝐼𝑅</m:t>
                      </m:r>
                    </m:oMath>
                  </m:oMathPara>
                </a14:m>
                <a:endParaRPr lang="en-PK" sz="66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0ECDB6B-8C15-BE6B-7CEB-BBAB69D6ED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" y="3286760"/>
                <a:ext cx="2732479" cy="101566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658756-F60C-9D9F-8E69-F483E8366F51}"/>
                  </a:ext>
                </a:extLst>
              </p:cNvPr>
              <p:cNvSpPr txBox="1"/>
              <p:nvPr/>
            </p:nvSpPr>
            <p:spPr>
              <a:xfrm>
                <a:off x="177800" y="4759960"/>
                <a:ext cx="7753533" cy="10156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6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6600" b="0" i="1" smtClean="0">
                          <a:latin typeface="Cambria Math" panose="02040503050406030204" pitchFamily="18" charset="0"/>
                        </a:rPr>
                        <m:t>=10∗10=100 </m:t>
                      </m:r>
                      <m:r>
                        <a:rPr lang="en-US" sz="6600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PK" sz="66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658756-F60C-9D9F-8E69-F483E8366F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800" y="4759960"/>
                <a:ext cx="7753533" cy="101566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35784D72-4EF9-8C97-13A2-2C30C72DBC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89354" y="3566753"/>
            <a:ext cx="3202646" cy="2715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805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36E27-D996-F9CA-94A2-F4451C959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080" y="81280"/>
            <a:ext cx="12059920" cy="1981199"/>
          </a:xfrm>
        </p:spPr>
        <p:txBody>
          <a:bodyPr>
            <a:normAutofit fontScale="90000"/>
          </a:bodyPr>
          <a:lstStyle/>
          <a:p>
            <a:pPr algn="just"/>
            <a:r>
              <a:rPr lang="en-US" b="1" i="0" dirty="0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Q: Convert a voltage source of 24 V having a series internal resistance of 2 Ω into an equivalent current source.</a:t>
            </a:r>
            <a:endParaRPr lang="en-PK" b="1" dirty="0">
              <a:solidFill>
                <a:srgbClr val="FF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CDFFE1-6D32-7D90-B30D-003DF94F1E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5840" y="2257550"/>
            <a:ext cx="5506720" cy="4295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97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0CDFFE1-6D32-7D90-B30D-003DF94F1E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80" y="3378856"/>
            <a:ext cx="3982720" cy="32962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3178DE9-504A-ECE5-299F-6762899AD7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3705" y="2977141"/>
            <a:ext cx="4160566" cy="386338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F538263-9D4C-7618-5D92-1BAE72DF79AA}"/>
                  </a:ext>
                </a:extLst>
              </p:cNvPr>
              <p:cNvSpPr txBox="1"/>
              <p:nvPr/>
            </p:nvSpPr>
            <p:spPr>
              <a:xfrm>
                <a:off x="4907280" y="2607809"/>
                <a:ext cx="1990610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𝐼𝑅</m:t>
                      </m:r>
                    </m:oMath>
                  </m:oMathPara>
                </a14:m>
                <a:endParaRPr lang="en-PK" sz="48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F538263-9D4C-7618-5D92-1BAE72DF79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7280" y="2607809"/>
                <a:ext cx="1990610" cy="7386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4596AD-A9A9-47B7-DD97-03F937CD4804}"/>
                  </a:ext>
                </a:extLst>
              </p:cNvPr>
              <p:cNvSpPr txBox="1"/>
              <p:nvPr/>
            </p:nvSpPr>
            <p:spPr>
              <a:xfrm>
                <a:off x="4663440" y="4243852"/>
                <a:ext cx="2199897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24=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PK" sz="48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4596AD-A9A9-47B7-DD97-03F937CD48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3440" y="4243852"/>
                <a:ext cx="2199897" cy="73866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52EFC10-4B03-0DE0-E88E-5C4B97BF6DFB}"/>
                  </a:ext>
                </a:extLst>
              </p:cNvPr>
              <p:cNvSpPr txBox="1"/>
              <p:nvPr/>
            </p:nvSpPr>
            <p:spPr>
              <a:xfrm>
                <a:off x="5019876" y="5679259"/>
                <a:ext cx="1878014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12=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n-PK" sz="48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52EFC10-4B03-0DE0-E88E-5C4B97BF6D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9876" y="5679259"/>
                <a:ext cx="1878014" cy="73866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itle 1">
            <a:extLst>
              <a:ext uri="{FF2B5EF4-FFF2-40B4-BE49-F238E27FC236}">
                <a16:creationId xmlns:a16="http://schemas.microsoft.com/office/drawing/2014/main" id="{2485291C-7A90-89CB-2A99-DB6740E5B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351" y="419577"/>
            <a:ext cx="11591249" cy="1076960"/>
          </a:xfrm>
        </p:spPr>
        <p:txBody>
          <a:bodyPr>
            <a:noAutofit/>
          </a:bodyPr>
          <a:lstStyle/>
          <a:p>
            <a:pPr algn="just"/>
            <a:r>
              <a:rPr lang="en-US" sz="3200" b="1" i="0" dirty="0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Q: Convert a voltage source of 24 V having a series internal resistance of 2 Ω into an equivalent current source.</a:t>
            </a:r>
            <a:endParaRPr lang="en-PK" sz="32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90EC5B8-8787-688E-14EF-E4385C9045DE}"/>
                  </a:ext>
                </a:extLst>
              </p:cNvPr>
              <p:cNvSpPr txBox="1"/>
              <p:nvPr/>
            </p:nvSpPr>
            <p:spPr>
              <a:xfrm>
                <a:off x="194351" y="1930366"/>
                <a:ext cx="3116815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𝑆𝑂𝐿𝑈𝑇𝐼𝑂𝑁</m:t>
                      </m:r>
                    </m:oMath>
                  </m:oMathPara>
                </a14:m>
                <a:endParaRPr lang="en-PK" sz="48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90EC5B8-8787-688E-14EF-E4385C9045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351" y="1930366"/>
                <a:ext cx="3116815" cy="73866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14525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1F0D65D4-AAE5-9C4F-C86E-8856647C340F}"/>
              </a:ext>
            </a:extLst>
          </p:cNvPr>
          <p:cNvSpPr/>
          <p:nvPr/>
        </p:nvSpPr>
        <p:spPr>
          <a:xfrm>
            <a:off x="143187" y="3429000"/>
            <a:ext cx="2386654" cy="213868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/>
              <a:t>Thevenin Theorem</a:t>
            </a:r>
            <a:endParaRPr lang="en-PK" sz="2800" b="1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45DC3FA-C2FE-1167-6988-3D5FAA42A083}"/>
              </a:ext>
            </a:extLst>
          </p:cNvPr>
          <p:cNvSpPr/>
          <p:nvPr/>
        </p:nvSpPr>
        <p:spPr>
          <a:xfrm>
            <a:off x="2714615" y="2946400"/>
            <a:ext cx="3467313" cy="262128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/>
              <a:t>Superposition Theorem</a:t>
            </a:r>
            <a:endParaRPr lang="en-PK" sz="2800" b="1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DF3F1E4-23DF-0F34-7A34-06397C65792D}"/>
              </a:ext>
            </a:extLst>
          </p:cNvPr>
          <p:cNvSpPr/>
          <p:nvPr/>
        </p:nvSpPr>
        <p:spPr>
          <a:xfrm>
            <a:off x="6366702" y="2946400"/>
            <a:ext cx="2784702" cy="262128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Norton Theorem</a:t>
            </a:r>
            <a:endParaRPr lang="en-PK" sz="2800" b="1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AFACFF8-43B2-7370-E0CC-F189D1D4874D}"/>
              </a:ext>
            </a:extLst>
          </p:cNvPr>
          <p:cNvSpPr/>
          <p:nvPr/>
        </p:nvSpPr>
        <p:spPr>
          <a:xfrm>
            <a:off x="9336178" y="2946400"/>
            <a:ext cx="2784702" cy="26212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Millman Theorem</a:t>
            </a:r>
            <a:endParaRPr lang="en-PK" sz="2800" b="1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5E3463A-6ABB-4DD3-C100-2117D787C159}"/>
              </a:ext>
            </a:extLst>
          </p:cNvPr>
          <p:cNvSpPr/>
          <p:nvPr/>
        </p:nvSpPr>
        <p:spPr>
          <a:xfrm>
            <a:off x="1788160" y="152400"/>
            <a:ext cx="8991600" cy="132080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/>
                </a:solidFill>
              </a:rPr>
              <a:t>Source Transformation Circuits </a:t>
            </a:r>
            <a:endParaRPr lang="en-PK" sz="4000" dirty="0">
              <a:solidFill>
                <a:schemeClr val="tx1"/>
              </a:solidFill>
            </a:endParaRPr>
          </a:p>
        </p:txBody>
      </p: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ECA18B74-7278-122D-8861-7CCAD67AB2B3}"/>
              </a:ext>
            </a:extLst>
          </p:cNvPr>
          <p:cNvCxnSpPr>
            <a:cxnSpLocks/>
            <a:stCxn id="10" idx="2"/>
            <a:endCxn id="6" idx="0"/>
          </p:cNvCxnSpPr>
          <p:nvPr/>
        </p:nvCxnSpPr>
        <p:spPr>
          <a:xfrm rot="5400000">
            <a:off x="2832337" y="-22623"/>
            <a:ext cx="1955800" cy="4947446"/>
          </a:xfrm>
          <a:prstGeom prst="curvedConnector3">
            <a:avLst>
              <a:gd name="adj1" fmla="val 31299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0FC040CC-C606-7328-DAEB-35112CFCB8FF}"/>
              </a:ext>
            </a:extLst>
          </p:cNvPr>
          <p:cNvCxnSpPr>
            <a:stCxn id="10" idx="2"/>
            <a:endCxn id="9" idx="0"/>
          </p:cNvCxnSpPr>
          <p:nvPr/>
        </p:nvCxnSpPr>
        <p:spPr>
          <a:xfrm rot="16200000" flipH="1">
            <a:off x="7769644" y="-12485"/>
            <a:ext cx="1473200" cy="4444569"/>
          </a:xfrm>
          <a:prstGeom prst="curved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95655B96-823C-F9F1-BCDC-9EDF705A8EB0}"/>
              </a:ext>
            </a:extLst>
          </p:cNvPr>
          <p:cNvCxnSpPr>
            <a:cxnSpLocks/>
            <a:stCxn id="10" idx="2"/>
            <a:endCxn id="7" idx="0"/>
          </p:cNvCxnSpPr>
          <p:nvPr/>
        </p:nvCxnSpPr>
        <p:spPr>
          <a:xfrm rot="5400000">
            <a:off x="4629516" y="1291956"/>
            <a:ext cx="1473200" cy="1835688"/>
          </a:xfrm>
          <a:prstGeom prst="curved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A58AB384-D45C-9BFC-6D1E-14B686963EEC}"/>
              </a:ext>
            </a:extLst>
          </p:cNvPr>
          <p:cNvCxnSpPr/>
          <p:nvPr/>
        </p:nvCxnSpPr>
        <p:spPr>
          <a:xfrm rot="16200000" flipH="1">
            <a:off x="6280258" y="1596498"/>
            <a:ext cx="1381760" cy="1318044"/>
          </a:xfrm>
          <a:prstGeom prst="curved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2946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</TotalTime>
  <Words>735</Words>
  <Application>Microsoft Office PowerPoint</Application>
  <PresentationFormat>Widescreen</PresentationFormat>
  <Paragraphs>75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0" baseType="lpstr">
      <vt:lpstr>Arial</vt:lpstr>
      <vt:lpstr>Arial</vt:lpstr>
      <vt:lpstr>Calibri</vt:lpstr>
      <vt:lpstr>Calibri Light</vt:lpstr>
      <vt:lpstr>Cambria Math</vt:lpstr>
      <vt:lpstr>PT Serif</vt:lpstr>
      <vt:lpstr>Verdana</vt:lpstr>
      <vt:lpstr>Office Theme</vt:lpstr>
      <vt:lpstr>Source Transformations</vt:lpstr>
      <vt:lpstr>PowerPoint Presentation</vt:lpstr>
      <vt:lpstr>Example: Obtain an equivalent current source for the given voltage source</vt:lpstr>
      <vt:lpstr>Example: Obtain an equivalent current source for the given voltage source</vt:lpstr>
      <vt:lpstr>Example: Convert the following current source to equivalent voltage source.</vt:lpstr>
      <vt:lpstr>Example: Convert the following current source to equivalent voltage source.</vt:lpstr>
      <vt:lpstr>Q: Convert a voltage source of 24 V having a series internal resistance of 2 Ω into an equivalent current source.</vt:lpstr>
      <vt:lpstr>Q: Convert a voltage source of 24 V having a series internal resistance of 2 Ω into an equivalent current source.</vt:lpstr>
      <vt:lpstr>PowerPoint Presentation</vt:lpstr>
      <vt:lpstr>Q: Find VTH, RTH and the load current IL flowing through and load voltage across the load resistor in fig by using Thevenin’s Theorem.</vt:lpstr>
      <vt:lpstr>STEP 1. Remove the Load Resistance (RL) as an open terminal / circuit.</vt:lpstr>
      <vt:lpstr>STEP 2. Calculate the open circuit voltage OR Thevenin Voltage (VTH). </vt:lpstr>
      <vt:lpstr>STEP 3. Find the Thevenin Resistance (RTH), Remove the Voltage Sources from the Circuit.</vt:lpstr>
      <vt:lpstr>PowerPoint Presentation</vt:lpstr>
      <vt:lpstr>STEP 5. Draw Thevenin’s Equivalent Circuit and connected with load resistance RL. VTH = 40, RTH =  8  , and RL =  5. </vt:lpstr>
      <vt:lpstr>STEP 6. Calculate the total load current and load voltage.</vt:lpstr>
      <vt:lpstr>Q: Find VTH, RTH and the load current IL flowing through and load voltage across the load resistor in fig by using Thevenin’s Theorem.</vt:lpstr>
      <vt:lpstr>STEP 1. Remove the Load Resistance (RL) as an open terminal / circuit.</vt:lpstr>
      <vt:lpstr>STEP 2. Calculate the open circuit voltage OR Thevenin Voltage (VTH). </vt:lpstr>
      <vt:lpstr>STEP 3. Find the Thevenin Resistance (RTH), Remove the Voltage Sources from the Circuit.</vt:lpstr>
      <vt:lpstr>PowerPoint Presentation</vt:lpstr>
      <vt:lpstr>STEP 5. Draw Thevenin’s Equivalent Circuit and connected with load resistance RL. VTH = 7.2, RTH =  6.4 , and RL =  5.   </vt:lpstr>
      <vt:lpstr>STEP 6. Calculate the total load current and load voltage.</vt:lpstr>
      <vt:lpstr>Millman’s Theorem</vt:lpstr>
      <vt:lpstr>PowerPoint Presentation</vt:lpstr>
      <vt:lpstr>Step-2: Apply Millman’s Theorem Equation</vt:lpstr>
      <vt:lpstr>Step-2: Apply Millman’s Theorem Equation</vt:lpstr>
      <vt:lpstr>Step-2: Apply Millman’s Theorem Equation</vt:lpstr>
      <vt:lpstr>Step-2: Apply Millman’s Theorem Equation</vt:lpstr>
      <vt:lpstr>Step-3: Find the Voltages across each resistor</vt:lpstr>
      <vt:lpstr>Step-4: Find the Current across each reisitor</vt:lpstr>
      <vt:lpstr>Step-5: Assigning Direction of  Voltages and Currents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Source Transformations</dc:title>
  <dc:creator>Wazir laghari</dc:creator>
  <cp:lastModifiedBy>Wazir laghari</cp:lastModifiedBy>
  <cp:revision>1</cp:revision>
  <dcterms:created xsi:type="dcterms:W3CDTF">2023-10-15T14:00:42Z</dcterms:created>
  <dcterms:modified xsi:type="dcterms:W3CDTF">2023-10-15T18:35:32Z</dcterms:modified>
</cp:coreProperties>
</file>