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15" r:id="rId2"/>
    <p:sldId id="273" r:id="rId3"/>
    <p:sldId id="274" r:id="rId4"/>
    <p:sldId id="275" r:id="rId5"/>
    <p:sldId id="276" r:id="rId6"/>
    <p:sldId id="277" r:id="rId7"/>
    <p:sldId id="278" r:id="rId8"/>
    <p:sldId id="279" r:id="rId9"/>
    <p:sldId id="280" r:id="rId10"/>
    <p:sldId id="281" r:id="rId11"/>
    <p:sldId id="282" r:id="rId12"/>
    <p:sldId id="283" r:id="rId13"/>
    <p:sldId id="284" r:id="rId14"/>
    <p:sldId id="303" r:id="rId15"/>
    <p:sldId id="304" r:id="rId16"/>
    <p:sldId id="305" r:id="rId17"/>
    <p:sldId id="306" r:id="rId18"/>
    <p:sldId id="307"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85473-6340-4EE9-8D2A-C5949F054A18}"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90F45-704F-40C3-90C7-8ACF6C64E40B}" type="slidenum">
              <a:rPr lang="en-US" smtClean="0"/>
              <a:t>‹#›</a:t>
            </a:fld>
            <a:endParaRPr lang="en-US"/>
          </a:p>
        </p:txBody>
      </p:sp>
    </p:spTree>
    <p:extLst>
      <p:ext uri="{BB962C8B-B14F-4D97-AF65-F5344CB8AC3E}">
        <p14:creationId xmlns:p14="http://schemas.microsoft.com/office/powerpoint/2010/main" val="280948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1</a:t>
            </a:fld>
            <a:endParaRPr lang="en-US"/>
          </a:p>
        </p:txBody>
      </p:sp>
    </p:spTree>
    <p:extLst>
      <p:ext uri="{BB962C8B-B14F-4D97-AF65-F5344CB8AC3E}">
        <p14:creationId xmlns:p14="http://schemas.microsoft.com/office/powerpoint/2010/main" val="200788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820A3-3CD4-CCA9-45B9-04D9B4874B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 xmlns:a16="http://schemas.microsoft.com/office/drawing/2014/main" id="{D23CB591-DB8B-21C6-E29F-20A83CF5F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 xmlns:a16="http://schemas.microsoft.com/office/drawing/2014/main" id="{BC91DA8F-AD8C-E968-74F0-E722E3FFDD3C}"/>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5" name="Footer Placeholder 4">
            <a:extLst>
              <a:ext uri="{FF2B5EF4-FFF2-40B4-BE49-F238E27FC236}">
                <a16:creationId xmlns="" xmlns:a16="http://schemas.microsoft.com/office/drawing/2014/main" id="{CFF89A3E-E074-9388-6943-8286BDD0799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8764357A-0462-B680-77D9-B2B901F88CCF}"/>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222273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13B3F2-E83B-DE3C-2BC5-7599939E86F6}"/>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 xmlns:a16="http://schemas.microsoft.com/office/drawing/2014/main" id="{4FA7B8FD-FAB1-7E11-8E4C-3C101989F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 xmlns:a16="http://schemas.microsoft.com/office/drawing/2014/main" id="{44580895-3D19-C2C8-A97E-719F78620D77}"/>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5" name="Footer Placeholder 4">
            <a:extLst>
              <a:ext uri="{FF2B5EF4-FFF2-40B4-BE49-F238E27FC236}">
                <a16:creationId xmlns="" xmlns:a16="http://schemas.microsoft.com/office/drawing/2014/main" id="{4ECD3B6E-3FF3-DA9B-4125-CF6EB5ED81E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3FD343FD-2289-4C0F-07EB-49F458169B14}"/>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248544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3A6536C-7E0F-803D-D0FF-7C88E1360D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 xmlns:a16="http://schemas.microsoft.com/office/drawing/2014/main" id="{90C555C4-132D-352E-7F5C-A0AE49AA05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 xmlns:a16="http://schemas.microsoft.com/office/drawing/2014/main" id="{85D5996E-8C4C-E8D0-F04C-02339BFE8D83}"/>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5" name="Footer Placeholder 4">
            <a:extLst>
              <a:ext uri="{FF2B5EF4-FFF2-40B4-BE49-F238E27FC236}">
                <a16:creationId xmlns="" xmlns:a16="http://schemas.microsoft.com/office/drawing/2014/main" id="{8913188E-ADA8-B638-33BA-D38C943908A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965315F1-5420-D241-E716-1DA7D15CB481}"/>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69399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F0362-53B3-DBF6-8539-5FB91BF3FA7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 xmlns:a16="http://schemas.microsoft.com/office/drawing/2014/main" id="{40D1C014-B72D-CCB3-8499-59186D1936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 xmlns:a16="http://schemas.microsoft.com/office/drawing/2014/main" id="{0817FA0F-A42C-1F10-8FB0-DB51EE7C5E6F}"/>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5" name="Footer Placeholder 4">
            <a:extLst>
              <a:ext uri="{FF2B5EF4-FFF2-40B4-BE49-F238E27FC236}">
                <a16:creationId xmlns="" xmlns:a16="http://schemas.microsoft.com/office/drawing/2014/main" id="{242D39C2-0261-B903-742D-EE42EC030A0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69E1D43F-C44A-2ADD-E65A-0A950D4EC8B2}"/>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358805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48587A-F790-1FF1-5A92-E1B797BD2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 xmlns:a16="http://schemas.microsoft.com/office/drawing/2014/main" id="{38A36E65-A3D9-2E9B-9795-C5964C175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029847B-EE2D-8C32-ACF2-DF2A7C09E213}"/>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5" name="Footer Placeholder 4">
            <a:extLst>
              <a:ext uri="{FF2B5EF4-FFF2-40B4-BE49-F238E27FC236}">
                <a16:creationId xmlns="" xmlns:a16="http://schemas.microsoft.com/office/drawing/2014/main" id="{E5E76F80-0AF6-3CAE-4D7D-F57576E9EA3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 xmlns:a16="http://schemas.microsoft.com/office/drawing/2014/main" id="{733C34D4-57F2-6063-5281-492B0B2DE2C1}"/>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183042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74D828-C7DA-C5BC-80AB-6DDD7F39306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 xmlns:a16="http://schemas.microsoft.com/office/drawing/2014/main" id="{4ABF07F8-07E7-FEDB-5B57-A1760E5527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 xmlns:a16="http://schemas.microsoft.com/office/drawing/2014/main" id="{302B1774-FC2C-DC32-8C43-8C56B6BEB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 xmlns:a16="http://schemas.microsoft.com/office/drawing/2014/main" id="{B500533F-49DE-8248-840D-7997D530CC9E}"/>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6" name="Footer Placeholder 5">
            <a:extLst>
              <a:ext uri="{FF2B5EF4-FFF2-40B4-BE49-F238E27FC236}">
                <a16:creationId xmlns="" xmlns:a16="http://schemas.microsoft.com/office/drawing/2014/main" id="{49EF0041-CE20-1282-955A-D010A211D16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 xmlns:a16="http://schemas.microsoft.com/office/drawing/2014/main" id="{F2C254E6-A744-E33A-A69F-AB7CC38BAD80}"/>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298623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C6BCC7-05B0-0CB4-295A-38041A7F3716}"/>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 xmlns:a16="http://schemas.microsoft.com/office/drawing/2014/main" id="{6A9D0FFB-8B6D-44CD-075F-0AAAE7A48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C50529B-C092-28E1-19CE-234560E32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 xmlns:a16="http://schemas.microsoft.com/office/drawing/2014/main" id="{E037CC61-1878-7860-CC15-06481AED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2F97A28-35C0-36A8-8512-F0C6D618A0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 xmlns:a16="http://schemas.microsoft.com/office/drawing/2014/main" id="{641EBF83-0A1C-1F9D-A4B4-E0BD6B764E8E}"/>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8" name="Footer Placeholder 7">
            <a:extLst>
              <a:ext uri="{FF2B5EF4-FFF2-40B4-BE49-F238E27FC236}">
                <a16:creationId xmlns="" xmlns:a16="http://schemas.microsoft.com/office/drawing/2014/main" id="{6534C26D-FB5A-1AC9-890F-E388FD360C0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 xmlns:a16="http://schemas.microsoft.com/office/drawing/2014/main" id="{8C7B3C16-1051-592B-35AF-A287580A42A8}"/>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335424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E1E9C1-44A3-3831-6E18-2A812F41E74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 xmlns:a16="http://schemas.microsoft.com/office/drawing/2014/main" id="{D6D1D237-521C-9890-4346-F09B85FFBBE4}"/>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4" name="Footer Placeholder 3">
            <a:extLst>
              <a:ext uri="{FF2B5EF4-FFF2-40B4-BE49-F238E27FC236}">
                <a16:creationId xmlns="" xmlns:a16="http://schemas.microsoft.com/office/drawing/2014/main" id="{E70B732D-0D32-F516-C885-24B2EF18C91A}"/>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 xmlns:a16="http://schemas.microsoft.com/office/drawing/2014/main" id="{FC6AA14B-3C64-1878-1BD7-2DC48F0FE273}"/>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326635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D855AA8-F1A1-FE33-6C45-CDA8F813D70B}"/>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3" name="Footer Placeholder 2">
            <a:extLst>
              <a:ext uri="{FF2B5EF4-FFF2-40B4-BE49-F238E27FC236}">
                <a16:creationId xmlns="" xmlns:a16="http://schemas.microsoft.com/office/drawing/2014/main" id="{D8FCCB61-E42D-7CF3-D1FF-A4BC0095BE90}"/>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 xmlns:a16="http://schemas.microsoft.com/office/drawing/2014/main" id="{F3C979E4-6EC6-D45F-41CA-5C2806A0B6F6}"/>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24473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27CDC-3D7F-128B-A844-1C67F908D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 xmlns:a16="http://schemas.microsoft.com/office/drawing/2014/main" id="{379686DA-C6CA-B0C5-8804-E1562D41FC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 xmlns:a16="http://schemas.microsoft.com/office/drawing/2014/main" id="{25CF141E-0CAD-C582-A14E-F66F3909C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A480420-9AFE-0D62-3906-AD70FDFF2115}"/>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6" name="Footer Placeholder 5">
            <a:extLst>
              <a:ext uri="{FF2B5EF4-FFF2-40B4-BE49-F238E27FC236}">
                <a16:creationId xmlns="" xmlns:a16="http://schemas.microsoft.com/office/drawing/2014/main" id="{A2A2975C-1786-123E-164D-42B252EDB2B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 xmlns:a16="http://schemas.microsoft.com/office/drawing/2014/main" id="{26690CCC-508C-1F88-DBCF-E6F2EC7D196F}"/>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217420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607B5-1C90-102B-2ABE-2E118F0E6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 xmlns:a16="http://schemas.microsoft.com/office/drawing/2014/main" id="{F1B70B46-3672-4584-1DD7-3A8F7CBBC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 xmlns:a16="http://schemas.microsoft.com/office/drawing/2014/main" id="{98DEB05F-5576-CD89-174A-95029A33C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DB5C945-87AE-0346-B71A-8F1AC88A4548}"/>
              </a:ext>
            </a:extLst>
          </p:cNvPr>
          <p:cNvSpPr>
            <a:spLocks noGrp="1"/>
          </p:cNvSpPr>
          <p:nvPr>
            <p:ph type="dt" sz="half" idx="10"/>
          </p:nvPr>
        </p:nvSpPr>
        <p:spPr/>
        <p:txBody>
          <a:bodyPr/>
          <a:lstStyle/>
          <a:p>
            <a:fld id="{4856A15A-1E31-43B4-80D3-8995C09C7D20}" type="datetimeFigureOut">
              <a:rPr lang="en-PK" smtClean="0"/>
              <a:t>09/10/2023</a:t>
            </a:fld>
            <a:endParaRPr lang="en-PK"/>
          </a:p>
        </p:txBody>
      </p:sp>
      <p:sp>
        <p:nvSpPr>
          <p:cNvPr id="6" name="Footer Placeholder 5">
            <a:extLst>
              <a:ext uri="{FF2B5EF4-FFF2-40B4-BE49-F238E27FC236}">
                <a16:creationId xmlns="" xmlns:a16="http://schemas.microsoft.com/office/drawing/2014/main" id="{AD4F818C-EEC9-853B-DFAB-27D87A249AC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 xmlns:a16="http://schemas.microsoft.com/office/drawing/2014/main" id="{060063CD-FBDB-D8D9-4A80-7E728EEF6DF7}"/>
              </a:ext>
            </a:extLst>
          </p:cNvPr>
          <p:cNvSpPr>
            <a:spLocks noGrp="1"/>
          </p:cNvSpPr>
          <p:nvPr>
            <p:ph type="sldNum" sz="quarter" idx="12"/>
          </p:nvPr>
        </p:nvSpPr>
        <p:spPr/>
        <p:txBody>
          <a:bodyPr/>
          <a:lstStyle/>
          <a:p>
            <a:fld id="{D49E50D9-0BCC-4AE4-93DD-581E9A6E4789}" type="slidenum">
              <a:rPr lang="en-PK" smtClean="0"/>
              <a:t>‹#›</a:t>
            </a:fld>
            <a:endParaRPr lang="en-PK"/>
          </a:p>
        </p:txBody>
      </p:sp>
    </p:spTree>
    <p:extLst>
      <p:ext uri="{BB962C8B-B14F-4D97-AF65-F5344CB8AC3E}">
        <p14:creationId xmlns:p14="http://schemas.microsoft.com/office/powerpoint/2010/main" val="237932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A46198-43E4-61D4-6DA0-D0DAD7A67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 xmlns:a16="http://schemas.microsoft.com/office/drawing/2014/main" id="{D52A1129-7791-8F1E-A734-E4A445DAA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 xmlns:a16="http://schemas.microsoft.com/office/drawing/2014/main" id="{5CC654AB-2917-2231-1EFD-76EB0DF9B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6A15A-1E31-43B4-80D3-8995C09C7D20}" type="datetimeFigureOut">
              <a:rPr lang="en-PK" smtClean="0"/>
              <a:t>09/10/2023</a:t>
            </a:fld>
            <a:endParaRPr lang="en-PK"/>
          </a:p>
        </p:txBody>
      </p:sp>
      <p:sp>
        <p:nvSpPr>
          <p:cNvPr id="5" name="Footer Placeholder 4">
            <a:extLst>
              <a:ext uri="{FF2B5EF4-FFF2-40B4-BE49-F238E27FC236}">
                <a16:creationId xmlns="" xmlns:a16="http://schemas.microsoft.com/office/drawing/2014/main" id="{4F805F69-9680-2F14-082F-DBC7430AB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 xmlns:a16="http://schemas.microsoft.com/office/drawing/2014/main" id="{4A1A671C-1756-8537-DC8D-213F56FF5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E50D9-0BCC-4AE4-93DD-581E9A6E4789}" type="slidenum">
              <a:rPr lang="en-PK" smtClean="0"/>
              <a:t>‹#›</a:t>
            </a:fld>
            <a:endParaRPr lang="en-PK"/>
          </a:p>
        </p:txBody>
      </p:sp>
    </p:spTree>
    <p:extLst>
      <p:ext uri="{BB962C8B-B14F-4D97-AF65-F5344CB8AC3E}">
        <p14:creationId xmlns:p14="http://schemas.microsoft.com/office/powerpoint/2010/main" val="2729356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clipboard/media/image38.png"/><Relationship Id="rId7" Type="http://schemas.openxmlformats.org/officeDocument/2006/relationships/image" Target="../../clipboard/media/image41.png"/><Relationship Id="rId2" Type="http://schemas.openxmlformats.org/officeDocument/2006/relationships/image" Target="../../clipboard/media/image37.png"/><Relationship Id="rId1" Type="http://schemas.openxmlformats.org/officeDocument/2006/relationships/slideLayout" Target="../slideLayouts/slideLayout2.xml"/><Relationship Id="rId6" Type="http://schemas.openxmlformats.org/officeDocument/2006/relationships/image" Target="../../clipboard/media/image40.png"/><Relationship Id="rId5" Type="http://schemas.openxmlformats.org/officeDocument/2006/relationships/image" Target="../../clipboard/media/image3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clipboard/media/image43.png"/><Relationship Id="rId7" Type="http://schemas.openxmlformats.org/officeDocument/2006/relationships/image" Target="../../clipboard/media/image46.png"/><Relationship Id="rId2" Type="http://schemas.openxmlformats.org/officeDocument/2006/relationships/image" Target="../../clipboard/media/image42.png"/><Relationship Id="rId1" Type="http://schemas.openxmlformats.org/officeDocument/2006/relationships/slideLayout" Target="../slideLayouts/slideLayout2.xml"/><Relationship Id="rId6" Type="http://schemas.openxmlformats.org/officeDocument/2006/relationships/image" Target="../../clipboard/media/image45.png"/><Relationship Id="rId5" Type="http://schemas.openxmlformats.org/officeDocument/2006/relationships/image" Target="../../clipboard/media/image4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clipboard/media/image53.png"/><Relationship Id="rId3" Type="http://schemas.openxmlformats.org/officeDocument/2006/relationships/image" Target="../../clipboard/media/image48.png"/><Relationship Id="rId7" Type="http://schemas.openxmlformats.org/officeDocument/2006/relationships/image" Target="../../clipboard/media/image52.png"/><Relationship Id="rId2" Type="http://schemas.openxmlformats.org/officeDocument/2006/relationships/image" Target="../../clipboard/media/image47.png"/><Relationship Id="rId1" Type="http://schemas.openxmlformats.org/officeDocument/2006/relationships/slideLayout" Target="../slideLayouts/slideLayout2.xml"/><Relationship Id="rId6" Type="http://schemas.openxmlformats.org/officeDocument/2006/relationships/image" Target="../../clipboard/media/image51.png"/><Relationship Id="rId5" Type="http://schemas.openxmlformats.org/officeDocument/2006/relationships/image" Target="../../clipboard/media/image50.png"/><Relationship Id="rId4" Type="http://schemas.openxmlformats.org/officeDocument/2006/relationships/image" Target="../../clipboard/media/image49.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clipboard/media/image59.png"/><Relationship Id="rId3" Type="http://schemas.openxmlformats.org/officeDocument/2006/relationships/image" Target="../../clipboard/media/image55.png"/><Relationship Id="rId7" Type="http://schemas.openxmlformats.org/officeDocument/2006/relationships/image" Target="../../clipboard/media/image58.png"/><Relationship Id="rId2" Type="http://schemas.openxmlformats.org/officeDocument/2006/relationships/image" Target="../../clipboard/media/image5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clipboard/media/image57.png"/><Relationship Id="rId4" Type="http://schemas.openxmlformats.org/officeDocument/2006/relationships/image" Target="../../clipboard/media/image56.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clipboard/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0.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clipboard/media/image6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clipboard/media/image14.png"/><Relationship Id="rId3" Type="http://schemas.openxmlformats.org/officeDocument/2006/relationships/image" Target="../../clipboard/media/image9.png"/><Relationship Id="rId7" Type="http://schemas.openxmlformats.org/officeDocument/2006/relationships/image" Target="../../clipboard/media/image13.png"/><Relationship Id="rId12" Type="http://schemas.openxmlformats.org/officeDocument/2006/relationships/image" Target="../../clipboard/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clipboard/media/image12.png"/><Relationship Id="rId11" Type="http://schemas.openxmlformats.org/officeDocument/2006/relationships/image" Target="../../clipboard/media/image17.png"/><Relationship Id="rId5" Type="http://schemas.openxmlformats.org/officeDocument/2006/relationships/image" Target="../../clipboard/media/image11.png"/><Relationship Id="rId10" Type="http://schemas.openxmlformats.org/officeDocument/2006/relationships/image" Target="../../clipboard/media/image16.png"/><Relationship Id="rId4" Type="http://schemas.openxmlformats.org/officeDocument/2006/relationships/image" Target="../../clipboard/media/image10.png"/><Relationship Id="rId9" Type="http://schemas.openxmlformats.org/officeDocument/2006/relationships/image" Target="../../clipboard/media/image15.png"/></Relationships>
</file>

<file path=ppt/slides/_rels/slide6.xml.rels><?xml version="1.0" encoding="UTF-8" standalone="yes"?>
<Relationships xmlns="http://schemas.openxmlformats.org/package/2006/relationships"><Relationship Id="rId3" Type="http://schemas.openxmlformats.org/officeDocument/2006/relationships/image" Target="../../clipboard/media/image20.png"/><Relationship Id="rId7" Type="http://schemas.openxmlformats.org/officeDocument/2006/relationships/image" Target="../media/image8.png"/><Relationship Id="rId2" Type="http://schemas.openxmlformats.org/officeDocument/2006/relationships/image" Target="../../clipboard/media/image19.png"/><Relationship Id="rId1" Type="http://schemas.openxmlformats.org/officeDocument/2006/relationships/slideLayout" Target="../slideLayouts/slideLayout2.xml"/><Relationship Id="rId6" Type="http://schemas.openxmlformats.org/officeDocument/2006/relationships/image" Target="../../clipboard/media/image23.png"/><Relationship Id="rId5" Type="http://schemas.openxmlformats.org/officeDocument/2006/relationships/image" Target="../../clipboard/media/image22.png"/><Relationship Id="rId4" Type="http://schemas.openxmlformats.org/officeDocument/2006/relationships/image" Target="../../clipboard/media/image21.png"/></Relationships>
</file>

<file path=ppt/slides/_rels/slide7.xml.rels><?xml version="1.0" encoding="UTF-8" standalone="yes"?>
<Relationships xmlns="http://schemas.openxmlformats.org/package/2006/relationships"><Relationship Id="rId8" Type="http://schemas.openxmlformats.org/officeDocument/2006/relationships/image" Target="../../clipboard/media/image29.png"/><Relationship Id="rId3" Type="http://schemas.openxmlformats.org/officeDocument/2006/relationships/image" Target="../../clipboard/media/image25.png"/><Relationship Id="rId7" Type="http://schemas.openxmlformats.org/officeDocument/2006/relationships/image" Target="../media/image8.png"/><Relationship Id="rId2" Type="http://schemas.openxmlformats.org/officeDocument/2006/relationships/image" Target="../../clipboard/media/image24.png"/><Relationship Id="rId1" Type="http://schemas.openxmlformats.org/officeDocument/2006/relationships/slideLayout" Target="../slideLayouts/slideLayout2.xml"/><Relationship Id="rId6" Type="http://schemas.openxmlformats.org/officeDocument/2006/relationships/image" Target="../../clipboard/media/image28.png"/><Relationship Id="rId5" Type="http://schemas.openxmlformats.org/officeDocument/2006/relationships/image" Target="../../clipboard/media/image27.png"/><Relationship Id="rId4" Type="http://schemas.openxmlformats.org/officeDocument/2006/relationships/image" Target="../../clipboard/media/image2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clipboard/media/image32.png"/><Relationship Id="rId7" Type="http://schemas.openxmlformats.org/officeDocument/2006/relationships/image" Target="../media/image10.png"/><Relationship Id="rId2" Type="http://schemas.openxmlformats.org/officeDocument/2006/relationships/image" Target="../../clipboard/media/image31.png"/><Relationship Id="rId1" Type="http://schemas.openxmlformats.org/officeDocument/2006/relationships/slideLayout" Target="../slideLayouts/slideLayout2.xml"/><Relationship Id="rId6" Type="http://schemas.openxmlformats.org/officeDocument/2006/relationships/image" Target="../../clipboard/media/image35.png"/><Relationship Id="rId5" Type="http://schemas.openxmlformats.org/officeDocument/2006/relationships/image" Target="../../clipboard/media/image34.png"/><Relationship Id="rId4" Type="http://schemas.openxmlformats.org/officeDocument/2006/relationships/image" Target="../../clipboard/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4155" y="3467894"/>
            <a:ext cx="7772400" cy="531812"/>
          </a:xfrm>
        </p:spPr>
        <p:txBody>
          <a:bodyPr>
            <a:noAutofit/>
          </a:bodyPr>
          <a:lstStyle/>
          <a:p>
            <a:r>
              <a:rPr lang="en-US" sz="3200" b="1" dirty="0">
                <a:solidFill>
                  <a:schemeClr val="bg2">
                    <a:lumMod val="10000"/>
                  </a:schemeClr>
                </a:solidFill>
                <a:latin typeface="Times New Roman" pitchFamily="18" charset="0"/>
                <a:cs typeface="Times New Roman" pitchFamily="18" charset="0"/>
              </a:rPr>
              <a:t>Circuit Analysis</a:t>
            </a:r>
            <a:br>
              <a:rPr lang="en-US" sz="3200" b="1" dirty="0">
                <a:solidFill>
                  <a:schemeClr val="bg2">
                    <a:lumMod val="10000"/>
                  </a:schemeClr>
                </a:solidFill>
                <a:latin typeface="Times New Roman" pitchFamily="18" charset="0"/>
                <a:cs typeface="Times New Roman" pitchFamily="18" charset="0"/>
              </a:rPr>
            </a:br>
            <a:r>
              <a:rPr lang="en-US" sz="3200" b="1" dirty="0">
                <a:solidFill>
                  <a:schemeClr val="bg2">
                    <a:lumMod val="10000"/>
                  </a:schemeClr>
                </a:solidFill>
                <a:latin typeface="Times New Roman" pitchFamily="18" charset="0"/>
                <a:cs typeface="Times New Roman" pitchFamily="18" charset="0"/>
              </a:rPr>
              <a:t>Credit Hours = </a:t>
            </a:r>
            <a:r>
              <a:rPr lang="en-US" sz="3200" b="1" dirty="0" smtClean="0">
                <a:solidFill>
                  <a:schemeClr val="bg2">
                    <a:lumMod val="10000"/>
                  </a:schemeClr>
                </a:solidFill>
                <a:latin typeface="Times New Roman" pitchFamily="18" charset="0"/>
                <a:cs typeface="Times New Roman" pitchFamily="18" charset="0"/>
              </a:rPr>
              <a:t>3+1</a:t>
            </a:r>
            <a:br>
              <a:rPr lang="en-US" sz="3200" b="1" dirty="0" smtClean="0">
                <a:solidFill>
                  <a:schemeClr val="bg2">
                    <a:lumMod val="10000"/>
                  </a:schemeClr>
                </a:solidFill>
                <a:latin typeface="Times New Roman" pitchFamily="18" charset="0"/>
                <a:cs typeface="Times New Roman" pitchFamily="18" charset="0"/>
              </a:rPr>
            </a:br>
            <a:r>
              <a:rPr lang="en-US" sz="3200" b="1" dirty="0" smtClean="0">
                <a:solidFill>
                  <a:schemeClr val="bg2">
                    <a:lumMod val="10000"/>
                  </a:schemeClr>
                </a:solidFill>
                <a:latin typeface="Times New Roman" pitchFamily="18" charset="0"/>
                <a:cs typeface="Times New Roman" pitchFamily="18" charset="0"/>
              </a:rPr>
              <a:t>Code NO: </a:t>
            </a:r>
            <a:r>
              <a:rPr lang="en-US" sz="3200" b="1" dirty="0">
                <a:solidFill>
                  <a:schemeClr val="bg2">
                    <a:lumMod val="10000"/>
                  </a:schemeClr>
                </a:solidFill>
                <a:latin typeface="Times New Roman" pitchFamily="18" charset="0"/>
                <a:cs typeface="Times New Roman" pitchFamily="18" charset="0"/>
              </a:rPr>
              <a:t>EE-121</a:t>
            </a:r>
            <a:br>
              <a:rPr lang="en-US" sz="3200" b="1" dirty="0">
                <a:solidFill>
                  <a:schemeClr val="bg2">
                    <a:lumMod val="10000"/>
                  </a:schemeClr>
                </a:solidFill>
                <a:latin typeface="Times New Roman" pitchFamily="18" charset="0"/>
                <a:cs typeface="Times New Roman" pitchFamily="18" charset="0"/>
              </a:rPr>
            </a:br>
            <a:r>
              <a:rPr lang="en-US" sz="3200" b="1" dirty="0">
                <a:solidFill>
                  <a:schemeClr val="bg2">
                    <a:lumMod val="10000"/>
                  </a:schemeClr>
                </a:solidFill>
                <a:latin typeface="Times New Roman" pitchFamily="18" charset="0"/>
                <a:cs typeface="Times New Roman" pitchFamily="18" charset="0"/>
              </a:rPr>
              <a:t/>
            </a:r>
            <a:br>
              <a:rPr lang="en-US" sz="3200" b="1"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by</a:t>
            </a:r>
            <a:br>
              <a:rPr lang="en-US" sz="2800"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 </a:t>
            </a:r>
            <a:br>
              <a:rPr lang="en-US" sz="2800"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Dr. Wazir Muhammad Laghari</a:t>
            </a:r>
            <a:r>
              <a:rPr lang="en-US" sz="2800" i="1" dirty="0">
                <a:solidFill>
                  <a:schemeClr val="bg2">
                    <a:lumMod val="10000"/>
                  </a:schemeClr>
                </a:solidFill>
                <a:latin typeface="Times New Roman" pitchFamily="18" charset="0"/>
                <a:cs typeface="Times New Roman" pitchFamily="18" charset="0"/>
              </a:rPr>
              <a:t/>
            </a:r>
            <a:br>
              <a:rPr lang="en-US" sz="2800" i="1" dirty="0">
                <a:solidFill>
                  <a:schemeClr val="bg2">
                    <a:lumMod val="10000"/>
                  </a:schemeClr>
                </a:solidFill>
                <a:latin typeface="Times New Roman" pitchFamily="18" charset="0"/>
                <a:cs typeface="Times New Roman" pitchFamily="18" charset="0"/>
              </a:rPr>
            </a:br>
            <a:r>
              <a:rPr lang="en-US" sz="2800" i="1" dirty="0">
                <a:solidFill>
                  <a:schemeClr val="bg2">
                    <a:lumMod val="10000"/>
                  </a:schemeClr>
                </a:solidFill>
                <a:latin typeface="Times New Roman" pitchFamily="18" charset="0"/>
                <a:cs typeface="Times New Roman" pitchFamily="18" charset="0"/>
              </a:rPr>
              <a:t/>
            </a:r>
            <a:br>
              <a:rPr lang="en-US" sz="2800" i="1" dirty="0">
                <a:solidFill>
                  <a:schemeClr val="bg2">
                    <a:lumMod val="10000"/>
                  </a:schemeClr>
                </a:solidFill>
                <a:latin typeface="Times New Roman" pitchFamily="18" charset="0"/>
                <a:cs typeface="Times New Roman" pitchFamily="18" charset="0"/>
              </a:rPr>
            </a:br>
            <a:r>
              <a:rPr lang="en-US" sz="2000" i="1" dirty="0">
                <a:solidFill>
                  <a:schemeClr val="bg2">
                    <a:lumMod val="10000"/>
                  </a:schemeClr>
                </a:solidFill>
                <a:latin typeface="Times New Roman" pitchFamily="18" charset="0"/>
                <a:cs typeface="Times New Roman" pitchFamily="18" charset="0"/>
              </a:rPr>
              <a:t>Email: wazirlaghari@buetk.edu.pk</a:t>
            </a:r>
          </a:p>
        </p:txBody>
      </p:sp>
      <p:sp>
        <p:nvSpPr>
          <p:cNvPr id="5" name="AutoShape 2" descr="Image result for BUITEMS monogra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BUITEMS monogram"/>
          <p:cNvSpPr>
            <a:spLocks noChangeAspect="1" noChangeArrowheads="1"/>
          </p:cNvSpPr>
          <p:nvPr/>
        </p:nvSpPr>
        <p:spPr bwMode="auto">
          <a:xfrm>
            <a:off x="1679575" y="-966788"/>
            <a:ext cx="2095500" cy="2028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Connector 6"/>
          <p:cNvCxnSpPr/>
          <p:nvPr/>
        </p:nvCxnSpPr>
        <p:spPr>
          <a:xfrm>
            <a:off x="2286000" y="4341812"/>
            <a:ext cx="83820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80" y="431404"/>
            <a:ext cx="1896320" cy="1833562"/>
          </a:xfrm>
          <a:prstGeom prst="ellipse">
            <a:avLst/>
          </a:prstGeom>
        </p:spPr>
      </p:pic>
      <p:sp>
        <p:nvSpPr>
          <p:cNvPr id="8" name="Title 1"/>
          <p:cNvSpPr txBox="1">
            <a:spLocks/>
          </p:cNvSpPr>
          <p:nvPr/>
        </p:nvSpPr>
        <p:spPr>
          <a:xfrm>
            <a:off x="2590800" y="5181600"/>
            <a:ext cx="77724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115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a:lstStyle>
          <a:p>
            <a:pPr algn="ctr"/>
            <a:r>
              <a:rPr lang="en-US" sz="2800" dirty="0" smtClean="0">
                <a:solidFill>
                  <a:schemeClr val="bg2">
                    <a:lumMod val="10000"/>
                  </a:schemeClr>
                </a:solidFill>
                <a:latin typeface="Times New Roman" pitchFamily="18" charset="0"/>
                <a:cs typeface="Times New Roman" pitchFamily="18" charset="0"/>
              </a:rPr>
              <a:t>Biomedical Engineering </a:t>
            </a:r>
            <a:r>
              <a:rPr lang="en-US" sz="2800" dirty="0">
                <a:solidFill>
                  <a:schemeClr val="bg2">
                    <a:lumMod val="10000"/>
                  </a:schemeClr>
                </a:solidFill>
                <a:latin typeface="Times New Roman" pitchFamily="18" charset="0"/>
                <a:cs typeface="Times New Roman" pitchFamily="18" charset="0"/>
              </a:rPr>
              <a:t>Department </a:t>
            </a:r>
          </a:p>
          <a:p>
            <a:pPr algn="ctr"/>
            <a:r>
              <a:rPr lang="en-US" sz="2800" dirty="0">
                <a:solidFill>
                  <a:schemeClr val="bg2">
                    <a:lumMod val="10000"/>
                  </a:schemeClr>
                </a:solidFill>
                <a:latin typeface="Times New Roman" pitchFamily="18" charset="0"/>
                <a:cs typeface="Times New Roman" pitchFamily="18" charset="0"/>
              </a:rPr>
              <a:t>Balochistan University of Engineering and </a:t>
            </a:r>
            <a:r>
              <a:rPr lang="en-US" sz="2800" dirty="0" smtClean="0">
                <a:solidFill>
                  <a:schemeClr val="bg2">
                    <a:lumMod val="10000"/>
                  </a:schemeClr>
                </a:solidFill>
                <a:latin typeface="Times New Roman" pitchFamily="18" charset="0"/>
                <a:cs typeface="Times New Roman" pitchFamily="18" charset="0"/>
              </a:rPr>
              <a:t>Technology, Khuzdar </a:t>
            </a:r>
            <a:endParaRPr lang="en-US" sz="28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951281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ED82E9EA-6B3B-3A34-802E-8E78DA3016B4}"/>
                  </a:ext>
                </a:extLst>
              </p:cNvPr>
              <p:cNvSpPr txBox="1"/>
              <p:nvPr/>
            </p:nvSpPr>
            <p:spPr>
              <a:xfrm>
                <a:off x="309221" y="870821"/>
                <a:ext cx="236962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C00000"/>
                          </a:solidFill>
                          <a:latin typeface="Cambria Math" panose="02040503050406030204" pitchFamily="18" charset="0"/>
                        </a:rPr>
                        <m:t>𝑳𝒐𝒐𝒑</m:t>
                      </m:r>
                      <m:r>
                        <a:rPr lang="en-US" sz="4000" b="1" i="1" smtClean="0">
                          <a:solidFill>
                            <a:srgbClr val="C00000"/>
                          </a:solidFill>
                          <a:latin typeface="Cambria Math" panose="02040503050406030204" pitchFamily="18" charset="0"/>
                        </a:rPr>
                        <m:t>−</m:t>
                      </m:r>
                      <m:r>
                        <a:rPr lang="en-US" sz="4000" b="1" i="1" smtClean="0">
                          <a:solidFill>
                            <a:srgbClr val="C00000"/>
                          </a:solidFill>
                          <a:latin typeface="Cambria Math" panose="02040503050406030204" pitchFamily="18" charset="0"/>
                        </a:rPr>
                        <m:t>𝟐</m:t>
                      </m:r>
                      <m:r>
                        <a:rPr lang="en-US" sz="4000" b="1" i="1" smtClean="0">
                          <a:solidFill>
                            <a:srgbClr val="C00000"/>
                          </a:solidFill>
                          <a:latin typeface="Cambria Math" panose="02040503050406030204" pitchFamily="18" charset="0"/>
                        </a:rPr>
                        <m:t>:</m:t>
                      </m:r>
                    </m:oMath>
                  </m:oMathPara>
                </a14:m>
                <a:endParaRPr lang="en-PK" sz="4000" b="1" dirty="0">
                  <a:solidFill>
                    <a:srgbClr val="C00000"/>
                  </a:solidFill>
                </a:endParaRPr>
              </a:p>
            </p:txBody>
          </p:sp>
        </mc:Choice>
        <mc:Fallback xmlns="">
          <p:sp>
            <p:nvSpPr>
              <p:cNvPr id="2" name="TextBox 1">
                <a:extLst>
                  <a:ext uri="{FF2B5EF4-FFF2-40B4-BE49-F238E27FC236}">
                    <a16:creationId xmlns:a16="http://schemas.microsoft.com/office/drawing/2014/main" id="{ED82E9EA-6B3B-3A34-802E-8E78DA3016B4}"/>
                  </a:ext>
                </a:extLst>
              </p:cNvPr>
              <p:cNvSpPr txBox="1">
                <a:spLocks noRot="1" noChangeAspect="1" noMove="1" noResize="1" noEditPoints="1" noAdjustHandles="1" noChangeArrowheads="1" noChangeShapeType="1" noTextEdit="1"/>
              </p:cNvSpPr>
              <p:nvPr/>
            </p:nvSpPr>
            <p:spPr>
              <a:xfrm>
                <a:off x="309221" y="870821"/>
                <a:ext cx="2369623" cy="615553"/>
              </a:xfrm>
              <a:prstGeom prst="rect">
                <a:avLst/>
              </a:prstGeom>
              <a:blipFill>
                <a:blip r:embed="rId2"/>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37433C7A-F70C-43D1-CB50-30E9CAFE9B5E}"/>
                  </a:ext>
                </a:extLst>
              </p:cNvPr>
              <p:cNvSpPr txBox="1"/>
              <p:nvPr/>
            </p:nvSpPr>
            <p:spPr>
              <a:xfrm>
                <a:off x="152400" y="1770455"/>
                <a:ext cx="709136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−10=</m:t>
                      </m:r>
                      <m:r>
                        <a:rPr lang="en-US" sz="3600" i="1" smtClean="0">
                          <a:latin typeface="Cambria Math" panose="02040503050406030204" pitchFamily="18" charset="0"/>
                        </a:rPr>
                        <m:t>1</m:t>
                      </m:r>
                      <m:d>
                        <m:dPr>
                          <m:ctrlPr>
                            <a:rPr lang="en-US" sz="3600" b="0" i="1" smtClean="0">
                              <a:latin typeface="Cambria Math" panose="02040503050406030204" pitchFamily="18" charset="0"/>
                            </a:rPr>
                          </m:ctrlPr>
                        </m:dPr>
                        <m:e>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e>
                      </m:d>
                      <m:r>
                        <a:rPr lang="en-US" sz="3600" b="0" i="1" smtClean="0">
                          <a:latin typeface="Cambria Math" panose="02040503050406030204" pitchFamily="18" charset="0"/>
                        </a:rPr>
                        <m:t>+5</m:t>
                      </m:r>
                      <m:d>
                        <m:dPr>
                          <m:ctrlPr>
                            <a:rPr lang="en-US" sz="3600" b="0" i="1" smtClean="0">
                              <a:latin typeface="Cambria Math" panose="02040503050406030204" pitchFamily="18" charset="0"/>
                            </a:rPr>
                          </m:ctrlPr>
                        </m:dPr>
                        <m:e>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e>
                      </m:d>
                      <m:r>
                        <a:rPr lang="en-US" sz="3600" b="0" i="1" smtClean="0">
                          <a:latin typeface="Cambria Math" panose="02040503050406030204" pitchFamily="18" charset="0"/>
                        </a:rPr>
                        <m:t>+2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oMath>
                  </m:oMathPara>
                </a14:m>
                <a:endParaRPr lang="en-PK" sz="3600" dirty="0"/>
              </a:p>
            </p:txBody>
          </p:sp>
        </mc:Choice>
        <mc:Fallback xmlns="">
          <p:sp>
            <p:nvSpPr>
              <p:cNvPr id="3" name="TextBox 2">
                <a:extLst>
                  <a:ext uri="{FF2B5EF4-FFF2-40B4-BE49-F238E27FC236}">
                    <a16:creationId xmlns:a16="http://schemas.microsoft.com/office/drawing/2014/main" id="{37433C7A-F70C-43D1-CB50-30E9CAFE9B5E}"/>
                  </a:ext>
                </a:extLst>
              </p:cNvPr>
              <p:cNvSpPr txBox="1">
                <a:spLocks noRot="1" noChangeAspect="1" noMove="1" noResize="1" noEditPoints="1" noAdjustHandles="1" noChangeArrowheads="1" noChangeShapeType="1" noTextEdit="1"/>
              </p:cNvSpPr>
              <p:nvPr/>
            </p:nvSpPr>
            <p:spPr>
              <a:xfrm>
                <a:off x="152400" y="1770455"/>
                <a:ext cx="7091365" cy="553998"/>
              </a:xfrm>
              <a:prstGeom prst="rect">
                <a:avLst/>
              </a:prstGeom>
              <a:blipFill>
                <a:blip r:embed="rId3"/>
                <a:stretch>
                  <a:fillRect/>
                </a:stretch>
              </a:blipFill>
            </p:spPr>
            <p:txBody>
              <a:bodyPr/>
              <a:lstStyle/>
              <a:p>
                <a:r>
                  <a:rPr lang="en-PK">
                    <a:noFill/>
                  </a:rPr>
                  <a:t> </a:t>
                </a:r>
              </a:p>
            </p:txBody>
          </p:sp>
        </mc:Fallback>
      </mc:AlternateContent>
      <p:sp>
        <p:nvSpPr>
          <p:cNvPr id="13" name="TextBox 12">
            <a:extLst>
              <a:ext uri="{FF2B5EF4-FFF2-40B4-BE49-F238E27FC236}">
                <a16:creationId xmlns="" xmlns:a16="http://schemas.microsoft.com/office/drawing/2014/main" id="{053D9612-E247-396A-8D61-75D5481C0F7A}"/>
              </a:ext>
            </a:extLst>
          </p:cNvPr>
          <p:cNvSpPr txBox="1"/>
          <p:nvPr/>
        </p:nvSpPr>
        <p:spPr>
          <a:xfrm>
            <a:off x="152400" y="170797"/>
            <a:ext cx="12476480" cy="461665"/>
          </a:xfrm>
          <a:prstGeom prst="rect">
            <a:avLst/>
          </a:prstGeom>
          <a:noFill/>
        </p:spPr>
        <p:txBody>
          <a:bodyPr wrap="square">
            <a:spAutoFit/>
          </a:bodyPr>
          <a:lstStyle/>
          <a:p>
            <a:r>
              <a:rPr lang="en-US" sz="2400" b="1" dirty="0">
                <a:solidFill>
                  <a:srgbClr val="FF0000"/>
                </a:solidFill>
              </a:rPr>
              <a:t>Q: Apply the Loop Analysis on the given below circuit, find the Current I</a:t>
            </a:r>
            <a:r>
              <a:rPr lang="en-US" sz="2400" b="1" baseline="-25000" dirty="0">
                <a:solidFill>
                  <a:srgbClr val="FF0000"/>
                </a:solidFill>
              </a:rPr>
              <a:t>x ,</a:t>
            </a:r>
            <a:r>
              <a:rPr lang="en-US" sz="2400" b="1" dirty="0" err="1">
                <a:solidFill>
                  <a:srgbClr val="FF0000"/>
                </a:solidFill>
              </a:rPr>
              <a:t>I</a:t>
            </a:r>
            <a:r>
              <a:rPr lang="en-US" sz="2400" b="1" baseline="-25000" dirty="0" err="1">
                <a:solidFill>
                  <a:srgbClr val="FF0000"/>
                </a:solidFill>
              </a:rPr>
              <a:t>y</a:t>
            </a:r>
            <a:r>
              <a:rPr lang="en-US" sz="2400" b="1" baseline="-25000" dirty="0">
                <a:solidFill>
                  <a:srgbClr val="FF0000"/>
                </a:solidFill>
              </a:rPr>
              <a:t> ,</a:t>
            </a:r>
            <a:r>
              <a:rPr lang="en-US" sz="2400" b="1" dirty="0">
                <a:solidFill>
                  <a:srgbClr val="FF0000"/>
                </a:solidFill>
              </a:rPr>
              <a:t>and </a:t>
            </a:r>
            <a:r>
              <a:rPr lang="en-US" sz="2400" b="1" dirty="0" err="1">
                <a:solidFill>
                  <a:srgbClr val="FF0000"/>
                </a:solidFill>
              </a:rPr>
              <a:t>I</a:t>
            </a:r>
            <a:r>
              <a:rPr lang="en-US" sz="2400" b="1" baseline="-25000" dirty="0" err="1">
                <a:solidFill>
                  <a:srgbClr val="FF0000"/>
                </a:solidFill>
              </a:rPr>
              <a:t>z</a:t>
            </a:r>
            <a:endParaRPr lang="en-PK" sz="2400" b="1" dirty="0">
              <a:solidFill>
                <a:srgbClr val="FF0000"/>
              </a:solidFill>
            </a:endParaRPr>
          </a:p>
        </p:txBody>
      </p:sp>
      <p:pic>
        <p:nvPicPr>
          <p:cNvPr id="14" name="Picture 13">
            <a:extLst>
              <a:ext uri="{FF2B5EF4-FFF2-40B4-BE49-F238E27FC236}">
                <a16:creationId xmlns="" xmlns:a16="http://schemas.microsoft.com/office/drawing/2014/main" id="{CF7AB092-E4D3-90BE-FB5B-B72551CC60E3}"/>
              </a:ext>
            </a:extLst>
          </p:cNvPr>
          <p:cNvPicPr>
            <a:picLocks noChangeAspect="1"/>
          </p:cNvPicPr>
          <p:nvPr/>
        </p:nvPicPr>
        <p:blipFill>
          <a:blip r:embed="rId4"/>
          <a:stretch>
            <a:fillRect/>
          </a:stretch>
        </p:blipFill>
        <p:spPr>
          <a:xfrm>
            <a:off x="7628842" y="1625600"/>
            <a:ext cx="4410758" cy="380405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1E47D260-7FBD-C37F-2025-3FF491A76B9F}"/>
                  </a:ext>
                </a:extLst>
              </p:cNvPr>
              <p:cNvSpPr txBox="1"/>
              <p:nvPr/>
            </p:nvSpPr>
            <p:spPr>
              <a:xfrm>
                <a:off x="152400" y="3152001"/>
                <a:ext cx="632500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−10=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5</m:t>
                          </m:r>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−5</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oMath>
                  </m:oMathPara>
                </a14:m>
                <a:endParaRPr lang="en-PK" sz="3600" dirty="0"/>
              </a:p>
            </p:txBody>
          </p:sp>
        </mc:Choice>
        <mc:Fallback xmlns="">
          <p:sp>
            <p:nvSpPr>
              <p:cNvPr id="4" name="TextBox 3">
                <a:extLst>
                  <a:ext uri="{FF2B5EF4-FFF2-40B4-BE49-F238E27FC236}">
                    <a16:creationId xmlns:a16="http://schemas.microsoft.com/office/drawing/2014/main" id="{1E47D260-7FBD-C37F-2025-3FF491A76B9F}"/>
                  </a:ext>
                </a:extLst>
              </p:cNvPr>
              <p:cNvSpPr txBox="1">
                <a:spLocks noRot="1" noChangeAspect="1" noMove="1" noResize="1" noEditPoints="1" noAdjustHandles="1" noChangeArrowheads="1" noChangeShapeType="1" noTextEdit="1"/>
              </p:cNvSpPr>
              <p:nvPr/>
            </p:nvSpPr>
            <p:spPr>
              <a:xfrm>
                <a:off x="152400" y="3152001"/>
                <a:ext cx="6325000" cy="553998"/>
              </a:xfrm>
              <a:prstGeom prst="rect">
                <a:avLst/>
              </a:prstGeom>
              <a:blipFill>
                <a:blip r:embed="rId5"/>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A528B63E-DB36-964D-847B-215EC3AF6213}"/>
                  </a:ext>
                </a:extLst>
              </p:cNvPr>
              <p:cNvSpPr txBox="1"/>
              <p:nvPr/>
            </p:nvSpPr>
            <p:spPr>
              <a:xfrm>
                <a:off x="152400" y="4533547"/>
                <a:ext cx="459029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−10=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−5</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+8</m:t>
                          </m:r>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oMath>
                  </m:oMathPara>
                </a14:m>
                <a:endParaRPr lang="en-PK" sz="3600" dirty="0"/>
              </a:p>
            </p:txBody>
          </p:sp>
        </mc:Choice>
        <mc:Fallback xmlns="">
          <p:sp>
            <p:nvSpPr>
              <p:cNvPr id="5" name="TextBox 4">
                <a:extLst>
                  <a:ext uri="{FF2B5EF4-FFF2-40B4-BE49-F238E27FC236}">
                    <a16:creationId xmlns:a16="http://schemas.microsoft.com/office/drawing/2014/main" id="{A528B63E-DB36-964D-847B-215EC3AF6213}"/>
                  </a:ext>
                </a:extLst>
              </p:cNvPr>
              <p:cNvSpPr txBox="1">
                <a:spLocks noRot="1" noChangeAspect="1" noMove="1" noResize="1" noEditPoints="1" noAdjustHandles="1" noChangeArrowheads="1" noChangeShapeType="1" noTextEdit="1"/>
              </p:cNvSpPr>
              <p:nvPr/>
            </p:nvSpPr>
            <p:spPr>
              <a:xfrm>
                <a:off x="152400" y="4533547"/>
                <a:ext cx="4590296" cy="553998"/>
              </a:xfrm>
              <a:prstGeom prst="rect">
                <a:avLst/>
              </a:prstGeom>
              <a:blipFill>
                <a:blip r:embed="rId6"/>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18146DF-3A52-C523-5C13-6F25B16F6FE7}"/>
                  </a:ext>
                </a:extLst>
              </p:cNvPr>
              <p:cNvSpPr txBox="1"/>
              <p:nvPr/>
            </p:nvSpPr>
            <p:spPr>
              <a:xfrm>
                <a:off x="309221" y="5823867"/>
                <a:ext cx="6570004" cy="553998"/>
              </a:xfrm>
              <a:prstGeom prst="rect">
                <a:avLst/>
              </a:prstGeom>
              <a:noFill/>
            </p:spPr>
            <p:txBody>
              <a:bodyPr wrap="none" lIns="0" tIns="0" rIns="0" bIns="0" rtlCol="0">
                <a:spAutoFit/>
              </a:bodyPr>
              <a:lstStyle/>
              <a:p>
                <a14:m>
                  <m:oMath xmlns:m="http://schemas.openxmlformats.org/officeDocument/2006/math">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−5</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+8</m:t>
                        </m:r>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=−10 −−−(2)</m:t>
                    </m:r>
                  </m:oMath>
                </a14:m>
                <a:r>
                  <a:rPr lang="en-US" sz="3600" dirty="0"/>
                  <a:t> </a:t>
                </a:r>
                <a:endParaRPr lang="en-PK" sz="3600" dirty="0"/>
              </a:p>
            </p:txBody>
          </p:sp>
        </mc:Choice>
        <mc:Fallback xmlns="">
          <p:sp>
            <p:nvSpPr>
              <p:cNvPr id="6" name="TextBox 5">
                <a:extLst>
                  <a:ext uri="{FF2B5EF4-FFF2-40B4-BE49-F238E27FC236}">
                    <a16:creationId xmlns:a16="http://schemas.microsoft.com/office/drawing/2014/main" id="{318146DF-3A52-C523-5C13-6F25B16F6FE7}"/>
                  </a:ext>
                </a:extLst>
              </p:cNvPr>
              <p:cNvSpPr txBox="1">
                <a:spLocks noRot="1" noChangeAspect="1" noMove="1" noResize="1" noEditPoints="1" noAdjustHandles="1" noChangeArrowheads="1" noChangeShapeType="1" noTextEdit="1"/>
              </p:cNvSpPr>
              <p:nvPr/>
            </p:nvSpPr>
            <p:spPr>
              <a:xfrm>
                <a:off x="309221" y="5823867"/>
                <a:ext cx="6570004" cy="553998"/>
              </a:xfrm>
              <a:prstGeom prst="rect">
                <a:avLst/>
              </a:prstGeom>
              <a:blipFill>
                <a:blip r:embed="rId7"/>
                <a:stretch>
                  <a:fillRect/>
                </a:stretch>
              </a:blipFill>
            </p:spPr>
            <p:txBody>
              <a:bodyPr/>
              <a:lstStyle/>
              <a:p>
                <a:r>
                  <a:rPr lang="en-PK">
                    <a:noFill/>
                  </a:rPr>
                  <a:t> </a:t>
                </a:r>
              </a:p>
            </p:txBody>
          </p:sp>
        </mc:Fallback>
      </mc:AlternateContent>
    </p:spTree>
    <p:extLst>
      <p:ext uri="{BB962C8B-B14F-4D97-AF65-F5344CB8AC3E}">
        <p14:creationId xmlns:p14="http://schemas.microsoft.com/office/powerpoint/2010/main" val="30945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ED82E9EA-6B3B-3A34-802E-8E78DA3016B4}"/>
                  </a:ext>
                </a:extLst>
              </p:cNvPr>
              <p:cNvSpPr txBox="1"/>
              <p:nvPr/>
            </p:nvSpPr>
            <p:spPr>
              <a:xfrm>
                <a:off x="309221" y="870821"/>
                <a:ext cx="236962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C00000"/>
                          </a:solidFill>
                          <a:latin typeface="Cambria Math" panose="02040503050406030204" pitchFamily="18" charset="0"/>
                        </a:rPr>
                        <m:t>𝑳𝒐𝒐𝒑</m:t>
                      </m:r>
                      <m:r>
                        <a:rPr lang="en-US" sz="4000" b="1" i="1" smtClean="0">
                          <a:solidFill>
                            <a:srgbClr val="C00000"/>
                          </a:solidFill>
                          <a:latin typeface="Cambria Math" panose="02040503050406030204" pitchFamily="18" charset="0"/>
                        </a:rPr>
                        <m:t>−</m:t>
                      </m:r>
                      <m:r>
                        <a:rPr lang="en-US" sz="4000" b="1" i="1" smtClean="0">
                          <a:solidFill>
                            <a:srgbClr val="C00000"/>
                          </a:solidFill>
                          <a:latin typeface="Cambria Math" panose="02040503050406030204" pitchFamily="18" charset="0"/>
                        </a:rPr>
                        <m:t>𝟑</m:t>
                      </m:r>
                      <m:r>
                        <a:rPr lang="en-US" sz="4000" b="1" i="1" smtClean="0">
                          <a:solidFill>
                            <a:srgbClr val="C00000"/>
                          </a:solidFill>
                          <a:latin typeface="Cambria Math" panose="02040503050406030204" pitchFamily="18" charset="0"/>
                        </a:rPr>
                        <m:t>:</m:t>
                      </m:r>
                    </m:oMath>
                  </m:oMathPara>
                </a14:m>
                <a:endParaRPr lang="en-PK" sz="4000" b="1" dirty="0">
                  <a:solidFill>
                    <a:srgbClr val="C00000"/>
                  </a:solidFill>
                </a:endParaRPr>
              </a:p>
            </p:txBody>
          </p:sp>
        </mc:Choice>
        <mc:Fallback xmlns="">
          <p:sp>
            <p:nvSpPr>
              <p:cNvPr id="2" name="TextBox 1">
                <a:extLst>
                  <a:ext uri="{FF2B5EF4-FFF2-40B4-BE49-F238E27FC236}">
                    <a16:creationId xmlns:a16="http://schemas.microsoft.com/office/drawing/2014/main" id="{ED82E9EA-6B3B-3A34-802E-8E78DA3016B4}"/>
                  </a:ext>
                </a:extLst>
              </p:cNvPr>
              <p:cNvSpPr txBox="1">
                <a:spLocks noRot="1" noChangeAspect="1" noMove="1" noResize="1" noEditPoints="1" noAdjustHandles="1" noChangeArrowheads="1" noChangeShapeType="1" noTextEdit="1"/>
              </p:cNvSpPr>
              <p:nvPr/>
            </p:nvSpPr>
            <p:spPr>
              <a:xfrm>
                <a:off x="309221" y="870821"/>
                <a:ext cx="2369623" cy="615553"/>
              </a:xfrm>
              <a:prstGeom prst="rect">
                <a:avLst/>
              </a:prstGeom>
              <a:blipFill>
                <a:blip r:embed="rId2"/>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37433C7A-F70C-43D1-CB50-30E9CAFE9B5E}"/>
                  </a:ext>
                </a:extLst>
              </p:cNvPr>
              <p:cNvSpPr txBox="1"/>
              <p:nvPr/>
            </p:nvSpPr>
            <p:spPr>
              <a:xfrm>
                <a:off x="152400" y="1770455"/>
                <a:ext cx="56693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−5=3</m:t>
                      </m:r>
                      <m:d>
                        <m:dPr>
                          <m:ctrlPr>
                            <a:rPr lang="en-US" sz="3600" b="0" i="1" smtClean="0">
                              <a:latin typeface="Cambria Math" panose="02040503050406030204" pitchFamily="18" charset="0"/>
                            </a:rPr>
                          </m:ctrlPr>
                        </m:dPr>
                        <m:e>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e>
                      </m:d>
                      <m:r>
                        <a:rPr lang="en-US" sz="3600" b="0" i="1" smtClean="0">
                          <a:latin typeface="Cambria Math" panose="02040503050406030204" pitchFamily="18" charset="0"/>
                        </a:rPr>
                        <m:t>+1</m:t>
                      </m:r>
                      <m:d>
                        <m:dPr>
                          <m:ctrlPr>
                            <a:rPr lang="en-US" sz="3600" b="0" i="1" smtClean="0">
                              <a:latin typeface="Cambria Math" panose="02040503050406030204" pitchFamily="18" charset="0"/>
                            </a:rPr>
                          </m:ctrlPr>
                        </m:dPr>
                        <m:e>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e>
                      </m:d>
                    </m:oMath>
                  </m:oMathPara>
                </a14:m>
                <a:endParaRPr lang="en-PK" sz="3600" dirty="0"/>
              </a:p>
            </p:txBody>
          </p:sp>
        </mc:Choice>
        <mc:Fallback xmlns="">
          <p:sp>
            <p:nvSpPr>
              <p:cNvPr id="3" name="TextBox 2">
                <a:extLst>
                  <a:ext uri="{FF2B5EF4-FFF2-40B4-BE49-F238E27FC236}">
                    <a16:creationId xmlns:a16="http://schemas.microsoft.com/office/drawing/2014/main" id="{37433C7A-F70C-43D1-CB50-30E9CAFE9B5E}"/>
                  </a:ext>
                </a:extLst>
              </p:cNvPr>
              <p:cNvSpPr txBox="1">
                <a:spLocks noRot="1" noChangeAspect="1" noMove="1" noResize="1" noEditPoints="1" noAdjustHandles="1" noChangeArrowheads="1" noChangeShapeType="1" noTextEdit="1"/>
              </p:cNvSpPr>
              <p:nvPr/>
            </p:nvSpPr>
            <p:spPr>
              <a:xfrm>
                <a:off x="152400" y="1770455"/>
                <a:ext cx="5669373" cy="553998"/>
              </a:xfrm>
              <a:prstGeom prst="rect">
                <a:avLst/>
              </a:prstGeom>
              <a:blipFill>
                <a:blip r:embed="rId3"/>
                <a:stretch>
                  <a:fillRect/>
                </a:stretch>
              </a:blipFill>
            </p:spPr>
            <p:txBody>
              <a:bodyPr/>
              <a:lstStyle/>
              <a:p>
                <a:r>
                  <a:rPr lang="en-PK">
                    <a:noFill/>
                  </a:rPr>
                  <a:t> </a:t>
                </a:r>
              </a:p>
            </p:txBody>
          </p:sp>
        </mc:Fallback>
      </mc:AlternateContent>
      <p:sp>
        <p:nvSpPr>
          <p:cNvPr id="13" name="TextBox 12">
            <a:extLst>
              <a:ext uri="{FF2B5EF4-FFF2-40B4-BE49-F238E27FC236}">
                <a16:creationId xmlns="" xmlns:a16="http://schemas.microsoft.com/office/drawing/2014/main" id="{053D9612-E247-396A-8D61-75D5481C0F7A}"/>
              </a:ext>
            </a:extLst>
          </p:cNvPr>
          <p:cNvSpPr txBox="1"/>
          <p:nvPr/>
        </p:nvSpPr>
        <p:spPr>
          <a:xfrm>
            <a:off x="152400" y="170797"/>
            <a:ext cx="12476480" cy="461665"/>
          </a:xfrm>
          <a:prstGeom prst="rect">
            <a:avLst/>
          </a:prstGeom>
          <a:noFill/>
        </p:spPr>
        <p:txBody>
          <a:bodyPr wrap="square">
            <a:spAutoFit/>
          </a:bodyPr>
          <a:lstStyle/>
          <a:p>
            <a:r>
              <a:rPr lang="en-US" sz="2400" b="1" dirty="0">
                <a:solidFill>
                  <a:srgbClr val="FF0000"/>
                </a:solidFill>
              </a:rPr>
              <a:t>Q: Apply the Loop Analysis on the given below circuit, find the Current I</a:t>
            </a:r>
            <a:r>
              <a:rPr lang="en-US" sz="2400" b="1" baseline="-25000" dirty="0">
                <a:solidFill>
                  <a:srgbClr val="FF0000"/>
                </a:solidFill>
              </a:rPr>
              <a:t>x ,</a:t>
            </a:r>
            <a:r>
              <a:rPr lang="en-US" sz="2400" b="1" dirty="0" err="1">
                <a:solidFill>
                  <a:srgbClr val="FF0000"/>
                </a:solidFill>
              </a:rPr>
              <a:t>I</a:t>
            </a:r>
            <a:r>
              <a:rPr lang="en-US" sz="2400" b="1" baseline="-25000" dirty="0" err="1">
                <a:solidFill>
                  <a:srgbClr val="FF0000"/>
                </a:solidFill>
              </a:rPr>
              <a:t>y</a:t>
            </a:r>
            <a:r>
              <a:rPr lang="en-US" sz="2400" b="1" baseline="-25000" dirty="0">
                <a:solidFill>
                  <a:srgbClr val="FF0000"/>
                </a:solidFill>
              </a:rPr>
              <a:t> ,</a:t>
            </a:r>
            <a:r>
              <a:rPr lang="en-US" sz="2400" b="1" dirty="0">
                <a:solidFill>
                  <a:srgbClr val="FF0000"/>
                </a:solidFill>
              </a:rPr>
              <a:t>and </a:t>
            </a:r>
            <a:r>
              <a:rPr lang="en-US" sz="2400" b="1" dirty="0" err="1">
                <a:solidFill>
                  <a:srgbClr val="FF0000"/>
                </a:solidFill>
              </a:rPr>
              <a:t>I</a:t>
            </a:r>
            <a:r>
              <a:rPr lang="en-US" sz="2400" b="1" baseline="-25000" dirty="0" err="1">
                <a:solidFill>
                  <a:srgbClr val="FF0000"/>
                </a:solidFill>
              </a:rPr>
              <a:t>z</a:t>
            </a:r>
            <a:endParaRPr lang="en-PK" sz="2400" b="1" dirty="0">
              <a:solidFill>
                <a:srgbClr val="FF0000"/>
              </a:solidFill>
            </a:endParaRPr>
          </a:p>
        </p:txBody>
      </p:sp>
      <p:pic>
        <p:nvPicPr>
          <p:cNvPr id="14" name="Picture 13">
            <a:extLst>
              <a:ext uri="{FF2B5EF4-FFF2-40B4-BE49-F238E27FC236}">
                <a16:creationId xmlns="" xmlns:a16="http://schemas.microsoft.com/office/drawing/2014/main" id="{CF7AB092-E4D3-90BE-FB5B-B72551CC60E3}"/>
              </a:ext>
            </a:extLst>
          </p:cNvPr>
          <p:cNvPicPr>
            <a:picLocks noChangeAspect="1"/>
          </p:cNvPicPr>
          <p:nvPr/>
        </p:nvPicPr>
        <p:blipFill>
          <a:blip r:embed="rId4"/>
          <a:stretch>
            <a:fillRect/>
          </a:stretch>
        </p:blipFill>
        <p:spPr>
          <a:xfrm>
            <a:off x="7628842" y="1625600"/>
            <a:ext cx="4410758" cy="38040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18146DF-3A52-C523-5C13-6F25B16F6FE7}"/>
                  </a:ext>
                </a:extLst>
              </p:cNvPr>
              <p:cNvSpPr txBox="1"/>
              <p:nvPr/>
            </p:nvSpPr>
            <p:spPr>
              <a:xfrm>
                <a:off x="309221" y="5823867"/>
                <a:ext cx="6315127" cy="553998"/>
              </a:xfrm>
              <a:prstGeom prst="rect">
                <a:avLst/>
              </a:prstGeom>
              <a:noFill/>
            </p:spPr>
            <p:txBody>
              <a:bodyPr wrap="none" lIns="0" tIns="0" rIns="0" bIns="0" rtlCol="0">
                <a:spAutoFit/>
              </a:bodyPr>
              <a:lstStyle/>
              <a:p>
                <a14:m>
                  <m:oMath xmlns:m="http://schemas.openxmlformats.org/officeDocument/2006/math">
                    <m:r>
                      <a:rPr lang="en-US" sz="3600" b="0" i="1" smtClean="0">
                        <a:latin typeface="Cambria Math" panose="02040503050406030204" pitchFamily="18" charset="0"/>
                      </a:rPr>
                      <m:t>−3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+4</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=−5 −−−(3)</m:t>
                    </m:r>
                  </m:oMath>
                </a14:m>
                <a:r>
                  <a:rPr lang="en-US" sz="3600" dirty="0"/>
                  <a:t> </a:t>
                </a:r>
                <a:endParaRPr lang="en-PK" sz="3600" dirty="0"/>
              </a:p>
            </p:txBody>
          </p:sp>
        </mc:Choice>
        <mc:Fallback xmlns="">
          <p:sp>
            <p:nvSpPr>
              <p:cNvPr id="6" name="TextBox 5">
                <a:extLst>
                  <a:ext uri="{FF2B5EF4-FFF2-40B4-BE49-F238E27FC236}">
                    <a16:creationId xmlns:a16="http://schemas.microsoft.com/office/drawing/2014/main" id="{318146DF-3A52-C523-5C13-6F25B16F6FE7}"/>
                  </a:ext>
                </a:extLst>
              </p:cNvPr>
              <p:cNvSpPr txBox="1">
                <a:spLocks noRot="1" noChangeAspect="1" noMove="1" noResize="1" noEditPoints="1" noAdjustHandles="1" noChangeArrowheads="1" noChangeShapeType="1" noTextEdit="1"/>
              </p:cNvSpPr>
              <p:nvPr/>
            </p:nvSpPr>
            <p:spPr>
              <a:xfrm>
                <a:off x="309221" y="5823867"/>
                <a:ext cx="6315127" cy="553998"/>
              </a:xfrm>
              <a:prstGeom prst="rect">
                <a:avLst/>
              </a:prstGeom>
              <a:blipFill>
                <a:blip r:embed="rId5"/>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FA403925-5894-3C15-5433-CD900A3510BD}"/>
                  </a:ext>
                </a:extLst>
              </p:cNvPr>
              <p:cNvSpPr txBox="1"/>
              <p:nvPr/>
            </p:nvSpPr>
            <p:spPr>
              <a:xfrm>
                <a:off x="152399" y="3141470"/>
                <a:ext cx="490300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−5=3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oMath>
                  </m:oMathPara>
                </a14:m>
                <a:endParaRPr lang="en-PK" sz="3600" dirty="0"/>
              </a:p>
            </p:txBody>
          </p:sp>
        </mc:Choice>
        <mc:Fallback xmlns="">
          <p:sp>
            <p:nvSpPr>
              <p:cNvPr id="7" name="TextBox 6">
                <a:extLst>
                  <a:ext uri="{FF2B5EF4-FFF2-40B4-BE49-F238E27FC236}">
                    <a16:creationId xmlns:a16="http://schemas.microsoft.com/office/drawing/2014/main" id="{FA403925-5894-3C15-5433-CD900A3510BD}"/>
                  </a:ext>
                </a:extLst>
              </p:cNvPr>
              <p:cNvSpPr txBox="1">
                <a:spLocks noRot="1" noChangeAspect="1" noMove="1" noResize="1" noEditPoints="1" noAdjustHandles="1" noChangeArrowheads="1" noChangeShapeType="1" noTextEdit="1"/>
              </p:cNvSpPr>
              <p:nvPr/>
            </p:nvSpPr>
            <p:spPr>
              <a:xfrm>
                <a:off x="152399" y="3141470"/>
                <a:ext cx="4903009" cy="553998"/>
              </a:xfrm>
              <a:prstGeom prst="rect">
                <a:avLst/>
              </a:prstGeom>
              <a:blipFill>
                <a:blip r:embed="rId6"/>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BF5B7334-3D31-ECF3-44DD-54E4F0DEF369}"/>
                  </a:ext>
                </a:extLst>
              </p:cNvPr>
              <p:cNvSpPr txBox="1"/>
              <p:nvPr/>
            </p:nvSpPr>
            <p:spPr>
              <a:xfrm>
                <a:off x="227339" y="4556462"/>
                <a:ext cx="433541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−5=−3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+4</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oMath>
                  </m:oMathPara>
                </a14:m>
                <a:endParaRPr lang="en-PK" sz="3600" dirty="0"/>
              </a:p>
            </p:txBody>
          </p:sp>
        </mc:Choice>
        <mc:Fallback xmlns="">
          <p:sp>
            <p:nvSpPr>
              <p:cNvPr id="8" name="TextBox 7">
                <a:extLst>
                  <a:ext uri="{FF2B5EF4-FFF2-40B4-BE49-F238E27FC236}">
                    <a16:creationId xmlns:a16="http://schemas.microsoft.com/office/drawing/2014/main" id="{BF5B7334-3D31-ECF3-44DD-54E4F0DEF369}"/>
                  </a:ext>
                </a:extLst>
              </p:cNvPr>
              <p:cNvSpPr txBox="1">
                <a:spLocks noRot="1" noChangeAspect="1" noMove="1" noResize="1" noEditPoints="1" noAdjustHandles="1" noChangeArrowheads="1" noChangeShapeType="1" noTextEdit="1"/>
              </p:cNvSpPr>
              <p:nvPr/>
            </p:nvSpPr>
            <p:spPr>
              <a:xfrm>
                <a:off x="227339" y="4556462"/>
                <a:ext cx="4335418" cy="553998"/>
              </a:xfrm>
              <a:prstGeom prst="rect">
                <a:avLst/>
              </a:prstGeom>
              <a:blipFill>
                <a:blip r:embed="rId7"/>
                <a:stretch>
                  <a:fillRect/>
                </a:stretch>
              </a:blipFill>
            </p:spPr>
            <p:txBody>
              <a:bodyPr/>
              <a:lstStyle/>
              <a:p>
                <a:r>
                  <a:rPr lang="en-PK">
                    <a:noFill/>
                  </a:rPr>
                  <a:t> </a:t>
                </a:r>
              </a:p>
            </p:txBody>
          </p:sp>
        </mc:Fallback>
      </mc:AlternateContent>
    </p:spTree>
    <p:extLst>
      <p:ext uri="{BB962C8B-B14F-4D97-AF65-F5344CB8AC3E}">
        <p14:creationId xmlns:p14="http://schemas.microsoft.com/office/powerpoint/2010/main" val="232416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1357" y="723461"/>
            <a:ext cx="7575344" cy="615553"/>
          </a:xfrm>
          <a:prstGeom prst="rect">
            <a:avLst/>
          </a:prstGeom>
          <a:noFill/>
        </p:spPr>
        <p:txBody>
          <a:bodyPr wrap="none" lIns="0" tIns="0" rIns="0" bIns="0" rtlCol="0">
            <a:spAutoFit/>
          </a:bodyPr>
          <a:lstStyle/>
          <a:p>
            <a:r>
              <a:rPr lang="en-US" sz="4000" b="1" dirty="0">
                <a:solidFill>
                  <a:srgbClr val="7030A0"/>
                </a:solidFill>
              </a:rPr>
              <a:t>Using Cramer’s rule, find I</a:t>
            </a:r>
            <a:r>
              <a:rPr lang="en-US" sz="4000" b="1" baseline="-25000" dirty="0">
                <a:solidFill>
                  <a:srgbClr val="7030A0"/>
                </a:solidFill>
              </a:rPr>
              <a:t>1</a:t>
            </a:r>
            <a:r>
              <a:rPr lang="en-US" sz="4000" b="1" dirty="0">
                <a:solidFill>
                  <a:srgbClr val="7030A0"/>
                </a:solidFill>
              </a:rPr>
              <a:t>,I</a:t>
            </a:r>
            <a:r>
              <a:rPr lang="en-US" sz="4000" b="1" baseline="-25000" dirty="0">
                <a:solidFill>
                  <a:srgbClr val="7030A0"/>
                </a:solidFill>
              </a:rPr>
              <a:t>2</a:t>
            </a:r>
            <a:r>
              <a:rPr lang="en-US" sz="4000" b="1" dirty="0">
                <a:solidFill>
                  <a:srgbClr val="7030A0"/>
                </a:solidFill>
              </a:rPr>
              <a:t>,and I</a:t>
            </a:r>
            <a:r>
              <a:rPr lang="en-US" sz="4000" b="1" baseline="-25000" dirty="0">
                <a:solidFill>
                  <a:srgbClr val="7030A0"/>
                </a:solidFill>
              </a:rPr>
              <a:t>3</a:t>
            </a:r>
            <a:r>
              <a:rPr lang="en-US" sz="4000" b="1" dirty="0">
                <a:solidFill>
                  <a:srgbClr val="7030A0"/>
                </a:solidFill>
              </a:rPr>
              <a:t> </a:t>
            </a:r>
          </a:p>
        </p:txBody>
      </p:sp>
      <mc:AlternateContent xmlns:mc="http://schemas.openxmlformats.org/markup-compatibility/2006" xmlns:a14="http://schemas.microsoft.com/office/drawing/2010/main">
        <mc:Choice Requires="a14">
          <p:sp>
            <p:nvSpPr>
              <p:cNvPr id="10" name="TextBox 9"/>
              <p:cNvSpPr txBox="1"/>
              <p:nvPr/>
            </p:nvSpPr>
            <p:spPr>
              <a:xfrm>
                <a:off x="0" y="3644258"/>
                <a:ext cx="3632212" cy="1312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7030A0"/>
                          </a:solidFill>
                          <a:latin typeface="Cambria Math" panose="02040503050406030204" pitchFamily="18" charset="0"/>
                          <a:ea typeface="Cambria Math" panose="02040503050406030204" pitchFamily="18" charset="0"/>
                        </a:rPr>
                        <m:t>∆</m:t>
                      </m:r>
                      <m:r>
                        <a:rPr lang="en-US" sz="3200" b="1" i="1" smtClean="0">
                          <a:solidFill>
                            <a:schemeClr val="bg1">
                              <a:lumMod val="50000"/>
                            </a:schemeClr>
                          </a:solidFill>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 </m:t>
                      </m:r>
                      <m:d>
                        <m:dPr>
                          <m:begChr m:val="|"/>
                          <m:endChr m:val="|"/>
                          <m:ctrlPr>
                            <a:rPr lang="en-US" sz="32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3200" b="0" i="1" smtClean="0">
                                  <a:latin typeface="Cambria Math" panose="02040503050406030204" pitchFamily="18" charset="0"/>
                                  <a:ea typeface="Cambria Math" panose="02040503050406030204" pitchFamily="18" charset="0"/>
                                </a:rPr>
                              </m:ctrlPr>
                            </m:mPr>
                            <m:mr>
                              <m:e>
                                <m:r>
                                  <a:rPr lang="en-US" sz="3200" b="0" i="1" smtClean="0">
                                    <a:latin typeface="Cambria Math" panose="02040503050406030204" pitchFamily="18" charset="0"/>
                                    <a:ea typeface="Cambria Math" panose="02040503050406030204" pitchFamily="18" charset="0"/>
                                  </a:rPr>
                                  <m:t>18</m:t>
                                </m:r>
                              </m:e>
                              <m:e>
                                <m:r>
                                  <a:rPr lang="en-US" sz="3200" b="0" i="1" smtClean="0">
                                    <a:latin typeface="Cambria Math" panose="02040503050406030204" pitchFamily="18" charset="0"/>
                                    <a:ea typeface="Cambria Math" panose="02040503050406030204" pitchFamily="18" charset="0"/>
                                  </a:rPr>
                                  <m:t>−5</m:t>
                                </m:r>
                              </m:e>
                              <m:e>
                                <m:r>
                                  <a:rPr lang="en-US" sz="3200" b="0" i="1" smtClean="0">
                                    <a:latin typeface="Cambria Math" panose="02040503050406030204" pitchFamily="18" charset="0"/>
                                    <a:ea typeface="Cambria Math" panose="02040503050406030204" pitchFamily="18" charset="0"/>
                                  </a:rPr>
                                  <m:t>−3</m:t>
                                </m:r>
                              </m:e>
                            </m:mr>
                            <m:mr>
                              <m:e>
                                <m:r>
                                  <a:rPr lang="en-US" sz="3200" b="0" i="1" smtClean="0">
                                    <a:latin typeface="Cambria Math" panose="02040503050406030204" pitchFamily="18" charset="0"/>
                                    <a:ea typeface="Cambria Math" panose="02040503050406030204" pitchFamily="18" charset="0"/>
                                  </a:rPr>
                                  <m:t>−5</m:t>
                                </m:r>
                              </m:e>
                              <m:e>
                                <m:r>
                                  <a:rPr lang="en-US" sz="3200" b="0" i="1" smtClean="0">
                                    <a:latin typeface="Cambria Math" panose="02040503050406030204" pitchFamily="18" charset="0"/>
                                    <a:ea typeface="Cambria Math" panose="02040503050406030204" pitchFamily="18" charset="0"/>
                                  </a:rPr>
                                  <m:t>8</m:t>
                                </m:r>
                              </m:e>
                              <m:e>
                                <m:r>
                                  <a:rPr lang="en-US" sz="3200" b="0" i="1" smtClean="0">
                                    <a:latin typeface="Cambria Math" panose="02040503050406030204" pitchFamily="18" charset="0"/>
                                    <a:ea typeface="Cambria Math" panose="02040503050406030204" pitchFamily="18" charset="0"/>
                                  </a:rPr>
                                  <m:t>−1</m:t>
                                </m:r>
                              </m:e>
                            </m:mr>
                            <m:mr>
                              <m:e>
                                <m:r>
                                  <a:rPr lang="en-US" sz="3200" b="0" i="1" smtClean="0">
                                    <a:latin typeface="Cambria Math" panose="02040503050406030204" pitchFamily="18" charset="0"/>
                                    <a:ea typeface="Cambria Math" panose="02040503050406030204" pitchFamily="18" charset="0"/>
                                  </a:rPr>
                                  <m:t>−3</m:t>
                                </m:r>
                              </m:e>
                              <m:e>
                                <m:r>
                                  <a:rPr lang="en-US" sz="3200" b="0" i="1" smtClean="0">
                                    <a:latin typeface="Cambria Math" panose="02040503050406030204" pitchFamily="18" charset="0"/>
                                    <a:ea typeface="Cambria Math" panose="02040503050406030204" pitchFamily="18" charset="0"/>
                                  </a:rPr>
                                  <m:t>−1</m:t>
                                </m:r>
                              </m:e>
                              <m:e>
                                <m:r>
                                  <a:rPr lang="en-US" sz="3200" b="0" i="1" smtClean="0">
                                    <a:latin typeface="Cambria Math" panose="02040503050406030204" pitchFamily="18" charset="0"/>
                                    <a:ea typeface="Cambria Math" panose="02040503050406030204" pitchFamily="18" charset="0"/>
                                  </a:rPr>
                                  <m:t>4</m:t>
                                </m:r>
                              </m:e>
                            </m:mr>
                          </m:m>
                        </m:e>
                      </m:d>
                    </m:oMath>
                  </m:oMathPara>
                </a14:m>
                <a:endParaRPr lang="en-US"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0" y="3644258"/>
                <a:ext cx="3632212" cy="1312282"/>
              </a:xfrm>
              <a:prstGeom prst="rect">
                <a:avLst/>
              </a:prstGeom>
              <a:blipFill>
                <a:blip r:embed="rId2"/>
                <a:stretch>
                  <a:fillRect/>
                </a:stretch>
              </a:blipFill>
            </p:spPr>
            <p:txBody>
              <a:bodyPr/>
              <a:lstStyle/>
              <a:p>
                <a:r>
                  <a:rPr lang="en-PK">
                    <a:noFill/>
                  </a:rPr>
                  <a:t> </a:t>
                </a:r>
              </a:p>
            </p:txBody>
          </p:sp>
        </mc:Fallback>
      </mc:AlternateContent>
      <p:sp>
        <p:nvSpPr>
          <p:cNvPr id="12" name="TextBox 11"/>
          <p:cNvSpPr txBox="1"/>
          <p:nvPr/>
        </p:nvSpPr>
        <p:spPr>
          <a:xfrm>
            <a:off x="212436" y="3122212"/>
            <a:ext cx="9605819" cy="646331"/>
          </a:xfrm>
          <a:prstGeom prst="rect">
            <a:avLst/>
          </a:prstGeom>
          <a:noFill/>
        </p:spPr>
        <p:txBody>
          <a:bodyPr wrap="square" rtlCol="0">
            <a:spAutoFit/>
          </a:bodyPr>
          <a:lstStyle/>
          <a:p>
            <a:r>
              <a:rPr lang="en-US" sz="3600" b="1" dirty="0"/>
              <a:t>SOLUTION</a:t>
            </a:r>
          </a:p>
        </p:txBody>
      </p:sp>
      <mc:AlternateContent xmlns:mc="http://schemas.openxmlformats.org/markup-compatibility/2006" xmlns:a14="http://schemas.microsoft.com/office/drawing/2010/main">
        <mc:Choice Requires="a14">
          <p:sp>
            <p:nvSpPr>
              <p:cNvPr id="13" name="TextBox 12"/>
              <p:cNvSpPr txBox="1"/>
              <p:nvPr/>
            </p:nvSpPr>
            <p:spPr>
              <a:xfrm>
                <a:off x="7390854" y="3421523"/>
                <a:ext cx="3486660"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m:t>
                          </m:r>
                        </m:e>
                        <m:sub>
                          <m:r>
                            <a:rPr lang="en-US" sz="2800" b="0" i="1" smtClean="0">
                              <a:solidFill>
                                <a:srgbClr val="00B050"/>
                              </a:solidFill>
                              <a:latin typeface="Cambria Math" panose="02040503050406030204" pitchFamily="18" charset="0"/>
                              <a:ea typeface="Cambria Math" panose="02040503050406030204" pitchFamily="18" charset="0"/>
                            </a:rPr>
                            <m:t>𝐼</m:t>
                          </m:r>
                          <m:r>
                            <a:rPr lang="en-US" sz="2800" b="0" i="1" smtClean="0">
                              <a:solidFill>
                                <a:srgbClr val="00B050"/>
                              </a:solidFill>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solidFill>
                                      <a:srgbClr val="FF0000"/>
                                    </a:solidFill>
                                    <a:latin typeface="Cambria Math" panose="02040503050406030204" pitchFamily="18" charset="0"/>
                                    <a:ea typeface="Cambria Math" panose="02040503050406030204" pitchFamily="18" charset="0"/>
                                  </a:rPr>
                                  <m:t>5</m:t>
                                </m:r>
                                <m:r>
                                  <a:rPr lang="en-US" sz="2800" b="0" i="1" smtClean="0">
                                    <a:solidFill>
                                      <a:srgbClr val="FF0000"/>
                                    </a:solidFill>
                                    <a:latin typeface="Cambria Math" panose="02040503050406030204" pitchFamily="18" charset="0"/>
                                    <a:ea typeface="Cambria Math" panose="02040503050406030204" pitchFamily="18" charset="0"/>
                                  </a:rPr>
                                  <m:t>0</m:t>
                                </m:r>
                              </m:e>
                              <m:e>
                                <m:r>
                                  <a:rPr lang="en-US" sz="2800" b="0" i="1" smtClean="0">
                                    <a:latin typeface="Cambria Math" panose="02040503050406030204" pitchFamily="18" charset="0"/>
                                    <a:ea typeface="Cambria Math" panose="02040503050406030204" pitchFamily="18" charset="0"/>
                                  </a:rPr>
                                  <m:t>−5</m:t>
                                </m:r>
                              </m:e>
                              <m:e>
                                <m:r>
                                  <a:rPr lang="en-US" sz="2800" b="0" i="1" smtClean="0">
                                    <a:latin typeface="Cambria Math" panose="02040503050406030204" pitchFamily="18" charset="0"/>
                                    <a:ea typeface="Cambria Math" panose="02040503050406030204" pitchFamily="18" charset="0"/>
                                  </a:rPr>
                                  <m:t>−3</m:t>
                                </m:r>
                              </m:e>
                            </m:mr>
                            <m:mr>
                              <m:e>
                                <m:r>
                                  <a:rPr lang="en-US" sz="2800" b="0" i="1" smtClean="0">
                                    <a:solidFill>
                                      <a:srgbClr val="FF0000"/>
                                    </a:solidFill>
                                    <a:latin typeface="Cambria Math" panose="02040503050406030204" pitchFamily="18" charset="0"/>
                                    <a:ea typeface="Cambria Math" panose="02040503050406030204" pitchFamily="18" charset="0"/>
                                  </a:rPr>
                                  <m:t>−10</m:t>
                                </m:r>
                              </m:e>
                              <m:e>
                                <m:r>
                                  <a:rPr lang="en-US" sz="2800" b="0" i="1" smtClean="0">
                                    <a:latin typeface="Cambria Math" panose="02040503050406030204" pitchFamily="18" charset="0"/>
                                    <a:ea typeface="Cambria Math" panose="02040503050406030204" pitchFamily="18" charset="0"/>
                                  </a:rPr>
                                  <m:t>8</m:t>
                                </m:r>
                              </m:e>
                              <m:e>
                                <m:r>
                                  <a:rPr lang="en-US" sz="2800" b="0" i="1" smtClean="0">
                                    <a:latin typeface="Cambria Math" panose="02040503050406030204" pitchFamily="18" charset="0"/>
                                    <a:ea typeface="Cambria Math" panose="02040503050406030204" pitchFamily="18" charset="0"/>
                                  </a:rPr>
                                  <m:t>−1</m:t>
                                </m:r>
                              </m:e>
                            </m:mr>
                            <m:mr>
                              <m:e>
                                <m:r>
                                  <a:rPr lang="en-US" sz="2800" b="0" i="1" smtClean="0">
                                    <a:solidFill>
                                      <a:srgbClr val="FF0000"/>
                                    </a:solidFill>
                                    <a:latin typeface="Cambria Math" panose="02040503050406030204" pitchFamily="18" charset="0"/>
                                    <a:ea typeface="Cambria Math" panose="02040503050406030204" pitchFamily="18" charset="0"/>
                                  </a:rPr>
                                  <m:t>−5</m:t>
                                </m:r>
                              </m:e>
                              <m:e>
                                <m:r>
                                  <a:rPr lang="en-US" sz="2800" b="0" i="1" smtClean="0">
                                    <a:latin typeface="Cambria Math" panose="02040503050406030204" pitchFamily="18" charset="0"/>
                                    <a:ea typeface="Cambria Math" panose="02040503050406030204" pitchFamily="18" charset="0"/>
                                  </a:rPr>
                                  <m:t>−1</m:t>
                                </m:r>
                              </m:e>
                              <m:e>
                                <m:r>
                                  <a:rPr lang="en-US" sz="2800" b="0" i="1" smtClean="0">
                                    <a:latin typeface="Cambria Math" panose="02040503050406030204" pitchFamily="18" charset="0"/>
                                    <a:ea typeface="Cambria Math" panose="02040503050406030204" pitchFamily="18" charset="0"/>
                                  </a:rPr>
                                  <m:t>4</m:t>
                                </m:r>
                              </m:e>
                            </m:mr>
                          </m:m>
                        </m:e>
                      </m:d>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390854" y="3421523"/>
                <a:ext cx="3486660" cy="1148199"/>
              </a:xfrm>
              <a:prstGeom prst="rect">
                <a:avLst/>
              </a:prstGeom>
              <a:blipFill>
                <a:blip r:embed="rId3"/>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72262" y="5420300"/>
                <a:ext cx="3486659"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accent1"/>
                              </a:solidFill>
                              <a:latin typeface="Cambria Math" panose="02040503050406030204" pitchFamily="18" charset="0"/>
                              <a:ea typeface="Cambria Math" panose="02040503050406030204" pitchFamily="18" charset="0"/>
                            </a:rPr>
                          </m:ctrlPr>
                        </m:sSubPr>
                        <m:e>
                          <m:r>
                            <a:rPr lang="en-US" sz="2800" i="1">
                              <a:solidFill>
                                <a:schemeClr val="accent1"/>
                              </a:solidFill>
                              <a:latin typeface="Cambria Math" panose="02040503050406030204" pitchFamily="18" charset="0"/>
                              <a:ea typeface="Cambria Math" panose="02040503050406030204" pitchFamily="18" charset="0"/>
                            </a:rPr>
                            <m:t>∆</m:t>
                          </m:r>
                        </m:e>
                        <m:sub>
                          <m:r>
                            <a:rPr lang="en-US" sz="2800" b="0" i="1" smtClean="0">
                              <a:solidFill>
                                <a:schemeClr val="accent1"/>
                              </a:solidFill>
                              <a:latin typeface="Cambria Math" panose="02040503050406030204" pitchFamily="18" charset="0"/>
                              <a:ea typeface="Cambria Math" panose="02040503050406030204" pitchFamily="18" charset="0"/>
                            </a:rPr>
                            <m:t>𝐼</m:t>
                          </m:r>
                          <m:r>
                            <a:rPr lang="en-US" sz="2800" b="0" i="1" smtClean="0">
                              <a:solidFill>
                                <a:schemeClr val="accent1"/>
                              </a:solidFill>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ea typeface="Cambria Math" panose="02040503050406030204" pitchFamily="18" charset="0"/>
                                </a:rPr>
                              </m:ctrlPr>
                            </m:mPr>
                            <m:mr>
                              <m:e>
                                <m:r>
                                  <a:rPr lang="en-US" sz="2800" b="0" i="1" smtClean="0">
                                    <a:latin typeface="Cambria Math" panose="02040503050406030204" pitchFamily="18" charset="0"/>
                                    <a:ea typeface="Cambria Math" panose="02040503050406030204" pitchFamily="18" charset="0"/>
                                  </a:rPr>
                                  <m:t>18</m:t>
                                </m:r>
                              </m:e>
                              <m:e>
                                <m:r>
                                  <a:rPr lang="en-US" sz="2800" b="0" i="1" smtClean="0">
                                    <a:solidFill>
                                      <a:srgbClr val="FF0000"/>
                                    </a:solidFill>
                                    <a:latin typeface="Cambria Math" panose="02040503050406030204" pitchFamily="18" charset="0"/>
                                    <a:ea typeface="Cambria Math" panose="02040503050406030204" pitchFamily="18" charset="0"/>
                                  </a:rPr>
                                  <m:t>50</m:t>
                                </m:r>
                              </m:e>
                              <m:e>
                                <m:r>
                                  <a:rPr lang="en-US" sz="2800" b="0" i="1" smtClean="0">
                                    <a:latin typeface="Cambria Math" panose="02040503050406030204" pitchFamily="18" charset="0"/>
                                    <a:ea typeface="Cambria Math" panose="02040503050406030204" pitchFamily="18" charset="0"/>
                                  </a:rPr>
                                  <m:t>−3</m:t>
                                </m:r>
                              </m:e>
                            </m:mr>
                            <m:mr>
                              <m:e>
                                <m:r>
                                  <a:rPr lang="en-US" sz="2800" b="0" i="1" smtClean="0">
                                    <a:latin typeface="Cambria Math" panose="02040503050406030204" pitchFamily="18" charset="0"/>
                                    <a:ea typeface="Cambria Math" panose="02040503050406030204" pitchFamily="18" charset="0"/>
                                  </a:rPr>
                                  <m:t>−5</m:t>
                                </m:r>
                              </m:e>
                              <m:e>
                                <m:r>
                                  <a:rPr lang="en-US" sz="2800" b="0" i="1" smtClean="0">
                                    <a:solidFill>
                                      <a:srgbClr val="FF0000"/>
                                    </a:solidFill>
                                    <a:latin typeface="Cambria Math" panose="02040503050406030204" pitchFamily="18" charset="0"/>
                                    <a:ea typeface="Cambria Math" panose="02040503050406030204" pitchFamily="18" charset="0"/>
                                  </a:rPr>
                                  <m:t>−10</m:t>
                                </m:r>
                              </m:e>
                              <m:e>
                                <m:r>
                                  <a:rPr lang="en-US" sz="2800" b="0" i="1" smtClean="0">
                                    <a:latin typeface="Cambria Math" panose="02040503050406030204" pitchFamily="18" charset="0"/>
                                    <a:ea typeface="Cambria Math" panose="02040503050406030204" pitchFamily="18" charset="0"/>
                                  </a:rPr>
                                  <m:t>−1</m:t>
                                </m:r>
                              </m:e>
                            </m:mr>
                            <m:mr>
                              <m:e>
                                <m:r>
                                  <a:rPr lang="en-US" sz="2800" b="0" i="1" smtClean="0">
                                    <a:latin typeface="Cambria Math" panose="02040503050406030204" pitchFamily="18" charset="0"/>
                                    <a:ea typeface="Cambria Math" panose="02040503050406030204" pitchFamily="18" charset="0"/>
                                  </a:rPr>
                                  <m:t>−3</m:t>
                                </m:r>
                              </m:e>
                              <m:e>
                                <m:r>
                                  <a:rPr lang="en-US" sz="2800" b="0" i="1" smtClean="0">
                                    <a:solidFill>
                                      <a:srgbClr val="FF0000"/>
                                    </a:solidFill>
                                    <a:latin typeface="Cambria Math" panose="02040503050406030204" pitchFamily="18" charset="0"/>
                                    <a:ea typeface="Cambria Math" panose="02040503050406030204" pitchFamily="18" charset="0"/>
                                  </a:rPr>
                                  <m:t>−5</m:t>
                                </m:r>
                              </m:e>
                              <m:e>
                                <m:r>
                                  <a:rPr lang="en-US" sz="2800" b="0" i="1" smtClean="0">
                                    <a:latin typeface="Cambria Math" panose="02040503050406030204" pitchFamily="18" charset="0"/>
                                    <a:ea typeface="Cambria Math" panose="02040503050406030204" pitchFamily="18" charset="0"/>
                                  </a:rPr>
                                  <m:t>4</m:t>
                                </m:r>
                              </m:e>
                            </m:mr>
                          </m:m>
                        </m:e>
                      </m:d>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72262" y="5420300"/>
                <a:ext cx="3486659" cy="1148199"/>
              </a:xfrm>
              <a:prstGeom prst="rect">
                <a:avLst/>
              </a:prstGeom>
              <a:blipFill>
                <a:blip r:embed="rId4"/>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050837" y="5204302"/>
                <a:ext cx="4338523" cy="13122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002060"/>
                              </a:solidFill>
                              <a:latin typeface="Cambria Math" panose="02040503050406030204" pitchFamily="18" charset="0"/>
                              <a:ea typeface="Cambria Math" panose="02040503050406030204" pitchFamily="18" charset="0"/>
                            </a:rPr>
                          </m:ctrlPr>
                        </m:sSubPr>
                        <m:e>
                          <m:r>
                            <a:rPr lang="en-US" sz="3200" i="1">
                              <a:solidFill>
                                <a:srgbClr val="002060"/>
                              </a:solidFill>
                              <a:latin typeface="Cambria Math" panose="02040503050406030204" pitchFamily="18" charset="0"/>
                              <a:ea typeface="Cambria Math" panose="02040503050406030204" pitchFamily="18" charset="0"/>
                            </a:rPr>
                            <m:t>∆</m:t>
                          </m:r>
                        </m:e>
                        <m:sub>
                          <m:r>
                            <a:rPr lang="en-US" sz="3200" b="0" i="1" smtClean="0">
                              <a:solidFill>
                                <a:srgbClr val="002060"/>
                              </a:solidFill>
                              <a:latin typeface="Cambria Math" panose="02040503050406030204" pitchFamily="18" charset="0"/>
                              <a:ea typeface="Cambria Math" panose="02040503050406030204" pitchFamily="18" charset="0"/>
                            </a:rPr>
                            <m:t>𝐼</m:t>
                          </m:r>
                          <m:r>
                            <a:rPr lang="en-US" sz="3200" b="0" i="1" smtClean="0">
                              <a:solidFill>
                                <a:srgbClr val="002060"/>
                              </a:solidFill>
                              <a:latin typeface="Cambria Math" panose="02040503050406030204" pitchFamily="18" charset="0"/>
                              <a:ea typeface="Cambria Math" panose="02040503050406030204" pitchFamily="18" charset="0"/>
                            </a:rPr>
                            <m:t>3</m:t>
                          </m:r>
                        </m:sub>
                      </m:sSub>
                      <m:r>
                        <a:rPr lang="en-US" sz="3200" b="0" i="1" smtClean="0">
                          <a:latin typeface="Cambria Math" panose="02040503050406030204" pitchFamily="18" charset="0"/>
                          <a:ea typeface="Cambria Math" panose="02040503050406030204" pitchFamily="18" charset="0"/>
                        </a:rPr>
                        <m:t>=</m:t>
                      </m:r>
                      <m:d>
                        <m:dPr>
                          <m:begChr m:val="|"/>
                          <m:endChr m:val="|"/>
                          <m:ctrlPr>
                            <a:rPr lang="en-US" sz="32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3200" b="0" i="1" smtClean="0">
                                  <a:latin typeface="Cambria Math" panose="02040503050406030204" pitchFamily="18" charset="0"/>
                                  <a:ea typeface="Cambria Math" panose="02040503050406030204" pitchFamily="18" charset="0"/>
                                </a:rPr>
                              </m:ctrlPr>
                            </m:mPr>
                            <m:mr>
                              <m:e>
                                <m:r>
                                  <a:rPr lang="en-US" sz="3200" b="0" i="1" smtClean="0">
                                    <a:latin typeface="Cambria Math" panose="02040503050406030204" pitchFamily="18" charset="0"/>
                                    <a:ea typeface="Cambria Math" panose="02040503050406030204" pitchFamily="18" charset="0"/>
                                  </a:rPr>
                                  <m:t>18</m:t>
                                </m:r>
                              </m:e>
                              <m:e>
                                <m:r>
                                  <a:rPr lang="en-US" sz="3200" b="0" i="1" smtClean="0">
                                    <a:latin typeface="Cambria Math" panose="02040503050406030204" pitchFamily="18" charset="0"/>
                                    <a:ea typeface="Cambria Math" panose="02040503050406030204" pitchFamily="18" charset="0"/>
                                  </a:rPr>
                                  <m:t>−5</m:t>
                                </m:r>
                              </m:e>
                              <m:e>
                                <m:r>
                                  <a:rPr lang="en-US" sz="3200" b="0" i="1" smtClean="0">
                                    <a:solidFill>
                                      <a:srgbClr val="FF0000"/>
                                    </a:solidFill>
                                    <a:latin typeface="Cambria Math" panose="02040503050406030204" pitchFamily="18" charset="0"/>
                                    <a:ea typeface="Cambria Math" panose="02040503050406030204" pitchFamily="18" charset="0"/>
                                  </a:rPr>
                                  <m:t>50</m:t>
                                </m:r>
                              </m:e>
                            </m:mr>
                            <m:mr>
                              <m:e>
                                <m:r>
                                  <a:rPr lang="en-US" sz="3200" b="0" i="1" smtClean="0">
                                    <a:latin typeface="Cambria Math" panose="02040503050406030204" pitchFamily="18" charset="0"/>
                                    <a:ea typeface="Cambria Math" panose="02040503050406030204" pitchFamily="18" charset="0"/>
                                  </a:rPr>
                                  <m:t>−5</m:t>
                                </m:r>
                              </m:e>
                              <m:e>
                                <m:r>
                                  <a:rPr lang="en-US" sz="3200" b="0" i="1" smtClean="0">
                                    <a:latin typeface="Cambria Math" panose="02040503050406030204" pitchFamily="18" charset="0"/>
                                    <a:ea typeface="Cambria Math" panose="02040503050406030204" pitchFamily="18" charset="0"/>
                                  </a:rPr>
                                  <m:t>8</m:t>
                                </m:r>
                              </m:e>
                              <m:e>
                                <m:r>
                                  <a:rPr lang="en-US" sz="3200" b="0" i="1" smtClean="0">
                                    <a:solidFill>
                                      <a:srgbClr val="FF0000"/>
                                    </a:solidFill>
                                    <a:latin typeface="Cambria Math" panose="02040503050406030204" pitchFamily="18" charset="0"/>
                                    <a:ea typeface="Cambria Math" panose="02040503050406030204" pitchFamily="18" charset="0"/>
                                  </a:rPr>
                                  <m:t>−10</m:t>
                                </m:r>
                              </m:e>
                            </m:mr>
                            <m:mr>
                              <m:e>
                                <m:r>
                                  <a:rPr lang="en-US" sz="3200" b="0" i="1" smtClean="0">
                                    <a:latin typeface="Cambria Math" panose="02040503050406030204" pitchFamily="18" charset="0"/>
                                    <a:ea typeface="Cambria Math" panose="02040503050406030204" pitchFamily="18" charset="0"/>
                                  </a:rPr>
                                  <m:t>−3</m:t>
                                </m:r>
                              </m:e>
                              <m:e>
                                <m:r>
                                  <a:rPr lang="en-US" sz="3200" b="0" i="1" smtClean="0">
                                    <a:latin typeface="Cambria Math" panose="02040503050406030204" pitchFamily="18" charset="0"/>
                                    <a:ea typeface="Cambria Math" panose="02040503050406030204" pitchFamily="18" charset="0"/>
                                  </a:rPr>
                                  <m:t>−1</m:t>
                                </m:r>
                              </m:e>
                              <m:e>
                                <m:r>
                                  <a:rPr lang="en-US" sz="3200" b="0" i="1" smtClean="0">
                                    <a:solidFill>
                                      <a:srgbClr val="FF0000"/>
                                    </a:solidFill>
                                    <a:latin typeface="Cambria Math" panose="02040503050406030204" pitchFamily="18" charset="0"/>
                                    <a:ea typeface="Cambria Math" panose="02040503050406030204" pitchFamily="18" charset="0"/>
                                  </a:rPr>
                                  <m:t>−5</m:t>
                                </m:r>
                              </m:e>
                            </m:mr>
                          </m:m>
                        </m:e>
                      </m:d>
                    </m:oMath>
                  </m:oMathPara>
                </a14:m>
                <a:endParaRPr lang="en-US" sz="3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050837" y="5204302"/>
                <a:ext cx="4338523" cy="1312282"/>
              </a:xfrm>
              <a:prstGeom prst="rect">
                <a:avLst/>
              </a:prstGeom>
              <a:blipFill>
                <a:blip r:embed="rId5"/>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30EE019B-F022-A909-9B8D-6FFF522968DD}"/>
                  </a:ext>
                </a:extLst>
              </p:cNvPr>
              <p:cNvSpPr txBox="1"/>
              <p:nvPr/>
            </p:nvSpPr>
            <p:spPr>
              <a:xfrm>
                <a:off x="619405" y="1451455"/>
                <a:ext cx="663412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18</m:t>
                          </m:r>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−5</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r>
                        <a:rPr lang="en-US" sz="3600" i="1" smtClean="0">
                          <a:latin typeface="Cambria Math" panose="02040503050406030204" pitchFamily="18" charset="0"/>
                        </a:rPr>
                        <m:t>5</m:t>
                      </m:r>
                      <m:r>
                        <a:rPr lang="en-US" sz="3600" b="0" i="1" smtClean="0">
                          <a:latin typeface="Cambria Math" panose="02040503050406030204" pitchFamily="18" charset="0"/>
                        </a:rPr>
                        <m:t>0−−−−(1)</m:t>
                      </m:r>
                    </m:oMath>
                  </m:oMathPara>
                </a14:m>
                <a:endParaRPr lang="en-PK" sz="3600" dirty="0"/>
              </a:p>
            </p:txBody>
          </p:sp>
        </mc:Choice>
        <mc:Fallback xmlns="">
          <p:sp>
            <p:nvSpPr>
              <p:cNvPr id="2" name="TextBox 1">
                <a:extLst>
                  <a:ext uri="{FF2B5EF4-FFF2-40B4-BE49-F238E27FC236}">
                    <a16:creationId xmlns:a16="http://schemas.microsoft.com/office/drawing/2014/main" id="{30EE019B-F022-A909-9B8D-6FFF522968DD}"/>
                  </a:ext>
                </a:extLst>
              </p:cNvPr>
              <p:cNvSpPr txBox="1">
                <a:spLocks noRot="1" noChangeAspect="1" noMove="1" noResize="1" noEditPoints="1" noAdjustHandles="1" noChangeArrowheads="1" noChangeShapeType="1" noTextEdit="1"/>
              </p:cNvSpPr>
              <p:nvPr/>
            </p:nvSpPr>
            <p:spPr>
              <a:xfrm>
                <a:off x="619405" y="1451455"/>
                <a:ext cx="6634124" cy="553998"/>
              </a:xfrm>
              <a:prstGeom prst="rect">
                <a:avLst/>
              </a:prstGeom>
              <a:blipFill>
                <a:blip r:embed="rId6"/>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99EDE4C4-16FE-A117-D303-5AEB061ABE3F}"/>
                  </a:ext>
                </a:extLst>
              </p:cNvPr>
              <p:cNvSpPr txBox="1"/>
              <p:nvPr/>
            </p:nvSpPr>
            <p:spPr>
              <a:xfrm>
                <a:off x="501357" y="2056894"/>
                <a:ext cx="6570004" cy="553998"/>
              </a:xfrm>
              <a:prstGeom prst="rect">
                <a:avLst/>
              </a:prstGeom>
              <a:noFill/>
            </p:spPr>
            <p:txBody>
              <a:bodyPr wrap="none" lIns="0" tIns="0" rIns="0" bIns="0" rtlCol="0">
                <a:spAutoFit/>
              </a:bodyPr>
              <a:lstStyle/>
              <a:p>
                <a14:m>
                  <m:oMath xmlns:m="http://schemas.openxmlformats.org/officeDocument/2006/math">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−5</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+8</m:t>
                        </m:r>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=−10 −−−(2)</m:t>
                    </m:r>
                  </m:oMath>
                </a14:m>
                <a:r>
                  <a:rPr lang="en-US" sz="3600" dirty="0"/>
                  <a:t> </a:t>
                </a:r>
                <a:endParaRPr lang="en-PK" sz="3600" dirty="0"/>
              </a:p>
            </p:txBody>
          </p:sp>
        </mc:Choice>
        <mc:Fallback xmlns="">
          <p:sp>
            <p:nvSpPr>
              <p:cNvPr id="3" name="TextBox 2">
                <a:extLst>
                  <a:ext uri="{FF2B5EF4-FFF2-40B4-BE49-F238E27FC236}">
                    <a16:creationId xmlns:a16="http://schemas.microsoft.com/office/drawing/2014/main" id="{99EDE4C4-16FE-A117-D303-5AEB061ABE3F}"/>
                  </a:ext>
                </a:extLst>
              </p:cNvPr>
              <p:cNvSpPr txBox="1">
                <a:spLocks noRot="1" noChangeAspect="1" noMove="1" noResize="1" noEditPoints="1" noAdjustHandles="1" noChangeArrowheads="1" noChangeShapeType="1" noTextEdit="1"/>
              </p:cNvSpPr>
              <p:nvPr/>
            </p:nvSpPr>
            <p:spPr>
              <a:xfrm>
                <a:off x="501357" y="2056894"/>
                <a:ext cx="6570004" cy="553998"/>
              </a:xfrm>
              <a:prstGeom prst="rect">
                <a:avLst/>
              </a:prstGeom>
              <a:blipFill>
                <a:blip r:embed="rId7"/>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0A49259B-B0D4-0595-6EE8-5B32C8F1639B}"/>
                  </a:ext>
                </a:extLst>
              </p:cNvPr>
              <p:cNvSpPr txBox="1"/>
              <p:nvPr/>
            </p:nvSpPr>
            <p:spPr>
              <a:xfrm>
                <a:off x="501357" y="2706342"/>
                <a:ext cx="6315127" cy="553998"/>
              </a:xfrm>
              <a:prstGeom prst="rect">
                <a:avLst/>
              </a:prstGeom>
              <a:noFill/>
            </p:spPr>
            <p:txBody>
              <a:bodyPr wrap="none" lIns="0" tIns="0" rIns="0" bIns="0" rtlCol="0">
                <a:spAutoFit/>
              </a:bodyPr>
              <a:lstStyle/>
              <a:p>
                <a14:m>
                  <m:oMath xmlns:m="http://schemas.openxmlformats.org/officeDocument/2006/math">
                    <m:r>
                      <a:rPr lang="en-US" sz="3600" b="0" i="1" smtClean="0">
                        <a:latin typeface="Cambria Math" panose="02040503050406030204" pitchFamily="18" charset="0"/>
                      </a:rPr>
                      <m:t>−3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+4</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=−5 −−−(3)</m:t>
                    </m:r>
                  </m:oMath>
                </a14:m>
                <a:r>
                  <a:rPr lang="en-US" sz="3600" dirty="0"/>
                  <a:t> </a:t>
                </a:r>
                <a:endParaRPr lang="en-PK" sz="3600" dirty="0"/>
              </a:p>
            </p:txBody>
          </p:sp>
        </mc:Choice>
        <mc:Fallback xmlns="">
          <p:sp>
            <p:nvSpPr>
              <p:cNvPr id="4" name="TextBox 3">
                <a:extLst>
                  <a:ext uri="{FF2B5EF4-FFF2-40B4-BE49-F238E27FC236}">
                    <a16:creationId xmlns:a16="http://schemas.microsoft.com/office/drawing/2014/main" id="{0A49259B-B0D4-0595-6EE8-5B32C8F1639B}"/>
                  </a:ext>
                </a:extLst>
              </p:cNvPr>
              <p:cNvSpPr txBox="1">
                <a:spLocks noRot="1" noChangeAspect="1" noMove="1" noResize="1" noEditPoints="1" noAdjustHandles="1" noChangeArrowheads="1" noChangeShapeType="1" noTextEdit="1"/>
              </p:cNvSpPr>
              <p:nvPr/>
            </p:nvSpPr>
            <p:spPr>
              <a:xfrm>
                <a:off x="501357" y="2706342"/>
                <a:ext cx="6315127" cy="553998"/>
              </a:xfrm>
              <a:prstGeom prst="rect">
                <a:avLst/>
              </a:prstGeom>
              <a:blipFill>
                <a:blip r:embed="rId8"/>
                <a:stretch>
                  <a:fillRect/>
                </a:stretch>
              </a:blipFill>
            </p:spPr>
            <p:txBody>
              <a:bodyPr/>
              <a:lstStyle/>
              <a:p>
                <a:r>
                  <a:rPr lang="en-PK">
                    <a:noFill/>
                  </a:rPr>
                  <a:t> </a:t>
                </a:r>
              </a:p>
            </p:txBody>
          </p:sp>
        </mc:Fallback>
      </mc:AlternateContent>
      <p:pic>
        <p:nvPicPr>
          <p:cNvPr id="5" name="Picture 4">
            <a:extLst>
              <a:ext uri="{FF2B5EF4-FFF2-40B4-BE49-F238E27FC236}">
                <a16:creationId xmlns="" xmlns:a16="http://schemas.microsoft.com/office/drawing/2014/main" id="{FC0EA02D-3E8C-9416-D0D1-3B8EF221B04B}"/>
              </a:ext>
            </a:extLst>
          </p:cNvPr>
          <p:cNvPicPr>
            <a:picLocks noChangeAspect="1"/>
          </p:cNvPicPr>
          <p:nvPr/>
        </p:nvPicPr>
        <p:blipFill>
          <a:blip r:embed="rId9"/>
          <a:stretch>
            <a:fillRect/>
          </a:stretch>
        </p:blipFill>
        <p:spPr>
          <a:xfrm>
            <a:off x="8645381" y="853440"/>
            <a:ext cx="3405008" cy="2344686"/>
          </a:xfrm>
          <a:prstGeom prst="rect">
            <a:avLst/>
          </a:prstGeom>
        </p:spPr>
      </p:pic>
      <p:sp>
        <p:nvSpPr>
          <p:cNvPr id="11" name="TextBox 10">
            <a:extLst>
              <a:ext uri="{FF2B5EF4-FFF2-40B4-BE49-F238E27FC236}">
                <a16:creationId xmlns="" xmlns:a16="http://schemas.microsoft.com/office/drawing/2014/main" id="{C4BF3935-2D6C-774C-0BAB-1B7EBCEC1864}"/>
              </a:ext>
            </a:extLst>
          </p:cNvPr>
          <p:cNvSpPr txBox="1"/>
          <p:nvPr/>
        </p:nvSpPr>
        <p:spPr>
          <a:xfrm>
            <a:off x="152400" y="170797"/>
            <a:ext cx="12476480" cy="461665"/>
          </a:xfrm>
          <a:prstGeom prst="rect">
            <a:avLst/>
          </a:prstGeom>
          <a:noFill/>
        </p:spPr>
        <p:txBody>
          <a:bodyPr wrap="square">
            <a:spAutoFit/>
          </a:bodyPr>
          <a:lstStyle/>
          <a:p>
            <a:r>
              <a:rPr lang="en-US" sz="2400" b="1" dirty="0">
                <a:solidFill>
                  <a:srgbClr val="FF0000"/>
                </a:solidFill>
              </a:rPr>
              <a:t>Q: Apply the Loop Analysis on the given below circuit, find the Current I</a:t>
            </a:r>
            <a:r>
              <a:rPr lang="en-US" sz="2400" b="1" baseline="-25000" dirty="0">
                <a:solidFill>
                  <a:srgbClr val="FF0000"/>
                </a:solidFill>
              </a:rPr>
              <a:t>x ,</a:t>
            </a:r>
            <a:r>
              <a:rPr lang="en-US" sz="2400" b="1" dirty="0" err="1">
                <a:solidFill>
                  <a:srgbClr val="FF0000"/>
                </a:solidFill>
              </a:rPr>
              <a:t>I</a:t>
            </a:r>
            <a:r>
              <a:rPr lang="en-US" sz="2400" b="1" baseline="-25000" dirty="0" err="1">
                <a:solidFill>
                  <a:srgbClr val="FF0000"/>
                </a:solidFill>
              </a:rPr>
              <a:t>y</a:t>
            </a:r>
            <a:r>
              <a:rPr lang="en-US" sz="2400" b="1" baseline="-25000" dirty="0">
                <a:solidFill>
                  <a:srgbClr val="FF0000"/>
                </a:solidFill>
              </a:rPr>
              <a:t> ,</a:t>
            </a:r>
            <a:r>
              <a:rPr lang="en-US" sz="2400" b="1" dirty="0">
                <a:solidFill>
                  <a:srgbClr val="FF0000"/>
                </a:solidFill>
              </a:rPr>
              <a:t>and </a:t>
            </a:r>
            <a:r>
              <a:rPr lang="en-US" sz="2400" b="1" dirty="0" err="1">
                <a:solidFill>
                  <a:srgbClr val="FF0000"/>
                </a:solidFill>
              </a:rPr>
              <a:t>I</a:t>
            </a:r>
            <a:r>
              <a:rPr lang="en-US" sz="2400" b="1" baseline="-25000" dirty="0" err="1">
                <a:solidFill>
                  <a:srgbClr val="FF0000"/>
                </a:solidFill>
              </a:rPr>
              <a:t>z</a:t>
            </a:r>
            <a:endParaRPr lang="en-PK" sz="2400" b="1" dirty="0">
              <a:solidFill>
                <a:srgbClr val="FF0000"/>
              </a:solidFill>
            </a:endParaRPr>
          </a:p>
        </p:txBody>
      </p:sp>
    </p:spTree>
    <p:extLst>
      <p:ext uri="{BB962C8B-B14F-4D97-AF65-F5344CB8AC3E}">
        <p14:creationId xmlns:p14="http://schemas.microsoft.com/office/powerpoint/2010/main" val="42201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EB903DC5-89F8-BD9C-15B8-49144DBF12AC}"/>
                  </a:ext>
                </a:extLst>
              </p:cNvPr>
              <p:cNvSpPr txBox="1"/>
              <p:nvPr/>
            </p:nvSpPr>
            <p:spPr>
              <a:xfrm>
                <a:off x="66040" y="764357"/>
                <a:ext cx="4196080" cy="9219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𝐼</m:t>
                          </m:r>
                        </m:e>
                        <m:sub>
                          <m:r>
                            <a:rPr lang="en-US" sz="3200" b="0" i="1" smtClean="0">
                              <a:solidFill>
                                <a:schemeClr val="tx1"/>
                              </a:solidFill>
                              <a:latin typeface="Cambria Math" panose="02040503050406030204" pitchFamily="18" charset="0"/>
                              <a:ea typeface="Cambria Math" panose="02040503050406030204" pitchFamily="18" charset="0"/>
                            </a:rPr>
                            <m:t>1</m:t>
                          </m:r>
                        </m:sub>
                      </m:sSub>
                      <m:r>
                        <a:rPr lang="en-US" sz="3200" b="0" i="1" smtClean="0">
                          <a:solidFill>
                            <a:schemeClr val="tx1"/>
                          </a:solidFill>
                          <a:latin typeface="Cambria Math" panose="02040503050406030204" pitchFamily="18" charset="0"/>
                          <a:ea typeface="Cambria Math" panose="02040503050406030204" pitchFamily="18" charset="0"/>
                        </a:rPr>
                        <m:t>=</m:t>
                      </m:r>
                      <m:f>
                        <m:fPr>
                          <m:ctrlPr>
                            <a:rPr lang="en-US" sz="3200" b="0" i="1" smtClean="0">
                              <a:solidFill>
                                <a:schemeClr val="tx1"/>
                              </a:solidFill>
                              <a:latin typeface="Cambria Math" panose="02040503050406030204" pitchFamily="18" charset="0"/>
                              <a:ea typeface="Cambria Math" panose="02040503050406030204" pitchFamily="18" charset="0"/>
                            </a:rPr>
                          </m:ctrlPr>
                        </m:fPr>
                        <m:num>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m:t>
                              </m:r>
                            </m:e>
                            <m:sub>
                              <m:r>
                                <a:rPr lang="en-US" sz="3200" b="0" i="1" smtClean="0">
                                  <a:solidFill>
                                    <a:schemeClr val="tx1"/>
                                  </a:solidFill>
                                  <a:latin typeface="Cambria Math" panose="02040503050406030204" pitchFamily="18" charset="0"/>
                                  <a:ea typeface="Cambria Math" panose="02040503050406030204" pitchFamily="18" charset="0"/>
                                </a:rPr>
                                <m:t>1</m:t>
                              </m:r>
                            </m:sub>
                          </m:sSub>
                        </m:num>
                        <m:den>
                          <m:r>
                            <a:rPr lang="en-US" sz="3200" b="0" i="1" smtClean="0">
                              <a:solidFill>
                                <a:schemeClr val="tx1"/>
                              </a:solidFill>
                              <a:latin typeface="Cambria Math" panose="02040503050406030204" pitchFamily="18" charset="0"/>
                              <a:ea typeface="Cambria Math" panose="02040503050406030204" pitchFamily="18" charset="0"/>
                            </a:rPr>
                            <m:t>∆</m:t>
                          </m:r>
                        </m:den>
                      </m:f>
                      <m:r>
                        <a:rPr lang="en-US" sz="3200" b="0" i="1" smtClean="0">
                          <a:solidFill>
                            <a:schemeClr val="tx1"/>
                          </a:solidFill>
                          <a:latin typeface="Cambria Math" panose="02040503050406030204" pitchFamily="18" charset="0"/>
                          <a:ea typeface="Cambria Math" panose="02040503050406030204" pitchFamily="18" charset="0"/>
                        </a:rPr>
                        <m:t>=3.3 </m:t>
                      </m:r>
                      <m:r>
                        <a:rPr lang="en-US" sz="3200" b="0" i="1" smtClean="0">
                          <a:solidFill>
                            <a:schemeClr val="tx1"/>
                          </a:solidFill>
                          <a:latin typeface="Cambria Math" panose="02040503050406030204" pitchFamily="18" charset="0"/>
                          <a:ea typeface="Cambria Math" panose="02040503050406030204" pitchFamily="18" charset="0"/>
                        </a:rPr>
                        <m:t>𝐴𝑚𝑝</m:t>
                      </m:r>
                    </m:oMath>
                  </m:oMathPara>
                </a14:m>
                <a:endParaRPr lang="en-US" sz="3200" dirty="0">
                  <a:solidFill>
                    <a:schemeClr val="tx1"/>
                  </a:solidFill>
                </a:endParaRPr>
              </a:p>
            </p:txBody>
          </p:sp>
        </mc:Choice>
        <mc:Fallback xmlns="">
          <p:sp>
            <p:nvSpPr>
              <p:cNvPr id="5" name="TextBox 4">
                <a:extLst>
                  <a:ext uri="{FF2B5EF4-FFF2-40B4-BE49-F238E27FC236}">
                    <a16:creationId xmlns:a16="http://schemas.microsoft.com/office/drawing/2014/main" id="{EB903DC5-89F8-BD9C-15B8-49144DBF12AC}"/>
                  </a:ext>
                </a:extLst>
              </p:cNvPr>
              <p:cNvSpPr txBox="1">
                <a:spLocks noRot="1" noChangeAspect="1" noMove="1" noResize="1" noEditPoints="1" noAdjustHandles="1" noChangeArrowheads="1" noChangeShapeType="1" noTextEdit="1"/>
              </p:cNvSpPr>
              <p:nvPr/>
            </p:nvSpPr>
            <p:spPr>
              <a:xfrm>
                <a:off x="66040" y="764357"/>
                <a:ext cx="4196080" cy="921984"/>
              </a:xfrm>
              <a:prstGeom prst="rect">
                <a:avLst/>
              </a:prstGeom>
              <a:blipFill>
                <a:blip r:embed="rId2"/>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6C100889-DFD5-DDA2-52F5-980838099690}"/>
                  </a:ext>
                </a:extLst>
              </p:cNvPr>
              <p:cNvSpPr txBox="1"/>
              <p:nvPr/>
            </p:nvSpPr>
            <p:spPr>
              <a:xfrm>
                <a:off x="223520" y="1853569"/>
                <a:ext cx="4038600" cy="9219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𝐼</m:t>
                          </m:r>
                        </m:e>
                        <m:sub>
                          <m:r>
                            <a:rPr lang="en-US" sz="3200" b="0" i="1" smtClean="0">
                              <a:solidFill>
                                <a:schemeClr val="tx1"/>
                              </a:solidFill>
                              <a:latin typeface="Cambria Math" panose="02040503050406030204" pitchFamily="18" charset="0"/>
                              <a:ea typeface="Cambria Math" panose="02040503050406030204" pitchFamily="18" charset="0"/>
                            </a:rPr>
                            <m:t>2</m:t>
                          </m:r>
                        </m:sub>
                      </m:sSub>
                      <m:r>
                        <a:rPr lang="en-US" sz="3200" b="0" i="1" smtClean="0">
                          <a:solidFill>
                            <a:schemeClr val="tx1"/>
                          </a:solidFill>
                          <a:latin typeface="Cambria Math" panose="02040503050406030204" pitchFamily="18" charset="0"/>
                          <a:ea typeface="Cambria Math" panose="02040503050406030204" pitchFamily="18" charset="0"/>
                        </a:rPr>
                        <m:t>=</m:t>
                      </m:r>
                      <m:f>
                        <m:fPr>
                          <m:ctrlPr>
                            <a:rPr lang="en-US" sz="3200" b="0" i="1" smtClean="0">
                              <a:solidFill>
                                <a:schemeClr val="tx1"/>
                              </a:solidFill>
                              <a:latin typeface="Cambria Math" panose="02040503050406030204" pitchFamily="18" charset="0"/>
                              <a:ea typeface="Cambria Math" panose="02040503050406030204" pitchFamily="18" charset="0"/>
                            </a:rPr>
                          </m:ctrlPr>
                        </m:fPr>
                        <m:num>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m:t>
                              </m:r>
                            </m:e>
                            <m:sub>
                              <m:r>
                                <a:rPr lang="en-US" sz="3200" b="0" i="1" smtClean="0">
                                  <a:solidFill>
                                    <a:schemeClr val="tx1"/>
                                  </a:solidFill>
                                  <a:latin typeface="Cambria Math" panose="02040503050406030204" pitchFamily="18" charset="0"/>
                                  <a:ea typeface="Cambria Math" panose="02040503050406030204" pitchFamily="18" charset="0"/>
                                </a:rPr>
                                <m:t>2</m:t>
                              </m:r>
                            </m:sub>
                          </m:sSub>
                        </m:num>
                        <m:den>
                          <m:r>
                            <a:rPr lang="en-US" sz="3200" b="0" i="1" smtClean="0">
                              <a:solidFill>
                                <a:schemeClr val="tx1"/>
                              </a:solidFill>
                              <a:latin typeface="Cambria Math" panose="02040503050406030204" pitchFamily="18" charset="0"/>
                              <a:ea typeface="Cambria Math" panose="02040503050406030204" pitchFamily="18" charset="0"/>
                            </a:rPr>
                            <m:t>∆</m:t>
                          </m:r>
                        </m:den>
                      </m:f>
                      <m:r>
                        <a:rPr lang="en-US" sz="3200" b="0" i="1" smtClean="0">
                          <a:solidFill>
                            <a:schemeClr val="tx1"/>
                          </a:solidFill>
                          <a:latin typeface="Cambria Math" panose="02040503050406030204" pitchFamily="18" charset="0"/>
                          <a:ea typeface="Cambria Math" panose="02040503050406030204" pitchFamily="18" charset="0"/>
                        </a:rPr>
                        <m:t>=0.99 </m:t>
                      </m:r>
                      <m:r>
                        <a:rPr lang="en-US" sz="3200" b="0" i="1" smtClean="0">
                          <a:solidFill>
                            <a:schemeClr val="tx1"/>
                          </a:solidFill>
                          <a:latin typeface="Cambria Math" panose="02040503050406030204" pitchFamily="18" charset="0"/>
                          <a:ea typeface="Cambria Math" panose="02040503050406030204" pitchFamily="18" charset="0"/>
                        </a:rPr>
                        <m:t>𝐴𝑚𝑝</m:t>
                      </m:r>
                    </m:oMath>
                  </m:oMathPara>
                </a14:m>
                <a:endParaRPr lang="en-US" sz="3200" dirty="0">
                  <a:solidFill>
                    <a:schemeClr val="tx1"/>
                  </a:solidFill>
                </a:endParaRPr>
              </a:p>
            </p:txBody>
          </p:sp>
        </mc:Choice>
        <mc:Fallback xmlns="">
          <p:sp>
            <p:nvSpPr>
              <p:cNvPr id="6" name="TextBox 5">
                <a:extLst>
                  <a:ext uri="{FF2B5EF4-FFF2-40B4-BE49-F238E27FC236}">
                    <a16:creationId xmlns:a16="http://schemas.microsoft.com/office/drawing/2014/main" id="{6C100889-DFD5-DDA2-52F5-980838099690}"/>
                  </a:ext>
                </a:extLst>
              </p:cNvPr>
              <p:cNvSpPr txBox="1">
                <a:spLocks noRot="1" noChangeAspect="1" noMove="1" noResize="1" noEditPoints="1" noAdjustHandles="1" noChangeArrowheads="1" noChangeShapeType="1" noTextEdit="1"/>
              </p:cNvSpPr>
              <p:nvPr/>
            </p:nvSpPr>
            <p:spPr>
              <a:xfrm>
                <a:off x="223520" y="1853569"/>
                <a:ext cx="4038600" cy="921984"/>
              </a:xfrm>
              <a:prstGeom prst="rect">
                <a:avLst/>
              </a:prstGeom>
              <a:blipFill>
                <a:blip r:embed="rId3"/>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2A5ACC90-EC6D-68DD-574E-7BB4A9EBE7BF}"/>
                  </a:ext>
                </a:extLst>
              </p:cNvPr>
              <p:cNvSpPr txBox="1"/>
              <p:nvPr/>
            </p:nvSpPr>
            <p:spPr>
              <a:xfrm>
                <a:off x="289560" y="2942781"/>
                <a:ext cx="3906520" cy="9219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𝐼</m:t>
                          </m:r>
                        </m:e>
                        <m:sub>
                          <m:r>
                            <a:rPr lang="en-US" sz="3200" b="0" i="1" smtClean="0">
                              <a:solidFill>
                                <a:schemeClr val="tx1"/>
                              </a:solidFill>
                              <a:latin typeface="Cambria Math" panose="02040503050406030204" pitchFamily="18" charset="0"/>
                              <a:ea typeface="Cambria Math" panose="02040503050406030204" pitchFamily="18" charset="0"/>
                            </a:rPr>
                            <m:t>3</m:t>
                          </m:r>
                        </m:sub>
                      </m:sSub>
                      <m:r>
                        <a:rPr lang="en-US" sz="3200" b="0" i="1" smtClean="0">
                          <a:solidFill>
                            <a:schemeClr val="tx1"/>
                          </a:solidFill>
                          <a:latin typeface="Cambria Math" panose="02040503050406030204" pitchFamily="18" charset="0"/>
                          <a:ea typeface="Cambria Math" panose="02040503050406030204" pitchFamily="18" charset="0"/>
                        </a:rPr>
                        <m:t>=</m:t>
                      </m:r>
                      <m:f>
                        <m:fPr>
                          <m:ctrlPr>
                            <a:rPr lang="en-US" sz="3200" b="0" i="1" smtClean="0">
                              <a:solidFill>
                                <a:schemeClr val="tx1"/>
                              </a:solidFill>
                              <a:latin typeface="Cambria Math" panose="02040503050406030204" pitchFamily="18" charset="0"/>
                              <a:ea typeface="Cambria Math" panose="02040503050406030204" pitchFamily="18" charset="0"/>
                            </a:rPr>
                          </m:ctrlPr>
                        </m:fPr>
                        <m:num>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m:t>
                              </m:r>
                            </m:e>
                            <m:sub>
                              <m:r>
                                <a:rPr lang="en-US" sz="3200" b="0" i="1" smtClean="0">
                                  <a:solidFill>
                                    <a:schemeClr val="tx1"/>
                                  </a:solidFill>
                                  <a:latin typeface="Cambria Math" panose="02040503050406030204" pitchFamily="18" charset="0"/>
                                  <a:ea typeface="Cambria Math" panose="02040503050406030204" pitchFamily="18" charset="0"/>
                                </a:rPr>
                                <m:t>3</m:t>
                              </m:r>
                            </m:sub>
                          </m:sSub>
                        </m:num>
                        <m:den>
                          <m:r>
                            <a:rPr lang="en-US" sz="3200" b="0" i="1" smtClean="0">
                              <a:solidFill>
                                <a:schemeClr val="tx1"/>
                              </a:solidFill>
                              <a:latin typeface="Cambria Math" panose="02040503050406030204" pitchFamily="18" charset="0"/>
                              <a:ea typeface="Cambria Math" panose="02040503050406030204" pitchFamily="18" charset="0"/>
                            </a:rPr>
                            <m:t>∆</m:t>
                          </m:r>
                        </m:den>
                      </m:f>
                      <m:r>
                        <a:rPr lang="en-US" sz="3200" b="0" i="1" smtClean="0">
                          <a:solidFill>
                            <a:schemeClr val="tx1"/>
                          </a:solidFill>
                          <a:latin typeface="Cambria Math" panose="02040503050406030204" pitchFamily="18" charset="0"/>
                          <a:ea typeface="Cambria Math" panose="02040503050406030204" pitchFamily="18" charset="0"/>
                        </a:rPr>
                        <m:t>=1.47 </m:t>
                      </m:r>
                      <m:r>
                        <a:rPr lang="en-US" sz="3200" b="0" i="1" smtClean="0">
                          <a:solidFill>
                            <a:schemeClr val="tx1"/>
                          </a:solidFill>
                          <a:latin typeface="Cambria Math" panose="02040503050406030204" pitchFamily="18" charset="0"/>
                          <a:ea typeface="Cambria Math" panose="02040503050406030204" pitchFamily="18" charset="0"/>
                        </a:rPr>
                        <m:t>𝐴𝑚𝑝</m:t>
                      </m:r>
                    </m:oMath>
                  </m:oMathPara>
                </a14:m>
                <a:endParaRPr lang="en-US" sz="3200" dirty="0">
                  <a:solidFill>
                    <a:schemeClr val="tx1"/>
                  </a:solidFill>
                </a:endParaRPr>
              </a:p>
            </p:txBody>
          </p:sp>
        </mc:Choice>
        <mc:Fallback xmlns="">
          <p:sp>
            <p:nvSpPr>
              <p:cNvPr id="7" name="TextBox 6">
                <a:extLst>
                  <a:ext uri="{FF2B5EF4-FFF2-40B4-BE49-F238E27FC236}">
                    <a16:creationId xmlns:a16="http://schemas.microsoft.com/office/drawing/2014/main" id="{2A5ACC90-EC6D-68DD-574E-7BB4A9EBE7BF}"/>
                  </a:ext>
                </a:extLst>
              </p:cNvPr>
              <p:cNvSpPr txBox="1">
                <a:spLocks noRot="1" noChangeAspect="1" noMove="1" noResize="1" noEditPoints="1" noAdjustHandles="1" noChangeArrowheads="1" noChangeShapeType="1" noTextEdit="1"/>
              </p:cNvSpPr>
              <p:nvPr/>
            </p:nvSpPr>
            <p:spPr>
              <a:xfrm>
                <a:off x="289560" y="2942781"/>
                <a:ext cx="3906520" cy="921984"/>
              </a:xfrm>
              <a:prstGeom prst="rect">
                <a:avLst/>
              </a:prstGeom>
              <a:blipFill>
                <a:blip r:embed="rId4"/>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AA584F80-FD72-A9C9-9204-F05F5155D8DF}"/>
                  </a:ext>
                </a:extLst>
              </p:cNvPr>
              <p:cNvSpPr txBox="1"/>
              <p:nvPr/>
            </p:nvSpPr>
            <p:spPr>
              <a:xfrm>
                <a:off x="157480" y="3938870"/>
                <a:ext cx="9662160"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solidFill>
                                <a:schemeClr val="tx1"/>
                              </a:solidFill>
                              <a:latin typeface="Cambria Math" panose="02040503050406030204" pitchFamily="18" charset="0"/>
                              <a:ea typeface="Cambria Math" panose="02040503050406030204" pitchFamily="18" charset="0"/>
                            </a:rPr>
                          </m:ctrlPr>
                        </m:sSubPr>
                        <m:e>
                          <m:r>
                            <a:rPr lang="en-US" sz="4000" b="0" i="1" smtClean="0">
                              <a:solidFill>
                                <a:schemeClr val="tx1"/>
                              </a:solidFill>
                              <a:latin typeface="Cambria Math" panose="02040503050406030204" pitchFamily="18" charset="0"/>
                              <a:ea typeface="Cambria Math" panose="02040503050406030204" pitchFamily="18" charset="0"/>
                            </a:rPr>
                            <m:t>𝐼</m:t>
                          </m:r>
                        </m:e>
                        <m:sub>
                          <m:r>
                            <a:rPr lang="en-US" sz="4000" b="0" i="1" smtClean="0">
                              <a:solidFill>
                                <a:schemeClr val="tx1"/>
                              </a:solidFill>
                              <a:latin typeface="Cambria Math" panose="02040503050406030204" pitchFamily="18" charset="0"/>
                              <a:ea typeface="Cambria Math" panose="02040503050406030204" pitchFamily="18" charset="0"/>
                            </a:rPr>
                            <m:t>𝑥</m:t>
                          </m:r>
                        </m:sub>
                      </m:sSub>
                      <m:r>
                        <a:rPr lang="en-US" sz="4000" b="0" i="1" smtClean="0">
                          <a:solidFill>
                            <a:schemeClr val="tx1"/>
                          </a:solidFill>
                          <a:latin typeface="Cambria Math" panose="02040503050406030204" pitchFamily="18" charset="0"/>
                          <a:ea typeface="Cambria Math" panose="02040503050406030204" pitchFamily="18" charset="0"/>
                        </a:rPr>
                        <m:t>=</m:t>
                      </m:r>
                      <m:d>
                        <m:dPr>
                          <m:ctrlPr>
                            <a:rPr lang="en-US" sz="4000" b="0" i="1" smtClean="0">
                              <a:solidFill>
                                <a:schemeClr val="tx1"/>
                              </a:solidFill>
                              <a:latin typeface="Cambria Math" panose="02040503050406030204" pitchFamily="18" charset="0"/>
                              <a:ea typeface="Cambria Math" panose="02040503050406030204" pitchFamily="18" charset="0"/>
                            </a:rPr>
                          </m:ctrlPr>
                        </m:dPr>
                        <m:e>
                          <m:sSub>
                            <m:sSubPr>
                              <m:ctrlPr>
                                <a:rPr lang="en-US" sz="4000" b="0" i="1" smtClean="0">
                                  <a:solidFill>
                                    <a:schemeClr val="tx1"/>
                                  </a:solidFill>
                                  <a:latin typeface="Cambria Math" panose="02040503050406030204" pitchFamily="18" charset="0"/>
                                  <a:ea typeface="Cambria Math" panose="02040503050406030204" pitchFamily="18" charset="0"/>
                                </a:rPr>
                              </m:ctrlPr>
                            </m:sSubPr>
                            <m:e>
                              <m:r>
                                <a:rPr lang="en-US" sz="4000" b="0" i="1" smtClean="0">
                                  <a:solidFill>
                                    <a:schemeClr val="tx1"/>
                                  </a:solidFill>
                                  <a:latin typeface="Cambria Math" panose="02040503050406030204" pitchFamily="18" charset="0"/>
                                  <a:ea typeface="Cambria Math" panose="02040503050406030204" pitchFamily="18" charset="0"/>
                                </a:rPr>
                                <m:t>𝐼</m:t>
                              </m:r>
                            </m:e>
                            <m:sub>
                              <m:r>
                                <a:rPr lang="en-US" sz="4000" b="0" i="1" smtClean="0">
                                  <a:solidFill>
                                    <a:schemeClr val="tx1"/>
                                  </a:solidFill>
                                  <a:latin typeface="Cambria Math" panose="02040503050406030204" pitchFamily="18" charset="0"/>
                                  <a:ea typeface="Cambria Math" panose="02040503050406030204" pitchFamily="18" charset="0"/>
                                </a:rPr>
                                <m:t>1</m:t>
                              </m:r>
                            </m:sub>
                          </m:sSub>
                          <m:r>
                            <a:rPr lang="en-US" sz="4000" b="0" i="1" smtClean="0">
                              <a:solidFill>
                                <a:schemeClr val="tx1"/>
                              </a:solidFill>
                              <a:latin typeface="Cambria Math" panose="02040503050406030204" pitchFamily="18" charset="0"/>
                              <a:ea typeface="Cambria Math" panose="02040503050406030204" pitchFamily="18" charset="0"/>
                            </a:rPr>
                            <m:t>−</m:t>
                          </m:r>
                          <m:sSub>
                            <m:sSubPr>
                              <m:ctrlPr>
                                <a:rPr lang="en-US" sz="4000" b="0" i="1" smtClean="0">
                                  <a:solidFill>
                                    <a:schemeClr val="tx1"/>
                                  </a:solidFill>
                                  <a:latin typeface="Cambria Math" panose="02040503050406030204" pitchFamily="18" charset="0"/>
                                  <a:ea typeface="Cambria Math" panose="02040503050406030204" pitchFamily="18" charset="0"/>
                                </a:rPr>
                              </m:ctrlPr>
                            </m:sSubPr>
                            <m:e>
                              <m:r>
                                <a:rPr lang="en-US" sz="4000" b="0" i="1" smtClean="0">
                                  <a:solidFill>
                                    <a:schemeClr val="tx1"/>
                                  </a:solidFill>
                                  <a:latin typeface="Cambria Math" panose="02040503050406030204" pitchFamily="18" charset="0"/>
                                  <a:ea typeface="Cambria Math" panose="02040503050406030204" pitchFamily="18" charset="0"/>
                                </a:rPr>
                                <m:t>𝐼</m:t>
                              </m:r>
                            </m:e>
                            <m:sub>
                              <m:r>
                                <a:rPr lang="en-US" sz="4000" b="0" i="1" smtClean="0">
                                  <a:solidFill>
                                    <a:schemeClr val="tx1"/>
                                  </a:solidFill>
                                  <a:latin typeface="Cambria Math" panose="02040503050406030204" pitchFamily="18" charset="0"/>
                                  <a:ea typeface="Cambria Math" panose="02040503050406030204" pitchFamily="18" charset="0"/>
                                </a:rPr>
                                <m:t>2</m:t>
                              </m:r>
                            </m:sub>
                          </m:sSub>
                        </m:e>
                      </m:d>
                      <m:r>
                        <a:rPr lang="en-US" sz="4000" b="0" i="1" smtClean="0">
                          <a:solidFill>
                            <a:schemeClr val="tx1"/>
                          </a:solidFill>
                          <a:latin typeface="Cambria Math" panose="02040503050406030204" pitchFamily="18" charset="0"/>
                          <a:ea typeface="Cambria Math" panose="02040503050406030204" pitchFamily="18" charset="0"/>
                        </a:rPr>
                        <m:t>=</m:t>
                      </m:r>
                      <m:d>
                        <m:dPr>
                          <m:ctrlPr>
                            <a:rPr lang="en-US" sz="4000" b="0" i="1" smtClean="0">
                              <a:solidFill>
                                <a:schemeClr val="tx1"/>
                              </a:solidFill>
                              <a:latin typeface="Cambria Math" panose="02040503050406030204" pitchFamily="18" charset="0"/>
                              <a:ea typeface="Cambria Math" panose="02040503050406030204" pitchFamily="18" charset="0"/>
                            </a:rPr>
                          </m:ctrlPr>
                        </m:dPr>
                        <m:e>
                          <m:r>
                            <a:rPr lang="en-US" sz="4000" b="0" i="1" smtClean="0">
                              <a:solidFill>
                                <a:schemeClr val="tx1"/>
                              </a:solidFill>
                              <a:latin typeface="Cambria Math" panose="02040503050406030204" pitchFamily="18" charset="0"/>
                              <a:ea typeface="Cambria Math" panose="02040503050406030204" pitchFamily="18" charset="0"/>
                            </a:rPr>
                            <m:t>3.3−0.99</m:t>
                          </m:r>
                        </m:e>
                      </m:d>
                      <m:r>
                        <a:rPr lang="en-US" sz="4000" b="0" i="1" smtClean="0">
                          <a:solidFill>
                            <a:schemeClr val="tx1"/>
                          </a:solidFill>
                          <a:latin typeface="Cambria Math" panose="02040503050406030204" pitchFamily="18" charset="0"/>
                          <a:ea typeface="Cambria Math" panose="02040503050406030204" pitchFamily="18" charset="0"/>
                        </a:rPr>
                        <m:t>=  2.31 </m:t>
                      </m:r>
                      <m:r>
                        <a:rPr lang="en-US" sz="4000" b="0" i="1" smtClean="0">
                          <a:solidFill>
                            <a:schemeClr val="tx1"/>
                          </a:solidFill>
                          <a:latin typeface="Cambria Math" panose="02040503050406030204" pitchFamily="18" charset="0"/>
                          <a:ea typeface="Cambria Math" panose="02040503050406030204" pitchFamily="18" charset="0"/>
                        </a:rPr>
                        <m:t>𝐴𝑚𝑝</m:t>
                      </m:r>
                    </m:oMath>
                  </m:oMathPara>
                </a14:m>
                <a:endParaRPr lang="en-US" sz="4000" dirty="0">
                  <a:solidFill>
                    <a:schemeClr val="tx1"/>
                  </a:solidFill>
                </a:endParaRPr>
              </a:p>
            </p:txBody>
          </p:sp>
        </mc:Choice>
        <mc:Fallback xmlns="">
          <p:sp>
            <p:nvSpPr>
              <p:cNvPr id="8" name="TextBox 7">
                <a:extLst>
                  <a:ext uri="{FF2B5EF4-FFF2-40B4-BE49-F238E27FC236}">
                    <a16:creationId xmlns:a16="http://schemas.microsoft.com/office/drawing/2014/main" id="{AA584F80-FD72-A9C9-9204-F05F5155D8DF}"/>
                  </a:ext>
                </a:extLst>
              </p:cNvPr>
              <p:cNvSpPr txBox="1">
                <a:spLocks noRot="1" noChangeAspect="1" noMove="1" noResize="1" noEditPoints="1" noAdjustHandles="1" noChangeArrowheads="1" noChangeShapeType="1" noTextEdit="1"/>
              </p:cNvSpPr>
              <p:nvPr/>
            </p:nvSpPr>
            <p:spPr>
              <a:xfrm>
                <a:off x="157480" y="3938870"/>
                <a:ext cx="9662160" cy="615553"/>
              </a:xfrm>
              <a:prstGeom prst="rect">
                <a:avLst/>
              </a:prstGeom>
              <a:blipFill>
                <a:blip r:embed="rId5"/>
                <a:stretch>
                  <a:fillRect/>
                </a:stretch>
              </a:blipFill>
            </p:spPr>
            <p:txBody>
              <a:bodyPr/>
              <a:lstStyle/>
              <a:p>
                <a:r>
                  <a:rPr lang="en-PK">
                    <a:noFill/>
                  </a:rPr>
                  <a:t> </a:t>
                </a:r>
              </a:p>
            </p:txBody>
          </p:sp>
        </mc:Fallback>
      </mc:AlternateContent>
      <p:pic>
        <p:nvPicPr>
          <p:cNvPr id="9" name="Picture 8">
            <a:extLst>
              <a:ext uri="{FF2B5EF4-FFF2-40B4-BE49-F238E27FC236}">
                <a16:creationId xmlns="" xmlns:a16="http://schemas.microsoft.com/office/drawing/2014/main" id="{AB82DC01-1D24-F185-E653-C72E5523C538}"/>
              </a:ext>
            </a:extLst>
          </p:cNvPr>
          <p:cNvPicPr>
            <a:picLocks noChangeAspect="1"/>
          </p:cNvPicPr>
          <p:nvPr/>
        </p:nvPicPr>
        <p:blipFill>
          <a:blip r:embed="rId6"/>
          <a:stretch>
            <a:fillRect/>
          </a:stretch>
        </p:blipFill>
        <p:spPr>
          <a:xfrm>
            <a:off x="6665884" y="751046"/>
            <a:ext cx="5151120" cy="290416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90D4ACD3-4B57-3BC8-3149-8F4908863E53}"/>
                  </a:ext>
                </a:extLst>
              </p:cNvPr>
              <p:cNvSpPr txBox="1"/>
              <p:nvPr/>
            </p:nvSpPr>
            <p:spPr>
              <a:xfrm>
                <a:off x="157480" y="4884672"/>
                <a:ext cx="9662160" cy="664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solidFill>
                                <a:schemeClr val="tx1"/>
                              </a:solidFill>
                              <a:latin typeface="Cambria Math" panose="02040503050406030204" pitchFamily="18" charset="0"/>
                              <a:ea typeface="Cambria Math" panose="02040503050406030204" pitchFamily="18" charset="0"/>
                            </a:rPr>
                          </m:ctrlPr>
                        </m:sSubPr>
                        <m:e>
                          <m:r>
                            <a:rPr lang="en-US" sz="4000" b="0" i="1" smtClean="0">
                              <a:solidFill>
                                <a:schemeClr val="tx1"/>
                              </a:solidFill>
                              <a:latin typeface="Cambria Math" panose="02040503050406030204" pitchFamily="18" charset="0"/>
                              <a:ea typeface="Cambria Math" panose="02040503050406030204" pitchFamily="18" charset="0"/>
                            </a:rPr>
                            <m:t>𝐼</m:t>
                          </m:r>
                        </m:e>
                        <m:sub>
                          <m:r>
                            <a:rPr lang="en-US" sz="4000" b="0" i="1" smtClean="0">
                              <a:solidFill>
                                <a:schemeClr val="tx1"/>
                              </a:solidFill>
                              <a:latin typeface="Cambria Math" panose="02040503050406030204" pitchFamily="18" charset="0"/>
                              <a:ea typeface="Cambria Math" panose="02040503050406030204" pitchFamily="18" charset="0"/>
                            </a:rPr>
                            <m:t>𝑦</m:t>
                          </m:r>
                        </m:sub>
                      </m:sSub>
                      <m:r>
                        <a:rPr lang="en-US" sz="4000" b="0" i="1" smtClean="0">
                          <a:solidFill>
                            <a:schemeClr val="tx1"/>
                          </a:solidFill>
                          <a:latin typeface="Cambria Math" panose="02040503050406030204" pitchFamily="18" charset="0"/>
                          <a:ea typeface="Cambria Math" panose="02040503050406030204" pitchFamily="18" charset="0"/>
                        </a:rPr>
                        <m:t>=</m:t>
                      </m:r>
                      <m:d>
                        <m:dPr>
                          <m:ctrlPr>
                            <a:rPr lang="en-US" sz="4000" b="0" i="1" smtClean="0">
                              <a:solidFill>
                                <a:schemeClr val="tx1"/>
                              </a:solidFill>
                              <a:latin typeface="Cambria Math" panose="02040503050406030204" pitchFamily="18" charset="0"/>
                              <a:ea typeface="Cambria Math" panose="02040503050406030204" pitchFamily="18" charset="0"/>
                            </a:rPr>
                          </m:ctrlPr>
                        </m:dPr>
                        <m:e>
                          <m:sSub>
                            <m:sSubPr>
                              <m:ctrlPr>
                                <a:rPr lang="en-US" sz="4000" b="0" i="1" smtClean="0">
                                  <a:solidFill>
                                    <a:schemeClr val="tx1"/>
                                  </a:solidFill>
                                  <a:latin typeface="Cambria Math" panose="02040503050406030204" pitchFamily="18" charset="0"/>
                                  <a:ea typeface="Cambria Math" panose="02040503050406030204" pitchFamily="18" charset="0"/>
                                </a:rPr>
                              </m:ctrlPr>
                            </m:sSubPr>
                            <m:e>
                              <m:r>
                                <a:rPr lang="en-US" sz="4000" b="0" i="1" smtClean="0">
                                  <a:solidFill>
                                    <a:schemeClr val="tx1"/>
                                  </a:solidFill>
                                  <a:latin typeface="Cambria Math" panose="02040503050406030204" pitchFamily="18" charset="0"/>
                                  <a:ea typeface="Cambria Math" panose="02040503050406030204" pitchFamily="18" charset="0"/>
                                </a:rPr>
                                <m:t>𝐼</m:t>
                              </m:r>
                            </m:e>
                            <m:sub>
                              <m:r>
                                <a:rPr lang="en-US" sz="4000" b="0" i="1" smtClean="0">
                                  <a:solidFill>
                                    <a:schemeClr val="tx1"/>
                                  </a:solidFill>
                                  <a:latin typeface="Cambria Math" panose="02040503050406030204" pitchFamily="18" charset="0"/>
                                  <a:ea typeface="Cambria Math" panose="02040503050406030204" pitchFamily="18" charset="0"/>
                                </a:rPr>
                                <m:t>1</m:t>
                              </m:r>
                            </m:sub>
                          </m:sSub>
                          <m:r>
                            <a:rPr lang="en-US" sz="4000" b="0" i="1" smtClean="0">
                              <a:solidFill>
                                <a:schemeClr val="tx1"/>
                              </a:solidFill>
                              <a:latin typeface="Cambria Math" panose="02040503050406030204" pitchFamily="18" charset="0"/>
                              <a:ea typeface="Cambria Math" panose="02040503050406030204" pitchFamily="18" charset="0"/>
                            </a:rPr>
                            <m:t>−</m:t>
                          </m:r>
                          <m:sSub>
                            <m:sSubPr>
                              <m:ctrlPr>
                                <a:rPr lang="en-US" sz="4000" b="0" i="1" smtClean="0">
                                  <a:solidFill>
                                    <a:schemeClr val="tx1"/>
                                  </a:solidFill>
                                  <a:latin typeface="Cambria Math" panose="02040503050406030204" pitchFamily="18" charset="0"/>
                                  <a:ea typeface="Cambria Math" panose="02040503050406030204" pitchFamily="18" charset="0"/>
                                </a:rPr>
                              </m:ctrlPr>
                            </m:sSubPr>
                            <m:e>
                              <m:r>
                                <a:rPr lang="en-US" sz="4000" b="0" i="1" smtClean="0">
                                  <a:solidFill>
                                    <a:schemeClr val="tx1"/>
                                  </a:solidFill>
                                  <a:latin typeface="Cambria Math" panose="02040503050406030204" pitchFamily="18" charset="0"/>
                                  <a:ea typeface="Cambria Math" panose="02040503050406030204" pitchFamily="18" charset="0"/>
                                </a:rPr>
                                <m:t>𝐼</m:t>
                              </m:r>
                            </m:e>
                            <m:sub>
                              <m:r>
                                <a:rPr lang="en-US" sz="4000" b="0" i="1" smtClean="0">
                                  <a:solidFill>
                                    <a:schemeClr val="tx1"/>
                                  </a:solidFill>
                                  <a:latin typeface="Cambria Math" panose="02040503050406030204" pitchFamily="18" charset="0"/>
                                  <a:ea typeface="Cambria Math" panose="02040503050406030204" pitchFamily="18" charset="0"/>
                                </a:rPr>
                                <m:t>3</m:t>
                              </m:r>
                            </m:sub>
                          </m:sSub>
                        </m:e>
                      </m:d>
                      <m:r>
                        <a:rPr lang="en-US" sz="4000" b="0" i="1" smtClean="0">
                          <a:solidFill>
                            <a:schemeClr val="tx1"/>
                          </a:solidFill>
                          <a:latin typeface="Cambria Math" panose="02040503050406030204" pitchFamily="18" charset="0"/>
                          <a:ea typeface="Cambria Math" panose="02040503050406030204" pitchFamily="18" charset="0"/>
                        </a:rPr>
                        <m:t>=</m:t>
                      </m:r>
                      <m:d>
                        <m:dPr>
                          <m:ctrlPr>
                            <a:rPr lang="en-US" sz="4000" b="0" i="1" smtClean="0">
                              <a:solidFill>
                                <a:schemeClr val="tx1"/>
                              </a:solidFill>
                              <a:latin typeface="Cambria Math" panose="02040503050406030204" pitchFamily="18" charset="0"/>
                              <a:ea typeface="Cambria Math" panose="02040503050406030204" pitchFamily="18" charset="0"/>
                            </a:rPr>
                          </m:ctrlPr>
                        </m:dPr>
                        <m:e>
                          <m:r>
                            <a:rPr lang="en-US" sz="4000" b="0" i="1" smtClean="0">
                              <a:solidFill>
                                <a:schemeClr val="tx1"/>
                              </a:solidFill>
                              <a:latin typeface="Cambria Math" panose="02040503050406030204" pitchFamily="18" charset="0"/>
                              <a:ea typeface="Cambria Math" panose="02040503050406030204" pitchFamily="18" charset="0"/>
                            </a:rPr>
                            <m:t>3.3−1.47</m:t>
                          </m:r>
                        </m:e>
                      </m:d>
                      <m:r>
                        <a:rPr lang="en-US" sz="4000" b="0" i="1" smtClean="0">
                          <a:solidFill>
                            <a:schemeClr val="tx1"/>
                          </a:solidFill>
                          <a:latin typeface="Cambria Math" panose="02040503050406030204" pitchFamily="18" charset="0"/>
                          <a:ea typeface="Cambria Math" panose="02040503050406030204" pitchFamily="18" charset="0"/>
                        </a:rPr>
                        <m:t>=  1.83 </m:t>
                      </m:r>
                      <m:r>
                        <a:rPr lang="en-US" sz="4000" b="0" i="1" smtClean="0">
                          <a:solidFill>
                            <a:schemeClr val="tx1"/>
                          </a:solidFill>
                          <a:latin typeface="Cambria Math" panose="02040503050406030204" pitchFamily="18" charset="0"/>
                          <a:ea typeface="Cambria Math" panose="02040503050406030204" pitchFamily="18" charset="0"/>
                        </a:rPr>
                        <m:t>𝐴𝑚𝑝</m:t>
                      </m:r>
                    </m:oMath>
                  </m:oMathPara>
                </a14:m>
                <a:endParaRPr lang="en-US" sz="4000" dirty="0">
                  <a:solidFill>
                    <a:schemeClr val="tx1"/>
                  </a:solidFill>
                </a:endParaRPr>
              </a:p>
            </p:txBody>
          </p:sp>
        </mc:Choice>
        <mc:Fallback xmlns="">
          <p:sp>
            <p:nvSpPr>
              <p:cNvPr id="12" name="TextBox 11">
                <a:extLst>
                  <a:ext uri="{FF2B5EF4-FFF2-40B4-BE49-F238E27FC236}">
                    <a16:creationId xmlns:a16="http://schemas.microsoft.com/office/drawing/2014/main" id="{90D4ACD3-4B57-3BC8-3149-8F4908863E53}"/>
                  </a:ext>
                </a:extLst>
              </p:cNvPr>
              <p:cNvSpPr txBox="1">
                <a:spLocks noRot="1" noChangeAspect="1" noMove="1" noResize="1" noEditPoints="1" noAdjustHandles="1" noChangeArrowheads="1" noChangeShapeType="1" noTextEdit="1"/>
              </p:cNvSpPr>
              <p:nvPr/>
            </p:nvSpPr>
            <p:spPr>
              <a:xfrm>
                <a:off x="157480" y="4884672"/>
                <a:ext cx="9662160" cy="664221"/>
              </a:xfrm>
              <a:prstGeom prst="rect">
                <a:avLst/>
              </a:prstGeom>
              <a:blipFill>
                <a:blip r:embed="rId7"/>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 xmlns:a16="http://schemas.microsoft.com/office/drawing/2014/main" id="{C075DB81-6B37-CB8C-C838-8D1A3F63F5E3}"/>
                  </a:ext>
                </a:extLst>
              </p:cNvPr>
              <p:cNvSpPr txBox="1"/>
              <p:nvPr/>
            </p:nvSpPr>
            <p:spPr>
              <a:xfrm>
                <a:off x="157480" y="5879142"/>
                <a:ext cx="9662160"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solidFill>
                                <a:schemeClr val="tx1"/>
                              </a:solidFill>
                              <a:latin typeface="Cambria Math" panose="02040503050406030204" pitchFamily="18" charset="0"/>
                              <a:ea typeface="Cambria Math" panose="02040503050406030204" pitchFamily="18" charset="0"/>
                            </a:rPr>
                          </m:ctrlPr>
                        </m:sSubPr>
                        <m:e>
                          <m:r>
                            <a:rPr lang="en-US" sz="4000" b="0" i="1" smtClean="0">
                              <a:solidFill>
                                <a:schemeClr val="tx1"/>
                              </a:solidFill>
                              <a:latin typeface="Cambria Math" panose="02040503050406030204" pitchFamily="18" charset="0"/>
                              <a:ea typeface="Cambria Math" panose="02040503050406030204" pitchFamily="18" charset="0"/>
                            </a:rPr>
                            <m:t>𝐼</m:t>
                          </m:r>
                        </m:e>
                        <m:sub>
                          <m:r>
                            <a:rPr lang="en-US" sz="4000" b="0" i="1" smtClean="0">
                              <a:solidFill>
                                <a:schemeClr val="tx1"/>
                              </a:solidFill>
                              <a:latin typeface="Cambria Math" panose="02040503050406030204" pitchFamily="18" charset="0"/>
                              <a:ea typeface="Cambria Math" panose="02040503050406030204" pitchFamily="18" charset="0"/>
                            </a:rPr>
                            <m:t>𝑧</m:t>
                          </m:r>
                        </m:sub>
                      </m:sSub>
                      <m:r>
                        <a:rPr lang="en-US" sz="4000" b="0" i="1" smtClean="0">
                          <a:solidFill>
                            <a:schemeClr val="tx1"/>
                          </a:solidFill>
                          <a:latin typeface="Cambria Math" panose="02040503050406030204" pitchFamily="18" charset="0"/>
                          <a:ea typeface="Cambria Math" panose="02040503050406030204" pitchFamily="18" charset="0"/>
                        </a:rPr>
                        <m:t>=</m:t>
                      </m:r>
                      <m:d>
                        <m:dPr>
                          <m:ctrlPr>
                            <a:rPr lang="en-US" sz="4000" b="0" i="1" smtClean="0">
                              <a:solidFill>
                                <a:schemeClr val="tx1"/>
                              </a:solidFill>
                              <a:latin typeface="Cambria Math" panose="02040503050406030204" pitchFamily="18" charset="0"/>
                              <a:ea typeface="Cambria Math" panose="02040503050406030204" pitchFamily="18" charset="0"/>
                            </a:rPr>
                          </m:ctrlPr>
                        </m:dPr>
                        <m:e>
                          <m:sSub>
                            <m:sSubPr>
                              <m:ctrlPr>
                                <a:rPr lang="en-US" sz="4000" b="0" i="1" smtClean="0">
                                  <a:solidFill>
                                    <a:schemeClr val="tx1"/>
                                  </a:solidFill>
                                  <a:latin typeface="Cambria Math" panose="02040503050406030204" pitchFamily="18" charset="0"/>
                                  <a:ea typeface="Cambria Math" panose="02040503050406030204" pitchFamily="18" charset="0"/>
                                </a:rPr>
                              </m:ctrlPr>
                            </m:sSubPr>
                            <m:e>
                              <m:r>
                                <a:rPr lang="en-US" sz="4000" b="0" i="1" smtClean="0">
                                  <a:solidFill>
                                    <a:schemeClr val="tx1"/>
                                  </a:solidFill>
                                  <a:latin typeface="Cambria Math" panose="02040503050406030204" pitchFamily="18" charset="0"/>
                                  <a:ea typeface="Cambria Math" panose="02040503050406030204" pitchFamily="18" charset="0"/>
                                </a:rPr>
                                <m:t>𝐼</m:t>
                              </m:r>
                            </m:e>
                            <m:sub>
                              <m:r>
                                <a:rPr lang="en-US" sz="4000" b="0" i="1" smtClean="0">
                                  <a:solidFill>
                                    <a:schemeClr val="tx1"/>
                                  </a:solidFill>
                                  <a:latin typeface="Cambria Math" panose="02040503050406030204" pitchFamily="18" charset="0"/>
                                  <a:ea typeface="Cambria Math" panose="02040503050406030204" pitchFamily="18" charset="0"/>
                                </a:rPr>
                                <m:t>3</m:t>
                              </m:r>
                            </m:sub>
                          </m:sSub>
                          <m:r>
                            <a:rPr lang="en-US" sz="4000" b="0" i="1" smtClean="0">
                              <a:solidFill>
                                <a:schemeClr val="tx1"/>
                              </a:solidFill>
                              <a:latin typeface="Cambria Math" panose="02040503050406030204" pitchFamily="18" charset="0"/>
                              <a:ea typeface="Cambria Math" panose="02040503050406030204" pitchFamily="18" charset="0"/>
                            </a:rPr>
                            <m:t>−</m:t>
                          </m:r>
                          <m:sSub>
                            <m:sSubPr>
                              <m:ctrlPr>
                                <a:rPr lang="en-US" sz="4000" b="0" i="1" smtClean="0">
                                  <a:solidFill>
                                    <a:schemeClr val="tx1"/>
                                  </a:solidFill>
                                  <a:latin typeface="Cambria Math" panose="02040503050406030204" pitchFamily="18" charset="0"/>
                                  <a:ea typeface="Cambria Math" panose="02040503050406030204" pitchFamily="18" charset="0"/>
                                </a:rPr>
                              </m:ctrlPr>
                            </m:sSubPr>
                            <m:e>
                              <m:r>
                                <a:rPr lang="en-US" sz="4000" b="0" i="1" smtClean="0">
                                  <a:solidFill>
                                    <a:schemeClr val="tx1"/>
                                  </a:solidFill>
                                  <a:latin typeface="Cambria Math" panose="02040503050406030204" pitchFamily="18" charset="0"/>
                                  <a:ea typeface="Cambria Math" panose="02040503050406030204" pitchFamily="18" charset="0"/>
                                </a:rPr>
                                <m:t>𝐼</m:t>
                              </m:r>
                            </m:e>
                            <m:sub>
                              <m:r>
                                <a:rPr lang="en-US" sz="4000" b="0" i="1" smtClean="0">
                                  <a:solidFill>
                                    <a:schemeClr val="tx1"/>
                                  </a:solidFill>
                                  <a:latin typeface="Cambria Math" panose="02040503050406030204" pitchFamily="18" charset="0"/>
                                  <a:ea typeface="Cambria Math" panose="02040503050406030204" pitchFamily="18" charset="0"/>
                                </a:rPr>
                                <m:t>2</m:t>
                              </m:r>
                            </m:sub>
                          </m:sSub>
                        </m:e>
                      </m:d>
                      <m:r>
                        <a:rPr lang="en-US" sz="4000" b="0" i="1" smtClean="0">
                          <a:solidFill>
                            <a:schemeClr val="tx1"/>
                          </a:solidFill>
                          <a:latin typeface="Cambria Math" panose="02040503050406030204" pitchFamily="18" charset="0"/>
                          <a:ea typeface="Cambria Math" panose="02040503050406030204" pitchFamily="18" charset="0"/>
                        </a:rPr>
                        <m:t>=</m:t>
                      </m:r>
                      <m:d>
                        <m:dPr>
                          <m:ctrlPr>
                            <a:rPr lang="en-US" sz="4000" b="0" i="1" smtClean="0">
                              <a:solidFill>
                                <a:schemeClr val="tx1"/>
                              </a:solidFill>
                              <a:latin typeface="Cambria Math" panose="02040503050406030204" pitchFamily="18" charset="0"/>
                              <a:ea typeface="Cambria Math" panose="02040503050406030204" pitchFamily="18" charset="0"/>
                            </a:rPr>
                          </m:ctrlPr>
                        </m:dPr>
                        <m:e>
                          <m:r>
                            <a:rPr lang="en-US" sz="4000" b="0" i="1" smtClean="0">
                              <a:solidFill>
                                <a:schemeClr val="tx1"/>
                              </a:solidFill>
                              <a:latin typeface="Cambria Math" panose="02040503050406030204" pitchFamily="18" charset="0"/>
                              <a:ea typeface="Cambria Math" panose="02040503050406030204" pitchFamily="18" charset="0"/>
                            </a:rPr>
                            <m:t>1.47 −0.99</m:t>
                          </m:r>
                        </m:e>
                      </m:d>
                      <m:r>
                        <a:rPr lang="en-US" sz="4000" b="0" i="1" smtClean="0">
                          <a:solidFill>
                            <a:schemeClr val="tx1"/>
                          </a:solidFill>
                          <a:latin typeface="Cambria Math" panose="02040503050406030204" pitchFamily="18" charset="0"/>
                          <a:ea typeface="Cambria Math" panose="02040503050406030204" pitchFamily="18" charset="0"/>
                        </a:rPr>
                        <m:t>=  0.48 </m:t>
                      </m:r>
                      <m:r>
                        <a:rPr lang="en-US" sz="4000" b="0" i="1" smtClean="0">
                          <a:solidFill>
                            <a:schemeClr val="tx1"/>
                          </a:solidFill>
                          <a:latin typeface="Cambria Math" panose="02040503050406030204" pitchFamily="18" charset="0"/>
                          <a:ea typeface="Cambria Math" panose="02040503050406030204" pitchFamily="18" charset="0"/>
                        </a:rPr>
                        <m:t>𝐴𝑚𝑝</m:t>
                      </m:r>
                    </m:oMath>
                  </m:oMathPara>
                </a14:m>
                <a:endParaRPr lang="en-US" sz="4000" dirty="0">
                  <a:solidFill>
                    <a:schemeClr val="tx1"/>
                  </a:solidFill>
                </a:endParaRPr>
              </a:p>
            </p:txBody>
          </p:sp>
        </mc:Choice>
        <mc:Fallback xmlns="">
          <p:sp>
            <p:nvSpPr>
              <p:cNvPr id="15" name="TextBox 14">
                <a:extLst>
                  <a:ext uri="{FF2B5EF4-FFF2-40B4-BE49-F238E27FC236}">
                    <a16:creationId xmlns:a16="http://schemas.microsoft.com/office/drawing/2014/main" id="{C075DB81-6B37-CB8C-C838-8D1A3F63F5E3}"/>
                  </a:ext>
                </a:extLst>
              </p:cNvPr>
              <p:cNvSpPr txBox="1">
                <a:spLocks noRot="1" noChangeAspect="1" noMove="1" noResize="1" noEditPoints="1" noAdjustHandles="1" noChangeArrowheads="1" noChangeShapeType="1" noTextEdit="1"/>
              </p:cNvSpPr>
              <p:nvPr/>
            </p:nvSpPr>
            <p:spPr>
              <a:xfrm>
                <a:off x="157480" y="5879142"/>
                <a:ext cx="9662160" cy="615553"/>
              </a:xfrm>
              <a:prstGeom prst="rect">
                <a:avLst/>
              </a:prstGeom>
              <a:blipFill>
                <a:blip r:embed="rId8"/>
                <a:stretch>
                  <a:fillRect/>
                </a:stretch>
              </a:blipFill>
            </p:spPr>
            <p:txBody>
              <a:bodyPr/>
              <a:lstStyle/>
              <a:p>
                <a:r>
                  <a:rPr lang="en-PK">
                    <a:noFill/>
                  </a:rPr>
                  <a:t> </a:t>
                </a:r>
              </a:p>
            </p:txBody>
          </p:sp>
        </mc:Fallback>
      </mc:AlternateContent>
      <p:sp>
        <p:nvSpPr>
          <p:cNvPr id="16" name="TextBox 15">
            <a:extLst>
              <a:ext uri="{FF2B5EF4-FFF2-40B4-BE49-F238E27FC236}">
                <a16:creationId xmlns="" xmlns:a16="http://schemas.microsoft.com/office/drawing/2014/main" id="{B2A9EFAD-50B0-2107-D0E8-EC4F2B408E94}"/>
              </a:ext>
            </a:extLst>
          </p:cNvPr>
          <p:cNvSpPr txBox="1"/>
          <p:nvPr/>
        </p:nvSpPr>
        <p:spPr>
          <a:xfrm>
            <a:off x="10226040" y="5384800"/>
            <a:ext cx="1965960" cy="646331"/>
          </a:xfrm>
          <a:prstGeom prst="rect">
            <a:avLst/>
          </a:prstGeom>
          <a:noFill/>
        </p:spPr>
        <p:txBody>
          <a:bodyPr wrap="square" rtlCol="0">
            <a:spAutoFit/>
          </a:bodyPr>
          <a:lstStyle/>
          <a:p>
            <a:r>
              <a:rPr lang="en-US" sz="3600" b="1" dirty="0"/>
              <a:t>Answers</a:t>
            </a:r>
            <a:endParaRPr lang="en-PK" sz="3600" b="1" dirty="0"/>
          </a:p>
        </p:txBody>
      </p:sp>
      <p:sp>
        <p:nvSpPr>
          <p:cNvPr id="17" name="TextBox 16">
            <a:extLst>
              <a:ext uri="{FF2B5EF4-FFF2-40B4-BE49-F238E27FC236}">
                <a16:creationId xmlns="" xmlns:a16="http://schemas.microsoft.com/office/drawing/2014/main" id="{1E22BE5D-8EE5-C918-CA35-46B4A752A029}"/>
              </a:ext>
            </a:extLst>
          </p:cNvPr>
          <p:cNvSpPr txBox="1"/>
          <p:nvPr/>
        </p:nvSpPr>
        <p:spPr>
          <a:xfrm>
            <a:off x="152400" y="170797"/>
            <a:ext cx="12476480" cy="461665"/>
          </a:xfrm>
          <a:prstGeom prst="rect">
            <a:avLst/>
          </a:prstGeom>
          <a:noFill/>
        </p:spPr>
        <p:txBody>
          <a:bodyPr wrap="square">
            <a:spAutoFit/>
          </a:bodyPr>
          <a:lstStyle/>
          <a:p>
            <a:r>
              <a:rPr lang="en-US" sz="2400" b="1" dirty="0">
                <a:solidFill>
                  <a:srgbClr val="FF0000"/>
                </a:solidFill>
              </a:rPr>
              <a:t>Q: Apply the Loop Analysis on the given below circuit, find the Current I</a:t>
            </a:r>
            <a:r>
              <a:rPr lang="en-US" sz="2400" b="1" baseline="-25000" dirty="0">
                <a:solidFill>
                  <a:srgbClr val="FF0000"/>
                </a:solidFill>
              </a:rPr>
              <a:t>x ,</a:t>
            </a:r>
            <a:r>
              <a:rPr lang="en-US" sz="2400" b="1" dirty="0" err="1">
                <a:solidFill>
                  <a:srgbClr val="FF0000"/>
                </a:solidFill>
              </a:rPr>
              <a:t>I</a:t>
            </a:r>
            <a:r>
              <a:rPr lang="en-US" sz="2400" b="1" baseline="-25000" dirty="0" err="1">
                <a:solidFill>
                  <a:srgbClr val="FF0000"/>
                </a:solidFill>
              </a:rPr>
              <a:t>y</a:t>
            </a:r>
            <a:r>
              <a:rPr lang="en-US" sz="2400" b="1" baseline="-25000" dirty="0">
                <a:solidFill>
                  <a:srgbClr val="FF0000"/>
                </a:solidFill>
              </a:rPr>
              <a:t> ,</a:t>
            </a:r>
            <a:r>
              <a:rPr lang="en-US" sz="2400" b="1" dirty="0">
                <a:solidFill>
                  <a:srgbClr val="FF0000"/>
                </a:solidFill>
              </a:rPr>
              <a:t>and </a:t>
            </a:r>
            <a:r>
              <a:rPr lang="en-US" sz="2400" b="1" dirty="0" err="1">
                <a:solidFill>
                  <a:srgbClr val="FF0000"/>
                </a:solidFill>
              </a:rPr>
              <a:t>I</a:t>
            </a:r>
            <a:r>
              <a:rPr lang="en-US" sz="2400" b="1" baseline="-25000" dirty="0" err="1">
                <a:solidFill>
                  <a:srgbClr val="FF0000"/>
                </a:solidFill>
              </a:rPr>
              <a:t>z</a:t>
            </a:r>
            <a:endParaRPr lang="en-PK" sz="2400" b="1" dirty="0">
              <a:solidFill>
                <a:srgbClr val="FF0000"/>
              </a:solidFill>
            </a:endParaRPr>
          </a:p>
        </p:txBody>
      </p:sp>
    </p:spTree>
    <p:extLst>
      <p:ext uri="{BB962C8B-B14F-4D97-AF65-F5344CB8AC3E}">
        <p14:creationId xmlns:p14="http://schemas.microsoft.com/office/powerpoint/2010/main" val="354267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29188AB-C1B0-FBE4-BD75-1BC9145420E9}"/>
              </a:ext>
            </a:extLst>
          </p:cNvPr>
          <p:cNvSpPr txBox="1"/>
          <p:nvPr/>
        </p:nvSpPr>
        <p:spPr>
          <a:xfrm>
            <a:off x="335280" y="223520"/>
            <a:ext cx="11494168" cy="1938992"/>
          </a:xfrm>
          <a:prstGeom prst="rect">
            <a:avLst/>
          </a:prstGeom>
          <a:noFill/>
        </p:spPr>
        <p:txBody>
          <a:bodyPr wrap="square" rtlCol="0">
            <a:spAutoFit/>
          </a:bodyPr>
          <a:lstStyle/>
          <a:p>
            <a:pPr algn="just"/>
            <a:r>
              <a:rPr lang="en-US" sz="4000" b="1" dirty="0">
                <a:solidFill>
                  <a:srgbClr val="C00000"/>
                </a:solidFill>
              </a:rPr>
              <a:t>Q: Apply the Loop Analysis, Find the Number of Branches, Number of nodes and Number of Equations.</a:t>
            </a:r>
            <a:endParaRPr lang="en-PK" sz="4000" b="1" dirty="0">
              <a:solidFill>
                <a:srgbClr val="C00000"/>
              </a:solidFill>
            </a:endParaRPr>
          </a:p>
        </p:txBody>
      </p:sp>
      <p:pic>
        <p:nvPicPr>
          <p:cNvPr id="15" name="Picture 14">
            <a:extLst>
              <a:ext uri="{FF2B5EF4-FFF2-40B4-BE49-F238E27FC236}">
                <a16:creationId xmlns="" xmlns:a16="http://schemas.microsoft.com/office/drawing/2014/main" id="{78474EDE-684E-3944-FC24-2AF64EB7DC33}"/>
              </a:ext>
            </a:extLst>
          </p:cNvPr>
          <p:cNvPicPr>
            <a:picLocks noChangeAspect="1"/>
          </p:cNvPicPr>
          <p:nvPr/>
        </p:nvPicPr>
        <p:blipFill>
          <a:blip r:embed="rId2"/>
          <a:stretch>
            <a:fillRect/>
          </a:stretch>
        </p:blipFill>
        <p:spPr>
          <a:xfrm>
            <a:off x="949341" y="2377440"/>
            <a:ext cx="10601325" cy="4157047"/>
          </a:xfrm>
          <a:prstGeom prst="rect">
            <a:avLst/>
          </a:prstGeom>
        </p:spPr>
      </p:pic>
    </p:spTree>
    <p:extLst>
      <p:ext uri="{BB962C8B-B14F-4D97-AF65-F5344CB8AC3E}">
        <p14:creationId xmlns:p14="http://schemas.microsoft.com/office/powerpoint/2010/main" val="122445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21B24793-FA67-99DF-6272-464522C77D2F}"/>
              </a:ext>
            </a:extLst>
          </p:cNvPr>
          <p:cNvSpPr txBox="1"/>
          <p:nvPr/>
        </p:nvSpPr>
        <p:spPr>
          <a:xfrm>
            <a:off x="231006" y="211756"/>
            <a:ext cx="10520413" cy="769441"/>
          </a:xfrm>
          <a:prstGeom prst="rect">
            <a:avLst/>
          </a:prstGeom>
          <a:noFill/>
        </p:spPr>
        <p:txBody>
          <a:bodyPr wrap="square" rtlCol="0">
            <a:spAutoFit/>
          </a:bodyPr>
          <a:lstStyle/>
          <a:p>
            <a:r>
              <a:rPr lang="en-US" sz="4400" b="1" dirty="0">
                <a:solidFill>
                  <a:srgbClr val="7030A0"/>
                </a:solidFill>
              </a:rPr>
              <a:t>ASSIGN A DIRECTION OF LOOPs</a:t>
            </a:r>
            <a:endParaRPr lang="en-PK" sz="4400" b="1" dirty="0">
              <a:solidFill>
                <a:srgbClr val="7030A0"/>
              </a:solidFill>
            </a:endParaRPr>
          </a:p>
        </p:txBody>
      </p:sp>
      <p:pic>
        <p:nvPicPr>
          <p:cNvPr id="10" name="Picture 9">
            <a:extLst>
              <a:ext uri="{FF2B5EF4-FFF2-40B4-BE49-F238E27FC236}">
                <a16:creationId xmlns="" xmlns:a16="http://schemas.microsoft.com/office/drawing/2014/main" id="{74F0688B-05A1-6E7F-A612-B7A030F591E3}"/>
              </a:ext>
            </a:extLst>
          </p:cNvPr>
          <p:cNvPicPr>
            <a:picLocks noChangeAspect="1"/>
          </p:cNvPicPr>
          <p:nvPr/>
        </p:nvPicPr>
        <p:blipFill>
          <a:blip r:embed="rId2"/>
          <a:stretch>
            <a:fillRect/>
          </a:stretch>
        </p:blipFill>
        <p:spPr>
          <a:xfrm>
            <a:off x="1215989" y="1337911"/>
            <a:ext cx="8832785" cy="5308333"/>
          </a:xfrm>
          <a:prstGeom prst="rect">
            <a:avLst/>
          </a:prstGeom>
        </p:spPr>
      </p:pic>
    </p:spTree>
    <p:extLst>
      <p:ext uri="{BB962C8B-B14F-4D97-AF65-F5344CB8AC3E}">
        <p14:creationId xmlns:p14="http://schemas.microsoft.com/office/powerpoint/2010/main" val="3547731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21B24793-FA67-99DF-6272-464522C77D2F}"/>
              </a:ext>
            </a:extLst>
          </p:cNvPr>
          <p:cNvSpPr txBox="1"/>
          <p:nvPr/>
        </p:nvSpPr>
        <p:spPr>
          <a:xfrm>
            <a:off x="231006" y="211756"/>
            <a:ext cx="10520413" cy="769441"/>
          </a:xfrm>
          <a:prstGeom prst="rect">
            <a:avLst/>
          </a:prstGeom>
          <a:noFill/>
        </p:spPr>
        <p:txBody>
          <a:bodyPr wrap="square" rtlCol="0">
            <a:spAutoFit/>
          </a:bodyPr>
          <a:lstStyle/>
          <a:p>
            <a:r>
              <a:rPr lang="en-US" sz="4400" b="1" dirty="0">
                <a:solidFill>
                  <a:srgbClr val="7030A0"/>
                </a:solidFill>
              </a:rPr>
              <a:t>FIND THE NUMBER OF BRANCHES</a:t>
            </a:r>
            <a:endParaRPr lang="en-PK" sz="4400" b="1" dirty="0">
              <a:solidFill>
                <a:srgbClr val="7030A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83D024C2-02D8-2911-55F2-16BC9E9A4F02}"/>
                  </a:ext>
                </a:extLst>
              </p:cNvPr>
              <p:cNvSpPr txBox="1"/>
              <p:nvPr/>
            </p:nvSpPr>
            <p:spPr>
              <a:xfrm>
                <a:off x="465061" y="1432547"/>
                <a:ext cx="532453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𝑁𝑜</m:t>
                      </m:r>
                      <m:r>
                        <a:rPr lang="en-US" sz="3600" b="0" i="1" smtClean="0">
                          <a:latin typeface="Cambria Math" panose="02040503050406030204" pitchFamily="18" charset="0"/>
                        </a:rPr>
                        <m:t>:</m:t>
                      </m:r>
                      <m:r>
                        <a:rPr lang="en-US" sz="3600" b="0" i="1" smtClean="0">
                          <a:latin typeface="Cambria Math" panose="02040503050406030204" pitchFamily="18" charset="0"/>
                        </a:rPr>
                        <m:t>𝑜𝑓</m:t>
                      </m:r>
                      <m:r>
                        <a:rPr lang="en-US" sz="3600" b="0" i="1" smtClean="0">
                          <a:latin typeface="Cambria Math" panose="02040503050406030204" pitchFamily="18" charset="0"/>
                        </a:rPr>
                        <m:t> </m:t>
                      </m:r>
                      <m:r>
                        <a:rPr lang="en-US" sz="3600" b="0" i="1" smtClean="0">
                          <a:latin typeface="Cambria Math" panose="02040503050406030204" pitchFamily="18" charset="0"/>
                        </a:rPr>
                        <m:t>𝐵𝑟𝑎𝑛𝑐h𝑒𝑠</m:t>
                      </m:r>
                      <m:r>
                        <a:rPr lang="en-US" sz="3600" b="0" i="1" smtClean="0">
                          <a:latin typeface="Cambria Math" panose="02040503050406030204" pitchFamily="18" charset="0"/>
                        </a:rPr>
                        <m:t>=</m:t>
                      </m:r>
                      <m:r>
                        <a:rPr lang="en-US" sz="3600" b="0" i="1" smtClean="0">
                          <a:latin typeface="Cambria Math" panose="02040503050406030204" pitchFamily="18" charset="0"/>
                        </a:rPr>
                        <m:t>𝑚</m:t>
                      </m:r>
                      <m:r>
                        <a:rPr lang="en-US" sz="3600" b="0" i="1" smtClean="0">
                          <a:latin typeface="Cambria Math" panose="02040503050406030204" pitchFamily="18" charset="0"/>
                        </a:rPr>
                        <m:t>=6</m:t>
                      </m:r>
                    </m:oMath>
                  </m:oMathPara>
                </a14:m>
                <a:endParaRPr lang="en-PK" sz="3600" dirty="0"/>
              </a:p>
            </p:txBody>
          </p:sp>
        </mc:Choice>
        <mc:Fallback xmlns="">
          <p:sp>
            <p:nvSpPr>
              <p:cNvPr id="2" name="TextBox 1">
                <a:extLst>
                  <a:ext uri="{FF2B5EF4-FFF2-40B4-BE49-F238E27FC236}">
                    <a16:creationId xmlns:a16="http://schemas.microsoft.com/office/drawing/2014/main" id="{83D024C2-02D8-2911-55F2-16BC9E9A4F02}"/>
                  </a:ext>
                </a:extLst>
              </p:cNvPr>
              <p:cNvSpPr txBox="1">
                <a:spLocks noRot="1" noChangeAspect="1" noMove="1" noResize="1" noEditPoints="1" noAdjustHandles="1" noChangeArrowheads="1" noChangeShapeType="1" noTextEdit="1"/>
              </p:cNvSpPr>
              <p:nvPr/>
            </p:nvSpPr>
            <p:spPr>
              <a:xfrm>
                <a:off x="465061" y="1432547"/>
                <a:ext cx="5324535" cy="553998"/>
              </a:xfrm>
              <a:prstGeom prst="rect">
                <a:avLst/>
              </a:prstGeom>
              <a:blipFill>
                <a:blip r:embed="rId2"/>
                <a:stretch>
                  <a:fillRect/>
                </a:stretch>
              </a:blipFill>
            </p:spPr>
            <p:txBody>
              <a:bodyPr/>
              <a:lstStyle/>
              <a:p>
                <a:r>
                  <a:rPr lang="en-PK">
                    <a:noFill/>
                  </a:rPr>
                  <a:t> </a:t>
                </a:r>
              </a:p>
            </p:txBody>
          </p:sp>
        </mc:Fallback>
      </mc:AlternateContent>
      <p:sp>
        <p:nvSpPr>
          <p:cNvPr id="11" name="Oval 10">
            <a:extLst>
              <a:ext uri="{FF2B5EF4-FFF2-40B4-BE49-F238E27FC236}">
                <a16:creationId xmlns="" xmlns:a16="http://schemas.microsoft.com/office/drawing/2014/main" id="{1404139F-64FF-7741-8260-8921B912778F}"/>
              </a:ext>
            </a:extLst>
          </p:cNvPr>
          <p:cNvSpPr/>
          <p:nvPr/>
        </p:nvSpPr>
        <p:spPr>
          <a:xfrm>
            <a:off x="7661709" y="981197"/>
            <a:ext cx="4065230" cy="36004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t>Number of branches means Number of Resistances, number of voltages sources, and number of current sources</a:t>
            </a:r>
            <a:endParaRPr lang="en-PK" sz="2400" dirty="0"/>
          </a:p>
        </p:txBody>
      </p:sp>
      <p:pic>
        <p:nvPicPr>
          <p:cNvPr id="12" name="Picture 11">
            <a:extLst>
              <a:ext uri="{FF2B5EF4-FFF2-40B4-BE49-F238E27FC236}">
                <a16:creationId xmlns="" xmlns:a16="http://schemas.microsoft.com/office/drawing/2014/main" id="{63683C8C-D6D6-81CF-C8EE-32AE37C51E73}"/>
              </a:ext>
            </a:extLst>
          </p:cNvPr>
          <p:cNvPicPr>
            <a:picLocks noChangeAspect="1"/>
          </p:cNvPicPr>
          <p:nvPr/>
        </p:nvPicPr>
        <p:blipFill>
          <a:blip r:embed="rId3"/>
          <a:stretch>
            <a:fillRect/>
          </a:stretch>
        </p:blipFill>
        <p:spPr>
          <a:xfrm>
            <a:off x="465061" y="2310063"/>
            <a:ext cx="7196648" cy="3931920"/>
          </a:xfrm>
          <a:prstGeom prst="rect">
            <a:avLst/>
          </a:prstGeom>
        </p:spPr>
      </p:pic>
    </p:spTree>
    <p:extLst>
      <p:ext uri="{BB962C8B-B14F-4D97-AF65-F5344CB8AC3E}">
        <p14:creationId xmlns:p14="http://schemas.microsoft.com/office/powerpoint/2010/main" val="4144019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21B24793-FA67-99DF-6272-464522C77D2F}"/>
              </a:ext>
            </a:extLst>
          </p:cNvPr>
          <p:cNvSpPr txBox="1"/>
          <p:nvPr/>
        </p:nvSpPr>
        <p:spPr>
          <a:xfrm>
            <a:off x="231006" y="211756"/>
            <a:ext cx="10520413" cy="769441"/>
          </a:xfrm>
          <a:prstGeom prst="rect">
            <a:avLst/>
          </a:prstGeom>
          <a:noFill/>
        </p:spPr>
        <p:txBody>
          <a:bodyPr wrap="square" rtlCol="0">
            <a:spAutoFit/>
          </a:bodyPr>
          <a:lstStyle/>
          <a:p>
            <a:r>
              <a:rPr lang="en-US" sz="4400" b="1" dirty="0">
                <a:solidFill>
                  <a:srgbClr val="7030A0"/>
                </a:solidFill>
              </a:rPr>
              <a:t>FIND THE NUMBER OF NODES</a:t>
            </a:r>
            <a:endParaRPr lang="en-PK" sz="4400" b="1" dirty="0">
              <a:solidFill>
                <a:srgbClr val="7030A0"/>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60EC6277-A876-B655-A344-9B22F91D467E}"/>
                  </a:ext>
                </a:extLst>
              </p:cNvPr>
              <p:cNvSpPr txBox="1"/>
              <p:nvPr/>
            </p:nvSpPr>
            <p:spPr>
              <a:xfrm>
                <a:off x="356135" y="1787065"/>
                <a:ext cx="4389984" cy="553998"/>
              </a:xfrm>
              <a:prstGeom prst="rect">
                <a:avLst/>
              </a:prstGeom>
              <a:noFill/>
            </p:spPr>
            <p:txBody>
              <a:bodyPr wrap="none" lIns="0" tIns="0" rIns="0" bIns="0" rtlCol="0">
                <a:spAutoFit/>
              </a:bodyPr>
              <a:lstStyle/>
              <a:p>
                <a14:m>
                  <m:oMath xmlns:m="http://schemas.openxmlformats.org/officeDocument/2006/math">
                    <m:r>
                      <a:rPr lang="en-US" sz="3600" b="0" i="1" smtClean="0">
                        <a:latin typeface="Cambria Math" panose="02040503050406030204" pitchFamily="18" charset="0"/>
                      </a:rPr>
                      <m:t>𝑁𝑜</m:t>
                    </m:r>
                    <m:r>
                      <a:rPr lang="en-US" sz="3600" b="0" i="1" smtClean="0">
                        <a:latin typeface="Cambria Math" panose="02040503050406030204" pitchFamily="18" charset="0"/>
                      </a:rPr>
                      <m:t>:</m:t>
                    </m:r>
                    <m:r>
                      <a:rPr lang="en-US" sz="3600" b="0" i="1" smtClean="0">
                        <a:latin typeface="Cambria Math" panose="02040503050406030204" pitchFamily="18" charset="0"/>
                      </a:rPr>
                      <m:t>𝑜𝑓</m:t>
                    </m:r>
                    <m:r>
                      <a:rPr lang="en-US" sz="3600" b="0" i="1" smtClean="0">
                        <a:latin typeface="Cambria Math" panose="02040503050406030204" pitchFamily="18" charset="0"/>
                      </a:rPr>
                      <m:t> </m:t>
                    </m:r>
                    <m:r>
                      <a:rPr lang="en-US" sz="3600" b="0" i="1" smtClean="0">
                        <a:latin typeface="Cambria Math" panose="02040503050406030204" pitchFamily="18" charset="0"/>
                      </a:rPr>
                      <m:t>𝑁𝑜𝑑𝑒𝑠</m:t>
                    </m:r>
                    <m:r>
                      <a:rPr lang="en-US" sz="3600" b="0" i="1" smtClean="0">
                        <a:latin typeface="Cambria Math" panose="02040503050406030204" pitchFamily="18" charset="0"/>
                      </a:rPr>
                      <m:t>=</m:t>
                    </m:r>
                    <m:r>
                      <a:rPr lang="en-US" sz="3600" b="0" i="1" smtClean="0">
                        <a:latin typeface="Cambria Math" panose="02040503050406030204" pitchFamily="18" charset="0"/>
                      </a:rPr>
                      <m:t>𝑛</m:t>
                    </m:r>
                    <m:r>
                      <a:rPr lang="en-US" sz="3600" b="0" i="1" smtClean="0">
                        <a:latin typeface="Cambria Math" panose="02040503050406030204" pitchFamily="18" charset="0"/>
                      </a:rPr>
                      <m:t>= </m:t>
                    </m:r>
                  </m:oMath>
                </a14:m>
                <a:r>
                  <a:rPr lang="en-US" sz="3600" dirty="0"/>
                  <a:t>4</a:t>
                </a:r>
                <a:endParaRPr lang="en-PK" sz="3600" dirty="0"/>
              </a:p>
            </p:txBody>
          </p:sp>
        </mc:Choice>
        <mc:Fallback xmlns="">
          <p:sp>
            <p:nvSpPr>
              <p:cNvPr id="3" name="TextBox 2">
                <a:extLst>
                  <a:ext uri="{FF2B5EF4-FFF2-40B4-BE49-F238E27FC236}">
                    <a16:creationId xmlns:a16="http://schemas.microsoft.com/office/drawing/2014/main" id="{60EC6277-A876-B655-A344-9B22F91D467E}"/>
                  </a:ext>
                </a:extLst>
              </p:cNvPr>
              <p:cNvSpPr txBox="1">
                <a:spLocks noRot="1" noChangeAspect="1" noMove="1" noResize="1" noEditPoints="1" noAdjustHandles="1" noChangeArrowheads="1" noChangeShapeType="1" noTextEdit="1"/>
              </p:cNvSpPr>
              <p:nvPr/>
            </p:nvSpPr>
            <p:spPr>
              <a:xfrm>
                <a:off x="356135" y="1787065"/>
                <a:ext cx="4389984" cy="553998"/>
              </a:xfrm>
              <a:prstGeom prst="rect">
                <a:avLst/>
              </a:prstGeom>
              <a:blipFill>
                <a:blip r:embed="rId2"/>
                <a:stretch>
                  <a:fillRect t="-25275" r="-5270" b="-49451"/>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494DECB2-B129-542C-AA26-0A450880EA09}"/>
                  </a:ext>
                </a:extLst>
              </p:cNvPr>
              <p:cNvSpPr txBox="1"/>
              <p:nvPr/>
            </p:nvSpPr>
            <p:spPr>
              <a:xfrm>
                <a:off x="231006" y="1027706"/>
                <a:ext cx="532453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𝑁𝑜</m:t>
                      </m:r>
                      <m:r>
                        <a:rPr lang="en-US" sz="3600" b="0" i="1" smtClean="0">
                          <a:latin typeface="Cambria Math" panose="02040503050406030204" pitchFamily="18" charset="0"/>
                        </a:rPr>
                        <m:t>:</m:t>
                      </m:r>
                      <m:r>
                        <a:rPr lang="en-US" sz="3600" b="0" i="1" smtClean="0">
                          <a:latin typeface="Cambria Math" panose="02040503050406030204" pitchFamily="18" charset="0"/>
                        </a:rPr>
                        <m:t>𝑜𝑓</m:t>
                      </m:r>
                      <m:r>
                        <a:rPr lang="en-US" sz="3600" b="0" i="1" smtClean="0">
                          <a:latin typeface="Cambria Math" panose="02040503050406030204" pitchFamily="18" charset="0"/>
                        </a:rPr>
                        <m:t> </m:t>
                      </m:r>
                      <m:r>
                        <a:rPr lang="en-US" sz="3600" b="0" i="1" smtClean="0">
                          <a:latin typeface="Cambria Math" panose="02040503050406030204" pitchFamily="18" charset="0"/>
                        </a:rPr>
                        <m:t>𝐵𝑟𝑎𝑛𝑐h𝑒𝑠</m:t>
                      </m:r>
                      <m:r>
                        <a:rPr lang="en-US" sz="3600" b="0" i="1" smtClean="0">
                          <a:latin typeface="Cambria Math" panose="02040503050406030204" pitchFamily="18" charset="0"/>
                        </a:rPr>
                        <m:t>=</m:t>
                      </m:r>
                      <m:r>
                        <a:rPr lang="en-US" sz="3600" b="0" i="1" smtClean="0">
                          <a:latin typeface="Cambria Math" panose="02040503050406030204" pitchFamily="18" charset="0"/>
                        </a:rPr>
                        <m:t>𝑚</m:t>
                      </m:r>
                      <m:r>
                        <a:rPr lang="en-US" sz="3600" b="0" i="1" smtClean="0">
                          <a:latin typeface="Cambria Math" panose="02040503050406030204" pitchFamily="18" charset="0"/>
                        </a:rPr>
                        <m:t>=6</m:t>
                      </m:r>
                    </m:oMath>
                  </m:oMathPara>
                </a14:m>
                <a:endParaRPr lang="en-PK" sz="3600" dirty="0"/>
              </a:p>
            </p:txBody>
          </p:sp>
        </mc:Choice>
        <mc:Fallback xmlns="">
          <p:sp>
            <p:nvSpPr>
              <p:cNvPr id="4" name="TextBox 3">
                <a:extLst>
                  <a:ext uri="{FF2B5EF4-FFF2-40B4-BE49-F238E27FC236}">
                    <a16:creationId xmlns:a16="http://schemas.microsoft.com/office/drawing/2014/main" id="{494DECB2-B129-542C-AA26-0A450880EA09}"/>
                  </a:ext>
                </a:extLst>
              </p:cNvPr>
              <p:cNvSpPr txBox="1">
                <a:spLocks noRot="1" noChangeAspect="1" noMove="1" noResize="1" noEditPoints="1" noAdjustHandles="1" noChangeArrowheads="1" noChangeShapeType="1" noTextEdit="1"/>
              </p:cNvSpPr>
              <p:nvPr/>
            </p:nvSpPr>
            <p:spPr>
              <a:xfrm>
                <a:off x="231006" y="1027706"/>
                <a:ext cx="5324535" cy="553998"/>
              </a:xfrm>
              <a:prstGeom prst="rect">
                <a:avLst/>
              </a:prstGeom>
              <a:blipFill>
                <a:blip r:embed="rId3"/>
                <a:stretch>
                  <a:fillRect/>
                </a:stretch>
              </a:blipFill>
            </p:spPr>
            <p:txBody>
              <a:bodyPr/>
              <a:lstStyle/>
              <a:p>
                <a:r>
                  <a:rPr lang="en-PK">
                    <a:noFill/>
                  </a:rPr>
                  <a:t> </a:t>
                </a:r>
              </a:p>
            </p:txBody>
          </p:sp>
        </mc:Fallback>
      </mc:AlternateContent>
      <p:pic>
        <p:nvPicPr>
          <p:cNvPr id="10" name="Picture 9">
            <a:extLst>
              <a:ext uri="{FF2B5EF4-FFF2-40B4-BE49-F238E27FC236}">
                <a16:creationId xmlns="" xmlns:a16="http://schemas.microsoft.com/office/drawing/2014/main" id="{FB3A5B05-D6DD-87F4-AB8F-3A7C6281A573}"/>
              </a:ext>
            </a:extLst>
          </p:cNvPr>
          <p:cNvPicPr>
            <a:picLocks noChangeAspect="1"/>
          </p:cNvPicPr>
          <p:nvPr/>
        </p:nvPicPr>
        <p:blipFill>
          <a:blip r:embed="rId4"/>
          <a:stretch>
            <a:fillRect/>
          </a:stretch>
        </p:blipFill>
        <p:spPr>
          <a:xfrm>
            <a:off x="5302447" y="2341063"/>
            <a:ext cx="6654617" cy="3999296"/>
          </a:xfrm>
          <a:prstGeom prst="rect">
            <a:avLst/>
          </a:prstGeom>
        </p:spPr>
      </p:pic>
    </p:spTree>
    <p:extLst>
      <p:ext uri="{BB962C8B-B14F-4D97-AF65-F5344CB8AC3E}">
        <p14:creationId xmlns:p14="http://schemas.microsoft.com/office/powerpoint/2010/main" val="1335858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21B24793-FA67-99DF-6272-464522C77D2F}"/>
              </a:ext>
            </a:extLst>
          </p:cNvPr>
          <p:cNvSpPr txBox="1"/>
          <p:nvPr/>
        </p:nvSpPr>
        <p:spPr>
          <a:xfrm>
            <a:off x="231006" y="211756"/>
            <a:ext cx="10520413" cy="769441"/>
          </a:xfrm>
          <a:prstGeom prst="rect">
            <a:avLst/>
          </a:prstGeom>
          <a:noFill/>
        </p:spPr>
        <p:txBody>
          <a:bodyPr wrap="square" rtlCol="0">
            <a:spAutoFit/>
          </a:bodyPr>
          <a:lstStyle/>
          <a:p>
            <a:r>
              <a:rPr lang="en-US" sz="4400" b="1" dirty="0">
                <a:solidFill>
                  <a:srgbClr val="7030A0"/>
                </a:solidFill>
              </a:rPr>
              <a:t>FIND THE NUMBER OF EQUATIONS</a:t>
            </a:r>
            <a:endParaRPr lang="en-PK" sz="4400" b="1" dirty="0">
              <a:solidFill>
                <a:srgbClr val="7030A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9958AB37-5E45-AA9E-A7F8-BAE298EBBDC9}"/>
                  </a:ext>
                </a:extLst>
              </p:cNvPr>
              <p:cNvSpPr txBox="1"/>
              <p:nvPr/>
            </p:nvSpPr>
            <p:spPr>
              <a:xfrm>
                <a:off x="121920" y="2342504"/>
                <a:ext cx="967335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𝑁𝑜</m:t>
                      </m:r>
                      <m:r>
                        <a:rPr lang="en-US" sz="3600" b="0" i="1" smtClean="0">
                          <a:latin typeface="Cambria Math" panose="02040503050406030204" pitchFamily="18" charset="0"/>
                        </a:rPr>
                        <m:t>:</m:t>
                      </m:r>
                      <m:r>
                        <a:rPr lang="en-US" sz="3600" b="0" i="1" smtClean="0">
                          <a:latin typeface="Cambria Math" panose="02040503050406030204" pitchFamily="18" charset="0"/>
                        </a:rPr>
                        <m:t>𝑜𝑓</m:t>
                      </m:r>
                      <m:r>
                        <a:rPr lang="en-US" sz="3600" b="0" i="1" smtClean="0">
                          <a:latin typeface="Cambria Math" panose="02040503050406030204" pitchFamily="18" charset="0"/>
                        </a:rPr>
                        <m:t> </m:t>
                      </m:r>
                      <m:r>
                        <a:rPr lang="en-US" sz="3600" b="0" i="1" smtClean="0">
                          <a:latin typeface="Cambria Math" panose="02040503050406030204" pitchFamily="18" charset="0"/>
                        </a:rPr>
                        <m:t>𝐸𝑞𝑢𝑎𝑡𝑖𝑜𝑛𝑠</m:t>
                      </m:r>
                      <m:r>
                        <a:rPr lang="en-US" sz="3600" b="0" i="1" smtClean="0">
                          <a:latin typeface="Cambria Math" panose="02040503050406030204" pitchFamily="18" charset="0"/>
                        </a:rPr>
                        <m:t>=</m:t>
                      </m:r>
                      <m:r>
                        <a:rPr lang="en-US" sz="3600" b="0" i="1" smtClean="0">
                          <a:latin typeface="Cambria Math" panose="02040503050406030204" pitchFamily="18" charset="0"/>
                        </a:rPr>
                        <m:t>𝑚</m:t>
                      </m:r>
                      <m:r>
                        <a:rPr lang="en-US" sz="3600" b="0" i="1" smtClean="0">
                          <a:latin typeface="Cambria Math" panose="02040503050406030204" pitchFamily="18" charset="0"/>
                        </a:rPr>
                        <m:t> −</m:t>
                      </m:r>
                      <m:r>
                        <a:rPr lang="en-US" sz="3600" b="0" i="1" smtClean="0">
                          <a:latin typeface="Cambria Math" panose="02040503050406030204" pitchFamily="18" charset="0"/>
                        </a:rPr>
                        <m:t>𝑛</m:t>
                      </m:r>
                      <m:r>
                        <a:rPr lang="en-US" sz="3600" b="0" i="1" smtClean="0">
                          <a:latin typeface="Cambria Math" panose="02040503050406030204" pitchFamily="18" charset="0"/>
                        </a:rPr>
                        <m:t>+1=6−4+1=3</m:t>
                      </m:r>
                    </m:oMath>
                  </m:oMathPara>
                </a14:m>
                <a:endParaRPr lang="en-PK" sz="3600" dirty="0"/>
              </a:p>
            </p:txBody>
          </p:sp>
        </mc:Choice>
        <mc:Fallback xmlns="">
          <p:sp>
            <p:nvSpPr>
              <p:cNvPr id="2" name="TextBox 1">
                <a:extLst>
                  <a:ext uri="{FF2B5EF4-FFF2-40B4-BE49-F238E27FC236}">
                    <a16:creationId xmlns:a16="http://schemas.microsoft.com/office/drawing/2014/main" id="{9958AB37-5E45-AA9E-A7F8-BAE298EBBDC9}"/>
                  </a:ext>
                </a:extLst>
              </p:cNvPr>
              <p:cNvSpPr txBox="1">
                <a:spLocks noRot="1" noChangeAspect="1" noMove="1" noResize="1" noEditPoints="1" noAdjustHandles="1" noChangeArrowheads="1" noChangeShapeType="1" noTextEdit="1"/>
              </p:cNvSpPr>
              <p:nvPr/>
            </p:nvSpPr>
            <p:spPr>
              <a:xfrm>
                <a:off x="121920" y="2342504"/>
                <a:ext cx="9673354" cy="553998"/>
              </a:xfrm>
              <a:prstGeom prst="rect">
                <a:avLst/>
              </a:prstGeom>
              <a:blipFill>
                <a:blip r:embed="rId2"/>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58142722-0815-AADA-0B13-25802C51197E}"/>
                  </a:ext>
                </a:extLst>
              </p:cNvPr>
              <p:cNvSpPr txBox="1"/>
              <p:nvPr/>
            </p:nvSpPr>
            <p:spPr>
              <a:xfrm>
                <a:off x="346510" y="1686800"/>
                <a:ext cx="4389984" cy="553998"/>
              </a:xfrm>
              <a:prstGeom prst="rect">
                <a:avLst/>
              </a:prstGeom>
              <a:noFill/>
            </p:spPr>
            <p:txBody>
              <a:bodyPr wrap="none" lIns="0" tIns="0" rIns="0" bIns="0" rtlCol="0">
                <a:spAutoFit/>
              </a:bodyPr>
              <a:lstStyle/>
              <a:p>
                <a14:m>
                  <m:oMath xmlns:m="http://schemas.openxmlformats.org/officeDocument/2006/math">
                    <m:r>
                      <a:rPr lang="en-US" sz="3600" b="0" i="1" smtClean="0">
                        <a:latin typeface="Cambria Math" panose="02040503050406030204" pitchFamily="18" charset="0"/>
                      </a:rPr>
                      <m:t>𝑁𝑜</m:t>
                    </m:r>
                    <m:r>
                      <a:rPr lang="en-US" sz="3600" b="0" i="1" smtClean="0">
                        <a:latin typeface="Cambria Math" panose="02040503050406030204" pitchFamily="18" charset="0"/>
                      </a:rPr>
                      <m:t>:</m:t>
                    </m:r>
                    <m:r>
                      <a:rPr lang="en-US" sz="3600" b="0" i="1" smtClean="0">
                        <a:latin typeface="Cambria Math" panose="02040503050406030204" pitchFamily="18" charset="0"/>
                      </a:rPr>
                      <m:t>𝑜𝑓</m:t>
                    </m:r>
                    <m:r>
                      <a:rPr lang="en-US" sz="3600" b="0" i="1" smtClean="0">
                        <a:latin typeface="Cambria Math" panose="02040503050406030204" pitchFamily="18" charset="0"/>
                      </a:rPr>
                      <m:t> </m:t>
                    </m:r>
                    <m:r>
                      <a:rPr lang="en-US" sz="3600" b="0" i="1" smtClean="0">
                        <a:latin typeface="Cambria Math" panose="02040503050406030204" pitchFamily="18" charset="0"/>
                      </a:rPr>
                      <m:t>𝑁𝑜𝑑𝑒𝑠</m:t>
                    </m:r>
                    <m:r>
                      <a:rPr lang="en-US" sz="3600" b="0" i="1" smtClean="0">
                        <a:latin typeface="Cambria Math" panose="02040503050406030204" pitchFamily="18" charset="0"/>
                      </a:rPr>
                      <m:t>=</m:t>
                    </m:r>
                    <m:r>
                      <a:rPr lang="en-US" sz="3600" b="0" i="1" smtClean="0">
                        <a:latin typeface="Cambria Math" panose="02040503050406030204" pitchFamily="18" charset="0"/>
                      </a:rPr>
                      <m:t>𝑛</m:t>
                    </m:r>
                    <m:r>
                      <a:rPr lang="en-US" sz="3600" b="0" i="1" smtClean="0">
                        <a:latin typeface="Cambria Math" panose="02040503050406030204" pitchFamily="18" charset="0"/>
                      </a:rPr>
                      <m:t>= </m:t>
                    </m:r>
                  </m:oMath>
                </a14:m>
                <a:r>
                  <a:rPr lang="en-US" sz="3600" dirty="0"/>
                  <a:t>4</a:t>
                </a:r>
                <a:endParaRPr lang="en-PK" sz="3600" dirty="0"/>
              </a:p>
            </p:txBody>
          </p:sp>
        </mc:Choice>
        <mc:Fallback xmlns="">
          <p:sp>
            <p:nvSpPr>
              <p:cNvPr id="4" name="TextBox 3">
                <a:extLst>
                  <a:ext uri="{FF2B5EF4-FFF2-40B4-BE49-F238E27FC236}">
                    <a16:creationId xmlns:a16="http://schemas.microsoft.com/office/drawing/2014/main" id="{58142722-0815-AADA-0B13-25802C51197E}"/>
                  </a:ext>
                </a:extLst>
              </p:cNvPr>
              <p:cNvSpPr txBox="1">
                <a:spLocks noRot="1" noChangeAspect="1" noMove="1" noResize="1" noEditPoints="1" noAdjustHandles="1" noChangeArrowheads="1" noChangeShapeType="1" noTextEdit="1"/>
              </p:cNvSpPr>
              <p:nvPr/>
            </p:nvSpPr>
            <p:spPr>
              <a:xfrm>
                <a:off x="346510" y="1686800"/>
                <a:ext cx="4389984" cy="553998"/>
              </a:xfrm>
              <a:prstGeom prst="rect">
                <a:avLst/>
              </a:prstGeom>
              <a:blipFill>
                <a:blip r:embed="rId3"/>
                <a:stretch>
                  <a:fillRect t="-25275" r="-5278" b="-48352"/>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F193B19E-B30B-4652-67BB-1EC8FF9C4958}"/>
                  </a:ext>
                </a:extLst>
              </p:cNvPr>
              <p:cNvSpPr txBox="1"/>
              <p:nvPr/>
            </p:nvSpPr>
            <p:spPr>
              <a:xfrm>
                <a:off x="346510" y="1052656"/>
                <a:ext cx="532453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𝑁𝑜</m:t>
                      </m:r>
                      <m:r>
                        <a:rPr lang="en-US" sz="3600" b="0" i="1" smtClean="0">
                          <a:latin typeface="Cambria Math" panose="02040503050406030204" pitchFamily="18" charset="0"/>
                        </a:rPr>
                        <m:t>:</m:t>
                      </m:r>
                      <m:r>
                        <a:rPr lang="en-US" sz="3600" b="0" i="1" smtClean="0">
                          <a:latin typeface="Cambria Math" panose="02040503050406030204" pitchFamily="18" charset="0"/>
                        </a:rPr>
                        <m:t>𝑜𝑓</m:t>
                      </m:r>
                      <m:r>
                        <a:rPr lang="en-US" sz="3600" b="0" i="1" smtClean="0">
                          <a:latin typeface="Cambria Math" panose="02040503050406030204" pitchFamily="18" charset="0"/>
                        </a:rPr>
                        <m:t> </m:t>
                      </m:r>
                      <m:r>
                        <a:rPr lang="en-US" sz="3600" b="0" i="1" smtClean="0">
                          <a:latin typeface="Cambria Math" panose="02040503050406030204" pitchFamily="18" charset="0"/>
                        </a:rPr>
                        <m:t>𝐵𝑟𝑎𝑛𝑐h𝑒𝑠</m:t>
                      </m:r>
                      <m:r>
                        <a:rPr lang="en-US" sz="3600" b="0" i="1" smtClean="0">
                          <a:latin typeface="Cambria Math" panose="02040503050406030204" pitchFamily="18" charset="0"/>
                        </a:rPr>
                        <m:t>=</m:t>
                      </m:r>
                      <m:r>
                        <a:rPr lang="en-US" sz="3600" b="0" i="1" smtClean="0">
                          <a:latin typeface="Cambria Math" panose="02040503050406030204" pitchFamily="18" charset="0"/>
                        </a:rPr>
                        <m:t>𝑚</m:t>
                      </m:r>
                      <m:r>
                        <a:rPr lang="en-US" sz="3600" b="0" i="1" smtClean="0">
                          <a:latin typeface="Cambria Math" panose="02040503050406030204" pitchFamily="18" charset="0"/>
                        </a:rPr>
                        <m:t>=6</m:t>
                      </m:r>
                    </m:oMath>
                  </m:oMathPara>
                </a14:m>
                <a:endParaRPr lang="en-PK" sz="3600" dirty="0"/>
              </a:p>
            </p:txBody>
          </p:sp>
        </mc:Choice>
        <mc:Fallback xmlns="">
          <p:sp>
            <p:nvSpPr>
              <p:cNvPr id="8" name="TextBox 7">
                <a:extLst>
                  <a:ext uri="{FF2B5EF4-FFF2-40B4-BE49-F238E27FC236}">
                    <a16:creationId xmlns:a16="http://schemas.microsoft.com/office/drawing/2014/main" id="{F193B19E-B30B-4652-67BB-1EC8FF9C4958}"/>
                  </a:ext>
                </a:extLst>
              </p:cNvPr>
              <p:cNvSpPr txBox="1">
                <a:spLocks noRot="1" noChangeAspect="1" noMove="1" noResize="1" noEditPoints="1" noAdjustHandles="1" noChangeArrowheads="1" noChangeShapeType="1" noTextEdit="1"/>
              </p:cNvSpPr>
              <p:nvPr/>
            </p:nvSpPr>
            <p:spPr>
              <a:xfrm>
                <a:off x="346510" y="1052656"/>
                <a:ext cx="5324535" cy="553998"/>
              </a:xfrm>
              <a:prstGeom prst="rect">
                <a:avLst/>
              </a:prstGeom>
              <a:blipFill>
                <a:blip r:embed="rId4"/>
                <a:stretch>
                  <a:fillRect/>
                </a:stretch>
              </a:blipFill>
            </p:spPr>
            <p:txBody>
              <a:bodyPr/>
              <a:lstStyle/>
              <a:p>
                <a:r>
                  <a:rPr lang="en-PK">
                    <a:noFill/>
                  </a:rPr>
                  <a:t> </a:t>
                </a:r>
              </a:p>
            </p:txBody>
          </p:sp>
        </mc:Fallback>
      </mc:AlternateContent>
      <p:pic>
        <p:nvPicPr>
          <p:cNvPr id="11" name="Picture 10">
            <a:extLst>
              <a:ext uri="{FF2B5EF4-FFF2-40B4-BE49-F238E27FC236}">
                <a16:creationId xmlns="" xmlns:a16="http://schemas.microsoft.com/office/drawing/2014/main" id="{3611574C-3CE3-19E2-B8BB-754F4B2672BC}"/>
              </a:ext>
            </a:extLst>
          </p:cNvPr>
          <p:cNvPicPr>
            <a:picLocks noChangeAspect="1"/>
          </p:cNvPicPr>
          <p:nvPr/>
        </p:nvPicPr>
        <p:blipFill>
          <a:blip r:embed="rId5"/>
          <a:stretch>
            <a:fillRect/>
          </a:stretch>
        </p:blipFill>
        <p:spPr>
          <a:xfrm>
            <a:off x="1254652" y="3253339"/>
            <a:ext cx="8832785" cy="3392905"/>
          </a:xfrm>
          <a:prstGeom prst="rect">
            <a:avLst/>
          </a:prstGeom>
        </p:spPr>
      </p:pic>
    </p:spTree>
    <p:extLst>
      <p:ext uri="{BB962C8B-B14F-4D97-AF65-F5344CB8AC3E}">
        <p14:creationId xmlns:p14="http://schemas.microsoft.com/office/powerpoint/2010/main" val="240127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690531-2303-0A33-1A94-3FAF845EB168}"/>
              </a:ext>
            </a:extLst>
          </p:cNvPr>
          <p:cNvSpPr>
            <a:spLocks noGrp="1"/>
          </p:cNvSpPr>
          <p:nvPr>
            <p:ph type="title"/>
          </p:nvPr>
        </p:nvSpPr>
        <p:spPr>
          <a:xfrm>
            <a:off x="949960" y="2275205"/>
            <a:ext cx="10515600" cy="1325563"/>
          </a:xfrm>
        </p:spPr>
        <p:txBody>
          <a:bodyPr>
            <a:normAutofit/>
          </a:bodyPr>
          <a:lstStyle/>
          <a:p>
            <a:pPr algn="ctr"/>
            <a:r>
              <a:rPr lang="en-US" b="1" i="0" dirty="0">
                <a:solidFill>
                  <a:srgbClr val="404041"/>
                </a:solidFill>
                <a:effectLst/>
                <a:latin typeface="Lato" panose="020F0502020204030204" pitchFamily="34" charset="0"/>
              </a:rPr>
              <a:t>Complex Numbers and Phasors</a:t>
            </a:r>
            <a:br>
              <a:rPr lang="en-US" b="1" i="0" dirty="0">
                <a:solidFill>
                  <a:srgbClr val="404041"/>
                </a:solidFill>
                <a:effectLst/>
                <a:latin typeface="Lato" panose="020F0502020204030204" pitchFamily="34" charset="0"/>
              </a:rPr>
            </a:br>
            <a:endParaRPr lang="en-PK" dirty="0"/>
          </a:p>
        </p:txBody>
      </p:sp>
    </p:spTree>
    <p:extLst>
      <p:ext uri="{BB962C8B-B14F-4D97-AF65-F5344CB8AC3E}">
        <p14:creationId xmlns:p14="http://schemas.microsoft.com/office/powerpoint/2010/main" val="268693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053054-0BE5-72FA-27AA-52D71D030828}"/>
              </a:ext>
            </a:extLst>
          </p:cNvPr>
          <p:cNvSpPr>
            <a:spLocks noGrp="1"/>
          </p:cNvSpPr>
          <p:nvPr>
            <p:ph type="title"/>
          </p:nvPr>
        </p:nvSpPr>
        <p:spPr>
          <a:xfrm>
            <a:off x="838200" y="121920"/>
            <a:ext cx="10515600" cy="782320"/>
          </a:xfrm>
        </p:spPr>
        <p:txBody>
          <a:bodyPr>
            <a:normAutofit fontScale="90000"/>
          </a:bodyPr>
          <a:lstStyle/>
          <a:p>
            <a:pPr algn="ctr"/>
            <a:r>
              <a:rPr lang="en-US" sz="8800" b="1" dirty="0">
                <a:solidFill>
                  <a:srgbClr val="7030A0"/>
                </a:solidFill>
              </a:rPr>
              <a:t>LOOP</a:t>
            </a:r>
            <a:endParaRPr lang="en-PK" sz="8800" b="1" dirty="0">
              <a:solidFill>
                <a:srgbClr val="7030A0"/>
              </a:solidFill>
            </a:endParaRPr>
          </a:p>
        </p:txBody>
      </p:sp>
      <p:sp>
        <p:nvSpPr>
          <p:cNvPr id="3" name="Content Placeholder 2">
            <a:extLst>
              <a:ext uri="{FF2B5EF4-FFF2-40B4-BE49-F238E27FC236}">
                <a16:creationId xmlns="" xmlns:a16="http://schemas.microsoft.com/office/drawing/2014/main" id="{4C29A933-C4F3-36BB-54B6-CC83C9282234}"/>
              </a:ext>
            </a:extLst>
          </p:cNvPr>
          <p:cNvSpPr>
            <a:spLocks noGrp="1"/>
          </p:cNvSpPr>
          <p:nvPr>
            <p:ph idx="1"/>
          </p:nvPr>
        </p:nvSpPr>
        <p:spPr>
          <a:xfrm>
            <a:off x="314960" y="904240"/>
            <a:ext cx="11877040" cy="4351338"/>
          </a:xfrm>
        </p:spPr>
        <p:txBody>
          <a:bodyPr>
            <a:normAutofit/>
          </a:bodyPr>
          <a:lstStyle/>
          <a:p>
            <a:pPr marL="0" indent="0" algn="l" rtl="0">
              <a:buNone/>
            </a:pPr>
            <a:r>
              <a:rPr lang="en-US" sz="3200" b="0" i="0" dirty="0">
                <a:solidFill>
                  <a:srgbClr val="282829"/>
                </a:solidFill>
                <a:effectLst/>
                <a:latin typeface="-apple-system"/>
              </a:rPr>
              <a:t>Any closed path in the circuit is called as a Loop.</a:t>
            </a:r>
          </a:p>
          <a:p>
            <a:pPr marL="0" indent="0">
              <a:buNone/>
            </a:pPr>
            <a:r>
              <a:rPr lang="en-US" sz="3200" b="0" i="0" dirty="0">
                <a:solidFill>
                  <a:srgbClr val="282829"/>
                </a:solidFill>
                <a:effectLst/>
                <a:latin typeface="-apple-system"/>
              </a:rPr>
              <a:t/>
            </a:r>
            <a:br>
              <a:rPr lang="en-US" sz="3200" b="0" i="0" dirty="0">
                <a:solidFill>
                  <a:srgbClr val="282829"/>
                </a:solidFill>
                <a:effectLst/>
                <a:latin typeface="-apple-system"/>
              </a:rPr>
            </a:br>
            <a:endParaRPr lang="en-US" sz="4400" dirty="0"/>
          </a:p>
        </p:txBody>
      </p:sp>
      <p:pic>
        <p:nvPicPr>
          <p:cNvPr id="7" name="Picture 6">
            <a:extLst>
              <a:ext uri="{FF2B5EF4-FFF2-40B4-BE49-F238E27FC236}">
                <a16:creationId xmlns="" xmlns:a16="http://schemas.microsoft.com/office/drawing/2014/main" id="{C8230BA5-88A9-CE39-0279-CFAA22A20152}"/>
              </a:ext>
            </a:extLst>
          </p:cNvPr>
          <p:cNvPicPr>
            <a:picLocks noChangeAspect="1"/>
          </p:cNvPicPr>
          <p:nvPr/>
        </p:nvPicPr>
        <p:blipFill>
          <a:blip r:embed="rId2">
            <a:duotone>
              <a:schemeClr val="accent6">
                <a:shade val="45000"/>
                <a:satMod val="135000"/>
              </a:schemeClr>
              <a:prstClr val="white"/>
            </a:duotone>
          </a:blip>
          <a:stretch>
            <a:fillRect/>
          </a:stretch>
        </p:blipFill>
        <p:spPr>
          <a:xfrm>
            <a:off x="2937105" y="1686560"/>
            <a:ext cx="6317789" cy="322072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38D54B2E-7115-3A8A-E5B4-AD61F86779EE}"/>
                  </a:ext>
                </a:extLst>
              </p:cNvPr>
              <p:cNvSpPr txBox="1"/>
              <p:nvPr/>
            </p:nvSpPr>
            <p:spPr>
              <a:xfrm>
                <a:off x="926866" y="5152430"/>
                <a:ext cx="47362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𝐿𝑜𝑜𝑝</m:t>
                      </m:r>
                      <m:r>
                        <a:rPr lang="en-US" sz="4000" b="0" i="1" smtClean="0">
                          <a:latin typeface="Cambria Math" panose="02040503050406030204" pitchFamily="18" charset="0"/>
                        </a:rPr>
                        <m:t>−1:       </m:t>
                      </m:r>
                      <m:r>
                        <a:rPr lang="en-US" sz="4000" b="0" i="1" smtClean="0">
                          <a:latin typeface="Cambria Math" panose="02040503050406030204" pitchFamily="18" charset="0"/>
                        </a:rPr>
                        <m:t>𝐴𝐵𝐶𝐹𝐴</m:t>
                      </m:r>
                    </m:oMath>
                  </m:oMathPara>
                </a14:m>
                <a:endParaRPr lang="en-PK" sz="4000" dirty="0"/>
              </a:p>
            </p:txBody>
          </p:sp>
        </mc:Choice>
        <mc:Fallback xmlns="">
          <p:sp>
            <p:nvSpPr>
              <p:cNvPr id="8" name="TextBox 7">
                <a:extLst>
                  <a:ext uri="{FF2B5EF4-FFF2-40B4-BE49-F238E27FC236}">
                    <a16:creationId xmlns:a16="http://schemas.microsoft.com/office/drawing/2014/main" id="{38D54B2E-7115-3A8A-E5B4-AD61F86779EE}"/>
                  </a:ext>
                </a:extLst>
              </p:cNvPr>
              <p:cNvSpPr txBox="1">
                <a:spLocks noRot="1" noChangeAspect="1" noMove="1" noResize="1" noEditPoints="1" noAdjustHandles="1" noChangeArrowheads="1" noChangeShapeType="1" noTextEdit="1"/>
              </p:cNvSpPr>
              <p:nvPr/>
            </p:nvSpPr>
            <p:spPr>
              <a:xfrm>
                <a:off x="926866" y="5152430"/>
                <a:ext cx="4736233" cy="615553"/>
              </a:xfrm>
              <a:prstGeom prst="rect">
                <a:avLst/>
              </a:prstGeom>
              <a:blipFill>
                <a:blip r:embed="rId3"/>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BC5A0802-FF17-F8AD-7DD5-1D5CEC50B52D}"/>
                  </a:ext>
                </a:extLst>
              </p:cNvPr>
              <p:cNvSpPr txBox="1"/>
              <p:nvPr/>
            </p:nvSpPr>
            <p:spPr>
              <a:xfrm>
                <a:off x="7613993" y="5135852"/>
                <a:ext cx="444031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𝐿𝑜𝑜𝑝</m:t>
                      </m:r>
                      <m:r>
                        <a:rPr lang="en-US" sz="4000" b="0" i="1" smtClean="0">
                          <a:latin typeface="Cambria Math" panose="02040503050406030204" pitchFamily="18" charset="0"/>
                        </a:rPr>
                        <m:t>−2:       </m:t>
                      </m:r>
                      <m:r>
                        <a:rPr lang="en-US" sz="4000" b="0" i="1" smtClean="0">
                          <a:latin typeface="Cambria Math" panose="02040503050406030204" pitchFamily="18" charset="0"/>
                        </a:rPr>
                        <m:t>𝐶𝐷𝐸𝐹</m:t>
                      </m:r>
                    </m:oMath>
                  </m:oMathPara>
                </a14:m>
                <a:endParaRPr lang="en-PK" sz="4000" dirty="0"/>
              </a:p>
            </p:txBody>
          </p:sp>
        </mc:Choice>
        <mc:Fallback xmlns="">
          <p:sp>
            <p:nvSpPr>
              <p:cNvPr id="9" name="TextBox 8">
                <a:extLst>
                  <a:ext uri="{FF2B5EF4-FFF2-40B4-BE49-F238E27FC236}">
                    <a16:creationId xmlns:a16="http://schemas.microsoft.com/office/drawing/2014/main" xmlns:a14="http://schemas.microsoft.com/office/drawing/2010/main" xmlns="" id="{BC5A0802-FF17-F8AD-7DD5-1D5CEC50B52D}"/>
                  </a:ext>
                </a:extLst>
              </p:cNvPr>
              <p:cNvSpPr txBox="1">
                <a:spLocks noRot="1" noChangeAspect="1" noMove="1" noResize="1" noEditPoints="1" noAdjustHandles="1" noChangeArrowheads="1" noChangeShapeType="1" noTextEdit="1"/>
              </p:cNvSpPr>
              <p:nvPr/>
            </p:nvSpPr>
            <p:spPr>
              <a:xfrm>
                <a:off x="7613993" y="5135852"/>
                <a:ext cx="4440318" cy="61555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 xmlns:a16="http://schemas.microsoft.com/office/drawing/2014/main" id="{F47375C1-4056-161D-98A5-B2BCCF0B0FEB}"/>
                  </a:ext>
                </a:extLst>
              </p:cNvPr>
              <p:cNvSpPr txBox="1"/>
              <p:nvPr/>
            </p:nvSpPr>
            <p:spPr>
              <a:xfrm>
                <a:off x="1874790" y="6037898"/>
                <a:ext cx="541270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𝐿𝑜𝑜𝑝</m:t>
                      </m:r>
                      <m:r>
                        <a:rPr lang="en-US" sz="4000" b="0" i="1" smtClean="0">
                          <a:latin typeface="Cambria Math" panose="02040503050406030204" pitchFamily="18" charset="0"/>
                        </a:rPr>
                        <m:t>−3:       </m:t>
                      </m:r>
                      <m:r>
                        <a:rPr lang="en-US" sz="4000" b="0" i="1" smtClean="0">
                          <a:latin typeface="Cambria Math" panose="02040503050406030204" pitchFamily="18" charset="0"/>
                        </a:rPr>
                        <m:t>𝐴𝐵𝐶𝐷𝐸𝐹𝐴</m:t>
                      </m:r>
                    </m:oMath>
                  </m:oMathPara>
                </a14:m>
                <a:endParaRPr lang="en-PK" sz="4000" dirty="0"/>
              </a:p>
            </p:txBody>
          </p:sp>
        </mc:Choice>
        <mc:Fallback xmlns="">
          <p:sp>
            <p:nvSpPr>
              <p:cNvPr id="10" name="TextBox 9">
                <a:extLst>
                  <a:ext uri="{FF2B5EF4-FFF2-40B4-BE49-F238E27FC236}">
                    <a16:creationId xmlns:a16="http://schemas.microsoft.com/office/drawing/2014/main" xmlns:a14="http://schemas.microsoft.com/office/drawing/2010/main" xmlns="" id="{F47375C1-4056-161D-98A5-B2BCCF0B0FEB}"/>
                  </a:ext>
                </a:extLst>
              </p:cNvPr>
              <p:cNvSpPr txBox="1">
                <a:spLocks noRot="1" noChangeAspect="1" noMove="1" noResize="1" noEditPoints="1" noAdjustHandles="1" noChangeArrowheads="1" noChangeShapeType="1" noTextEdit="1"/>
              </p:cNvSpPr>
              <p:nvPr/>
            </p:nvSpPr>
            <p:spPr>
              <a:xfrm>
                <a:off x="1874790" y="6037898"/>
                <a:ext cx="5412700" cy="615553"/>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57783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lex Numbers and Phasors">
            <a:extLst>
              <a:ext uri="{FF2B5EF4-FFF2-40B4-BE49-F238E27FC236}">
                <a16:creationId xmlns="" xmlns:a16="http://schemas.microsoft.com/office/drawing/2014/main" id="{ED73045E-8BD6-8E61-FE8A-B2D2C024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760" y="726122"/>
            <a:ext cx="8829040" cy="555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329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74DA48C-492E-5169-5A2F-92D39148F718}"/>
              </a:ext>
            </a:extLst>
          </p:cNvPr>
          <p:cNvPicPr>
            <a:picLocks noChangeAspect="1"/>
          </p:cNvPicPr>
          <p:nvPr/>
        </p:nvPicPr>
        <p:blipFill>
          <a:blip r:embed="rId2"/>
          <a:stretch>
            <a:fillRect/>
          </a:stretch>
        </p:blipFill>
        <p:spPr>
          <a:xfrm>
            <a:off x="650240" y="431708"/>
            <a:ext cx="10718800" cy="5890607"/>
          </a:xfrm>
          <a:prstGeom prst="rect">
            <a:avLst/>
          </a:prstGeom>
        </p:spPr>
      </p:pic>
    </p:spTree>
    <p:extLst>
      <p:ext uri="{BB962C8B-B14F-4D97-AF65-F5344CB8AC3E}">
        <p14:creationId xmlns:p14="http://schemas.microsoft.com/office/powerpoint/2010/main" val="3108569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28888A-85D3-4E60-AD75-E03FBF993DCF}"/>
              </a:ext>
            </a:extLst>
          </p:cNvPr>
          <p:cNvSpPr>
            <a:spLocks noGrp="1"/>
          </p:cNvSpPr>
          <p:nvPr>
            <p:ph type="title"/>
          </p:nvPr>
        </p:nvSpPr>
        <p:spPr/>
        <p:txBody>
          <a:bodyPr>
            <a:normAutofit/>
          </a:bodyPr>
          <a:lstStyle/>
          <a:p>
            <a:pPr algn="ctr"/>
            <a:r>
              <a:rPr lang="en-US" b="1" dirty="0"/>
              <a:t>Complex Numbers using the Rectangular Form</a:t>
            </a:r>
            <a:br>
              <a:rPr lang="en-US" b="1" dirty="0"/>
            </a:br>
            <a:endParaRPr lang="en-PK"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7FEE376-59DA-D5BC-1989-EB79FDFA1459}"/>
                  </a:ext>
                </a:extLst>
              </p:cNvPr>
              <p:cNvSpPr>
                <a:spLocks noGrp="1"/>
              </p:cNvSpPr>
              <p:nvPr>
                <p:ph idx="1"/>
              </p:nvPr>
            </p:nvSpPr>
            <p:spPr>
              <a:xfrm>
                <a:off x="838200" y="1825625"/>
                <a:ext cx="11262360" cy="4351338"/>
              </a:xfrm>
            </p:spPr>
            <p:txBody>
              <a:bodyPr>
                <a:normAutofit lnSpcReduction="10000"/>
              </a:bodyPr>
              <a:lstStyle/>
              <a:p>
                <a:r>
                  <a:rPr lang="en-US" sz="3200" dirty="0"/>
                  <a:t>Complex Number Format</a:t>
                </a:r>
              </a:p>
              <a:p>
                <a:pPr marL="0" indent="0">
                  <a:buNone/>
                </a:pPr>
                <a:endParaRPr lang="en-US" sz="3200" dirty="0"/>
              </a:p>
              <a:p>
                <a:endParaRPr lang="en-US" sz="3200" dirty="0"/>
              </a:p>
              <a:p>
                <a:endParaRPr lang="en-US" sz="3200" dirty="0"/>
              </a:p>
              <a:p>
                <a:r>
                  <a:rPr lang="en-US" sz="3200" dirty="0"/>
                  <a:t>  Z  –  is the Complex Number representing the Vector</a:t>
                </a:r>
              </a:p>
              <a:p>
                <a:r>
                  <a:rPr lang="en-US" sz="3200" dirty="0"/>
                  <a:t>  x  –  is the Real part or the Active component</a:t>
                </a:r>
              </a:p>
              <a:p>
                <a:r>
                  <a:rPr lang="en-US" sz="3200" dirty="0"/>
                  <a:t>  y  –  is the Imaginary part or the Reactive component</a:t>
                </a:r>
              </a:p>
              <a:p>
                <a:r>
                  <a:rPr lang="en-US" sz="3200" dirty="0"/>
                  <a:t>  j  –  is defined by </a:t>
                </a:r>
                <a14:m>
                  <m:oMath xmlns:m="http://schemas.openxmlformats.org/officeDocument/2006/math">
                    <m:rad>
                      <m:radPr>
                        <m:degHide m:val="on"/>
                        <m:ctrlPr>
                          <a:rPr lang="en-US" sz="3200" i="1" smtClean="0">
                            <a:latin typeface="Cambria Math" panose="02040503050406030204" pitchFamily="18" charset="0"/>
                          </a:rPr>
                        </m:ctrlPr>
                      </m:radPr>
                      <m:deg/>
                      <m:e>
                        <m:r>
                          <a:rPr lang="en-US" sz="3200" b="0" i="1" smtClean="0">
                            <a:latin typeface="Cambria Math" panose="02040503050406030204" pitchFamily="18" charset="0"/>
                          </a:rPr>
                          <m:t>−1</m:t>
                        </m:r>
                      </m:e>
                    </m:rad>
                  </m:oMath>
                </a14:m>
                <a:endParaRPr lang="en-PK" sz="3200" dirty="0"/>
              </a:p>
            </p:txBody>
          </p:sp>
        </mc:Choice>
        <mc:Fallback xmlns="">
          <p:sp>
            <p:nvSpPr>
              <p:cNvPr id="3" name="Content Placeholder 2">
                <a:extLst>
                  <a:ext uri="{FF2B5EF4-FFF2-40B4-BE49-F238E27FC236}">
                    <a16:creationId xmlns:a16="http://schemas.microsoft.com/office/drawing/2014/main" id="{87FEE376-59DA-D5BC-1989-EB79FDFA1459}"/>
                  </a:ext>
                </a:extLst>
              </p:cNvPr>
              <p:cNvSpPr>
                <a:spLocks noGrp="1" noRot="1" noChangeAspect="1" noMove="1" noResize="1" noEditPoints="1" noAdjustHandles="1" noChangeArrowheads="1" noChangeShapeType="1" noTextEdit="1"/>
              </p:cNvSpPr>
              <p:nvPr>
                <p:ph idx="1"/>
              </p:nvPr>
            </p:nvSpPr>
            <p:spPr>
              <a:xfrm>
                <a:off x="838200" y="1825625"/>
                <a:ext cx="11262360" cy="4351338"/>
              </a:xfrm>
              <a:blipFill>
                <a:blip r:embed="rId2"/>
                <a:stretch>
                  <a:fillRect l="-1245" t="-3782"/>
                </a:stretch>
              </a:blipFill>
            </p:spPr>
            <p:txBody>
              <a:bodyPr/>
              <a:lstStyle/>
              <a:p>
                <a:r>
                  <a:rPr lang="en-PK">
                    <a:noFill/>
                  </a:rPr>
                  <a:t> </a:t>
                </a:r>
              </a:p>
            </p:txBody>
          </p:sp>
        </mc:Fallback>
      </mc:AlternateContent>
      <p:pic>
        <p:nvPicPr>
          <p:cNvPr id="5" name="Picture 4">
            <a:extLst>
              <a:ext uri="{FF2B5EF4-FFF2-40B4-BE49-F238E27FC236}">
                <a16:creationId xmlns="" xmlns:a16="http://schemas.microsoft.com/office/drawing/2014/main" id="{04047E50-9E7F-F4D6-85A9-70AB77BFC4A2}"/>
              </a:ext>
            </a:extLst>
          </p:cNvPr>
          <p:cNvPicPr>
            <a:picLocks noChangeAspect="1"/>
          </p:cNvPicPr>
          <p:nvPr/>
        </p:nvPicPr>
        <p:blipFill>
          <a:blip r:embed="rId3"/>
          <a:stretch>
            <a:fillRect/>
          </a:stretch>
        </p:blipFill>
        <p:spPr>
          <a:xfrm>
            <a:off x="4085544" y="2204720"/>
            <a:ext cx="3666536" cy="1757680"/>
          </a:xfrm>
          <a:prstGeom prst="rect">
            <a:avLst/>
          </a:prstGeom>
        </p:spPr>
      </p:pic>
    </p:spTree>
    <p:extLst>
      <p:ext uri="{BB962C8B-B14F-4D97-AF65-F5344CB8AC3E}">
        <p14:creationId xmlns:p14="http://schemas.microsoft.com/office/powerpoint/2010/main" val="2866889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8CDC3F9-3B7F-0F04-9898-6E5483BB7DD0}"/>
              </a:ext>
            </a:extLst>
          </p:cNvPr>
          <p:cNvPicPr>
            <a:picLocks noChangeAspect="1"/>
          </p:cNvPicPr>
          <p:nvPr/>
        </p:nvPicPr>
        <p:blipFill>
          <a:blip r:embed="rId2"/>
          <a:stretch>
            <a:fillRect/>
          </a:stretch>
        </p:blipFill>
        <p:spPr>
          <a:xfrm>
            <a:off x="792480" y="325120"/>
            <a:ext cx="10556240" cy="6146800"/>
          </a:xfrm>
          <a:prstGeom prst="rect">
            <a:avLst/>
          </a:prstGeom>
        </p:spPr>
      </p:pic>
    </p:spTree>
    <p:extLst>
      <p:ext uri="{BB962C8B-B14F-4D97-AF65-F5344CB8AC3E}">
        <p14:creationId xmlns:p14="http://schemas.microsoft.com/office/powerpoint/2010/main" val="3981372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5472ACF-50B4-0002-CA93-3D01440F41E2}"/>
              </a:ext>
            </a:extLst>
          </p:cNvPr>
          <p:cNvPicPr>
            <a:picLocks noChangeAspect="1"/>
          </p:cNvPicPr>
          <p:nvPr/>
        </p:nvPicPr>
        <p:blipFill>
          <a:blip r:embed="rId2"/>
          <a:stretch>
            <a:fillRect/>
          </a:stretch>
        </p:blipFill>
        <p:spPr>
          <a:xfrm>
            <a:off x="589280" y="624840"/>
            <a:ext cx="10850880" cy="5608320"/>
          </a:xfrm>
          <a:prstGeom prst="rect">
            <a:avLst/>
          </a:prstGeom>
        </p:spPr>
      </p:pic>
    </p:spTree>
    <p:extLst>
      <p:ext uri="{BB962C8B-B14F-4D97-AF65-F5344CB8AC3E}">
        <p14:creationId xmlns:p14="http://schemas.microsoft.com/office/powerpoint/2010/main" val="102588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768C14-DBFA-535E-F7AF-C8B34069CC4B}"/>
              </a:ext>
            </a:extLst>
          </p:cNvPr>
          <p:cNvSpPr>
            <a:spLocks noGrp="1"/>
          </p:cNvSpPr>
          <p:nvPr>
            <p:ph type="title"/>
          </p:nvPr>
        </p:nvSpPr>
        <p:spPr/>
        <p:txBody>
          <a:bodyPr/>
          <a:lstStyle/>
          <a:p>
            <a:pPr algn="ctr"/>
            <a:r>
              <a:rPr lang="en-US" b="1" i="0" dirty="0">
                <a:solidFill>
                  <a:srgbClr val="404041"/>
                </a:solidFill>
                <a:effectLst/>
                <a:latin typeface="Lato" panose="020F0502020204030203" pitchFamily="34" charset="0"/>
              </a:rPr>
              <a:t>Complex Addition and Subtraction</a:t>
            </a:r>
            <a:br>
              <a:rPr lang="en-US" b="1" i="0" dirty="0">
                <a:solidFill>
                  <a:srgbClr val="404041"/>
                </a:solidFill>
                <a:effectLst/>
                <a:latin typeface="Lato" panose="020F0502020204030203" pitchFamily="34" charset="0"/>
              </a:rPr>
            </a:br>
            <a:endParaRPr lang="en-PK" dirty="0"/>
          </a:p>
        </p:txBody>
      </p:sp>
      <p:pic>
        <p:nvPicPr>
          <p:cNvPr id="5" name="Picture 4">
            <a:extLst>
              <a:ext uri="{FF2B5EF4-FFF2-40B4-BE49-F238E27FC236}">
                <a16:creationId xmlns="" xmlns:a16="http://schemas.microsoft.com/office/drawing/2014/main" id="{A9ED380C-E31E-2DBF-FA8D-E65017AFE6E8}"/>
              </a:ext>
            </a:extLst>
          </p:cNvPr>
          <p:cNvPicPr>
            <a:picLocks noChangeAspect="1"/>
          </p:cNvPicPr>
          <p:nvPr/>
        </p:nvPicPr>
        <p:blipFill>
          <a:blip r:embed="rId2"/>
          <a:stretch>
            <a:fillRect/>
          </a:stretch>
        </p:blipFill>
        <p:spPr>
          <a:xfrm>
            <a:off x="1178560" y="1546808"/>
            <a:ext cx="9479280" cy="5026711"/>
          </a:xfrm>
          <a:prstGeom prst="rect">
            <a:avLst/>
          </a:prstGeom>
        </p:spPr>
      </p:pic>
    </p:spTree>
    <p:extLst>
      <p:ext uri="{BB962C8B-B14F-4D97-AF65-F5344CB8AC3E}">
        <p14:creationId xmlns:p14="http://schemas.microsoft.com/office/powerpoint/2010/main" val="2576055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EB3E04-7CD6-9AF7-DBC6-499E099F2E9D}"/>
              </a:ext>
            </a:extLst>
          </p:cNvPr>
          <p:cNvSpPr>
            <a:spLocks noGrp="1"/>
          </p:cNvSpPr>
          <p:nvPr>
            <p:ph idx="1"/>
          </p:nvPr>
        </p:nvSpPr>
        <p:spPr>
          <a:xfrm>
            <a:off x="218440" y="403225"/>
            <a:ext cx="10515600" cy="4351338"/>
          </a:xfrm>
        </p:spPr>
        <p:txBody>
          <a:bodyPr>
            <a:normAutofit/>
          </a:bodyPr>
          <a:lstStyle/>
          <a:p>
            <a:pPr marL="0" indent="0" algn="just">
              <a:buNone/>
            </a:pPr>
            <a:r>
              <a:rPr lang="en-US" sz="3200" b="1" i="0" dirty="0">
                <a:solidFill>
                  <a:srgbClr val="FF0000"/>
                </a:solidFill>
                <a:effectLst/>
                <a:latin typeface="Lato" panose="020F0502020204030203" pitchFamily="34" charset="0"/>
              </a:rPr>
              <a:t>Example No1 as, </a:t>
            </a:r>
            <a:r>
              <a:rPr lang="en-US" sz="3200" b="1" i="0" u="none" strike="noStrike" dirty="0">
                <a:solidFill>
                  <a:srgbClr val="FF0000"/>
                </a:solidFill>
                <a:effectLst/>
                <a:latin typeface="Lato" panose="020F0502020204030203" pitchFamily="34" charset="0"/>
              </a:rPr>
              <a:t>A = 4 + j1</a:t>
            </a:r>
            <a:r>
              <a:rPr lang="en-US" sz="3200" b="1" i="0" dirty="0">
                <a:solidFill>
                  <a:srgbClr val="FF0000"/>
                </a:solidFill>
                <a:effectLst/>
                <a:latin typeface="Lato" panose="020F0502020204030203" pitchFamily="34" charset="0"/>
              </a:rPr>
              <a:t> and </a:t>
            </a:r>
            <a:r>
              <a:rPr lang="en-US" sz="3200" b="1" i="0" u="none" strike="noStrike" dirty="0">
                <a:solidFill>
                  <a:srgbClr val="FF0000"/>
                </a:solidFill>
                <a:effectLst/>
                <a:latin typeface="Lato" panose="020F0502020204030203" pitchFamily="34" charset="0"/>
              </a:rPr>
              <a:t>B = 2 + j3</a:t>
            </a:r>
            <a:r>
              <a:rPr lang="en-US" sz="3200" b="1" i="0" dirty="0">
                <a:solidFill>
                  <a:srgbClr val="FF0000"/>
                </a:solidFill>
                <a:effectLst/>
                <a:latin typeface="Lato" panose="020F0502020204030203" pitchFamily="34" charset="0"/>
              </a:rPr>
              <a:t> respectively. Determine the sum and difference of the two vectors in both rectangular ( </a:t>
            </a:r>
            <a:r>
              <a:rPr lang="en-US" sz="3200" b="1" i="0" u="none" strike="noStrike" dirty="0">
                <a:solidFill>
                  <a:srgbClr val="FF0000"/>
                </a:solidFill>
                <a:effectLst/>
                <a:latin typeface="Lato" panose="020F0502020204030203" pitchFamily="34" charset="0"/>
              </a:rPr>
              <a:t>a + </a:t>
            </a:r>
            <a:r>
              <a:rPr lang="en-US" sz="3200" b="1" i="0" u="none" strike="noStrike" dirty="0" err="1">
                <a:solidFill>
                  <a:srgbClr val="FF0000"/>
                </a:solidFill>
                <a:effectLst/>
                <a:latin typeface="Lato" panose="020F0502020204030203" pitchFamily="34" charset="0"/>
              </a:rPr>
              <a:t>jb</a:t>
            </a:r>
            <a:r>
              <a:rPr lang="en-US" sz="3200" b="1" i="0" dirty="0">
                <a:solidFill>
                  <a:srgbClr val="FF0000"/>
                </a:solidFill>
                <a:effectLst/>
                <a:latin typeface="Lato" panose="020F0502020204030203" pitchFamily="34" charset="0"/>
              </a:rPr>
              <a:t> ) form and graphically as an Argand Diagram.</a:t>
            </a:r>
          </a:p>
          <a:p>
            <a:pPr marL="0" indent="0" algn="just">
              <a:buNone/>
            </a:pPr>
            <a:endParaRPr lang="en-PK" sz="3200" b="1" dirty="0">
              <a:solidFill>
                <a:srgbClr val="FF0000"/>
              </a:solidFill>
            </a:endParaRPr>
          </a:p>
        </p:txBody>
      </p:sp>
      <p:pic>
        <p:nvPicPr>
          <p:cNvPr id="5" name="Picture 4">
            <a:extLst>
              <a:ext uri="{FF2B5EF4-FFF2-40B4-BE49-F238E27FC236}">
                <a16:creationId xmlns="" xmlns:a16="http://schemas.microsoft.com/office/drawing/2014/main" id="{21976E48-2AFB-8F40-D82A-3404E14A1CB8}"/>
              </a:ext>
            </a:extLst>
          </p:cNvPr>
          <p:cNvPicPr>
            <a:picLocks noChangeAspect="1"/>
          </p:cNvPicPr>
          <p:nvPr/>
        </p:nvPicPr>
        <p:blipFill>
          <a:blip r:embed="rId2"/>
          <a:stretch>
            <a:fillRect/>
          </a:stretch>
        </p:blipFill>
        <p:spPr>
          <a:xfrm>
            <a:off x="3850640" y="2074427"/>
            <a:ext cx="7670800" cy="4578585"/>
          </a:xfrm>
          <a:prstGeom prst="rect">
            <a:avLst/>
          </a:prstGeom>
        </p:spPr>
      </p:pic>
    </p:spTree>
    <p:extLst>
      <p:ext uri="{BB962C8B-B14F-4D97-AF65-F5344CB8AC3E}">
        <p14:creationId xmlns:p14="http://schemas.microsoft.com/office/powerpoint/2010/main" val="3881407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879AE14-C5DA-C8ED-F608-2D3D57982677}"/>
              </a:ext>
            </a:extLst>
          </p:cNvPr>
          <p:cNvPicPr>
            <a:picLocks noChangeAspect="1"/>
          </p:cNvPicPr>
          <p:nvPr/>
        </p:nvPicPr>
        <p:blipFill>
          <a:blip r:embed="rId2"/>
          <a:stretch>
            <a:fillRect/>
          </a:stretch>
        </p:blipFill>
        <p:spPr>
          <a:xfrm>
            <a:off x="614680" y="569488"/>
            <a:ext cx="10962640" cy="6064992"/>
          </a:xfrm>
          <a:prstGeom prst="rect">
            <a:avLst/>
          </a:prstGeom>
        </p:spPr>
      </p:pic>
    </p:spTree>
    <p:extLst>
      <p:ext uri="{BB962C8B-B14F-4D97-AF65-F5344CB8AC3E}">
        <p14:creationId xmlns:p14="http://schemas.microsoft.com/office/powerpoint/2010/main" val="2439314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CF78EB-D3F2-FA9A-7F55-EE0333D5C9F8}"/>
              </a:ext>
            </a:extLst>
          </p:cNvPr>
          <p:cNvSpPr>
            <a:spLocks noGrp="1"/>
          </p:cNvSpPr>
          <p:nvPr>
            <p:ph type="title"/>
          </p:nvPr>
        </p:nvSpPr>
        <p:spPr/>
        <p:txBody>
          <a:bodyPr>
            <a:normAutofit fontScale="90000"/>
          </a:bodyPr>
          <a:lstStyle/>
          <a:p>
            <a:pPr algn="ctr"/>
            <a:r>
              <a:rPr lang="en-US" b="1" i="0" dirty="0">
                <a:solidFill>
                  <a:srgbClr val="7030A0"/>
                </a:solidFill>
                <a:effectLst/>
                <a:latin typeface="Lato" panose="020F0502020204030203" pitchFamily="34" charset="0"/>
              </a:rPr>
              <a:t>Multiplication and Division of Complex Numbers</a:t>
            </a:r>
            <a:br>
              <a:rPr lang="en-US" b="1" i="0" dirty="0">
                <a:solidFill>
                  <a:srgbClr val="7030A0"/>
                </a:solidFill>
                <a:effectLst/>
                <a:latin typeface="Lato" panose="020F0502020204030203" pitchFamily="34" charset="0"/>
              </a:rPr>
            </a:br>
            <a:endParaRPr lang="en-PK" dirty="0">
              <a:solidFill>
                <a:srgbClr val="7030A0"/>
              </a:solidFill>
            </a:endParaRPr>
          </a:p>
        </p:txBody>
      </p:sp>
      <p:sp>
        <p:nvSpPr>
          <p:cNvPr id="5" name="TextBox 4">
            <a:extLst>
              <a:ext uri="{FF2B5EF4-FFF2-40B4-BE49-F238E27FC236}">
                <a16:creationId xmlns="" xmlns:a16="http://schemas.microsoft.com/office/drawing/2014/main" id="{8FF8D5C9-848B-90C8-86C5-A91E355ED80A}"/>
              </a:ext>
            </a:extLst>
          </p:cNvPr>
          <p:cNvSpPr txBox="1"/>
          <p:nvPr/>
        </p:nvSpPr>
        <p:spPr>
          <a:xfrm>
            <a:off x="396240" y="1367522"/>
            <a:ext cx="11551920" cy="954107"/>
          </a:xfrm>
          <a:prstGeom prst="rect">
            <a:avLst/>
          </a:prstGeom>
          <a:noFill/>
        </p:spPr>
        <p:txBody>
          <a:bodyPr wrap="square">
            <a:spAutoFit/>
          </a:bodyPr>
          <a:lstStyle/>
          <a:p>
            <a:pPr algn="just"/>
            <a:r>
              <a:rPr lang="en-US" sz="2800" b="0" i="0" dirty="0">
                <a:solidFill>
                  <a:srgbClr val="FF0000"/>
                </a:solidFill>
                <a:effectLst/>
                <a:latin typeface="Lato" panose="020F0502020204030203" pitchFamily="34" charset="0"/>
              </a:rPr>
              <a:t>Example: multiplying together our two vectors from above of </a:t>
            </a:r>
            <a:r>
              <a:rPr lang="en-US" sz="2800" b="0" i="0" u="none" strike="noStrike" dirty="0">
                <a:solidFill>
                  <a:srgbClr val="FF0000"/>
                </a:solidFill>
                <a:effectLst/>
                <a:latin typeface="Lato" panose="020F0502020204030203" pitchFamily="34" charset="0"/>
              </a:rPr>
              <a:t>A = 4 + j1</a:t>
            </a:r>
            <a:r>
              <a:rPr lang="en-US" sz="2800" b="0" i="0" dirty="0">
                <a:solidFill>
                  <a:srgbClr val="FF0000"/>
                </a:solidFill>
                <a:effectLst/>
                <a:latin typeface="Lato" panose="020F0502020204030203" pitchFamily="34" charset="0"/>
              </a:rPr>
              <a:t> and </a:t>
            </a:r>
            <a:r>
              <a:rPr lang="en-US" sz="2800" b="0" i="0" u="none" strike="noStrike" dirty="0">
                <a:solidFill>
                  <a:srgbClr val="FF0000"/>
                </a:solidFill>
                <a:effectLst/>
                <a:latin typeface="Lato" panose="020F0502020204030203" pitchFamily="34" charset="0"/>
              </a:rPr>
              <a:t>B = 2 + j3</a:t>
            </a:r>
            <a:r>
              <a:rPr lang="en-US" sz="2800" b="0" i="0" dirty="0">
                <a:solidFill>
                  <a:srgbClr val="FF0000"/>
                </a:solidFill>
                <a:effectLst/>
                <a:latin typeface="Lato" panose="020F0502020204030203" pitchFamily="34" charset="0"/>
              </a:rPr>
              <a:t> will give us the following result.</a:t>
            </a:r>
            <a:endParaRPr lang="en-PK" sz="2800" dirty="0">
              <a:solidFill>
                <a:srgbClr val="FF0000"/>
              </a:solidFill>
            </a:endParaRPr>
          </a:p>
        </p:txBody>
      </p:sp>
      <p:pic>
        <p:nvPicPr>
          <p:cNvPr id="7" name="Picture 6">
            <a:extLst>
              <a:ext uri="{FF2B5EF4-FFF2-40B4-BE49-F238E27FC236}">
                <a16:creationId xmlns="" xmlns:a16="http://schemas.microsoft.com/office/drawing/2014/main" id="{E716B0E1-047D-DD7D-731F-167A2D43EE13}"/>
              </a:ext>
            </a:extLst>
          </p:cNvPr>
          <p:cNvPicPr>
            <a:picLocks noChangeAspect="1"/>
          </p:cNvPicPr>
          <p:nvPr/>
        </p:nvPicPr>
        <p:blipFill>
          <a:blip r:embed="rId2"/>
          <a:stretch>
            <a:fillRect/>
          </a:stretch>
        </p:blipFill>
        <p:spPr>
          <a:xfrm>
            <a:off x="3748300" y="2621279"/>
            <a:ext cx="4572739" cy="4064909"/>
          </a:xfrm>
          <a:prstGeom prst="rect">
            <a:avLst/>
          </a:prstGeom>
        </p:spPr>
      </p:pic>
    </p:spTree>
    <p:extLst>
      <p:ext uri="{BB962C8B-B14F-4D97-AF65-F5344CB8AC3E}">
        <p14:creationId xmlns:p14="http://schemas.microsoft.com/office/powerpoint/2010/main" val="1459237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D1599F7-6463-B3FA-1166-2CC367AD8318}"/>
              </a:ext>
            </a:extLst>
          </p:cNvPr>
          <p:cNvPicPr>
            <a:picLocks noChangeAspect="1"/>
          </p:cNvPicPr>
          <p:nvPr/>
        </p:nvPicPr>
        <p:blipFill>
          <a:blip r:embed="rId2"/>
          <a:stretch>
            <a:fillRect/>
          </a:stretch>
        </p:blipFill>
        <p:spPr>
          <a:xfrm>
            <a:off x="924560" y="386080"/>
            <a:ext cx="9621519" cy="6197599"/>
          </a:xfrm>
          <a:prstGeom prst="rect">
            <a:avLst/>
          </a:prstGeom>
        </p:spPr>
      </p:pic>
    </p:spTree>
    <p:extLst>
      <p:ext uri="{BB962C8B-B14F-4D97-AF65-F5344CB8AC3E}">
        <p14:creationId xmlns:p14="http://schemas.microsoft.com/office/powerpoint/2010/main" val="171606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053054-0BE5-72FA-27AA-52D71D030828}"/>
              </a:ext>
            </a:extLst>
          </p:cNvPr>
          <p:cNvSpPr>
            <a:spLocks noGrp="1"/>
          </p:cNvSpPr>
          <p:nvPr>
            <p:ph type="title"/>
          </p:nvPr>
        </p:nvSpPr>
        <p:spPr>
          <a:xfrm>
            <a:off x="838200" y="121920"/>
            <a:ext cx="10515600" cy="782320"/>
          </a:xfrm>
        </p:spPr>
        <p:txBody>
          <a:bodyPr>
            <a:normAutofit fontScale="90000"/>
          </a:bodyPr>
          <a:lstStyle/>
          <a:p>
            <a:pPr algn="ctr"/>
            <a:r>
              <a:rPr lang="en-US" sz="8800" b="1" dirty="0">
                <a:solidFill>
                  <a:srgbClr val="7030A0"/>
                </a:solidFill>
              </a:rPr>
              <a:t>MESH</a:t>
            </a:r>
            <a:endParaRPr lang="en-PK" sz="8800" b="1" dirty="0">
              <a:solidFill>
                <a:srgbClr val="7030A0"/>
              </a:solidFill>
            </a:endParaRPr>
          </a:p>
        </p:txBody>
      </p:sp>
      <p:sp>
        <p:nvSpPr>
          <p:cNvPr id="3" name="Content Placeholder 2">
            <a:extLst>
              <a:ext uri="{FF2B5EF4-FFF2-40B4-BE49-F238E27FC236}">
                <a16:creationId xmlns="" xmlns:a16="http://schemas.microsoft.com/office/drawing/2014/main" id="{4C29A933-C4F3-36BB-54B6-CC83C9282234}"/>
              </a:ext>
            </a:extLst>
          </p:cNvPr>
          <p:cNvSpPr>
            <a:spLocks noGrp="1"/>
          </p:cNvSpPr>
          <p:nvPr>
            <p:ph idx="1"/>
          </p:nvPr>
        </p:nvSpPr>
        <p:spPr>
          <a:xfrm>
            <a:off x="314960" y="904240"/>
            <a:ext cx="11877040" cy="4351338"/>
          </a:xfrm>
        </p:spPr>
        <p:txBody>
          <a:bodyPr>
            <a:normAutofit/>
          </a:bodyPr>
          <a:lstStyle/>
          <a:p>
            <a:pPr marL="0" indent="0">
              <a:buNone/>
            </a:pPr>
            <a:r>
              <a:rPr lang="en-US" sz="3200" dirty="0"/>
              <a:t>A Mesh is a loop with no other loop inside it</a:t>
            </a:r>
            <a:r>
              <a:rPr lang="en-US" sz="3200" dirty="0" smtClean="0"/>
              <a:t>. </a:t>
            </a:r>
            <a:endParaRPr lang="en-US" sz="3200" dirty="0"/>
          </a:p>
          <a:p>
            <a:pPr marL="0" indent="0">
              <a:buNone/>
            </a:pPr>
            <a:r>
              <a:rPr lang="en-US" sz="3200" b="1" i="0" dirty="0">
                <a:solidFill>
                  <a:srgbClr val="282829"/>
                </a:solidFill>
                <a:effectLst/>
                <a:latin typeface="-apple-system"/>
              </a:rPr>
              <a:t>Mesh</a:t>
            </a:r>
            <a:r>
              <a:rPr lang="en-US" sz="3200" b="0" i="0" dirty="0">
                <a:solidFill>
                  <a:srgbClr val="282829"/>
                </a:solidFill>
                <a:effectLst/>
                <a:latin typeface="-apple-system"/>
              </a:rPr>
              <a:t> : Is also a loop with a condition that it doesn’t have any inner loops in it.</a:t>
            </a:r>
          </a:p>
          <a:p>
            <a:pPr marL="0" indent="0">
              <a:buNone/>
            </a:pPr>
            <a:endParaRPr lang="en-US" sz="3200" dirty="0"/>
          </a:p>
        </p:txBody>
      </p:sp>
      <p:pic>
        <p:nvPicPr>
          <p:cNvPr id="7" name="Picture 6">
            <a:extLst>
              <a:ext uri="{FF2B5EF4-FFF2-40B4-BE49-F238E27FC236}">
                <a16:creationId xmlns="" xmlns:a16="http://schemas.microsoft.com/office/drawing/2014/main" id="{C8230BA5-88A9-CE39-0279-CFAA22A20152}"/>
              </a:ext>
            </a:extLst>
          </p:cNvPr>
          <p:cNvPicPr>
            <a:picLocks noChangeAspect="1"/>
          </p:cNvPicPr>
          <p:nvPr/>
        </p:nvPicPr>
        <p:blipFill>
          <a:blip r:embed="rId2">
            <a:duotone>
              <a:schemeClr val="accent6">
                <a:shade val="45000"/>
                <a:satMod val="135000"/>
              </a:schemeClr>
              <a:prstClr val="white"/>
            </a:duotone>
          </a:blip>
          <a:stretch>
            <a:fillRect/>
          </a:stretch>
        </p:blipFill>
        <p:spPr>
          <a:xfrm>
            <a:off x="5236711" y="1954764"/>
            <a:ext cx="6317789" cy="215786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 xmlns:a16="http://schemas.microsoft.com/office/drawing/2014/main" id="{38D54B2E-7115-3A8A-E5B4-AD61F86779EE}"/>
                  </a:ext>
                </a:extLst>
              </p:cNvPr>
              <p:cNvSpPr txBox="1"/>
              <p:nvPr/>
            </p:nvSpPr>
            <p:spPr>
              <a:xfrm>
                <a:off x="674993" y="5329234"/>
                <a:ext cx="956979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𝐴𝐵𝐶𝐹𝐴</m:t>
                      </m:r>
                      <m:r>
                        <a:rPr lang="en-US" sz="4000" b="0" i="1" smtClean="0">
                          <a:latin typeface="Cambria Math" panose="02040503050406030204" pitchFamily="18" charset="0"/>
                        </a:rPr>
                        <m:t> −−−</m:t>
                      </m:r>
                      <m:r>
                        <a:rPr lang="en-US" sz="4000" b="0" i="1" smtClean="0">
                          <a:latin typeface="Cambria Math" panose="02040503050406030204" pitchFamily="18" charset="0"/>
                        </a:rPr>
                        <m:t>𝑖𝑡</m:t>
                      </m:r>
                      <m:r>
                        <a:rPr lang="en-US" sz="4000" b="0" i="1" smtClean="0">
                          <a:latin typeface="Cambria Math" panose="02040503050406030204" pitchFamily="18" charset="0"/>
                        </a:rPr>
                        <m:t> </m:t>
                      </m:r>
                      <m:r>
                        <a:rPr lang="en-US" sz="4000" b="0" i="1" smtClean="0">
                          <a:latin typeface="Cambria Math" panose="02040503050406030204" pitchFamily="18" charset="0"/>
                        </a:rPr>
                        <m:t>𝑖𝑠</m:t>
                      </m:r>
                      <m:r>
                        <a:rPr lang="en-US" sz="4000" b="0" i="1" smtClean="0">
                          <a:latin typeface="Cambria Math" panose="02040503050406030204" pitchFamily="18" charset="0"/>
                        </a:rPr>
                        <m:t> </m:t>
                      </m:r>
                      <m:r>
                        <a:rPr lang="en-US" sz="4000" b="0" i="1" smtClean="0">
                          <a:latin typeface="Cambria Math" panose="02040503050406030204" pitchFamily="18" charset="0"/>
                        </a:rPr>
                        <m:t>𝑎</m:t>
                      </m:r>
                      <m:r>
                        <a:rPr lang="en-US" sz="4000" b="0" i="1" smtClean="0">
                          <a:latin typeface="Cambria Math" panose="02040503050406030204" pitchFamily="18" charset="0"/>
                        </a:rPr>
                        <m:t> </m:t>
                      </m:r>
                      <m:r>
                        <a:rPr lang="en-US" sz="4000" b="0" i="1" smtClean="0">
                          <a:latin typeface="Cambria Math" panose="02040503050406030204" pitchFamily="18" charset="0"/>
                        </a:rPr>
                        <m:t>𝑚𝑒𝑠h</m:t>
                      </m:r>
                      <m:r>
                        <a:rPr lang="en-US" sz="4000" b="0" i="1" smtClean="0">
                          <a:latin typeface="Cambria Math" panose="02040503050406030204" pitchFamily="18" charset="0"/>
                        </a:rPr>
                        <m:t> </m:t>
                      </m:r>
                      <m:r>
                        <a:rPr lang="en-US" sz="4000" b="0" i="1" smtClean="0">
                          <a:latin typeface="Cambria Math" panose="02040503050406030204" pitchFamily="18" charset="0"/>
                        </a:rPr>
                        <m:t>𝑎𝑛𝑑</m:t>
                      </m:r>
                      <m:r>
                        <a:rPr lang="en-US" sz="4000" b="0" i="1" smtClean="0">
                          <a:latin typeface="Cambria Math" panose="02040503050406030204" pitchFamily="18" charset="0"/>
                        </a:rPr>
                        <m:t> </m:t>
                      </m:r>
                      <m:r>
                        <a:rPr lang="en-US" sz="4000" b="0" i="1" smtClean="0">
                          <a:latin typeface="Cambria Math" panose="02040503050406030204" pitchFamily="18" charset="0"/>
                        </a:rPr>
                        <m:t>𝑎𝑙𝑠𝑜</m:t>
                      </m:r>
                      <m:r>
                        <a:rPr lang="en-US" sz="4000" b="0" i="1" smtClean="0">
                          <a:latin typeface="Cambria Math" panose="02040503050406030204" pitchFamily="18" charset="0"/>
                        </a:rPr>
                        <m:t> </m:t>
                      </m:r>
                      <m:r>
                        <a:rPr lang="en-US" sz="4000" b="0" i="1" smtClean="0">
                          <a:latin typeface="Cambria Math" panose="02040503050406030204" pitchFamily="18" charset="0"/>
                        </a:rPr>
                        <m:t>𝑎</m:t>
                      </m:r>
                      <m:r>
                        <a:rPr lang="en-US" sz="4000" b="0" i="1" smtClean="0">
                          <a:latin typeface="Cambria Math" panose="02040503050406030204" pitchFamily="18" charset="0"/>
                        </a:rPr>
                        <m:t> </m:t>
                      </m:r>
                      <m:r>
                        <a:rPr lang="en-US" sz="4000" b="0" i="1" smtClean="0">
                          <a:latin typeface="Cambria Math" panose="02040503050406030204" pitchFamily="18" charset="0"/>
                        </a:rPr>
                        <m:t>𝐿𝑜𝑜𝑝</m:t>
                      </m:r>
                    </m:oMath>
                  </m:oMathPara>
                </a14:m>
                <a:endParaRPr lang="en-PK" sz="4000" dirty="0"/>
              </a:p>
            </p:txBody>
          </p:sp>
        </mc:Choice>
        <mc:Fallback>
          <p:sp>
            <p:nvSpPr>
              <p:cNvPr id="8" name="TextBox 7">
                <a:extLst>
                  <a:ext uri="{FF2B5EF4-FFF2-40B4-BE49-F238E27FC236}">
                    <a16:creationId xmlns="" xmlns:a16="http://schemas.microsoft.com/office/drawing/2014/main" xmlns:a14="http://schemas.microsoft.com/office/drawing/2010/main" id="{38D54B2E-7115-3A8A-E5B4-AD61F86779EE}"/>
                  </a:ext>
                </a:extLst>
              </p:cNvPr>
              <p:cNvSpPr txBox="1">
                <a:spLocks noRot="1" noChangeAspect="1" noMove="1" noResize="1" noEditPoints="1" noAdjustHandles="1" noChangeArrowheads="1" noChangeShapeType="1" noTextEdit="1"/>
              </p:cNvSpPr>
              <p:nvPr/>
            </p:nvSpPr>
            <p:spPr>
              <a:xfrm>
                <a:off x="674993" y="5329234"/>
                <a:ext cx="9569799" cy="61555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 xmlns:a16="http://schemas.microsoft.com/office/drawing/2014/main" id="{BC5A0802-FF17-F8AD-7DD5-1D5CEC50B52D}"/>
                  </a:ext>
                </a:extLst>
              </p:cNvPr>
              <p:cNvSpPr txBox="1"/>
              <p:nvPr/>
            </p:nvSpPr>
            <p:spPr>
              <a:xfrm>
                <a:off x="838200" y="6037898"/>
                <a:ext cx="927388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𝐶𝐷𝐸𝐹</m:t>
                      </m:r>
                      <m:r>
                        <a:rPr lang="en-US" sz="4000" b="0" i="1" smtClean="0">
                          <a:latin typeface="Cambria Math" panose="02040503050406030204" pitchFamily="18" charset="0"/>
                        </a:rPr>
                        <m:t> −−−</m:t>
                      </m:r>
                      <m:r>
                        <a:rPr lang="en-US" sz="4000" b="0" i="1" smtClean="0">
                          <a:latin typeface="Cambria Math" panose="02040503050406030204" pitchFamily="18" charset="0"/>
                        </a:rPr>
                        <m:t>𝑖𝑡</m:t>
                      </m:r>
                      <m:r>
                        <a:rPr lang="en-US" sz="4000" b="0" i="1" smtClean="0">
                          <a:latin typeface="Cambria Math" panose="02040503050406030204" pitchFamily="18" charset="0"/>
                        </a:rPr>
                        <m:t> </m:t>
                      </m:r>
                      <m:r>
                        <a:rPr lang="en-US" sz="4000" b="0" i="1" smtClean="0">
                          <a:latin typeface="Cambria Math" panose="02040503050406030204" pitchFamily="18" charset="0"/>
                        </a:rPr>
                        <m:t>𝑖𝑠</m:t>
                      </m:r>
                      <m:r>
                        <a:rPr lang="en-US" sz="4000" b="0" i="1" smtClean="0">
                          <a:latin typeface="Cambria Math" panose="02040503050406030204" pitchFamily="18" charset="0"/>
                        </a:rPr>
                        <m:t> </m:t>
                      </m:r>
                      <m:r>
                        <a:rPr lang="en-US" sz="4000" b="0" i="1" smtClean="0">
                          <a:latin typeface="Cambria Math" panose="02040503050406030204" pitchFamily="18" charset="0"/>
                        </a:rPr>
                        <m:t>𝑎</m:t>
                      </m:r>
                      <m:r>
                        <a:rPr lang="en-US" sz="4000" b="0" i="1" smtClean="0">
                          <a:latin typeface="Cambria Math" panose="02040503050406030204" pitchFamily="18" charset="0"/>
                        </a:rPr>
                        <m:t> </m:t>
                      </m:r>
                      <m:r>
                        <a:rPr lang="en-US" sz="4000" b="0" i="1" smtClean="0">
                          <a:latin typeface="Cambria Math" panose="02040503050406030204" pitchFamily="18" charset="0"/>
                        </a:rPr>
                        <m:t>𝑚𝑒𝑠h</m:t>
                      </m:r>
                      <m:r>
                        <a:rPr lang="en-US" sz="4000" b="0" i="1" smtClean="0">
                          <a:latin typeface="Cambria Math" panose="02040503050406030204" pitchFamily="18" charset="0"/>
                        </a:rPr>
                        <m:t> </m:t>
                      </m:r>
                      <m:r>
                        <a:rPr lang="en-US" sz="4000" b="0" i="1" smtClean="0">
                          <a:latin typeface="Cambria Math" panose="02040503050406030204" pitchFamily="18" charset="0"/>
                        </a:rPr>
                        <m:t>𝑎𝑛𝑑</m:t>
                      </m:r>
                      <m:r>
                        <a:rPr lang="en-US" sz="4000" b="0" i="1" smtClean="0">
                          <a:latin typeface="Cambria Math" panose="02040503050406030204" pitchFamily="18" charset="0"/>
                        </a:rPr>
                        <m:t> </m:t>
                      </m:r>
                      <m:r>
                        <a:rPr lang="en-US" sz="4000" b="0" i="1" smtClean="0">
                          <a:latin typeface="Cambria Math" panose="02040503050406030204" pitchFamily="18" charset="0"/>
                        </a:rPr>
                        <m:t>𝑎𝑙𝑠𝑜</m:t>
                      </m:r>
                      <m:r>
                        <a:rPr lang="en-US" sz="4000" b="0" i="1" smtClean="0">
                          <a:latin typeface="Cambria Math" panose="02040503050406030204" pitchFamily="18" charset="0"/>
                        </a:rPr>
                        <m:t> </m:t>
                      </m:r>
                      <m:r>
                        <a:rPr lang="en-US" sz="4000" b="0" i="1" smtClean="0">
                          <a:latin typeface="Cambria Math" panose="02040503050406030204" pitchFamily="18" charset="0"/>
                        </a:rPr>
                        <m:t>𝑎</m:t>
                      </m:r>
                      <m:r>
                        <a:rPr lang="en-US" sz="4000" b="0" i="1" smtClean="0">
                          <a:latin typeface="Cambria Math" panose="02040503050406030204" pitchFamily="18" charset="0"/>
                        </a:rPr>
                        <m:t> </m:t>
                      </m:r>
                      <m:r>
                        <a:rPr lang="en-US" sz="4000" b="0" i="1" smtClean="0">
                          <a:latin typeface="Cambria Math" panose="02040503050406030204" pitchFamily="18" charset="0"/>
                        </a:rPr>
                        <m:t>𝐿𝑜𝑜𝑝</m:t>
                      </m:r>
                    </m:oMath>
                  </m:oMathPara>
                </a14:m>
                <a:endParaRPr lang="en-PK" sz="4000" dirty="0"/>
              </a:p>
            </p:txBody>
          </p:sp>
        </mc:Choice>
        <mc:Fallback>
          <p:sp>
            <p:nvSpPr>
              <p:cNvPr id="9" name="TextBox 8">
                <a:extLst>
                  <a:ext uri="{FF2B5EF4-FFF2-40B4-BE49-F238E27FC236}">
                    <a16:creationId xmlns="" xmlns:a16="http://schemas.microsoft.com/office/drawing/2014/main" xmlns:a14="http://schemas.microsoft.com/office/drawing/2010/main" id="{BC5A0802-FF17-F8AD-7DD5-1D5CEC50B52D}"/>
                  </a:ext>
                </a:extLst>
              </p:cNvPr>
              <p:cNvSpPr txBox="1">
                <a:spLocks noRot="1" noChangeAspect="1" noMove="1" noResize="1" noEditPoints="1" noAdjustHandles="1" noChangeArrowheads="1" noChangeShapeType="1" noTextEdit="1"/>
              </p:cNvSpPr>
              <p:nvPr/>
            </p:nvSpPr>
            <p:spPr>
              <a:xfrm>
                <a:off x="838200" y="6037898"/>
                <a:ext cx="9273885" cy="61555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 xmlns:a16="http://schemas.microsoft.com/office/drawing/2014/main" id="{F47375C1-4056-161D-98A5-B2BCCF0B0FEB}"/>
                  </a:ext>
                </a:extLst>
              </p:cNvPr>
              <p:cNvSpPr txBox="1"/>
              <p:nvPr/>
            </p:nvSpPr>
            <p:spPr>
              <a:xfrm>
                <a:off x="674993" y="4436202"/>
                <a:ext cx="8598892"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𝐴𝐵𝐶𝐷𝐸𝐹𝐴</m:t>
                      </m:r>
                      <m:r>
                        <a:rPr lang="en-US" sz="4000" i="1">
                          <a:latin typeface="Cambria Math" panose="02040503050406030204" pitchFamily="18" charset="0"/>
                        </a:rPr>
                        <m:t>−−−</m:t>
                      </m:r>
                      <m:r>
                        <a:rPr lang="en-US" sz="4000" i="1">
                          <a:latin typeface="Cambria Math" panose="02040503050406030204" pitchFamily="18" charset="0"/>
                        </a:rPr>
                        <m:t>𝐿𝑜𝑜𝑝</m:t>
                      </m:r>
                      <m:r>
                        <a:rPr lang="en-US" sz="4000" i="1">
                          <a:latin typeface="Cambria Math" panose="02040503050406030204" pitchFamily="18" charset="0"/>
                        </a:rPr>
                        <m:t>, </m:t>
                      </m:r>
                      <m:r>
                        <a:rPr lang="en-US" sz="4000" i="1">
                          <a:latin typeface="Cambria Math" panose="02040503050406030204" pitchFamily="18" charset="0"/>
                        </a:rPr>
                        <m:t>𝑏𝑢𝑡</m:t>
                      </m:r>
                      <m:r>
                        <a:rPr lang="en-US" sz="4000" i="1">
                          <a:latin typeface="Cambria Math" panose="02040503050406030204" pitchFamily="18" charset="0"/>
                        </a:rPr>
                        <m:t> </m:t>
                      </m:r>
                      <m:r>
                        <a:rPr lang="en-US" sz="4000" i="1">
                          <a:latin typeface="Cambria Math" panose="02040503050406030204" pitchFamily="18" charset="0"/>
                        </a:rPr>
                        <m:t>𝑛𝑜𝑡</m:t>
                      </m:r>
                      <m:r>
                        <a:rPr lang="en-US" sz="4000" i="1">
                          <a:latin typeface="Cambria Math" panose="02040503050406030204" pitchFamily="18" charset="0"/>
                        </a:rPr>
                        <m:t> </m:t>
                      </m:r>
                      <m:r>
                        <a:rPr lang="en-US" sz="4000" i="1">
                          <a:latin typeface="Cambria Math" panose="02040503050406030204" pitchFamily="18" charset="0"/>
                        </a:rPr>
                        <m:t>𝑎</m:t>
                      </m:r>
                      <m:r>
                        <a:rPr lang="en-US" sz="4000" i="1">
                          <a:latin typeface="Cambria Math" panose="02040503050406030204" pitchFamily="18" charset="0"/>
                        </a:rPr>
                        <m:t> </m:t>
                      </m:r>
                      <m:r>
                        <a:rPr lang="en-US" sz="4000" i="1">
                          <a:latin typeface="Cambria Math" panose="02040503050406030204" pitchFamily="18" charset="0"/>
                        </a:rPr>
                        <m:t>𝑚𝑒𝑠h</m:t>
                      </m:r>
                    </m:oMath>
                  </m:oMathPara>
                </a14:m>
                <a:endParaRPr lang="en-PK" sz="4000" dirty="0"/>
              </a:p>
              <a:p>
                <a:endParaRPr lang="en-PK" sz="4000" dirty="0"/>
              </a:p>
            </p:txBody>
          </p:sp>
        </mc:Choice>
        <mc:Fallback>
          <p:sp>
            <p:nvSpPr>
              <p:cNvPr id="10" name="TextBox 9">
                <a:extLst>
                  <a:ext uri="{FF2B5EF4-FFF2-40B4-BE49-F238E27FC236}">
                    <a16:creationId xmlns="" xmlns:a16="http://schemas.microsoft.com/office/drawing/2014/main" xmlns:a14="http://schemas.microsoft.com/office/drawing/2010/main" id="{F47375C1-4056-161D-98A5-B2BCCF0B0FEB}"/>
                  </a:ext>
                </a:extLst>
              </p:cNvPr>
              <p:cNvSpPr txBox="1">
                <a:spLocks noRot="1" noChangeAspect="1" noMove="1" noResize="1" noEditPoints="1" noAdjustHandles="1" noChangeArrowheads="1" noChangeShapeType="1" noTextEdit="1"/>
              </p:cNvSpPr>
              <p:nvPr/>
            </p:nvSpPr>
            <p:spPr>
              <a:xfrm>
                <a:off x="674993" y="4436202"/>
                <a:ext cx="8598892" cy="123110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7103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60C97B-AD94-6686-2C64-6A8B97AFFF71}"/>
              </a:ext>
            </a:extLst>
          </p:cNvPr>
          <p:cNvSpPr>
            <a:spLocks noGrp="1"/>
          </p:cNvSpPr>
          <p:nvPr>
            <p:ph type="title"/>
          </p:nvPr>
        </p:nvSpPr>
        <p:spPr>
          <a:xfrm>
            <a:off x="838200" y="151765"/>
            <a:ext cx="10515600" cy="681355"/>
          </a:xfrm>
        </p:spPr>
        <p:txBody>
          <a:bodyPr>
            <a:normAutofit fontScale="90000"/>
          </a:bodyPr>
          <a:lstStyle/>
          <a:p>
            <a:pPr algn="ctr"/>
            <a:r>
              <a:rPr lang="en-US" b="1" i="0" dirty="0">
                <a:solidFill>
                  <a:srgbClr val="7030A0"/>
                </a:solidFill>
                <a:effectLst/>
                <a:latin typeface="Lato" panose="020F0502020204030203" pitchFamily="34" charset="0"/>
              </a:rPr>
              <a:t>The Complex Conjugate</a:t>
            </a:r>
            <a:endParaRPr lang="en-PK" dirty="0">
              <a:solidFill>
                <a:srgbClr val="7030A0"/>
              </a:solidFill>
            </a:endParaRPr>
          </a:p>
        </p:txBody>
      </p:sp>
      <p:sp>
        <p:nvSpPr>
          <p:cNvPr id="3" name="Content Placeholder 2">
            <a:extLst>
              <a:ext uri="{FF2B5EF4-FFF2-40B4-BE49-F238E27FC236}">
                <a16:creationId xmlns="" xmlns:a16="http://schemas.microsoft.com/office/drawing/2014/main" id="{4B2BF804-E286-3800-4234-148811D9FF6D}"/>
              </a:ext>
            </a:extLst>
          </p:cNvPr>
          <p:cNvSpPr>
            <a:spLocks noGrp="1"/>
          </p:cNvSpPr>
          <p:nvPr>
            <p:ph idx="1"/>
          </p:nvPr>
        </p:nvSpPr>
        <p:spPr>
          <a:xfrm>
            <a:off x="157480" y="1002665"/>
            <a:ext cx="11877040" cy="2807335"/>
          </a:xfrm>
        </p:spPr>
        <p:txBody>
          <a:bodyPr/>
          <a:lstStyle/>
          <a:p>
            <a:pPr marL="0" indent="0" algn="just">
              <a:buNone/>
            </a:pPr>
            <a:r>
              <a:rPr lang="en-US" b="0" i="0" dirty="0">
                <a:solidFill>
                  <a:srgbClr val="414042"/>
                </a:solidFill>
                <a:effectLst/>
                <a:latin typeface="Lato" panose="020F0502020204030203" pitchFamily="34" charset="0"/>
              </a:rPr>
              <a:t>The </a:t>
            </a:r>
            <a:r>
              <a:rPr lang="en-US" b="1" i="0" dirty="0">
                <a:solidFill>
                  <a:srgbClr val="414042"/>
                </a:solidFill>
                <a:effectLst/>
                <a:latin typeface="Lato" panose="020F0502020204030203" pitchFamily="34" charset="0"/>
              </a:rPr>
              <a:t>Complex Conjugate</a:t>
            </a:r>
            <a:r>
              <a:rPr lang="en-US" b="0" i="0" dirty="0">
                <a:solidFill>
                  <a:srgbClr val="414042"/>
                </a:solidFill>
                <a:effectLst/>
                <a:latin typeface="Lato" panose="020F0502020204030203" pitchFamily="34" charset="0"/>
              </a:rPr>
              <a:t>, or simply </a:t>
            </a:r>
            <a:r>
              <a:rPr lang="en-US" b="1" i="0" dirty="0">
                <a:solidFill>
                  <a:srgbClr val="414042"/>
                </a:solidFill>
                <a:effectLst/>
                <a:latin typeface="Lato" panose="020F0502020204030203" pitchFamily="34" charset="0"/>
              </a:rPr>
              <a:t>Conjugate</a:t>
            </a:r>
            <a:r>
              <a:rPr lang="en-US" b="0" i="0" dirty="0">
                <a:solidFill>
                  <a:srgbClr val="414042"/>
                </a:solidFill>
                <a:effectLst/>
                <a:latin typeface="Lato" panose="020F0502020204030203" pitchFamily="34" charset="0"/>
              </a:rPr>
              <a:t> of a complex number is found by reversing the algebraic sign of the complex numbers imaginary number only while keeping the algebraic sign of the real number the same and to identify the complex conjugate of </a:t>
            </a:r>
            <a:r>
              <a:rPr lang="en-US" b="0" i="0" u="none" strike="noStrike" dirty="0">
                <a:solidFill>
                  <a:srgbClr val="414143"/>
                </a:solidFill>
                <a:effectLst/>
                <a:latin typeface="Lato" panose="020F0502020204030203" pitchFamily="34" charset="0"/>
              </a:rPr>
              <a:t>z</a:t>
            </a:r>
            <a:r>
              <a:rPr lang="en-US" b="0" i="0" dirty="0">
                <a:solidFill>
                  <a:srgbClr val="414042"/>
                </a:solidFill>
                <a:effectLst/>
                <a:latin typeface="Lato" panose="020F0502020204030203" pitchFamily="34" charset="0"/>
              </a:rPr>
              <a:t> the symbol </a:t>
            </a:r>
            <a:r>
              <a:rPr lang="en-US" b="0" i="0" dirty="0">
                <a:solidFill>
                  <a:srgbClr val="414143"/>
                </a:solidFill>
                <a:effectLst/>
                <a:latin typeface="Lato" panose="020F0502020204030203" pitchFamily="34" charset="0"/>
              </a:rPr>
              <a:t>z</a:t>
            </a:r>
            <a:r>
              <a:rPr lang="en-US" b="0" i="0" dirty="0">
                <a:solidFill>
                  <a:srgbClr val="414042"/>
                </a:solidFill>
                <a:effectLst/>
                <a:latin typeface="Lato" panose="020F0502020204030203" pitchFamily="34" charset="0"/>
              </a:rPr>
              <a:t> is used. For example, the conjugate of </a:t>
            </a:r>
            <a:r>
              <a:rPr lang="en-US" b="0" i="0" u="none" strike="noStrike" dirty="0">
                <a:solidFill>
                  <a:srgbClr val="414143"/>
                </a:solidFill>
                <a:effectLst/>
                <a:latin typeface="Lato" panose="020F0502020204030203" pitchFamily="34" charset="0"/>
              </a:rPr>
              <a:t>z = 6 + j4</a:t>
            </a:r>
            <a:r>
              <a:rPr lang="en-US" b="0" i="0" dirty="0">
                <a:solidFill>
                  <a:srgbClr val="414042"/>
                </a:solidFill>
                <a:effectLst/>
                <a:latin typeface="Lato" panose="020F0502020204030203" pitchFamily="34" charset="0"/>
              </a:rPr>
              <a:t> is </a:t>
            </a:r>
            <a:r>
              <a:rPr lang="en-US" b="0" i="0" dirty="0">
                <a:solidFill>
                  <a:srgbClr val="414143"/>
                </a:solidFill>
                <a:effectLst/>
                <a:latin typeface="Lato" panose="020F0502020204030203" pitchFamily="34" charset="0"/>
              </a:rPr>
              <a:t>z</a:t>
            </a:r>
            <a:r>
              <a:rPr lang="en-US" b="0" i="0" u="none" strike="noStrike" dirty="0">
                <a:solidFill>
                  <a:srgbClr val="414143"/>
                </a:solidFill>
                <a:effectLst/>
                <a:latin typeface="Lato" panose="020F0502020204030203" pitchFamily="34" charset="0"/>
              </a:rPr>
              <a:t> = 6 – j4</a:t>
            </a:r>
            <a:r>
              <a:rPr lang="en-US" b="0" i="0" dirty="0">
                <a:solidFill>
                  <a:srgbClr val="414042"/>
                </a:solidFill>
                <a:effectLst/>
                <a:latin typeface="Lato" panose="020F0502020204030203" pitchFamily="34" charset="0"/>
              </a:rPr>
              <a:t>, likewise the conjugate of </a:t>
            </a:r>
            <a:r>
              <a:rPr lang="en-US" b="0" i="0" u="none" strike="noStrike" dirty="0">
                <a:solidFill>
                  <a:srgbClr val="414143"/>
                </a:solidFill>
                <a:effectLst/>
                <a:latin typeface="Lato" panose="020F0502020204030203" pitchFamily="34" charset="0"/>
              </a:rPr>
              <a:t>z = 6 – j4</a:t>
            </a:r>
            <a:r>
              <a:rPr lang="en-US" b="0" i="0" dirty="0">
                <a:solidFill>
                  <a:srgbClr val="414042"/>
                </a:solidFill>
                <a:effectLst/>
                <a:latin typeface="Lato" panose="020F0502020204030203" pitchFamily="34" charset="0"/>
              </a:rPr>
              <a:t> is </a:t>
            </a:r>
            <a:r>
              <a:rPr lang="en-US" b="0" i="0" dirty="0">
                <a:solidFill>
                  <a:srgbClr val="414143"/>
                </a:solidFill>
                <a:effectLst/>
                <a:latin typeface="Lato" panose="020F0502020204030203" pitchFamily="34" charset="0"/>
              </a:rPr>
              <a:t>z</a:t>
            </a:r>
            <a:r>
              <a:rPr lang="en-US" b="0" i="0" u="none" strike="noStrike" dirty="0">
                <a:solidFill>
                  <a:srgbClr val="414143"/>
                </a:solidFill>
                <a:effectLst/>
                <a:latin typeface="Lato" panose="020F0502020204030203" pitchFamily="34" charset="0"/>
              </a:rPr>
              <a:t> = 6 + j4</a:t>
            </a:r>
            <a:r>
              <a:rPr lang="en-US" b="0" i="0" dirty="0">
                <a:solidFill>
                  <a:srgbClr val="414042"/>
                </a:solidFill>
                <a:effectLst/>
                <a:latin typeface="Lato" panose="020F0502020204030203" pitchFamily="34" charset="0"/>
              </a:rPr>
              <a:t>.</a:t>
            </a:r>
          </a:p>
          <a:p>
            <a:pPr algn="just"/>
            <a:endParaRPr lang="en-PK" dirty="0"/>
          </a:p>
        </p:txBody>
      </p:sp>
      <p:pic>
        <p:nvPicPr>
          <p:cNvPr id="5" name="Picture 4">
            <a:extLst>
              <a:ext uri="{FF2B5EF4-FFF2-40B4-BE49-F238E27FC236}">
                <a16:creationId xmlns="" xmlns:a16="http://schemas.microsoft.com/office/drawing/2014/main" id="{C5E4397F-04C6-C2DA-5CED-6935FCDEAA41}"/>
              </a:ext>
            </a:extLst>
          </p:cNvPr>
          <p:cNvPicPr>
            <a:picLocks noChangeAspect="1"/>
          </p:cNvPicPr>
          <p:nvPr/>
        </p:nvPicPr>
        <p:blipFill>
          <a:blip r:embed="rId2"/>
          <a:stretch>
            <a:fillRect/>
          </a:stretch>
        </p:blipFill>
        <p:spPr>
          <a:xfrm>
            <a:off x="4511528" y="3200400"/>
            <a:ext cx="5708943" cy="3505835"/>
          </a:xfrm>
          <a:prstGeom prst="rect">
            <a:avLst/>
          </a:prstGeom>
        </p:spPr>
      </p:pic>
    </p:spTree>
    <p:extLst>
      <p:ext uri="{BB962C8B-B14F-4D97-AF65-F5344CB8AC3E}">
        <p14:creationId xmlns:p14="http://schemas.microsoft.com/office/powerpoint/2010/main" val="1803329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B869C7-E9BA-2D7F-5D21-03D910C3325C}"/>
              </a:ext>
            </a:extLst>
          </p:cNvPr>
          <p:cNvSpPr>
            <a:spLocks noGrp="1"/>
          </p:cNvSpPr>
          <p:nvPr>
            <p:ph type="title"/>
          </p:nvPr>
        </p:nvSpPr>
        <p:spPr/>
        <p:txBody>
          <a:bodyPr/>
          <a:lstStyle/>
          <a:p>
            <a:pPr algn="ctr"/>
            <a:r>
              <a:rPr lang="en-US" b="1" i="0" dirty="0">
                <a:solidFill>
                  <a:srgbClr val="404041"/>
                </a:solidFill>
                <a:effectLst/>
                <a:latin typeface="Lato" panose="020F0502020204030203" pitchFamily="34" charset="0"/>
              </a:rPr>
              <a:t>Complex Numbers using Polar Form</a:t>
            </a:r>
            <a:br>
              <a:rPr lang="en-US" b="1" i="0" dirty="0">
                <a:solidFill>
                  <a:srgbClr val="404041"/>
                </a:solidFill>
                <a:effectLst/>
                <a:latin typeface="Lato" panose="020F0502020204030203" pitchFamily="34" charset="0"/>
              </a:rPr>
            </a:br>
            <a:endParaRPr lang="en-PK" dirty="0"/>
          </a:p>
        </p:txBody>
      </p:sp>
      <p:pic>
        <p:nvPicPr>
          <p:cNvPr id="5" name="Picture 4">
            <a:extLst>
              <a:ext uri="{FF2B5EF4-FFF2-40B4-BE49-F238E27FC236}">
                <a16:creationId xmlns="" xmlns:a16="http://schemas.microsoft.com/office/drawing/2014/main" id="{AA97C91F-401D-AAAE-BAEB-B5EDC3D14D64}"/>
              </a:ext>
            </a:extLst>
          </p:cNvPr>
          <p:cNvPicPr>
            <a:picLocks noChangeAspect="1"/>
          </p:cNvPicPr>
          <p:nvPr/>
        </p:nvPicPr>
        <p:blipFill>
          <a:blip r:embed="rId2"/>
          <a:stretch>
            <a:fillRect/>
          </a:stretch>
        </p:blipFill>
        <p:spPr>
          <a:xfrm>
            <a:off x="416560" y="2441295"/>
            <a:ext cx="7040880" cy="3921065"/>
          </a:xfrm>
          <a:prstGeom prst="rect">
            <a:avLst/>
          </a:prstGeom>
        </p:spPr>
      </p:pic>
      <p:pic>
        <p:nvPicPr>
          <p:cNvPr id="7" name="Picture 6">
            <a:extLst>
              <a:ext uri="{FF2B5EF4-FFF2-40B4-BE49-F238E27FC236}">
                <a16:creationId xmlns="" xmlns:a16="http://schemas.microsoft.com/office/drawing/2014/main" id="{4178E6F7-7D06-F59D-5208-8E18E6195DF9}"/>
              </a:ext>
            </a:extLst>
          </p:cNvPr>
          <p:cNvPicPr>
            <a:picLocks noChangeAspect="1"/>
          </p:cNvPicPr>
          <p:nvPr/>
        </p:nvPicPr>
        <p:blipFill>
          <a:blip r:embed="rId3"/>
          <a:stretch>
            <a:fillRect/>
          </a:stretch>
        </p:blipFill>
        <p:spPr>
          <a:xfrm>
            <a:off x="7376160" y="2441295"/>
            <a:ext cx="4678680" cy="3733992"/>
          </a:xfrm>
          <a:prstGeom prst="rect">
            <a:avLst/>
          </a:prstGeom>
        </p:spPr>
      </p:pic>
    </p:spTree>
    <p:extLst>
      <p:ext uri="{BB962C8B-B14F-4D97-AF65-F5344CB8AC3E}">
        <p14:creationId xmlns:p14="http://schemas.microsoft.com/office/powerpoint/2010/main" val="631535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188C545-0E6C-345A-6EE1-39100324000B}"/>
              </a:ext>
            </a:extLst>
          </p:cNvPr>
          <p:cNvPicPr>
            <a:picLocks noChangeAspect="1"/>
          </p:cNvPicPr>
          <p:nvPr/>
        </p:nvPicPr>
        <p:blipFill>
          <a:blip r:embed="rId2"/>
          <a:stretch>
            <a:fillRect/>
          </a:stretch>
        </p:blipFill>
        <p:spPr>
          <a:xfrm>
            <a:off x="934720" y="162560"/>
            <a:ext cx="10312400" cy="6451599"/>
          </a:xfrm>
          <a:prstGeom prst="rect">
            <a:avLst/>
          </a:prstGeom>
        </p:spPr>
      </p:pic>
    </p:spTree>
    <p:extLst>
      <p:ext uri="{BB962C8B-B14F-4D97-AF65-F5344CB8AC3E}">
        <p14:creationId xmlns:p14="http://schemas.microsoft.com/office/powerpoint/2010/main" val="98445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23891CDA-22B7-0734-4317-4BB32EE5A972}"/>
              </a:ext>
            </a:extLst>
          </p:cNvPr>
          <p:cNvPicPr>
            <a:picLocks noChangeAspect="1"/>
          </p:cNvPicPr>
          <p:nvPr/>
        </p:nvPicPr>
        <p:blipFill>
          <a:blip r:embed="rId2"/>
          <a:stretch>
            <a:fillRect/>
          </a:stretch>
        </p:blipFill>
        <p:spPr>
          <a:xfrm>
            <a:off x="731520" y="487680"/>
            <a:ext cx="10129519" cy="5689600"/>
          </a:xfrm>
          <a:prstGeom prst="rect">
            <a:avLst/>
          </a:prstGeom>
        </p:spPr>
      </p:pic>
    </p:spTree>
    <p:extLst>
      <p:ext uri="{BB962C8B-B14F-4D97-AF65-F5344CB8AC3E}">
        <p14:creationId xmlns:p14="http://schemas.microsoft.com/office/powerpoint/2010/main" val="964332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5D440C4-6DDB-E73E-56C5-98B11D0A3F06}"/>
              </a:ext>
            </a:extLst>
          </p:cNvPr>
          <p:cNvPicPr>
            <a:picLocks noChangeAspect="1"/>
          </p:cNvPicPr>
          <p:nvPr/>
        </p:nvPicPr>
        <p:blipFill>
          <a:blip r:embed="rId2"/>
          <a:stretch>
            <a:fillRect/>
          </a:stretch>
        </p:blipFill>
        <p:spPr>
          <a:xfrm>
            <a:off x="904240" y="477520"/>
            <a:ext cx="10850880" cy="5254116"/>
          </a:xfrm>
          <a:prstGeom prst="rect">
            <a:avLst/>
          </a:prstGeom>
        </p:spPr>
      </p:pic>
    </p:spTree>
    <p:extLst>
      <p:ext uri="{BB962C8B-B14F-4D97-AF65-F5344CB8AC3E}">
        <p14:creationId xmlns:p14="http://schemas.microsoft.com/office/powerpoint/2010/main" val="2470970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58DDE31-05DC-88E5-768D-B4DD64830D66}"/>
              </a:ext>
            </a:extLst>
          </p:cNvPr>
          <p:cNvPicPr>
            <a:picLocks noChangeAspect="1"/>
          </p:cNvPicPr>
          <p:nvPr/>
        </p:nvPicPr>
        <p:blipFill>
          <a:blip r:embed="rId2"/>
          <a:stretch>
            <a:fillRect/>
          </a:stretch>
        </p:blipFill>
        <p:spPr>
          <a:xfrm>
            <a:off x="660400" y="558800"/>
            <a:ext cx="10586719" cy="5689599"/>
          </a:xfrm>
          <a:prstGeom prst="rect">
            <a:avLst/>
          </a:prstGeom>
        </p:spPr>
      </p:pic>
    </p:spTree>
    <p:extLst>
      <p:ext uri="{BB962C8B-B14F-4D97-AF65-F5344CB8AC3E}">
        <p14:creationId xmlns:p14="http://schemas.microsoft.com/office/powerpoint/2010/main" val="1596983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08FE92C-E802-76FB-CD46-2670BF4161AC}"/>
              </a:ext>
            </a:extLst>
          </p:cNvPr>
          <p:cNvPicPr>
            <a:picLocks noChangeAspect="1"/>
          </p:cNvPicPr>
          <p:nvPr/>
        </p:nvPicPr>
        <p:blipFill>
          <a:blip r:embed="rId2"/>
          <a:stretch>
            <a:fillRect/>
          </a:stretch>
        </p:blipFill>
        <p:spPr>
          <a:xfrm>
            <a:off x="213360" y="371376"/>
            <a:ext cx="11765280" cy="5805903"/>
          </a:xfrm>
          <a:prstGeom prst="rect">
            <a:avLst/>
          </a:prstGeom>
        </p:spPr>
      </p:pic>
    </p:spTree>
    <p:extLst>
      <p:ext uri="{BB962C8B-B14F-4D97-AF65-F5344CB8AC3E}">
        <p14:creationId xmlns:p14="http://schemas.microsoft.com/office/powerpoint/2010/main" val="82915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C4AEA36-6211-EC40-1215-227AF40210FF}"/>
              </a:ext>
            </a:extLst>
          </p:cNvPr>
          <p:cNvPicPr>
            <a:picLocks noChangeAspect="1"/>
          </p:cNvPicPr>
          <p:nvPr/>
        </p:nvPicPr>
        <p:blipFill>
          <a:blip r:embed="rId2"/>
          <a:stretch>
            <a:fillRect/>
          </a:stretch>
        </p:blipFill>
        <p:spPr>
          <a:xfrm>
            <a:off x="7213600" y="1178560"/>
            <a:ext cx="4978400" cy="2346960"/>
          </a:xfrm>
          <a:prstGeom prst="rect">
            <a:avLst/>
          </a:prstGeom>
        </p:spPr>
      </p:pic>
      <p:pic>
        <p:nvPicPr>
          <p:cNvPr id="7" name="Picture 6">
            <a:extLst>
              <a:ext uri="{FF2B5EF4-FFF2-40B4-BE49-F238E27FC236}">
                <a16:creationId xmlns="" xmlns:a16="http://schemas.microsoft.com/office/drawing/2014/main" id="{C16075E4-B3FD-86AD-4CB9-DDB35E568E08}"/>
              </a:ext>
            </a:extLst>
          </p:cNvPr>
          <p:cNvPicPr>
            <a:picLocks noChangeAspect="1"/>
          </p:cNvPicPr>
          <p:nvPr/>
        </p:nvPicPr>
        <p:blipFill>
          <a:blip r:embed="rId3"/>
          <a:stretch>
            <a:fillRect/>
          </a:stretch>
        </p:blipFill>
        <p:spPr>
          <a:xfrm>
            <a:off x="6096000" y="4111486"/>
            <a:ext cx="6070912" cy="2501618"/>
          </a:xfrm>
          <a:prstGeom prst="rect">
            <a:avLst/>
          </a:prstGeom>
        </p:spPr>
      </p:pic>
      <p:sp>
        <p:nvSpPr>
          <p:cNvPr id="8" name="TextBox 7">
            <a:extLst>
              <a:ext uri="{FF2B5EF4-FFF2-40B4-BE49-F238E27FC236}">
                <a16:creationId xmlns="" xmlns:a16="http://schemas.microsoft.com/office/drawing/2014/main" id="{726D18EB-AA74-BD7E-9A70-615530E677F3}"/>
              </a:ext>
            </a:extLst>
          </p:cNvPr>
          <p:cNvSpPr txBox="1"/>
          <p:nvPr/>
        </p:nvSpPr>
        <p:spPr>
          <a:xfrm>
            <a:off x="304800" y="164926"/>
            <a:ext cx="11399520" cy="1446550"/>
          </a:xfrm>
          <a:prstGeom prst="rect">
            <a:avLst/>
          </a:prstGeom>
          <a:noFill/>
        </p:spPr>
        <p:txBody>
          <a:bodyPr wrap="square" rtlCol="0">
            <a:spAutoFit/>
          </a:bodyPr>
          <a:lstStyle/>
          <a:p>
            <a:r>
              <a:rPr lang="en-US" sz="4400" b="1" dirty="0">
                <a:solidFill>
                  <a:srgbClr val="FF0000"/>
                </a:solidFill>
              </a:rPr>
              <a:t>Q: Apply the Loop Analysis on the given below circuit, find the Current I</a:t>
            </a:r>
            <a:r>
              <a:rPr lang="en-US" sz="4400" b="1" baseline="-25000" dirty="0">
                <a:solidFill>
                  <a:srgbClr val="FF0000"/>
                </a:solidFill>
              </a:rPr>
              <a:t>x</a:t>
            </a:r>
            <a:endParaRPr lang="en-PK" sz="4400" b="1" dirty="0">
              <a:solidFill>
                <a:srgbClr val="FF0000"/>
              </a:solidFill>
            </a:endParaRPr>
          </a:p>
        </p:txBody>
      </p:sp>
      <p:sp>
        <p:nvSpPr>
          <p:cNvPr id="9" name="TextBox 8">
            <a:extLst>
              <a:ext uri="{FF2B5EF4-FFF2-40B4-BE49-F238E27FC236}">
                <a16:creationId xmlns="" xmlns:a16="http://schemas.microsoft.com/office/drawing/2014/main" id="{4160E0AD-CAB2-F0DC-73F4-FF935ED4023A}"/>
              </a:ext>
            </a:extLst>
          </p:cNvPr>
          <p:cNvSpPr txBox="1"/>
          <p:nvPr/>
        </p:nvSpPr>
        <p:spPr>
          <a:xfrm>
            <a:off x="558800" y="2103120"/>
            <a:ext cx="4003040" cy="830997"/>
          </a:xfrm>
          <a:prstGeom prst="rect">
            <a:avLst/>
          </a:prstGeom>
          <a:noFill/>
        </p:spPr>
        <p:txBody>
          <a:bodyPr wrap="square" rtlCol="0">
            <a:spAutoFit/>
          </a:bodyPr>
          <a:lstStyle/>
          <a:p>
            <a:r>
              <a:rPr lang="en-US" sz="4800" b="1" dirty="0"/>
              <a:t>SOLUTION</a:t>
            </a:r>
            <a:endParaRPr lang="en-PK" sz="4800" b="1" dirty="0"/>
          </a:p>
        </p:txBody>
      </p:sp>
      <p:sp>
        <p:nvSpPr>
          <p:cNvPr id="10" name="TextBox 9">
            <a:extLst>
              <a:ext uri="{FF2B5EF4-FFF2-40B4-BE49-F238E27FC236}">
                <a16:creationId xmlns="" xmlns:a16="http://schemas.microsoft.com/office/drawing/2014/main" id="{8C01D29E-28F5-4294-A430-158E13F2A6E7}"/>
              </a:ext>
            </a:extLst>
          </p:cNvPr>
          <p:cNvSpPr txBox="1"/>
          <p:nvPr/>
        </p:nvSpPr>
        <p:spPr>
          <a:xfrm>
            <a:off x="304800" y="3596640"/>
            <a:ext cx="7162800" cy="707886"/>
          </a:xfrm>
          <a:prstGeom prst="rect">
            <a:avLst/>
          </a:prstGeom>
          <a:noFill/>
        </p:spPr>
        <p:txBody>
          <a:bodyPr wrap="square" rtlCol="0">
            <a:spAutoFit/>
          </a:bodyPr>
          <a:lstStyle/>
          <a:p>
            <a:r>
              <a:rPr lang="en-US" sz="4000" b="1" dirty="0"/>
              <a:t>Apply the Loop Current Direction</a:t>
            </a:r>
            <a:endParaRPr lang="en-PK" sz="4000" b="1" dirty="0"/>
          </a:p>
        </p:txBody>
      </p:sp>
    </p:spTree>
    <p:extLst>
      <p:ext uri="{BB962C8B-B14F-4D97-AF65-F5344CB8AC3E}">
        <p14:creationId xmlns:p14="http://schemas.microsoft.com/office/powerpoint/2010/main" val="162799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C16075E4-B3FD-86AD-4CB9-DDB35E568E08}"/>
              </a:ext>
            </a:extLst>
          </p:cNvPr>
          <p:cNvPicPr>
            <a:picLocks noChangeAspect="1"/>
          </p:cNvPicPr>
          <p:nvPr/>
        </p:nvPicPr>
        <p:blipFill>
          <a:blip r:embed="rId2"/>
          <a:stretch>
            <a:fillRect/>
          </a:stretch>
        </p:blipFill>
        <p:spPr>
          <a:xfrm>
            <a:off x="6137199" y="742144"/>
            <a:ext cx="5918512" cy="2686856"/>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ED82E9EA-6B3B-3A34-802E-8E78DA3016B4}"/>
                  </a:ext>
                </a:extLst>
              </p:cNvPr>
              <p:cNvSpPr txBox="1"/>
              <p:nvPr/>
            </p:nvSpPr>
            <p:spPr>
              <a:xfrm>
                <a:off x="298361" y="694017"/>
                <a:ext cx="236962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C00000"/>
                          </a:solidFill>
                          <a:latin typeface="Cambria Math" panose="02040503050406030204" pitchFamily="18" charset="0"/>
                        </a:rPr>
                        <m:t>𝑳𝒐𝒐𝒑</m:t>
                      </m:r>
                      <m:r>
                        <a:rPr lang="en-US" sz="4000" b="1" i="1" smtClean="0">
                          <a:solidFill>
                            <a:srgbClr val="C00000"/>
                          </a:solidFill>
                          <a:latin typeface="Cambria Math" panose="02040503050406030204" pitchFamily="18" charset="0"/>
                        </a:rPr>
                        <m:t>−</m:t>
                      </m:r>
                      <m:r>
                        <a:rPr lang="en-US" sz="4000" b="1" i="1" smtClean="0">
                          <a:solidFill>
                            <a:srgbClr val="C00000"/>
                          </a:solidFill>
                          <a:latin typeface="Cambria Math" panose="02040503050406030204" pitchFamily="18" charset="0"/>
                        </a:rPr>
                        <m:t>𝟏</m:t>
                      </m:r>
                      <m:r>
                        <a:rPr lang="en-US" sz="4000" b="1" i="1" smtClean="0">
                          <a:solidFill>
                            <a:srgbClr val="C00000"/>
                          </a:solidFill>
                          <a:latin typeface="Cambria Math" panose="02040503050406030204" pitchFamily="18" charset="0"/>
                        </a:rPr>
                        <m:t>:</m:t>
                      </m:r>
                    </m:oMath>
                  </m:oMathPara>
                </a14:m>
                <a:endParaRPr lang="en-PK" sz="4000" b="1" dirty="0">
                  <a:solidFill>
                    <a:srgbClr val="C00000"/>
                  </a:solidFill>
                </a:endParaRPr>
              </a:p>
            </p:txBody>
          </p:sp>
        </mc:Choice>
        <mc:Fallback xmlns="">
          <p:sp>
            <p:nvSpPr>
              <p:cNvPr id="2" name="TextBox 1">
                <a:extLst>
                  <a:ext uri="{FF2B5EF4-FFF2-40B4-BE49-F238E27FC236}">
                    <a16:creationId xmlns:a16="http://schemas.microsoft.com/office/drawing/2014/main" id="{ED82E9EA-6B3B-3A34-802E-8E78DA3016B4}"/>
                  </a:ext>
                </a:extLst>
              </p:cNvPr>
              <p:cNvSpPr txBox="1">
                <a:spLocks noRot="1" noChangeAspect="1" noMove="1" noResize="1" noEditPoints="1" noAdjustHandles="1" noChangeArrowheads="1" noChangeShapeType="1" noTextEdit="1"/>
              </p:cNvSpPr>
              <p:nvPr/>
            </p:nvSpPr>
            <p:spPr>
              <a:xfrm>
                <a:off x="298361" y="694017"/>
                <a:ext cx="2369623" cy="615553"/>
              </a:xfrm>
              <a:prstGeom prst="rect">
                <a:avLst/>
              </a:prstGeom>
              <a:blipFill>
                <a:blip r:embed="rId3"/>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37433C7A-F70C-43D1-CB50-30E9CAFE9B5E}"/>
                  </a:ext>
                </a:extLst>
              </p:cNvPr>
              <p:cNvSpPr txBox="1"/>
              <p:nvPr/>
            </p:nvSpPr>
            <p:spPr>
              <a:xfrm>
                <a:off x="209136" y="1194415"/>
                <a:ext cx="437600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10=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5</m:t>
                          </m:r>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+2 (</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oMath>
                  </m:oMathPara>
                </a14:m>
                <a:endParaRPr lang="en-PK" sz="3600" dirty="0"/>
              </a:p>
            </p:txBody>
          </p:sp>
        </mc:Choice>
        <mc:Fallback xmlns="">
          <p:sp>
            <p:nvSpPr>
              <p:cNvPr id="3" name="TextBox 2">
                <a:extLst>
                  <a:ext uri="{FF2B5EF4-FFF2-40B4-BE49-F238E27FC236}">
                    <a16:creationId xmlns:a16="http://schemas.microsoft.com/office/drawing/2014/main" id="{37433C7A-F70C-43D1-CB50-30E9CAFE9B5E}"/>
                  </a:ext>
                </a:extLst>
              </p:cNvPr>
              <p:cNvSpPr txBox="1">
                <a:spLocks noRot="1" noChangeAspect="1" noMove="1" noResize="1" noEditPoints="1" noAdjustHandles="1" noChangeArrowheads="1" noChangeShapeType="1" noTextEdit="1"/>
              </p:cNvSpPr>
              <p:nvPr/>
            </p:nvSpPr>
            <p:spPr>
              <a:xfrm>
                <a:off x="209136" y="1194415"/>
                <a:ext cx="4376005" cy="553998"/>
              </a:xfrm>
              <a:prstGeom prst="rect">
                <a:avLst/>
              </a:prstGeom>
              <a:blipFill>
                <a:blip r:embed="rId4"/>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 xmlns:a16="http://schemas.microsoft.com/office/drawing/2014/main" id="{4076200D-87E3-B3DD-34A0-18A3B5E39544}"/>
                  </a:ext>
                </a:extLst>
              </p:cNvPr>
              <p:cNvSpPr txBox="1"/>
              <p:nvPr/>
            </p:nvSpPr>
            <p:spPr>
              <a:xfrm>
                <a:off x="298361" y="1808373"/>
                <a:ext cx="41451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10=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5</m:t>
                          </m:r>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oMath>
                  </m:oMathPara>
                </a14:m>
                <a:endParaRPr lang="en-PK" sz="3600" dirty="0"/>
              </a:p>
            </p:txBody>
          </p:sp>
        </mc:Choice>
        <mc:Fallback xmlns="">
          <p:sp>
            <p:nvSpPr>
              <p:cNvPr id="10" name="TextBox 9">
                <a:extLst>
                  <a:ext uri="{FF2B5EF4-FFF2-40B4-BE49-F238E27FC236}">
                    <a16:creationId xmlns:a16="http://schemas.microsoft.com/office/drawing/2014/main" id="{4076200D-87E3-B3DD-34A0-18A3B5E39544}"/>
                  </a:ext>
                </a:extLst>
              </p:cNvPr>
              <p:cNvSpPr txBox="1">
                <a:spLocks noRot="1" noChangeAspect="1" noMove="1" noResize="1" noEditPoints="1" noAdjustHandles="1" noChangeArrowheads="1" noChangeShapeType="1" noTextEdit="1"/>
              </p:cNvSpPr>
              <p:nvPr/>
            </p:nvSpPr>
            <p:spPr>
              <a:xfrm>
                <a:off x="298361" y="1808373"/>
                <a:ext cx="4145173" cy="553998"/>
              </a:xfrm>
              <a:prstGeom prst="rect">
                <a:avLst/>
              </a:prstGeom>
              <a:blipFill>
                <a:blip r:embed="rId5"/>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02A5D094-4DC8-80ED-7334-8ED03C8F26CA}"/>
                  </a:ext>
                </a:extLst>
              </p:cNvPr>
              <p:cNvSpPr txBox="1"/>
              <p:nvPr/>
            </p:nvSpPr>
            <p:spPr>
              <a:xfrm>
                <a:off x="298361" y="2407383"/>
                <a:ext cx="298876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10=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7</m:t>
                          </m:r>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oMath>
                  </m:oMathPara>
                </a14:m>
                <a:endParaRPr lang="en-PK" sz="3600" dirty="0"/>
              </a:p>
            </p:txBody>
          </p:sp>
        </mc:Choice>
        <mc:Fallback xmlns="">
          <p:sp>
            <p:nvSpPr>
              <p:cNvPr id="11" name="TextBox 10">
                <a:extLst>
                  <a:ext uri="{FF2B5EF4-FFF2-40B4-BE49-F238E27FC236}">
                    <a16:creationId xmlns:a16="http://schemas.microsoft.com/office/drawing/2014/main" id="{02A5D094-4DC8-80ED-7334-8ED03C8F26CA}"/>
                  </a:ext>
                </a:extLst>
              </p:cNvPr>
              <p:cNvSpPr txBox="1">
                <a:spLocks noRot="1" noChangeAspect="1" noMove="1" noResize="1" noEditPoints="1" noAdjustHandles="1" noChangeArrowheads="1" noChangeShapeType="1" noTextEdit="1"/>
              </p:cNvSpPr>
              <p:nvPr/>
            </p:nvSpPr>
            <p:spPr>
              <a:xfrm>
                <a:off x="298361" y="2407383"/>
                <a:ext cx="2988767" cy="553998"/>
              </a:xfrm>
              <a:prstGeom prst="rect">
                <a:avLst/>
              </a:prstGeom>
              <a:blipFill>
                <a:blip r:embed="rId6"/>
                <a:stretch>
                  <a:fillRect/>
                </a:stretch>
              </a:blipFill>
            </p:spPr>
            <p:txBody>
              <a:bodyPr/>
              <a:lstStyle/>
              <a:p>
                <a:r>
                  <a:rPr lang="en-PK">
                    <a:noFill/>
                  </a:rPr>
                  <a:t> </a:t>
                </a:r>
              </a:p>
            </p:txBody>
          </p:sp>
        </mc:Fallback>
      </mc:AlternateContent>
      <p:sp>
        <p:nvSpPr>
          <p:cNvPr id="13" name="TextBox 12">
            <a:extLst>
              <a:ext uri="{FF2B5EF4-FFF2-40B4-BE49-F238E27FC236}">
                <a16:creationId xmlns="" xmlns:a16="http://schemas.microsoft.com/office/drawing/2014/main" id="{053D9612-E247-396A-8D61-75D5481C0F7A}"/>
              </a:ext>
            </a:extLst>
          </p:cNvPr>
          <p:cNvSpPr txBox="1"/>
          <p:nvPr/>
        </p:nvSpPr>
        <p:spPr>
          <a:xfrm>
            <a:off x="152400" y="170797"/>
            <a:ext cx="12476480" cy="523220"/>
          </a:xfrm>
          <a:prstGeom prst="rect">
            <a:avLst/>
          </a:prstGeom>
          <a:noFill/>
        </p:spPr>
        <p:txBody>
          <a:bodyPr wrap="square">
            <a:spAutoFit/>
          </a:bodyPr>
          <a:lstStyle/>
          <a:p>
            <a:r>
              <a:rPr lang="en-US" sz="2800" b="1" dirty="0">
                <a:solidFill>
                  <a:srgbClr val="FF0000"/>
                </a:solidFill>
              </a:rPr>
              <a:t>Q: Apply the Loop Analysis on the given below circuit, find the Current I</a:t>
            </a:r>
            <a:r>
              <a:rPr lang="en-US" sz="2800" b="1" baseline="-25000" dirty="0">
                <a:solidFill>
                  <a:srgbClr val="FF0000"/>
                </a:solidFill>
              </a:rPr>
              <a:t>x</a:t>
            </a:r>
            <a:endParaRPr lang="en-PK" sz="2800" b="1" dirty="0">
              <a:solidFill>
                <a:srgbClr val="FF0000"/>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 xmlns:a16="http://schemas.microsoft.com/office/drawing/2014/main" id="{E4A288C8-65FE-AA56-325A-2505E7822F4A}"/>
                  </a:ext>
                </a:extLst>
              </p:cNvPr>
              <p:cNvSpPr txBox="1"/>
              <p:nvPr/>
            </p:nvSpPr>
            <p:spPr>
              <a:xfrm>
                <a:off x="397035" y="3565507"/>
                <a:ext cx="236962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C00000"/>
                          </a:solidFill>
                          <a:latin typeface="Cambria Math" panose="02040503050406030204" pitchFamily="18" charset="0"/>
                        </a:rPr>
                        <m:t>𝑳𝒐𝒐𝒑</m:t>
                      </m:r>
                      <m:r>
                        <a:rPr lang="en-US" sz="4000" b="1" i="1" smtClean="0">
                          <a:solidFill>
                            <a:srgbClr val="C00000"/>
                          </a:solidFill>
                          <a:latin typeface="Cambria Math" panose="02040503050406030204" pitchFamily="18" charset="0"/>
                        </a:rPr>
                        <m:t>−</m:t>
                      </m:r>
                      <m:r>
                        <a:rPr lang="en-US" sz="4000" b="1" i="1" smtClean="0">
                          <a:solidFill>
                            <a:srgbClr val="C00000"/>
                          </a:solidFill>
                          <a:latin typeface="Cambria Math" panose="02040503050406030204" pitchFamily="18" charset="0"/>
                        </a:rPr>
                        <m:t>𝟐</m:t>
                      </m:r>
                      <m:r>
                        <a:rPr lang="en-US" sz="4000" b="1" i="1" smtClean="0">
                          <a:solidFill>
                            <a:srgbClr val="C00000"/>
                          </a:solidFill>
                          <a:latin typeface="Cambria Math" panose="02040503050406030204" pitchFamily="18" charset="0"/>
                        </a:rPr>
                        <m:t>:</m:t>
                      </m:r>
                    </m:oMath>
                  </m:oMathPara>
                </a14:m>
                <a:endParaRPr lang="en-PK" sz="4000" b="1" dirty="0">
                  <a:solidFill>
                    <a:srgbClr val="C00000"/>
                  </a:solidFill>
                </a:endParaRPr>
              </a:p>
            </p:txBody>
          </p:sp>
        </mc:Choice>
        <mc:Fallback xmlns="">
          <p:sp>
            <p:nvSpPr>
              <p:cNvPr id="15" name="TextBox 14">
                <a:extLst>
                  <a:ext uri="{FF2B5EF4-FFF2-40B4-BE49-F238E27FC236}">
                    <a16:creationId xmlns:a16="http://schemas.microsoft.com/office/drawing/2014/main" id="{E4A288C8-65FE-AA56-325A-2505E7822F4A}"/>
                  </a:ext>
                </a:extLst>
              </p:cNvPr>
              <p:cNvSpPr txBox="1">
                <a:spLocks noRot="1" noChangeAspect="1" noMove="1" noResize="1" noEditPoints="1" noAdjustHandles="1" noChangeArrowheads="1" noChangeShapeType="1" noTextEdit="1"/>
              </p:cNvSpPr>
              <p:nvPr/>
            </p:nvSpPr>
            <p:spPr>
              <a:xfrm>
                <a:off x="397035" y="3565507"/>
                <a:ext cx="2369623" cy="615553"/>
              </a:xfrm>
              <a:prstGeom prst="rect">
                <a:avLst/>
              </a:prstGeom>
              <a:blipFill>
                <a:blip r:embed="rId7"/>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 xmlns:a16="http://schemas.microsoft.com/office/drawing/2014/main" id="{64EC8269-8D3F-671F-5149-0C3D494098F5}"/>
                  </a:ext>
                </a:extLst>
              </p:cNvPr>
              <p:cNvSpPr txBox="1"/>
              <p:nvPr/>
            </p:nvSpPr>
            <p:spPr>
              <a:xfrm>
                <a:off x="152400" y="4277605"/>
                <a:ext cx="488524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−50=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2(</m:t>
                          </m:r>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)+10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oMath>
                  </m:oMathPara>
                </a14:m>
                <a:endParaRPr lang="en-PK" sz="3600" dirty="0"/>
              </a:p>
            </p:txBody>
          </p:sp>
        </mc:Choice>
        <mc:Fallback xmlns="">
          <p:sp>
            <p:nvSpPr>
              <p:cNvPr id="16" name="TextBox 15">
                <a:extLst>
                  <a:ext uri="{FF2B5EF4-FFF2-40B4-BE49-F238E27FC236}">
                    <a16:creationId xmlns:a16="http://schemas.microsoft.com/office/drawing/2014/main" id="{64EC8269-8D3F-671F-5149-0C3D494098F5}"/>
                  </a:ext>
                </a:extLst>
              </p:cNvPr>
              <p:cNvSpPr txBox="1">
                <a:spLocks noRot="1" noChangeAspect="1" noMove="1" noResize="1" noEditPoints="1" noAdjustHandles="1" noChangeArrowheads="1" noChangeShapeType="1" noTextEdit="1"/>
              </p:cNvSpPr>
              <p:nvPr/>
            </p:nvSpPr>
            <p:spPr>
              <a:xfrm>
                <a:off x="152400" y="4277605"/>
                <a:ext cx="4885247" cy="553998"/>
              </a:xfrm>
              <a:prstGeom prst="rect">
                <a:avLst/>
              </a:prstGeom>
              <a:blipFill>
                <a:blip r:embed="rId8"/>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 xmlns:a16="http://schemas.microsoft.com/office/drawing/2014/main" id="{E018BA9A-9047-63FB-10BB-070029680867}"/>
                  </a:ext>
                </a:extLst>
              </p:cNvPr>
              <p:cNvSpPr txBox="1"/>
              <p:nvPr/>
            </p:nvSpPr>
            <p:spPr>
              <a:xfrm>
                <a:off x="168008" y="4872117"/>
                <a:ext cx="475540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−50=2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+10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oMath>
                  </m:oMathPara>
                </a14:m>
                <a:endParaRPr lang="en-PK" sz="3600" dirty="0"/>
              </a:p>
            </p:txBody>
          </p:sp>
        </mc:Choice>
        <mc:Fallback xmlns="">
          <p:sp>
            <p:nvSpPr>
              <p:cNvPr id="17" name="TextBox 16">
                <a:extLst>
                  <a:ext uri="{FF2B5EF4-FFF2-40B4-BE49-F238E27FC236}">
                    <a16:creationId xmlns:a16="http://schemas.microsoft.com/office/drawing/2014/main" id="{E018BA9A-9047-63FB-10BB-070029680867}"/>
                  </a:ext>
                </a:extLst>
              </p:cNvPr>
              <p:cNvSpPr txBox="1">
                <a:spLocks noRot="1" noChangeAspect="1" noMove="1" noResize="1" noEditPoints="1" noAdjustHandles="1" noChangeArrowheads="1" noChangeShapeType="1" noTextEdit="1"/>
              </p:cNvSpPr>
              <p:nvPr/>
            </p:nvSpPr>
            <p:spPr>
              <a:xfrm>
                <a:off x="168008" y="4872117"/>
                <a:ext cx="4755404" cy="553998"/>
              </a:xfrm>
              <a:prstGeom prst="rect">
                <a:avLst/>
              </a:prstGeom>
              <a:blipFill>
                <a:blip r:embed="rId9"/>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 xmlns:a16="http://schemas.microsoft.com/office/drawing/2014/main" id="{AE6016B3-8791-1841-052B-4C7AA77648D8}"/>
                  </a:ext>
                </a:extLst>
              </p:cNvPr>
              <p:cNvSpPr txBox="1"/>
              <p:nvPr/>
            </p:nvSpPr>
            <p:spPr>
              <a:xfrm>
                <a:off x="209136" y="5481458"/>
                <a:ext cx="403392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−50=−2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+12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 </m:t>
                      </m:r>
                    </m:oMath>
                  </m:oMathPara>
                </a14:m>
                <a:endParaRPr lang="en-PK" sz="3600" dirty="0"/>
              </a:p>
            </p:txBody>
          </p:sp>
        </mc:Choice>
        <mc:Fallback xmlns="">
          <p:sp>
            <p:nvSpPr>
              <p:cNvPr id="18" name="TextBox 17">
                <a:extLst>
                  <a:ext uri="{FF2B5EF4-FFF2-40B4-BE49-F238E27FC236}">
                    <a16:creationId xmlns:a16="http://schemas.microsoft.com/office/drawing/2014/main" id="{AE6016B3-8791-1841-052B-4C7AA77648D8}"/>
                  </a:ext>
                </a:extLst>
              </p:cNvPr>
              <p:cNvSpPr txBox="1">
                <a:spLocks noRot="1" noChangeAspect="1" noMove="1" noResize="1" noEditPoints="1" noAdjustHandles="1" noChangeArrowheads="1" noChangeShapeType="1" noTextEdit="1"/>
              </p:cNvSpPr>
              <p:nvPr/>
            </p:nvSpPr>
            <p:spPr>
              <a:xfrm>
                <a:off x="209136" y="5481458"/>
                <a:ext cx="4033925" cy="553998"/>
              </a:xfrm>
              <a:prstGeom prst="rect">
                <a:avLst/>
              </a:prstGeom>
              <a:blipFill>
                <a:blip r:embed="rId10"/>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 xmlns:a16="http://schemas.microsoft.com/office/drawing/2014/main" id="{62F7FEAC-BFE5-CB97-B64B-E50B5F70788A}"/>
                  </a:ext>
                </a:extLst>
              </p:cNvPr>
              <p:cNvSpPr txBox="1"/>
              <p:nvPr/>
            </p:nvSpPr>
            <p:spPr>
              <a:xfrm>
                <a:off x="397035" y="3042989"/>
                <a:ext cx="565776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7</m:t>
                          </m:r>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=10 −−−−−(1)</m:t>
                      </m:r>
                    </m:oMath>
                  </m:oMathPara>
                </a14:m>
                <a:endParaRPr lang="en-PK" sz="3600" dirty="0"/>
              </a:p>
            </p:txBody>
          </p:sp>
        </mc:Choice>
        <mc:Fallback xmlns="">
          <p:sp>
            <p:nvSpPr>
              <p:cNvPr id="19" name="TextBox 18">
                <a:extLst>
                  <a:ext uri="{FF2B5EF4-FFF2-40B4-BE49-F238E27FC236}">
                    <a16:creationId xmlns:a16="http://schemas.microsoft.com/office/drawing/2014/main" id="{62F7FEAC-BFE5-CB97-B64B-E50B5F70788A}"/>
                  </a:ext>
                </a:extLst>
              </p:cNvPr>
              <p:cNvSpPr txBox="1">
                <a:spLocks noRot="1" noChangeAspect="1" noMove="1" noResize="1" noEditPoints="1" noAdjustHandles="1" noChangeArrowheads="1" noChangeShapeType="1" noTextEdit="1"/>
              </p:cNvSpPr>
              <p:nvPr/>
            </p:nvSpPr>
            <p:spPr>
              <a:xfrm>
                <a:off x="397035" y="3042989"/>
                <a:ext cx="5657767" cy="553998"/>
              </a:xfrm>
              <a:prstGeom prst="rect">
                <a:avLst/>
              </a:prstGeom>
              <a:blipFill>
                <a:blip r:embed="rId11"/>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 xmlns:a16="http://schemas.microsoft.com/office/drawing/2014/main" id="{3C794128-96F7-535E-BA14-26A8816BA0B7}"/>
                  </a:ext>
                </a:extLst>
              </p:cNvPr>
              <p:cNvSpPr txBox="1"/>
              <p:nvPr/>
            </p:nvSpPr>
            <p:spPr>
              <a:xfrm>
                <a:off x="298361" y="6192839"/>
                <a:ext cx="660193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+12</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=−50 −−−−−(2)</m:t>
                      </m:r>
                    </m:oMath>
                  </m:oMathPara>
                </a14:m>
                <a:endParaRPr lang="en-PK" sz="3600" dirty="0"/>
              </a:p>
            </p:txBody>
          </p:sp>
        </mc:Choice>
        <mc:Fallback xmlns="">
          <p:sp>
            <p:nvSpPr>
              <p:cNvPr id="20" name="TextBox 19">
                <a:extLst>
                  <a:ext uri="{FF2B5EF4-FFF2-40B4-BE49-F238E27FC236}">
                    <a16:creationId xmlns:a16="http://schemas.microsoft.com/office/drawing/2014/main" id="{3C794128-96F7-535E-BA14-26A8816BA0B7}"/>
                  </a:ext>
                </a:extLst>
              </p:cNvPr>
              <p:cNvSpPr txBox="1">
                <a:spLocks noRot="1" noChangeAspect="1" noMove="1" noResize="1" noEditPoints="1" noAdjustHandles="1" noChangeArrowheads="1" noChangeShapeType="1" noTextEdit="1"/>
              </p:cNvSpPr>
              <p:nvPr/>
            </p:nvSpPr>
            <p:spPr>
              <a:xfrm>
                <a:off x="298361" y="6192839"/>
                <a:ext cx="6601936" cy="553998"/>
              </a:xfrm>
              <a:prstGeom prst="rect">
                <a:avLst/>
              </a:prstGeom>
              <a:blipFill>
                <a:blip r:embed="rId12"/>
                <a:stretch>
                  <a:fillRect/>
                </a:stretch>
              </a:blipFill>
            </p:spPr>
            <p:txBody>
              <a:bodyPr/>
              <a:lstStyle/>
              <a:p>
                <a:r>
                  <a:rPr lang="en-PK">
                    <a:noFill/>
                  </a:rPr>
                  <a:t> </a:t>
                </a:r>
              </a:p>
            </p:txBody>
          </p:sp>
        </mc:Fallback>
      </mc:AlternateContent>
    </p:spTree>
    <p:extLst>
      <p:ext uri="{BB962C8B-B14F-4D97-AF65-F5344CB8AC3E}">
        <p14:creationId xmlns:p14="http://schemas.microsoft.com/office/powerpoint/2010/main" val="413242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6510" y="203201"/>
            <a:ext cx="10773975" cy="677108"/>
          </a:xfrm>
          <a:prstGeom prst="rect">
            <a:avLst/>
          </a:prstGeom>
          <a:noFill/>
        </p:spPr>
        <p:txBody>
          <a:bodyPr wrap="none" lIns="0" tIns="0" rIns="0" bIns="0" rtlCol="0">
            <a:spAutoFit/>
          </a:bodyPr>
          <a:lstStyle/>
          <a:p>
            <a:r>
              <a:rPr lang="en-US" sz="4400" b="1" dirty="0">
                <a:solidFill>
                  <a:srgbClr val="7030A0"/>
                </a:solidFill>
              </a:rPr>
              <a:t>Apply Cramer's Rule, find the value of I</a:t>
            </a:r>
            <a:r>
              <a:rPr lang="en-US" sz="4400" b="1" baseline="-25000" dirty="0">
                <a:solidFill>
                  <a:srgbClr val="7030A0"/>
                </a:solidFill>
              </a:rPr>
              <a:t>1</a:t>
            </a:r>
            <a:r>
              <a:rPr lang="en-US" sz="4400" b="1" dirty="0">
                <a:solidFill>
                  <a:srgbClr val="7030A0"/>
                </a:solidFill>
              </a:rPr>
              <a:t> and I</a:t>
            </a:r>
            <a:r>
              <a:rPr lang="en-US" sz="4400" b="1" baseline="-25000" dirty="0">
                <a:solidFill>
                  <a:srgbClr val="7030A0"/>
                </a:solidFill>
              </a:rPr>
              <a:t>2</a:t>
            </a:r>
            <a:endParaRPr lang="en-US" sz="4400" b="1" dirty="0">
              <a:solidFill>
                <a:srgbClr val="7030A0"/>
              </a:solidFill>
            </a:endParaRPr>
          </a:p>
        </p:txBody>
      </p:sp>
      <mc:AlternateContent xmlns:mc="http://schemas.openxmlformats.org/markup-compatibility/2006" xmlns:a14="http://schemas.microsoft.com/office/drawing/2010/main">
        <mc:Choice Requires="a14">
          <p:sp>
            <p:nvSpPr>
              <p:cNvPr id="7" name="TextBox 6"/>
              <p:cNvSpPr txBox="1"/>
              <p:nvPr/>
            </p:nvSpPr>
            <p:spPr>
              <a:xfrm>
                <a:off x="-94617" y="1408156"/>
                <a:ext cx="6708777"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7</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−2</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2</m:t>
                          </m:r>
                        </m:sub>
                      </m:sSub>
                      <m:r>
                        <a:rPr lang="en-US" sz="4000" b="0" i="1" smtClean="0">
                          <a:latin typeface="Cambria Math" panose="02040503050406030204" pitchFamily="18" charset="0"/>
                        </a:rPr>
                        <m:t>=10                   </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e>
                      </m:d>
                    </m:oMath>
                  </m:oMathPara>
                </a14:m>
                <a:endParaRPr lang="en-US" sz="4000" b="0" dirty="0"/>
              </a:p>
            </p:txBody>
          </p:sp>
        </mc:Choice>
        <mc:Fallback xmlns="">
          <p:sp>
            <p:nvSpPr>
              <p:cNvPr id="7" name="TextBox 6"/>
              <p:cNvSpPr txBox="1">
                <a:spLocks noRot="1" noChangeAspect="1" noMove="1" noResize="1" noEditPoints="1" noAdjustHandles="1" noChangeArrowheads="1" noChangeShapeType="1" noTextEdit="1"/>
              </p:cNvSpPr>
              <p:nvPr/>
            </p:nvSpPr>
            <p:spPr>
              <a:xfrm>
                <a:off x="-94617" y="1408156"/>
                <a:ext cx="6708777" cy="615553"/>
              </a:xfrm>
              <a:prstGeom prst="rect">
                <a:avLst/>
              </a:prstGeom>
              <a:blipFill>
                <a:blip r:embed="rId2"/>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5982" y="2349159"/>
                <a:ext cx="6499280"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−2</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1</m:t>
                          </m:r>
                        </m:sub>
                      </m:sSub>
                      <m:r>
                        <a:rPr lang="en-US" sz="4000" i="1" smtClean="0">
                          <a:latin typeface="Cambria Math" panose="02040503050406030204" pitchFamily="18" charset="0"/>
                        </a:rPr>
                        <m:t>+</m:t>
                      </m:r>
                      <m:r>
                        <a:rPr lang="en-US" sz="4000" b="0" i="1" smtClean="0">
                          <a:latin typeface="Cambria Math" panose="02040503050406030204" pitchFamily="18" charset="0"/>
                        </a:rPr>
                        <m:t>12</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2</m:t>
                          </m:r>
                        </m:sub>
                      </m:sSub>
                      <m:r>
                        <a:rPr lang="en-US" sz="4000" i="1">
                          <a:latin typeface="Cambria Math" panose="02040503050406030204" pitchFamily="18" charset="0"/>
                        </a:rPr>
                        <m:t>=</m:t>
                      </m:r>
                      <m:r>
                        <a:rPr lang="en-US" sz="4000" b="0" i="1" smtClean="0">
                          <a:latin typeface="Cambria Math" panose="02040503050406030204" pitchFamily="18" charset="0"/>
                        </a:rPr>
                        <m:t>−</m:t>
                      </m:r>
                      <m:r>
                        <a:rPr lang="en-US" sz="4000" i="1">
                          <a:latin typeface="Cambria Math" panose="02040503050406030204" pitchFamily="18" charset="0"/>
                        </a:rPr>
                        <m:t>5</m:t>
                      </m:r>
                      <m:r>
                        <a:rPr lang="en-US" sz="4000" b="0" i="1" smtClean="0">
                          <a:latin typeface="Cambria Math" panose="02040503050406030204" pitchFamily="18" charset="0"/>
                        </a:rPr>
                        <m:t>0</m:t>
                      </m:r>
                      <m:r>
                        <a:rPr lang="en-US" sz="4000" i="1">
                          <a:latin typeface="Cambria Math" panose="02040503050406030204" pitchFamily="18" charset="0"/>
                        </a:rPr>
                        <m:t>           </m:t>
                      </m:r>
                      <m:d>
                        <m:dPr>
                          <m:ctrlPr>
                            <a:rPr lang="en-US" sz="4000" i="1">
                              <a:latin typeface="Cambria Math" panose="02040503050406030204" pitchFamily="18" charset="0"/>
                            </a:rPr>
                          </m:ctrlPr>
                        </m:dPr>
                        <m:e>
                          <m:r>
                            <a:rPr lang="en-US" sz="4000" b="0" i="1" smtClean="0">
                              <a:latin typeface="Cambria Math" panose="02040503050406030204" pitchFamily="18" charset="0"/>
                            </a:rPr>
                            <m:t>2</m:t>
                          </m:r>
                        </m:e>
                      </m:d>
                    </m:oMath>
                  </m:oMathPara>
                </a14:m>
                <a:endParaRPr lang="en-US" sz="4000" dirty="0"/>
              </a:p>
            </p:txBody>
          </p:sp>
        </mc:Choice>
        <mc:Fallback xmlns="">
          <p:sp>
            <p:nvSpPr>
              <p:cNvPr id="8" name="Rectangle 7"/>
              <p:cNvSpPr>
                <a:spLocks noRot="1" noChangeAspect="1" noMove="1" noResize="1" noEditPoints="1" noAdjustHandles="1" noChangeArrowheads="1" noChangeShapeType="1" noTextEdit="1"/>
              </p:cNvSpPr>
              <p:nvPr/>
            </p:nvSpPr>
            <p:spPr>
              <a:xfrm>
                <a:off x="95982" y="2349159"/>
                <a:ext cx="6499280" cy="707886"/>
              </a:xfrm>
              <a:prstGeom prst="rect">
                <a:avLst/>
              </a:prstGeom>
              <a:blipFill>
                <a:blip r:embed="rId3"/>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45440" y="4323498"/>
                <a:ext cx="3951164" cy="817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7030A0"/>
                          </a:solidFill>
                          <a:latin typeface="Cambria Math" panose="02040503050406030204" pitchFamily="18" charset="0"/>
                          <a:ea typeface="Cambria Math" panose="02040503050406030204" pitchFamily="18" charset="0"/>
                        </a:rPr>
                        <m:t>∆</m:t>
                      </m:r>
                      <m:r>
                        <a:rPr lang="en-US" sz="3200" b="1" i="1" smtClean="0">
                          <a:solidFill>
                            <a:schemeClr val="bg1">
                              <a:lumMod val="50000"/>
                            </a:schemeClr>
                          </a:solidFill>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 </m:t>
                      </m:r>
                      <m:d>
                        <m:dPr>
                          <m:begChr m:val="|"/>
                          <m:endChr m:val="|"/>
                          <m:ctrlPr>
                            <a:rPr lang="en-US" sz="32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ea typeface="Cambria Math" panose="02040503050406030204" pitchFamily="18" charset="0"/>
                                </a:rPr>
                              </m:ctrlPr>
                            </m:mPr>
                            <m:mr>
                              <m:e>
                                <m:r>
                                  <m:rPr>
                                    <m:brk m:alnAt="7"/>
                                  </m:rPr>
                                  <a:rPr lang="en-US" sz="3200" b="0" i="1" smtClean="0">
                                    <a:latin typeface="Cambria Math" panose="02040503050406030204" pitchFamily="18" charset="0"/>
                                    <a:ea typeface="Cambria Math" panose="02040503050406030204" pitchFamily="18" charset="0"/>
                                  </a:rPr>
                                  <m:t>7</m:t>
                                </m:r>
                              </m:e>
                              <m:e>
                                <m:r>
                                  <a:rPr lang="en-US" sz="3200" b="0" i="1" smtClean="0">
                                    <a:latin typeface="Cambria Math" panose="02040503050406030204" pitchFamily="18" charset="0"/>
                                    <a:ea typeface="Cambria Math" panose="02040503050406030204" pitchFamily="18" charset="0"/>
                                  </a:rPr>
                                  <m:t>−2</m:t>
                                </m:r>
                              </m:e>
                            </m:mr>
                            <m:mr>
                              <m:e>
                                <m:r>
                                  <a:rPr lang="en-US" sz="3200" b="0" i="1" smtClean="0">
                                    <a:latin typeface="Cambria Math" panose="02040503050406030204" pitchFamily="18" charset="0"/>
                                    <a:ea typeface="Cambria Math" panose="02040503050406030204" pitchFamily="18" charset="0"/>
                                  </a:rPr>
                                  <m:t>−2</m:t>
                                </m:r>
                              </m:e>
                              <m:e>
                                <m:r>
                                  <a:rPr lang="en-US" sz="3200" b="0" i="1" smtClean="0">
                                    <a:latin typeface="Cambria Math" panose="02040503050406030204" pitchFamily="18" charset="0"/>
                                    <a:ea typeface="Cambria Math" panose="02040503050406030204" pitchFamily="18" charset="0"/>
                                  </a:rPr>
                                  <m:t>12</m:t>
                                </m:r>
                              </m:e>
                            </m:mr>
                          </m:m>
                        </m:e>
                      </m:d>
                    </m:oMath>
                  </m:oMathPara>
                </a14:m>
                <a:endParaRPr lang="en-US"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345440" y="4323498"/>
                <a:ext cx="3951164" cy="817981"/>
              </a:xfrm>
              <a:prstGeom prst="rect">
                <a:avLst/>
              </a:prstGeom>
              <a:blipFill>
                <a:blip r:embed="rId4"/>
                <a:stretch>
                  <a:fillRect/>
                </a:stretch>
              </a:blipFill>
            </p:spPr>
            <p:txBody>
              <a:bodyPr/>
              <a:lstStyle/>
              <a:p>
                <a:r>
                  <a:rPr lang="en-PK">
                    <a:noFill/>
                  </a:rPr>
                  <a:t> </a:t>
                </a:r>
              </a:p>
            </p:txBody>
          </p:sp>
        </mc:Fallback>
      </mc:AlternateContent>
      <p:sp>
        <p:nvSpPr>
          <p:cNvPr id="12" name="TextBox 11"/>
          <p:cNvSpPr txBox="1"/>
          <p:nvPr/>
        </p:nvSpPr>
        <p:spPr>
          <a:xfrm>
            <a:off x="212436" y="3367106"/>
            <a:ext cx="9605819" cy="646331"/>
          </a:xfrm>
          <a:prstGeom prst="rect">
            <a:avLst/>
          </a:prstGeom>
          <a:noFill/>
        </p:spPr>
        <p:txBody>
          <a:bodyPr wrap="square" rtlCol="0">
            <a:spAutoFit/>
          </a:bodyPr>
          <a:lstStyle/>
          <a:p>
            <a:r>
              <a:rPr lang="en-US" sz="3600" b="1" dirty="0"/>
              <a:t>SOLUTION</a:t>
            </a:r>
          </a:p>
        </p:txBody>
      </p:sp>
      <mc:AlternateContent xmlns:mc="http://schemas.openxmlformats.org/markup-compatibility/2006" xmlns:a14="http://schemas.microsoft.com/office/drawing/2010/main">
        <mc:Choice Requires="a14">
          <p:sp>
            <p:nvSpPr>
              <p:cNvPr id="13" name="TextBox 12"/>
              <p:cNvSpPr txBox="1"/>
              <p:nvPr/>
            </p:nvSpPr>
            <p:spPr>
              <a:xfrm>
                <a:off x="4042236" y="4349052"/>
                <a:ext cx="3689524" cy="7668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m:t>
                          </m:r>
                        </m:e>
                        <m:sub>
                          <m:r>
                            <a:rPr lang="en-US" sz="2800" b="0" i="1" smtClean="0">
                              <a:solidFill>
                                <a:srgbClr val="00B050"/>
                              </a:solidFill>
                              <a:latin typeface="Cambria Math" panose="02040503050406030204" pitchFamily="18" charset="0"/>
                              <a:ea typeface="Cambria Math" panose="02040503050406030204" pitchFamily="18" charset="0"/>
                            </a:rPr>
                            <m:t>𝐼</m:t>
                          </m:r>
                          <m:r>
                            <a:rPr lang="en-US" sz="2800" b="0" i="1" smtClean="0">
                              <a:solidFill>
                                <a:srgbClr val="00B050"/>
                              </a:solidFill>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solidFill>
                                      <a:srgbClr val="FF0000"/>
                                    </a:solidFill>
                                    <a:latin typeface="Cambria Math" panose="02040503050406030204" pitchFamily="18" charset="0"/>
                                    <a:ea typeface="Cambria Math" panose="02040503050406030204" pitchFamily="18" charset="0"/>
                                  </a:rPr>
                                  <m:t>1</m:t>
                                </m:r>
                                <m:r>
                                  <a:rPr lang="en-US" sz="2800" b="0" i="1" smtClean="0">
                                    <a:solidFill>
                                      <a:srgbClr val="FF0000"/>
                                    </a:solidFill>
                                    <a:latin typeface="Cambria Math" panose="02040503050406030204" pitchFamily="18" charset="0"/>
                                    <a:ea typeface="Cambria Math" panose="02040503050406030204" pitchFamily="18" charset="0"/>
                                  </a:rPr>
                                  <m:t>0</m:t>
                                </m:r>
                              </m:e>
                              <m:e>
                                <m:r>
                                  <a:rPr lang="en-US" sz="2800" b="0" i="1" smtClean="0">
                                    <a:latin typeface="Cambria Math" panose="02040503050406030204" pitchFamily="18" charset="0"/>
                                    <a:ea typeface="Cambria Math" panose="02040503050406030204" pitchFamily="18" charset="0"/>
                                  </a:rPr>
                                  <m:t>−2</m:t>
                                </m:r>
                              </m:e>
                            </m:mr>
                            <m:mr>
                              <m:e>
                                <m:r>
                                  <a:rPr lang="en-US" sz="2800" b="0" i="1" smtClean="0">
                                    <a:solidFill>
                                      <a:srgbClr val="FF0000"/>
                                    </a:solidFill>
                                    <a:latin typeface="Cambria Math" panose="02040503050406030204" pitchFamily="18" charset="0"/>
                                    <a:ea typeface="Cambria Math" panose="02040503050406030204" pitchFamily="18" charset="0"/>
                                  </a:rPr>
                                  <m:t>−50</m:t>
                                </m:r>
                              </m:e>
                              <m:e>
                                <m:r>
                                  <a:rPr lang="en-US" sz="2800" b="0" i="1" smtClean="0">
                                    <a:latin typeface="Cambria Math" panose="02040503050406030204" pitchFamily="18" charset="0"/>
                                    <a:ea typeface="Cambria Math" panose="02040503050406030204" pitchFamily="18" charset="0"/>
                                  </a:rPr>
                                  <m:t>12</m:t>
                                </m:r>
                              </m:e>
                            </m:mr>
                          </m:m>
                        </m:e>
                      </m:d>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042236" y="4349052"/>
                <a:ext cx="3689524" cy="766877"/>
              </a:xfrm>
              <a:prstGeom prst="rect">
                <a:avLst/>
              </a:prstGeom>
              <a:blipFill>
                <a:blip r:embed="rId5"/>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322116" y="4349051"/>
                <a:ext cx="3951164" cy="7668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accent1"/>
                              </a:solidFill>
                              <a:latin typeface="Cambria Math" panose="02040503050406030204" pitchFamily="18" charset="0"/>
                              <a:ea typeface="Cambria Math" panose="02040503050406030204" pitchFamily="18" charset="0"/>
                            </a:rPr>
                          </m:ctrlPr>
                        </m:sSubPr>
                        <m:e>
                          <m:r>
                            <a:rPr lang="en-US" sz="2800" i="1">
                              <a:solidFill>
                                <a:schemeClr val="accent1"/>
                              </a:solidFill>
                              <a:latin typeface="Cambria Math" panose="02040503050406030204" pitchFamily="18" charset="0"/>
                              <a:ea typeface="Cambria Math" panose="02040503050406030204" pitchFamily="18" charset="0"/>
                            </a:rPr>
                            <m:t>∆</m:t>
                          </m:r>
                        </m:e>
                        <m:sub>
                          <m:r>
                            <a:rPr lang="en-US" sz="2800" b="0" i="1" smtClean="0">
                              <a:solidFill>
                                <a:schemeClr val="accent1"/>
                              </a:solidFill>
                              <a:latin typeface="Cambria Math" panose="02040503050406030204" pitchFamily="18" charset="0"/>
                              <a:ea typeface="Cambria Math" panose="02040503050406030204" pitchFamily="18" charset="0"/>
                            </a:rPr>
                            <m:t>𝐼</m:t>
                          </m:r>
                          <m:r>
                            <a:rPr lang="en-US" sz="2800" b="0" i="1" smtClean="0">
                              <a:solidFill>
                                <a:schemeClr val="accent1"/>
                              </a:solidFill>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 </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latin typeface="Cambria Math" panose="02040503050406030204" pitchFamily="18" charset="0"/>
                                    <a:ea typeface="Cambria Math" panose="02040503050406030204" pitchFamily="18" charset="0"/>
                                  </a:rPr>
                                  <m:t>7</m:t>
                                </m:r>
                              </m:e>
                              <m:e>
                                <m:r>
                                  <a:rPr lang="en-US" sz="2800" b="0" i="1" smtClean="0">
                                    <a:solidFill>
                                      <a:srgbClr val="FF0000"/>
                                    </a:solidFill>
                                    <a:latin typeface="Cambria Math" panose="02040503050406030204" pitchFamily="18" charset="0"/>
                                    <a:ea typeface="Cambria Math" panose="02040503050406030204" pitchFamily="18" charset="0"/>
                                  </a:rPr>
                                  <m:t>10</m:t>
                                </m:r>
                              </m:e>
                            </m:mr>
                            <m:mr>
                              <m:e>
                                <m:r>
                                  <a:rPr lang="en-US" sz="2800" b="0" i="1" smtClean="0">
                                    <a:latin typeface="Cambria Math" panose="02040503050406030204" pitchFamily="18" charset="0"/>
                                    <a:ea typeface="Cambria Math" panose="02040503050406030204" pitchFamily="18" charset="0"/>
                                  </a:rPr>
                                  <m:t>−2</m:t>
                                </m:r>
                              </m:e>
                              <m:e>
                                <m:r>
                                  <a:rPr lang="en-US" sz="2800" b="0" i="1" smtClean="0">
                                    <a:solidFill>
                                      <a:srgbClr val="FF0000"/>
                                    </a:solidFill>
                                    <a:latin typeface="Cambria Math" panose="02040503050406030204" pitchFamily="18" charset="0"/>
                                    <a:ea typeface="Cambria Math" panose="02040503050406030204" pitchFamily="18" charset="0"/>
                                  </a:rPr>
                                  <m:t>−50</m:t>
                                </m:r>
                              </m:e>
                            </m:mr>
                          </m:m>
                        </m:e>
                      </m:d>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8322116" y="4349051"/>
                <a:ext cx="3951164" cy="766877"/>
              </a:xfrm>
              <a:prstGeom prst="rect">
                <a:avLst/>
              </a:prstGeom>
              <a:blipFill>
                <a:blip r:embed="rId6"/>
                <a:stretch>
                  <a:fillRect/>
                </a:stretch>
              </a:blipFill>
            </p:spPr>
            <p:txBody>
              <a:bodyPr/>
              <a:lstStyle/>
              <a:p>
                <a:r>
                  <a:rPr lang="en-PK">
                    <a:noFill/>
                  </a:rPr>
                  <a:t> </a:t>
                </a:r>
              </a:p>
            </p:txBody>
          </p:sp>
        </mc:Fallback>
      </mc:AlternateContent>
      <p:pic>
        <p:nvPicPr>
          <p:cNvPr id="2" name="Picture 1">
            <a:extLst>
              <a:ext uri="{FF2B5EF4-FFF2-40B4-BE49-F238E27FC236}">
                <a16:creationId xmlns="" xmlns:a16="http://schemas.microsoft.com/office/drawing/2014/main" id="{D8934A72-F133-E1A7-11EB-41DBA19CB750}"/>
              </a:ext>
            </a:extLst>
          </p:cNvPr>
          <p:cNvPicPr>
            <a:picLocks noChangeAspect="1"/>
          </p:cNvPicPr>
          <p:nvPr/>
        </p:nvPicPr>
        <p:blipFill>
          <a:blip r:embed="rId7"/>
          <a:stretch>
            <a:fillRect/>
          </a:stretch>
        </p:blipFill>
        <p:spPr>
          <a:xfrm>
            <a:off x="7155412" y="1046479"/>
            <a:ext cx="4705108" cy="2203619"/>
          </a:xfrm>
          <a:prstGeom prst="rect">
            <a:avLst/>
          </a:prstGeom>
        </p:spPr>
      </p:pic>
    </p:spTree>
    <p:extLst>
      <p:ext uri="{BB962C8B-B14F-4D97-AF65-F5344CB8AC3E}">
        <p14:creationId xmlns:p14="http://schemas.microsoft.com/office/powerpoint/2010/main" val="412100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24F74146-2522-D877-4F74-A34D6331446B}"/>
                  </a:ext>
                </a:extLst>
              </p:cNvPr>
              <p:cNvSpPr txBox="1"/>
              <p:nvPr/>
            </p:nvSpPr>
            <p:spPr>
              <a:xfrm>
                <a:off x="227" y="235790"/>
                <a:ext cx="10484891" cy="817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7030A0"/>
                          </a:solidFill>
                          <a:latin typeface="Cambria Math" panose="02040503050406030204" pitchFamily="18" charset="0"/>
                          <a:ea typeface="Cambria Math" panose="02040503050406030204" pitchFamily="18" charset="0"/>
                        </a:rPr>
                        <m:t>∆</m:t>
                      </m:r>
                      <m:r>
                        <a:rPr lang="en-US" sz="3200" b="1" i="1" smtClean="0">
                          <a:solidFill>
                            <a:schemeClr val="bg1">
                              <a:lumMod val="50000"/>
                            </a:schemeClr>
                          </a:solidFill>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 </m:t>
                      </m:r>
                      <m:d>
                        <m:dPr>
                          <m:begChr m:val="|"/>
                          <m:endChr m:val="|"/>
                          <m:ctrlPr>
                            <a:rPr lang="en-US" sz="32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ea typeface="Cambria Math" panose="02040503050406030204" pitchFamily="18" charset="0"/>
                                </a:rPr>
                              </m:ctrlPr>
                            </m:mPr>
                            <m:mr>
                              <m:e>
                                <m:r>
                                  <m:rPr>
                                    <m:brk m:alnAt="7"/>
                                  </m:rPr>
                                  <a:rPr lang="en-US" sz="3200" b="0" i="1" smtClean="0">
                                    <a:latin typeface="Cambria Math" panose="02040503050406030204" pitchFamily="18" charset="0"/>
                                    <a:ea typeface="Cambria Math" panose="02040503050406030204" pitchFamily="18" charset="0"/>
                                  </a:rPr>
                                  <m:t>7</m:t>
                                </m:r>
                              </m:e>
                              <m:e>
                                <m:r>
                                  <a:rPr lang="en-US" sz="3200" b="0" i="1" smtClean="0">
                                    <a:latin typeface="Cambria Math" panose="02040503050406030204" pitchFamily="18" charset="0"/>
                                    <a:ea typeface="Cambria Math" panose="02040503050406030204" pitchFamily="18" charset="0"/>
                                  </a:rPr>
                                  <m:t>−2</m:t>
                                </m:r>
                              </m:e>
                            </m:mr>
                            <m:mr>
                              <m:e>
                                <m:r>
                                  <a:rPr lang="en-US" sz="3200" b="0" i="1" smtClean="0">
                                    <a:latin typeface="Cambria Math" panose="02040503050406030204" pitchFamily="18" charset="0"/>
                                    <a:ea typeface="Cambria Math" panose="02040503050406030204" pitchFamily="18" charset="0"/>
                                  </a:rPr>
                                  <m:t>−2</m:t>
                                </m:r>
                              </m:e>
                              <m:e>
                                <m:r>
                                  <a:rPr lang="en-US" sz="3200" b="0" i="1" smtClean="0">
                                    <a:latin typeface="Cambria Math" panose="02040503050406030204" pitchFamily="18" charset="0"/>
                                    <a:ea typeface="Cambria Math" panose="02040503050406030204" pitchFamily="18" charset="0"/>
                                  </a:rPr>
                                  <m:t>12</m:t>
                                </m:r>
                              </m:e>
                            </m:mr>
                          </m:m>
                        </m:e>
                      </m:d>
                      <m:r>
                        <a:rPr lang="en-US" sz="3200" b="0" i="1" smtClean="0">
                          <a:latin typeface="Cambria Math" panose="02040503050406030204" pitchFamily="18" charset="0"/>
                          <a:ea typeface="Cambria Math" panose="02040503050406030204" pitchFamily="18" charset="0"/>
                        </a:rPr>
                        <m:t>=</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(7)∗</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12</m:t>
                              </m:r>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−2</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−2</m:t>
                              </m:r>
                            </m:e>
                          </m:d>
                        </m:e>
                      </m:d>
                      <m:r>
                        <a:rPr lang="en-US" sz="3200" b="0" i="1" smtClean="0">
                          <a:latin typeface="Cambria Math" panose="02040503050406030204" pitchFamily="18" charset="0"/>
                          <a:ea typeface="Cambria Math" panose="02040503050406030204" pitchFamily="18" charset="0"/>
                        </a:rPr>
                        <m:t>=84 −4=80</m:t>
                      </m:r>
                    </m:oMath>
                  </m:oMathPara>
                </a14:m>
                <a:endParaRPr lang="en-US" sz="3200" dirty="0"/>
              </a:p>
            </p:txBody>
          </p:sp>
        </mc:Choice>
        <mc:Fallback xmlns="">
          <p:sp>
            <p:nvSpPr>
              <p:cNvPr id="2" name="TextBox 1">
                <a:extLst>
                  <a:ext uri="{FF2B5EF4-FFF2-40B4-BE49-F238E27FC236}">
                    <a16:creationId xmlns:a16="http://schemas.microsoft.com/office/drawing/2014/main" id="{24F74146-2522-D877-4F74-A34D6331446B}"/>
                  </a:ext>
                </a:extLst>
              </p:cNvPr>
              <p:cNvSpPr txBox="1">
                <a:spLocks noRot="1" noChangeAspect="1" noMove="1" noResize="1" noEditPoints="1" noAdjustHandles="1" noChangeArrowheads="1" noChangeShapeType="1" noTextEdit="1"/>
              </p:cNvSpPr>
              <p:nvPr/>
            </p:nvSpPr>
            <p:spPr>
              <a:xfrm>
                <a:off x="227" y="235790"/>
                <a:ext cx="10484891" cy="817981"/>
              </a:xfrm>
              <a:prstGeom prst="rect">
                <a:avLst/>
              </a:prstGeom>
              <a:blipFill>
                <a:blip r:embed="rId2"/>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53140D61-CD16-BD62-723F-28ECD04E9D4D}"/>
                  </a:ext>
                </a:extLst>
              </p:cNvPr>
              <p:cNvSpPr txBox="1"/>
              <p:nvPr/>
            </p:nvSpPr>
            <p:spPr>
              <a:xfrm>
                <a:off x="90600" y="1392492"/>
                <a:ext cx="10304147" cy="7668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m:t>
                          </m:r>
                        </m:e>
                        <m:sub>
                          <m:r>
                            <a:rPr lang="en-US" sz="2800" b="0" i="1" smtClean="0">
                              <a:solidFill>
                                <a:srgbClr val="00B050"/>
                              </a:solidFill>
                              <a:latin typeface="Cambria Math" panose="02040503050406030204" pitchFamily="18" charset="0"/>
                              <a:ea typeface="Cambria Math" panose="02040503050406030204" pitchFamily="18" charset="0"/>
                            </a:rPr>
                            <m:t>𝐼</m:t>
                          </m:r>
                          <m:r>
                            <a:rPr lang="en-US" sz="2800" b="0" i="1" smtClean="0">
                              <a:solidFill>
                                <a:srgbClr val="00B050"/>
                              </a:solidFill>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solidFill>
                                      <a:srgbClr val="FF0000"/>
                                    </a:solidFill>
                                    <a:latin typeface="Cambria Math" panose="02040503050406030204" pitchFamily="18" charset="0"/>
                                    <a:ea typeface="Cambria Math" panose="02040503050406030204" pitchFamily="18" charset="0"/>
                                  </a:rPr>
                                  <m:t>1</m:t>
                                </m:r>
                                <m:r>
                                  <a:rPr lang="en-US" sz="2800" b="0" i="1" smtClean="0">
                                    <a:solidFill>
                                      <a:srgbClr val="FF0000"/>
                                    </a:solidFill>
                                    <a:latin typeface="Cambria Math" panose="02040503050406030204" pitchFamily="18" charset="0"/>
                                    <a:ea typeface="Cambria Math" panose="02040503050406030204" pitchFamily="18" charset="0"/>
                                  </a:rPr>
                                  <m:t>0</m:t>
                                </m:r>
                              </m:e>
                              <m:e>
                                <m:r>
                                  <a:rPr lang="en-US" sz="2800" b="0" i="1" smtClean="0">
                                    <a:latin typeface="Cambria Math" panose="02040503050406030204" pitchFamily="18" charset="0"/>
                                    <a:ea typeface="Cambria Math" panose="02040503050406030204" pitchFamily="18" charset="0"/>
                                  </a:rPr>
                                  <m:t>−2</m:t>
                                </m:r>
                              </m:e>
                            </m:mr>
                            <m:mr>
                              <m:e>
                                <m:r>
                                  <a:rPr lang="en-US" sz="2800" b="0" i="1" smtClean="0">
                                    <a:solidFill>
                                      <a:srgbClr val="FF0000"/>
                                    </a:solidFill>
                                    <a:latin typeface="Cambria Math" panose="02040503050406030204" pitchFamily="18" charset="0"/>
                                    <a:ea typeface="Cambria Math" panose="02040503050406030204" pitchFamily="18" charset="0"/>
                                  </a:rPr>
                                  <m:t>−50</m:t>
                                </m:r>
                              </m:e>
                              <m:e>
                                <m:r>
                                  <a:rPr lang="en-US" sz="2800" b="0" i="1" smtClean="0">
                                    <a:latin typeface="Cambria Math" panose="02040503050406030204" pitchFamily="18" charset="0"/>
                                    <a:ea typeface="Cambria Math" panose="02040503050406030204" pitchFamily="18" charset="0"/>
                                  </a:rPr>
                                  <m:t>12</m:t>
                                </m:r>
                              </m:e>
                            </m:mr>
                          </m:m>
                        </m:e>
                      </m:d>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10</m:t>
                              </m:r>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12</m:t>
                              </m:r>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−2</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−50</m:t>
                              </m:r>
                            </m:e>
                          </m:d>
                        </m:e>
                      </m:d>
                      <m:r>
                        <a:rPr lang="en-US" sz="2800" b="0" i="1" smtClean="0">
                          <a:latin typeface="Cambria Math" panose="02040503050406030204" pitchFamily="18" charset="0"/>
                          <a:ea typeface="Cambria Math" panose="02040503050406030204" pitchFamily="18" charset="0"/>
                        </a:rPr>
                        <m:t>=120 −100=20</m:t>
                      </m:r>
                    </m:oMath>
                  </m:oMathPara>
                </a14:m>
                <a:endParaRPr lang="en-US" sz="2800" dirty="0"/>
              </a:p>
            </p:txBody>
          </p:sp>
        </mc:Choice>
        <mc:Fallback xmlns="">
          <p:sp>
            <p:nvSpPr>
              <p:cNvPr id="3" name="TextBox 2">
                <a:extLst>
                  <a:ext uri="{FF2B5EF4-FFF2-40B4-BE49-F238E27FC236}">
                    <a16:creationId xmlns:a16="http://schemas.microsoft.com/office/drawing/2014/main" id="{53140D61-CD16-BD62-723F-28ECD04E9D4D}"/>
                  </a:ext>
                </a:extLst>
              </p:cNvPr>
              <p:cNvSpPr txBox="1">
                <a:spLocks noRot="1" noChangeAspect="1" noMove="1" noResize="1" noEditPoints="1" noAdjustHandles="1" noChangeArrowheads="1" noChangeShapeType="1" noTextEdit="1"/>
              </p:cNvSpPr>
              <p:nvPr/>
            </p:nvSpPr>
            <p:spPr>
              <a:xfrm>
                <a:off x="90600" y="1392492"/>
                <a:ext cx="10304147" cy="766877"/>
              </a:xfrm>
              <a:prstGeom prst="rect">
                <a:avLst/>
              </a:prstGeom>
              <a:blipFill>
                <a:blip r:embed="rId3"/>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5DEC3706-36D5-F781-367F-BD3106A3A740}"/>
                  </a:ext>
                </a:extLst>
              </p:cNvPr>
              <p:cNvSpPr txBox="1"/>
              <p:nvPr/>
            </p:nvSpPr>
            <p:spPr>
              <a:xfrm>
                <a:off x="90600" y="2572926"/>
                <a:ext cx="11420680" cy="7668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accent1"/>
                              </a:solidFill>
                              <a:latin typeface="Cambria Math" panose="02040503050406030204" pitchFamily="18" charset="0"/>
                              <a:ea typeface="Cambria Math" panose="02040503050406030204" pitchFamily="18" charset="0"/>
                            </a:rPr>
                          </m:ctrlPr>
                        </m:sSubPr>
                        <m:e>
                          <m:r>
                            <a:rPr lang="en-US" sz="2800" i="1">
                              <a:solidFill>
                                <a:schemeClr val="accent1"/>
                              </a:solidFill>
                              <a:latin typeface="Cambria Math" panose="02040503050406030204" pitchFamily="18" charset="0"/>
                              <a:ea typeface="Cambria Math" panose="02040503050406030204" pitchFamily="18" charset="0"/>
                            </a:rPr>
                            <m:t>∆</m:t>
                          </m:r>
                        </m:e>
                        <m:sub>
                          <m:r>
                            <a:rPr lang="en-US" sz="2800" b="0" i="1" smtClean="0">
                              <a:solidFill>
                                <a:schemeClr val="accent1"/>
                              </a:solidFill>
                              <a:latin typeface="Cambria Math" panose="02040503050406030204" pitchFamily="18" charset="0"/>
                              <a:ea typeface="Cambria Math" panose="02040503050406030204" pitchFamily="18" charset="0"/>
                            </a:rPr>
                            <m:t>𝐼</m:t>
                          </m:r>
                          <m:r>
                            <a:rPr lang="en-US" sz="2800" b="0" i="1" smtClean="0">
                              <a:solidFill>
                                <a:schemeClr val="accent1"/>
                              </a:solidFill>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 </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ea typeface="Cambria Math" panose="02040503050406030204" pitchFamily="18" charset="0"/>
                                </a:rPr>
                              </m:ctrlPr>
                            </m:mPr>
                            <m:mr>
                              <m:e>
                                <m:r>
                                  <m:rPr>
                                    <m:brk m:alnAt="7"/>
                                  </m:rPr>
                                  <a:rPr lang="en-US" sz="2800" b="0" i="1" smtClean="0">
                                    <a:latin typeface="Cambria Math" panose="02040503050406030204" pitchFamily="18" charset="0"/>
                                    <a:ea typeface="Cambria Math" panose="02040503050406030204" pitchFamily="18" charset="0"/>
                                  </a:rPr>
                                  <m:t>7</m:t>
                                </m:r>
                              </m:e>
                              <m:e>
                                <m:r>
                                  <a:rPr lang="en-US" sz="2800" b="0" i="1" smtClean="0">
                                    <a:solidFill>
                                      <a:srgbClr val="FF0000"/>
                                    </a:solidFill>
                                    <a:latin typeface="Cambria Math" panose="02040503050406030204" pitchFamily="18" charset="0"/>
                                    <a:ea typeface="Cambria Math" panose="02040503050406030204" pitchFamily="18" charset="0"/>
                                  </a:rPr>
                                  <m:t>10</m:t>
                                </m:r>
                              </m:e>
                            </m:mr>
                            <m:mr>
                              <m:e>
                                <m:r>
                                  <a:rPr lang="en-US" sz="2800" b="0" i="1" smtClean="0">
                                    <a:latin typeface="Cambria Math" panose="02040503050406030204" pitchFamily="18" charset="0"/>
                                    <a:ea typeface="Cambria Math" panose="02040503050406030204" pitchFamily="18" charset="0"/>
                                  </a:rPr>
                                  <m:t>−2</m:t>
                                </m:r>
                              </m:e>
                              <m:e>
                                <m:r>
                                  <a:rPr lang="en-US" sz="2800" b="0" i="1" smtClean="0">
                                    <a:solidFill>
                                      <a:srgbClr val="FF0000"/>
                                    </a:solidFill>
                                    <a:latin typeface="Cambria Math" panose="02040503050406030204" pitchFamily="18" charset="0"/>
                                    <a:ea typeface="Cambria Math" panose="02040503050406030204" pitchFamily="18" charset="0"/>
                                  </a:rPr>
                                  <m:t>−50</m:t>
                                </m:r>
                              </m:e>
                            </m:mr>
                          </m:m>
                        </m:e>
                      </m:d>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7</m:t>
                              </m:r>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−50</m:t>
                              </m:r>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10</m:t>
                              </m:r>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−2</m:t>
                              </m:r>
                            </m:e>
                          </m:d>
                        </m:e>
                      </m:d>
                      <m:r>
                        <a:rPr lang="en-US" sz="2800" b="0" i="1" smtClean="0">
                          <a:latin typeface="Cambria Math" panose="02040503050406030204" pitchFamily="18" charset="0"/>
                          <a:ea typeface="Cambria Math" panose="02040503050406030204" pitchFamily="18" charset="0"/>
                        </a:rPr>
                        <m:t>=−350+20=−330  </m:t>
                      </m:r>
                    </m:oMath>
                  </m:oMathPara>
                </a14:m>
                <a:endParaRPr lang="en-US" sz="2800" dirty="0"/>
              </a:p>
            </p:txBody>
          </p:sp>
        </mc:Choice>
        <mc:Fallback xmlns="">
          <p:sp>
            <p:nvSpPr>
              <p:cNvPr id="4" name="TextBox 3">
                <a:extLst>
                  <a:ext uri="{FF2B5EF4-FFF2-40B4-BE49-F238E27FC236}">
                    <a16:creationId xmlns:a16="http://schemas.microsoft.com/office/drawing/2014/main" id="{5DEC3706-36D5-F781-367F-BD3106A3A740}"/>
                  </a:ext>
                </a:extLst>
              </p:cNvPr>
              <p:cNvSpPr txBox="1">
                <a:spLocks noRot="1" noChangeAspect="1" noMove="1" noResize="1" noEditPoints="1" noAdjustHandles="1" noChangeArrowheads="1" noChangeShapeType="1" noTextEdit="1"/>
              </p:cNvSpPr>
              <p:nvPr/>
            </p:nvSpPr>
            <p:spPr>
              <a:xfrm>
                <a:off x="90600" y="2572926"/>
                <a:ext cx="11420680" cy="766877"/>
              </a:xfrm>
              <a:prstGeom prst="rect">
                <a:avLst/>
              </a:prstGeom>
              <a:blipFill>
                <a:blip r:embed="rId4"/>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5F1D365D-C691-54EC-E5D4-1ABE1B5C848D}"/>
                  </a:ext>
                </a:extLst>
              </p:cNvPr>
              <p:cNvSpPr txBox="1"/>
              <p:nvPr/>
            </p:nvSpPr>
            <p:spPr>
              <a:xfrm>
                <a:off x="-22728" y="3450441"/>
                <a:ext cx="4960488" cy="10407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50"/>
                              </a:solidFill>
                              <a:latin typeface="Cambria Math" panose="02040503050406030204" pitchFamily="18" charset="0"/>
                              <a:ea typeface="Cambria Math" panose="02040503050406030204" pitchFamily="18" charset="0"/>
                            </a:rPr>
                          </m:ctrlPr>
                        </m:sSubPr>
                        <m:e>
                          <m:r>
                            <a:rPr lang="en-US" sz="3600" b="0" i="1" smtClean="0">
                              <a:solidFill>
                                <a:srgbClr val="00B050"/>
                              </a:solidFill>
                              <a:latin typeface="Cambria Math" panose="02040503050406030204" pitchFamily="18" charset="0"/>
                              <a:ea typeface="Cambria Math" panose="02040503050406030204" pitchFamily="18" charset="0"/>
                            </a:rPr>
                            <m:t>𝐼</m:t>
                          </m:r>
                        </m:e>
                        <m:sub>
                          <m:r>
                            <a:rPr lang="en-US" sz="3600" b="0" i="1" smtClean="0">
                              <a:solidFill>
                                <a:srgbClr val="00B050"/>
                              </a:solidFill>
                              <a:latin typeface="Cambria Math" panose="02040503050406030204" pitchFamily="18" charset="0"/>
                              <a:ea typeface="Cambria Math" panose="02040503050406030204" pitchFamily="18" charset="0"/>
                            </a:rPr>
                            <m:t>1</m:t>
                          </m:r>
                        </m:sub>
                      </m:sSub>
                      <m:r>
                        <a:rPr lang="en-US" sz="3600" b="0" i="1" smtClean="0">
                          <a:solidFill>
                            <a:srgbClr val="00B050"/>
                          </a:solidFill>
                          <a:latin typeface="Cambria Math" panose="02040503050406030204" pitchFamily="18" charset="0"/>
                          <a:ea typeface="Cambria Math" panose="02040503050406030204" pitchFamily="18" charset="0"/>
                        </a:rPr>
                        <m:t>=</m:t>
                      </m:r>
                      <m:f>
                        <m:fPr>
                          <m:ctrlPr>
                            <a:rPr lang="en-US" sz="3600" b="0" i="1" smtClean="0">
                              <a:solidFill>
                                <a:srgbClr val="00B050"/>
                              </a:solidFill>
                              <a:latin typeface="Cambria Math" panose="02040503050406030204" pitchFamily="18" charset="0"/>
                              <a:ea typeface="Cambria Math" panose="02040503050406030204" pitchFamily="18" charset="0"/>
                            </a:rPr>
                          </m:ctrlPr>
                        </m:fPr>
                        <m:num>
                          <m:sSub>
                            <m:sSubPr>
                              <m:ctrlPr>
                                <a:rPr lang="en-US" sz="3600" b="0" i="1" smtClean="0">
                                  <a:solidFill>
                                    <a:srgbClr val="00B050"/>
                                  </a:solidFill>
                                  <a:latin typeface="Cambria Math" panose="02040503050406030204" pitchFamily="18" charset="0"/>
                                  <a:ea typeface="Cambria Math" panose="02040503050406030204" pitchFamily="18" charset="0"/>
                                </a:rPr>
                              </m:ctrlPr>
                            </m:sSubPr>
                            <m:e>
                              <m:r>
                                <a:rPr lang="en-US" sz="3600" i="1">
                                  <a:solidFill>
                                    <a:srgbClr val="00B050"/>
                                  </a:solidFill>
                                  <a:latin typeface="Cambria Math" panose="02040503050406030204" pitchFamily="18" charset="0"/>
                                  <a:ea typeface="Cambria Math" panose="02040503050406030204" pitchFamily="18" charset="0"/>
                                </a:rPr>
                                <m:t>∆</m:t>
                              </m:r>
                            </m:e>
                            <m:sub>
                              <m:r>
                                <a:rPr lang="en-US" sz="3600" b="0" i="1" smtClean="0">
                                  <a:solidFill>
                                    <a:srgbClr val="00B050"/>
                                  </a:solidFill>
                                  <a:latin typeface="Cambria Math" panose="02040503050406030204" pitchFamily="18" charset="0"/>
                                  <a:ea typeface="Cambria Math" panose="02040503050406030204" pitchFamily="18" charset="0"/>
                                </a:rPr>
                                <m:t>𝐼</m:t>
                              </m:r>
                              <m:r>
                                <a:rPr lang="en-US" sz="3600" b="0" i="1" smtClean="0">
                                  <a:solidFill>
                                    <a:srgbClr val="00B050"/>
                                  </a:solidFill>
                                  <a:latin typeface="Cambria Math" panose="02040503050406030204" pitchFamily="18" charset="0"/>
                                  <a:ea typeface="Cambria Math" panose="02040503050406030204" pitchFamily="18" charset="0"/>
                                </a:rPr>
                                <m:t>1</m:t>
                              </m:r>
                            </m:sub>
                          </m:sSub>
                        </m:num>
                        <m:den>
                          <m:r>
                            <a:rPr lang="en-US" sz="3600" b="1" i="1" smtClean="0">
                              <a:solidFill>
                                <a:srgbClr val="00B050"/>
                              </a:solidFill>
                              <a:latin typeface="Cambria Math" panose="02040503050406030204" pitchFamily="18" charset="0"/>
                              <a:ea typeface="Cambria Math" panose="02040503050406030204" pitchFamily="18" charset="0"/>
                            </a:rPr>
                            <m:t>∆</m:t>
                          </m:r>
                        </m:den>
                      </m:f>
                      <m:r>
                        <a:rPr lang="en-US" sz="3600" b="0" i="1" smtClean="0">
                          <a:solidFill>
                            <a:srgbClr val="00B050"/>
                          </a:solidFill>
                          <a:latin typeface="Cambria Math" panose="02040503050406030204" pitchFamily="18" charset="0"/>
                          <a:ea typeface="Cambria Math" panose="02040503050406030204" pitchFamily="18" charset="0"/>
                        </a:rPr>
                        <m:t>=</m:t>
                      </m:r>
                      <m:f>
                        <m:fPr>
                          <m:ctrlPr>
                            <a:rPr lang="en-US" sz="3600" b="0" i="1" smtClean="0">
                              <a:solidFill>
                                <a:srgbClr val="00B050"/>
                              </a:solidFill>
                              <a:latin typeface="Cambria Math" panose="02040503050406030204" pitchFamily="18" charset="0"/>
                              <a:ea typeface="Cambria Math" panose="02040503050406030204" pitchFamily="18" charset="0"/>
                            </a:rPr>
                          </m:ctrlPr>
                        </m:fPr>
                        <m:num>
                          <m:r>
                            <a:rPr lang="en-US" sz="3600" b="0" i="1" smtClean="0">
                              <a:solidFill>
                                <a:srgbClr val="00B050"/>
                              </a:solidFill>
                              <a:latin typeface="Cambria Math" panose="02040503050406030204" pitchFamily="18" charset="0"/>
                              <a:ea typeface="Cambria Math" panose="02040503050406030204" pitchFamily="18" charset="0"/>
                            </a:rPr>
                            <m:t>20</m:t>
                          </m:r>
                        </m:num>
                        <m:den>
                          <m:r>
                            <a:rPr lang="en-US" sz="3600" b="0" i="1" smtClean="0">
                              <a:solidFill>
                                <a:srgbClr val="00B050"/>
                              </a:solidFill>
                              <a:latin typeface="Cambria Math" panose="02040503050406030204" pitchFamily="18" charset="0"/>
                              <a:ea typeface="Cambria Math" panose="02040503050406030204" pitchFamily="18" charset="0"/>
                            </a:rPr>
                            <m:t>80</m:t>
                          </m:r>
                        </m:den>
                      </m:f>
                      <m:r>
                        <a:rPr lang="en-US" sz="3600" b="0" i="1" smtClean="0">
                          <a:solidFill>
                            <a:srgbClr val="00B050"/>
                          </a:solidFill>
                          <a:latin typeface="Cambria Math" panose="02040503050406030204" pitchFamily="18" charset="0"/>
                          <a:ea typeface="Cambria Math" panose="02040503050406030204" pitchFamily="18" charset="0"/>
                        </a:rPr>
                        <m:t>=0.25 </m:t>
                      </m:r>
                    </m:oMath>
                  </m:oMathPara>
                </a14:m>
                <a:endParaRPr lang="en-US" sz="3600" dirty="0">
                  <a:solidFill>
                    <a:srgbClr val="00B050"/>
                  </a:solidFill>
                </a:endParaRPr>
              </a:p>
            </p:txBody>
          </p:sp>
        </mc:Choice>
        <mc:Fallback xmlns="">
          <p:sp>
            <p:nvSpPr>
              <p:cNvPr id="5" name="TextBox 4">
                <a:extLst>
                  <a:ext uri="{FF2B5EF4-FFF2-40B4-BE49-F238E27FC236}">
                    <a16:creationId xmlns:a16="http://schemas.microsoft.com/office/drawing/2014/main" id="{5F1D365D-C691-54EC-E5D4-1ABE1B5C848D}"/>
                  </a:ext>
                </a:extLst>
              </p:cNvPr>
              <p:cNvSpPr txBox="1">
                <a:spLocks noRot="1" noChangeAspect="1" noMove="1" noResize="1" noEditPoints="1" noAdjustHandles="1" noChangeArrowheads="1" noChangeShapeType="1" noTextEdit="1"/>
              </p:cNvSpPr>
              <p:nvPr/>
            </p:nvSpPr>
            <p:spPr>
              <a:xfrm>
                <a:off x="-22728" y="3450441"/>
                <a:ext cx="4960488" cy="1040734"/>
              </a:xfrm>
              <a:prstGeom prst="rect">
                <a:avLst/>
              </a:prstGeom>
              <a:blipFill>
                <a:blip r:embed="rId5"/>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F921AB1D-B8CB-C726-9FA1-E22AEA4A9DE4}"/>
                  </a:ext>
                </a:extLst>
              </p:cNvPr>
              <p:cNvSpPr txBox="1"/>
              <p:nvPr/>
            </p:nvSpPr>
            <p:spPr>
              <a:xfrm>
                <a:off x="320040" y="4454588"/>
                <a:ext cx="5417800" cy="10407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50"/>
                              </a:solidFill>
                              <a:latin typeface="Cambria Math" panose="02040503050406030204" pitchFamily="18" charset="0"/>
                              <a:ea typeface="Cambria Math" panose="02040503050406030204" pitchFamily="18" charset="0"/>
                            </a:rPr>
                          </m:ctrlPr>
                        </m:sSubPr>
                        <m:e>
                          <m:r>
                            <a:rPr lang="en-US" sz="3600" b="0" i="1" smtClean="0">
                              <a:solidFill>
                                <a:srgbClr val="00B050"/>
                              </a:solidFill>
                              <a:latin typeface="Cambria Math" panose="02040503050406030204" pitchFamily="18" charset="0"/>
                              <a:ea typeface="Cambria Math" panose="02040503050406030204" pitchFamily="18" charset="0"/>
                            </a:rPr>
                            <m:t>𝐼</m:t>
                          </m:r>
                        </m:e>
                        <m:sub>
                          <m:r>
                            <a:rPr lang="en-US" sz="3600" b="0" i="1" smtClean="0">
                              <a:solidFill>
                                <a:srgbClr val="00B050"/>
                              </a:solidFill>
                              <a:latin typeface="Cambria Math" panose="02040503050406030204" pitchFamily="18" charset="0"/>
                              <a:ea typeface="Cambria Math" panose="02040503050406030204" pitchFamily="18" charset="0"/>
                            </a:rPr>
                            <m:t>2</m:t>
                          </m:r>
                        </m:sub>
                      </m:sSub>
                      <m:r>
                        <a:rPr lang="en-US" sz="3600" b="0" i="1" smtClean="0">
                          <a:solidFill>
                            <a:srgbClr val="00B050"/>
                          </a:solidFill>
                          <a:latin typeface="Cambria Math" panose="02040503050406030204" pitchFamily="18" charset="0"/>
                          <a:ea typeface="Cambria Math" panose="02040503050406030204" pitchFamily="18" charset="0"/>
                        </a:rPr>
                        <m:t>=</m:t>
                      </m:r>
                      <m:f>
                        <m:fPr>
                          <m:ctrlPr>
                            <a:rPr lang="en-US" sz="3600" b="0" i="1" smtClean="0">
                              <a:solidFill>
                                <a:srgbClr val="00B050"/>
                              </a:solidFill>
                              <a:latin typeface="Cambria Math" panose="02040503050406030204" pitchFamily="18" charset="0"/>
                              <a:ea typeface="Cambria Math" panose="02040503050406030204" pitchFamily="18" charset="0"/>
                            </a:rPr>
                          </m:ctrlPr>
                        </m:fPr>
                        <m:num>
                          <m:sSub>
                            <m:sSubPr>
                              <m:ctrlPr>
                                <a:rPr lang="en-US" sz="3600" b="0" i="1" smtClean="0">
                                  <a:solidFill>
                                    <a:srgbClr val="00B050"/>
                                  </a:solidFill>
                                  <a:latin typeface="Cambria Math" panose="02040503050406030204" pitchFamily="18" charset="0"/>
                                  <a:ea typeface="Cambria Math" panose="02040503050406030204" pitchFamily="18" charset="0"/>
                                </a:rPr>
                              </m:ctrlPr>
                            </m:sSubPr>
                            <m:e>
                              <m:r>
                                <a:rPr lang="en-US" sz="3600" i="1">
                                  <a:solidFill>
                                    <a:srgbClr val="00B050"/>
                                  </a:solidFill>
                                  <a:latin typeface="Cambria Math" panose="02040503050406030204" pitchFamily="18" charset="0"/>
                                  <a:ea typeface="Cambria Math" panose="02040503050406030204" pitchFamily="18" charset="0"/>
                                </a:rPr>
                                <m:t>∆</m:t>
                              </m:r>
                            </m:e>
                            <m:sub>
                              <m:r>
                                <a:rPr lang="en-US" sz="3600" b="0" i="1" smtClean="0">
                                  <a:solidFill>
                                    <a:srgbClr val="00B050"/>
                                  </a:solidFill>
                                  <a:latin typeface="Cambria Math" panose="02040503050406030204" pitchFamily="18" charset="0"/>
                                  <a:ea typeface="Cambria Math" panose="02040503050406030204" pitchFamily="18" charset="0"/>
                                </a:rPr>
                                <m:t>𝐼</m:t>
                              </m:r>
                              <m:r>
                                <a:rPr lang="en-US" sz="3600" b="0" i="1" smtClean="0">
                                  <a:solidFill>
                                    <a:srgbClr val="00B050"/>
                                  </a:solidFill>
                                  <a:latin typeface="Cambria Math" panose="02040503050406030204" pitchFamily="18" charset="0"/>
                                  <a:ea typeface="Cambria Math" panose="02040503050406030204" pitchFamily="18" charset="0"/>
                                </a:rPr>
                                <m:t>2</m:t>
                              </m:r>
                            </m:sub>
                          </m:sSub>
                        </m:num>
                        <m:den>
                          <m:r>
                            <a:rPr lang="en-US" sz="3600" b="1" i="1" smtClean="0">
                              <a:solidFill>
                                <a:srgbClr val="00B050"/>
                              </a:solidFill>
                              <a:latin typeface="Cambria Math" panose="02040503050406030204" pitchFamily="18" charset="0"/>
                              <a:ea typeface="Cambria Math" panose="02040503050406030204" pitchFamily="18" charset="0"/>
                            </a:rPr>
                            <m:t>∆</m:t>
                          </m:r>
                        </m:den>
                      </m:f>
                      <m:r>
                        <a:rPr lang="en-US" sz="3600" b="0" i="1" smtClean="0">
                          <a:solidFill>
                            <a:srgbClr val="00B050"/>
                          </a:solidFill>
                          <a:latin typeface="Cambria Math" panose="02040503050406030204" pitchFamily="18" charset="0"/>
                          <a:ea typeface="Cambria Math" panose="02040503050406030204" pitchFamily="18" charset="0"/>
                        </a:rPr>
                        <m:t>=</m:t>
                      </m:r>
                      <m:f>
                        <m:fPr>
                          <m:ctrlPr>
                            <a:rPr lang="en-US" sz="3600" b="0" i="1" smtClean="0">
                              <a:solidFill>
                                <a:srgbClr val="00B050"/>
                              </a:solidFill>
                              <a:latin typeface="Cambria Math" panose="02040503050406030204" pitchFamily="18" charset="0"/>
                              <a:ea typeface="Cambria Math" panose="02040503050406030204" pitchFamily="18" charset="0"/>
                            </a:rPr>
                          </m:ctrlPr>
                        </m:fPr>
                        <m:num>
                          <m:r>
                            <a:rPr lang="en-US" sz="3600" b="0" i="1" smtClean="0">
                              <a:solidFill>
                                <a:srgbClr val="00B050"/>
                              </a:solidFill>
                              <a:latin typeface="Cambria Math" panose="02040503050406030204" pitchFamily="18" charset="0"/>
                              <a:ea typeface="Cambria Math" panose="02040503050406030204" pitchFamily="18" charset="0"/>
                            </a:rPr>
                            <m:t>−330</m:t>
                          </m:r>
                        </m:num>
                        <m:den>
                          <m:r>
                            <a:rPr lang="en-US" sz="3600" b="0" i="1" smtClean="0">
                              <a:solidFill>
                                <a:srgbClr val="00B050"/>
                              </a:solidFill>
                              <a:latin typeface="Cambria Math" panose="02040503050406030204" pitchFamily="18" charset="0"/>
                              <a:ea typeface="Cambria Math" panose="02040503050406030204" pitchFamily="18" charset="0"/>
                            </a:rPr>
                            <m:t>80</m:t>
                          </m:r>
                        </m:den>
                      </m:f>
                      <m:r>
                        <a:rPr lang="en-US" sz="3600" b="0" i="1" smtClean="0">
                          <a:solidFill>
                            <a:srgbClr val="00B050"/>
                          </a:solidFill>
                          <a:latin typeface="Cambria Math" panose="02040503050406030204" pitchFamily="18" charset="0"/>
                          <a:ea typeface="Cambria Math" panose="02040503050406030204" pitchFamily="18" charset="0"/>
                        </a:rPr>
                        <m:t>=−4.125</m:t>
                      </m:r>
                    </m:oMath>
                  </m:oMathPara>
                </a14:m>
                <a:endParaRPr lang="en-US" sz="3600" dirty="0">
                  <a:solidFill>
                    <a:srgbClr val="00B050"/>
                  </a:solidFill>
                </a:endParaRPr>
              </a:p>
            </p:txBody>
          </p:sp>
        </mc:Choice>
        <mc:Fallback xmlns="">
          <p:sp>
            <p:nvSpPr>
              <p:cNvPr id="6" name="TextBox 5">
                <a:extLst>
                  <a:ext uri="{FF2B5EF4-FFF2-40B4-BE49-F238E27FC236}">
                    <a16:creationId xmlns:a16="http://schemas.microsoft.com/office/drawing/2014/main" id="{F921AB1D-B8CB-C726-9FA1-E22AEA4A9DE4}"/>
                  </a:ext>
                </a:extLst>
              </p:cNvPr>
              <p:cNvSpPr txBox="1">
                <a:spLocks noRot="1" noChangeAspect="1" noMove="1" noResize="1" noEditPoints="1" noAdjustHandles="1" noChangeArrowheads="1" noChangeShapeType="1" noTextEdit="1"/>
              </p:cNvSpPr>
              <p:nvPr/>
            </p:nvSpPr>
            <p:spPr>
              <a:xfrm>
                <a:off x="320040" y="4454588"/>
                <a:ext cx="5417800" cy="1040734"/>
              </a:xfrm>
              <a:prstGeom prst="rect">
                <a:avLst/>
              </a:prstGeom>
              <a:blipFill>
                <a:blip r:embed="rId6"/>
                <a:stretch>
                  <a:fillRect/>
                </a:stretch>
              </a:blipFill>
            </p:spPr>
            <p:txBody>
              <a:bodyPr/>
              <a:lstStyle/>
              <a:p>
                <a:r>
                  <a:rPr lang="en-PK">
                    <a:noFill/>
                  </a:rPr>
                  <a:t> </a:t>
                </a:r>
              </a:p>
            </p:txBody>
          </p:sp>
        </mc:Fallback>
      </mc:AlternateContent>
      <p:pic>
        <p:nvPicPr>
          <p:cNvPr id="7" name="Picture 6">
            <a:extLst>
              <a:ext uri="{FF2B5EF4-FFF2-40B4-BE49-F238E27FC236}">
                <a16:creationId xmlns="" xmlns:a16="http://schemas.microsoft.com/office/drawing/2014/main" id="{65A26FB9-AC2E-855A-6A97-19ADD2E19046}"/>
              </a:ext>
            </a:extLst>
          </p:cNvPr>
          <p:cNvPicPr>
            <a:picLocks noChangeAspect="1"/>
          </p:cNvPicPr>
          <p:nvPr/>
        </p:nvPicPr>
        <p:blipFill>
          <a:blip r:embed="rId7"/>
          <a:stretch>
            <a:fillRect/>
          </a:stretch>
        </p:blipFill>
        <p:spPr>
          <a:xfrm>
            <a:off x="7396292" y="3261889"/>
            <a:ext cx="4705108" cy="220361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 xmlns:a16="http://schemas.microsoft.com/office/drawing/2014/main" id="{5DF8C115-9CAB-304D-3401-E3581FE886B0}"/>
                  </a:ext>
                </a:extLst>
              </p:cNvPr>
              <p:cNvSpPr txBox="1"/>
              <p:nvPr/>
            </p:nvSpPr>
            <p:spPr>
              <a:xfrm>
                <a:off x="-22728" y="5736473"/>
                <a:ext cx="12324080"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50"/>
                              </a:solidFill>
                              <a:latin typeface="Cambria Math" panose="02040503050406030204" pitchFamily="18" charset="0"/>
                              <a:ea typeface="Cambria Math" panose="02040503050406030204" pitchFamily="18" charset="0"/>
                            </a:rPr>
                          </m:ctrlPr>
                        </m:sSubPr>
                        <m:e>
                          <m:r>
                            <a:rPr lang="en-US" sz="3600" b="0" i="1" smtClean="0">
                              <a:solidFill>
                                <a:srgbClr val="00B050"/>
                              </a:solidFill>
                              <a:latin typeface="Cambria Math" panose="02040503050406030204" pitchFamily="18" charset="0"/>
                              <a:ea typeface="Cambria Math" panose="02040503050406030204" pitchFamily="18" charset="0"/>
                            </a:rPr>
                            <m:t>𝐼</m:t>
                          </m:r>
                        </m:e>
                        <m:sub>
                          <m:r>
                            <a:rPr lang="en-US" sz="3600" b="0" i="1" smtClean="0">
                              <a:solidFill>
                                <a:srgbClr val="00B050"/>
                              </a:solidFill>
                              <a:latin typeface="Cambria Math" panose="02040503050406030204" pitchFamily="18" charset="0"/>
                              <a:ea typeface="Cambria Math" panose="02040503050406030204" pitchFamily="18" charset="0"/>
                            </a:rPr>
                            <m:t>𝑥</m:t>
                          </m:r>
                        </m:sub>
                      </m:sSub>
                      <m:r>
                        <a:rPr lang="en-US" sz="3600" b="0" i="1" smtClean="0">
                          <a:solidFill>
                            <a:srgbClr val="00B050"/>
                          </a:solidFill>
                          <a:latin typeface="Cambria Math" panose="02040503050406030204" pitchFamily="18" charset="0"/>
                          <a:ea typeface="Cambria Math" panose="02040503050406030204" pitchFamily="18" charset="0"/>
                        </a:rPr>
                        <m:t>=</m:t>
                      </m:r>
                      <m:d>
                        <m:dPr>
                          <m:ctrlPr>
                            <a:rPr lang="en-US" sz="3600" b="0" i="1" smtClean="0">
                              <a:solidFill>
                                <a:srgbClr val="00B050"/>
                              </a:solidFill>
                              <a:latin typeface="Cambria Math" panose="02040503050406030204" pitchFamily="18" charset="0"/>
                              <a:ea typeface="Cambria Math" panose="02040503050406030204" pitchFamily="18" charset="0"/>
                            </a:rPr>
                          </m:ctrlPr>
                        </m:dPr>
                        <m:e>
                          <m:sSub>
                            <m:sSubPr>
                              <m:ctrlPr>
                                <a:rPr lang="en-US" sz="3600" b="0" i="1" smtClean="0">
                                  <a:solidFill>
                                    <a:srgbClr val="00B050"/>
                                  </a:solidFill>
                                  <a:latin typeface="Cambria Math" panose="02040503050406030204" pitchFamily="18" charset="0"/>
                                  <a:ea typeface="Cambria Math" panose="02040503050406030204" pitchFamily="18" charset="0"/>
                                </a:rPr>
                              </m:ctrlPr>
                            </m:sSubPr>
                            <m:e>
                              <m:r>
                                <a:rPr lang="en-US" sz="3600" b="0" i="1" smtClean="0">
                                  <a:solidFill>
                                    <a:srgbClr val="00B050"/>
                                  </a:solidFill>
                                  <a:latin typeface="Cambria Math" panose="02040503050406030204" pitchFamily="18" charset="0"/>
                                  <a:ea typeface="Cambria Math" panose="02040503050406030204" pitchFamily="18" charset="0"/>
                                </a:rPr>
                                <m:t>𝐼</m:t>
                              </m:r>
                            </m:e>
                            <m:sub>
                              <m:r>
                                <a:rPr lang="en-US" sz="3600" b="0" i="1" smtClean="0">
                                  <a:solidFill>
                                    <a:srgbClr val="00B050"/>
                                  </a:solidFill>
                                  <a:latin typeface="Cambria Math" panose="02040503050406030204" pitchFamily="18" charset="0"/>
                                  <a:ea typeface="Cambria Math" panose="02040503050406030204" pitchFamily="18" charset="0"/>
                                </a:rPr>
                                <m:t>1</m:t>
                              </m:r>
                            </m:sub>
                          </m:sSub>
                          <m:r>
                            <a:rPr lang="en-US" sz="3600" b="0" i="1" smtClean="0">
                              <a:solidFill>
                                <a:srgbClr val="00B050"/>
                              </a:solidFill>
                              <a:latin typeface="Cambria Math" panose="02040503050406030204" pitchFamily="18" charset="0"/>
                              <a:ea typeface="Cambria Math" panose="02040503050406030204" pitchFamily="18" charset="0"/>
                            </a:rPr>
                            <m:t>−</m:t>
                          </m:r>
                          <m:sSub>
                            <m:sSubPr>
                              <m:ctrlPr>
                                <a:rPr lang="en-US" sz="3600" b="0" i="1" smtClean="0">
                                  <a:solidFill>
                                    <a:srgbClr val="00B050"/>
                                  </a:solidFill>
                                  <a:latin typeface="Cambria Math" panose="02040503050406030204" pitchFamily="18" charset="0"/>
                                  <a:ea typeface="Cambria Math" panose="02040503050406030204" pitchFamily="18" charset="0"/>
                                </a:rPr>
                              </m:ctrlPr>
                            </m:sSubPr>
                            <m:e>
                              <m:r>
                                <a:rPr lang="en-US" sz="3600" b="0" i="1" smtClean="0">
                                  <a:solidFill>
                                    <a:srgbClr val="00B050"/>
                                  </a:solidFill>
                                  <a:latin typeface="Cambria Math" panose="02040503050406030204" pitchFamily="18" charset="0"/>
                                  <a:ea typeface="Cambria Math" panose="02040503050406030204" pitchFamily="18" charset="0"/>
                                </a:rPr>
                                <m:t>𝐼</m:t>
                              </m:r>
                            </m:e>
                            <m:sub>
                              <m:r>
                                <a:rPr lang="en-US" sz="3600" b="0" i="1" smtClean="0">
                                  <a:solidFill>
                                    <a:srgbClr val="00B050"/>
                                  </a:solidFill>
                                  <a:latin typeface="Cambria Math" panose="02040503050406030204" pitchFamily="18" charset="0"/>
                                  <a:ea typeface="Cambria Math" panose="02040503050406030204" pitchFamily="18" charset="0"/>
                                </a:rPr>
                                <m:t>2</m:t>
                              </m:r>
                            </m:sub>
                          </m:sSub>
                        </m:e>
                      </m:d>
                      <m:r>
                        <a:rPr lang="en-US" sz="3600" b="0" i="1" smtClean="0">
                          <a:solidFill>
                            <a:srgbClr val="00B050"/>
                          </a:solidFill>
                          <a:latin typeface="Cambria Math" panose="02040503050406030204" pitchFamily="18" charset="0"/>
                          <a:ea typeface="Cambria Math" panose="02040503050406030204" pitchFamily="18" charset="0"/>
                        </a:rPr>
                        <m:t>=</m:t>
                      </m:r>
                      <m:d>
                        <m:dPr>
                          <m:ctrlPr>
                            <a:rPr lang="en-US" sz="3600" b="0" i="1" smtClean="0">
                              <a:solidFill>
                                <a:srgbClr val="00B050"/>
                              </a:solidFill>
                              <a:latin typeface="Cambria Math" panose="02040503050406030204" pitchFamily="18" charset="0"/>
                              <a:ea typeface="Cambria Math" panose="02040503050406030204" pitchFamily="18" charset="0"/>
                            </a:rPr>
                          </m:ctrlPr>
                        </m:dPr>
                        <m:e>
                          <m:r>
                            <a:rPr lang="en-US" sz="3600" b="0" i="0" smtClean="0">
                              <a:solidFill>
                                <a:srgbClr val="00B050"/>
                              </a:solidFill>
                              <a:latin typeface="Cambria Math" panose="02040503050406030204" pitchFamily="18" charset="0"/>
                              <a:ea typeface="Cambria Math" panose="02040503050406030204" pitchFamily="18" charset="0"/>
                            </a:rPr>
                            <m:t>0.25</m:t>
                          </m:r>
                        </m:e>
                      </m:d>
                      <m:r>
                        <a:rPr lang="en-US" sz="3600" b="0" i="0" smtClean="0">
                          <a:solidFill>
                            <a:srgbClr val="00B050"/>
                          </a:solidFill>
                          <a:latin typeface="Cambria Math" panose="02040503050406030204" pitchFamily="18" charset="0"/>
                          <a:ea typeface="Cambria Math" panose="02040503050406030204" pitchFamily="18" charset="0"/>
                        </a:rPr>
                        <m:t>−</m:t>
                      </m:r>
                      <m:d>
                        <m:dPr>
                          <m:ctrlPr>
                            <a:rPr lang="en-US" sz="3600" b="0" i="1" smtClean="0">
                              <a:solidFill>
                                <a:srgbClr val="00B050"/>
                              </a:solidFill>
                              <a:latin typeface="Cambria Math" panose="02040503050406030204" pitchFamily="18" charset="0"/>
                              <a:ea typeface="Cambria Math" panose="02040503050406030204" pitchFamily="18" charset="0"/>
                            </a:rPr>
                          </m:ctrlPr>
                        </m:dPr>
                        <m:e>
                          <m:r>
                            <a:rPr lang="en-US" sz="3600" b="0" i="0" smtClean="0">
                              <a:solidFill>
                                <a:srgbClr val="00B050"/>
                              </a:solidFill>
                              <a:latin typeface="Cambria Math" panose="02040503050406030204" pitchFamily="18" charset="0"/>
                              <a:ea typeface="Cambria Math" panose="02040503050406030204" pitchFamily="18" charset="0"/>
                            </a:rPr>
                            <m:t>−4.125</m:t>
                          </m:r>
                        </m:e>
                      </m:d>
                      <m:r>
                        <a:rPr lang="en-US" sz="3600" b="0" i="0" smtClean="0">
                          <a:solidFill>
                            <a:srgbClr val="00B050"/>
                          </a:solidFill>
                          <a:latin typeface="Cambria Math" panose="02040503050406030204" pitchFamily="18" charset="0"/>
                          <a:ea typeface="Cambria Math" panose="02040503050406030204" pitchFamily="18" charset="0"/>
                        </a:rPr>
                        <m:t>=0.25+4.125=4.375 </m:t>
                      </m:r>
                    </m:oMath>
                  </m:oMathPara>
                </a14:m>
                <a:endParaRPr lang="en-US" sz="3600" dirty="0">
                  <a:solidFill>
                    <a:srgbClr val="00B050"/>
                  </a:solidFill>
                </a:endParaRPr>
              </a:p>
            </p:txBody>
          </p:sp>
        </mc:Choice>
        <mc:Fallback xmlns="">
          <p:sp>
            <p:nvSpPr>
              <p:cNvPr id="10" name="TextBox 9">
                <a:extLst>
                  <a:ext uri="{FF2B5EF4-FFF2-40B4-BE49-F238E27FC236}">
                    <a16:creationId xmlns:a16="http://schemas.microsoft.com/office/drawing/2014/main" id="{5DF8C115-9CAB-304D-3401-E3581FE886B0}"/>
                  </a:ext>
                </a:extLst>
              </p:cNvPr>
              <p:cNvSpPr txBox="1">
                <a:spLocks noRot="1" noChangeAspect="1" noMove="1" noResize="1" noEditPoints="1" noAdjustHandles="1" noChangeArrowheads="1" noChangeShapeType="1" noTextEdit="1"/>
              </p:cNvSpPr>
              <p:nvPr/>
            </p:nvSpPr>
            <p:spPr>
              <a:xfrm>
                <a:off x="-22728" y="5736473"/>
                <a:ext cx="12324080" cy="553998"/>
              </a:xfrm>
              <a:prstGeom prst="rect">
                <a:avLst/>
              </a:prstGeom>
              <a:blipFill>
                <a:blip r:embed="rId8"/>
                <a:stretch>
                  <a:fillRect/>
                </a:stretch>
              </a:blipFill>
            </p:spPr>
            <p:txBody>
              <a:bodyPr/>
              <a:lstStyle/>
              <a:p>
                <a:r>
                  <a:rPr lang="en-PK">
                    <a:noFill/>
                  </a:rPr>
                  <a:t> </a:t>
                </a:r>
              </a:p>
            </p:txBody>
          </p:sp>
        </mc:Fallback>
      </mc:AlternateContent>
      <p:sp>
        <p:nvSpPr>
          <p:cNvPr id="11" name="TextBox 10">
            <a:extLst>
              <a:ext uri="{FF2B5EF4-FFF2-40B4-BE49-F238E27FC236}">
                <a16:creationId xmlns="" xmlns:a16="http://schemas.microsoft.com/office/drawing/2014/main" id="{3AA84C59-2DD0-393F-0608-9DB322005440}"/>
              </a:ext>
            </a:extLst>
          </p:cNvPr>
          <p:cNvSpPr txBox="1"/>
          <p:nvPr/>
        </p:nvSpPr>
        <p:spPr>
          <a:xfrm>
            <a:off x="6139312" y="6126031"/>
            <a:ext cx="2844800" cy="584775"/>
          </a:xfrm>
          <a:prstGeom prst="rect">
            <a:avLst/>
          </a:prstGeom>
          <a:noFill/>
        </p:spPr>
        <p:txBody>
          <a:bodyPr wrap="square" rtlCol="0">
            <a:spAutoFit/>
          </a:bodyPr>
          <a:lstStyle/>
          <a:p>
            <a:r>
              <a:rPr lang="en-US" sz="3200" b="1" dirty="0"/>
              <a:t>Answer</a:t>
            </a:r>
            <a:endParaRPr lang="en-PK" sz="3200" b="1" dirty="0"/>
          </a:p>
        </p:txBody>
      </p:sp>
    </p:spTree>
    <p:extLst>
      <p:ext uri="{BB962C8B-B14F-4D97-AF65-F5344CB8AC3E}">
        <p14:creationId xmlns:p14="http://schemas.microsoft.com/office/powerpoint/2010/main" val="343824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75944BAC-6B24-C15D-3B06-83838165225D}"/>
              </a:ext>
            </a:extLst>
          </p:cNvPr>
          <p:cNvSpPr txBox="1"/>
          <p:nvPr/>
        </p:nvSpPr>
        <p:spPr>
          <a:xfrm>
            <a:off x="304800" y="164926"/>
            <a:ext cx="11399520" cy="1446550"/>
          </a:xfrm>
          <a:prstGeom prst="rect">
            <a:avLst/>
          </a:prstGeom>
          <a:noFill/>
        </p:spPr>
        <p:txBody>
          <a:bodyPr wrap="square" rtlCol="0">
            <a:spAutoFit/>
          </a:bodyPr>
          <a:lstStyle/>
          <a:p>
            <a:r>
              <a:rPr lang="en-US" sz="4400" b="1" dirty="0">
                <a:solidFill>
                  <a:srgbClr val="FF0000"/>
                </a:solidFill>
              </a:rPr>
              <a:t>Q: Apply the Loop Analysis on the given below circuit, find the Current I</a:t>
            </a:r>
            <a:r>
              <a:rPr lang="en-US" sz="4400" b="1" baseline="-25000" dirty="0">
                <a:solidFill>
                  <a:srgbClr val="FF0000"/>
                </a:solidFill>
              </a:rPr>
              <a:t>x ,</a:t>
            </a:r>
            <a:r>
              <a:rPr lang="en-US" sz="4400" b="1" dirty="0" err="1">
                <a:solidFill>
                  <a:srgbClr val="FF0000"/>
                </a:solidFill>
              </a:rPr>
              <a:t>I</a:t>
            </a:r>
            <a:r>
              <a:rPr lang="en-US" sz="4400" b="1" baseline="-25000" dirty="0" err="1">
                <a:solidFill>
                  <a:srgbClr val="FF0000"/>
                </a:solidFill>
              </a:rPr>
              <a:t>y</a:t>
            </a:r>
            <a:r>
              <a:rPr lang="en-US" sz="4400" b="1" baseline="-25000" dirty="0">
                <a:solidFill>
                  <a:srgbClr val="FF0000"/>
                </a:solidFill>
              </a:rPr>
              <a:t> ,</a:t>
            </a:r>
            <a:r>
              <a:rPr lang="en-US" sz="4400" b="1" dirty="0">
                <a:solidFill>
                  <a:srgbClr val="FF0000"/>
                </a:solidFill>
              </a:rPr>
              <a:t>and </a:t>
            </a:r>
            <a:r>
              <a:rPr lang="en-US" sz="4400" b="1" dirty="0" err="1">
                <a:solidFill>
                  <a:srgbClr val="FF0000"/>
                </a:solidFill>
              </a:rPr>
              <a:t>I</a:t>
            </a:r>
            <a:r>
              <a:rPr lang="en-US" sz="4400" b="1" baseline="-25000" dirty="0" err="1">
                <a:solidFill>
                  <a:srgbClr val="FF0000"/>
                </a:solidFill>
              </a:rPr>
              <a:t>z</a:t>
            </a:r>
            <a:endParaRPr lang="en-PK" sz="4400" b="1" dirty="0">
              <a:solidFill>
                <a:srgbClr val="FF0000"/>
              </a:solidFill>
            </a:endParaRPr>
          </a:p>
        </p:txBody>
      </p:sp>
      <p:pic>
        <p:nvPicPr>
          <p:cNvPr id="14" name="Picture 13">
            <a:extLst>
              <a:ext uri="{FF2B5EF4-FFF2-40B4-BE49-F238E27FC236}">
                <a16:creationId xmlns="" xmlns:a16="http://schemas.microsoft.com/office/drawing/2014/main" id="{244A457E-6B7A-44A8-93C7-FB45A0A3384F}"/>
              </a:ext>
            </a:extLst>
          </p:cNvPr>
          <p:cNvPicPr>
            <a:picLocks noChangeAspect="1"/>
          </p:cNvPicPr>
          <p:nvPr/>
        </p:nvPicPr>
        <p:blipFill>
          <a:blip r:embed="rId2"/>
          <a:stretch>
            <a:fillRect/>
          </a:stretch>
        </p:blipFill>
        <p:spPr>
          <a:xfrm>
            <a:off x="2062480" y="1789957"/>
            <a:ext cx="7853679" cy="4910451"/>
          </a:xfrm>
          <a:prstGeom prst="rect">
            <a:avLst/>
          </a:prstGeom>
        </p:spPr>
      </p:pic>
    </p:spTree>
    <p:extLst>
      <p:ext uri="{BB962C8B-B14F-4D97-AF65-F5344CB8AC3E}">
        <p14:creationId xmlns:p14="http://schemas.microsoft.com/office/powerpoint/2010/main" val="84230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ED82E9EA-6B3B-3A34-802E-8E78DA3016B4}"/>
                  </a:ext>
                </a:extLst>
              </p:cNvPr>
              <p:cNvSpPr txBox="1"/>
              <p:nvPr/>
            </p:nvSpPr>
            <p:spPr>
              <a:xfrm>
                <a:off x="257233" y="2126577"/>
                <a:ext cx="236962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C00000"/>
                          </a:solidFill>
                          <a:latin typeface="Cambria Math" panose="02040503050406030204" pitchFamily="18" charset="0"/>
                        </a:rPr>
                        <m:t>𝑳𝒐𝒐𝒑</m:t>
                      </m:r>
                      <m:r>
                        <a:rPr lang="en-US" sz="4000" b="1" i="1" smtClean="0">
                          <a:solidFill>
                            <a:srgbClr val="C00000"/>
                          </a:solidFill>
                          <a:latin typeface="Cambria Math" panose="02040503050406030204" pitchFamily="18" charset="0"/>
                        </a:rPr>
                        <m:t>−</m:t>
                      </m:r>
                      <m:r>
                        <a:rPr lang="en-US" sz="4000" b="1" i="1" smtClean="0">
                          <a:solidFill>
                            <a:srgbClr val="C00000"/>
                          </a:solidFill>
                          <a:latin typeface="Cambria Math" panose="02040503050406030204" pitchFamily="18" charset="0"/>
                        </a:rPr>
                        <m:t>𝟏</m:t>
                      </m:r>
                      <m:r>
                        <a:rPr lang="en-US" sz="4000" b="1" i="1" smtClean="0">
                          <a:solidFill>
                            <a:srgbClr val="C00000"/>
                          </a:solidFill>
                          <a:latin typeface="Cambria Math" panose="02040503050406030204" pitchFamily="18" charset="0"/>
                        </a:rPr>
                        <m:t>:</m:t>
                      </m:r>
                    </m:oMath>
                  </m:oMathPara>
                </a14:m>
                <a:endParaRPr lang="en-PK" sz="4000" b="1" dirty="0">
                  <a:solidFill>
                    <a:srgbClr val="C00000"/>
                  </a:solidFill>
                </a:endParaRPr>
              </a:p>
            </p:txBody>
          </p:sp>
        </mc:Choice>
        <mc:Fallback xmlns="">
          <p:sp>
            <p:nvSpPr>
              <p:cNvPr id="2" name="TextBox 1">
                <a:extLst>
                  <a:ext uri="{FF2B5EF4-FFF2-40B4-BE49-F238E27FC236}">
                    <a16:creationId xmlns:a16="http://schemas.microsoft.com/office/drawing/2014/main" id="{ED82E9EA-6B3B-3A34-802E-8E78DA3016B4}"/>
                  </a:ext>
                </a:extLst>
              </p:cNvPr>
              <p:cNvSpPr txBox="1">
                <a:spLocks noRot="1" noChangeAspect="1" noMove="1" noResize="1" noEditPoints="1" noAdjustHandles="1" noChangeArrowheads="1" noChangeShapeType="1" noTextEdit="1"/>
              </p:cNvSpPr>
              <p:nvPr/>
            </p:nvSpPr>
            <p:spPr>
              <a:xfrm>
                <a:off x="257233" y="2126577"/>
                <a:ext cx="2369623" cy="615553"/>
              </a:xfrm>
              <a:prstGeom prst="rect">
                <a:avLst/>
              </a:prstGeom>
              <a:blipFill>
                <a:blip r:embed="rId2"/>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37433C7A-F70C-43D1-CB50-30E9CAFE9B5E}"/>
                  </a:ext>
                </a:extLst>
              </p:cNvPr>
              <p:cNvSpPr txBox="1"/>
              <p:nvPr/>
            </p:nvSpPr>
            <p:spPr>
              <a:xfrm>
                <a:off x="168008" y="3167827"/>
                <a:ext cx="748025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5</m:t>
                      </m:r>
                      <m:r>
                        <a:rPr lang="en-US" sz="3600" b="0" i="1" smtClean="0">
                          <a:latin typeface="Cambria Math" panose="02040503050406030204" pitchFamily="18" charset="0"/>
                        </a:rPr>
                        <m:t>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10</m:t>
                          </m:r>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+5 </m:t>
                      </m:r>
                      <m:d>
                        <m:dPr>
                          <m:ctrlPr>
                            <a:rPr lang="en-US" sz="3600" b="0" i="1" smtClean="0">
                              <a:latin typeface="Cambria Math" panose="02040503050406030204" pitchFamily="18" charset="0"/>
                            </a:rPr>
                          </m:ctrlPr>
                        </m:dPr>
                        <m:e>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e>
                      </m:d>
                      <m:r>
                        <a:rPr lang="en-US" sz="3600" b="0" i="1" smtClean="0">
                          <a:latin typeface="Cambria Math" panose="02040503050406030204" pitchFamily="18" charset="0"/>
                        </a:rPr>
                        <m:t>+3 (</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 </m:t>
                      </m:r>
                    </m:oMath>
                  </m:oMathPara>
                </a14:m>
                <a:endParaRPr lang="en-PK" sz="3600" dirty="0"/>
              </a:p>
            </p:txBody>
          </p:sp>
        </mc:Choice>
        <mc:Fallback xmlns="">
          <p:sp>
            <p:nvSpPr>
              <p:cNvPr id="3" name="TextBox 2">
                <a:extLst>
                  <a:ext uri="{FF2B5EF4-FFF2-40B4-BE49-F238E27FC236}">
                    <a16:creationId xmlns:a16="http://schemas.microsoft.com/office/drawing/2014/main" id="{37433C7A-F70C-43D1-CB50-30E9CAFE9B5E}"/>
                  </a:ext>
                </a:extLst>
              </p:cNvPr>
              <p:cNvSpPr txBox="1">
                <a:spLocks noRot="1" noChangeAspect="1" noMove="1" noResize="1" noEditPoints="1" noAdjustHandles="1" noChangeArrowheads="1" noChangeShapeType="1" noTextEdit="1"/>
              </p:cNvSpPr>
              <p:nvPr/>
            </p:nvSpPr>
            <p:spPr>
              <a:xfrm>
                <a:off x="168008" y="3167827"/>
                <a:ext cx="7480253" cy="553998"/>
              </a:xfrm>
              <a:prstGeom prst="rect">
                <a:avLst/>
              </a:prstGeom>
              <a:blipFill>
                <a:blip r:embed="rId3"/>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 xmlns:a16="http://schemas.microsoft.com/office/drawing/2014/main" id="{4076200D-87E3-B3DD-34A0-18A3B5E39544}"/>
                  </a:ext>
                </a:extLst>
              </p:cNvPr>
              <p:cNvSpPr txBox="1"/>
              <p:nvPr/>
            </p:nvSpPr>
            <p:spPr>
              <a:xfrm>
                <a:off x="152400" y="4147523"/>
                <a:ext cx="69191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5</m:t>
                      </m:r>
                      <m:r>
                        <a:rPr lang="en-US" sz="3600" b="0" i="1" smtClean="0">
                          <a:latin typeface="Cambria Math" panose="02040503050406030204" pitchFamily="18" charset="0"/>
                        </a:rPr>
                        <m:t>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10</m:t>
                          </m:r>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+5</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−5</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oMath>
                  </m:oMathPara>
                </a14:m>
                <a:endParaRPr lang="en-PK" sz="3600" dirty="0"/>
              </a:p>
            </p:txBody>
          </p:sp>
        </mc:Choice>
        <mc:Fallback xmlns="">
          <p:sp>
            <p:nvSpPr>
              <p:cNvPr id="10" name="TextBox 9">
                <a:extLst>
                  <a:ext uri="{FF2B5EF4-FFF2-40B4-BE49-F238E27FC236}">
                    <a16:creationId xmlns:a16="http://schemas.microsoft.com/office/drawing/2014/main" id="{4076200D-87E3-B3DD-34A0-18A3B5E39544}"/>
                  </a:ext>
                </a:extLst>
              </p:cNvPr>
              <p:cNvSpPr txBox="1">
                <a:spLocks noRot="1" noChangeAspect="1" noMove="1" noResize="1" noEditPoints="1" noAdjustHandles="1" noChangeArrowheads="1" noChangeShapeType="1" noTextEdit="1"/>
              </p:cNvSpPr>
              <p:nvPr/>
            </p:nvSpPr>
            <p:spPr>
              <a:xfrm>
                <a:off x="152400" y="4147523"/>
                <a:ext cx="6919138" cy="553998"/>
              </a:xfrm>
              <a:prstGeom prst="rect">
                <a:avLst/>
              </a:prstGeom>
              <a:blipFill>
                <a:blip r:embed="rId4"/>
                <a:stretch>
                  <a:fillRect/>
                </a:stretch>
              </a:blipFill>
            </p:spPr>
            <p:txBody>
              <a:bodyPr/>
              <a:lstStyle/>
              <a:p>
                <a:r>
                  <a:rPr lang="en-PK">
                    <a:noFill/>
                  </a:rPr>
                  <a:t> </a:t>
                </a:r>
              </a:p>
            </p:txBody>
          </p:sp>
        </mc:Fallback>
      </mc:AlternateContent>
      <p:sp>
        <p:nvSpPr>
          <p:cNvPr id="13" name="TextBox 12">
            <a:extLst>
              <a:ext uri="{FF2B5EF4-FFF2-40B4-BE49-F238E27FC236}">
                <a16:creationId xmlns="" xmlns:a16="http://schemas.microsoft.com/office/drawing/2014/main" id="{053D9612-E247-396A-8D61-75D5481C0F7A}"/>
              </a:ext>
            </a:extLst>
          </p:cNvPr>
          <p:cNvSpPr txBox="1"/>
          <p:nvPr/>
        </p:nvSpPr>
        <p:spPr>
          <a:xfrm>
            <a:off x="152400" y="170797"/>
            <a:ext cx="12476480" cy="461665"/>
          </a:xfrm>
          <a:prstGeom prst="rect">
            <a:avLst/>
          </a:prstGeom>
          <a:noFill/>
        </p:spPr>
        <p:txBody>
          <a:bodyPr wrap="square">
            <a:spAutoFit/>
          </a:bodyPr>
          <a:lstStyle/>
          <a:p>
            <a:r>
              <a:rPr lang="en-US" sz="2400" b="1" dirty="0">
                <a:solidFill>
                  <a:srgbClr val="FF0000"/>
                </a:solidFill>
              </a:rPr>
              <a:t>Q: Apply the Loop Analysis on the given below circuit, find the Current I</a:t>
            </a:r>
            <a:r>
              <a:rPr lang="en-US" sz="2400" b="1" baseline="-25000" dirty="0">
                <a:solidFill>
                  <a:srgbClr val="FF0000"/>
                </a:solidFill>
              </a:rPr>
              <a:t>x ,</a:t>
            </a:r>
            <a:r>
              <a:rPr lang="en-US" sz="2400" b="1" dirty="0" err="1">
                <a:solidFill>
                  <a:srgbClr val="FF0000"/>
                </a:solidFill>
              </a:rPr>
              <a:t>I</a:t>
            </a:r>
            <a:r>
              <a:rPr lang="en-US" sz="2400" b="1" baseline="-25000" dirty="0" err="1">
                <a:solidFill>
                  <a:srgbClr val="FF0000"/>
                </a:solidFill>
              </a:rPr>
              <a:t>y</a:t>
            </a:r>
            <a:r>
              <a:rPr lang="en-US" sz="2400" b="1" baseline="-25000" dirty="0">
                <a:solidFill>
                  <a:srgbClr val="FF0000"/>
                </a:solidFill>
              </a:rPr>
              <a:t> ,</a:t>
            </a:r>
            <a:r>
              <a:rPr lang="en-US" sz="2400" b="1" dirty="0">
                <a:solidFill>
                  <a:srgbClr val="FF0000"/>
                </a:solidFill>
              </a:rPr>
              <a:t>and </a:t>
            </a:r>
            <a:r>
              <a:rPr lang="en-US" sz="2400" b="1" dirty="0" err="1">
                <a:solidFill>
                  <a:srgbClr val="FF0000"/>
                </a:solidFill>
              </a:rPr>
              <a:t>I</a:t>
            </a:r>
            <a:r>
              <a:rPr lang="en-US" sz="2400" b="1" baseline="-25000" dirty="0" err="1">
                <a:solidFill>
                  <a:srgbClr val="FF0000"/>
                </a:solidFill>
              </a:rPr>
              <a:t>z</a:t>
            </a:r>
            <a:endParaRPr lang="en-PK" sz="2400" b="1" dirty="0">
              <a:solidFill>
                <a:srgbClr val="FF000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DCD293EC-6FB8-A10E-3DB4-D74487526209}"/>
                  </a:ext>
                </a:extLst>
              </p:cNvPr>
              <p:cNvSpPr txBox="1"/>
              <p:nvPr/>
            </p:nvSpPr>
            <p:spPr>
              <a:xfrm>
                <a:off x="309221" y="5140364"/>
                <a:ext cx="441075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5</m:t>
                      </m:r>
                      <m:r>
                        <a:rPr lang="en-US" sz="3600" b="0" i="1" smtClean="0">
                          <a:latin typeface="Cambria Math" panose="02040503050406030204" pitchFamily="18" charset="0"/>
                        </a:rPr>
                        <m:t>0=</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18</m:t>
                          </m:r>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−5</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oMath>
                  </m:oMathPara>
                </a14:m>
                <a:endParaRPr lang="en-PK" sz="3600" dirty="0"/>
              </a:p>
            </p:txBody>
          </p:sp>
        </mc:Choice>
        <mc:Fallback xmlns="">
          <p:sp>
            <p:nvSpPr>
              <p:cNvPr id="8" name="TextBox 7">
                <a:extLst>
                  <a:ext uri="{FF2B5EF4-FFF2-40B4-BE49-F238E27FC236}">
                    <a16:creationId xmlns:a16="http://schemas.microsoft.com/office/drawing/2014/main" id="{DCD293EC-6FB8-A10E-3DB4-D74487526209}"/>
                  </a:ext>
                </a:extLst>
              </p:cNvPr>
              <p:cNvSpPr txBox="1">
                <a:spLocks noRot="1" noChangeAspect="1" noMove="1" noResize="1" noEditPoints="1" noAdjustHandles="1" noChangeArrowheads="1" noChangeShapeType="1" noTextEdit="1"/>
              </p:cNvSpPr>
              <p:nvPr/>
            </p:nvSpPr>
            <p:spPr>
              <a:xfrm>
                <a:off x="309221" y="5140364"/>
                <a:ext cx="4410758" cy="553998"/>
              </a:xfrm>
              <a:prstGeom prst="rect">
                <a:avLst/>
              </a:prstGeom>
              <a:blipFill>
                <a:blip r:embed="rId5"/>
                <a:stretch>
                  <a:fillRect/>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261F9CB0-A454-C013-C6BC-E61F8E9AEA18}"/>
                  </a:ext>
                </a:extLst>
              </p:cNvPr>
              <p:cNvSpPr txBox="1"/>
              <p:nvPr/>
            </p:nvSpPr>
            <p:spPr>
              <a:xfrm>
                <a:off x="241576" y="6133205"/>
                <a:ext cx="663412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18</m:t>
                          </m:r>
                          <m:r>
                            <a:rPr lang="en-US" sz="3600" b="0" i="1" smtClean="0">
                              <a:latin typeface="Cambria Math" panose="02040503050406030204" pitchFamily="18" charset="0"/>
                            </a:rPr>
                            <m:t>𝐼</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−5</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−3</m:t>
                      </m:r>
                      <m:sSub>
                        <m:sSubPr>
                          <m:ctrlPr>
                            <a:rPr lang="en-PK"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r>
                        <a:rPr lang="en-US" sz="3600" i="1" smtClean="0">
                          <a:latin typeface="Cambria Math" panose="02040503050406030204" pitchFamily="18" charset="0"/>
                        </a:rPr>
                        <m:t>5</m:t>
                      </m:r>
                      <m:r>
                        <a:rPr lang="en-US" sz="3600" b="0" i="1" smtClean="0">
                          <a:latin typeface="Cambria Math" panose="02040503050406030204" pitchFamily="18" charset="0"/>
                        </a:rPr>
                        <m:t>0−−−−(1)</m:t>
                      </m:r>
                    </m:oMath>
                  </m:oMathPara>
                </a14:m>
                <a:endParaRPr lang="en-PK" sz="3600" dirty="0"/>
              </a:p>
            </p:txBody>
          </p:sp>
        </mc:Choice>
        <mc:Fallback xmlns="">
          <p:sp>
            <p:nvSpPr>
              <p:cNvPr id="9" name="TextBox 8">
                <a:extLst>
                  <a:ext uri="{FF2B5EF4-FFF2-40B4-BE49-F238E27FC236}">
                    <a16:creationId xmlns:a16="http://schemas.microsoft.com/office/drawing/2014/main" id="{261F9CB0-A454-C013-C6BC-E61F8E9AEA18}"/>
                  </a:ext>
                </a:extLst>
              </p:cNvPr>
              <p:cNvSpPr txBox="1">
                <a:spLocks noRot="1" noChangeAspect="1" noMove="1" noResize="1" noEditPoints="1" noAdjustHandles="1" noChangeArrowheads="1" noChangeShapeType="1" noTextEdit="1"/>
              </p:cNvSpPr>
              <p:nvPr/>
            </p:nvSpPr>
            <p:spPr>
              <a:xfrm>
                <a:off x="241576" y="6133205"/>
                <a:ext cx="6634124" cy="553998"/>
              </a:xfrm>
              <a:prstGeom prst="rect">
                <a:avLst/>
              </a:prstGeom>
              <a:blipFill>
                <a:blip r:embed="rId6"/>
                <a:stretch>
                  <a:fillRect/>
                </a:stretch>
              </a:blipFill>
            </p:spPr>
            <p:txBody>
              <a:bodyPr/>
              <a:lstStyle/>
              <a:p>
                <a:r>
                  <a:rPr lang="en-PK">
                    <a:noFill/>
                  </a:rPr>
                  <a:t> </a:t>
                </a:r>
              </a:p>
            </p:txBody>
          </p:sp>
        </mc:Fallback>
      </mc:AlternateContent>
      <p:pic>
        <p:nvPicPr>
          <p:cNvPr id="14" name="Picture 13">
            <a:extLst>
              <a:ext uri="{FF2B5EF4-FFF2-40B4-BE49-F238E27FC236}">
                <a16:creationId xmlns="" xmlns:a16="http://schemas.microsoft.com/office/drawing/2014/main" id="{CF7AB092-E4D3-90BE-FB5B-B72551CC60E3}"/>
              </a:ext>
            </a:extLst>
          </p:cNvPr>
          <p:cNvPicPr>
            <a:picLocks noChangeAspect="1"/>
          </p:cNvPicPr>
          <p:nvPr/>
        </p:nvPicPr>
        <p:blipFill>
          <a:blip r:embed="rId7"/>
          <a:stretch>
            <a:fillRect/>
          </a:stretch>
        </p:blipFill>
        <p:spPr>
          <a:xfrm>
            <a:off x="7628842" y="1625600"/>
            <a:ext cx="4410758" cy="3804050"/>
          </a:xfrm>
          <a:prstGeom prst="rect">
            <a:avLst/>
          </a:prstGeom>
        </p:spPr>
      </p:pic>
      <p:sp>
        <p:nvSpPr>
          <p:cNvPr id="21" name="TextBox 20">
            <a:extLst>
              <a:ext uri="{FF2B5EF4-FFF2-40B4-BE49-F238E27FC236}">
                <a16:creationId xmlns="" xmlns:a16="http://schemas.microsoft.com/office/drawing/2014/main" id="{7F841F44-DD1A-3ED2-E8C8-546D0C25AC24}"/>
              </a:ext>
            </a:extLst>
          </p:cNvPr>
          <p:cNvSpPr txBox="1"/>
          <p:nvPr/>
        </p:nvSpPr>
        <p:spPr>
          <a:xfrm>
            <a:off x="309221" y="575274"/>
            <a:ext cx="4003040" cy="830997"/>
          </a:xfrm>
          <a:prstGeom prst="rect">
            <a:avLst/>
          </a:prstGeom>
          <a:noFill/>
        </p:spPr>
        <p:txBody>
          <a:bodyPr wrap="square" rtlCol="0">
            <a:spAutoFit/>
          </a:bodyPr>
          <a:lstStyle/>
          <a:p>
            <a:r>
              <a:rPr lang="en-US" sz="4800" b="1" dirty="0"/>
              <a:t>SOLUTION</a:t>
            </a:r>
            <a:endParaRPr lang="en-PK" sz="4800" b="1" dirty="0"/>
          </a:p>
        </p:txBody>
      </p:sp>
      <p:sp>
        <p:nvSpPr>
          <p:cNvPr id="22" name="TextBox 21">
            <a:extLst>
              <a:ext uri="{FF2B5EF4-FFF2-40B4-BE49-F238E27FC236}">
                <a16:creationId xmlns="" xmlns:a16="http://schemas.microsoft.com/office/drawing/2014/main" id="{3F909FDF-7968-94C4-6CD5-E4C26A1CB352}"/>
              </a:ext>
            </a:extLst>
          </p:cNvPr>
          <p:cNvSpPr txBox="1"/>
          <p:nvPr/>
        </p:nvSpPr>
        <p:spPr>
          <a:xfrm>
            <a:off x="168008" y="1273725"/>
            <a:ext cx="7162800" cy="707886"/>
          </a:xfrm>
          <a:prstGeom prst="rect">
            <a:avLst/>
          </a:prstGeom>
          <a:noFill/>
        </p:spPr>
        <p:txBody>
          <a:bodyPr wrap="square" rtlCol="0">
            <a:spAutoFit/>
          </a:bodyPr>
          <a:lstStyle/>
          <a:p>
            <a:r>
              <a:rPr lang="en-US" sz="4000" b="1" dirty="0"/>
              <a:t>Apply the Loop Current Direction</a:t>
            </a:r>
            <a:endParaRPr lang="en-PK" sz="4000" b="1" dirty="0"/>
          </a:p>
        </p:txBody>
      </p:sp>
    </p:spTree>
    <p:extLst>
      <p:ext uri="{BB962C8B-B14F-4D97-AF65-F5344CB8AC3E}">
        <p14:creationId xmlns:p14="http://schemas.microsoft.com/office/powerpoint/2010/main" val="843639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554</Words>
  <Application>Microsoft Office PowerPoint</Application>
  <PresentationFormat>Widescreen</PresentationFormat>
  <Paragraphs>112</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-apple-system</vt:lpstr>
      <vt:lpstr>Arial</vt:lpstr>
      <vt:lpstr>Calibri</vt:lpstr>
      <vt:lpstr>Calibri Light</vt:lpstr>
      <vt:lpstr>Cambria Math</vt:lpstr>
      <vt:lpstr>Lato</vt:lpstr>
      <vt:lpstr>Times New Roman</vt:lpstr>
      <vt:lpstr>Office Theme</vt:lpstr>
      <vt:lpstr>Circuit Analysis Credit Hours = 3+1 Code NO: EE-121  by   Dr. Wazir Muhammad Laghari  Email: wazirlaghari@buetk.edu.pk</vt:lpstr>
      <vt:lpstr>LOOP</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Complex Numbers and Phasors </vt:lpstr>
      <vt:lpstr>PowerPoint Presentation</vt:lpstr>
      <vt:lpstr>PowerPoint Presentation</vt:lpstr>
      <vt:lpstr>Complex Numbers using the Rectangular Form </vt:lpstr>
      <vt:lpstr>PowerPoint Presentation</vt:lpstr>
      <vt:lpstr>PowerPoint Presentation</vt:lpstr>
      <vt:lpstr>Complex Addition and Subtraction </vt:lpstr>
      <vt:lpstr>PowerPoint Presentation</vt:lpstr>
      <vt:lpstr>PowerPoint Presentation</vt:lpstr>
      <vt:lpstr>Multiplication and Division of Complex Numbers </vt:lpstr>
      <vt:lpstr>PowerPoint Presentation</vt:lpstr>
      <vt:lpstr>The Complex Conjugate</vt:lpstr>
      <vt:lpstr>Complex Numbers using Polar Form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Wazir laghari</dc:creator>
  <cp:lastModifiedBy>Wazir laghari</cp:lastModifiedBy>
  <cp:revision>3</cp:revision>
  <dcterms:created xsi:type="dcterms:W3CDTF">2023-10-08T03:38:53Z</dcterms:created>
  <dcterms:modified xsi:type="dcterms:W3CDTF">2023-10-09T14:03:35Z</dcterms:modified>
</cp:coreProperties>
</file>