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309" r:id="rId2"/>
    <p:sldId id="256" r:id="rId3"/>
    <p:sldId id="302" r:id="rId4"/>
    <p:sldId id="303" r:id="rId5"/>
    <p:sldId id="257" r:id="rId6"/>
    <p:sldId id="304" r:id="rId7"/>
    <p:sldId id="327" r:id="rId8"/>
    <p:sldId id="306" r:id="rId9"/>
    <p:sldId id="307" r:id="rId10"/>
    <p:sldId id="308" r:id="rId11"/>
    <p:sldId id="312" r:id="rId12"/>
    <p:sldId id="311" r:id="rId13"/>
    <p:sldId id="310" r:id="rId14"/>
    <p:sldId id="313" r:id="rId15"/>
    <p:sldId id="315" r:id="rId16"/>
    <p:sldId id="314" r:id="rId17"/>
    <p:sldId id="316" r:id="rId18"/>
    <p:sldId id="317" r:id="rId19"/>
    <p:sldId id="318" r:id="rId20"/>
    <p:sldId id="319" r:id="rId21"/>
    <p:sldId id="321" r:id="rId22"/>
    <p:sldId id="322" r:id="rId23"/>
    <p:sldId id="323" r:id="rId24"/>
    <p:sldId id="325" r:id="rId25"/>
    <p:sldId id="326"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1" r:id="rId39"/>
    <p:sldId id="340" r:id="rId40"/>
    <p:sldId id="342" r:id="rId41"/>
    <p:sldId id="343" r:id="rId42"/>
    <p:sldId id="344" r:id="rId43"/>
    <p:sldId id="345" r:id="rId44"/>
    <p:sldId id="346" r:id="rId45"/>
    <p:sldId id="347" r:id="rId46"/>
    <p:sldId id="348" r:id="rId47"/>
    <p:sldId id="349" r:id="rId48"/>
    <p:sldId id="350" r:id="rId49"/>
    <p:sldId id="351" r:id="rId50"/>
    <p:sldId id="352" r:id="rId51"/>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433.37708"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3-24T05:17:12.279"/>
    </inkml:context>
    <inkml:brush xml:id="br0">
      <inkml:brushProperty name="width" value="0.1" units="cm"/>
      <inkml:brushProperty name="height" value="0.1" units="cm"/>
      <inkml:brushProperty name="fitToCurve" value="1"/>
    </inkml:brush>
  </inkml:definitions>
  <inkml:traceGroup>
    <inkml:annotationXML>
      <emma:emma xmlns:emma="http://www.w3.org/2003/04/emma" version="1.0">
        <emma:interpretation id="{7A3C44DC-9BC3-4F82-A7C5-CE6B24336674}" emma:medium="tactile" emma:mode="ink">
          <msink:context xmlns:msink="http://schemas.microsoft.com/ink/2010/main" type="writingRegion" rotatedBoundingBox="9689,10452 8167,9133 8849,8346 10372,9665"/>
        </emma:interpretation>
      </emma:emma>
    </inkml:annotationXML>
    <inkml:traceGroup>
      <inkml:annotationXML>
        <emma:emma xmlns:emma="http://www.w3.org/2003/04/emma" version="1.0">
          <emma:interpretation id="{E2144C73-5E6C-4427-B51D-EA60E625D061}" emma:medium="tactile" emma:mode="ink">
            <msink:context xmlns:msink="http://schemas.microsoft.com/ink/2010/main" type="paragraph" rotatedBoundingBox="9689,10452 8167,9133 8849,8346 10372,9665" alignmentLevel="1"/>
          </emma:interpretation>
        </emma:emma>
      </inkml:annotationXML>
      <inkml:traceGroup>
        <inkml:annotationXML>
          <emma:emma xmlns:emma="http://www.w3.org/2003/04/emma" version="1.0">
            <emma:interpretation id="{011085FC-BACA-4A0F-B9FC-D9E40855890A}" emma:medium="tactile" emma:mode="ink">
              <msink:context xmlns:msink="http://schemas.microsoft.com/ink/2010/main" type="line" rotatedBoundingBox="9689,10452 8167,9133 8849,8346 10372,9665"/>
            </emma:interpretation>
          </emma:emma>
        </inkml:annotationXML>
        <inkml:traceGroup>
          <inkml:annotationXML>
            <emma:emma xmlns:emma="http://www.w3.org/2003/04/emma" version="1.0">
              <emma:interpretation id="{4BD3F539-8690-4C7E-A8A5-8F900DC00C84}" emma:medium="tactile" emma:mode="ink">
                <msink:context xmlns:msink="http://schemas.microsoft.com/ink/2010/main" type="inkWord" rotatedBoundingBox="9689,10452 8167,9133 8849,8346 10372,9665"/>
              </emma:interpretation>
              <emma:one-of disjunction-type="recognition" id="oneOf0">
                <emma:interpretation id="interp0" emma:lang="en-US" emma:confidence="1">
                  <emma:literal>op</emma:literal>
                </emma:interpretation>
                <emma:interpretation id="interp1" emma:lang="en-US" emma:confidence="0">
                  <emma:literal>rop</emma:literal>
                </emma:interpretation>
                <emma:interpretation id="interp2" emma:lang="en-US" emma:confidence="0">
                  <emma:literal>oop</emma:literal>
                </emma:interpretation>
                <emma:interpretation id="interp3" emma:lang="en-US" emma:confidence="0">
                  <emma:literal>roo</emma:literal>
                </emma:interpretation>
                <emma:interpretation id="interp4" emma:lang="en-US" emma:confidence="0">
                  <emma:literal>r0p</emma:literal>
                </emma:interpretation>
              </emma:one-of>
            </emma:emma>
          </inkml:annotationXML>
          <inkml:trace contextRef="#ctx0" brushRef="#br0">1623 1613 386 0,'6'-21'118'16,"3"8"-24"-16,-5-1 11 0,-2 10-25 0,2-3-37 15,1 3 8-15,-5 4 13 0,9-7-7 16,-9 7-19-16,10-2 13 0,-10 2-5 0,0 0-23 16,0 0 13-16,15 0 0 0,-15 0-28 0,11 8 7 15,-11-8-7-15,4 6 25 0,-4 2-10 0,0-8-7 16,0 13 22-16,0-8-15 0,-4 5-3 16,4-10-20-16,-5 10 23 0,4 0-20 0,-4-7 15 15,5-3 5-15,-4 10-20 0,4-10 17 0,-5 12-23 16,5-12-2-16,-1 2 13 0,1-2-11 15,-5 9 21-15,5-9 5 0,0 0-35 0,0 0-1 16,0 0 21-16,0 0-21 0,0 0 10 16,-10-20-12-16,10 20 7 0,0-14 3 0,0 0 2 15,0 2 1-15,1 0 15 0,-1-8-21 0,5 6 16 16,-5 0-6-16,4-5-15 0,1 4-25 0,-4 0 33 16,4 3-13-16,-5-2 8 0,4 3 7 15,1 0-30-15,-5 0 5 0,0 2-5 0,1 4-16 16,4-3 21-16,-5 8 17 0,0-12-6 15,0 12-14-15,0 0-13 0,-6-6 14 0,6 6 9 16,-9-6-4-16,9 6 4 0,0 0-5 16,0 0 6-16,-26 6-11 0,26-6 24 0,-19 2-6 15,8 0 3-15,-4-2 38 0,2 2-23 0,2 3-26 16,-4-2 32-16,0-1 12 0,0 0-18 0,0 4-3 16,0 0-2-16,0-5 3 15,0 5-13-15,0-3 20 0,1 0-2 0,-1 1-8 0,5 0 12 16,-1-2-4-16,2 0 2 0,9-2-23 0,-15 5 11 15,15-5-3-15,-15 3 12 0,15-3-17 16,-10 3-10-16,10-3-6 0,0 0 18 0,0 0 14 16,0 0-9-16,0 0 3 0,0 0-13 0,-9-11 8 15,9 11-10-15,0 0-3 0,4-14-8 0,-4 14 31 16,6-10-20-16,-1 9 5 0,-5 1 5 16,9-10-11-16,-9 10 11 0,6-4-10 15,-6 4-1-15,9-5-14 0,-9 5-6 0,0 0 13 16,0 0 0-16,0 0-3 0,0 0 3 0,0 0 49 15,0 0-36-15,0 0 20 0,15 9-8 16,-15-9 3-16,0 0 6 0,0 11-24 0,0-11 33 16,-5 9-27-16,5-9 30 0,-4 11-18 0,4-11 5 15,-6 5 8-15,6-5 28 0,-5 10-46 0,5-10 5 16,-4 7 11-16,4-7 4 0,-5 3-20 16,5-3-13-16,0 0-10 0,0 0-8 15,0 0 24-15,0 0-11 0,0 0 33 0,0 0-10 0,-15-13-17 16,15 13 1-16,-1-16 1 0,1 5 10 15,0-1 0-15,0-6 13 0,1 6 0 0,4-8-8 16,-5 3 13-16,4 1-3 0,1-4 3 16,1 4-15-16,3-4 9 0,-3 3 9 0,-2-2-8 15,5 5 5-15,2-2-21 0,-1 3 11 0,-1-1-3 16,-3 4 0-16,3-1 5 0,-3 2-18 16,3-3-2-16,-3 10 36 0,-1-6-44 0,4 7 20 15,-9 1-2-15,0 0 26 0,0 0-34 0,15 7 14 16,-15-7-14-16,1 16 21 0,-2-3-3 15,1-2-2-15,-5 5-1 0,-4 2-7 0,3 4-15 16,-4-3-6-16,-5 5 19 0,-3 2-49 16,1 1-8-16,-7-1 20 0,0-2-2 0,3-1-5 15,-5 2-28-15,-2-8 20 0,-2 3-2 0,0-4 15 16,0-2 8-16,0-8-16 0,0-2-15 0,-5-4 21 16,-4-9 35-16,4-2 11 0,-10-6-26 15,6-6-16-15,3-4 24 0,1-5 22 0,-4-17-7 16,14 10 11-16,1 1-1 0,9-6-2 0,4 6 10 15,2 0 17-15,8-1-17 0,1-4 0 0,1 4 21 16,8 0-37-16,-3-5 37 0,8 1 14 16,1 0-27-16,4 5 25 0,2 0-28 0,-1 4-2 15,4-1-19-15,-3 11 21 0,-1 1-20 0,4 7-3 16,-3 3-21-16,3 3 37 0,-5 7-14 16,2-1 1-16,-6 10 53 0,5-2-61 15,-1 6-16-15,1 6-2 0,-5 5 46 0,-4 5-15 16,4-2-31-16,-6 9 38 0,-3 3 14 0,-2-3-11 15,-4 6 5-15,-4-1 38 0,-2 0-41 0,-8 7 11 16,-2-4 18-16,-9 2-13 0,0-5-18 16,-4-3-6-16,-7-6 22 0,-3-4-29 0,0-3-10 15,3-9 28-15,-8-6 5 0,4-5-20 0,1-4-16 16,-6-7-5-16,0-6 16 0,-1-6-16 16,-8-14 8-16,5-3-3 0,4-9-23 15,6 0 24-15,4-3-14 0,14 2-2 0,6 7-2 16,0-5 19-16,10-2 1 0,1 0-18 0,4-4 21 15,0-4-32-15,15-15 29 0,0 6 13 0,4-4-29 16,5 3 32-16,7 6-9 0,-1 3 11 16,6 4-5-16,-2 0-6 0,1 17-9 0,-1 10-6 15,1-1 8-15,-5 11-46 0,5 3-16 0,-5 6 29 16,0 5-24-16,-2 4 29 0,-2 8-46 0,-1 1 40 16,4 5 8-16,-8 6 31 0,-1 4-28 15,-1 5 21-15,-8-2-1 0,-2 6 33 0,-3-4 29 16,-2 5 13-16,-8-1-13 0,-2 1-3 0,-3 0-33 15,-6 8 15-15,-5-6 8 0,-5-1-54 0,-15 10-18 16,0-11-40-16,-10 2-9 16,-4-3-2-16,5-11 18 0,3-6 39 0,-3 0-29 15,-1-5 26-15,1-4 15 0,3-3 21 0,1-6-21 16,-4 0-5-16,4-6-2 0,1-1-9 0,3-5 24 16,2 1 34-16,3-3-9 0,6 0-17 15,2-5 22-15,7 4 24 0,1 1-16 0,5 1-7 16,0-7 9-16,2 8-32 0,6-2-6 0,3 3 24 15,-1-1 7-15,5 1-20 0,5 5 10 0,-1-7-31 16,7 4 33-16,-2-1-22 0,2 1 2 16,4 7 15-16,0-4 13 0,0 0-12 0,0 4-9 15,0-1 19-15,-2 3-29 0,2-3 19 0,0 3-3 16,0 0-1-16,0 0-17 0,0 3 21 16,0-2-34-16,0 1 10 0,1-2-92 15</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433.37708"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3-24T05:17:15.224"/>
    </inkml:context>
    <inkml:brush xml:id="br0">
      <inkml:brushProperty name="width" value="0.1" units="cm"/>
      <inkml:brushProperty name="height" value="0.1" units="cm"/>
      <inkml:brushProperty name="fitToCurve" value="1"/>
    </inkml:brush>
  </inkml:definitions>
  <inkml:traceGroup>
    <inkml:annotationXML>
      <emma:emma xmlns:emma="http://www.w3.org/2003/04/emma" version="1.0">
        <emma:interpretation id="{2FFE70E1-3A56-4D23-830B-3DD69576DAFD}" emma:medium="tactile" emma:mode="ink">
          <msink:context xmlns:msink="http://schemas.microsoft.com/ink/2010/main" type="inkDrawing" rotatedBoundingBox="10064,11078 11577,10940 11705,12352 10193,12490" hotPoints="9990,11092 11600,11153 10711,12277" semanticType="enclosure" shapeName="Triangle"/>
        </emma:interpretation>
      </emma:emma>
    </inkml:annotationXML>
    <inkml:trace contextRef="#ctx0" brushRef="#br0">689 1372 168 0,'0'-29'87'0,"-5"3"0"15,11 2-7-15,-6 2 7 0,5-2-8 0,-1 5-33 16,2-3 3-16,-1 0 2 0,4-1-2 0,-3-1-6 15,3 4-20-15,1-2 0 0,-1-8 16 16,6 4-16-16,0-3-5 0,-4-1 2 16,13-7 1-16,-3 1-6 0,3 0-7 0,-3-1-1 15,3-3 1-15,2 3-8 0,8-14 18 0,-4 8-10 16,-6 6-6-16,2 1 16 0,4 1-38 16,9-13 22-16,-9 12-25 0,0 5-2 0,0-1 27 15,-1 2-10-15,-4 0 29 0,1 7-21 0,3-1 10 16,-8 6-7-16,3-2-21 0,-5 3 18 15,1 0 0-15,-5 5-10 0,0-2 4 16,0 3 40-16,-5 5-47 0,1-5 13 0,-2 2-18 16,1 3 5-16,-5-1 11 0,1 6 12 0,-6 1 5 0,9-9-5 15,-9 9-7-15,5-4-11 0,-5 4 11 16,0 0-11-16,0 0 21 0,0 0 5 16,0 0-18-16,0 0-8 0,0 0-2 0,-25-3 18 15,25 3-34-15,-15 0-2 0,15 0 10 0,-15-6 0 16,5 6 44-16,10 0-24 0,-15-3 1 15,15 3-44-15,-15-9 5 0,6 8-13 0,-2-2 14 16,2-4 1-16,3 3 11 0,-3-4-2 0,3 6-19 16,-3-8 24-16,-1 6 12 0,1-4-51 0,3 4 51 15,-8 0-12-15,4-2 15 16,-1 4-3-16,1-2-2 0,-6 4 25 0,-3-4-25 0,-1 8 8 16,-4 1 9-16,3-2-17 0,-9 5 23 0,-4 2 20 15,4 0-2-15,-10 4-18 0,-5 2 4 16,0-3-17-16,2 6 21 0,-2-3-8 15,-1-1 12-15,1 2 14 0,-3-2-37 0,3-1-4 16,5-1-1-16,-6 6 1 0,7-8-6 0,5 1 13 16,-2 2 39-16,-3-8-60 0,0 11 21 15,4-9-17-15,0 3-17 0,4 0 11 0,-4 2 13 16,5-4-15-16,2-5 22 0,-2 6-27 0,4-4 25 16,6-2-16-16,-4 0-19 0,3-4 19 0,2 0 14 15,-1-4-3-15,5-4-31 0,5 0 43 16,-4 0-14-16,8-4-16 0,-4 1-11 0,5-4 9 15,5-4 25-15,0 5-3 0,0-4-10 0,5 0 3 16,1-4 18-16,-2 3 7 0,7-3-45 0,-2 2 30 16,-3-5-23-16,3 9 7 0,1-5 1 15,1 6 25-15,-2-5 41 0,-3 8-53 16,3 0-1-16,1-2 1 0,-5 4 14 0,-1 5-9 16,2-4 7-16,-1 3 8 0,-1-1-8 0,-4 7-5 15,5-9 26-15,-5 9 0 0,0 0-8 16,0 0-18-16,0 0 21 0,0 0-8 0,0 0-16 15,0 0 8-15,0 0 6 0,0 0-1 0,-14 22-33 16,14-22 0-16,0 13-25 0,-1-6-37 16,-8-4-94-16</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C2EE51-B0EB-409A-BC18-F0C4D299A883}" type="datetimeFigureOut">
              <a:rPr lang="en-US" smtClean="0"/>
              <a:t>3/24/2024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49C12A-7C1F-4B2E-B31F-F98F7BB0F417}" type="slidenum">
              <a:rPr lang="en-US" smtClean="0"/>
              <a:t>‹#›</a:t>
            </a:fld>
            <a:endParaRPr lang="en-US"/>
          </a:p>
        </p:txBody>
      </p:sp>
    </p:spTree>
    <p:extLst>
      <p:ext uri="{BB962C8B-B14F-4D97-AF65-F5344CB8AC3E}">
        <p14:creationId xmlns:p14="http://schemas.microsoft.com/office/powerpoint/2010/main" val="1611866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EA4EF9-4071-45FF-B2A0-01FFC43F7506}" type="slidenum">
              <a:rPr lang="en-US" smtClean="0"/>
              <a:pPr/>
              <a:t>1</a:t>
            </a:fld>
            <a:endParaRPr lang="en-US"/>
          </a:p>
        </p:txBody>
      </p:sp>
    </p:spTree>
    <p:extLst>
      <p:ext uri="{BB962C8B-B14F-4D97-AF65-F5344CB8AC3E}">
        <p14:creationId xmlns:p14="http://schemas.microsoft.com/office/powerpoint/2010/main" val="3522124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CDB8A0-65FF-D958-92A2-1621DE0877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xmlns="" id="{1B93C9C9-122D-7F75-4918-9DF1D1ACA1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xmlns="" id="{E661A3DF-1614-35DC-B953-A9DDD002789B}"/>
              </a:ext>
            </a:extLst>
          </p:cNvPr>
          <p:cNvSpPr>
            <a:spLocks noGrp="1"/>
          </p:cNvSpPr>
          <p:nvPr>
            <p:ph type="dt" sz="half" idx="10"/>
          </p:nvPr>
        </p:nvSpPr>
        <p:spPr/>
        <p:txBody>
          <a:bodyPr/>
          <a:lstStyle/>
          <a:p>
            <a:fld id="{339133B6-611E-471C-B3E4-17828A643775}" type="datetimeFigureOut">
              <a:rPr lang="en-PK" smtClean="0"/>
              <a:t>24/03/2024</a:t>
            </a:fld>
            <a:endParaRPr lang="en-PK"/>
          </a:p>
        </p:txBody>
      </p:sp>
      <p:sp>
        <p:nvSpPr>
          <p:cNvPr id="5" name="Footer Placeholder 4">
            <a:extLst>
              <a:ext uri="{FF2B5EF4-FFF2-40B4-BE49-F238E27FC236}">
                <a16:creationId xmlns:a16="http://schemas.microsoft.com/office/drawing/2014/main" xmlns="" id="{AD1C681E-1D43-6915-FF48-81417C2582C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xmlns="" id="{72CDB42B-82D3-EEF8-41D8-84C87B71EFEC}"/>
              </a:ext>
            </a:extLst>
          </p:cNvPr>
          <p:cNvSpPr>
            <a:spLocks noGrp="1"/>
          </p:cNvSpPr>
          <p:nvPr>
            <p:ph type="sldNum" sz="quarter" idx="12"/>
          </p:nvPr>
        </p:nvSpPr>
        <p:spPr/>
        <p:txBody>
          <a:bodyPr/>
          <a:lstStyle/>
          <a:p>
            <a:fld id="{61DDB187-0BF3-4CD7-8A0D-9E628685FDAB}" type="slidenum">
              <a:rPr lang="en-PK" smtClean="0"/>
              <a:t>‹#›</a:t>
            </a:fld>
            <a:endParaRPr lang="en-PK"/>
          </a:p>
        </p:txBody>
      </p:sp>
    </p:spTree>
    <p:extLst>
      <p:ext uri="{BB962C8B-B14F-4D97-AF65-F5344CB8AC3E}">
        <p14:creationId xmlns:p14="http://schemas.microsoft.com/office/powerpoint/2010/main" val="30555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BA8A4E-1659-DADF-3DE4-C8D056327453}"/>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xmlns="" id="{1D00EFED-7025-6718-E849-1BE1143476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xmlns="" id="{272C15F3-B4C3-93AA-FBB5-C557654AA404}"/>
              </a:ext>
            </a:extLst>
          </p:cNvPr>
          <p:cNvSpPr>
            <a:spLocks noGrp="1"/>
          </p:cNvSpPr>
          <p:nvPr>
            <p:ph type="dt" sz="half" idx="10"/>
          </p:nvPr>
        </p:nvSpPr>
        <p:spPr/>
        <p:txBody>
          <a:bodyPr/>
          <a:lstStyle/>
          <a:p>
            <a:fld id="{339133B6-611E-471C-B3E4-17828A643775}" type="datetimeFigureOut">
              <a:rPr lang="en-PK" smtClean="0"/>
              <a:t>24/03/2024</a:t>
            </a:fld>
            <a:endParaRPr lang="en-PK"/>
          </a:p>
        </p:txBody>
      </p:sp>
      <p:sp>
        <p:nvSpPr>
          <p:cNvPr id="5" name="Footer Placeholder 4">
            <a:extLst>
              <a:ext uri="{FF2B5EF4-FFF2-40B4-BE49-F238E27FC236}">
                <a16:creationId xmlns:a16="http://schemas.microsoft.com/office/drawing/2014/main" xmlns="" id="{FE843D00-3340-A685-51F7-EEF53D5DC91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xmlns="" id="{1985DDEE-43A7-D0DC-D954-9EEEB315FE43}"/>
              </a:ext>
            </a:extLst>
          </p:cNvPr>
          <p:cNvSpPr>
            <a:spLocks noGrp="1"/>
          </p:cNvSpPr>
          <p:nvPr>
            <p:ph type="sldNum" sz="quarter" idx="12"/>
          </p:nvPr>
        </p:nvSpPr>
        <p:spPr/>
        <p:txBody>
          <a:bodyPr/>
          <a:lstStyle/>
          <a:p>
            <a:fld id="{61DDB187-0BF3-4CD7-8A0D-9E628685FDAB}" type="slidenum">
              <a:rPr lang="en-PK" smtClean="0"/>
              <a:t>‹#›</a:t>
            </a:fld>
            <a:endParaRPr lang="en-PK"/>
          </a:p>
        </p:txBody>
      </p:sp>
    </p:spTree>
    <p:extLst>
      <p:ext uri="{BB962C8B-B14F-4D97-AF65-F5344CB8AC3E}">
        <p14:creationId xmlns:p14="http://schemas.microsoft.com/office/powerpoint/2010/main" val="1746054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C1D62AB-535C-62B3-DAC2-BA13880BF2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xmlns="" id="{8C6373DB-34FB-961B-8DD2-97E90F071D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xmlns="" id="{FED049B3-B399-4E7F-5F03-E11C1781ECD7}"/>
              </a:ext>
            </a:extLst>
          </p:cNvPr>
          <p:cNvSpPr>
            <a:spLocks noGrp="1"/>
          </p:cNvSpPr>
          <p:nvPr>
            <p:ph type="dt" sz="half" idx="10"/>
          </p:nvPr>
        </p:nvSpPr>
        <p:spPr/>
        <p:txBody>
          <a:bodyPr/>
          <a:lstStyle/>
          <a:p>
            <a:fld id="{339133B6-611E-471C-B3E4-17828A643775}" type="datetimeFigureOut">
              <a:rPr lang="en-PK" smtClean="0"/>
              <a:t>24/03/2024</a:t>
            </a:fld>
            <a:endParaRPr lang="en-PK"/>
          </a:p>
        </p:txBody>
      </p:sp>
      <p:sp>
        <p:nvSpPr>
          <p:cNvPr id="5" name="Footer Placeholder 4">
            <a:extLst>
              <a:ext uri="{FF2B5EF4-FFF2-40B4-BE49-F238E27FC236}">
                <a16:creationId xmlns:a16="http://schemas.microsoft.com/office/drawing/2014/main" xmlns="" id="{36506885-B340-1199-0D37-42F28165B47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xmlns="" id="{C3834D3E-D842-6BC5-8694-B9ED8EF08D23}"/>
              </a:ext>
            </a:extLst>
          </p:cNvPr>
          <p:cNvSpPr>
            <a:spLocks noGrp="1"/>
          </p:cNvSpPr>
          <p:nvPr>
            <p:ph type="sldNum" sz="quarter" idx="12"/>
          </p:nvPr>
        </p:nvSpPr>
        <p:spPr/>
        <p:txBody>
          <a:bodyPr/>
          <a:lstStyle/>
          <a:p>
            <a:fld id="{61DDB187-0BF3-4CD7-8A0D-9E628685FDAB}" type="slidenum">
              <a:rPr lang="en-PK" smtClean="0"/>
              <a:t>‹#›</a:t>
            </a:fld>
            <a:endParaRPr lang="en-PK"/>
          </a:p>
        </p:txBody>
      </p:sp>
    </p:spTree>
    <p:extLst>
      <p:ext uri="{BB962C8B-B14F-4D97-AF65-F5344CB8AC3E}">
        <p14:creationId xmlns:p14="http://schemas.microsoft.com/office/powerpoint/2010/main" val="4218255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0FFA9F-7F42-06CF-2817-F608CD8B72D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xmlns="" id="{9081D916-A6D6-561C-6A09-4E11156474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xmlns="" id="{E8A77026-7F38-AA45-8DCB-B8019F4A569E}"/>
              </a:ext>
            </a:extLst>
          </p:cNvPr>
          <p:cNvSpPr>
            <a:spLocks noGrp="1"/>
          </p:cNvSpPr>
          <p:nvPr>
            <p:ph type="dt" sz="half" idx="10"/>
          </p:nvPr>
        </p:nvSpPr>
        <p:spPr/>
        <p:txBody>
          <a:bodyPr/>
          <a:lstStyle/>
          <a:p>
            <a:fld id="{339133B6-611E-471C-B3E4-17828A643775}" type="datetimeFigureOut">
              <a:rPr lang="en-PK" smtClean="0"/>
              <a:t>24/03/2024</a:t>
            </a:fld>
            <a:endParaRPr lang="en-PK"/>
          </a:p>
        </p:txBody>
      </p:sp>
      <p:sp>
        <p:nvSpPr>
          <p:cNvPr id="5" name="Footer Placeholder 4">
            <a:extLst>
              <a:ext uri="{FF2B5EF4-FFF2-40B4-BE49-F238E27FC236}">
                <a16:creationId xmlns:a16="http://schemas.microsoft.com/office/drawing/2014/main" xmlns="" id="{96835826-F8B5-456D-6C00-BD66F77EA39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xmlns="" id="{420FFE3C-C3D2-A818-2262-6C12201A58EC}"/>
              </a:ext>
            </a:extLst>
          </p:cNvPr>
          <p:cNvSpPr>
            <a:spLocks noGrp="1"/>
          </p:cNvSpPr>
          <p:nvPr>
            <p:ph type="sldNum" sz="quarter" idx="12"/>
          </p:nvPr>
        </p:nvSpPr>
        <p:spPr/>
        <p:txBody>
          <a:bodyPr/>
          <a:lstStyle/>
          <a:p>
            <a:fld id="{61DDB187-0BF3-4CD7-8A0D-9E628685FDAB}" type="slidenum">
              <a:rPr lang="en-PK" smtClean="0"/>
              <a:t>‹#›</a:t>
            </a:fld>
            <a:endParaRPr lang="en-PK"/>
          </a:p>
        </p:txBody>
      </p:sp>
    </p:spTree>
    <p:extLst>
      <p:ext uri="{BB962C8B-B14F-4D97-AF65-F5344CB8AC3E}">
        <p14:creationId xmlns:p14="http://schemas.microsoft.com/office/powerpoint/2010/main" val="2666452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D47E4E-1B5C-72EA-C6F4-F3859F5D72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xmlns="" id="{A8F7548B-56F1-5265-D550-2E73A38103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BB2474E-7A9D-E447-BFDB-0AA6FAD0E3C7}"/>
              </a:ext>
            </a:extLst>
          </p:cNvPr>
          <p:cNvSpPr>
            <a:spLocks noGrp="1"/>
          </p:cNvSpPr>
          <p:nvPr>
            <p:ph type="dt" sz="half" idx="10"/>
          </p:nvPr>
        </p:nvSpPr>
        <p:spPr/>
        <p:txBody>
          <a:bodyPr/>
          <a:lstStyle/>
          <a:p>
            <a:fld id="{339133B6-611E-471C-B3E4-17828A643775}" type="datetimeFigureOut">
              <a:rPr lang="en-PK" smtClean="0"/>
              <a:t>24/03/2024</a:t>
            </a:fld>
            <a:endParaRPr lang="en-PK"/>
          </a:p>
        </p:txBody>
      </p:sp>
      <p:sp>
        <p:nvSpPr>
          <p:cNvPr id="5" name="Footer Placeholder 4">
            <a:extLst>
              <a:ext uri="{FF2B5EF4-FFF2-40B4-BE49-F238E27FC236}">
                <a16:creationId xmlns:a16="http://schemas.microsoft.com/office/drawing/2014/main" xmlns="" id="{B85D5CCC-F7DC-5FE7-8348-73EDC13A4AD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xmlns="" id="{B0A27872-7760-C08F-B871-F842CEB922FF}"/>
              </a:ext>
            </a:extLst>
          </p:cNvPr>
          <p:cNvSpPr>
            <a:spLocks noGrp="1"/>
          </p:cNvSpPr>
          <p:nvPr>
            <p:ph type="sldNum" sz="quarter" idx="12"/>
          </p:nvPr>
        </p:nvSpPr>
        <p:spPr/>
        <p:txBody>
          <a:bodyPr/>
          <a:lstStyle/>
          <a:p>
            <a:fld id="{61DDB187-0BF3-4CD7-8A0D-9E628685FDAB}" type="slidenum">
              <a:rPr lang="en-PK" smtClean="0"/>
              <a:t>‹#›</a:t>
            </a:fld>
            <a:endParaRPr lang="en-PK"/>
          </a:p>
        </p:txBody>
      </p:sp>
    </p:spTree>
    <p:extLst>
      <p:ext uri="{BB962C8B-B14F-4D97-AF65-F5344CB8AC3E}">
        <p14:creationId xmlns:p14="http://schemas.microsoft.com/office/powerpoint/2010/main" val="214772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F366DA-59F0-9846-6431-9CEFDD90D3E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xmlns="" id="{9F6E6B34-F261-3661-2836-151E2E39F1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xmlns="" id="{0194C804-78C0-B0C0-9483-1C7839E47E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xmlns="" id="{ADBBD612-9662-AA21-0806-D67F4F9793DE}"/>
              </a:ext>
            </a:extLst>
          </p:cNvPr>
          <p:cNvSpPr>
            <a:spLocks noGrp="1"/>
          </p:cNvSpPr>
          <p:nvPr>
            <p:ph type="dt" sz="half" idx="10"/>
          </p:nvPr>
        </p:nvSpPr>
        <p:spPr/>
        <p:txBody>
          <a:bodyPr/>
          <a:lstStyle/>
          <a:p>
            <a:fld id="{339133B6-611E-471C-B3E4-17828A643775}" type="datetimeFigureOut">
              <a:rPr lang="en-PK" smtClean="0"/>
              <a:t>24/03/2024</a:t>
            </a:fld>
            <a:endParaRPr lang="en-PK"/>
          </a:p>
        </p:txBody>
      </p:sp>
      <p:sp>
        <p:nvSpPr>
          <p:cNvPr id="6" name="Footer Placeholder 5">
            <a:extLst>
              <a:ext uri="{FF2B5EF4-FFF2-40B4-BE49-F238E27FC236}">
                <a16:creationId xmlns:a16="http://schemas.microsoft.com/office/drawing/2014/main" xmlns="" id="{C0FB6F28-5373-8270-DC5B-5C7CB05C2C9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xmlns="" id="{D3A649DD-0005-BB5A-A0A2-032DC2716BC9}"/>
              </a:ext>
            </a:extLst>
          </p:cNvPr>
          <p:cNvSpPr>
            <a:spLocks noGrp="1"/>
          </p:cNvSpPr>
          <p:nvPr>
            <p:ph type="sldNum" sz="quarter" idx="12"/>
          </p:nvPr>
        </p:nvSpPr>
        <p:spPr/>
        <p:txBody>
          <a:bodyPr/>
          <a:lstStyle/>
          <a:p>
            <a:fld id="{61DDB187-0BF3-4CD7-8A0D-9E628685FDAB}" type="slidenum">
              <a:rPr lang="en-PK" smtClean="0"/>
              <a:t>‹#›</a:t>
            </a:fld>
            <a:endParaRPr lang="en-PK"/>
          </a:p>
        </p:txBody>
      </p:sp>
    </p:spTree>
    <p:extLst>
      <p:ext uri="{BB962C8B-B14F-4D97-AF65-F5344CB8AC3E}">
        <p14:creationId xmlns:p14="http://schemas.microsoft.com/office/powerpoint/2010/main" val="2760309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1F799-C5D1-9C45-7FC9-21B5F5227A8D}"/>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xmlns="" id="{7ED4239C-B53C-B27D-8637-068970F1B7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0A1F494-C794-F3F3-B873-201847826E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xmlns="" id="{BA89604D-359D-1DED-F34C-808426046C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8C96057-CF41-B0CD-0DEB-3C8BE55AA0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xmlns="" id="{8394084F-71EB-717B-1C52-D9BAAFEFDA60}"/>
              </a:ext>
            </a:extLst>
          </p:cNvPr>
          <p:cNvSpPr>
            <a:spLocks noGrp="1"/>
          </p:cNvSpPr>
          <p:nvPr>
            <p:ph type="dt" sz="half" idx="10"/>
          </p:nvPr>
        </p:nvSpPr>
        <p:spPr/>
        <p:txBody>
          <a:bodyPr/>
          <a:lstStyle/>
          <a:p>
            <a:fld id="{339133B6-611E-471C-B3E4-17828A643775}" type="datetimeFigureOut">
              <a:rPr lang="en-PK" smtClean="0"/>
              <a:t>24/03/2024</a:t>
            </a:fld>
            <a:endParaRPr lang="en-PK"/>
          </a:p>
        </p:txBody>
      </p:sp>
      <p:sp>
        <p:nvSpPr>
          <p:cNvPr id="8" name="Footer Placeholder 7">
            <a:extLst>
              <a:ext uri="{FF2B5EF4-FFF2-40B4-BE49-F238E27FC236}">
                <a16:creationId xmlns:a16="http://schemas.microsoft.com/office/drawing/2014/main" xmlns="" id="{DEEB8A5E-E818-54A4-3CC6-3D8EDEEEE024}"/>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xmlns="" id="{872FD4B9-8A42-2C06-D1A5-8195B82511C4}"/>
              </a:ext>
            </a:extLst>
          </p:cNvPr>
          <p:cNvSpPr>
            <a:spLocks noGrp="1"/>
          </p:cNvSpPr>
          <p:nvPr>
            <p:ph type="sldNum" sz="quarter" idx="12"/>
          </p:nvPr>
        </p:nvSpPr>
        <p:spPr/>
        <p:txBody>
          <a:bodyPr/>
          <a:lstStyle/>
          <a:p>
            <a:fld id="{61DDB187-0BF3-4CD7-8A0D-9E628685FDAB}" type="slidenum">
              <a:rPr lang="en-PK" smtClean="0"/>
              <a:t>‹#›</a:t>
            </a:fld>
            <a:endParaRPr lang="en-PK"/>
          </a:p>
        </p:txBody>
      </p:sp>
    </p:spTree>
    <p:extLst>
      <p:ext uri="{BB962C8B-B14F-4D97-AF65-F5344CB8AC3E}">
        <p14:creationId xmlns:p14="http://schemas.microsoft.com/office/powerpoint/2010/main" val="1157404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7AC2F8-1DE3-238D-279E-708F87CE1A57}"/>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xmlns="" id="{532A7E56-6861-04FF-D9AB-46BDE4F96E88}"/>
              </a:ext>
            </a:extLst>
          </p:cNvPr>
          <p:cNvSpPr>
            <a:spLocks noGrp="1"/>
          </p:cNvSpPr>
          <p:nvPr>
            <p:ph type="dt" sz="half" idx="10"/>
          </p:nvPr>
        </p:nvSpPr>
        <p:spPr/>
        <p:txBody>
          <a:bodyPr/>
          <a:lstStyle/>
          <a:p>
            <a:fld id="{339133B6-611E-471C-B3E4-17828A643775}" type="datetimeFigureOut">
              <a:rPr lang="en-PK" smtClean="0"/>
              <a:t>24/03/2024</a:t>
            </a:fld>
            <a:endParaRPr lang="en-PK"/>
          </a:p>
        </p:txBody>
      </p:sp>
      <p:sp>
        <p:nvSpPr>
          <p:cNvPr id="4" name="Footer Placeholder 3">
            <a:extLst>
              <a:ext uri="{FF2B5EF4-FFF2-40B4-BE49-F238E27FC236}">
                <a16:creationId xmlns:a16="http://schemas.microsoft.com/office/drawing/2014/main" xmlns="" id="{39404FFA-5F0B-254A-1FA6-C1E0AB08C09E}"/>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xmlns="" id="{BFF00814-B677-5136-6BF8-116C9D0E923C}"/>
              </a:ext>
            </a:extLst>
          </p:cNvPr>
          <p:cNvSpPr>
            <a:spLocks noGrp="1"/>
          </p:cNvSpPr>
          <p:nvPr>
            <p:ph type="sldNum" sz="quarter" idx="12"/>
          </p:nvPr>
        </p:nvSpPr>
        <p:spPr/>
        <p:txBody>
          <a:bodyPr/>
          <a:lstStyle/>
          <a:p>
            <a:fld id="{61DDB187-0BF3-4CD7-8A0D-9E628685FDAB}" type="slidenum">
              <a:rPr lang="en-PK" smtClean="0"/>
              <a:t>‹#›</a:t>
            </a:fld>
            <a:endParaRPr lang="en-PK"/>
          </a:p>
        </p:txBody>
      </p:sp>
    </p:spTree>
    <p:extLst>
      <p:ext uri="{BB962C8B-B14F-4D97-AF65-F5344CB8AC3E}">
        <p14:creationId xmlns:p14="http://schemas.microsoft.com/office/powerpoint/2010/main" val="306009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0116F61-B19E-4A4F-BF9E-27C28DF10F50}"/>
              </a:ext>
            </a:extLst>
          </p:cNvPr>
          <p:cNvSpPr>
            <a:spLocks noGrp="1"/>
          </p:cNvSpPr>
          <p:nvPr>
            <p:ph type="dt" sz="half" idx="10"/>
          </p:nvPr>
        </p:nvSpPr>
        <p:spPr/>
        <p:txBody>
          <a:bodyPr/>
          <a:lstStyle/>
          <a:p>
            <a:fld id="{339133B6-611E-471C-B3E4-17828A643775}" type="datetimeFigureOut">
              <a:rPr lang="en-PK" smtClean="0"/>
              <a:t>24/03/2024</a:t>
            </a:fld>
            <a:endParaRPr lang="en-PK"/>
          </a:p>
        </p:txBody>
      </p:sp>
      <p:sp>
        <p:nvSpPr>
          <p:cNvPr id="3" name="Footer Placeholder 2">
            <a:extLst>
              <a:ext uri="{FF2B5EF4-FFF2-40B4-BE49-F238E27FC236}">
                <a16:creationId xmlns:a16="http://schemas.microsoft.com/office/drawing/2014/main" xmlns="" id="{9ED20C2A-ED83-E581-050A-E6B94DE9E790}"/>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xmlns="" id="{82D84C78-917A-AA7F-6F0E-7D41C11B67AA}"/>
              </a:ext>
            </a:extLst>
          </p:cNvPr>
          <p:cNvSpPr>
            <a:spLocks noGrp="1"/>
          </p:cNvSpPr>
          <p:nvPr>
            <p:ph type="sldNum" sz="quarter" idx="12"/>
          </p:nvPr>
        </p:nvSpPr>
        <p:spPr/>
        <p:txBody>
          <a:bodyPr/>
          <a:lstStyle/>
          <a:p>
            <a:fld id="{61DDB187-0BF3-4CD7-8A0D-9E628685FDAB}" type="slidenum">
              <a:rPr lang="en-PK" smtClean="0"/>
              <a:t>‹#›</a:t>
            </a:fld>
            <a:endParaRPr lang="en-PK"/>
          </a:p>
        </p:txBody>
      </p:sp>
    </p:spTree>
    <p:extLst>
      <p:ext uri="{BB962C8B-B14F-4D97-AF65-F5344CB8AC3E}">
        <p14:creationId xmlns:p14="http://schemas.microsoft.com/office/powerpoint/2010/main" val="3732989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792233-FADE-CDF5-1AB0-3B0E5179A4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xmlns="" id="{CD6B1F06-FC13-DFB7-D366-A4285C55BC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xmlns="" id="{7C9CE3A2-03F6-2F3F-B15A-3D4CD4F9B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10C1BDA-88A8-8A16-4C33-5AC0F5A78FA5}"/>
              </a:ext>
            </a:extLst>
          </p:cNvPr>
          <p:cNvSpPr>
            <a:spLocks noGrp="1"/>
          </p:cNvSpPr>
          <p:nvPr>
            <p:ph type="dt" sz="half" idx="10"/>
          </p:nvPr>
        </p:nvSpPr>
        <p:spPr/>
        <p:txBody>
          <a:bodyPr/>
          <a:lstStyle/>
          <a:p>
            <a:fld id="{339133B6-611E-471C-B3E4-17828A643775}" type="datetimeFigureOut">
              <a:rPr lang="en-PK" smtClean="0"/>
              <a:t>24/03/2024</a:t>
            </a:fld>
            <a:endParaRPr lang="en-PK"/>
          </a:p>
        </p:txBody>
      </p:sp>
      <p:sp>
        <p:nvSpPr>
          <p:cNvPr id="6" name="Footer Placeholder 5">
            <a:extLst>
              <a:ext uri="{FF2B5EF4-FFF2-40B4-BE49-F238E27FC236}">
                <a16:creationId xmlns:a16="http://schemas.microsoft.com/office/drawing/2014/main" xmlns="" id="{ED6573AF-5B26-E218-20DA-5BF0A8F99A0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xmlns="" id="{9BA4084E-55C6-0D08-2669-3DC04F267453}"/>
              </a:ext>
            </a:extLst>
          </p:cNvPr>
          <p:cNvSpPr>
            <a:spLocks noGrp="1"/>
          </p:cNvSpPr>
          <p:nvPr>
            <p:ph type="sldNum" sz="quarter" idx="12"/>
          </p:nvPr>
        </p:nvSpPr>
        <p:spPr/>
        <p:txBody>
          <a:bodyPr/>
          <a:lstStyle/>
          <a:p>
            <a:fld id="{61DDB187-0BF3-4CD7-8A0D-9E628685FDAB}" type="slidenum">
              <a:rPr lang="en-PK" smtClean="0"/>
              <a:t>‹#›</a:t>
            </a:fld>
            <a:endParaRPr lang="en-PK"/>
          </a:p>
        </p:txBody>
      </p:sp>
    </p:spTree>
    <p:extLst>
      <p:ext uri="{BB962C8B-B14F-4D97-AF65-F5344CB8AC3E}">
        <p14:creationId xmlns:p14="http://schemas.microsoft.com/office/powerpoint/2010/main" val="2557108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D09B12-02EE-0F5A-08FE-61F87D61FF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xmlns="" id="{DD973043-E36A-1AC7-2D9C-85C56E9F89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xmlns="" id="{4367FDC3-1943-F4E8-25E1-4FFEE525B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9D0F9FB-364D-0C96-56A8-38D85607E392}"/>
              </a:ext>
            </a:extLst>
          </p:cNvPr>
          <p:cNvSpPr>
            <a:spLocks noGrp="1"/>
          </p:cNvSpPr>
          <p:nvPr>
            <p:ph type="dt" sz="half" idx="10"/>
          </p:nvPr>
        </p:nvSpPr>
        <p:spPr/>
        <p:txBody>
          <a:bodyPr/>
          <a:lstStyle/>
          <a:p>
            <a:fld id="{339133B6-611E-471C-B3E4-17828A643775}" type="datetimeFigureOut">
              <a:rPr lang="en-PK" smtClean="0"/>
              <a:t>24/03/2024</a:t>
            </a:fld>
            <a:endParaRPr lang="en-PK"/>
          </a:p>
        </p:txBody>
      </p:sp>
      <p:sp>
        <p:nvSpPr>
          <p:cNvPr id="6" name="Footer Placeholder 5">
            <a:extLst>
              <a:ext uri="{FF2B5EF4-FFF2-40B4-BE49-F238E27FC236}">
                <a16:creationId xmlns:a16="http://schemas.microsoft.com/office/drawing/2014/main" xmlns="" id="{FB9D3F80-5428-1A53-8BDF-43B73350697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xmlns="" id="{057A43BB-ACD2-3AAE-42A8-B6F3907C8C27}"/>
              </a:ext>
            </a:extLst>
          </p:cNvPr>
          <p:cNvSpPr>
            <a:spLocks noGrp="1"/>
          </p:cNvSpPr>
          <p:nvPr>
            <p:ph type="sldNum" sz="quarter" idx="12"/>
          </p:nvPr>
        </p:nvSpPr>
        <p:spPr/>
        <p:txBody>
          <a:bodyPr/>
          <a:lstStyle/>
          <a:p>
            <a:fld id="{61DDB187-0BF3-4CD7-8A0D-9E628685FDAB}" type="slidenum">
              <a:rPr lang="en-PK" smtClean="0"/>
              <a:t>‹#›</a:t>
            </a:fld>
            <a:endParaRPr lang="en-PK"/>
          </a:p>
        </p:txBody>
      </p:sp>
    </p:spTree>
    <p:extLst>
      <p:ext uri="{BB962C8B-B14F-4D97-AF65-F5344CB8AC3E}">
        <p14:creationId xmlns:p14="http://schemas.microsoft.com/office/powerpoint/2010/main" val="359433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57306D3-AFF8-FAC1-CE45-6E5E49C96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xmlns="" id="{1ED66DBC-C3AD-CD1E-285D-B6D5C50649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xmlns="" id="{97BC645B-F9C7-8080-08AC-00D86589B8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9133B6-611E-471C-B3E4-17828A643775}" type="datetimeFigureOut">
              <a:rPr lang="en-PK" smtClean="0"/>
              <a:t>24/03/2024</a:t>
            </a:fld>
            <a:endParaRPr lang="en-PK"/>
          </a:p>
        </p:txBody>
      </p:sp>
      <p:sp>
        <p:nvSpPr>
          <p:cNvPr id="5" name="Footer Placeholder 4">
            <a:extLst>
              <a:ext uri="{FF2B5EF4-FFF2-40B4-BE49-F238E27FC236}">
                <a16:creationId xmlns:a16="http://schemas.microsoft.com/office/drawing/2014/main" xmlns="" id="{410C33C6-8083-6276-AD98-3201799617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xmlns="" id="{2F6E94B1-EC34-C130-8ADC-3CA07F7876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DDB187-0BF3-4CD7-8A0D-9E628685FDAB}" type="slidenum">
              <a:rPr lang="en-PK" smtClean="0"/>
              <a:t>‹#›</a:t>
            </a:fld>
            <a:endParaRPr lang="en-PK"/>
          </a:p>
        </p:txBody>
      </p:sp>
    </p:spTree>
    <p:extLst>
      <p:ext uri="{BB962C8B-B14F-4D97-AF65-F5344CB8AC3E}">
        <p14:creationId xmlns:p14="http://schemas.microsoft.com/office/powerpoint/2010/main" val="1192673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2.emf"/><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electricaltechnology.org/2018/08/electrical-shock-hazards-its-effects-on-human-body.html" TargetMode="External"/><Relationship Id="rId2" Type="http://schemas.openxmlformats.org/officeDocument/2006/relationships/hyperlink" Target="https://www.electricaltechnology.org/2015/08/difference-between-neutral-ground-and-earth.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electricaltechnology.org/2021/09/afci-arc-fault-circuit-interrupter.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electricaltechnology.org/2013/05/typical-ac-power-supply-system-scheme.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electricaltechnology.org/2022/08/types-of-insulators.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4155" y="3467894"/>
            <a:ext cx="7772400" cy="531812"/>
          </a:xfrm>
        </p:spPr>
        <p:txBody>
          <a:bodyPr>
            <a:noAutofit/>
          </a:bodyPr>
          <a:lstStyle/>
          <a:p>
            <a:r>
              <a:rPr lang="en-US" sz="3200" b="1" dirty="0" smtClean="0">
                <a:solidFill>
                  <a:schemeClr val="bg2">
                    <a:lumMod val="10000"/>
                  </a:schemeClr>
                </a:solidFill>
                <a:latin typeface="Times New Roman" pitchFamily="18" charset="0"/>
                <a:cs typeface="Times New Roman" pitchFamily="18" charset="0"/>
              </a:rPr>
              <a:t>Power System Protection</a:t>
            </a:r>
            <a:br>
              <a:rPr lang="en-US" sz="3200" b="1" dirty="0" smtClean="0">
                <a:solidFill>
                  <a:schemeClr val="bg2">
                    <a:lumMod val="10000"/>
                  </a:schemeClr>
                </a:solidFill>
                <a:latin typeface="Times New Roman" pitchFamily="18" charset="0"/>
                <a:cs typeface="Times New Roman" pitchFamily="18" charset="0"/>
              </a:rPr>
            </a:br>
            <a:r>
              <a:rPr lang="en-US" sz="3200" b="1" dirty="0" smtClean="0">
                <a:solidFill>
                  <a:schemeClr val="bg2">
                    <a:lumMod val="10000"/>
                  </a:schemeClr>
                </a:solidFill>
                <a:latin typeface="Times New Roman" pitchFamily="18" charset="0"/>
                <a:cs typeface="Times New Roman" pitchFamily="18" charset="0"/>
              </a:rPr>
              <a:t>Credit </a:t>
            </a:r>
            <a:r>
              <a:rPr lang="en-US" sz="3200" b="1" dirty="0">
                <a:solidFill>
                  <a:schemeClr val="bg2">
                    <a:lumMod val="10000"/>
                  </a:schemeClr>
                </a:solidFill>
                <a:latin typeface="Times New Roman" pitchFamily="18" charset="0"/>
                <a:cs typeface="Times New Roman" pitchFamily="18" charset="0"/>
              </a:rPr>
              <a:t>Hours = </a:t>
            </a:r>
            <a:r>
              <a:rPr lang="en-US" sz="3200" b="1" dirty="0" smtClean="0">
                <a:solidFill>
                  <a:schemeClr val="bg2">
                    <a:lumMod val="10000"/>
                  </a:schemeClr>
                </a:solidFill>
                <a:latin typeface="Times New Roman" pitchFamily="18" charset="0"/>
                <a:cs typeface="Times New Roman" pitchFamily="18" charset="0"/>
              </a:rPr>
              <a:t>3</a:t>
            </a:r>
            <a:br>
              <a:rPr lang="en-US" sz="3200" b="1" dirty="0" smtClean="0">
                <a:solidFill>
                  <a:schemeClr val="bg2">
                    <a:lumMod val="10000"/>
                  </a:schemeClr>
                </a:solidFill>
                <a:latin typeface="Times New Roman" pitchFamily="18" charset="0"/>
                <a:cs typeface="Times New Roman" pitchFamily="18" charset="0"/>
              </a:rPr>
            </a:br>
            <a:r>
              <a:rPr lang="en-US" sz="3200" b="1" dirty="0" smtClean="0">
                <a:solidFill>
                  <a:schemeClr val="bg2">
                    <a:lumMod val="10000"/>
                  </a:schemeClr>
                </a:solidFill>
                <a:latin typeface="Times New Roman" pitchFamily="18" charset="0"/>
                <a:cs typeface="Times New Roman" pitchFamily="18" charset="0"/>
              </a:rPr>
              <a:t>Code NO: EE-503</a:t>
            </a:r>
            <a:r>
              <a:rPr lang="en-US" sz="3200" b="1" dirty="0">
                <a:solidFill>
                  <a:schemeClr val="bg2">
                    <a:lumMod val="10000"/>
                  </a:schemeClr>
                </a:solidFill>
                <a:latin typeface="Times New Roman" pitchFamily="18" charset="0"/>
                <a:cs typeface="Times New Roman" pitchFamily="18" charset="0"/>
              </a:rPr>
              <a:t/>
            </a:r>
            <a:br>
              <a:rPr lang="en-US" sz="3200" b="1" dirty="0">
                <a:solidFill>
                  <a:schemeClr val="bg2">
                    <a:lumMod val="10000"/>
                  </a:schemeClr>
                </a:solidFill>
                <a:latin typeface="Times New Roman" pitchFamily="18" charset="0"/>
                <a:cs typeface="Times New Roman" pitchFamily="18" charset="0"/>
              </a:rPr>
            </a:br>
            <a:r>
              <a:rPr lang="en-US" sz="3200" b="1" dirty="0">
                <a:solidFill>
                  <a:schemeClr val="bg2">
                    <a:lumMod val="10000"/>
                  </a:schemeClr>
                </a:solidFill>
                <a:latin typeface="Times New Roman" pitchFamily="18" charset="0"/>
                <a:cs typeface="Times New Roman" pitchFamily="18" charset="0"/>
              </a:rPr>
              <a:t/>
            </a:r>
            <a:br>
              <a:rPr lang="en-US" sz="3200" b="1" dirty="0">
                <a:solidFill>
                  <a:schemeClr val="bg2">
                    <a:lumMod val="10000"/>
                  </a:schemeClr>
                </a:solidFill>
                <a:latin typeface="Times New Roman" pitchFamily="18" charset="0"/>
                <a:cs typeface="Times New Roman" pitchFamily="18" charset="0"/>
              </a:rPr>
            </a:br>
            <a:r>
              <a:rPr lang="en-US" sz="2800" dirty="0">
                <a:solidFill>
                  <a:schemeClr val="bg2">
                    <a:lumMod val="10000"/>
                  </a:schemeClr>
                </a:solidFill>
                <a:latin typeface="Times New Roman" pitchFamily="18" charset="0"/>
                <a:cs typeface="Times New Roman" pitchFamily="18" charset="0"/>
              </a:rPr>
              <a:t>by</a:t>
            </a:r>
            <a:br>
              <a:rPr lang="en-US" sz="2800" dirty="0">
                <a:solidFill>
                  <a:schemeClr val="bg2">
                    <a:lumMod val="10000"/>
                  </a:schemeClr>
                </a:solidFill>
                <a:latin typeface="Times New Roman" pitchFamily="18" charset="0"/>
                <a:cs typeface="Times New Roman" pitchFamily="18" charset="0"/>
              </a:rPr>
            </a:br>
            <a:r>
              <a:rPr lang="en-US" sz="2800" dirty="0">
                <a:solidFill>
                  <a:schemeClr val="bg2">
                    <a:lumMod val="10000"/>
                  </a:schemeClr>
                </a:solidFill>
                <a:latin typeface="Times New Roman" pitchFamily="18" charset="0"/>
                <a:cs typeface="Times New Roman" pitchFamily="18" charset="0"/>
              </a:rPr>
              <a:t> </a:t>
            </a:r>
            <a:br>
              <a:rPr lang="en-US" sz="2800" dirty="0">
                <a:solidFill>
                  <a:schemeClr val="bg2">
                    <a:lumMod val="10000"/>
                  </a:schemeClr>
                </a:solidFill>
                <a:latin typeface="Times New Roman" pitchFamily="18" charset="0"/>
                <a:cs typeface="Times New Roman" pitchFamily="18" charset="0"/>
              </a:rPr>
            </a:br>
            <a:r>
              <a:rPr lang="en-US" sz="2800" dirty="0">
                <a:solidFill>
                  <a:schemeClr val="bg2">
                    <a:lumMod val="10000"/>
                  </a:schemeClr>
                </a:solidFill>
                <a:latin typeface="Times New Roman" pitchFamily="18" charset="0"/>
                <a:cs typeface="Times New Roman" pitchFamily="18" charset="0"/>
              </a:rPr>
              <a:t>Dr. Wazir Muhammad Laghari</a:t>
            </a:r>
            <a:r>
              <a:rPr lang="en-US" sz="2800" i="1" dirty="0">
                <a:solidFill>
                  <a:schemeClr val="bg2">
                    <a:lumMod val="10000"/>
                  </a:schemeClr>
                </a:solidFill>
                <a:latin typeface="Times New Roman" pitchFamily="18" charset="0"/>
                <a:cs typeface="Times New Roman" pitchFamily="18" charset="0"/>
              </a:rPr>
              <a:t/>
            </a:r>
            <a:br>
              <a:rPr lang="en-US" sz="2800" i="1" dirty="0">
                <a:solidFill>
                  <a:schemeClr val="bg2">
                    <a:lumMod val="10000"/>
                  </a:schemeClr>
                </a:solidFill>
                <a:latin typeface="Times New Roman" pitchFamily="18" charset="0"/>
                <a:cs typeface="Times New Roman" pitchFamily="18" charset="0"/>
              </a:rPr>
            </a:br>
            <a:r>
              <a:rPr lang="en-US" sz="2800" i="1" dirty="0">
                <a:solidFill>
                  <a:schemeClr val="bg2">
                    <a:lumMod val="10000"/>
                  </a:schemeClr>
                </a:solidFill>
                <a:latin typeface="Times New Roman" pitchFamily="18" charset="0"/>
                <a:cs typeface="Times New Roman" pitchFamily="18" charset="0"/>
              </a:rPr>
              <a:t/>
            </a:r>
            <a:br>
              <a:rPr lang="en-US" sz="2800" i="1" dirty="0">
                <a:solidFill>
                  <a:schemeClr val="bg2">
                    <a:lumMod val="10000"/>
                  </a:schemeClr>
                </a:solidFill>
                <a:latin typeface="Times New Roman" pitchFamily="18" charset="0"/>
                <a:cs typeface="Times New Roman" pitchFamily="18" charset="0"/>
              </a:rPr>
            </a:br>
            <a:r>
              <a:rPr lang="en-US" sz="2000" i="1" dirty="0">
                <a:solidFill>
                  <a:schemeClr val="bg2">
                    <a:lumMod val="10000"/>
                  </a:schemeClr>
                </a:solidFill>
                <a:latin typeface="Times New Roman" pitchFamily="18" charset="0"/>
                <a:cs typeface="Times New Roman" pitchFamily="18" charset="0"/>
              </a:rPr>
              <a:t>Email: wazirlaghari@buetk.edu.pk</a:t>
            </a:r>
          </a:p>
        </p:txBody>
      </p:sp>
      <p:sp>
        <p:nvSpPr>
          <p:cNvPr id="5" name="AutoShape 2" descr="Image result for BUITEMS monogra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BUITEMS monogram"/>
          <p:cNvSpPr>
            <a:spLocks noChangeAspect="1" noChangeArrowheads="1"/>
          </p:cNvSpPr>
          <p:nvPr/>
        </p:nvSpPr>
        <p:spPr bwMode="auto">
          <a:xfrm>
            <a:off x="1679575" y="-966788"/>
            <a:ext cx="2095500" cy="20288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7" name="Straight Connector 6"/>
          <p:cNvCxnSpPr/>
          <p:nvPr/>
        </p:nvCxnSpPr>
        <p:spPr>
          <a:xfrm>
            <a:off x="2286000" y="4341812"/>
            <a:ext cx="8382000" cy="1588"/>
          </a:xfrm>
          <a:prstGeom prst="line">
            <a:avLst/>
          </a:prstGeom>
          <a:ln w="635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480" y="431404"/>
            <a:ext cx="1896320" cy="1833562"/>
          </a:xfrm>
          <a:prstGeom prst="ellipse">
            <a:avLst/>
          </a:prstGeom>
        </p:spPr>
      </p:pic>
      <p:sp>
        <p:nvSpPr>
          <p:cNvPr id="8" name="Title 1"/>
          <p:cNvSpPr txBox="1">
            <a:spLocks/>
          </p:cNvSpPr>
          <p:nvPr/>
        </p:nvSpPr>
        <p:spPr>
          <a:xfrm>
            <a:off x="2590800" y="5181600"/>
            <a:ext cx="77724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11500" b="1" kern="1200">
                <a:ln w="12700">
                  <a:solidFill>
                    <a:schemeClr val="tx2"/>
                  </a:solidFill>
                </a:ln>
                <a:solidFill>
                  <a:schemeClr val="bg1"/>
                </a:solidFill>
                <a:effectLst>
                  <a:outerShdw blurRad="50800" dist="38100" dir="8100000" algn="tr" rotWithShape="0">
                    <a:prstClr val="black">
                      <a:alpha val="40000"/>
                    </a:prstClr>
                  </a:outerShdw>
                </a:effectLst>
                <a:latin typeface="+mj-lt"/>
                <a:ea typeface="+mj-ea"/>
                <a:cs typeface="+mj-cs"/>
              </a:defRPr>
            </a:lvl1pPr>
          </a:lstStyle>
          <a:p>
            <a:pPr algn="ctr"/>
            <a:r>
              <a:rPr lang="en-US" sz="2800" dirty="0" smtClean="0">
                <a:solidFill>
                  <a:schemeClr val="bg2">
                    <a:lumMod val="10000"/>
                  </a:schemeClr>
                </a:solidFill>
                <a:latin typeface="Times New Roman" pitchFamily="18" charset="0"/>
                <a:cs typeface="Times New Roman" pitchFamily="18" charset="0"/>
              </a:rPr>
              <a:t>Electrical Engineering </a:t>
            </a:r>
            <a:r>
              <a:rPr lang="en-US" sz="2800" dirty="0">
                <a:solidFill>
                  <a:schemeClr val="bg2">
                    <a:lumMod val="10000"/>
                  </a:schemeClr>
                </a:solidFill>
                <a:latin typeface="Times New Roman" pitchFamily="18" charset="0"/>
                <a:cs typeface="Times New Roman" pitchFamily="18" charset="0"/>
              </a:rPr>
              <a:t>Department </a:t>
            </a:r>
          </a:p>
          <a:p>
            <a:pPr algn="ctr"/>
            <a:r>
              <a:rPr lang="en-US" sz="2800" dirty="0">
                <a:solidFill>
                  <a:schemeClr val="bg2">
                    <a:lumMod val="10000"/>
                  </a:schemeClr>
                </a:solidFill>
                <a:latin typeface="Times New Roman" pitchFamily="18" charset="0"/>
                <a:cs typeface="Times New Roman" pitchFamily="18" charset="0"/>
              </a:rPr>
              <a:t>Balochistan University of Engineering and </a:t>
            </a:r>
            <a:r>
              <a:rPr lang="en-US" sz="2800" dirty="0" smtClean="0">
                <a:solidFill>
                  <a:schemeClr val="bg2">
                    <a:lumMod val="10000"/>
                  </a:schemeClr>
                </a:solidFill>
                <a:latin typeface="Times New Roman" pitchFamily="18" charset="0"/>
                <a:cs typeface="Times New Roman" pitchFamily="18" charset="0"/>
              </a:rPr>
              <a:t>Technology, Khuzdar </a:t>
            </a:r>
            <a:endParaRPr lang="en-US" sz="2800" dirty="0">
              <a:solidFill>
                <a:schemeClr val="bg2">
                  <a:lumMod val="10000"/>
                </a:schemeClr>
              </a:solidFill>
              <a:latin typeface="Times New Roman" pitchFamily="18" charset="0"/>
              <a:cs typeface="Times New Roman" pitchFamily="18" charset="0"/>
            </a:endParaRPr>
          </a:p>
        </p:txBody>
      </p:sp>
      <mc:AlternateContent xmlns:mc="http://schemas.openxmlformats.org/markup-compatibility/2006">
        <mc:Choice xmlns:p14="http://schemas.microsoft.com/office/powerpoint/2010/main" Requires="p14">
          <p:contentPart p14:bwMode="auto" r:id="rId4">
            <p14:nvContentPartPr>
              <p14:cNvPr id="9" name="Ink 8"/>
              <p14:cNvContentPartPr/>
              <p14:nvPr/>
            </p14:nvContentPartPr>
            <p14:xfrm>
              <a:off x="2962233" y="3082982"/>
              <a:ext cx="613080" cy="592920"/>
            </p14:xfrm>
          </p:contentPart>
        </mc:Choice>
        <mc:Fallback>
          <p:pic>
            <p:nvPicPr>
              <p:cNvPr id="9" name="Ink 8"/>
              <p:cNvPicPr/>
              <p:nvPr/>
            </p:nvPicPr>
            <p:blipFill>
              <a:blip r:embed="rId5"/>
              <a:stretch>
                <a:fillRect/>
              </a:stretch>
            </p:blipFill>
            <p:spPr>
              <a:xfrm>
                <a:off x="2956473" y="3076862"/>
                <a:ext cx="627840" cy="608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Ink 10"/>
              <p14:cNvContentPartPr/>
              <p14:nvPr/>
            </p14:nvContentPartPr>
            <p14:xfrm>
              <a:off x="3632913" y="3983702"/>
              <a:ext cx="543960" cy="494280"/>
            </p14:xfrm>
          </p:contentPart>
        </mc:Choice>
        <mc:Fallback>
          <p:pic>
            <p:nvPicPr>
              <p:cNvPr id="11" name="Ink 10"/>
              <p:cNvPicPr/>
              <p:nvPr/>
            </p:nvPicPr>
            <p:blipFill>
              <a:blip r:embed="rId7"/>
              <a:stretch>
                <a:fillRect/>
              </a:stretch>
            </p:blipFill>
            <p:spPr>
              <a:xfrm>
                <a:off x="3626793" y="3976862"/>
                <a:ext cx="558000" cy="506160"/>
              </a:xfrm>
              <a:prstGeom prst="rect">
                <a:avLst/>
              </a:prstGeom>
            </p:spPr>
          </p:pic>
        </mc:Fallback>
      </mc:AlternateContent>
    </p:spTree>
    <p:extLst>
      <p:ext uri="{BB962C8B-B14F-4D97-AF65-F5344CB8AC3E}">
        <p14:creationId xmlns:p14="http://schemas.microsoft.com/office/powerpoint/2010/main" val="281476136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491" y="1252969"/>
            <a:ext cx="11649364" cy="5424921"/>
          </a:xfrm>
        </p:spPr>
        <p:txBody>
          <a:bodyPr>
            <a:normAutofit/>
          </a:bodyPr>
          <a:lstStyle/>
          <a:p>
            <a:pPr algn="just">
              <a:buFont typeface="Wingdings" panose="05000000000000000000" pitchFamily="2" charset="2"/>
              <a:buChar char="q"/>
            </a:pPr>
            <a:r>
              <a:rPr lang="en-US" sz="3600" dirty="0" smtClean="0"/>
              <a:t> Persistent </a:t>
            </a:r>
            <a:r>
              <a:rPr lang="en-US" sz="3600" dirty="0"/>
              <a:t>or permanent faults are a type of fault that is present regardless of the </a:t>
            </a:r>
            <a:r>
              <a:rPr lang="en-US" sz="3600" b="1" dirty="0">
                <a:solidFill>
                  <a:srgbClr val="C00000"/>
                </a:solidFill>
              </a:rPr>
              <a:t>disconnection of the power </a:t>
            </a:r>
            <a:r>
              <a:rPr lang="en-US" sz="3600" dirty="0"/>
              <a:t>supply. </a:t>
            </a:r>
            <a:endParaRPr lang="en-US" sz="3600" dirty="0" smtClean="0"/>
          </a:p>
          <a:p>
            <a:pPr algn="just">
              <a:buFont typeface="Wingdings" panose="05000000000000000000" pitchFamily="2" charset="2"/>
              <a:buChar char="q"/>
            </a:pPr>
            <a:r>
              <a:rPr lang="en-US" sz="3600" dirty="0"/>
              <a:t> </a:t>
            </a:r>
            <a:r>
              <a:rPr lang="en-US" sz="3600" dirty="0" smtClean="0"/>
              <a:t>These </a:t>
            </a:r>
            <a:r>
              <a:rPr lang="en-US" sz="3600" dirty="0"/>
              <a:t>faults </a:t>
            </a:r>
            <a:r>
              <a:rPr lang="en-US" sz="3600" b="1" dirty="0">
                <a:solidFill>
                  <a:schemeClr val="accent2">
                    <a:lumMod val="60000"/>
                    <a:lumOff val="40000"/>
                  </a:schemeClr>
                </a:solidFill>
              </a:rPr>
              <a:t>do not clear on their own </a:t>
            </a:r>
            <a:r>
              <a:rPr lang="en-US" sz="3600" b="1" dirty="0" smtClean="0">
                <a:solidFill>
                  <a:schemeClr val="accent2">
                    <a:lumMod val="60000"/>
                    <a:lumOff val="40000"/>
                  </a:schemeClr>
                </a:solidFill>
              </a:rPr>
              <a:t>way </a:t>
            </a:r>
            <a:r>
              <a:rPr lang="en-US" sz="3600" dirty="0" smtClean="0"/>
              <a:t>but </a:t>
            </a:r>
            <a:r>
              <a:rPr lang="en-US" sz="3600" dirty="0"/>
              <a:t>require other </a:t>
            </a:r>
            <a:r>
              <a:rPr lang="en-US" sz="3600" b="1" dirty="0">
                <a:solidFill>
                  <a:schemeClr val="tx2">
                    <a:lumMod val="60000"/>
                    <a:lumOff val="40000"/>
                  </a:schemeClr>
                </a:solidFill>
              </a:rPr>
              <a:t>safety equipment </a:t>
            </a:r>
            <a:r>
              <a:rPr lang="en-US" sz="3600" dirty="0"/>
              <a:t>to break the power supply and require human intervention to clear the fault</a:t>
            </a:r>
            <a:r>
              <a:rPr lang="en-US" sz="3600" dirty="0" smtClean="0"/>
              <a:t>.</a:t>
            </a:r>
          </a:p>
          <a:p>
            <a:pPr algn="just">
              <a:buFont typeface="Wingdings" panose="05000000000000000000" pitchFamily="2" charset="2"/>
              <a:buChar char="q"/>
            </a:pPr>
            <a:r>
              <a:rPr lang="en-US" sz="3600" dirty="0"/>
              <a:t> </a:t>
            </a:r>
            <a:r>
              <a:rPr lang="en-US" sz="3600" dirty="0" smtClean="0"/>
              <a:t>Permanent </a:t>
            </a:r>
            <a:r>
              <a:rPr lang="en-US" sz="3600" dirty="0"/>
              <a:t>faults mostly occur in </a:t>
            </a:r>
            <a:r>
              <a:rPr lang="en-US" sz="3600" b="1" dirty="0">
                <a:solidFill>
                  <a:schemeClr val="accent5"/>
                </a:solidFill>
              </a:rPr>
              <a:t>underground </a:t>
            </a:r>
            <a:r>
              <a:rPr lang="en-US" sz="3600" dirty="0"/>
              <a:t>cables</a:t>
            </a:r>
            <a:r>
              <a:rPr lang="en-US" sz="3600" dirty="0" smtClean="0"/>
              <a:t>.</a:t>
            </a:r>
          </a:p>
          <a:p>
            <a:pPr algn="just">
              <a:buFont typeface="Wingdings" panose="05000000000000000000" pitchFamily="2" charset="2"/>
              <a:buChar char="q"/>
            </a:pPr>
            <a:r>
              <a:rPr lang="en-US" sz="3600" dirty="0" smtClean="0"/>
              <a:t> </a:t>
            </a:r>
            <a:r>
              <a:rPr lang="en-US" sz="3600" dirty="0"/>
              <a:t>Overhead lines experience permanent fault due to weather conditions, trees falling on power lines, sagging, etc.</a:t>
            </a:r>
          </a:p>
          <a:p>
            <a:pPr algn="just"/>
            <a:endParaRPr lang="en-US" sz="3600" dirty="0"/>
          </a:p>
        </p:txBody>
      </p:sp>
      <p:sp>
        <p:nvSpPr>
          <p:cNvPr id="4" name="TextBox 3">
            <a:extLst>
              <a:ext uri="{FF2B5EF4-FFF2-40B4-BE49-F238E27FC236}">
                <a16:creationId xmlns:a16="http://schemas.microsoft.com/office/drawing/2014/main" xmlns="" id="{639AF6C2-6D02-559F-0187-449C09F2FEB7}"/>
              </a:ext>
            </a:extLst>
          </p:cNvPr>
          <p:cNvSpPr txBox="1"/>
          <p:nvPr/>
        </p:nvSpPr>
        <p:spPr>
          <a:xfrm>
            <a:off x="101600" y="122742"/>
            <a:ext cx="12090400" cy="923330"/>
          </a:xfrm>
          <a:prstGeom prst="rect">
            <a:avLst/>
          </a:prstGeom>
          <a:noFill/>
        </p:spPr>
        <p:txBody>
          <a:bodyPr wrap="square" rtlCol="0">
            <a:spAutoFit/>
          </a:bodyPr>
          <a:lstStyle/>
          <a:p>
            <a:pPr algn="ctr"/>
            <a:r>
              <a:rPr lang="en-US" sz="5400" b="1" dirty="0" smtClean="0">
                <a:solidFill>
                  <a:srgbClr val="7030A0"/>
                </a:solidFill>
              </a:rPr>
              <a:t>Persistent (Permanent OR Constant) Fault</a:t>
            </a:r>
            <a:endParaRPr lang="en-PK" sz="5400" b="1" dirty="0">
              <a:solidFill>
                <a:srgbClr val="7030A0"/>
              </a:solidFill>
            </a:endParaRPr>
          </a:p>
        </p:txBody>
      </p:sp>
    </p:spTree>
    <p:extLst>
      <p:ext uri="{BB962C8B-B14F-4D97-AF65-F5344CB8AC3E}">
        <p14:creationId xmlns:p14="http://schemas.microsoft.com/office/powerpoint/2010/main" val="1034937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545" y="1191491"/>
            <a:ext cx="11582400" cy="4985472"/>
          </a:xfrm>
        </p:spPr>
        <p:txBody>
          <a:bodyPr>
            <a:normAutofit/>
          </a:bodyPr>
          <a:lstStyle/>
          <a:p>
            <a:pPr algn="just">
              <a:buFont typeface="Wingdings" panose="05000000000000000000" pitchFamily="2" charset="2"/>
              <a:buChar char="q"/>
            </a:pPr>
            <a:r>
              <a:rPr lang="en-US" sz="3600" dirty="0"/>
              <a:t>The active (component of) current is the component of current that is </a:t>
            </a:r>
            <a:r>
              <a:rPr lang="en-US" sz="3600" b="1" dirty="0">
                <a:solidFill>
                  <a:srgbClr val="FF0000"/>
                </a:solidFill>
              </a:rPr>
              <a:t>in phase with the applied voltage</a:t>
            </a:r>
            <a:r>
              <a:rPr lang="en-US" sz="3600" dirty="0"/>
              <a:t>, and corresponds to the active power. </a:t>
            </a:r>
            <a:endParaRPr lang="en-US" sz="3600" dirty="0" smtClean="0"/>
          </a:p>
          <a:p>
            <a:pPr algn="just">
              <a:buFont typeface="Wingdings" panose="05000000000000000000" pitchFamily="2" charset="2"/>
              <a:buChar char="q"/>
            </a:pPr>
            <a:r>
              <a:rPr lang="en-US" sz="3600" dirty="0" smtClean="0"/>
              <a:t>The</a:t>
            </a:r>
            <a:r>
              <a:rPr lang="en-US" sz="3600" dirty="0"/>
              <a:t> reactive (component of) current is the component of </a:t>
            </a:r>
            <a:r>
              <a:rPr lang="en-US" sz="3600" b="1" dirty="0">
                <a:solidFill>
                  <a:schemeClr val="accent5"/>
                </a:solidFill>
              </a:rPr>
              <a:t>current that is in quadrature </a:t>
            </a:r>
            <a:r>
              <a:rPr lang="en-US" sz="3600" dirty="0"/>
              <a:t>(makes an angle of 90 degrees) with the applied voltage, and corresponds to the reactive power.</a:t>
            </a:r>
          </a:p>
        </p:txBody>
      </p:sp>
      <p:sp>
        <p:nvSpPr>
          <p:cNvPr id="4" name="TextBox 3">
            <a:extLst>
              <a:ext uri="{FF2B5EF4-FFF2-40B4-BE49-F238E27FC236}">
                <a16:creationId xmlns:a16="http://schemas.microsoft.com/office/drawing/2014/main" xmlns="" id="{639AF6C2-6D02-559F-0187-449C09F2FEB7}"/>
              </a:ext>
            </a:extLst>
          </p:cNvPr>
          <p:cNvSpPr txBox="1"/>
          <p:nvPr/>
        </p:nvSpPr>
        <p:spPr>
          <a:xfrm>
            <a:off x="1357745" y="0"/>
            <a:ext cx="9578109" cy="923330"/>
          </a:xfrm>
          <a:prstGeom prst="rect">
            <a:avLst/>
          </a:prstGeom>
          <a:noFill/>
        </p:spPr>
        <p:txBody>
          <a:bodyPr wrap="square" rtlCol="0">
            <a:spAutoFit/>
          </a:bodyPr>
          <a:lstStyle/>
          <a:p>
            <a:pPr algn="ctr"/>
            <a:r>
              <a:rPr lang="en-US" sz="5400" b="1" dirty="0" smtClean="0">
                <a:solidFill>
                  <a:srgbClr val="7030A0"/>
                </a:solidFill>
              </a:rPr>
              <a:t>Active and Reactive Current</a:t>
            </a:r>
            <a:endParaRPr lang="en-PK" sz="5400" b="1" dirty="0">
              <a:solidFill>
                <a:srgbClr val="7030A0"/>
              </a:solidFill>
            </a:endParaRPr>
          </a:p>
        </p:txBody>
      </p:sp>
      <p:pic>
        <p:nvPicPr>
          <p:cNvPr id="5" name="Picture 4"/>
          <p:cNvPicPr>
            <a:picLocks noChangeAspect="1"/>
          </p:cNvPicPr>
          <p:nvPr/>
        </p:nvPicPr>
        <p:blipFill>
          <a:blip r:embed="rId2"/>
          <a:stretch>
            <a:fillRect/>
          </a:stretch>
        </p:blipFill>
        <p:spPr>
          <a:xfrm>
            <a:off x="5347854" y="4327898"/>
            <a:ext cx="3361551" cy="2437737"/>
          </a:xfrm>
          <a:prstGeom prst="rect">
            <a:avLst/>
          </a:prstGeom>
        </p:spPr>
      </p:pic>
    </p:spTree>
    <p:extLst>
      <p:ext uri="{BB962C8B-B14F-4D97-AF65-F5344CB8AC3E}">
        <p14:creationId xmlns:p14="http://schemas.microsoft.com/office/powerpoint/2010/main" val="110072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127" y="994350"/>
            <a:ext cx="11970328" cy="5581939"/>
          </a:xfrm>
        </p:spPr>
        <p:txBody>
          <a:bodyPr>
            <a:noAutofit/>
          </a:bodyPr>
          <a:lstStyle/>
          <a:p>
            <a:pPr algn="just">
              <a:buFont typeface="Wingdings" panose="05000000000000000000" pitchFamily="2" charset="2"/>
              <a:buChar char="q"/>
            </a:pPr>
            <a:r>
              <a:rPr lang="en-US" sz="3600" dirty="0"/>
              <a:t>Active current, also known as </a:t>
            </a:r>
            <a:r>
              <a:rPr lang="en-US" sz="3600" b="1" dirty="0">
                <a:solidFill>
                  <a:schemeClr val="accent5"/>
                </a:solidFill>
              </a:rPr>
              <a:t>real current or true current</a:t>
            </a:r>
            <a:r>
              <a:rPr lang="en-US" sz="3600" dirty="0"/>
              <a:t>, refers to the flow of electrical energy that performs useful work in a circuit, such as powering devices or generating heat. </a:t>
            </a:r>
            <a:endParaRPr lang="en-US" sz="3600" dirty="0" smtClean="0"/>
          </a:p>
          <a:p>
            <a:pPr algn="just">
              <a:buFont typeface="Wingdings" panose="05000000000000000000" pitchFamily="2" charset="2"/>
              <a:buChar char="q"/>
            </a:pPr>
            <a:r>
              <a:rPr lang="en-US" sz="3600" dirty="0" smtClean="0"/>
              <a:t>On </a:t>
            </a:r>
            <a:r>
              <a:rPr lang="en-US" sz="3600" dirty="0"/>
              <a:t>the other hand, reactive current is the flow of electrical energy that does not perform useful work but is necessary for </a:t>
            </a:r>
            <a:r>
              <a:rPr lang="en-US" sz="3600" b="1" dirty="0">
                <a:solidFill>
                  <a:schemeClr val="accent6"/>
                </a:solidFill>
              </a:rPr>
              <a:t>the operation of inductive or capacitive loads </a:t>
            </a:r>
            <a:r>
              <a:rPr lang="en-US" sz="3600" dirty="0"/>
              <a:t>in a circuit</a:t>
            </a:r>
            <a:r>
              <a:rPr lang="en-US" sz="3600" dirty="0" smtClean="0"/>
              <a:t>.</a:t>
            </a:r>
          </a:p>
          <a:p>
            <a:pPr algn="just">
              <a:buFont typeface="Wingdings" panose="05000000000000000000" pitchFamily="2" charset="2"/>
              <a:buChar char="q"/>
            </a:pPr>
            <a:r>
              <a:rPr lang="en-US" sz="3600" b="1" dirty="0" smtClean="0">
                <a:solidFill>
                  <a:schemeClr val="accent4"/>
                </a:solidFill>
              </a:rPr>
              <a:t>Reactive </a:t>
            </a:r>
            <a:r>
              <a:rPr lang="en-US" sz="3600" b="1" dirty="0">
                <a:solidFill>
                  <a:schemeClr val="accent4"/>
                </a:solidFill>
              </a:rPr>
              <a:t>power </a:t>
            </a:r>
            <a:r>
              <a:rPr lang="en-US" sz="3600" dirty="0"/>
              <a:t>is required to establish and </a:t>
            </a:r>
            <a:r>
              <a:rPr lang="en-US" sz="3600" b="1" dirty="0">
                <a:solidFill>
                  <a:schemeClr val="accent2">
                    <a:lumMod val="75000"/>
                  </a:schemeClr>
                </a:solidFill>
              </a:rPr>
              <a:t>maintain the electric and magnetic fields</a:t>
            </a:r>
            <a:r>
              <a:rPr lang="en-US" sz="3600" dirty="0"/>
              <a:t> of these loads. </a:t>
            </a:r>
            <a:endParaRPr lang="en-US" sz="3600" dirty="0" smtClean="0"/>
          </a:p>
          <a:p>
            <a:pPr algn="just">
              <a:buFont typeface="Wingdings" panose="05000000000000000000" pitchFamily="2" charset="2"/>
              <a:buChar char="q"/>
            </a:pPr>
            <a:r>
              <a:rPr lang="en-US" sz="3600" dirty="0" smtClean="0"/>
              <a:t>Both </a:t>
            </a:r>
            <a:r>
              <a:rPr lang="en-US" sz="3600" dirty="0"/>
              <a:t>active and reactive currents are important considerations in the design and analysis of electrical systems.</a:t>
            </a:r>
          </a:p>
        </p:txBody>
      </p:sp>
      <p:sp>
        <p:nvSpPr>
          <p:cNvPr id="4" name="TextBox 3">
            <a:extLst>
              <a:ext uri="{FF2B5EF4-FFF2-40B4-BE49-F238E27FC236}">
                <a16:creationId xmlns:a16="http://schemas.microsoft.com/office/drawing/2014/main" xmlns="" id="{639AF6C2-6D02-559F-0187-449C09F2FEB7}"/>
              </a:ext>
            </a:extLst>
          </p:cNvPr>
          <p:cNvSpPr txBox="1"/>
          <p:nvPr/>
        </p:nvSpPr>
        <p:spPr>
          <a:xfrm>
            <a:off x="1357745" y="0"/>
            <a:ext cx="9578109" cy="923330"/>
          </a:xfrm>
          <a:prstGeom prst="rect">
            <a:avLst/>
          </a:prstGeom>
          <a:noFill/>
        </p:spPr>
        <p:txBody>
          <a:bodyPr wrap="square" rtlCol="0">
            <a:spAutoFit/>
          </a:bodyPr>
          <a:lstStyle/>
          <a:p>
            <a:pPr algn="ctr"/>
            <a:r>
              <a:rPr lang="en-US" sz="5400" b="1" dirty="0" smtClean="0">
                <a:solidFill>
                  <a:srgbClr val="7030A0"/>
                </a:solidFill>
              </a:rPr>
              <a:t>Active and Reactive Current</a:t>
            </a:r>
            <a:endParaRPr lang="en-PK" sz="5400" b="1" dirty="0">
              <a:solidFill>
                <a:srgbClr val="7030A0"/>
              </a:solidFill>
            </a:endParaRPr>
          </a:p>
        </p:txBody>
      </p:sp>
    </p:spTree>
    <p:extLst>
      <p:ext uri="{BB962C8B-B14F-4D97-AF65-F5344CB8AC3E}">
        <p14:creationId xmlns:p14="http://schemas.microsoft.com/office/powerpoint/2010/main" val="25878306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8672" y="1132897"/>
            <a:ext cx="11529292" cy="5434157"/>
          </a:xfrm>
        </p:spPr>
        <p:txBody>
          <a:bodyPr>
            <a:normAutofit fontScale="92500" lnSpcReduction="10000"/>
          </a:bodyPr>
          <a:lstStyle/>
          <a:p>
            <a:pPr algn="just">
              <a:buFont typeface="Wingdings" panose="05000000000000000000" pitchFamily="2" charset="2"/>
              <a:buChar char="q"/>
            </a:pPr>
            <a:r>
              <a:rPr lang="en-US" sz="4000" dirty="0" smtClean="0"/>
              <a:t> </a:t>
            </a:r>
            <a:r>
              <a:rPr lang="en-US" sz="4000" dirty="0"/>
              <a:t>This fault occurs due to the </a:t>
            </a:r>
            <a:r>
              <a:rPr lang="en-US" sz="4000" dirty="0">
                <a:solidFill>
                  <a:srgbClr val="00B0F0"/>
                </a:solidFill>
              </a:rPr>
              <a:t>unwanted flow of active current</a:t>
            </a:r>
            <a:r>
              <a:rPr lang="en-US" sz="4000" dirty="0"/>
              <a:t>. </a:t>
            </a:r>
            <a:endParaRPr lang="en-US" sz="4000" dirty="0" smtClean="0"/>
          </a:p>
          <a:p>
            <a:pPr algn="just">
              <a:buFont typeface="Wingdings" panose="05000000000000000000" pitchFamily="2" charset="2"/>
              <a:buChar char="q"/>
            </a:pPr>
            <a:endParaRPr lang="en-US" sz="4000" dirty="0"/>
          </a:p>
          <a:p>
            <a:pPr algn="just">
              <a:buFont typeface="Wingdings" panose="05000000000000000000" pitchFamily="2" charset="2"/>
              <a:buChar char="q"/>
            </a:pPr>
            <a:r>
              <a:rPr lang="en-US" sz="4000" dirty="0" smtClean="0"/>
              <a:t>The </a:t>
            </a:r>
            <a:r>
              <a:rPr lang="en-US" sz="4000" dirty="0"/>
              <a:t>active fault is a type of electrical fault when the </a:t>
            </a:r>
            <a:r>
              <a:rPr lang="en-US" sz="4000" dirty="0">
                <a:solidFill>
                  <a:schemeClr val="accent2">
                    <a:lumMod val="75000"/>
                  </a:schemeClr>
                </a:solidFill>
              </a:rPr>
              <a:t>current flow </a:t>
            </a:r>
            <a:r>
              <a:rPr lang="en-US" sz="4000" dirty="0"/>
              <a:t>between </a:t>
            </a:r>
            <a:r>
              <a:rPr lang="en-US" sz="4000" dirty="0">
                <a:solidFill>
                  <a:schemeClr val="accent1"/>
                </a:solidFill>
              </a:rPr>
              <a:t>two phase</a:t>
            </a:r>
            <a:r>
              <a:rPr lang="en-US" sz="4000" dirty="0"/>
              <a:t> conductors or </a:t>
            </a:r>
            <a:r>
              <a:rPr lang="en-US" sz="4000" dirty="0">
                <a:solidFill>
                  <a:schemeClr val="accent6"/>
                </a:solidFill>
              </a:rPr>
              <a:t>phase and ground </a:t>
            </a:r>
            <a:r>
              <a:rPr lang="en-US" sz="4000" dirty="0"/>
              <a:t>conductor. </a:t>
            </a:r>
            <a:endParaRPr lang="en-US" sz="4000" dirty="0" smtClean="0"/>
          </a:p>
          <a:p>
            <a:pPr algn="just">
              <a:buFont typeface="Wingdings" panose="05000000000000000000" pitchFamily="2" charset="2"/>
              <a:buChar char="q"/>
            </a:pPr>
            <a:endParaRPr lang="en-US" sz="4000" dirty="0" smtClean="0"/>
          </a:p>
          <a:p>
            <a:pPr algn="just">
              <a:buFont typeface="Wingdings" panose="05000000000000000000" pitchFamily="2" charset="2"/>
              <a:buChar char="q"/>
            </a:pPr>
            <a:r>
              <a:rPr lang="en-US" sz="4000" dirty="0" smtClean="0"/>
              <a:t>There </a:t>
            </a:r>
            <a:r>
              <a:rPr lang="en-US" sz="4000" dirty="0">
                <a:solidFill>
                  <a:schemeClr val="accent2"/>
                </a:solidFill>
              </a:rPr>
              <a:t>are two </a:t>
            </a:r>
            <a:r>
              <a:rPr lang="en-US" sz="4000" dirty="0"/>
              <a:t>types of active </a:t>
            </a:r>
            <a:r>
              <a:rPr lang="en-US" sz="4000" dirty="0" smtClean="0"/>
              <a:t>faults.</a:t>
            </a:r>
          </a:p>
          <a:p>
            <a:pPr algn="just">
              <a:buFont typeface="Wingdings" panose="05000000000000000000" pitchFamily="2" charset="2"/>
              <a:buChar char="q"/>
            </a:pPr>
            <a:endParaRPr lang="en-US" sz="4000" dirty="0" smtClean="0"/>
          </a:p>
          <a:p>
            <a:pPr algn="just">
              <a:buFont typeface="Wingdings" panose="05000000000000000000" pitchFamily="2" charset="2"/>
              <a:buChar char="q"/>
            </a:pPr>
            <a:r>
              <a:rPr lang="en-US" sz="4000" dirty="0" smtClean="0">
                <a:solidFill>
                  <a:schemeClr val="accent5"/>
                </a:solidFill>
              </a:rPr>
              <a:t>Solid</a:t>
            </a:r>
            <a:r>
              <a:rPr lang="en-US" sz="4000" dirty="0" smtClean="0"/>
              <a:t> Fault And </a:t>
            </a:r>
            <a:r>
              <a:rPr lang="en-US" sz="4000" dirty="0" smtClean="0">
                <a:solidFill>
                  <a:srgbClr val="00B050"/>
                </a:solidFill>
              </a:rPr>
              <a:t>Incipient</a:t>
            </a:r>
            <a:r>
              <a:rPr lang="en-US" sz="4000" dirty="0" smtClean="0"/>
              <a:t> Fault.</a:t>
            </a:r>
            <a:endParaRPr lang="en-US" sz="4000" dirty="0"/>
          </a:p>
        </p:txBody>
      </p:sp>
      <p:sp>
        <p:nvSpPr>
          <p:cNvPr id="4" name="TextBox 3">
            <a:extLst>
              <a:ext uri="{FF2B5EF4-FFF2-40B4-BE49-F238E27FC236}">
                <a16:creationId xmlns:a16="http://schemas.microsoft.com/office/drawing/2014/main" xmlns="" id="{639AF6C2-6D02-559F-0187-449C09F2FEB7}"/>
              </a:ext>
            </a:extLst>
          </p:cNvPr>
          <p:cNvSpPr txBox="1"/>
          <p:nvPr/>
        </p:nvSpPr>
        <p:spPr>
          <a:xfrm>
            <a:off x="101600" y="122742"/>
            <a:ext cx="12090400" cy="923330"/>
          </a:xfrm>
          <a:prstGeom prst="rect">
            <a:avLst/>
          </a:prstGeom>
          <a:noFill/>
        </p:spPr>
        <p:txBody>
          <a:bodyPr wrap="square" rtlCol="0">
            <a:spAutoFit/>
          </a:bodyPr>
          <a:lstStyle/>
          <a:p>
            <a:pPr algn="ctr"/>
            <a:r>
              <a:rPr lang="en-US" sz="5400" b="1" dirty="0" smtClean="0">
                <a:solidFill>
                  <a:srgbClr val="7030A0"/>
                </a:solidFill>
              </a:rPr>
              <a:t>Active Fault</a:t>
            </a:r>
            <a:endParaRPr lang="en-PK" sz="5400" b="1" dirty="0">
              <a:solidFill>
                <a:srgbClr val="7030A0"/>
              </a:solidFill>
            </a:endParaRPr>
          </a:p>
        </p:txBody>
      </p:sp>
    </p:spTree>
    <p:extLst>
      <p:ext uri="{BB962C8B-B14F-4D97-AF65-F5344CB8AC3E}">
        <p14:creationId xmlns:p14="http://schemas.microsoft.com/office/powerpoint/2010/main" val="42548883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199" y="1046071"/>
            <a:ext cx="11610109" cy="5631819"/>
          </a:xfrm>
        </p:spPr>
        <p:txBody>
          <a:bodyPr>
            <a:noAutofit/>
          </a:bodyPr>
          <a:lstStyle/>
          <a:p>
            <a:pPr algn="just">
              <a:buFont typeface="Wingdings" panose="05000000000000000000" pitchFamily="2" charset="2"/>
              <a:buChar char="q"/>
            </a:pPr>
            <a:r>
              <a:rPr lang="en-US" sz="3200" dirty="0" smtClean="0"/>
              <a:t>The </a:t>
            </a:r>
            <a:r>
              <a:rPr lang="en-US" sz="3200" dirty="0"/>
              <a:t>solid fault is a type of active fault that occurs due to the </a:t>
            </a:r>
            <a:r>
              <a:rPr lang="en-US" sz="3200" dirty="0">
                <a:solidFill>
                  <a:srgbClr val="00B050"/>
                </a:solidFill>
              </a:rPr>
              <a:t>complete breakdown of the conductor insulation or breaking of the conductor itself</a:t>
            </a:r>
            <a:r>
              <a:rPr lang="en-US" sz="3200" dirty="0"/>
              <a:t>. As a result, the conductors </a:t>
            </a:r>
            <a:r>
              <a:rPr lang="en-US" sz="3200" dirty="0">
                <a:solidFill>
                  <a:schemeClr val="accent2"/>
                </a:solidFill>
              </a:rPr>
              <a:t>come into contact with each other</a:t>
            </a:r>
            <a:r>
              <a:rPr lang="en-US" sz="3200" dirty="0" smtClean="0">
                <a:solidFill>
                  <a:schemeClr val="accent2"/>
                </a:solidFill>
              </a:rPr>
              <a:t>.</a:t>
            </a:r>
          </a:p>
          <a:p>
            <a:pPr algn="just">
              <a:buFont typeface="Wingdings" panose="05000000000000000000" pitchFamily="2" charset="2"/>
              <a:buChar char="q"/>
            </a:pPr>
            <a:endParaRPr lang="en-US" sz="3200" dirty="0" smtClean="0">
              <a:solidFill>
                <a:schemeClr val="accent2"/>
              </a:solidFill>
            </a:endParaRPr>
          </a:p>
          <a:p>
            <a:pPr algn="just">
              <a:buFont typeface="Wingdings" panose="05000000000000000000" pitchFamily="2" charset="2"/>
              <a:buChar char="q"/>
            </a:pPr>
            <a:r>
              <a:rPr lang="en-US" sz="3200" dirty="0" smtClean="0"/>
              <a:t>Solid </a:t>
            </a:r>
            <a:r>
              <a:rPr lang="en-US" sz="3200" dirty="0"/>
              <a:t>faults mostly occur in </a:t>
            </a:r>
            <a:r>
              <a:rPr lang="en-US" sz="3200" dirty="0">
                <a:solidFill>
                  <a:schemeClr val="accent1"/>
                </a:solidFill>
              </a:rPr>
              <a:t>underground power </a:t>
            </a:r>
            <a:r>
              <a:rPr lang="en-US" sz="3200" dirty="0"/>
              <a:t>cables and </a:t>
            </a:r>
            <a:r>
              <a:rPr lang="en-US" sz="3200" dirty="0">
                <a:solidFill>
                  <a:schemeClr val="accent6"/>
                </a:solidFill>
              </a:rPr>
              <a:t>overhead power </a:t>
            </a:r>
            <a:r>
              <a:rPr lang="en-US" sz="3200" dirty="0"/>
              <a:t>lines. </a:t>
            </a:r>
            <a:endParaRPr lang="en-US" sz="3200" dirty="0" smtClean="0"/>
          </a:p>
          <a:p>
            <a:pPr algn="just">
              <a:buFont typeface="Wingdings" panose="05000000000000000000" pitchFamily="2" charset="2"/>
              <a:buChar char="q"/>
            </a:pPr>
            <a:endParaRPr lang="en-US" sz="3200" dirty="0" smtClean="0"/>
          </a:p>
          <a:p>
            <a:pPr algn="just">
              <a:buFont typeface="Wingdings" panose="05000000000000000000" pitchFamily="2" charset="2"/>
              <a:buChar char="q"/>
            </a:pPr>
            <a:r>
              <a:rPr lang="en-US" sz="3200" dirty="0" smtClean="0"/>
              <a:t>The </a:t>
            </a:r>
            <a:r>
              <a:rPr lang="en-US" sz="3200" dirty="0"/>
              <a:t>solid fault must be removed as soon as possible as it can cause severe damage at the location of the fault and very heavy power loss. </a:t>
            </a:r>
          </a:p>
          <a:p>
            <a:pPr algn="just">
              <a:buFont typeface="Wingdings" panose="05000000000000000000" pitchFamily="2" charset="2"/>
              <a:buChar char="q"/>
            </a:pPr>
            <a:endParaRPr lang="en-US" sz="3200" dirty="0"/>
          </a:p>
        </p:txBody>
      </p:sp>
      <p:sp>
        <p:nvSpPr>
          <p:cNvPr id="4" name="TextBox 3">
            <a:extLst>
              <a:ext uri="{FF2B5EF4-FFF2-40B4-BE49-F238E27FC236}">
                <a16:creationId xmlns:a16="http://schemas.microsoft.com/office/drawing/2014/main" xmlns="" id="{639AF6C2-6D02-559F-0187-449C09F2FEB7}"/>
              </a:ext>
            </a:extLst>
          </p:cNvPr>
          <p:cNvSpPr txBox="1"/>
          <p:nvPr/>
        </p:nvSpPr>
        <p:spPr>
          <a:xfrm>
            <a:off x="101600" y="122742"/>
            <a:ext cx="12090400" cy="923330"/>
          </a:xfrm>
          <a:prstGeom prst="rect">
            <a:avLst/>
          </a:prstGeom>
          <a:noFill/>
        </p:spPr>
        <p:txBody>
          <a:bodyPr wrap="square" rtlCol="0">
            <a:spAutoFit/>
          </a:bodyPr>
          <a:lstStyle/>
          <a:p>
            <a:pPr algn="ctr"/>
            <a:r>
              <a:rPr lang="en-US" sz="5400" b="1" dirty="0" smtClean="0">
                <a:solidFill>
                  <a:srgbClr val="7030A0"/>
                </a:solidFill>
              </a:rPr>
              <a:t>Solid Fault</a:t>
            </a:r>
            <a:endParaRPr lang="en-PK" sz="5400" b="1" dirty="0">
              <a:solidFill>
                <a:srgbClr val="7030A0"/>
              </a:solidFill>
            </a:endParaRPr>
          </a:p>
        </p:txBody>
      </p:sp>
    </p:spTree>
    <p:extLst>
      <p:ext uri="{BB962C8B-B14F-4D97-AF65-F5344CB8AC3E}">
        <p14:creationId xmlns:p14="http://schemas.microsoft.com/office/powerpoint/2010/main" val="13014511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0145" y="1132897"/>
            <a:ext cx="11573163" cy="5498812"/>
          </a:xfrm>
        </p:spPr>
        <p:txBody>
          <a:bodyPr>
            <a:normAutofit fontScale="92500" lnSpcReduction="10000"/>
          </a:bodyPr>
          <a:lstStyle/>
          <a:p>
            <a:pPr algn="just">
              <a:buFont typeface="Wingdings" panose="05000000000000000000" pitchFamily="2" charset="2"/>
              <a:buChar char="q"/>
            </a:pPr>
            <a:r>
              <a:rPr lang="en-US" sz="4000" dirty="0"/>
              <a:t>Incipient faults in underground cables fundamentally result from </a:t>
            </a:r>
            <a:r>
              <a:rPr lang="en-US" sz="4000" dirty="0">
                <a:solidFill>
                  <a:schemeClr val="accent6"/>
                </a:solidFill>
              </a:rPr>
              <a:t>moisture, watering trees</a:t>
            </a:r>
            <a:r>
              <a:rPr lang="en-US" sz="4000" dirty="0"/>
              <a:t>, or tracking (or electrical </a:t>
            </a:r>
            <a:r>
              <a:rPr lang="en-US" sz="4000" dirty="0" smtClean="0"/>
              <a:t>treeing (Partially discharge and treeing shape around the solid conductor).</a:t>
            </a:r>
          </a:p>
          <a:p>
            <a:pPr algn="just">
              <a:buFont typeface="Wingdings" panose="05000000000000000000" pitchFamily="2" charset="2"/>
              <a:buChar char="q"/>
            </a:pPr>
            <a:endParaRPr lang="en-US" sz="4000" dirty="0"/>
          </a:p>
          <a:p>
            <a:pPr algn="just">
              <a:buFont typeface="Wingdings" panose="05000000000000000000" pitchFamily="2" charset="2"/>
              <a:buChar char="q"/>
            </a:pPr>
            <a:r>
              <a:rPr lang="en-US" sz="4000" dirty="0" smtClean="0"/>
              <a:t>Faults mainly </a:t>
            </a:r>
            <a:r>
              <a:rPr lang="en-US" sz="4000" dirty="0"/>
              <a:t>occurring on the </a:t>
            </a:r>
            <a:r>
              <a:rPr lang="en-US" sz="4000" dirty="0">
                <a:solidFill>
                  <a:schemeClr val="accent2">
                    <a:lumMod val="75000"/>
                  </a:schemeClr>
                </a:solidFill>
              </a:rPr>
              <a:t>junctions of underground power</a:t>
            </a:r>
            <a:r>
              <a:rPr lang="en-US" sz="4000" dirty="0"/>
              <a:t> </a:t>
            </a:r>
            <a:r>
              <a:rPr lang="en-US" sz="4000" dirty="0" smtClean="0"/>
              <a:t>cables commonly known as Incipient Fault.</a:t>
            </a:r>
          </a:p>
          <a:p>
            <a:pPr algn="just">
              <a:buFont typeface="Wingdings" panose="05000000000000000000" pitchFamily="2" charset="2"/>
              <a:buChar char="q"/>
            </a:pPr>
            <a:endParaRPr lang="en-US" sz="4000" dirty="0"/>
          </a:p>
          <a:p>
            <a:pPr algn="just">
              <a:buFont typeface="Wingdings" panose="05000000000000000000" pitchFamily="2" charset="2"/>
              <a:buChar char="q"/>
            </a:pPr>
            <a:r>
              <a:rPr lang="en-US" sz="4000" dirty="0"/>
              <a:t>These faults are </a:t>
            </a:r>
            <a:r>
              <a:rPr lang="en-US" sz="4000" dirty="0">
                <a:solidFill>
                  <a:schemeClr val="accent1"/>
                </a:solidFill>
              </a:rPr>
              <a:t>initially minor Faults </a:t>
            </a:r>
            <a:r>
              <a:rPr lang="en-US" sz="4000" dirty="0"/>
              <a:t>but they result in serious damage to the power system</a:t>
            </a:r>
            <a:r>
              <a:rPr lang="en-US" sz="4000" dirty="0" smtClean="0"/>
              <a:t>.</a:t>
            </a:r>
          </a:p>
          <a:p>
            <a:pPr algn="just">
              <a:buFont typeface="Wingdings" panose="05000000000000000000" pitchFamily="2" charset="2"/>
              <a:buChar char="q"/>
            </a:pPr>
            <a:endParaRPr lang="en-US" sz="4000" dirty="0"/>
          </a:p>
        </p:txBody>
      </p:sp>
      <p:sp>
        <p:nvSpPr>
          <p:cNvPr id="4" name="TextBox 3">
            <a:extLst>
              <a:ext uri="{FF2B5EF4-FFF2-40B4-BE49-F238E27FC236}">
                <a16:creationId xmlns:a16="http://schemas.microsoft.com/office/drawing/2014/main" xmlns="" id="{639AF6C2-6D02-559F-0187-449C09F2FEB7}"/>
              </a:ext>
            </a:extLst>
          </p:cNvPr>
          <p:cNvSpPr txBox="1"/>
          <p:nvPr/>
        </p:nvSpPr>
        <p:spPr>
          <a:xfrm>
            <a:off x="101600" y="122742"/>
            <a:ext cx="12090400" cy="923330"/>
          </a:xfrm>
          <a:prstGeom prst="rect">
            <a:avLst/>
          </a:prstGeom>
          <a:noFill/>
        </p:spPr>
        <p:txBody>
          <a:bodyPr wrap="square" rtlCol="0">
            <a:spAutoFit/>
          </a:bodyPr>
          <a:lstStyle/>
          <a:p>
            <a:pPr algn="ctr"/>
            <a:r>
              <a:rPr lang="en-US" sz="5400" b="1" dirty="0" smtClean="0">
                <a:solidFill>
                  <a:srgbClr val="7030A0"/>
                </a:solidFill>
              </a:rPr>
              <a:t>Incipient (Initial OR Elementary) Fault</a:t>
            </a:r>
            <a:endParaRPr lang="en-PK" sz="5400" b="1" dirty="0">
              <a:solidFill>
                <a:srgbClr val="7030A0"/>
              </a:solidFill>
            </a:endParaRPr>
          </a:p>
        </p:txBody>
      </p:sp>
    </p:spTree>
    <p:extLst>
      <p:ext uri="{BB962C8B-B14F-4D97-AF65-F5344CB8AC3E}">
        <p14:creationId xmlns:p14="http://schemas.microsoft.com/office/powerpoint/2010/main" val="23703931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727" y="1046071"/>
            <a:ext cx="11547764" cy="5530219"/>
          </a:xfrm>
        </p:spPr>
        <p:txBody>
          <a:bodyPr>
            <a:normAutofit lnSpcReduction="10000"/>
          </a:bodyPr>
          <a:lstStyle/>
          <a:p>
            <a:pPr algn="just">
              <a:buFont typeface="Wingdings" panose="05000000000000000000" pitchFamily="2" charset="2"/>
              <a:buChar char="q"/>
            </a:pPr>
            <a:r>
              <a:rPr lang="en-US" sz="4400" dirty="0"/>
              <a:t>The passive faults </a:t>
            </a:r>
            <a:r>
              <a:rPr lang="en-US" sz="4400" dirty="0">
                <a:solidFill>
                  <a:srgbClr val="C00000"/>
                </a:solidFill>
              </a:rPr>
              <a:t>can’t</a:t>
            </a:r>
            <a:r>
              <a:rPr lang="en-US" sz="4400" dirty="0"/>
              <a:t> be considered as </a:t>
            </a:r>
            <a:r>
              <a:rPr lang="en-US" sz="4400" b="1" dirty="0">
                <a:solidFill>
                  <a:schemeClr val="accent5"/>
                </a:solidFill>
              </a:rPr>
              <a:t>real faults</a:t>
            </a:r>
            <a:r>
              <a:rPr lang="en-US" sz="4400" dirty="0"/>
              <a:t>, it can be described as a </a:t>
            </a:r>
            <a:r>
              <a:rPr lang="en-US" sz="4400" dirty="0">
                <a:solidFill>
                  <a:schemeClr val="accent4"/>
                </a:solidFill>
              </a:rPr>
              <a:t>condition</a:t>
            </a:r>
            <a:r>
              <a:rPr lang="en-US" sz="4400" dirty="0"/>
              <a:t> that would make the </a:t>
            </a:r>
            <a:r>
              <a:rPr lang="en-US" sz="4400" dirty="0">
                <a:solidFill>
                  <a:schemeClr val="accent6"/>
                </a:solidFill>
              </a:rPr>
              <a:t>system stress beyond its design capacity</a:t>
            </a:r>
            <a:r>
              <a:rPr lang="en-US" sz="4400" dirty="0" smtClean="0"/>
              <a:t>.</a:t>
            </a:r>
          </a:p>
          <a:p>
            <a:pPr algn="just">
              <a:buFont typeface="Wingdings" panose="05000000000000000000" pitchFamily="2" charset="2"/>
              <a:buChar char="q"/>
            </a:pPr>
            <a:endParaRPr lang="en-US" sz="4400" dirty="0" smtClean="0"/>
          </a:p>
          <a:p>
            <a:pPr algn="just">
              <a:buFont typeface="Wingdings" panose="05000000000000000000" pitchFamily="2" charset="2"/>
              <a:buChar char="q"/>
            </a:pPr>
            <a:r>
              <a:rPr lang="en-US" sz="4400" dirty="0" smtClean="0"/>
              <a:t>Some of </a:t>
            </a:r>
            <a:r>
              <a:rPr lang="en-US" sz="4400" dirty="0"/>
              <a:t>the passive faults are described </a:t>
            </a:r>
            <a:r>
              <a:rPr lang="en-US" sz="4400" dirty="0" smtClean="0"/>
              <a:t>below:</a:t>
            </a:r>
          </a:p>
          <a:p>
            <a:pPr lvl="1" algn="just">
              <a:buFont typeface="Wingdings" panose="05000000000000000000" pitchFamily="2" charset="2"/>
              <a:buChar char="q"/>
            </a:pPr>
            <a:r>
              <a:rPr lang="en-US" sz="4400" dirty="0"/>
              <a:t>Overloading.</a:t>
            </a:r>
          </a:p>
          <a:p>
            <a:pPr lvl="1" algn="just">
              <a:buFont typeface="Wingdings" panose="05000000000000000000" pitchFamily="2" charset="2"/>
              <a:buChar char="q"/>
            </a:pPr>
            <a:r>
              <a:rPr lang="en-US" sz="4400" dirty="0"/>
              <a:t>Overvoltage.</a:t>
            </a:r>
          </a:p>
          <a:p>
            <a:pPr lvl="1" algn="just">
              <a:buFont typeface="Wingdings" panose="05000000000000000000" pitchFamily="2" charset="2"/>
              <a:buChar char="q"/>
            </a:pPr>
            <a:r>
              <a:rPr lang="en-US" sz="4400" dirty="0"/>
              <a:t>Power Swing.</a:t>
            </a:r>
          </a:p>
          <a:p>
            <a:pPr lvl="1" algn="just">
              <a:buFont typeface="Wingdings" panose="05000000000000000000" pitchFamily="2" charset="2"/>
              <a:buChar char="q"/>
            </a:pPr>
            <a:endParaRPr lang="en-US" sz="4400" b="1" dirty="0"/>
          </a:p>
          <a:p>
            <a:pPr algn="just">
              <a:buFont typeface="Wingdings" panose="05000000000000000000" pitchFamily="2" charset="2"/>
              <a:buChar char="q"/>
            </a:pPr>
            <a:endParaRPr lang="en-US" sz="4400" dirty="0"/>
          </a:p>
        </p:txBody>
      </p:sp>
      <p:sp>
        <p:nvSpPr>
          <p:cNvPr id="4" name="TextBox 3">
            <a:extLst>
              <a:ext uri="{FF2B5EF4-FFF2-40B4-BE49-F238E27FC236}">
                <a16:creationId xmlns:a16="http://schemas.microsoft.com/office/drawing/2014/main" xmlns="" id="{639AF6C2-6D02-559F-0187-449C09F2FEB7}"/>
              </a:ext>
            </a:extLst>
          </p:cNvPr>
          <p:cNvSpPr txBox="1"/>
          <p:nvPr/>
        </p:nvSpPr>
        <p:spPr>
          <a:xfrm>
            <a:off x="101600" y="122742"/>
            <a:ext cx="12090400" cy="923330"/>
          </a:xfrm>
          <a:prstGeom prst="rect">
            <a:avLst/>
          </a:prstGeom>
          <a:noFill/>
        </p:spPr>
        <p:txBody>
          <a:bodyPr wrap="square" rtlCol="0">
            <a:spAutoFit/>
          </a:bodyPr>
          <a:lstStyle/>
          <a:p>
            <a:pPr algn="ctr"/>
            <a:r>
              <a:rPr lang="en-US" sz="5400" b="1" dirty="0" smtClean="0">
                <a:solidFill>
                  <a:srgbClr val="7030A0"/>
                </a:solidFill>
              </a:rPr>
              <a:t>Passive Fault</a:t>
            </a:r>
            <a:endParaRPr lang="en-PK" sz="5400" b="1" dirty="0">
              <a:solidFill>
                <a:srgbClr val="7030A0"/>
              </a:solidFill>
            </a:endParaRPr>
          </a:p>
        </p:txBody>
      </p:sp>
    </p:spTree>
    <p:extLst>
      <p:ext uri="{BB962C8B-B14F-4D97-AF65-F5344CB8AC3E}">
        <p14:creationId xmlns:p14="http://schemas.microsoft.com/office/powerpoint/2010/main" val="29828080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418" y="1046072"/>
            <a:ext cx="11704782" cy="5604110"/>
          </a:xfrm>
        </p:spPr>
        <p:txBody>
          <a:bodyPr>
            <a:noAutofit/>
          </a:bodyPr>
          <a:lstStyle/>
          <a:p>
            <a:pPr algn="just">
              <a:buFont typeface="Wingdings" panose="05000000000000000000" pitchFamily="2" charset="2"/>
              <a:buChar char="q"/>
            </a:pPr>
            <a:r>
              <a:rPr lang="en-US" sz="3600" dirty="0" smtClean="0"/>
              <a:t>Overloading is a </a:t>
            </a:r>
            <a:r>
              <a:rPr lang="en-US" sz="3600" dirty="0" smtClean="0">
                <a:solidFill>
                  <a:schemeClr val="accent6"/>
                </a:solidFill>
              </a:rPr>
              <a:t>condition</a:t>
            </a:r>
            <a:r>
              <a:rPr lang="en-US" sz="3600" dirty="0" smtClean="0"/>
              <a:t> when </a:t>
            </a:r>
            <a:r>
              <a:rPr lang="en-US" sz="3600" dirty="0"/>
              <a:t>too </a:t>
            </a:r>
            <a:r>
              <a:rPr lang="en-US" sz="3600" dirty="0">
                <a:solidFill>
                  <a:schemeClr val="accent2"/>
                </a:solidFill>
              </a:rPr>
              <a:t>many devices are connected to the same circuit</a:t>
            </a:r>
            <a:r>
              <a:rPr lang="en-US" sz="3600" dirty="0"/>
              <a:t> and are </a:t>
            </a:r>
            <a:r>
              <a:rPr lang="en-US" sz="3600" dirty="0">
                <a:solidFill>
                  <a:schemeClr val="accent4">
                    <a:lumMod val="75000"/>
                  </a:schemeClr>
                </a:solidFill>
              </a:rPr>
              <a:t>operated at </a:t>
            </a:r>
            <a:r>
              <a:rPr lang="en-US" sz="3600" dirty="0" smtClean="0">
                <a:solidFill>
                  <a:schemeClr val="accent4">
                    <a:lumMod val="75000"/>
                  </a:schemeClr>
                </a:solidFill>
              </a:rPr>
              <a:t>a same time</a:t>
            </a:r>
            <a:r>
              <a:rPr lang="en-US" sz="3600" dirty="0"/>
              <a:t>, the </a:t>
            </a:r>
            <a:r>
              <a:rPr lang="en-US" sz="3600" dirty="0">
                <a:solidFill>
                  <a:schemeClr val="accent1"/>
                </a:solidFill>
              </a:rPr>
              <a:t>wire draws a much </a:t>
            </a:r>
            <a:r>
              <a:rPr lang="en-US" sz="3600" dirty="0"/>
              <a:t>large current (greater then its capacity) from mains is called overloading. </a:t>
            </a:r>
            <a:endParaRPr lang="en-US" sz="3600" dirty="0" smtClean="0"/>
          </a:p>
          <a:p>
            <a:pPr algn="just">
              <a:buFont typeface="Wingdings" panose="05000000000000000000" pitchFamily="2" charset="2"/>
              <a:buChar char="q"/>
            </a:pPr>
            <a:r>
              <a:rPr lang="en-US" sz="3600" dirty="0" smtClean="0"/>
              <a:t>This </a:t>
            </a:r>
            <a:r>
              <a:rPr lang="en-US" sz="3600" dirty="0"/>
              <a:t>causes </a:t>
            </a:r>
            <a:r>
              <a:rPr lang="en-US" sz="3600" dirty="0">
                <a:solidFill>
                  <a:schemeClr val="accent1"/>
                </a:solidFill>
              </a:rPr>
              <a:t>heating</a:t>
            </a:r>
            <a:r>
              <a:rPr lang="en-US" sz="3600" dirty="0"/>
              <a:t> in the circuit that can lead to </a:t>
            </a:r>
            <a:r>
              <a:rPr lang="en-US" sz="3600" dirty="0">
                <a:solidFill>
                  <a:schemeClr val="accent6"/>
                </a:solidFill>
              </a:rPr>
              <a:t>sparking</a:t>
            </a:r>
            <a:r>
              <a:rPr lang="en-US" sz="3600" dirty="0"/>
              <a:t>. </a:t>
            </a:r>
            <a:endParaRPr lang="en-US" sz="3600" dirty="0" smtClean="0"/>
          </a:p>
          <a:p>
            <a:pPr algn="just">
              <a:buFont typeface="Wingdings" panose="05000000000000000000" pitchFamily="2" charset="2"/>
              <a:buChar char="q"/>
            </a:pPr>
            <a:r>
              <a:rPr lang="en-US" sz="3600" dirty="0" smtClean="0"/>
              <a:t>The </a:t>
            </a:r>
            <a:r>
              <a:rPr lang="en-US" sz="3600" dirty="0"/>
              <a:t>overloading current </a:t>
            </a:r>
            <a:r>
              <a:rPr lang="en-US" sz="3600" dirty="0">
                <a:solidFill>
                  <a:schemeClr val="accent5">
                    <a:lumMod val="75000"/>
                  </a:schemeClr>
                </a:solidFill>
              </a:rPr>
              <a:t>damages the insulation </a:t>
            </a:r>
            <a:r>
              <a:rPr lang="en-US" sz="3600" dirty="0"/>
              <a:t>over a period of time. </a:t>
            </a:r>
            <a:endParaRPr lang="en-US" sz="3600" dirty="0" smtClean="0"/>
          </a:p>
          <a:p>
            <a:pPr algn="just">
              <a:buFont typeface="Wingdings" panose="05000000000000000000" pitchFamily="2" charset="2"/>
              <a:buChar char="q"/>
            </a:pPr>
            <a:r>
              <a:rPr lang="en-US" sz="3600" dirty="0" smtClean="0">
                <a:solidFill>
                  <a:schemeClr val="accent2"/>
                </a:solidFill>
              </a:rPr>
              <a:t>Transient</a:t>
            </a:r>
            <a:r>
              <a:rPr lang="en-US" sz="3600" dirty="0" smtClean="0"/>
              <a:t> </a:t>
            </a:r>
            <a:r>
              <a:rPr lang="en-US" sz="3600" dirty="0"/>
              <a:t>or momentary </a:t>
            </a:r>
            <a:r>
              <a:rPr lang="en-US" sz="3600" dirty="0">
                <a:solidFill>
                  <a:schemeClr val="accent5">
                    <a:lumMod val="75000"/>
                  </a:schemeClr>
                </a:solidFill>
              </a:rPr>
              <a:t>overloads do not </a:t>
            </a:r>
            <a:r>
              <a:rPr lang="en-US" sz="3600" dirty="0"/>
              <a:t>cause damage but continuous overloading can eventually create a short circuit</a:t>
            </a:r>
            <a:r>
              <a:rPr lang="en-US" sz="3600" dirty="0" smtClean="0"/>
              <a:t>.</a:t>
            </a:r>
            <a:endParaRPr lang="en-US" sz="3600" dirty="0"/>
          </a:p>
        </p:txBody>
      </p:sp>
      <p:sp>
        <p:nvSpPr>
          <p:cNvPr id="4" name="TextBox 3">
            <a:extLst>
              <a:ext uri="{FF2B5EF4-FFF2-40B4-BE49-F238E27FC236}">
                <a16:creationId xmlns:a16="http://schemas.microsoft.com/office/drawing/2014/main" xmlns="" id="{639AF6C2-6D02-559F-0187-449C09F2FEB7}"/>
              </a:ext>
            </a:extLst>
          </p:cNvPr>
          <p:cNvSpPr txBox="1"/>
          <p:nvPr/>
        </p:nvSpPr>
        <p:spPr>
          <a:xfrm>
            <a:off x="101600" y="122742"/>
            <a:ext cx="12090400" cy="923330"/>
          </a:xfrm>
          <a:prstGeom prst="rect">
            <a:avLst/>
          </a:prstGeom>
          <a:noFill/>
        </p:spPr>
        <p:txBody>
          <a:bodyPr wrap="square" rtlCol="0">
            <a:spAutoFit/>
          </a:bodyPr>
          <a:lstStyle/>
          <a:p>
            <a:pPr algn="ctr"/>
            <a:r>
              <a:rPr lang="en-US" sz="5400" b="1" dirty="0" smtClean="0">
                <a:solidFill>
                  <a:srgbClr val="7030A0"/>
                </a:solidFill>
              </a:rPr>
              <a:t>Overloading </a:t>
            </a:r>
            <a:endParaRPr lang="en-PK" sz="5400" b="1" dirty="0">
              <a:solidFill>
                <a:srgbClr val="7030A0"/>
              </a:solidFill>
            </a:endParaRPr>
          </a:p>
        </p:txBody>
      </p:sp>
    </p:spTree>
    <p:extLst>
      <p:ext uri="{BB962C8B-B14F-4D97-AF65-F5344CB8AC3E}">
        <p14:creationId xmlns:p14="http://schemas.microsoft.com/office/powerpoint/2010/main" val="3860102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600" y="1046072"/>
            <a:ext cx="11905673" cy="5811928"/>
          </a:xfrm>
        </p:spPr>
        <p:txBody>
          <a:bodyPr>
            <a:noAutofit/>
          </a:bodyPr>
          <a:lstStyle/>
          <a:p>
            <a:pPr algn="just">
              <a:buFont typeface="Wingdings" panose="05000000000000000000" pitchFamily="2" charset="2"/>
              <a:buChar char="q"/>
            </a:pPr>
            <a:r>
              <a:rPr lang="en-US" sz="4000" dirty="0" smtClean="0"/>
              <a:t>As </a:t>
            </a:r>
            <a:r>
              <a:rPr lang="en-US" sz="4000" dirty="0"/>
              <a:t>the name suggests it is a </a:t>
            </a:r>
            <a:r>
              <a:rPr lang="en-US" sz="4000" dirty="0">
                <a:solidFill>
                  <a:srgbClr val="00B050"/>
                </a:solidFill>
              </a:rPr>
              <a:t>condition</a:t>
            </a:r>
            <a:r>
              <a:rPr lang="en-US" sz="4000" dirty="0"/>
              <a:t> in which the </a:t>
            </a:r>
            <a:r>
              <a:rPr lang="en-US" sz="4000" dirty="0">
                <a:solidFill>
                  <a:schemeClr val="accent2"/>
                </a:solidFill>
              </a:rPr>
              <a:t>operating voltage rises above </a:t>
            </a:r>
            <a:r>
              <a:rPr lang="en-US" sz="4000" dirty="0"/>
              <a:t>the nominal or the </a:t>
            </a:r>
            <a:r>
              <a:rPr lang="en-US" sz="4000" dirty="0">
                <a:solidFill>
                  <a:schemeClr val="accent5"/>
                </a:solidFill>
              </a:rPr>
              <a:t>rated maximum voltage </a:t>
            </a:r>
            <a:r>
              <a:rPr lang="en-US" sz="4000" dirty="0"/>
              <a:t>of the system. </a:t>
            </a:r>
            <a:endParaRPr lang="en-US" sz="4000" dirty="0" smtClean="0"/>
          </a:p>
          <a:p>
            <a:pPr algn="just">
              <a:buFont typeface="Wingdings" panose="05000000000000000000" pitchFamily="2" charset="2"/>
              <a:buChar char="q"/>
            </a:pPr>
            <a:endParaRPr lang="en-US" sz="4000" dirty="0" smtClean="0"/>
          </a:p>
          <a:p>
            <a:pPr algn="just">
              <a:buFont typeface="Wingdings" panose="05000000000000000000" pitchFamily="2" charset="2"/>
              <a:buChar char="q"/>
            </a:pPr>
            <a:r>
              <a:rPr lang="en-US" sz="4000" dirty="0" smtClean="0"/>
              <a:t>The </a:t>
            </a:r>
            <a:r>
              <a:rPr lang="en-US" sz="4000" dirty="0"/>
              <a:t>rise in voltage can be </a:t>
            </a:r>
            <a:r>
              <a:rPr lang="en-US" sz="4000" dirty="0">
                <a:solidFill>
                  <a:schemeClr val="accent2"/>
                </a:solidFill>
              </a:rPr>
              <a:t>momentary</a:t>
            </a:r>
            <a:r>
              <a:rPr lang="en-US" sz="4000" dirty="0"/>
              <a:t> as in a voltage </a:t>
            </a:r>
            <a:r>
              <a:rPr lang="en-US" sz="4000" dirty="0">
                <a:solidFill>
                  <a:schemeClr val="accent1"/>
                </a:solidFill>
              </a:rPr>
              <a:t>spike or permanent</a:t>
            </a:r>
            <a:r>
              <a:rPr lang="en-US" sz="4000" dirty="0"/>
              <a:t>. </a:t>
            </a:r>
            <a:endParaRPr lang="en-US" sz="4000" dirty="0" smtClean="0"/>
          </a:p>
          <a:p>
            <a:pPr algn="just">
              <a:buFont typeface="Wingdings" panose="05000000000000000000" pitchFamily="2" charset="2"/>
              <a:buChar char="q"/>
            </a:pPr>
            <a:endParaRPr lang="en-US" sz="4000" dirty="0" smtClean="0"/>
          </a:p>
          <a:p>
            <a:pPr algn="just">
              <a:buFont typeface="Wingdings" panose="05000000000000000000" pitchFamily="2" charset="2"/>
              <a:buChar char="q"/>
            </a:pPr>
            <a:r>
              <a:rPr lang="en-US" sz="4000" dirty="0" smtClean="0"/>
              <a:t>The </a:t>
            </a:r>
            <a:r>
              <a:rPr lang="en-US" sz="4000" dirty="0"/>
              <a:t>overvoltage cause a </a:t>
            </a:r>
            <a:r>
              <a:rPr lang="en-US" sz="4000" dirty="0">
                <a:solidFill>
                  <a:schemeClr val="accent2"/>
                </a:solidFill>
              </a:rPr>
              <a:t>large current </a:t>
            </a:r>
            <a:r>
              <a:rPr lang="en-US" sz="4000" dirty="0"/>
              <a:t>to flow in a circuit that </a:t>
            </a:r>
            <a:r>
              <a:rPr lang="en-US" sz="4000" dirty="0">
                <a:solidFill>
                  <a:schemeClr val="accent1"/>
                </a:solidFill>
              </a:rPr>
              <a:t>heats up </a:t>
            </a:r>
            <a:r>
              <a:rPr lang="en-US" sz="4000" dirty="0"/>
              <a:t>the wires. </a:t>
            </a:r>
            <a:endParaRPr lang="en-US" sz="4000" dirty="0" smtClean="0"/>
          </a:p>
          <a:p>
            <a:pPr algn="just">
              <a:buFont typeface="Wingdings" panose="05000000000000000000" pitchFamily="2" charset="2"/>
              <a:buChar char="q"/>
            </a:pPr>
            <a:endParaRPr lang="en-US" sz="4000" dirty="0"/>
          </a:p>
        </p:txBody>
      </p:sp>
      <p:sp>
        <p:nvSpPr>
          <p:cNvPr id="4" name="TextBox 3">
            <a:extLst>
              <a:ext uri="{FF2B5EF4-FFF2-40B4-BE49-F238E27FC236}">
                <a16:creationId xmlns:a16="http://schemas.microsoft.com/office/drawing/2014/main" xmlns="" id="{639AF6C2-6D02-559F-0187-449C09F2FEB7}"/>
              </a:ext>
            </a:extLst>
          </p:cNvPr>
          <p:cNvSpPr txBox="1"/>
          <p:nvPr/>
        </p:nvSpPr>
        <p:spPr>
          <a:xfrm>
            <a:off x="101600" y="122742"/>
            <a:ext cx="12090400" cy="923330"/>
          </a:xfrm>
          <a:prstGeom prst="rect">
            <a:avLst/>
          </a:prstGeom>
          <a:noFill/>
        </p:spPr>
        <p:txBody>
          <a:bodyPr wrap="square" rtlCol="0">
            <a:spAutoFit/>
          </a:bodyPr>
          <a:lstStyle/>
          <a:p>
            <a:pPr algn="ctr"/>
            <a:r>
              <a:rPr lang="en-US" sz="5400" b="1" dirty="0" smtClean="0">
                <a:solidFill>
                  <a:srgbClr val="7030A0"/>
                </a:solidFill>
              </a:rPr>
              <a:t>Overvoltage</a:t>
            </a:r>
            <a:endParaRPr lang="en-PK" sz="5400" b="1" dirty="0">
              <a:solidFill>
                <a:srgbClr val="7030A0"/>
              </a:solidFill>
            </a:endParaRPr>
          </a:p>
        </p:txBody>
      </p:sp>
    </p:spTree>
    <p:extLst>
      <p:ext uri="{BB962C8B-B14F-4D97-AF65-F5344CB8AC3E}">
        <p14:creationId xmlns:p14="http://schemas.microsoft.com/office/powerpoint/2010/main" val="6502520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780" y="1046072"/>
            <a:ext cx="11612419" cy="5811928"/>
          </a:xfrm>
        </p:spPr>
        <p:txBody>
          <a:bodyPr>
            <a:noAutofit/>
          </a:bodyPr>
          <a:lstStyle/>
          <a:p>
            <a:pPr algn="just">
              <a:buFont typeface="Wingdings" panose="05000000000000000000" pitchFamily="2" charset="2"/>
              <a:buChar char="q"/>
            </a:pPr>
            <a:r>
              <a:rPr lang="en-US" sz="3600" dirty="0"/>
              <a:t>Similarly, overvoltage can </a:t>
            </a:r>
            <a:r>
              <a:rPr lang="en-US" sz="3600" dirty="0">
                <a:solidFill>
                  <a:schemeClr val="accent2"/>
                </a:solidFill>
              </a:rPr>
              <a:t>damage electrical </a:t>
            </a:r>
            <a:r>
              <a:rPr lang="en-US" sz="3600" dirty="0"/>
              <a:t>devices and </a:t>
            </a:r>
            <a:r>
              <a:rPr lang="en-US" sz="3600" dirty="0">
                <a:solidFill>
                  <a:schemeClr val="accent1"/>
                </a:solidFill>
              </a:rPr>
              <a:t>components</a:t>
            </a:r>
            <a:r>
              <a:rPr lang="en-US" sz="3600" dirty="0"/>
              <a:t> and sometimes cause an electrical fire</a:t>
            </a:r>
            <a:r>
              <a:rPr lang="en-US" sz="3600" dirty="0" smtClean="0"/>
              <a:t>.</a:t>
            </a:r>
          </a:p>
          <a:p>
            <a:pPr algn="just">
              <a:buFont typeface="Wingdings" panose="05000000000000000000" pitchFamily="2" charset="2"/>
              <a:buChar char="q"/>
            </a:pPr>
            <a:endParaRPr lang="en-US" sz="3600" dirty="0"/>
          </a:p>
          <a:p>
            <a:pPr algn="just">
              <a:buFont typeface="Wingdings" panose="05000000000000000000" pitchFamily="2" charset="2"/>
              <a:buChar char="q"/>
            </a:pPr>
            <a:r>
              <a:rPr lang="en-US" sz="3600" dirty="0" smtClean="0"/>
              <a:t>Overvoltage </a:t>
            </a:r>
            <a:r>
              <a:rPr lang="en-US" sz="3600" dirty="0"/>
              <a:t>can occur due to a </a:t>
            </a:r>
            <a:r>
              <a:rPr lang="en-US" sz="3600" dirty="0">
                <a:solidFill>
                  <a:schemeClr val="accent1"/>
                </a:solidFill>
              </a:rPr>
              <a:t>lightning strike </a:t>
            </a:r>
            <a:r>
              <a:rPr lang="en-US" sz="3600" dirty="0"/>
              <a:t>but that is </a:t>
            </a:r>
            <a:r>
              <a:rPr lang="en-US" sz="3600" dirty="0">
                <a:solidFill>
                  <a:schemeClr val="accent2"/>
                </a:solidFill>
              </a:rPr>
              <a:t>transient</a:t>
            </a:r>
            <a:r>
              <a:rPr lang="en-US" sz="3600" dirty="0"/>
              <a:t> in nature. </a:t>
            </a:r>
            <a:endParaRPr lang="en-US" sz="3600" dirty="0" smtClean="0"/>
          </a:p>
          <a:p>
            <a:pPr algn="just">
              <a:buFont typeface="Wingdings" panose="05000000000000000000" pitchFamily="2" charset="2"/>
              <a:buChar char="q"/>
            </a:pPr>
            <a:endParaRPr lang="en-US" sz="3600" dirty="0" smtClean="0"/>
          </a:p>
          <a:p>
            <a:pPr algn="just">
              <a:buFont typeface="Wingdings" panose="05000000000000000000" pitchFamily="2" charset="2"/>
              <a:buChar char="q"/>
            </a:pPr>
            <a:r>
              <a:rPr lang="en-US" sz="3600" dirty="0" smtClean="0">
                <a:solidFill>
                  <a:schemeClr val="accent6"/>
                </a:solidFill>
              </a:rPr>
              <a:t>Switching </a:t>
            </a:r>
            <a:r>
              <a:rPr lang="en-US" sz="3600" dirty="0">
                <a:solidFill>
                  <a:schemeClr val="accent6"/>
                </a:solidFill>
              </a:rPr>
              <a:t>on/off </a:t>
            </a:r>
            <a:r>
              <a:rPr lang="en-US" sz="3600" dirty="0"/>
              <a:t>an inductive load can also cause an </a:t>
            </a:r>
            <a:r>
              <a:rPr lang="en-US" sz="3600" dirty="0">
                <a:solidFill>
                  <a:schemeClr val="accent1"/>
                </a:solidFill>
              </a:rPr>
              <a:t>overvoltage spike </a:t>
            </a:r>
            <a:r>
              <a:rPr lang="en-US" sz="3600" dirty="0"/>
              <a:t>in the connected electrical system</a:t>
            </a:r>
            <a:r>
              <a:rPr lang="en-US" sz="3600" dirty="0" smtClean="0"/>
              <a:t>.</a:t>
            </a:r>
          </a:p>
          <a:p>
            <a:pPr algn="just">
              <a:buFont typeface="Wingdings" panose="05000000000000000000" pitchFamily="2" charset="2"/>
              <a:buChar char="q"/>
            </a:pPr>
            <a:endParaRPr lang="en-US" sz="3600" dirty="0" smtClean="0"/>
          </a:p>
          <a:p>
            <a:pPr algn="just">
              <a:buFont typeface="Wingdings" panose="05000000000000000000" pitchFamily="2" charset="2"/>
              <a:buChar char="q"/>
            </a:pPr>
            <a:r>
              <a:rPr lang="en-US" sz="3600" dirty="0" smtClean="0"/>
              <a:t> </a:t>
            </a:r>
            <a:r>
              <a:rPr lang="en-US" sz="3600" dirty="0">
                <a:solidFill>
                  <a:srgbClr val="002060"/>
                </a:solidFill>
              </a:rPr>
              <a:t>Huge current changes </a:t>
            </a:r>
            <a:r>
              <a:rPr lang="en-US" sz="3600" dirty="0"/>
              <a:t>can also </a:t>
            </a:r>
            <a:r>
              <a:rPr lang="en-US" sz="3600" b="1" dirty="0">
                <a:solidFill>
                  <a:schemeClr val="accent2">
                    <a:lumMod val="60000"/>
                    <a:lumOff val="40000"/>
                  </a:schemeClr>
                </a:solidFill>
              </a:rPr>
              <a:t>create voltage spikes</a:t>
            </a:r>
            <a:r>
              <a:rPr lang="en-US" sz="3600" dirty="0"/>
              <a:t>.</a:t>
            </a:r>
          </a:p>
        </p:txBody>
      </p:sp>
      <p:sp>
        <p:nvSpPr>
          <p:cNvPr id="4" name="TextBox 3">
            <a:extLst>
              <a:ext uri="{FF2B5EF4-FFF2-40B4-BE49-F238E27FC236}">
                <a16:creationId xmlns:a16="http://schemas.microsoft.com/office/drawing/2014/main" xmlns="" id="{639AF6C2-6D02-559F-0187-449C09F2FEB7}"/>
              </a:ext>
            </a:extLst>
          </p:cNvPr>
          <p:cNvSpPr txBox="1"/>
          <p:nvPr/>
        </p:nvSpPr>
        <p:spPr>
          <a:xfrm>
            <a:off x="101600" y="122742"/>
            <a:ext cx="12090400" cy="923330"/>
          </a:xfrm>
          <a:prstGeom prst="rect">
            <a:avLst/>
          </a:prstGeom>
          <a:noFill/>
        </p:spPr>
        <p:txBody>
          <a:bodyPr wrap="square" rtlCol="0">
            <a:spAutoFit/>
          </a:bodyPr>
          <a:lstStyle/>
          <a:p>
            <a:pPr algn="ctr"/>
            <a:r>
              <a:rPr lang="en-US" sz="5400" b="1" dirty="0" smtClean="0">
                <a:solidFill>
                  <a:srgbClr val="7030A0"/>
                </a:solidFill>
              </a:rPr>
              <a:t>Overvoltage</a:t>
            </a:r>
            <a:endParaRPr lang="en-PK" sz="5400" b="1" dirty="0">
              <a:solidFill>
                <a:srgbClr val="7030A0"/>
              </a:solidFill>
            </a:endParaRPr>
          </a:p>
        </p:txBody>
      </p:sp>
    </p:spTree>
    <p:extLst>
      <p:ext uri="{BB962C8B-B14F-4D97-AF65-F5344CB8AC3E}">
        <p14:creationId xmlns:p14="http://schemas.microsoft.com/office/powerpoint/2010/main" val="3685113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0559143E-D7AC-53E4-725A-6FAE66BA8FC3}"/>
              </a:ext>
            </a:extLst>
          </p:cNvPr>
          <p:cNvPicPr>
            <a:picLocks noChangeAspect="1"/>
          </p:cNvPicPr>
          <p:nvPr/>
        </p:nvPicPr>
        <p:blipFill>
          <a:blip r:embed="rId2"/>
          <a:stretch>
            <a:fillRect/>
          </a:stretch>
        </p:blipFill>
        <p:spPr>
          <a:xfrm>
            <a:off x="614680" y="2825713"/>
            <a:ext cx="11109960" cy="3053459"/>
          </a:xfrm>
          <a:prstGeom prst="rect">
            <a:avLst/>
          </a:prstGeom>
        </p:spPr>
      </p:pic>
      <p:sp>
        <p:nvSpPr>
          <p:cNvPr id="8" name="TextBox 7">
            <a:extLst>
              <a:ext uri="{FF2B5EF4-FFF2-40B4-BE49-F238E27FC236}">
                <a16:creationId xmlns:a16="http://schemas.microsoft.com/office/drawing/2014/main" xmlns="" id="{5031C3D5-5C47-8685-3EB7-0145AE49CB1D}"/>
              </a:ext>
            </a:extLst>
          </p:cNvPr>
          <p:cNvSpPr txBox="1"/>
          <p:nvPr/>
        </p:nvSpPr>
        <p:spPr>
          <a:xfrm>
            <a:off x="871220" y="254000"/>
            <a:ext cx="10596880" cy="923330"/>
          </a:xfrm>
          <a:prstGeom prst="rect">
            <a:avLst/>
          </a:prstGeom>
          <a:noFill/>
        </p:spPr>
        <p:txBody>
          <a:bodyPr wrap="square" rtlCol="0">
            <a:spAutoFit/>
          </a:bodyPr>
          <a:lstStyle/>
          <a:p>
            <a:pPr algn="ctr"/>
            <a:r>
              <a:rPr lang="en-US" sz="5400" b="1" dirty="0">
                <a:solidFill>
                  <a:srgbClr val="7030A0"/>
                </a:solidFill>
              </a:rPr>
              <a:t>Normal Operation of Power System</a:t>
            </a:r>
            <a:endParaRPr lang="en-PK" sz="5400" b="1" dirty="0">
              <a:solidFill>
                <a:srgbClr val="7030A0"/>
              </a:solidFill>
            </a:endParaRPr>
          </a:p>
        </p:txBody>
      </p:sp>
      <p:sp>
        <p:nvSpPr>
          <p:cNvPr id="9" name="TextBox 8">
            <a:extLst>
              <a:ext uri="{FF2B5EF4-FFF2-40B4-BE49-F238E27FC236}">
                <a16:creationId xmlns:a16="http://schemas.microsoft.com/office/drawing/2014/main" xmlns="" id="{9D3F7DA1-92D6-C31F-D81C-AAF2BDD5A5B7}"/>
              </a:ext>
            </a:extLst>
          </p:cNvPr>
          <p:cNvSpPr txBox="1"/>
          <p:nvPr/>
        </p:nvSpPr>
        <p:spPr>
          <a:xfrm>
            <a:off x="871220" y="5986510"/>
            <a:ext cx="10449560" cy="584775"/>
          </a:xfrm>
          <a:prstGeom prst="rect">
            <a:avLst/>
          </a:prstGeom>
          <a:noFill/>
        </p:spPr>
        <p:txBody>
          <a:bodyPr wrap="square" rtlCol="0">
            <a:spAutoFit/>
          </a:bodyPr>
          <a:lstStyle/>
          <a:p>
            <a:r>
              <a:rPr lang="en-US" sz="3200" dirty="0"/>
              <a:t>Normal Operation means Current Flow from Source to Load.</a:t>
            </a:r>
            <a:endParaRPr lang="en-PK" sz="3200" dirty="0"/>
          </a:p>
        </p:txBody>
      </p:sp>
      <p:sp>
        <p:nvSpPr>
          <p:cNvPr id="2" name="TextBox 1"/>
          <p:cNvSpPr txBox="1"/>
          <p:nvPr/>
        </p:nvSpPr>
        <p:spPr>
          <a:xfrm>
            <a:off x="120073" y="1431636"/>
            <a:ext cx="11961091" cy="2062103"/>
          </a:xfrm>
          <a:prstGeom prst="rect">
            <a:avLst/>
          </a:prstGeom>
          <a:noFill/>
        </p:spPr>
        <p:txBody>
          <a:bodyPr wrap="square" rtlCol="0">
            <a:spAutoFit/>
          </a:bodyPr>
          <a:lstStyle/>
          <a:p>
            <a:pPr algn="just"/>
            <a:r>
              <a:rPr lang="en-US" sz="3200" dirty="0" smtClean="0"/>
              <a:t>Generally a simple </a:t>
            </a:r>
            <a:r>
              <a:rPr lang="en-US" sz="3200" dirty="0"/>
              <a:t>power system having a generator, a transformer, a transmission line and then distribution line feeding load connecting through a transformer. </a:t>
            </a:r>
            <a:br>
              <a:rPr lang="en-US" sz="3200" dirty="0"/>
            </a:br>
            <a:endParaRPr lang="en-US" sz="3200" dirty="0"/>
          </a:p>
        </p:txBody>
      </p:sp>
    </p:spTree>
    <p:extLst>
      <p:ext uri="{BB962C8B-B14F-4D97-AF65-F5344CB8AC3E}">
        <p14:creationId xmlns:p14="http://schemas.microsoft.com/office/powerpoint/2010/main" val="179941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1" y="1046072"/>
            <a:ext cx="11674764" cy="5659528"/>
          </a:xfrm>
        </p:spPr>
        <p:txBody>
          <a:bodyPr>
            <a:noAutofit/>
          </a:bodyPr>
          <a:lstStyle/>
          <a:p>
            <a:pPr algn="just">
              <a:buFont typeface="Wingdings" panose="05000000000000000000" pitchFamily="2" charset="2"/>
              <a:buChar char="q"/>
            </a:pPr>
            <a:r>
              <a:rPr lang="en-US" sz="3600" dirty="0"/>
              <a:t>In an electrical system, the amount of </a:t>
            </a:r>
            <a:r>
              <a:rPr lang="en-US" sz="3600" dirty="0">
                <a:solidFill>
                  <a:schemeClr val="accent2">
                    <a:lumMod val="60000"/>
                    <a:lumOff val="40000"/>
                  </a:schemeClr>
                </a:solidFill>
              </a:rPr>
              <a:t>power generation and power consumption</a:t>
            </a:r>
            <a:r>
              <a:rPr lang="en-US" sz="3600" dirty="0"/>
              <a:t> at any point in time </a:t>
            </a:r>
            <a:r>
              <a:rPr lang="en-US" sz="3600" dirty="0">
                <a:solidFill>
                  <a:schemeClr val="accent1"/>
                </a:solidFill>
              </a:rPr>
              <a:t>is equal</a:t>
            </a:r>
            <a:r>
              <a:rPr lang="en-US" sz="3600" dirty="0"/>
              <a:t>. </a:t>
            </a:r>
            <a:endParaRPr lang="en-US" sz="3600" dirty="0" smtClean="0"/>
          </a:p>
          <a:p>
            <a:pPr algn="just">
              <a:buFont typeface="Wingdings" panose="05000000000000000000" pitchFamily="2" charset="2"/>
              <a:buChar char="q"/>
            </a:pPr>
            <a:r>
              <a:rPr lang="en-US" sz="3600" dirty="0" smtClean="0"/>
              <a:t>Suddenly </a:t>
            </a:r>
            <a:r>
              <a:rPr lang="en-US" sz="3600" dirty="0" smtClean="0">
                <a:solidFill>
                  <a:schemeClr val="accent2"/>
                </a:solidFill>
              </a:rPr>
              <a:t>increase </a:t>
            </a:r>
            <a:r>
              <a:rPr lang="en-US" sz="3600" dirty="0">
                <a:solidFill>
                  <a:schemeClr val="accent2"/>
                </a:solidFill>
              </a:rPr>
              <a:t>or decrease in load</a:t>
            </a:r>
            <a:r>
              <a:rPr lang="en-US" sz="3600" dirty="0"/>
              <a:t>, the power generation has to be adjusted. </a:t>
            </a:r>
            <a:endParaRPr lang="en-US" sz="3600" dirty="0" smtClean="0"/>
          </a:p>
          <a:p>
            <a:pPr algn="just">
              <a:buFont typeface="Wingdings" panose="05000000000000000000" pitchFamily="2" charset="2"/>
              <a:buChar char="q"/>
            </a:pPr>
            <a:r>
              <a:rPr lang="en-US" sz="3600" dirty="0" smtClean="0"/>
              <a:t>But </a:t>
            </a:r>
            <a:r>
              <a:rPr lang="en-US" sz="3600" dirty="0"/>
              <a:t>due to inertia, the power generation cannot be </a:t>
            </a:r>
            <a:r>
              <a:rPr lang="en-US" sz="3600" dirty="0">
                <a:solidFill>
                  <a:schemeClr val="accent1"/>
                </a:solidFill>
              </a:rPr>
              <a:t>instantly adjusted</a:t>
            </a:r>
            <a:r>
              <a:rPr lang="en-US" sz="3600" dirty="0"/>
              <a:t>. </a:t>
            </a:r>
            <a:endParaRPr lang="en-US" sz="3600" dirty="0" smtClean="0"/>
          </a:p>
          <a:p>
            <a:pPr algn="just">
              <a:buFont typeface="Wingdings" panose="05000000000000000000" pitchFamily="2" charset="2"/>
              <a:buChar char="q"/>
            </a:pPr>
            <a:r>
              <a:rPr lang="en-US" sz="3600" dirty="0" smtClean="0"/>
              <a:t>Therefore </a:t>
            </a:r>
            <a:r>
              <a:rPr lang="en-US" sz="3600" dirty="0"/>
              <a:t>the </a:t>
            </a:r>
            <a:r>
              <a:rPr lang="en-US" sz="3600" dirty="0">
                <a:solidFill>
                  <a:schemeClr val="accent2"/>
                </a:solidFill>
              </a:rPr>
              <a:t>power oscillates </a:t>
            </a:r>
            <a:r>
              <a:rPr lang="en-US" sz="3600" dirty="0"/>
              <a:t>(varies continuously) throughout the network. This </a:t>
            </a:r>
            <a:r>
              <a:rPr lang="en-US" sz="3600" dirty="0" smtClean="0"/>
              <a:t>situation is </a:t>
            </a:r>
            <a:r>
              <a:rPr lang="en-US" sz="3600" dirty="0"/>
              <a:t>called a power swing</a:t>
            </a:r>
            <a:r>
              <a:rPr lang="en-US" sz="3600" dirty="0" smtClean="0"/>
              <a:t>.</a:t>
            </a:r>
            <a:endParaRPr lang="en-US" sz="3600" dirty="0"/>
          </a:p>
        </p:txBody>
      </p:sp>
      <p:sp>
        <p:nvSpPr>
          <p:cNvPr id="4" name="TextBox 3">
            <a:extLst>
              <a:ext uri="{FF2B5EF4-FFF2-40B4-BE49-F238E27FC236}">
                <a16:creationId xmlns:a16="http://schemas.microsoft.com/office/drawing/2014/main" xmlns="" id="{639AF6C2-6D02-559F-0187-449C09F2FEB7}"/>
              </a:ext>
            </a:extLst>
          </p:cNvPr>
          <p:cNvSpPr txBox="1"/>
          <p:nvPr/>
        </p:nvSpPr>
        <p:spPr>
          <a:xfrm>
            <a:off x="101600" y="122742"/>
            <a:ext cx="12090400" cy="923330"/>
          </a:xfrm>
          <a:prstGeom prst="rect">
            <a:avLst/>
          </a:prstGeom>
          <a:noFill/>
        </p:spPr>
        <p:txBody>
          <a:bodyPr wrap="square" rtlCol="0">
            <a:spAutoFit/>
          </a:bodyPr>
          <a:lstStyle/>
          <a:p>
            <a:pPr algn="ctr"/>
            <a:r>
              <a:rPr lang="en-US" sz="5400" b="1" dirty="0" smtClean="0">
                <a:solidFill>
                  <a:srgbClr val="7030A0"/>
                </a:solidFill>
              </a:rPr>
              <a:t>Power Swing</a:t>
            </a:r>
            <a:endParaRPr lang="en-PK" sz="5400" b="1" dirty="0">
              <a:solidFill>
                <a:srgbClr val="7030A0"/>
              </a:solidFill>
            </a:endParaRPr>
          </a:p>
        </p:txBody>
      </p:sp>
    </p:spTree>
    <p:extLst>
      <p:ext uri="{BB962C8B-B14F-4D97-AF65-F5344CB8AC3E}">
        <p14:creationId xmlns:p14="http://schemas.microsoft.com/office/powerpoint/2010/main" val="3072600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1" y="1046072"/>
            <a:ext cx="11610109" cy="5347855"/>
          </a:xfrm>
        </p:spPr>
        <p:txBody>
          <a:bodyPr>
            <a:noAutofit/>
          </a:bodyPr>
          <a:lstStyle/>
          <a:p>
            <a:pPr algn="just">
              <a:buFont typeface="Wingdings" panose="05000000000000000000" pitchFamily="2" charset="2"/>
              <a:buChar char="q"/>
            </a:pPr>
            <a:r>
              <a:rPr lang="en-US" sz="3600" dirty="0" smtClean="0"/>
              <a:t>These </a:t>
            </a:r>
            <a:r>
              <a:rPr lang="en-US" sz="3600" dirty="0"/>
              <a:t>power oscillations are normally </a:t>
            </a:r>
            <a:r>
              <a:rPr lang="en-US" sz="3600" dirty="0">
                <a:solidFill>
                  <a:srgbClr val="C00000"/>
                </a:solidFill>
              </a:rPr>
              <a:t>damped</a:t>
            </a:r>
            <a:r>
              <a:rPr lang="en-US" sz="3600" dirty="0"/>
              <a:t>. </a:t>
            </a:r>
            <a:endParaRPr lang="en-US" sz="3600" dirty="0" smtClean="0"/>
          </a:p>
          <a:p>
            <a:pPr algn="just">
              <a:buFont typeface="Wingdings" panose="05000000000000000000" pitchFamily="2" charset="2"/>
              <a:buChar char="q"/>
            </a:pPr>
            <a:endParaRPr lang="en-US" sz="3600" dirty="0" smtClean="0"/>
          </a:p>
          <a:p>
            <a:pPr algn="just">
              <a:buFont typeface="Wingdings" panose="05000000000000000000" pitchFamily="2" charset="2"/>
              <a:buChar char="q"/>
            </a:pPr>
            <a:r>
              <a:rPr lang="en-US" sz="3600" dirty="0" smtClean="0"/>
              <a:t>These </a:t>
            </a:r>
            <a:r>
              <a:rPr lang="en-US" sz="3600" dirty="0"/>
              <a:t>power swings can cause the </a:t>
            </a:r>
            <a:r>
              <a:rPr lang="en-US" sz="3600" dirty="0" smtClean="0"/>
              <a:t>malfunction (Error or Fault) </a:t>
            </a:r>
            <a:r>
              <a:rPr lang="en-US" sz="3600" dirty="0"/>
              <a:t>of a protective relay. </a:t>
            </a:r>
            <a:endParaRPr lang="en-US" sz="3600" dirty="0" smtClean="0"/>
          </a:p>
          <a:p>
            <a:pPr algn="just">
              <a:buFont typeface="Wingdings" panose="05000000000000000000" pitchFamily="2" charset="2"/>
              <a:buChar char="q"/>
            </a:pPr>
            <a:endParaRPr lang="en-US" sz="3600" dirty="0" smtClean="0"/>
          </a:p>
          <a:p>
            <a:pPr algn="just">
              <a:buFont typeface="Wingdings" panose="05000000000000000000" pitchFamily="2" charset="2"/>
              <a:buChar char="q"/>
            </a:pPr>
            <a:r>
              <a:rPr lang="en-US" sz="3600" dirty="0" smtClean="0"/>
              <a:t>Therefore</a:t>
            </a:r>
            <a:r>
              <a:rPr lang="en-US" sz="3600" dirty="0"/>
              <a:t>, the relay operation must be blocked by detecting the condition first</a:t>
            </a:r>
            <a:r>
              <a:rPr lang="en-US" sz="3600" dirty="0" smtClean="0"/>
              <a:t>.</a:t>
            </a:r>
          </a:p>
          <a:p>
            <a:pPr algn="just">
              <a:buFont typeface="Wingdings" panose="05000000000000000000" pitchFamily="2" charset="2"/>
              <a:buChar char="q"/>
            </a:pPr>
            <a:endParaRPr lang="en-US" sz="3600" dirty="0"/>
          </a:p>
          <a:p>
            <a:pPr algn="just">
              <a:buFont typeface="Wingdings" panose="05000000000000000000" pitchFamily="2" charset="2"/>
              <a:buChar char="q"/>
            </a:pPr>
            <a:r>
              <a:rPr lang="en-US" sz="3600" dirty="0" smtClean="0"/>
              <a:t>This </a:t>
            </a:r>
            <a:r>
              <a:rPr lang="en-US" sz="3600" dirty="0"/>
              <a:t>oscillation can cause instability in the power grid and may lead to potential blackouts if not properly managed</a:t>
            </a:r>
            <a:r>
              <a:rPr lang="en-US" sz="3600" dirty="0" smtClean="0"/>
              <a:t>.</a:t>
            </a:r>
          </a:p>
          <a:p>
            <a:pPr algn="just">
              <a:buFont typeface="Wingdings" panose="05000000000000000000" pitchFamily="2" charset="2"/>
              <a:buChar char="q"/>
            </a:pPr>
            <a:endParaRPr lang="en-US" sz="3600" dirty="0"/>
          </a:p>
        </p:txBody>
      </p:sp>
      <p:sp>
        <p:nvSpPr>
          <p:cNvPr id="4" name="TextBox 3">
            <a:extLst>
              <a:ext uri="{FF2B5EF4-FFF2-40B4-BE49-F238E27FC236}">
                <a16:creationId xmlns:a16="http://schemas.microsoft.com/office/drawing/2014/main" xmlns="" id="{639AF6C2-6D02-559F-0187-449C09F2FEB7}"/>
              </a:ext>
            </a:extLst>
          </p:cNvPr>
          <p:cNvSpPr txBox="1"/>
          <p:nvPr/>
        </p:nvSpPr>
        <p:spPr>
          <a:xfrm>
            <a:off x="101600" y="122742"/>
            <a:ext cx="12090400" cy="923330"/>
          </a:xfrm>
          <a:prstGeom prst="rect">
            <a:avLst/>
          </a:prstGeom>
          <a:noFill/>
        </p:spPr>
        <p:txBody>
          <a:bodyPr wrap="square" rtlCol="0">
            <a:spAutoFit/>
          </a:bodyPr>
          <a:lstStyle/>
          <a:p>
            <a:pPr algn="ctr"/>
            <a:r>
              <a:rPr lang="en-US" sz="5400" b="1" dirty="0" smtClean="0">
                <a:solidFill>
                  <a:srgbClr val="7030A0"/>
                </a:solidFill>
              </a:rPr>
              <a:t>Power Swing</a:t>
            </a:r>
            <a:endParaRPr lang="en-PK" sz="5400" b="1" dirty="0">
              <a:solidFill>
                <a:srgbClr val="7030A0"/>
              </a:solidFill>
            </a:endParaRPr>
          </a:p>
        </p:txBody>
      </p:sp>
      <p:pic>
        <p:nvPicPr>
          <p:cNvPr id="1026" name="Picture 2" descr="https://qph.cf2.quoracdn.net/main-qimg-922df689053a7b04056f1b699f2bafda-pjl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5916" y="239148"/>
            <a:ext cx="2539829" cy="1613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69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2435" y="1265382"/>
            <a:ext cx="11656291" cy="4911581"/>
          </a:xfrm>
        </p:spPr>
        <p:txBody>
          <a:bodyPr>
            <a:normAutofit/>
          </a:bodyPr>
          <a:lstStyle/>
          <a:p>
            <a:pPr algn="just">
              <a:buFont typeface="Wingdings" panose="05000000000000000000" pitchFamily="2" charset="2"/>
              <a:buChar char="q"/>
            </a:pPr>
            <a:r>
              <a:rPr lang="en-US" sz="4000" dirty="0" smtClean="0"/>
              <a:t>A </a:t>
            </a:r>
            <a:r>
              <a:rPr lang="en-US" sz="4000" dirty="0"/>
              <a:t>bolted Fault is a short circuit fault between all the phase conductors and the earth conductor as if connected by a metal bar. </a:t>
            </a:r>
            <a:endParaRPr lang="en-US" sz="4000" dirty="0" smtClean="0"/>
          </a:p>
          <a:p>
            <a:pPr algn="just">
              <a:buFont typeface="Wingdings" panose="05000000000000000000" pitchFamily="2" charset="2"/>
              <a:buChar char="q"/>
            </a:pPr>
            <a:r>
              <a:rPr lang="en-US" sz="4000" dirty="0" smtClean="0"/>
              <a:t>It </a:t>
            </a:r>
            <a:r>
              <a:rPr lang="en-US" sz="4000" dirty="0"/>
              <a:t>has zero fault resistance and maximum possible fault current.</a:t>
            </a:r>
          </a:p>
          <a:p>
            <a:pPr algn="just">
              <a:buFont typeface="Wingdings" panose="05000000000000000000" pitchFamily="2" charset="2"/>
              <a:buChar char="q"/>
            </a:pPr>
            <a:r>
              <a:rPr lang="en-US" sz="4000" dirty="0"/>
              <a:t>A bolted fault is highly unlikely to occur but it is deliberately introduced in a system to test and select appropriate protection devices.</a:t>
            </a:r>
          </a:p>
          <a:p>
            <a:pPr algn="just">
              <a:buFont typeface="Wingdings" panose="05000000000000000000" pitchFamily="2" charset="2"/>
              <a:buChar char="q"/>
            </a:pPr>
            <a:endParaRPr lang="en-US" sz="4000" dirty="0"/>
          </a:p>
        </p:txBody>
      </p:sp>
      <p:sp>
        <p:nvSpPr>
          <p:cNvPr id="4" name="TextBox 3">
            <a:extLst>
              <a:ext uri="{FF2B5EF4-FFF2-40B4-BE49-F238E27FC236}">
                <a16:creationId xmlns:a16="http://schemas.microsoft.com/office/drawing/2014/main" xmlns="" id="{639AF6C2-6D02-559F-0187-449C09F2FEB7}"/>
              </a:ext>
            </a:extLst>
          </p:cNvPr>
          <p:cNvSpPr txBox="1"/>
          <p:nvPr/>
        </p:nvSpPr>
        <p:spPr>
          <a:xfrm>
            <a:off x="101600" y="122742"/>
            <a:ext cx="12090400" cy="923330"/>
          </a:xfrm>
          <a:prstGeom prst="rect">
            <a:avLst/>
          </a:prstGeom>
          <a:noFill/>
        </p:spPr>
        <p:txBody>
          <a:bodyPr wrap="square" rtlCol="0">
            <a:spAutoFit/>
          </a:bodyPr>
          <a:lstStyle/>
          <a:p>
            <a:pPr algn="ctr"/>
            <a:r>
              <a:rPr lang="en-US" sz="5400" b="1" dirty="0" smtClean="0">
                <a:solidFill>
                  <a:srgbClr val="7030A0"/>
                </a:solidFill>
              </a:rPr>
              <a:t>Bolted Fault</a:t>
            </a:r>
            <a:endParaRPr lang="en-PK" sz="5400" b="1" dirty="0">
              <a:solidFill>
                <a:srgbClr val="7030A0"/>
              </a:solidFill>
            </a:endParaRPr>
          </a:p>
        </p:txBody>
      </p:sp>
    </p:spTree>
    <p:extLst>
      <p:ext uri="{BB962C8B-B14F-4D97-AF65-F5344CB8AC3E}">
        <p14:creationId xmlns:p14="http://schemas.microsoft.com/office/powerpoint/2010/main" val="12907201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018" y="1206788"/>
            <a:ext cx="11603182" cy="5443393"/>
          </a:xfrm>
        </p:spPr>
        <p:txBody>
          <a:bodyPr>
            <a:normAutofit/>
          </a:bodyPr>
          <a:lstStyle/>
          <a:p>
            <a:pPr algn="just">
              <a:buFont typeface="Wingdings" panose="05000000000000000000" pitchFamily="2" charset="2"/>
              <a:buChar char="q"/>
            </a:pPr>
            <a:r>
              <a:rPr lang="en-US" sz="4000" dirty="0" smtClean="0"/>
              <a:t>Overcurrent </a:t>
            </a:r>
            <a:r>
              <a:rPr lang="en-US" sz="4000" dirty="0"/>
              <a:t>fault is the sudden increase in the current that occurs due to a short circuit or corona discharge between live conductors. </a:t>
            </a:r>
            <a:endParaRPr lang="en-US" sz="4000" dirty="0" smtClean="0"/>
          </a:p>
          <a:p>
            <a:pPr algn="just">
              <a:buFont typeface="Wingdings" panose="05000000000000000000" pitchFamily="2" charset="2"/>
              <a:buChar char="q"/>
            </a:pPr>
            <a:r>
              <a:rPr lang="en-US" sz="4000" dirty="0" smtClean="0"/>
              <a:t>It </a:t>
            </a:r>
            <a:r>
              <a:rPr lang="en-US" sz="4000" dirty="0"/>
              <a:t>is similar to an active fault. </a:t>
            </a:r>
            <a:endParaRPr lang="en-US" sz="4000" dirty="0" smtClean="0"/>
          </a:p>
          <a:p>
            <a:pPr algn="just">
              <a:buFont typeface="Wingdings" panose="05000000000000000000" pitchFamily="2" charset="2"/>
              <a:buChar char="q"/>
            </a:pPr>
            <a:r>
              <a:rPr lang="en-US" sz="4000" dirty="0" smtClean="0"/>
              <a:t>Overcurrent </a:t>
            </a:r>
            <a:r>
              <a:rPr lang="en-US" sz="4000" dirty="0"/>
              <a:t>may occur due to overloading of the power source. </a:t>
            </a:r>
            <a:endParaRPr lang="en-US" sz="4000" dirty="0" smtClean="0"/>
          </a:p>
          <a:p>
            <a:pPr algn="just">
              <a:buFont typeface="Wingdings" panose="05000000000000000000" pitchFamily="2" charset="2"/>
              <a:buChar char="q"/>
            </a:pPr>
            <a:r>
              <a:rPr lang="en-US" sz="4000" dirty="0" smtClean="0"/>
              <a:t>In </a:t>
            </a:r>
            <a:r>
              <a:rPr lang="en-US" sz="4000" dirty="0"/>
              <a:t>order to avoid this fault overcurrent relays, circuit breakers and fuses are used.</a:t>
            </a:r>
          </a:p>
          <a:p>
            <a:pPr algn="just">
              <a:buFont typeface="Wingdings" panose="05000000000000000000" pitchFamily="2" charset="2"/>
              <a:buChar char="q"/>
            </a:pPr>
            <a:endParaRPr lang="en-US" sz="4000" dirty="0"/>
          </a:p>
        </p:txBody>
      </p:sp>
      <p:sp>
        <p:nvSpPr>
          <p:cNvPr id="4" name="TextBox 3">
            <a:extLst>
              <a:ext uri="{FF2B5EF4-FFF2-40B4-BE49-F238E27FC236}">
                <a16:creationId xmlns:a16="http://schemas.microsoft.com/office/drawing/2014/main" xmlns="" id="{639AF6C2-6D02-559F-0187-449C09F2FEB7}"/>
              </a:ext>
            </a:extLst>
          </p:cNvPr>
          <p:cNvSpPr txBox="1"/>
          <p:nvPr/>
        </p:nvSpPr>
        <p:spPr>
          <a:xfrm>
            <a:off x="101600" y="122742"/>
            <a:ext cx="12090400" cy="923330"/>
          </a:xfrm>
          <a:prstGeom prst="rect">
            <a:avLst/>
          </a:prstGeom>
          <a:noFill/>
        </p:spPr>
        <p:txBody>
          <a:bodyPr wrap="square" rtlCol="0">
            <a:spAutoFit/>
          </a:bodyPr>
          <a:lstStyle/>
          <a:p>
            <a:pPr algn="ctr"/>
            <a:r>
              <a:rPr lang="en-US" sz="5400" b="1" dirty="0" smtClean="0">
                <a:solidFill>
                  <a:srgbClr val="7030A0"/>
                </a:solidFill>
              </a:rPr>
              <a:t>Overcurrent Fault</a:t>
            </a:r>
            <a:endParaRPr lang="en-PK" sz="5400" b="1" dirty="0">
              <a:solidFill>
                <a:srgbClr val="7030A0"/>
              </a:solidFill>
            </a:endParaRPr>
          </a:p>
        </p:txBody>
      </p:sp>
    </p:spTree>
    <p:extLst>
      <p:ext uri="{BB962C8B-B14F-4D97-AF65-F5344CB8AC3E}">
        <p14:creationId xmlns:p14="http://schemas.microsoft.com/office/powerpoint/2010/main" val="6554772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0909" y="1265382"/>
            <a:ext cx="11720946" cy="5430982"/>
          </a:xfrm>
        </p:spPr>
        <p:txBody>
          <a:bodyPr>
            <a:normAutofit/>
          </a:bodyPr>
          <a:lstStyle/>
          <a:p>
            <a:pPr algn="just">
              <a:buFont typeface="Wingdings" panose="05000000000000000000" pitchFamily="2" charset="2"/>
              <a:buChar char="q"/>
            </a:pPr>
            <a:r>
              <a:rPr lang="en-US" sz="3600" dirty="0"/>
              <a:t>In under voltage fault, the voltage decreases below the operating range. </a:t>
            </a:r>
            <a:endParaRPr lang="en-US" sz="3600" dirty="0" smtClean="0"/>
          </a:p>
          <a:p>
            <a:pPr algn="just">
              <a:buFont typeface="Wingdings" panose="05000000000000000000" pitchFamily="2" charset="2"/>
              <a:buChar char="q"/>
            </a:pPr>
            <a:r>
              <a:rPr lang="en-US" sz="3600" dirty="0" smtClean="0"/>
              <a:t>It </a:t>
            </a:r>
            <a:r>
              <a:rPr lang="en-US" sz="3600" dirty="0"/>
              <a:t>occurs due to the failure of the alternator field or due to the increased voltage drop across the machine or due to heavy load on a utility transformer.</a:t>
            </a:r>
          </a:p>
          <a:p>
            <a:pPr algn="just">
              <a:buFont typeface="Wingdings" panose="05000000000000000000" pitchFamily="2" charset="2"/>
              <a:buChar char="q"/>
            </a:pPr>
            <a:r>
              <a:rPr lang="en-US" sz="3600" dirty="0"/>
              <a:t>Undervoltage can damage or reduce the life of the equipment. </a:t>
            </a:r>
            <a:endParaRPr lang="en-US" sz="3600" dirty="0" smtClean="0"/>
          </a:p>
          <a:p>
            <a:pPr algn="just">
              <a:buFont typeface="Wingdings" panose="05000000000000000000" pitchFamily="2" charset="2"/>
              <a:buChar char="q"/>
            </a:pPr>
            <a:r>
              <a:rPr lang="en-US" sz="3600" dirty="0" smtClean="0"/>
              <a:t>For </a:t>
            </a:r>
            <a:r>
              <a:rPr lang="en-US" sz="3600" dirty="0"/>
              <a:t>such faults, Undervoltage protection relay is used that continuously monitors the voltage and breaks the supply in the event of Undervoltage.</a:t>
            </a:r>
          </a:p>
          <a:p>
            <a:pPr algn="just">
              <a:buFont typeface="Wingdings" panose="05000000000000000000" pitchFamily="2" charset="2"/>
              <a:buChar char="q"/>
            </a:pPr>
            <a:endParaRPr lang="en-US" sz="3600" dirty="0"/>
          </a:p>
        </p:txBody>
      </p:sp>
      <p:sp>
        <p:nvSpPr>
          <p:cNvPr id="4" name="TextBox 3">
            <a:extLst>
              <a:ext uri="{FF2B5EF4-FFF2-40B4-BE49-F238E27FC236}">
                <a16:creationId xmlns:a16="http://schemas.microsoft.com/office/drawing/2014/main" xmlns="" id="{639AF6C2-6D02-559F-0187-449C09F2FEB7}"/>
              </a:ext>
            </a:extLst>
          </p:cNvPr>
          <p:cNvSpPr txBox="1"/>
          <p:nvPr/>
        </p:nvSpPr>
        <p:spPr>
          <a:xfrm>
            <a:off x="101600" y="122742"/>
            <a:ext cx="12090400" cy="923330"/>
          </a:xfrm>
          <a:prstGeom prst="rect">
            <a:avLst/>
          </a:prstGeom>
          <a:noFill/>
        </p:spPr>
        <p:txBody>
          <a:bodyPr wrap="square" rtlCol="0">
            <a:spAutoFit/>
          </a:bodyPr>
          <a:lstStyle/>
          <a:p>
            <a:pPr algn="ctr"/>
            <a:r>
              <a:rPr lang="en-US" sz="5400" b="1" dirty="0" smtClean="0">
                <a:solidFill>
                  <a:srgbClr val="7030A0"/>
                </a:solidFill>
              </a:rPr>
              <a:t>Undervoltage Fault</a:t>
            </a:r>
            <a:endParaRPr lang="en-PK" sz="5400" b="1" dirty="0">
              <a:solidFill>
                <a:srgbClr val="7030A0"/>
              </a:solidFill>
            </a:endParaRPr>
          </a:p>
        </p:txBody>
      </p:sp>
    </p:spTree>
    <p:extLst>
      <p:ext uri="{BB962C8B-B14F-4D97-AF65-F5344CB8AC3E}">
        <p14:creationId xmlns:p14="http://schemas.microsoft.com/office/powerpoint/2010/main" val="11292742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600" y="1216024"/>
            <a:ext cx="11887200" cy="5641975"/>
          </a:xfrm>
        </p:spPr>
        <p:txBody>
          <a:bodyPr>
            <a:noAutofit/>
          </a:bodyPr>
          <a:lstStyle/>
          <a:p>
            <a:pPr algn="just">
              <a:buFont typeface="Wingdings" panose="05000000000000000000" pitchFamily="2" charset="2"/>
              <a:buChar char="q"/>
            </a:pPr>
            <a:r>
              <a:rPr lang="en-US" sz="3200" dirty="0" smtClean="0"/>
              <a:t>In </a:t>
            </a:r>
            <a:r>
              <a:rPr lang="en-US" sz="3200" dirty="0"/>
              <a:t>an electrical system, there can be more than </a:t>
            </a:r>
            <a:r>
              <a:rPr lang="en-US" sz="3200" dirty="0">
                <a:solidFill>
                  <a:srgbClr val="FF0000"/>
                </a:solidFill>
              </a:rPr>
              <a:t>one power source running at a </a:t>
            </a:r>
            <a:r>
              <a:rPr lang="en-US" sz="3200" dirty="0" smtClean="0">
                <a:solidFill>
                  <a:srgbClr val="FF0000"/>
                </a:solidFill>
              </a:rPr>
              <a:t>same </a:t>
            </a:r>
            <a:r>
              <a:rPr lang="en-US" sz="3200" dirty="0" smtClean="0"/>
              <a:t>time </a:t>
            </a:r>
            <a:r>
              <a:rPr lang="en-US" sz="3200" dirty="0"/>
              <a:t>such as a </a:t>
            </a:r>
            <a:r>
              <a:rPr lang="en-US" sz="3200" dirty="0">
                <a:solidFill>
                  <a:schemeClr val="accent1"/>
                </a:solidFill>
              </a:rPr>
              <a:t>generator in parallel </a:t>
            </a:r>
            <a:r>
              <a:rPr lang="en-US" sz="3200" dirty="0"/>
              <a:t>with other utilities. </a:t>
            </a:r>
            <a:endParaRPr lang="en-US" sz="3200" dirty="0" smtClean="0"/>
          </a:p>
          <a:p>
            <a:pPr algn="just">
              <a:buFont typeface="Wingdings" panose="05000000000000000000" pitchFamily="2" charset="2"/>
              <a:buChar char="q"/>
            </a:pPr>
            <a:r>
              <a:rPr lang="en-US" sz="3200" dirty="0" smtClean="0"/>
              <a:t>In </a:t>
            </a:r>
            <a:r>
              <a:rPr lang="en-US" sz="3200" dirty="0"/>
              <a:t>case the </a:t>
            </a:r>
            <a:r>
              <a:rPr lang="en-US" sz="3200" dirty="0">
                <a:solidFill>
                  <a:schemeClr val="accent6"/>
                </a:solidFill>
              </a:rPr>
              <a:t>generator output falls which may happen </a:t>
            </a:r>
            <a:r>
              <a:rPr lang="en-US" sz="3200" dirty="0"/>
              <a:t>due to the prime mover not supplying enough torque to the rotor, the generator will start to draw power from the bus bar and behave like a motor</a:t>
            </a:r>
            <a:r>
              <a:rPr lang="en-US" sz="3200" dirty="0" smtClean="0"/>
              <a:t>.</a:t>
            </a:r>
          </a:p>
          <a:p>
            <a:pPr algn="just">
              <a:buFont typeface="Wingdings" panose="05000000000000000000" pitchFamily="2" charset="2"/>
              <a:buChar char="q"/>
            </a:pPr>
            <a:r>
              <a:rPr lang="en-US" sz="3200" dirty="0"/>
              <a:t>This is why it is also known as the </a:t>
            </a:r>
            <a:r>
              <a:rPr lang="en-US" sz="3200" dirty="0">
                <a:solidFill>
                  <a:schemeClr val="accent1"/>
                </a:solidFill>
              </a:rPr>
              <a:t>motoring effect</a:t>
            </a:r>
            <a:r>
              <a:rPr lang="en-US" sz="3200" dirty="0"/>
              <a:t>. </a:t>
            </a:r>
            <a:endParaRPr lang="en-US" sz="3200" dirty="0" smtClean="0"/>
          </a:p>
          <a:p>
            <a:pPr algn="just">
              <a:buFont typeface="Wingdings" panose="05000000000000000000" pitchFamily="2" charset="2"/>
              <a:buChar char="q"/>
            </a:pPr>
            <a:r>
              <a:rPr lang="en-US" sz="3200" dirty="0" smtClean="0"/>
              <a:t>It </a:t>
            </a:r>
            <a:r>
              <a:rPr lang="en-US" sz="3200" dirty="0"/>
              <a:t>can overload the other source and causes total power failure. </a:t>
            </a:r>
            <a:endParaRPr lang="en-US" sz="3200" dirty="0" smtClean="0"/>
          </a:p>
          <a:p>
            <a:pPr algn="just">
              <a:buFont typeface="Wingdings" panose="05000000000000000000" pitchFamily="2" charset="2"/>
              <a:buChar char="q"/>
            </a:pPr>
            <a:r>
              <a:rPr lang="en-US" sz="3200" dirty="0" smtClean="0"/>
              <a:t>A </a:t>
            </a:r>
            <a:r>
              <a:rPr lang="en-US" sz="3200" dirty="0">
                <a:solidFill>
                  <a:schemeClr val="accent5"/>
                </a:solidFill>
              </a:rPr>
              <a:t>reverse power protection relay </a:t>
            </a:r>
            <a:r>
              <a:rPr lang="en-US" sz="3200" dirty="0"/>
              <a:t>which is a directional relay is used for protection against reverse power.</a:t>
            </a:r>
          </a:p>
        </p:txBody>
      </p:sp>
      <p:sp>
        <p:nvSpPr>
          <p:cNvPr id="4" name="TextBox 3">
            <a:extLst>
              <a:ext uri="{FF2B5EF4-FFF2-40B4-BE49-F238E27FC236}">
                <a16:creationId xmlns:a16="http://schemas.microsoft.com/office/drawing/2014/main" xmlns="" id="{639AF6C2-6D02-559F-0187-449C09F2FEB7}"/>
              </a:ext>
            </a:extLst>
          </p:cNvPr>
          <p:cNvSpPr txBox="1"/>
          <p:nvPr/>
        </p:nvSpPr>
        <p:spPr>
          <a:xfrm>
            <a:off x="101600" y="122742"/>
            <a:ext cx="12090400" cy="923330"/>
          </a:xfrm>
          <a:prstGeom prst="rect">
            <a:avLst/>
          </a:prstGeom>
          <a:noFill/>
        </p:spPr>
        <p:txBody>
          <a:bodyPr wrap="square" rtlCol="0">
            <a:spAutoFit/>
          </a:bodyPr>
          <a:lstStyle/>
          <a:p>
            <a:pPr algn="ctr"/>
            <a:r>
              <a:rPr lang="en-US" sz="5400" b="1" dirty="0" smtClean="0">
                <a:solidFill>
                  <a:srgbClr val="7030A0"/>
                </a:solidFill>
              </a:rPr>
              <a:t>Reverse Power Fault</a:t>
            </a:r>
            <a:endParaRPr lang="en-PK" sz="5400" b="1" dirty="0">
              <a:solidFill>
                <a:srgbClr val="7030A0"/>
              </a:solidFill>
            </a:endParaRPr>
          </a:p>
        </p:txBody>
      </p:sp>
    </p:spTree>
    <p:extLst>
      <p:ext uri="{BB962C8B-B14F-4D97-AF65-F5344CB8AC3E}">
        <p14:creationId xmlns:p14="http://schemas.microsoft.com/office/powerpoint/2010/main" val="9275685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564" y="1154545"/>
            <a:ext cx="11637818" cy="5588000"/>
          </a:xfrm>
        </p:spPr>
        <p:txBody>
          <a:bodyPr>
            <a:noAutofit/>
          </a:bodyPr>
          <a:lstStyle/>
          <a:p>
            <a:pPr algn="just">
              <a:buFont typeface="Wingdings" panose="05000000000000000000" pitchFamily="2" charset="2"/>
              <a:buChar char="q"/>
            </a:pPr>
            <a:r>
              <a:rPr lang="en-US" sz="3200" dirty="0"/>
              <a:t>Ground or earth fault is a fault that occurs when an energized or live conductor comes into contact with the </a:t>
            </a:r>
            <a:r>
              <a:rPr lang="en-US" sz="3200" dirty="0">
                <a:hlinkClick r:id="rId2"/>
              </a:rPr>
              <a:t>ground or earth conductor</a:t>
            </a:r>
            <a:r>
              <a:rPr lang="en-US" sz="3200" dirty="0"/>
              <a:t>. </a:t>
            </a:r>
            <a:endParaRPr lang="en-US" sz="3200" dirty="0" smtClean="0"/>
          </a:p>
          <a:p>
            <a:pPr algn="just">
              <a:buFont typeface="Wingdings" panose="05000000000000000000" pitchFamily="2" charset="2"/>
              <a:buChar char="q"/>
            </a:pPr>
            <a:r>
              <a:rPr lang="en-US" sz="3200" dirty="0" smtClean="0"/>
              <a:t>The </a:t>
            </a:r>
            <a:r>
              <a:rPr lang="en-US" sz="3200" dirty="0"/>
              <a:t>current goes through an unintended path and returns to the ground. </a:t>
            </a:r>
            <a:endParaRPr lang="en-US" sz="3200" dirty="0" smtClean="0"/>
          </a:p>
          <a:p>
            <a:pPr algn="just">
              <a:buFont typeface="Wingdings" panose="05000000000000000000" pitchFamily="2" charset="2"/>
              <a:buChar char="q"/>
            </a:pPr>
            <a:r>
              <a:rPr lang="en-US" sz="3200" dirty="0" smtClean="0"/>
              <a:t>It </a:t>
            </a:r>
            <a:r>
              <a:rPr lang="en-US" sz="3200" dirty="0"/>
              <a:t>can occur due to insulation failure, overloading, or extreme weather conditions.</a:t>
            </a:r>
          </a:p>
          <a:p>
            <a:pPr algn="just">
              <a:buFont typeface="Wingdings" panose="05000000000000000000" pitchFamily="2" charset="2"/>
              <a:buChar char="q"/>
            </a:pPr>
            <a:r>
              <a:rPr lang="en-US" sz="3200" dirty="0"/>
              <a:t>The fault results in a very large fault current that can damage the equipment and it can cause </a:t>
            </a:r>
            <a:r>
              <a:rPr lang="en-US" sz="3200" dirty="0">
                <a:hlinkClick r:id="rId3"/>
              </a:rPr>
              <a:t>electrical shock</a:t>
            </a:r>
            <a:r>
              <a:rPr lang="en-US" sz="3200" dirty="0"/>
              <a:t> to any person. </a:t>
            </a:r>
            <a:endParaRPr lang="en-US" sz="3200" dirty="0" smtClean="0"/>
          </a:p>
          <a:p>
            <a:pPr algn="just">
              <a:buFont typeface="Wingdings" panose="05000000000000000000" pitchFamily="2" charset="2"/>
              <a:buChar char="q"/>
            </a:pPr>
            <a:r>
              <a:rPr lang="en-US" sz="3200" dirty="0" smtClean="0"/>
              <a:t>GFCI </a:t>
            </a:r>
            <a:r>
              <a:rPr lang="en-US" sz="3200" dirty="0"/>
              <a:t>(Ground Fault Circuit Interrupter) is used for protection against ground fault.</a:t>
            </a:r>
          </a:p>
          <a:p>
            <a:pPr algn="just">
              <a:buFont typeface="Wingdings" panose="05000000000000000000" pitchFamily="2" charset="2"/>
              <a:buChar char="q"/>
            </a:pPr>
            <a:endParaRPr lang="en-US" sz="3200" dirty="0"/>
          </a:p>
        </p:txBody>
      </p:sp>
      <p:sp>
        <p:nvSpPr>
          <p:cNvPr id="4" name="TextBox 3">
            <a:extLst>
              <a:ext uri="{FF2B5EF4-FFF2-40B4-BE49-F238E27FC236}">
                <a16:creationId xmlns:a16="http://schemas.microsoft.com/office/drawing/2014/main" xmlns="" id="{639AF6C2-6D02-559F-0187-449C09F2FEB7}"/>
              </a:ext>
            </a:extLst>
          </p:cNvPr>
          <p:cNvSpPr txBox="1"/>
          <p:nvPr/>
        </p:nvSpPr>
        <p:spPr>
          <a:xfrm>
            <a:off x="101600" y="122742"/>
            <a:ext cx="12090400" cy="923330"/>
          </a:xfrm>
          <a:prstGeom prst="rect">
            <a:avLst/>
          </a:prstGeom>
          <a:noFill/>
        </p:spPr>
        <p:txBody>
          <a:bodyPr wrap="square" rtlCol="0">
            <a:spAutoFit/>
          </a:bodyPr>
          <a:lstStyle/>
          <a:p>
            <a:pPr algn="ctr"/>
            <a:r>
              <a:rPr lang="en-US" sz="5400" b="1" dirty="0" smtClean="0">
                <a:solidFill>
                  <a:srgbClr val="7030A0"/>
                </a:solidFill>
              </a:rPr>
              <a:t>Ground OR Earth Fault</a:t>
            </a:r>
            <a:endParaRPr lang="en-PK" sz="5400" b="1" dirty="0">
              <a:solidFill>
                <a:srgbClr val="7030A0"/>
              </a:solidFill>
            </a:endParaRPr>
          </a:p>
        </p:txBody>
      </p:sp>
    </p:spTree>
    <p:extLst>
      <p:ext uri="{BB962C8B-B14F-4D97-AF65-F5344CB8AC3E}">
        <p14:creationId xmlns:p14="http://schemas.microsoft.com/office/powerpoint/2010/main" val="14686814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891" y="1179078"/>
            <a:ext cx="11603182" cy="5678921"/>
          </a:xfrm>
        </p:spPr>
        <p:txBody>
          <a:bodyPr>
            <a:noAutofit/>
          </a:bodyPr>
          <a:lstStyle/>
          <a:p>
            <a:pPr algn="just">
              <a:buFont typeface="Wingdings" panose="05000000000000000000" pitchFamily="2" charset="2"/>
              <a:buChar char="q"/>
            </a:pPr>
            <a:r>
              <a:rPr lang="en-US" dirty="0" smtClean="0"/>
              <a:t>An </a:t>
            </a:r>
            <a:r>
              <a:rPr lang="en-US" dirty="0"/>
              <a:t>arc fault is a powerful electrical discharge between two or more than two conductors</a:t>
            </a:r>
            <a:r>
              <a:rPr lang="en-US" dirty="0" smtClean="0"/>
              <a:t>.</a:t>
            </a:r>
          </a:p>
          <a:p>
            <a:pPr algn="just">
              <a:buFont typeface="Wingdings" panose="05000000000000000000" pitchFamily="2" charset="2"/>
              <a:buChar char="q"/>
            </a:pPr>
            <a:r>
              <a:rPr lang="en-US" dirty="0" smtClean="0"/>
              <a:t> </a:t>
            </a:r>
            <a:r>
              <a:rPr lang="en-US" dirty="0"/>
              <a:t>The arc can vary in strength depending on its current ratings and duration. It can generate enough heat to break the insulation and cause an electrical fire. </a:t>
            </a:r>
            <a:endParaRPr lang="en-US" dirty="0" smtClean="0"/>
          </a:p>
          <a:p>
            <a:pPr algn="just">
              <a:buFont typeface="Wingdings" panose="05000000000000000000" pitchFamily="2" charset="2"/>
              <a:buChar char="q"/>
            </a:pPr>
            <a:r>
              <a:rPr lang="en-US" dirty="0" smtClean="0"/>
              <a:t>The </a:t>
            </a:r>
            <a:r>
              <a:rPr lang="en-US" dirty="0"/>
              <a:t>arc also generates waveforms that can disrupt or destroy sensitive electronics equipment.</a:t>
            </a:r>
          </a:p>
          <a:p>
            <a:pPr algn="just">
              <a:buFont typeface="Wingdings" panose="05000000000000000000" pitchFamily="2" charset="2"/>
              <a:buChar char="q"/>
            </a:pPr>
            <a:r>
              <a:rPr lang="en-US" dirty="0"/>
              <a:t>An arc fault can occur between two phase conductors or between a phase and earth conductors. </a:t>
            </a:r>
            <a:endParaRPr lang="en-US" dirty="0" smtClean="0"/>
          </a:p>
          <a:p>
            <a:pPr algn="just">
              <a:buFont typeface="Wingdings" panose="05000000000000000000" pitchFamily="2" charset="2"/>
              <a:buChar char="q"/>
            </a:pPr>
            <a:r>
              <a:rPr lang="en-US" dirty="0" smtClean="0"/>
              <a:t>It </a:t>
            </a:r>
            <a:r>
              <a:rPr lang="en-US" dirty="0"/>
              <a:t>can occur due to loose connections, overheated wires, worn insulation, corroded terminals, etc.</a:t>
            </a:r>
          </a:p>
          <a:p>
            <a:pPr algn="just">
              <a:buFont typeface="Wingdings" panose="05000000000000000000" pitchFamily="2" charset="2"/>
              <a:buChar char="q"/>
            </a:pPr>
            <a:r>
              <a:rPr lang="en-US" dirty="0"/>
              <a:t>In order to protect against arc fault, </a:t>
            </a:r>
            <a:r>
              <a:rPr lang="en-US" dirty="0">
                <a:hlinkClick r:id="rId2"/>
              </a:rPr>
              <a:t>AFCI (Arc Fault Circuit Interrupter)</a:t>
            </a:r>
            <a:r>
              <a:rPr lang="en-US" dirty="0"/>
              <a:t> is used.</a:t>
            </a:r>
          </a:p>
          <a:p>
            <a:pPr algn="just">
              <a:buFont typeface="Wingdings" panose="05000000000000000000" pitchFamily="2" charset="2"/>
              <a:buChar char="q"/>
            </a:pPr>
            <a:endParaRPr lang="en-US" dirty="0"/>
          </a:p>
        </p:txBody>
      </p:sp>
      <p:sp>
        <p:nvSpPr>
          <p:cNvPr id="4" name="TextBox 3">
            <a:extLst>
              <a:ext uri="{FF2B5EF4-FFF2-40B4-BE49-F238E27FC236}">
                <a16:creationId xmlns:a16="http://schemas.microsoft.com/office/drawing/2014/main" xmlns="" id="{639AF6C2-6D02-559F-0187-449C09F2FEB7}"/>
              </a:ext>
            </a:extLst>
          </p:cNvPr>
          <p:cNvSpPr txBox="1"/>
          <p:nvPr/>
        </p:nvSpPr>
        <p:spPr>
          <a:xfrm>
            <a:off x="1440872" y="122743"/>
            <a:ext cx="7573818" cy="923330"/>
          </a:xfrm>
          <a:prstGeom prst="rect">
            <a:avLst/>
          </a:prstGeom>
          <a:noFill/>
        </p:spPr>
        <p:txBody>
          <a:bodyPr wrap="square" rtlCol="0">
            <a:spAutoFit/>
          </a:bodyPr>
          <a:lstStyle/>
          <a:p>
            <a:pPr algn="ctr"/>
            <a:r>
              <a:rPr lang="en-US" sz="5400" b="1" dirty="0" smtClean="0">
                <a:solidFill>
                  <a:srgbClr val="7030A0"/>
                </a:solidFill>
              </a:rPr>
              <a:t>Arc Fault</a:t>
            </a:r>
            <a:endParaRPr lang="en-PK" sz="5400" b="1" dirty="0">
              <a:solidFill>
                <a:srgbClr val="7030A0"/>
              </a:solidFill>
            </a:endParaRPr>
          </a:p>
        </p:txBody>
      </p:sp>
      <p:pic>
        <p:nvPicPr>
          <p:cNvPr id="5" name="Picture 4"/>
          <p:cNvPicPr>
            <a:picLocks noChangeAspect="1"/>
          </p:cNvPicPr>
          <p:nvPr/>
        </p:nvPicPr>
        <p:blipFill>
          <a:blip r:embed="rId3"/>
          <a:stretch>
            <a:fillRect/>
          </a:stretch>
        </p:blipFill>
        <p:spPr>
          <a:xfrm>
            <a:off x="10206182" y="122743"/>
            <a:ext cx="1492072" cy="1056336"/>
          </a:xfrm>
          <a:prstGeom prst="rect">
            <a:avLst/>
          </a:prstGeom>
        </p:spPr>
      </p:pic>
    </p:spTree>
    <p:extLst>
      <p:ext uri="{BB962C8B-B14F-4D97-AF65-F5344CB8AC3E}">
        <p14:creationId xmlns:p14="http://schemas.microsoft.com/office/powerpoint/2010/main" val="3008965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985588"/>
            <a:ext cx="12086855" cy="5076000"/>
          </a:xfrm>
          <a:prstGeom prst="rect">
            <a:avLst/>
          </a:prstGeom>
        </p:spPr>
      </p:pic>
    </p:spTree>
    <p:extLst>
      <p:ext uri="{BB962C8B-B14F-4D97-AF65-F5344CB8AC3E}">
        <p14:creationId xmlns:p14="http://schemas.microsoft.com/office/powerpoint/2010/main" val="26444937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309" y="1145309"/>
            <a:ext cx="11813309" cy="5578764"/>
          </a:xfrm>
        </p:spPr>
        <p:txBody>
          <a:bodyPr>
            <a:noAutofit/>
          </a:bodyPr>
          <a:lstStyle/>
          <a:p>
            <a:pPr algn="just">
              <a:buFont typeface="Wingdings" panose="05000000000000000000" pitchFamily="2" charset="2"/>
              <a:buChar char="q"/>
            </a:pPr>
            <a:r>
              <a:rPr lang="en-US" sz="3600" dirty="0"/>
              <a:t>It is a series of faults that occur due to damaged or broken conductors.  </a:t>
            </a:r>
            <a:endParaRPr lang="en-US" sz="3600" dirty="0" smtClean="0"/>
          </a:p>
          <a:p>
            <a:pPr algn="just">
              <a:buFont typeface="Wingdings" panose="05000000000000000000" pitchFamily="2" charset="2"/>
              <a:buChar char="q"/>
            </a:pPr>
            <a:r>
              <a:rPr lang="en-US" sz="3600" dirty="0" smtClean="0"/>
              <a:t>Open </a:t>
            </a:r>
            <a:r>
              <a:rPr lang="en-US" sz="3600" dirty="0"/>
              <a:t>Circuit Fault occurs due to failure in one or more than one phase conductors. </a:t>
            </a:r>
            <a:endParaRPr lang="en-US" sz="3600" dirty="0" smtClean="0"/>
          </a:p>
          <a:p>
            <a:pPr algn="just">
              <a:buFont typeface="Wingdings" panose="05000000000000000000" pitchFamily="2" charset="2"/>
              <a:buChar char="q"/>
            </a:pPr>
            <a:r>
              <a:rPr lang="en-US" sz="3600" dirty="0" smtClean="0"/>
              <a:t>The </a:t>
            </a:r>
            <a:r>
              <a:rPr lang="en-US" sz="3600" dirty="0"/>
              <a:t>connected circuit experiences an imbalance in the current flowing through it and causes equipment failure.</a:t>
            </a:r>
          </a:p>
          <a:p>
            <a:pPr algn="just">
              <a:buFont typeface="Wingdings" panose="05000000000000000000" pitchFamily="2" charset="2"/>
              <a:buChar char="q"/>
            </a:pPr>
            <a:r>
              <a:rPr lang="en-US" sz="3600" dirty="0"/>
              <a:t>Open circuit faults can be classified into </a:t>
            </a:r>
            <a:r>
              <a:rPr lang="en-US" sz="3600" dirty="0" smtClean="0"/>
              <a:t>types</a:t>
            </a:r>
            <a:r>
              <a:rPr lang="en-US" sz="3600" dirty="0"/>
              <a:t>:</a:t>
            </a:r>
            <a:endParaRPr lang="en-US" sz="3600" dirty="0" smtClean="0"/>
          </a:p>
          <a:p>
            <a:pPr lvl="1" algn="just">
              <a:buFont typeface="Wingdings" panose="05000000000000000000" pitchFamily="2" charset="2"/>
              <a:buChar char="q"/>
            </a:pPr>
            <a:r>
              <a:rPr lang="en-US" sz="3600" dirty="0" smtClean="0"/>
              <a:t>One </a:t>
            </a:r>
            <a:r>
              <a:rPr lang="en-US" sz="3600" dirty="0"/>
              <a:t>Open Conductor </a:t>
            </a:r>
            <a:r>
              <a:rPr lang="en-US" sz="3600" dirty="0" smtClean="0"/>
              <a:t>Fault.</a:t>
            </a:r>
          </a:p>
          <a:p>
            <a:pPr lvl="1" algn="just">
              <a:buFont typeface="Wingdings" panose="05000000000000000000" pitchFamily="2" charset="2"/>
              <a:buChar char="q"/>
            </a:pPr>
            <a:r>
              <a:rPr lang="en-US" sz="3600" dirty="0" smtClean="0"/>
              <a:t>Two </a:t>
            </a:r>
            <a:r>
              <a:rPr lang="en-US" sz="3600" dirty="0"/>
              <a:t>Open Conductors </a:t>
            </a:r>
            <a:r>
              <a:rPr lang="en-US" sz="3600" dirty="0" smtClean="0"/>
              <a:t>Fault.</a:t>
            </a:r>
          </a:p>
          <a:p>
            <a:pPr lvl="1" algn="just">
              <a:buFont typeface="Wingdings" panose="05000000000000000000" pitchFamily="2" charset="2"/>
              <a:buChar char="q"/>
            </a:pPr>
            <a:r>
              <a:rPr lang="en-US" sz="3600" dirty="0" smtClean="0"/>
              <a:t>Three </a:t>
            </a:r>
            <a:r>
              <a:rPr lang="en-US" sz="3600" dirty="0"/>
              <a:t>Open Conductors </a:t>
            </a:r>
            <a:r>
              <a:rPr lang="en-US" sz="3600" dirty="0" smtClean="0"/>
              <a:t>Fault.</a:t>
            </a:r>
            <a:endParaRPr lang="en-US" sz="3600" dirty="0"/>
          </a:p>
          <a:p>
            <a:pPr algn="just">
              <a:buFont typeface="Wingdings" panose="05000000000000000000" pitchFamily="2" charset="2"/>
              <a:buChar char="q"/>
            </a:pPr>
            <a:endParaRPr lang="en-US" sz="3600" dirty="0"/>
          </a:p>
        </p:txBody>
      </p:sp>
      <p:sp>
        <p:nvSpPr>
          <p:cNvPr id="4" name="TextBox 3">
            <a:extLst>
              <a:ext uri="{FF2B5EF4-FFF2-40B4-BE49-F238E27FC236}">
                <a16:creationId xmlns:a16="http://schemas.microsoft.com/office/drawing/2014/main" xmlns="" id="{639AF6C2-6D02-559F-0187-449C09F2FEB7}"/>
              </a:ext>
            </a:extLst>
          </p:cNvPr>
          <p:cNvSpPr txBox="1"/>
          <p:nvPr/>
        </p:nvSpPr>
        <p:spPr>
          <a:xfrm>
            <a:off x="1440872" y="122743"/>
            <a:ext cx="7573818" cy="923330"/>
          </a:xfrm>
          <a:prstGeom prst="rect">
            <a:avLst/>
          </a:prstGeom>
          <a:noFill/>
        </p:spPr>
        <p:txBody>
          <a:bodyPr wrap="square" rtlCol="0">
            <a:spAutoFit/>
          </a:bodyPr>
          <a:lstStyle/>
          <a:p>
            <a:pPr algn="ctr"/>
            <a:r>
              <a:rPr lang="en-US" sz="5400" b="1" dirty="0" smtClean="0">
                <a:solidFill>
                  <a:srgbClr val="7030A0"/>
                </a:solidFill>
              </a:rPr>
              <a:t>Open Circuit Fault</a:t>
            </a:r>
            <a:endParaRPr lang="en-PK" sz="5400" b="1" dirty="0">
              <a:solidFill>
                <a:srgbClr val="7030A0"/>
              </a:solidFill>
            </a:endParaRPr>
          </a:p>
        </p:txBody>
      </p:sp>
    </p:spTree>
    <p:extLst>
      <p:ext uri="{BB962C8B-B14F-4D97-AF65-F5344CB8AC3E}">
        <p14:creationId xmlns:p14="http://schemas.microsoft.com/office/powerpoint/2010/main" val="87003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360"/>
            <a:ext cx="10515600" cy="835602"/>
          </a:xfrm>
        </p:spPr>
        <p:txBody>
          <a:bodyPr/>
          <a:lstStyle/>
          <a:p>
            <a:pPr algn="ctr"/>
            <a:r>
              <a:rPr lang="en-US" b="1" dirty="0">
                <a:solidFill>
                  <a:srgbClr val="7030A0"/>
                </a:solidFill>
              </a:rPr>
              <a:t>Interruption OR Disruption  in </a:t>
            </a:r>
            <a:r>
              <a:rPr lang="en-US" b="1" dirty="0" smtClean="0">
                <a:solidFill>
                  <a:srgbClr val="7030A0"/>
                </a:solidFill>
              </a:rPr>
              <a:t>Power Supply</a:t>
            </a:r>
            <a:endParaRPr lang="en-US" b="1" dirty="0">
              <a:solidFill>
                <a:srgbClr val="7030A0"/>
              </a:solidFill>
            </a:endParaRPr>
          </a:p>
        </p:txBody>
      </p:sp>
      <p:sp>
        <p:nvSpPr>
          <p:cNvPr id="3" name="Content Placeholder 2"/>
          <p:cNvSpPr>
            <a:spLocks noGrp="1"/>
          </p:cNvSpPr>
          <p:nvPr>
            <p:ph idx="1"/>
          </p:nvPr>
        </p:nvSpPr>
        <p:spPr>
          <a:xfrm>
            <a:off x="299027" y="883515"/>
            <a:ext cx="11593946" cy="4351338"/>
          </a:xfrm>
        </p:spPr>
        <p:txBody>
          <a:bodyPr>
            <a:normAutofit/>
          </a:bodyPr>
          <a:lstStyle/>
          <a:p>
            <a:pPr algn="just">
              <a:buFont typeface="Wingdings" panose="05000000000000000000" pitchFamily="2" charset="2"/>
              <a:buChar char="q"/>
            </a:pPr>
            <a:r>
              <a:rPr lang="en-US" dirty="0"/>
              <a:t>Disruption means disturbance or problems </a:t>
            </a:r>
            <a:r>
              <a:rPr lang="en-US" dirty="0" smtClean="0"/>
              <a:t>which interrupt an </a:t>
            </a:r>
            <a:r>
              <a:rPr lang="en-US" dirty="0"/>
              <a:t>event, activity, or </a:t>
            </a:r>
            <a:r>
              <a:rPr lang="en-US" dirty="0" smtClean="0"/>
              <a:t>process is called Disruption.</a:t>
            </a:r>
          </a:p>
          <a:p>
            <a:pPr algn="just">
              <a:buFont typeface="Wingdings" panose="05000000000000000000" pitchFamily="2" charset="2"/>
              <a:buChar char="q"/>
            </a:pPr>
            <a:r>
              <a:rPr lang="en-US" dirty="0"/>
              <a:t> </a:t>
            </a:r>
            <a:r>
              <a:rPr lang="en-US" dirty="0" smtClean="0"/>
              <a:t>Disruption means loss </a:t>
            </a:r>
            <a:r>
              <a:rPr lang="en-US" dirty="0"/>
              <a:t>of electric </a:t>
            </a:r>
            <a:r>
              <a:rPr lang="en-US" dirty="0" smtClean="0"/>
              <a:t>power supply </a:t>
            </a:r>
            <a:r>
              <a:rPr lang="en-US" dirty="0"/>
              <a:t>to one or more </a:t>
            </a:r>
            <a:r>
              <a:rPr lang="en-US" dirty="0" smtClean="0"/>
              <a:t>consumers.</a:t>
            </a:r>
            <a:endParaRPr lang="en-US" dirty="0"/>
          </a:p>
          <a:p>
            <a:pPr algn="just">
              <a:buFont typeface="Wingdings" panose="05000000000000000000" pitchFamily="2" charset="2"/>
              <a:buChar char="q"/>
            </a:pPr>
            <a:r>
              <a:rPr lang="en-US" dirty="0" smtClean="0"/>
              <a:t>In case failure of </a:t>
            </a:r>
            <a:r>
              <a:rPr lang="en-US" dirty="0"/>
              <a:t>any </a:t>
            </a:r>
            <a:r>
              <a:rPr lang="en-US" dirty="0" smtClean="0"/>
              <a:t>one of </a:t>
            </a:r>
            <a:r>
              <a:rPr lang="en-US" dirty="0"/>
              <a:t>the component in </a:t>
            </a:r>
            <a:r>
              <a:rPr lang="en-US" dirty="0" smtClean="0"/>
              <a:t>the below system, than it is called as a Disruption </a:t>
            </a:r>
            <a:r>
              <a:rPr lang="en-US" dirty="0"/>
              <a:t>in </a:t>
            </a:r>
            <a:r>
              <a:rPr lang="en-US" dirty="0" smtClean="0"/>
              <a:t>Power Supply </a:t>
            </a:r>
            <a:r>
              <a:rPr lang="en-US" dirty="0"/>
              <a:t>to the </a:t>
            </a:r>
            <a:r>
              <a:rPr lang="en-US" dirty="0" smtClean="0"/>
              <a:t>load.</a:t>
            </a:r>
          </a:p>
          <a:p>
            <a:pPr algn="just">
              <a:buFont typeface="Wingdings" panose="05000000000000000000" pitchFamily="2" charset="2"/>
              <a:buChar char="q"/>
            </a:pPr>
            <a:r>
              <a:rPr lang="en-US" dirty="0" smtClean="0"/>
              <a:t>Such Disruption in power supply which creates </a:t>
            </a:r>
            <a:r>
              <a:rPr lang="en-US" dirty="0"/>
              <a:t>problem in the reliability aspect of the supply system. </a:t>
            </a:r>
            <a:br>
              <a:rPr lang="en-US" dirty="0"/>
            </a:br>
            <a:endParaRPr lang="en-US" dirty="0"/>
          </a:p>
        </p:txBody>
      </p:sp>
      <p:pic>
        <p:nvPicPr>
          <p:cNvPr id="4" name="Picture 3">
            <a:extLst>
              <a:ext uri="{FF2B5EF4-FFF2-40B4-BE49-F238E27FC236}">
                <a16:creationId xmlns:a16="http://schemas.microsoft.com/office/drawing/2014/main" xmlns="" id="{0559143E-D7AC-53E4-725A-6FAE66BA8FC3}"/>
              </a:ext>
            </a:extLst>
          </p:cNvPr>
          <p:cNvPicPr>
            <a:picLocks noChangeAspect="1"/>
          </p:cNvPicPr>
          <p:nvPr/>
        </p:nvPicPr>
        <p:blipFill>
          <a:blip r:embed="rId2"/>
          <a:stretch>
            <a:fillRect/>
          </a:stretch>
        </p:blipFill>
        <p:spPr>
          <a:xfrm>
            <a:off x="561455" y="4267200"/>
            <a:ext cx="10921307" cy="2466596"/>
          </a:xfrm>
          <a:prstGeom prst="rect">
            <a:avLst/>
          </a:prstGeom>
        </p:spPr>
      </p:pic>
    </p:spTree>
    <p:extLst>
      <p:ext uri="{BB962C8B-B14F-4D97-AF65-F5344CB8AC3E}">
        <p14:creationId xmlns:p14="http://schemas.microsoft.com/office/powerpoint/2010/main" val="9333789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8690" y="2032559"/>
            <a:ext cx="11443855" cy="2792881"/>
          </a:xfrm>
          <a:prstGeom prst="rect">
            <a:avLst/>
          </a:prstGeom>
        </p:spPr>
      </p:pic>
      <p:sp>
        <p:nvSpPr>
          <p:cNvPr id="5" name="TextBox 4">
            <a:extLst>
              <a:ext uri="{FF2B5EF4-FFF2-40B4-BE49-F238E27FC236}">
                <a16:creationId xmlns:a16="http://schemas.microsoft.com/office/drawing/2014/main" xmlns="" id="{639AF6C2-6D02-559F-0187-449C09F2FEB7}"/>
              </a:ext>
            </a:extLst>
          </p:cNvPr>
          <p:cNvSpPr txBox="1"/>
          <p:nvPr/>
        </p:nvSpPr>
        <p:spPr>
          <a:xfrm>
            <a:off x="1440872" y="122743"/>
            <a:ext cx="7573818" cy="923330"/>
          </a:xfrm>
          <a:prstGeom prst="rect">
            <a:avLst/>
          </a:prstGeom>
          <a:noFill/>
        </p:spPr>
        <p:txBody>
          <a:bodyPr wrap="square" rtlCol="0">
            <a:spAutoFit/>
          </a:bodyPr>
          <a:lstStyle/>
          <a:p>
            <a:pPr algn="ctr"/>
            <a:r>
              <a:rPr lang="en-US" sz="5400" b="1" dirty="0" smtClean="0">
                <a:solidFill>
                  <a:srgbClr val="7030A0"/>
                </a:solidFill>
              </a:rPr>
              <a:t>Open Circuit Fault</a:t>
            </a:r>
            <a:endParaRPr lang="en-PK" sz="5400" b="1" dirty="0">
              <a:solidFill>
                <a:srgbClr val="7030A0"/>
              </a:solidFill>
            </a:endParaRPr>
          </a:p>
        </p:txBody>
      </p:sp>
    </p:spTree>
    <p:extLst>
      <p:ext uri="{BB962C8B-B14F-4D97-AF65-F5344CB8AC3E}">
        <p14:creationId xmlns:p14="http://schemas.microsoft.com/office/powerpoint/2010/main" val="6468374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891" y="1110728"/>
            <a:ext cx="11942617" cy="5548690"/>
          </a:xfrm>
        </p:spPr>
        <p:txBody>
          <a:bodyPr>
            <a:noAutofit/>
          </a:bodyPr>
          <a:lstStyle/>
          <a:p>
            <a:pPr algn="just">
              <a:buFont typeface="Wingdings" panose="05000000000000000000" pitchFamily="2" charset="2"/>
              <a:buChar char="q"/>
            </a:pPr>
            <a:r>
              <a:rPr lang="en-US" sz="3200" dirty="0"/>
              <a:t>An open circuit fault is an </a:t>
            </a:r>
            <a:r>
              <a:rPr lang="en-US" sz="3200" dirty="0">
                <a:solidFill>
                  <a:schemeClr val="accent2"/>
                </a:solidFill>
              </a:rPr>
              <a:t>asymmetrical fault </a:t>
            </a:r>
            <a:r>
              <a:rPr lang="en-US" sz="3200" dirty="0"/>
              <a:t>that causes an </a:t>
            </a:r>
            <a:r>
              <a:rPr lang="en-US" sz="3200" dirty="0">
                <a:solidFill>
                  <a:schemeClr val="accent1"/>
                </a:solidFill>
              </a:rPr>
              <a:t>imbalance</a:t>
            </a:r>
            <a:r>
              <a:rPr lang="en-US" sz="3200" dirty="0"/>
              <a:t> in the system except for the three open conductor faults. </a:t>
            </a:r>
            <a:endParaRPr lang="en-US" sz="3200" dirty="0" smtClean="0"/>
          </a:p>
          <a:p>
            <a:pPr algn="just">
              <a:buFont typeface="Wingdings" panose="05000000000000000000" pitchFamily="2" charset="2"/>
              <a:buChar char="q"/>
            </a:pPr>
            <a:r>
              <a:rPr lang="en-US" sz="3200" dirty="0" smtClean="0"/>
              <a:t>The </a:t>
            </a:r>
            <a:r>
              <a:rPr lang="en-US" sz="3200" dirty="0"/>
              <a:t>phase conductor may break due to loose joints, trees falling over the power lines in extreme weather conditions, fuse breaking in one or more than one phase, circuit breaker breaking in one phase, etc.</a:t>
            </a:r>
          </a:p>
          <a:p>
            <a:pPr algn="just">
              <a:buFont typeface="Wingdings" panose="05000000000000000000" pitchFamily="2" charset="2"/>
              <a:buChar char="q"/>
            </a:pPr>
            <a:r>
              <a:rPr lang="en-US" sz="3200" dirty="0"/>
              <a:t>Suppose in a </a:t>
            </a:r>
            <a:r>
              <a:rPr lang="en-US" sz="3200" dirty="0">
                <a:hlinkClick r:id="rId2"/>
              </a:rPr>
              <a:t>typical electrical power system</a:t>
            </a:r>
            <a:r>
              <a:rPr lang="en-US" sz="3200" dirty="0"/>
              <a:t>, a single or two phases break, and the remaining phase conductors take the load current of the broken phases. </a:t>
            </a:r>
            <a:endParaRPr lang="en-US" sz="3200" dirty="0" smtClean="0"/>
          </a:p>
          <a:p>
            <a:pPr algn="just">
              <a:buFont typeface="Wingdings" panose="05000000000000000000" pitchFamily="2" charset="2"/>
              <a:buChar char="q"/>
            </a:pPr>
            <a:r>
              <a:rPr lang="en-US" sz="3200" dirty="0" smtClean="0"/>
              <a:t>Therefore </a:t>
            </a:r>
            <a:r>
              <a:rPr lang="en-US" sz="3200" dirty="0"/>
              <a:t>the current flowing through the intact phases increase while there is no current through the broken phases creating imbalance. </a:t>
            </a:r>
          </a:p>
        </p:txBody>
      </p:sp>
      <p:sp>
        <p:nvSpPr>
          <p:cNvPr id="4" name="TextBox 3">
            <a:extLst>
              <a:ext uri="{FF2B5EF4-FFF2-40B4-BE49-F238E27FC236}">
                <a16:creationId xmlns:a16="http://schemas.microsoft.com/office/drawing/2014/main" xmlns="" id="{639AF6C2-6D02-559F-0187-449C09F2FEB7}"/>
              </a:ext>
            </a:extLst>
          </p:cNvPr>
          <p:cNvSpPr txBox="1"/>
          <p:nvPr/>
        </p:nvSpPr>
        <p:spPr>
          <a:xfrm>
            <a:off x="2096654" y="187398"/>
            <a:ext cx="7573818" cy="923330"/>
          </a:xfrm>
          <a:prstGeom prst="rect">
            <a:avLst/>
          </a:prstGeom>
          <a:noFill/>
        </p:spPr>
        <p:txBody>
          <a:bodyPr wrap="square" rtlCol="0">
            <a:spAutoFit/>
          </a:bodyPr>
          <a:lstStyle/>
          <a:p>
            <a:pPr algn="ctr"/>
            <a:r>
              <a:rPr lang="en-US" sz="5400" b="1" dirty="0" smtClean="0">
                <a:solidFill>
                  <a:srgbClr val="7030A0"/>
                </a:solidFill>
              </a:rPr>
              <a:t>Open Circuit Fault</a:t>
            </a:r>
            <a:endParaRPr lang="en-PK" sz="5400" b="1" dirty="0">
              <a:solidFill>
                <a:srgbClr val="7030A0"/>
              </a:solidFill>
            </a:endParaRPr>
          </a:p>
        </p:txBody>
      </p:sp>
    </p:spTree>
    <p:extLst>
      <p:ext uri="{BB962C8B-B14F-4D97-AF65-F5344CB8AC3E}">
        <p14:creationId xmlns:p14="http://schemas.microsoft.com/office/powerpoint/2010/main" val="7305717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52109"/>
            <a:ext cx="11942617" cy="5918145"/>
          </a:xfrm>
        </p:spPr>
        <p:txBody>
          <a:bodyPr>
            <a:noAutofit/>
          </a:bodyPr>
          <a:lstStyle/>
          <a:p>
            <a:pPr algn="just">
              <a:buFont typeface="Wingdings" panose="05000000000000000000" pitchFamily="2" charset="2"/>
              <a:buChar char="q"/>
            </a:pPr>
            <a:r>
              <a:rPr lang="en-US" sz="3600" dirty="0" smtClean="0"/>
              <a:t>And the other phases overload causing to rise in temperature. </a:t>
            </a:r>
          </a:p>
          <a:p>
            <a:pPr algn="just">
              <a:buFont typeface="Wingdings" panose="05000000000000000000" pitchFamily="2" charset="2"/>
              <a:buChar char="q"/>
            </a:pPr>
            <a:r>
              <a:rPr lang="en-US" sz="3600" dirty="0" smtClean="0"/>
              <a:t>The imbalanced current damages the connected equipment.</a:t>
            </a:r>
          </a:p>
          <a:p>
            <a:pPr algn="just">
              <a:buFont typeface="Wingdings" panose="05000000000000000000" pitchFamily="2" charset="2"/>
              <a:buChar char="q"/>
            </a:pPr>
            <a:r>
              <a:rPr lang="en-US" sz="3600" dirty="0" smtClean="0"/>
              <a:t>MPCB (motor protection circuit breaker) and overcurrent relays are used for the protection of motors and equipment against open circuit fault.</a:t>
            </a:r>
          </a:p>
          <a:p>
            <a:pPr algn="just">
              <a:buFont typeface="Wingdings" panose="05000000000000000000" pitchFamily="2" charset="2"/>
              <a:buChar char="q"/>
            </a:pPr>
            <a:r>
              <a:rPr lang="en-US" sz="3600" dirty="0" smtClean="0"/>
              <a:t>Open circuit faults are less severe compared to short circuit faults since a system can tolerate them for a longer period without facing any failure. But these faults must be removed as soon as possible as they can deteriorate the life span of the equipment.</a:t>
            </a:r>
          </a:p>
          <a:p>
            <a:pPr marL="0" indent="0" algn="just">
              <a:buNone/>
            </a:pPr>
            <a:endParaRPr lang="en-US" sz="3600" dirty="0"/>
          </a:p>
        </p:txBody>
      </p:sp>
      <p:sp>
        <p:nvSpPr>
          <p:cNvPr id="4" name="TextBox 3">
            <a:extLst>
              <a:ext uri="{FF2B5EF4-FFF2-40B4-BE49-F238E27FC236}">
                <a16:creationId xmlns:a16="http://schemas.microsoft.com/office/drawing/2014/main" xmlns="" id="{639AF6C2-6D02-559F-0187-449C09F2FEB7}"/>
              </a:ext>
            </a:extLst>
          </p:cNvPr>
          <p:cNvSpPr txBox="1"/>
          <p:nvPr/>
        </p:nvSpPr>
        <p:spPr>
          <a:xfrm>
            <a:off x="2115127" y="0"/>
            <a:ext cx="7573818" cy="923330"/>
          </a:xfrm>
          <a:prstGeom prst="rect">
            <a:avLst/>
          </a:prstGeom>
          <a:noFill/>
        </p:spPr>
        <p:txBody>
          <a:bodyPr wrap="square" rtlCol="0">
            <a:spAutoFit/>
          </a:bodyPr>
          <a:lstStyle/>
          <a:p>
            <a:pPr algn="ctr"/>
            <a:r>
              <a:rPr lang="en-US" sz="5400" b="1" dirty="0" smtClean="0">
                <a:solidFill>
                  <a:srgbClr val="7030A0"/>
                </a:solidFill>
              </a:rPr>
              <a:t>Open Circuit Fault</a:t>
            </a:r>
            <a:endParaRPr lang="en-PK" sz="5400" b="1" dirty="0">
              <a:solidFill>
                <a:srgbClr val="7030A0"/>
              </a:solidFill>
            </a:endParaRPr>
          </a:p>
        </p:txBody>
      </p:sp>
    </p:spTree>
    <p:extLst>
      <p:ext uri="{BB962C8B-B14F-4D97-AF65-F5344CB8AC3E}">
        <p14:creationId xmlns:p14="http://schemas.microsoft.com/office/powerpoint/2010/main" val="12959014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1673" y="923330"/>
            <a:ext cx="11610109" cy="5754561"/>
          </a:xfrm>
        </p:spPr>
        <p:txBody>
          <a:bodyPr>
            <a:noAutofit/>
          </a:bodyPr>
          <a:lstStyle/>
          <a:p>
            <a:pPr algn="just">
              <a:buFont typeface="Wingdings" panose="05000000000000000000" pitchFamily="2" charset="2"/>
              <a:buChar char="q"/>
            </a:pPr>
            <a:r>
              <a:rPr lang="en-US" sz="4000" dirty="0" smtClean="0"/>
              <a:t>A </a:t>
            </a:r>
            <a:r>
              <a:rPr lang="en-US" sz="4000" dirty="0"/>
              <a:t>short circuit fault occurs when two or more than two phase conductor comes into contact with each other or with the ground conductor. </a:t>
            </a:r>
            <a:endParaRPr lang="en-US" sz="4000" dirty="0" smtClean="0"/>
          </a:p>
          <a:p>
            <a:pPr algn="just">
              <a:buFont typeface="Wingdings" panose="05000000000000000000" pitchFamily="2" charset="2"/>
              <a:buChar char="q"/>
            </a:pPr>
            <a:r>
              <a:rPr lang="en-US" sz="4000" dirty="0" smtClean="0"/>
              <a:t>The </a:t>
            </a:r>
            <a:r>
              <a:rPr lang="en-US" sz="4000" dirty="0"/>
              <a:t>impedance between these conductors falls to zero and a huge amount of current called short circuit current or fault current flows through the lines.</a:t>
            </a:r>
          </a:p>
          <a:p>
            <a:pPr algn="just">
              <a:buFont typeface="Wingdings" panose="05000000000000000000" pitchFamily="2" charset="2"/>
              <a:buChar char="q"/>
            </a:pPr>
            <a:r>
              <a:rPr lang="en-US" sz="4000" dirty="0"/>
              <a:t>Short circuit fault is the most severe form of fault and it can cause severe damage to lines and equipment even if it stays for a very short duration</a:t>
            </a:r>
            <a:r>
              <a:rPr lang="en-US" sz="4000" dirty="0" smtClean="0"/>
              <a:t>.</a:t>
            </a:r>
            <a:endParaRPr lang="en-US" sz="4000" dirty="0"/>
          </a:p>
        </p:txBody>
      </p:sp>
      <p:sp>
        <p:nvSpPr>
          <p:cNvPr id="4" name="TextBox 3">
            <a:extLst>
              <a:ext uri="{FF2B5EF4-FFF2-40B4-BE49-F238E27FC236}">
                <a16:creationId xmlns:a16="http://schemas.microsoft.com/office/drawing/2014/main" xmlns="" id="{639AF6C2-6D02-559F-0187-449C09F2FEB7}"/>
              </a:ext>
            </a:extLst>
          </p:cNvPr>
          <p:cNvSpPr txBox="1"/>
          <p:nvPr/>
        </p:nvSpPr>
        <p:spPr>
          <a:xfrm>
            <a:off x="2115127" y="0"/>
            <a:ext cx="7573818" cy="923330"/>
          </a:xfrm>
          <a:prstGeom prst="rect">
            <a:avLst/>
          </a:prstGeom>
          <a:noFill/>
        </p:spPr>
        <p:txBody>
          <a:bodyPr wrap="square" rtlCol="0">
            <a:spAutoFit/>
          </a:bodyPr>
          <a:lstStyle/>
          <a:p>
            <a:pPr algn="ctr"/>
            <a:r>
              <a:rPr lang="en-US" sz="5400" b="1" dirty="0" smtClean="0">
                <a:solidFill>
                  <a:srgbClr val="7030A0"/>
                </a:solidFill>
              </a:rPr>
              <a:t>Short Circuit Fault</a:t>
            </a:r>
            <a:endParaRPr lang="en-PK" sz="5400" b="1" dirty="0">
              <a:solidFill>
                <a:srgbClr val="7030A0"/>
              </a:solidFill>
            </a:endParaRPr>
          </a:p>
        </p:txBody>
      </p:sp>
    </p:spTree>
    <p:extLst>
      <p:ext uri="{BB962C8B-B14F-4D97-AF65-F5344CB8AC3E}">
        <p14:creationId xmlns:p14="http://schemas.microsoft.com/office/powerpoint/2010/main" val="41417383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1673" y="923330"/>
            <a:ext cx="11610109" cy="5754561"/>
          </a:xfrm>
        </p:spPr>
        <p:txBody>
          <a:bodyPr>
            <a:noAutofit/>
          </a:bodyPr>
          <a:lstStyle/>
          <a:p>
            <a:pPr algn="just">
              <a:buFont typeface="Wingdings" panose="05000000000000000000" pitchFamily="2" charset="2"/>
              <a:buChar char="q"/>
            </a:pPr>
            <a:r>
              <a:rPr lang="en-US" sz="4000" dirty="0" smtClean="0"/>
              <a:t>The </a:t>
            </a:r>
            <a:r>
              <a:rPr lang="en-US" sz="4000" dirty="0"/>
              <a:t>reason for short circuit fault is the breakdown of insulation due to aging, overloading, lines breaking on each other due to storms or falling trees in extreme weather conditions, and stress of heavy machinery upon underground power cables. </a:t>
            </a:r>
            <a:endParaRPr lang="en-US" sz="4000" dirty="0" smtClean="0"/>
          </a:p>
          <a:p>
            <a:pPr algn="just">
              <a:buFont typeface="Wingdings" panose="05000000000000000000" pitchFamily="2" charset="2"/>
              <a:buChar char="q"/>
            </a:pPr>
            <a:r>
              <a:rPr lang="en-US" sz="4000" dirty="0" smtClean="0"/>
              <a:t>Fuse </a:t>
            </a:r>
            <a:r>
              <a:rPr lang="en-US" sz="4000" dirty="0"/>
              <a:t>and circuit breakers are used for protection against short circuit fault.</a:t>
            </a:r>
          </a:p>
          <a:p>
            <a:pPr algn="just">
              <a:buFont typeface="Wingdings" panose="05000000000000000000" pitchFamily="2" charset="2"/>
              <a:buChar char="q"/>
            </a:pPr>
            <a:r>
              <a:rPr lang="en-US" sz="4000" dirty="0"/>
              <a:t>Short circuit faults can be classified into asymmetrical and symmetrical faults.</a:t>
            </a:r>
          </a:p>
          <a:p>
            <a:pPr algn="just">
              <a:buFont typeface="Wingdings" panose="05000000000000000000" pitchFamily="2" charset="2"/>
              <a:buChar char="q"/>
            </a:pPr>
            <a:endParaRPr lang="en-US" sz="4000" dirty="0"/>
          </a:p>
        </p:txBody>
      </p:sp>
      <p:sp>
        <p:nvSpPr>
          <p:cNvPr id="4" name="TextBox 3">
            <a:extLst>
              <a:ext uri="{FF2B5EF4-FFF2-40B4-BE49-F238E27FC236}">
                <a16:creationId xmlns:a16="http://schemas.microsoft.com/office/drawing/2014/main" xmlns="" id="{639AF6C2-6D02-559F-0187-449C09F2FEB7}"/>
              </a:ext>
            </a:extLst>
          </p:cNvPr>
          <p:cNvSpPr txBox="1"/>
          <p:nvPr/>
        </p:nvSpPr>
        <p:spPr>
          <a:xfrm>
            <a:off x="2115127" y="0"/>
            <a:ext cx="7573818" cy="923330"/>
          </a:xfrm>
          <a:prstGeom prst="rect">
            <a:avLst/>
          </a:prstGeom>
          <a:noFill/>
        </p:spPr>
        <p:txBody>
          <a:bodyPr wrap="square" rtlCol="0">
            <a:spAutoFit/>
          </a:bodyPr>
          <a:lstStyle/>
          <a:p>
            <a:pPr algn="ctr"/>
            <a:r>
              <a:rPr lang="en-US" sz="5400" b="1" dirty="0" smtClean="0">
                <a:solidFill>
                  <a:srgbClr val="7030A0"/>
                </a:solidFill>
              </a:rPr>
              <a:t>Short Circuit Fault</a:t>
            </a:r>
            <a:endParaRPr lang="en-PK" sz="5400" b="1" dirty="0">
              <a:solidFill>
                <a:srgbClr val="7030A0"/>
              </a:solidFill>
            </a:endParaRPr>
          </a:p>
        </p:txBody>
      </p:sp>
    </p:spTree>
    <p:extLst>
      <p:ext uri="{BB962C8B-B14F-4D97-AF65-F5344CB8AC3E}">
        <p14:creationId xmlns:p14="http://schemas.microsoft.com/office/powerpoint/2010/main" val="13064742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5545" y="1169842"/>
            <a:ext cx="11787910" cy="5581939"/>
          </a:xfrm>
        </p:spPr>
        <p:txBody>
          <a:bodyPr>
            <a:noAutofit/>
          </a:bodyPr>
          <a:lstStyle/>
          <a:p>
            <a:pPr algn="just">
              <a:buFont typeface="Wingdings" panose="05000000000000000000" pitchFamily="2" charset="2"/>
              <a:buChar char="q"/>
            </a:pPr>
            <a:r>
              <a:rPr lang="en-US" dirty="0" smtClean="0"/>
              <a:t>An </a:t>
            </a:r>
            <a:r>
              <a:rPr lang="en-US" dirty="0"/>
              <a:t>asymmetrical fault is such a type of fault that causes an imbalance in the power system. </a:t>
            </a:r>
            <a:endParaRPr lang="en-US" dirty="0" smtClean="0"/>
          </a:p>
          <a:p>
            <a:pPr algn="just">
              <a:buFont typeface="Wingdings" panose="05000000000000000000" pitchFamily="2" charset="2"/>
              <a:buChar char="q"/>
            </a:pPr>
            <a:r>
              <a:rPr lang="en-US" dirty="0" smtClean="0"/>
              <a:t>Such </a:t>
            </a:r>
            <a:r>
              <a:rPr lang="en-US" dirty="0"/>
              <a:t>fault creates asymmetrical currents in the circuit that has a different magnitude and different phases. </a:t>
            </a:r>
            <a:endParaRPr lang="en-US" dirty="0" smtClean="0"/>
          </a:p>
          <a:p>
            <a:pPr algn="just">
              <a:buFont typeface="Wingdings" panose="05000000000000000000" pitchFamily="2" charset="2"/>
              <a:buChar char="q"/>
            </a:pPr>
            <a:r>
              <a:rPr lang="en-US" dirty="0" smtClean="0"/>
              <a:t>Such </a:t>
            </a:r>
            <a:r>
              <a:rPr lang="en-US" dirty="0"/>
              <a:t>fault occurs in a three-phase power system.</a:t>
            </a:r>
          </a:p>
          <a:p>
            <a:pPr algn="just">
              <a:buFont typeface="Wingdings" panose="05000000000000000000" pitchFamily="2" charset="2"/>
              <a:buChar char="q"/>
            </a:pPr>
            <a:r>
              <a:rPr lang="en-US" dirty="0"/>
              <a:t>Asymmetrical faults are the most common type of faults in three-phase power systems which are relatively less severe as compared to a symmetrical faults.</a:t>
            </a:r>
          </a:p>
          <a:p>
            <a:pPr algn="just">
              <a:buFont typeface="Wingdings" panose="05000000000000000000" pitchFamily="2" charset="2"/>
              <a:buChar char="q"/>
            </a:pPr>
            <a:r>
              <a:rPr lang="en-US" dirty="0"/>
              <a:t>There are three types of asymmetrical </a:t>
            </a:r>
            <a:r>
              <a:rPr lang="en-US" dirty="0" smtClean="0"/>
              <a:t>faults:</a:t>
            </a:r>
          </a:p>
          <a:p>
            <a:r>
              <a:rPr lang="en-US" dirty="0"/>
              <a:t>L-G Fault</a:t>
            </a:r>
          </a:p>
          <a:p>
            <a:r>
              <a:rPr lang="en-US" dirty="0"/>
              <a:t>L-L Fault</a:t>
            </a:r>
          </a:p>
          <a:p>
            <a:r>
              <a:rPr lang="en-US" dirty="0"/>
              <a:t>L-L-G Fault</a:t>
            </a:r>
          </a:p>
          <a:p>
            <a:pPr algn="just">
              <a:buFont typeface="Wingdings" panose="05000000000000000000" pitchFamily="2" charset="2"/>
              <a:buChar char="q"/>
            </a:pPr>
            <a:endParaRPr lang="en-US" dirty="0"/>
          </a:p>
          <a:p>
            <a:pPr algn="just">
              <a:buFont typeface="Wingdings" panose="05000000000000000000" pitchFamily="2" charset="2"/>
              <a:buChar char="q"/>
            </a:pPr>
            <a:endParaRPr lang="en-US" dirty="0"/>
          </a:p>
        </p:txBody>
      </p:sp>
      <p:sp>
        <p:nvSpPr>
          <p:cNvPr id="4" name="TextBox 3">
            <a:extLst>
              <a:ext uri="{FF2B5EF4-FFF2-40B4-BE49-F238E27FC236}">
                <a16:creationId xmlns:a16="http://schemas.microsoft.com/office/drawing/2014/main" xmlns="" id="{639AF6C2-6D02-559F-0187-449C09F2FEB7}"/>
              </a:ext>
            </a:extLst>
          </p:cNvPr>
          <p:cNvSpPr txBox="1"/>
          <p:nvPr/>
        </p:nvSpPr>
        <p:spPr>
          <a:xfrm>
            <a:off x="2115127" y="0"/>
            <a:ext cx="7573818" cy="923330"/>
          </a:xfrm>
          <a:prstGeom prst="rect">
            <a:avLst/>
          </a:prstGeom>
          <a:noFill/>
        </p:spPr>
        <p:txBody>
          <a:bodyPr wrap="square" rtlCol="0">
            <a:spAutoFit/>
          </a:bodyPr>
          <a:lstStyle/>
          <a:p>
            <a:pPr algn="ctr"/>
            <a:r>
              <a:rPr lang="en-US" sz="5400" b="1" dirty="0" smtClean="0">
                <a:solidFill>
                  <a:srgbClr val="7030A0"/>
                </a:solidFill>
              </a:rPr>
              <a:t>Asymmetrical Fault</a:t>
            </a:r>
            <a:endParaRPr lang="en-PK" sz="5400" b="1" dirty="0">
              <a:solidFill>
                <a:srgbClr val="7030A0"/>
              </a:solidFill>
            </a:endParaRPr>
          </a:p>
        </p:txBody>
      </p:sp>
    </p:spTree>
    <p:extLst>
      <p:ext uri="{BB962C8B-B14F-4D97-AF65-F5344CB8AC3E}">
        <p14:creationId xmlns:p14="http://schemas.microsoft.com/office/powerpoint/2010/main" val="22277816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545" y="1160607"/>
            <a:ext cx="11961091" cy="5526520"/>
          </a:xfrm>
        </p:spPr>
        <p:txBody>
          <a:bodyPr>
            <a:noAutofit/>
          </a:bodyPr>
          <a:lstStyle/>
          <a:p>
            <a:pPr algn="just">
              <a:buFont typeface="Wingdings" panose="05000000000000000000" pitchFamily="2" charset="2"/>
              <a:buChar char="q"/>
            </a:pPr>
            <a:r>
              <a:rPr lang="en-US" sz="4000" dirty="0" smtClean="0"/>
              <a:t>Such </a:t>
            </a:r>
            <a:r>
              <a:rPr lang="en-US" sz="4000" dirty="0"/>
              <a:t>fault occurs when any one of the three phases is short-circuited or comes into contact with the ground. </a:t>
            </a:r>
            <a:endParaRPr lang="en-US" sz="4000" dirty="0" smtClean="0"/>
          </a:p>
          <a:p>
            <a:pPr algn="just">
              <a:buFont typeface="Wingdings" panose="05000000000000000000" pitchFamily="2" charset="2"/>
              <a:buChar char="q"/>
            </a:pPr>
            <a:r>
              <a:rPr lang="en-US" sz="4000" dirty="0" smtClean="0"/>
              <a:t>There </a:t>
            </a:r>
            <a:r>
              <a:rPr lang="en-US" sz="4000" dirty="0"/>
              <a:t>is a very small impedance between them called the fault impedance </a:t>
            </a:r>
            <a:r>
              <a:rPr lang="en-US" sz="4000" dirty="0" err="1" smtClean="0"/>
              <a:t>Z</a:t>
            </a:r>
            <a:r>
              <a:rPr lang="en-US" sz="4000" baseline="-25000" dirty="0" err="1" smtClean="0"/>
              <a:t>f</a:t>
            </a:r>
            <a:r>
              <a:rPr lang="en-US" sz="4000" dirty="0" smtClean="0"/>
              <a:t> .</a:t>
            </a:r>
            <a:endParaRPr lang="en-US" sz="4000" dirty="0"/>
          </a:p>
          <a:p>
            <a:pPr algn="just">
              <a:buFont typeface="Wingdings" panose="05000000000000000000" pitchFamily="2" charset="2"/>
              <a:buChar char="q"/>
            </a:pPr>
            <a:r>
              <a:rPr lang="en-US" sz="4000" dirty="0" smtClean="0"/>
              <a:t>The </a:t>
            </a:r>
            <a:r>
              <a:rPr lang="en-US" sz="4000" dirty="0"/>
              <a:t>phase conductor makes physical contact with the ground conductor or fell to the ground. </a:t>
            </a:r>
            <a:endParaRPr lang="en-US" sz="4000" dirty="0" smtClean="0"/>
          </a:p>
          <a:p>
            <a:pPr algn="just">
              <a:buFont typeface="Wingdings" panose="05000000000000000000" pitchFamily="2" charset="2"/>
              <a:buChar char="q"/>
            </a:pPr>
            <a:r>
              <a:rPr lang="en-US" sz="4000" dirty="0" smtClean="0"/>
              <a:t>These </a:t>
            </a:r>
            <a:r>
              <a:rPr lang="en-US" sz="4000" dirty="0"/>
              <a:t>faults are the most occurring type of fault in the phase power system with a 70 – 80% chance of occurrence. </a:t>
            </a:r>
          </a:p>
        </p:txBody>
      </p:sp>
      <p:sp>
        <p:nvSpPr>
          <p:cNvPr id="4" name="TextBox 3">
            <a:extLst>
              <a:ext uri="{FF2B5EF4-FFF2-40B4-BE49-F238E27FC236}">
                <a16:creationId xmlns:a16="http://schemas.microsoft.com/office/drawing/2014/main" xmlns="" id="{639AF6C2-6D02-559F-0187-449C09F2FEB7}"/>
              </a:ext>
            </a:extLst>
          </p:cNvPr>
          <p:cNvSpPr txBox="1"/>
          <p:nvPr/>
        </p:nvSpPr>
        <p:spPr>
          <a:xfrm>
            <a:off x="397164" y="120073"/>
            <a:ext cx="11600872" cy="923330"/>
          </a:xfrm>
          <a:prstGeom prst="rect">
            <a:avLst/>
          </a:prstGeom>
          <a:noFill/>
        </p:spPr>
        <p:txBody>
          <a:bodyPr wrap="square" rtlCol="0">
            <a:spAutoFit/>
          </a:bodyPr>
          <a:lstStyle/>
          <a:p>
            <a:pPr algn="ctr"/>
            <a:r>
              <a:rPr lang="en-US" sz="5400" b="1" dirty="0" smtClean="0">
                <a:solidFill>
                  <a:srgbClr val="7030A0"/>
                </a:solidFill>
              </a:rPr>
              <a:t>Single Line to Ground (L-G) Fault</a:t>
            </a:r>
            <a:endParaRPr lang="en-PK" sz="5400" b="1" dirty="0">
              <a:solidFill>
                <a:srgbClr val="7030A0"/>
              </a:solidFill>
            </a:endParaRPr>
          </a:p>
        </p:txBody>
      </p:sp>
    </p:spTree>
    <p:extLst>
      <p:ext uri="{BB962C8B-B14F-4D97-AF65-F5344CB8AC3E}">
        <p14:creationId xmlns:p14="http://schemas.microsoft.com/office/powerpoint/2010/main" val="39238161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55" y="1114426"/>
            <a:ext cx="11850253" cy="4351338"/>
          </a:xfrm>
        </p:spPr>
        <p:txBody>
          <a:bodyPr>
            <a:noAutofit/>
          </a:bodyPr>
          <a:lstStyle/>
          <a:p>
            <a:pPr algn="just">
              <a:buFont typeface="Wingdings" panose="05000000000000000000" pitchFamily="2" charset="2"/>
              <a:buChar char="q"/>
            </a:pPr>
            <a:r>
              <a:rPr lang="en-US" sz="3600" dirty="0" smtClean="0"/>
              <a:t>And </a:t>
            </a:r>
            <a:r>
              <a:rPr lang="en-US" sz="3600" dirty="0"/>
              <a:t>they are less severe as compared to other faults</a:t>
            </a:r>
            <a:r>
              <a:rPr lang="en-US" sz="3600" dirty="0" smtClean="0"/>
              <a:t>.</a:t>
            </a:r>
          </a:p>
          <a:p>
            <a:pPr algn="just">
              <a:buFont typeface="Wingdings" panose="05000000000000000000" pitchFamily="2" charset="2"/>
              <a:buChar char="q"/>
            </a:pPr>
            <a:r>
              <a:rPr lang="en-US" sz="3600" dirty="0" smtClean="0"/>
              <a:t>This </a:t>
            </a:r>
            <a:r>
              <a:rPr lang="en-US" sz="3600" dirty="0"/>
              <a:t>fault occurs due to extreme weather conduction such as lightning, storms, and trees coming into contact with the power lines creating a short circuit with the ground</a:t>
            </a:r>
            <a:r>
              <a:rPr lang="en-US" sz="3600" dirty="0" smtClean="0"/>
              <a:t>.</a:t>
            </a:r>
          </a:p>
          <a:p>
            <a:pPr algn="just">
              <a:buFont typeface="Wingdings" panose="05000000000000000000" pitchFamily="2" charset="2"/>
              <a:buChar char="q"/>
            </a:pPr>
            <a:r>
              <a:rPr lang="en-US" sz="3600" dirty="0"/>
              <a:t>In such a fault, the phase voltage drop while the phase current increases called a short circuit or fault current.</a:t>
            </a:r>
          </a:p>
          <a:p>
            <a:pPr algn="just">
              <a:buFont typeface="Wingdings" panose="05000000000000000000" pitchFamily="2" charset="2"/>
              <a:buChar char="q"/>
            </a:pPr>
            <a:endParaRPr lang="en-US" sz="3600" dirty="0"/>
          </a:p>
        </p:txBody>
      </p:sp>
      <p:sp>
        <p:nvSpPr>
          <p:cNvPr id="4" name="TextBox 3">
            <a:extLst>
              <a:ext uri="{FF2B5EF4-FFF2-40B4-BE49-F238E27FC236}">
                <a16:creationId xmlns:a16="http://schemas.microsoft.com/office/drawing/2014/main" xmlns="" id="{639AF6C2-6D02-559F-0187-449C09F2FEB7}"/>
              </a:ext>
            </a:extLst>
          </p:cNvPr>
          <p:cNvSpPr txBox="1"/>
          <p:nvPr/>
        </p:nvSpPr>
        <p:spPr>
          <a:xfrm>
            <a:off x="397164" y="120073"/>
            <a:ext cx="11600872" cy="923330"/>
          </a:xfrm>
          <a:prstGeom prst="rect">
            <a:avLst/>
          </a:prstGeom>
          <a:noFill/>
        </p:spPr>
        <p:txBody>
          <a:bodyPr wrap="square" rtlCol="0">
            <a:spAutoFit/>
          </a:bodyPr>
          <a:lstStyle/>
          <a:p>
            <a:pPr algn="ctr"/>
            <a:r>
              <a:rPr lang="en-US" sz="5400" b="1" dirty="0" smtClean="0">
                <a:solidFill>
                  <a:srgbClr val="7030A0"/>
                </a:solidFill>
              </a:rPr>
              <a:t>Single Line to Ground (L-G) Fault</a:t>
            </a:r>
            <a:endParaRPr lang="en-PK" sz="5400" b="1" dirty="0">
              <a:solidFill>
                <a:srgbClr val="7030A0"/>
              </a:solidFill>
            </a:endParaRPr>
          </a:p>
        </p:txBody>
      </p:sp>
      <p:pic>
        <p:nvPicPr>
          <p:cNvPr id="2" name="Picture 1"/>
          <p:cNvPicPr>
            <a:picLocks noChangeAspect="1"/>
          </p:cNvPicPr>
          <p:nvPr/>
        </p:nvPicPr>
        <p:blipFill>
          <a:blip r:embed="rId2"/>
          <a:stretch>
            <a:fillRect/>
          </a:stretch>
        </p:blipFill>
        <p:spPr>
          <a:xfrm>
            <a:off x="7564582" y="4489561"/>
            <a:ext cx="2389644" cy="2279176"/>
          </a:xfrm>
          <a:prstGeom prst="rect">
            <a:avLst/>
          </a:prstGeom>
        </p:spPr>
      </p:pic>
      <p:sp>
        <p:nvSpPr>
          <p:cNvPr id="5" name="AutoShape 2" descr="Single line to ground fault Figure 3. Double line to ground fault |  Download Scientific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Single line to ground fault Figure 3. Double line to ground fault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321" y="4566660"/>
            <a:ext cx="3896615" cy="2291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8387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1673" y="1154544"/>
            <a:ext cx="11647053" cy="5560291"/>
          </a:xfrm>
        </p:spPr>
        <p:txBody>
          <a:bodyPr>
            <a:noAutofit/>
          </a:bodyPr>
          <a:lstStyle/>
          <a:p>
            <a:pPr algn="just">
              <a:buFont typeface="Wingdings" panose="05000000000000000000" pitchFamily="2" charset="2"/>
              <a:buChar char="q"/>
            </a:pPr>
            <a:r>
              <a:rPr lang="en-US" sz="4400" dirty="0" smtClean="0"/>
              <a:t>Therefore </a:t>
            </a:r>
            <a:r>
              <a:rPr lang="en-US" sz="4400" dirty="0"/>
              <a:t>L-L fault is more severe than the L-G fault but less severe than other faults. </a:t>
            </a:r>
            <a:endParaRPr lang="en-US" sz="4400" dirty="0" smtClean="0"/>
          </a:p>
          <a:p>
            <a:pPr algn="just">
              <a:buFont typeface="Wingdings" panose="05000000000000000000" pitchFamily="2" charset="2"/>
              <a:buChar char="q"/>
            </a:pPr>
            <a:endParaRPr lang="en-US" sz="4400" dirty="0" smtClean="0"/>
          </a:p>
          <a:p>
            <a:pPr algn="just">
              <a:buFont typeface="Wingdings" panose="05000000000000000000" pitchFamily="2" charset="2"/>
              <a:buChar char="q"/>
            </a:pPr>
            <a:r>
              <a:rPr lang="en-US" sz="4400" dirty="0" smtClean="0"/>
              <a:t>The </a:t>
            </a:r>
            <a:r>
              <a:rPr lang="en-US" sz="4400" dirty="0"/>
              <a:t>probability of occurrence of L-L fault is about 15 – 20%</a:t>
            </a:r>
          </a:p>
          <a:p>
            <a:pPr algn="just">
              <a:buFont typeface="Wingdings" panose="05000000000000000000" pitchFamily="2" charset="2"/>
              <a:buChar char="q"/>
            </a:pPr>
            <a:endParaRPr lang="en-US" sz="4400" dirty="0"/>
          </a:p>
        </p:txBody>
      </p:sp>
      <p:sp>
        <p:nvSpPr>
          <p:cNvPr id="4" name="TextBox 3">
            <a:extLst>
              <a:ext uri="{FF2B5EF4-FFF2-40B4-BE49-F238E27FC236}">
                <a16:creationId xmlns:a16="http://schemas.microsoft.com/office/drawing/2014/main" xmlns="" id="{639AF6C2-6D02-559F-0187-449C09F2FEB7}"/>
              </a:ext>
            </a:extLst>
          </p:cNvPr>
          <p:cNvSpPr txBox="1"/>
          <p:nvPr/>
        </p:nvSpPr>
        <p:spPr>
          <a:xfrm>
            <a:off x="397164" y="120073"/>
            <a:ext cx="11600872" cy="923330"/>
          </a:xfrm>
          <a:prstGeom prst="rect">
            <a:avLst/>
          </a:prstGeom>
          <a:noFill/>
        </p:spPr>
        <p:txBody>
          <a:bodyPr wrap="square" rtlCol="0">
            <a:spAutoFit/>
          </a:bodyPr>
          <a:lstStyle/>
          <a:p>
            <a:pPr algn="ctr"/>
            <a:r>
              <a:rPr lang="en-US" sz="5400" b="1" dirty="0" smtClean="0">
                <a:solidFill>
                  <a:srgbClr val="7030A0"/>
                </a:solidFill>
              </a:rPr>
              <a:t>Line to Line (L-L) Fault</a:t>
            </a:r>
            <a:endParaRPr lang="en-PK" sz="5400" b="1" dirty="0">
              <a:solidFill>
                <a:srgbClr val="7030A0"/>
              </a:solidFill>
            </a:endParaRPr>
          </a:p>
        </p:txBody>
      </p:sp>
      <p:pic>
        <p:nvPicPr>
          <p:cNvPr id="5" name="Picture 4"/>
          <p:cNvPicPr>
            <a:picLocks noChangeAspect="1"/>
          </p:cNvPicPr>
          <p:nvPr/>
        </p:nvPicPr>
        <p:blipFill>
          <a:blip r:embed="rId2"/>
          <a:stretch>
            <a:fillRect/>
          </a:stretch>
        </p:blipFill>
        <p:spPr>
          <a:xfrm>
            <a:off x="6225309" y="3955795"/>
            <a:ext cx="3325090" cy="2759040"/>
          </a:xfrm>
          <a:prstGeom prst="rect">
            <a:avLst/>
          </a:prstGeom>
        </p:spPr>
      </p:pic>
    </p:spTree>
    <p:extLst>
      <p:ext uri="{BB962C8B-B14F-4D97-AF65-F5344CB8AC3E}">
        <p14:creationId xmlns:p14="http://schemas.microsoft.com/office/powerpoint/2010/main" val="12285351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1673" y="1154544"/>
            <a:ext cx="11647053" cy="5560291"/>
          </a:xfrm>
        </p:spPr>
        <p:txBody>
          <a:bodyPr>
            <a:noAutofit/>
          </a:bodyPr>
          <a:lstStyle/>
          <a:p>
            <a:pPr algn="just">
              <a:buFont typeface="Wingdings" panose="05000000000000000000" pitchFamily="2" charset="2"/>
              <a:buChar char="q"/>
            </a:pPr>
            <a:r>
              <a:rPr lang="en-US" sz="4000" dirty="0" smtClean="0"/>
              <a:t>A </a:t>
            </a:r>
            <a:r>
              <a:rPr lang="en-US" sz="4000" dirty="0"/>
              <a:t>line-to-line fault occurs when two phase conductors come into contact with each other by any means accidentally or intentionally. </a:t>
            </a:r>
            <a:endParaRPr lang="en-US" sz="4000" dirty="0" smtClean="0"/>
          </a:p>
          <a:p>
            <a:pPr algn="just">
              <a:buFont typeface="Wingdings" panose="05000000000000000000" pitchFamily="2" charset="2"/>
              <a:buChar char="q"/>
            </a:pPr>
            <a:r>
              <a:rPr lang="en-US" sz="4000" dirty="0" smtClean="0"/>
              <a:t>The </a:t>
            </a:r>
            <a:r>
              <a:rPr lang="en-US" sz="4000" dirty="0"/>
              <a:t>impedance between the shorted phase conductors is zero. </a:t>
            </a:r>
            <a:endParaRPr lang="en-US" sz="4000" dirty="0" smtClean="0"/>
          </a:p>
          <a:p>
            <a:pPr algn="just">
              <a:buFont typeface="Wingdings" panose="05000000000000000000" pitchFamily="2" charset="2"/>
              <a:buChar char="q"/>
            </a:pPr>
            <a:r>
              <a:rPr lang="en-US" sz="4000" dirty="0" smtClean="0"/>
              <a:t>The </a:t>
            </a:r>
            <a:r>
              <a:rPr lang="en-US" sz="4000" dirty="0"/>
              <a:t>fault current is larger as compared to the L-G fault due to the high potential difference between phases.</a:t>
            </a:r>
          </a:p>
          <a:p>
            <a:pPr algn="just">
              <a:buFont typeface="Wingdings" panose="05000000000000000000" pitchFamily="2" charset="2"/>
              <a:buChar char="q"/>
            </a:pPr>
            <a:endParaRPr lang="en-US" sz="4000" dirty="0"/>
          </a:p>
        </p:txBody>
      </p:sp>
      <p:sp>
        <p:nvSpPr>
          <p:cNvPr id="4" name="TextBox 3">
            <a:extLst>
              <a:ext uri="{FF2B5EF4-FFF2-40B4-BE49-F238E27FC236}">
                <a16:creationId xmlns:a16="http://schemas.microsoft.com/office/drawing/2014/main" xmlns="" id="{639AF6C2-6D02-559F-0187-449C09F2FEB7}"/>
              </a:ext>
            </a:extLst>
          </p:cNvPr>
          <p:cNvSpPr txBox="1"/>
          <p:nvPr/>
        </p:nvSpPr>
        <p:spPr>
          <a:xfrm>
            <a:off x="397164" y="120073"/>
            <a:ext cx="11600872" cy="923330"/>
          </a:xfrm>
          <a:prstGeom prst="rect">
            <a:avLst/>
          </a:prstGeom>
          <a:noFill/>
        </p:spPr>
        <p:txBody>
          <a:bodyPr wrap="square" rtlCol="0">
            <a:spAutoFit/>
          </a:bodyPr>
          <a:lstStyle/>
          <a:p>
            <a:pPr algn="ctr"/>
            <a:r>
              <a:rPr lang="en-US" sz="5400" b="1" dirty="0" smtClean="0">
                <a:solidFill>
                  <a:srgbClr val="7030A0"/>
                </a:solidFill>
              </a:rPr>
              <a:t>Line to Line (L-L) Fault</a:t>
            </a:r>
            <a:endParaRPr lang="en-PK" sz="5400" b="1" dirty="0">
              <a:solidFill>
                <a:srgbClr val="7030A0"/>
              </a:solidFill>
            </a:endParaRPr>
          </a:p>
        </p:txBody>
      </p:sp>
    </p:spTree>
    <p:extLst>
      <p:ext uri="{BB962C8B-B14F-4D97-AF65-F5344CB8AC3E}">
        <p14:creationId xmlns:p14="http://schemas.microsoft.com/office/powerpoint/2010/main" val="2306582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Electrical Safety Guidelines for Tree Trimming Professionals | TreePro  Insurance - NIP Grou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Fallen tree on power lines hi-res stock photography and images - Alam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163782"/>
            <a:ext cx="5569527" cy="290021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ay Area cleans up after storm topples trees, causes widespread out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3382" y="1163782"/>
            <a:ext cx="5165147" cy="2789382"/>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259196" y="160338"/>
            <a:ext cx="11860933" cy="841459"/>
          </a:xfrm>
        </p:spPr>
        <p:txBody>
          <a:bodyPr>
            <a:normAutofit fontScale="90000"/>
          </a:bodyPr>
          <a:lstStyle/>
          <a:p>
            <a:pPr algn="ctr"/>
            <a:r>
              <a:rPr lang="en-US" b="1" dirty="0" smtClean="0">
                <a:solidFill>
                  <a:srgbClr val="7030A0"/>
                </a:solidFill>
              </a:rPr>
              <a:t>Scenario About Interruption </a:t>
            </a:r>
            <a:r>
              <a:rPr lang="en-US" b="1" dirty="0">
                <a:solidFill>
                  <a:srgbClr val="7030A0"/>
                </a:solidFill>
              </a:rPr>
              <a:t>OR Disruption  in </a:t>
            </a:r>
            <a:r>
              <a:rPr lang="en-US" b="1" dirty="0" smtClean="0">
                <a:solidFill>
                  <a:srgbClr val="7030A0"/>
                </a:solidFill>
              </a:rPr>
              <a:t>Power Supply</a:t>
            </a:r>
            <a:endParaRPr lang="en-US" b="1" dirty="0">
              <a:solidFill>
                <a:srgbClr val="7030A0"/>
              </a:solidFill>
            </a:endParaRPr>
          </a:p>
        </p:txBody>
      </p:sp>
      <p:sp>
        <p:nvSpPr>
          <p:cNvPr id="5" name="TextBox 4"/>
          <p:cNvSpPr txBox="1"/>
          <p:nvPr/>
        </p:nvSpPr>
        <p:spPr>
          <a:xfrm>
            <a:off x="259196" y="4225985"/>
            <a:ext cx="11683422" cy="2677656"/>
          </a:xfrm>
          <a:prstGeom prst="rect">
            <a:avLst/>
          </a:prstGeom>
          <a:noFill/>
        </p:spPr>
        <p:txBody>
          <a:bodyPr wrap="square" rtlCol="0">
            <a:spAutoFit/>
          </a:bodyPr>
          <a:lstStyle/>
          <a:p>
            <a:pPr marL="457200" indent="-457200" algn="just">
              <a:buFont typeface="Wingdings" panose="05000000000000000000" pitchFamily="2" charset="2"/>
              <a:buChar char="q"/>
            </a:pPr>
            <a:r>
              <a:rPr lang="en-US" sz="2800" dirty="0" smtClean="0"/>
              <a:t>A general scenario about Power Interruption is a tree </a:t>
            </a:r>
            <a:r>
              <a:rPr lang="en-US" sz="2800" dirty="0"/>
              <a:t>falling on a transmission line which results in a circuit to the ground and that leads to the fault current flowing from the generator to the ground through that path. </a:t>
            </a:r>
            <a:endParaRPr lang="en-US" sz="2800" dirty="0" smtClean="0"/>
          </a:p>
          <a:p>
            <a:pPr marL="457200" indent="-457200" algn="just">
              <a:buFont typeface="Wingdings" panose="05000000000000000000" pitchFamily="2" charset="2"/>
              <a:buChar char="q"/>
            </a:pPr>
            <a:r>
              <a:rPr lang="en-US" sz="2800" dirty="0" smtClean="0"/>
              <a:t>Such situation created an unwanted </a:t>
            </a:r>
            <a:r>
              <a:rPr lang="en-US" sz="2800" dirty="0"/>
              <a:t>path for </a:t>
            </a:r>
            <a:r>
              <a:rPr lang="en-US" sz="2800" dirty="0" smtClean="0"/>
              <a:t>the flow of current, that </a:t>
            </a:r>
            <a:r>
              <a:rPr lang="en-US" sz="2800" dirty="0"/>
              <a:t>leads to problem in providing the power supply to the loads. </a:t>
            </a:r>
          </a:p>
        </p:txBody>
      </p:sp>
    </p:spTree>
    <p:extLst>
      <p:ext uri="{BB962C8B-B14F-4D97-AF65-F5344CB8AC3E}">
        <p14:creationId xmlns:p14="http://schemas.microsoft.com/office/powerpoint/2010/main" val="6250330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4" y="1188316"/>
            <a:ext cx="11711709" cy="4351338"/>
          </a:xfrm>
        </p:spPr>
        <p:txBody>
          <a:bodyPr>
            <a:normAutofit/>
          </a:bodyPr>
          <a:lstStyle/>
          <a:p>
            <a:pPr algn="just">
              <a:buFont typeface="Wingdings" panose="05000000000000000000" pitchFamily="2" charset="2"/>
              <a:buChar char="q"/>
            </a:pPr>
            <a:r>
              <a:rPr lang="en-US" sz="3600" dirty="0" smtClean="0"/>
              <a:t>Such </a:t>
            </a:r>
            <a:r>
              <a:rPr lang="en-US" sz="3600" dirty="0"/>
              <a:t>fault occurs when any of the two phases come in contact with the ground. </a:t>
            </a:r>
            <a:endParaRPr lang="en-US" sz="3600" dirty="0" smtClean="0"/>
          </a:p>
          <a:p>
            <a:pPr algn="just">
              <a:buFont typeface="Wingdings" panose="05000000000000000000" pitchFamily="2" charset="2"/>
              <a:buChar char="q"/>
            </a:pPr>
            <a:r>
              <a:rPr lang="en-US" sz="3600" dirty="0" smtClean="0"/>
              <a:t>The </a:t>
            </a:r>
            <a:r>
              <a:rPr lang="en-US" sz="3600" dirty="0"/>
              <a:t>phase conductors are also shorted together as well as with the ground. </a:t>
            </a:r>
            <a:endParaRPr lang="en-US" sz="3600" dirty="0" smtClean="0"/>
          </a:p>
          <a:p>
            <a:pPr algn="just">
              <a:buFont typeface="Wingdings" panose="05000000000000000000" pitchFamily="2" charset="2"/>
              <a:buChar char="q"/>
            </a:pPr>
            <a:r>
              <a:rPr lang="en-US" sz="3600" dirty="0" smtClean="0"/>
              <a:t>It </a:t>
            </a:r>
            <a:r>
              <a:rPr lang="en-US" sz="3600" dirty="0"/>
              <a:t>is the most severe kind of asymmetrical fault with a very less chance of occurrence about 5 – 10%.</a:t>
            </a:r>
          </a:p>
          <a:p>
            <a:pPr algn="just">
              <a:buFont typeface="Wingdings" panose="05000000000000000000" pitchFamily="2" charset="2"/>
              <a:buChar char="q"/>
            </a:pPr>
            <a:endParaRPr lang="en-US" sz="3600" dirty="0"/>
          </a:p>
        </p:txBody>
      </p:sp>
      <p:sp>
        <p:nvSpPr>
          <p:cNvPr id="4" name="TextBox 3">
            <a:extLst>
              <a:ext uri="{FF2B5EF4-FFF2-40B4-BE49-F238E27FC236}">
                <a16:creationId xmlns:a16="http://schemas.microsoft.com/office/drawing/2014/main" xmlns="" id="{639AF6C2-6D02-559F-0187-449C09F2FEB7}"/>
              </a:ext>
            </a:extLst>
          </p:cNvPr>
          <p:cNvSpPr txBox="1"/>
          <p:nvPr/>
        </p:nvSpPr>
        <p:spPr>
          <a:xfrm>
            <a:off x="397164" y="120073"/>
            <a:ext cx="11600872" cy="923330"/>
          </a:xfrm>
          <a:prstGeom prst="rect">
            <a:avLst/>
          </a:prstGeom>
          <a:noFill/>
        </p:spPr>
        <p:txBody>
          <a:bodyPr wrap="square" rtlCol="0">
            <a:spAutoFit/>
          </a:bodyPr>
          <a:lstStyle/>
          <a:p>
            <a:pPr algn="ctr"/>
            <a:r>
              <a:rPr lang="en-US" sz="5400" b="1" dirty="0" smtClean="0">
                <a:solidFill>
                  <a:srgbClr val="7030A0"/>
                </a:solidFill>
              </a:rPr>
              <a:t>Double Line to Ground (L-L-G) Fault</a:t>
            </a:r>
            <a:endParaRPr lang="en-PK" sz="5400" b="1" dirty="0">
              <a:solidFill>
                <a:srgbClr val="7030A0"/>
              </a:solidFill>
            </a:endParaRPr>
          </a:p>
        </p:txBody>
      </p:sp>
      <p:pic>
        <p:nvPicPr>
          <p:cNvPr id="5" name="Picture 4"/>
          <p:cNvPicPr>
            <a:picLocks noChangeAspect="1"/>
          </p:cNvPicPr>
          <p:nvPr/>
        </p:nvPicPr>
        <p:blipFill>
          <a:blip r:embed="rId2"/>
          <a:stretch>
            <a:fillRect/>
          </a:stretch>
        </p:blipFill>
        <p:spPr>
          <a:xfrm>
            <a:off x="8752167" y="3925455"/>
            <a:ext cx="2849003" cy="2805698"/>
          </a:xfrm>
          <a:prstGeom prst="rect">
            <a:avLst/>
          </a:prstGeom>
        </p:spPr>
      </p:pic>
    </p:spTree>
    <p:extLst>
      <p:ext uri="{BB962C8B-B14F-4D97-AF65-F5344CB8AC3E}">
        <p14:creationId xmlns:p14="http://schemas.microsoft.com/office/powerpoint/2010/main" val="34402950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7091" y="923330"/>
            <a:ext cx="11582400" cy="5865397"/>
          </a:xfrm>
        </p:spPr>
        <p:txBody>
          <a:bodyPr>
            <a:noAutofit/>
          </a:bodyPr>
          <a:lstStyle/>
          <a:p>
            <a:pPr algn="just">
              <a:buFont typeface="Wingdings" panose="05000000000000000000" pitchFamily="2" charset="2"/>
              <a:buChar char="q"/>
            </a:pPr>
            <a:r>
              <a:rPr lang="en-US" sz="3200" dirty="0" smtClean="0"/>
              <a:t>Symmetrical </a:t>
            </a:r>
            <a:r>
              <a:rPr lang="en-US" sz="3200" dirty="0"/>
              <a:t>fault or balanced fault occurs when all three phases of a power system are involved in the fault. </a:t>
            </a:r>
            <a:endParaRPr lang="en-US" sz="3200" dirty="0" smtClean="0"/>
          </a:p>
          <a:p>
            <a:pPr algn="just">
              <a:buFont typeface="Wingdings" panose="05000000000000000000" pitchFamily="2" charset="2"/>
              <a:buChar char="q"/>
            </a:pPr>
            <a:r>
              <a:rPr lang="en-US" sz="3200" dirty="0" smtClean="0"/>
              <a:t>In </a:t>
            </a:r>
            <a:r>
              <a:rPr lang="en-US" sz="3200" dirty="0"/>
              <a:t>other words, the electrical system remains balanced during such faults i.e. the fault current has a similar magnitude and has 120° phase difference. </a:t>
            </a:r>
            <a:endParaRPr lang="en-US" sz="3200" dirty="0" smtClean="0"/>
          </a:p>
          <a:p>
            <a:pPr algn="just">
              <a:buFont typeface="Wingdings" panose="05000000000000000000" pitchFamily="2" charset="2"/>
              <a:buChar char="q"/>
            </a:pPr>
            <a:r>
              <a:rPr lang="en-US" sz="3200" dirty="0" smtClean="0"/>
              <a:t>The </a:t>
            </a:r>
            <a:r>
              <a:rPr lang="en-US" sz="3200" dirty="0"/>
              <a:t>fault affects each phase equally. </a:t>
            </a:r>
            <a:endParaRPr lang="en-US" sz="3200" dirty="0" smtClean="0"/>
          </a:p>
          <a:p>
            <a:pPr algn="just">
              <a:buFont typeface="Wingdings" panose="05000000000000000000" pitchFamily="2" charset="2"/>
              <a:buChar char="q"/>
            </a:pPr>
            <a:r>
              <a:rPr lang="en-US" sz="3200" dirty="0" smtClean="0"/>
              <a:t>The </a:t>
            </a:r>
            <a:r>
              <a:rPr lang="en-US" sz="3200" dirty="0"/>
              <a:t>fault current is very large but the chance of occurrence is very low.</a:t>
            </a:r>
          </a:p>
          <a:p>
            <a:pPr algn="just">
              <a:buFont typeface="Wingdings" panose="05000000000000000000" pitchFamily="2" charset="2"/>
              <a:buChar char="q"/>
            </a:pPr>
            <a:r>
              <a:rPr lang="en-US" sz="3200" dirty="0"/>
              <a:t>There are two types of symmetrical </a:t>
            </a:r>
            <a:r>
              <a:rPr lang="en-US" sz="3200" dirty="0" smtClean="0"/>
              <a:t>faults:</a:t>
            </a:r>
          </a:p>
          <a:p>
            <a:pPr lvl="1" algn="just">
              <a:buFont typeface="Wingdings" panose="05000000000000000000" pitchFamily="2" charset="2"/>
              <a:buChar char="q"/>
            </a:pPr>
            <a:r>
              <a:rPr lang="en-US" sz="3200" dirty="0" smtClean="0"/>
              <a:t>Line </a:t>
            </a:r>
            <a:r>
              <a:rPr lang="en-US" sz="3200" dirty="0"/>
              <a:t>– line – line(L-L-L) </a:t>
            </a:r>
            <a:r>
              <a:rPr lang="en-US" sz="3200" dirty="0" smtClean="0"/>
              <a:t>Fault.</a:t>
            </a:r>
          </a:p>
          <a:p>
            <a:pPr lvl="1" algn="just">
              <a:buFont typeface="Wingdings" panose="05000000000000000000" pitchFamily="2" charset="2"/>
              <a:buChar char="q"/>
            </a:pPr>
            <a:r>
              <a:rPr lang="en-US" sz="3200" dirty="0" smtClean="0"/>
              <a:t>Line </a:t>
            </a:r>
            <a:r>
              <a:rPr lang="en-US" sz="3200" dirty="0"/>
              <a:t>– line – line – ground (L-L-L-G) </a:t>
            </a:r>
            <a:r>
              <a:rPr lang="en-US" sz="3200" dirty="0" smtClean="0"/>
              <a:t>Fault.</a:t>
            </a:r>
            <a:endParaRPr lang="en-US" sz="3200" dirty="0"/>
          </a:p>
          <a:p>
            <a:pPr algn="just">
              <a:buFont typeface="Wingdings" panose="05000000000000000000" pitchFamily="2" charset="2"/>
              <a:buChar char="q"/>
            </a:pPr>
            <a:endParaRPr lang="en-US" sz="3200" dirty="0"/>
          </a:p>
        </p:txBody>
      </p:sp>
      <p:sp>
        <p:nvSpPr>
          <p:cNvPr id="4" name="TextBox 3">
            <a:extLst>
              <a:ext uri="{FF2B5EF4-FFF2-40B4-BE49-F238E27FC236}">
                <a16:creationId xmlns:a16="http://schemas.microsoft.com/office/drawing/2014/main" xmlns="" id="{639AF6C2-6D02-559F-0187-449C09F2FEB7}"/>
              </a:ext>
            </a:extLst>
          </p:cNvPr>
          <p:cNvSpPr txBox="1"/>
          <p:nvPr/>
        </p:nvSpPr>
        <p:spPr>
          <a:xfrm>
            <a:off x="415637" y="0"/>
            <a:ext cx="11600872" cy="923330"/>
          </a:xfrm>
          <a:prstGeom prst="rect">
            <a:avLst/>
          </a:prstGeom>
          <a:noFill/>
        </p:spPr>
        <p:txBody>
          <a:bodyPr wrap="square" rtlCol="0">
            <a:spAutoFit/>
          </a:bodyPr>
          <a:lstStyle/>
          <a:p>
            <a:pPr algn="ctr"/>
            <a:r>
              <a:rPr lang="en-US" sz="5400" b="1" dirty="0" smtClean="0">
                <a:solidFill>
                  <a:srgbClr val="7030A0"/>
                </a:solidFill>
              </a:rPr>
              <a:t>Double Line to Ground (L-L-G) Fault</a:t>
            </a:r>
            <a:endParaRPr lang="en-PK" sz="5400" b="1" dirty="0">
              <a:solidFill>
                <a:srgbClr val="7030A0"/>
              </a:solidFill>
            </a:endParaRPr>
          </a:p>
        </p:txBody>
      </p:sp>
    </p:spTree>
    <p:extLst>
      <p:ext uri="{BB962C8B-B14F-4D97-AF65-F5344CB8AC3E}">
        <p14:creationId xmlns:p14="http://schemas.microsoft.com/office/powerpoint/2010/main" val="7797090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835" y="923329"/>
            <a:ext cx="11778673" cy="5809979"/>
          </a:xfrm>
        </p:spPr>
        <p:txBody>
          <a:bodyPr>
            <a:noAutofit/>
          </a:bodyPr>
          <a:lstStyle/>
          <a:p>
            <a:pPr algn="just">
              <a:buFont typeface="Wingdings" panose="05000000000000000000" pitchFamily="2" charset="2"/>
              <a:buChar char="q"/>
            </a:pPr>
            <a:r>
              <a:rPr lang="en-US" sz="3600" dirty="0" smtClean="0"/>
              <a:t>Such </a:t>
            </a:r>
            <a:r>
              <a:rPr lang="en-US" sz="3600" dirty="0"/>
              <a:t>symmetrical fault occurs when all three phases are shorted together. </a:t>
            </a:r>
            <a:endParaRPr lang="en-US" sz="3600" dirty="0" smtClean="0"/>
          </a:p>
          <a:p>
            <a:pPr algn="just">
              <a:buFont typeface="Wingdings" panose="05000000000000000000" pitchFamily="2" charset="2"/>
              <a:buChar char="q"/>
            </a:pPr>
            <a:r>
              <a:rPr lang="en-US" sz="3600" dirty="0" smtClean="0"/>
              <a:t>They </a:t>
            </a:r>
            <a:r>
              <a:rPr lang="en-US" sz="3600" dirty="0"/>
              <a:t>physically touch each other with zero impedance between them. </a:t>
            </a:r>
            <a:endParaRPr lang="en-US" sz="3600" dirty="0" smtClean="0"/>
          </a:p>
          <a:p>
            <a:pPr algn="just">
              <a:buFont typeface="Wingdings" panose="05000000000000000000" pitchFamily="2" charset="2"/>
              <a:buChar char="q"/>
            </a:pPr>
            <a:r>
              <a:rPr lang="en-US" sz="3600" dirty="0" smtClean="0"/>
              <a:t>The </a:t>
            </a:r>
            <a:r>
              <a:rPr lang="en-US" sz="3600" dirty="0"/>
              <a:t>fault current is similar in all three phases. </a:t>
            </a:r>
            <a:endParaRPr lang="en-US" sz="3600" dirty="0" smtClean="0"/>
          </a:p>
          <a:p>
            <a:pPr algn="just">
              <a:buFont typeface="Wingdings" panose="05000000000000000000" pitchFamily="2" charset="2"/>
              <a:buChar char="q"/>
            </a:pPr>
            <a:r>
              <a:rPr lang="en-US" sz="3600" dirty="0" smtClean="0"/>
              <a:t>Thus </a:t>
            </a:r>
            <a:r>
              <a:rPr lang="en-US" sz="3600" dirty="0"/>
              <a:t>known as symmetrical it balanced fault</a:t>
            </a:r>
            <a:r>
              <a:rPr lang="en-US" sz="3600" dirty="0" smtClean="0"/>
              <a:t>.</a:t>
            </a:r>
          </a:p>
          <a:p>
            <a:pPr algn="just">
              <a:buFont typeface="Wingdings" panose="05000000000000000000" pitchFamily="2" charset="2"/>
              <a:buChar char="q"/>
            </a:pPr>
            <a:r>
              <a:rPr lang="en-US" sz="3600" dirty="0"/>
              <a:t>This type of fault is the most severe fault with a very large fault current and the lowest chance of occurrence with a probability below 1%. </a:t>
            </a:r>
            <a:endParaRPr lang="en-US" sz="3600" dirty="0" smtClean="0"/>
          </a:p>
          <a:p>
            <a:pPr algn="just">
              <a:buFont typeface="Wingdings" panose="05000000000000000000" pitchFamily="2" charset="2"/>
              <a:buChar char="q"/>
            </a:pPr>
            <a:r>
              <a:rPr lang="en-US" sz="3600" dirty="0" smtClean="0"/>
              <a:t>The </a:t>
            </a:r>
            <a:r>
              <a:rPr lang="en-US" sz="3600" dirty="0"/>
              <a:t>fault current is used for the rating of a circuit breaker.</a:t>
            </a:r>
          </a:p>
          <a:p>
            <a:pPr algn="just">
              <a:buFont typeface="Wingdings" panose="05000000000000000000" pitchFamily="2" charset="2"/>
              <a:buChar char="q"/>
            </a:pPr>
            <a:endParaRPr lang="en-US" sz="3600" dirty="0"/>
          </a:p>
        </p:txBody>
      </p:sp>
      <p:sp>
        <p:nvSpPr>
          <p:cNvPr id="4" name="TextBox 3">
            <a:extLst>
              <a:ext uri="{FF2B5EF4-FFF2-40B4-BE49-F238E27FC236}">
                <a16:creationId xmlns:a16="http://schemas.microsoft.com/office/drawing/2014/main" xmlns="" id="{639AF6C2-6D02-559F-0187-449C09F2FEB7}"/>
              </a:ext>
            </a:extLst>
          </p:cNvPr>
          <p:cNvSpPr txBox="1"/>
          <p:nvPr/>
        </p:nvSpPr>
        <p:spPr>
          <a:xfrm>
            <a:off x="415637" y="0"/>
            <a:ext cx="11600872" cy="923330"/>
          </a:xfrm>
          <a:prstGeom prst="rect">
            <a:avLst/>
          </a:prstGeom>
          <a:noFill/>
        </p:spPr>
        <p:txBody>
          <a:bodyPr wrap="square" rtlCol="0">
            <a:spAutoFit/>
          </a:bodyPr>
          <a:lstStyle/>
          <a:p>
            <a:pPr algn="ctr"/>
            <a:r>
              <a:rPr lang="en-US" sz="5400" b="1" dirty="0" smtClean="0">
                <a:solidFill>
                  <a:srgbClr val="7030A0"/>
                </a:solidFill>
              </a:rPr>
              <a:t>Line-Line-Line (L-L-L) Fault</a:t>
            </a:r>
            <a:endParaRPr lang="en-PK" sz="5400" b="1" dirty="0">
              <a:solidFill>
                <a:srgbClr val="7030A0"/>
              </a:solidFill>
            </a:endParaRPr>
          </a:p>
        </p:txBody>
      </p:sp>
      <p:pic>
        <p:nvPicPr>
          <p:cNvPr id="5" name="Picture 4"/>
          <p:cNvPicPr>
            <a:picLocks noChangeAspect="1"/>
          </p:cNvPicPr>
          <p:nvPr/>
        </p:nvPicPr>
        <p:blipFill>
          <a:blip r:embed="rId2"/>
          <a:stretch>
            <a:fillRect/>
          </a:stretch>
        </p:blipFill>
        <p:spPr>
          <a:xfrm>
            <a:off x="9504217" y="2641600"/>
            <a:ext cx="2429164" cy="1661144"/>
          </a:xfrm>
          <a:prstGeom prst="rect">
            <a:avLst/>
          </a:prstGeom>
        </p:spPr>
      </p:pic>
    </p:spTree>
    <p:extLst>
      <p:ext uri="{BB962C8B-B14F-4D97-AF65-F5344CB8AC3E}">
        <p14:creationId xmlns:p14="http://schemas.microsoft.com/office/powerpoint/2010/main" val="22099305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199" y="1206789"/>
            <a:ext cx="11619345" cy="4351338"/>
          </a:xfrm>
        </p:spPr>
        <p:txBody>
          <a:bodyPr>
            <a:normAutofit/>
          </a:bodyPr>
          <a:lstStyle/>
          <a:p>
            <a:pPr algn="just">
              <a:buFont typeface="Wingdings" panose="05000000000000000000" pitchFamily="2" charset="2"/>
              <a:buChar char="q"/>
            </a:pPr>
            <a:r>
              <a:rPr lang="en-US" sz="4000" dirty="0" smtClean="0"/>
              <a:t>Such </a:t>
            </a:r>
            <a:r>
              <a:rPr lang="en-US" sz="4000" dirty="0"/>
              <a:t>fault occurs when all three phases are shorted together with the ground of the system. </a:t>
            </a:r>
            <a:endParaRPr lang="en-US" sz="4000" dirty="0" smtClean="0"/>
          </a:p>
          <a:p>
            <a:pPr algn="just">
              <a:buFont typeface="Wingdings" panose="05000000000000000000" pitchFamily="2" charset="2"/>
              <a:buChar char="q"/>
            </a:pPr>
            <a:endParaRPr lang="en-US" sz="4000" dirty="0"/>
          </a:p>
          <a:p>
            <a:pPr algn="just">
              <a:buFont typeface="Wingdings" panose="05000000000000000000" pitchFamily="2" charset="2"/>
              <a:buChar char="q"/>
            </a:pPr>
            <a:r>
              <a:rPr lang="en-US" sz="4000" dirty="0" smtClean="0"/>
              <a:t>The </a:t>
            </a:r>
            <a:r>
              <a:rPr lang="en-US" sz="4000" dirty="0"/>
              <a:t>chance of occurrence of such fault is 2 – 3%.</a:t>
            </a:r>
          </a:p>
          <a:p>
            <a:pPr algn="just">
              <a:buFont typeface="Wingdings" panose="05000000000000000000" pitchFamily="2" charset="2"/>
              <a:buChar char="q"/>
            </a:pPr>
            <a:endParaRPr lang="en-US" sz="4000" dirty="0"/>
          </a:p>
        </p:txBody>
      </p:sp>
      <p:sp>
        <p:nvSpPr>
          <p:cNvPr id="4" name="TextBox 3">
            <a:extLst>
              <a:ext uri="{FF2B5EF4-FFF2-40B4-BE49-F238E27FC236}">
                <a16:creationId xmlns:a16="http://schemas.microsoft.com/office/drawing/2014/main" xmlns="" id="{639AF6C2-6D02-559F-0187-449C09F2FEB7}"/>
              </a:ext>
            </a:extLst>
          </p:cNvPr>
          <p:cNvSpPr txBox="1"/>
          <p:nvPr/>
        </p:nvSpPr>
        <p:spPr>
          <a:xfrm>
            <a:off x="415637" y="0"/>
            <a:ext cx="11600872" cy="923330"/>
          </a:xfrm>
          <a:prstGeom prst="rect">
            <a:avLst/>
          </a:prstGeom>
          <a:noFill/>
        </p:spPr>
        <p:txBody>
          <a:bodyPr wrap="square" rtlCol="0">
            <a:spAutoFit/>
          </a:bodyPr>
          <a:lstStyle/>
          <a:p>
            <a:pPr algn="ctr"/>
            <a:r>
              <a:rPr lang="en-US" sz="5400" b="1" dirty="0" smtClean="0">
                <a:solidFill>
                  <a:srgbClr val="7030A0"/>
                </a:solidFill>
              </a:rPr>
              <a:t>Line-Line-Line to Ground (L-L-L-G) Fault</a:t>
            </a:r>
            <a:endParaRPr lang="en-PK" sz="5400" b="1" dirty="0">
              <a:solidFill>
                <a:srgbClr val="7030A0"/>
              </a:solidFill>
            </a:endParaRPr>
          </a:p>
        </p:txBody>
      </p:sp>
      <p:pic>
        <p:nvPicPr>
          <p:cNvPr id="5" name="Picture 4"/>
          <p:cNvPicPr>
            <a:picLocks noChangeAspect="1"/>
          </p:cNvPicPr>
          <p:nvPr/>
        </p:nvPicPr>
        <p:blipFill>
          <a:blip r:embed="rId2"/>
          <a:stretch>
            <a:fillRect/>
          </a:stretch>
        </p:blipFill>
        <p:spPr>
          <a:xfrm>
            <a:off x="5070764" y="3786909"/>
            <a:ext cx="3973259" cy="2954060"/>
          </a:xfrm>
          <a:prstGeom prst="rect">
            <a:avLst/>
          </a:prstGeom>
        </p:spPr>
      </p:pic>
    </p:spTree>
    <p:extLst>
      <p:ext uri="{BB962C8B-B14F-4D97-AF65-F5344CB8AC3E}">
        <p14:creationId xmlns:p14="http://schemas.microsoft.com/office/powerpoint/2010/main" val="10304393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55" y="720161"/>
            <a:ext cx="12025745" cy="5994675"/>
          </a:xfrm>
        </p:spPr>
        <p:txBody>
          <a:bodyPr>
            <a:noAutofit/>
          </a:bodyPr>
          <a:lstStyle/>
          <a:p>
            <a:pPr>
              <a:buFont typeface="Wingdings" panose="05000000000000000000" pitchFamily="2" charset="2"/>
              <a:buChar char="q"/>
            </a:pPr>
            <a:r>
              <a:rPr lang="en-US" sz="3600" b="1" dirty="0"/>
              <a:t>Weather </a:t>
            </a:r>
            <a:r>
              <a:rPr lang="en-US" sz="3600" b="1" dirty="0" smtClean="0"/>
              <a:t>Condition:</a:t>
            </a:r>
          </a:p>
          <a:p>
            <a:pPr lvl="1">
              <a:buFont typeface="Wingdings" panose="05000000000000000000" pitchFamily="2" charset="2"/>
              <a:buChar char="q"/>
            </a:pPr>
            <a:r>
              <a:rPr lang="en-US" sz="3200" dirty="0" smtClean="0"/>
              <a:t>Extreme </a:t>
            </a:r>
            <a:r>
              <a:rPr lang="en-US" sz="3200" dirty="0"/>
              <a:t>weather conditions affect the power lines in many ways that lead to electrical faults. These causes </a:t>
            </a:r>
            <a:r>
              <a:rPr lang="en-US" sz="3200" dirty="0" smtClean="0"/>
              <a:t>include:</a:t>
            </a:r>
          </a:p>
          <a:p>
            <a:pPr lvl="1">
              <a:buFont typeface="Wingdings" panose="05000000000000000000" pitchFamily="2" charset="2"/>
              <a:buChar char="q"/>
            </a:pPr>
            <a:r>
              <a:rPr lang="en-US" sz="3200" dirty="0" smtClean="0"/>
              <a:t>Lightning </a:t>
            </a:r>
            <a:r>
              <a:rPr lang="en-US" sz="3200" dirty="0"/>
              <a:t>strike hitting the power lines</a:t>
            </a:r>
            <a:r>
              <a:rPr lang="en-US" sz="3200" dirty="0" smtClean="0"/>
              <a:t>.</a:t>
            </a:r>
          </a:p>
          <a:p>
            <a:pPr lvl="1">
              <a:buFont typeface="Wingdings" panose="05000000000000000000" pitchFamily="2" charset="2"/>
              <a:buChar char="q"/>
            </a:pPr>
            <a:r>
              <a:rPr lang="en-US" sz="3200" dirty="0" smtClean="0"/>
              <a:t>Heavy </a:t>
            </a:r>
            <a:r>
              <a:rPr lang="en-US" sz="3200" dirty="0"/>
              <a:t>rain in the monsoon </a:t>
            </a:r>
            <a:r>
              <a:rPr lang="en-US" sz="3200" dirty="0" smtClean="0"/>
              <a:t>season.</a:t>
            </a:r>
          </a:p>
          <a:p>
            <a:pPr lvl="1">
              <a:buFont typeface="Wingdings" panose="05000000000000000000" pitchFamily="2" charset="2"/>
              <a:buChar char="q"/>
            </a:pPr>
            <a:r>
              <a:rPr lang="en-US" sz="3200" dirty="0" smtClean="0"/>
              <a:t>Storm</a:t>
            </a:r>
            <a:r>
              <a:rPr lang="en-US" sz="3200" dirty="0"/>
              <a:t>, heavy wind and trees falling on the power </a:t>
            </a:r>
            <a:r>
              <a:rPr lang="en-US" sz="3200" dirty="0" smtClean="0"/>
              <a:t>lines.</a:t>
            </a:r>
          </a:p>
          <a:p>
            <a:pPr lvl="1">
              <a:buFont typeface="Wingdings" panose="05000000000000000000" pitchFamily="2" charset="2"/>
              <a:buChar char="q"/>
            </a:pPr>
            <a:r>
              <a:rPr lang="en-US" sz="3200" dirty="0" smtClean="0"/>
              <a:t>Earthquake.</a:t>
            </a:r>
          </a:p>
          <a:p>
            <a:pPr lvl="1">
              <a:buFont typeface="Wingdings" panose="05000000000000000000" pitchFamily="2" charset="2"/>
              <a:buChar char="q"/>
            </a:pPr>
            <a:r>
              <a:rPr lang="en-US" sz="3200" dirty="0" smtClean="0"/>
              <a:t>Flood.</a:t>
            </a:r>
          </a:p>
          <a:p>
            <a:pPr lvl="1">
              <a:buFont typeface="Wingdings" panose="05000000000000000000" pitchFamily="2" charset="2"/>
              <a:buChar char="q"/>
            </a:pPr>
            <a:r>
              <a:rPr lang="en-US" sz="3200" dirty="0" smtClean="0"/>
              <a:t>Snowfall </a:t>
            </a:r>
            <a:r>
              <a:rPr lang="en-US" sz="3200" dirty="0"/>
              <a:t>forms ice over the power lines</a:t>
            </a:r>
            <a:r>
              <a:rPr lang="en-US" sz="3200" dirty="0" smtClean="0"/>
              <a:t>.</a:t>
            </a:r>
          </a:p>
          <a:p>
            <a:pPr lvl="1">
              <a:buFont typeface="Wingdings" panose="05000000000000000000" pitchFamily="2" charset="2"/>
              <a:buChar char="q"/>
            </a:pPr>
            <a:r>
              <a:rPr lang="en-US" sz="3200" dirty="0" smtClean="0"/>
              <a:t>Fire.</a:t>
            </a:r>
          </a:p>
          <a:p>
            <a:pPr lvl="1">
              <a:buFont typeface="Wingdings" panose="05000000000000000000" pitchFamily="2" charset="2"/>
              <a:buChar char="q"/>
            </a:pPr>
            <a:r>
              <a:rPr lang="en-US" sz="3200" dirty="0" smtClean="0"/>
              <a:t>Such </a:t>
            </a:r>
            <a:r>
              <a:rPr lang="en-US" sz="3200" dirty="0"/>
              <a:t>weather conditions can damage the generation, transmission, and appliances connected to a power system.</a:t>
            </a:r>
          </a:p>
        </p:txBody>
      </p:sp>
      <p:sp>
        <p:nvSpPr>
          <p:cNvPr id="4" name="TextBox 3">
            <a:extLst>
              <a:ext uri="{FF2B5EF4-FFF2-40B4-BE49-F238E27FC236}">
                <a16:creationId xmlns:a16="http://schemas.microsoft.com/office/drawing/2014/main" xmlns="" id="{639AF6C2-6D02-559F-0187-449C09F2FEB7}"/>
              </a:ext>
            </a:extLst>
          </p:cNvPr>
          <p:cNvSpPr txBox="1"/>
          <p:nvPr/>
        </p:nvSpPr>
        <p:spPr>
          <a:xfrm>
            <a:off x="64655" y="-110836"/>
            <a:ext cx="12127345" cy="830997"/>
          </a:xfrm>
          <a:prstGeom prst="rect">
            <a:avLst/>
          </a:prstGeom>
          <a:noFill/>
        </p:spPr>
        <p:txBody>
          <a:bodyPr wrap="square" rtlCol="0">
            <a:spAutoFit/>
          </a:bodyPr>
          <a:lstStyle/>
          <a:p>
            <a:pPr algn="ctr"/>
            <a:r>
              <a:rPr lang="en-US" sz="4800" b="1" dirty="0" smtClean="0">
                <a:solidFill>
                  <a:srgbClr val="7030A0"/>
                </a:solidFill>
              </a:rPr>
              <a:t>Causes of Faults in Electrical Power System</a:t>
            </a:r>
            <a:endParaRPr lang="en-PK" sz="4800" b="1" dirty="0">
              <a:solidFill>
                <a:srgbClr val="7030A0"/>
              </a:solidFill>
            </a:endParaRPr>
          </a:p>
        </p:txBody>
      </p:sp>
    </p:spTree>
    <p:extLst>
      <p:ext uri="{BB962C8B-B14F-4D97-AF65-F5344CB8AC3E}">
        <p14:creationId xmlns:p14="http://schemas.microsoft.com/office/powerpoint/2010/main" val="25359953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46569"/>
            <a:ext cx="12192000" cy="5914449"/>
          </a:xfrm>
        </p:spPr>
        <p:txBody>
          <a:bodyPr>
            <a:noAutofit/>
          </a:bodyPr>
          <a:lstStyle/>
          <a:p>
            <a:pPr algn="just">
              <a:buFont typeface="Wingdings" panose="05000000000000000000" pitchFamily="2" charset="2"/>
              <a:buChar char="q"/>
            </a:pPr>
            <a:r>
              <a:rPr lang="en-US" sz="4000" b="1" dirty="0"/>
              <a:t>Equipment </a:t>
            </a:r>
            <a:r>
              <a:rPr lang="en-US" sz="4000" b="1" dirty="0" smtClean="0"/>
              <a:t>Failure:</a:t>
            </a:r>
          </a:p>
          <a:p>
            <a:pPr lvl="1" algn="just">
              <a:buFont typeface="Wingdings" panose="05000000000000000000" pitchFamily="2" charset="2"/>
              <a:buChar char="q"/>
            </a:pPr>
            <a:r>
              <a:rPr lang="en-US" sz="4000" dirty="0" smtClean="0"/>
              <a:t>Any </a:t>
            </a:r>
            <a:r>
              <a:rPr lang="en-US" sz="4000" dirty="0"/>
              <a:t>kind of abnormality in any equipment, transmission cables, generation station, appliances, or loads connected in an electrical system can cause an electrical fault due to the following reasons</a:t>
            </a:r>
            <a:r>
              <a:rPr lang="en-US" sz="4000" dirty="0" smtClean="0"/>
              <a:t>.</a:t>
            </a:r>
          </a:p>
          <a:p>
            <a:pPr lvl="1" algn="just">
              <a:buFont typeface="Wingdings" panose="05000000000000000000" pitchFamily="2" charset="2"/>
              <a:buChar char="q"/>
            </a:pPr>
            <a:r>
              <a:rPr lang="en-US" sz="4000" dirty="0" smtClean="0"/>
              <a:t>Insulation </a:t>
            </a:r>
            <a:r>
              <a:rPr lang="en-US" sz="4000" dirty="0"/>
              <a:t>failure of cables and windings in the </a:t>
            </a:r>
            <a:r>
              <a:rPr lang="en-US" sz="4000" dirty="0" smtClean="0"/>
              <a:t>motor.</a:t>
            </a:r>
          </a:p>
          <a:p>
            <a:pPr lvl="1" algn="just">
              <a:buFont typeface="Wingdings" panose="05000000000000000000" pitchFamily="2" charset="2"/>
              <a:buChar char="q"/>
            </a:pPr>
            <a:r>
              <a:rPr lang="en-US" sz="4000" dirty="0" smtClean="0"/>
              <a:t>Aging </a:t>
            </a:r>
            <a:r>
              <a:rPr lang="en-US" sz="4000" dirty="0"/>
              <a:t>and degradation of </a:t>
            </a:r>
            <a:r>
              <a:rPr lang="en-US" sz="4000" dirty="0" smtClean="0"/>
              <a:t>conductor.</a:t>
            </a:r>
          </a:p>
          <a:p>
            <a:pPr lvl="1" algn="just">
              <a:buFont typeface="Wingdings" panose="05000000000000000000" pitchFamily="2" charset="2"/>
              <a:buChar char="q"/>
            </a:pPr>
            <a:r>
              <a:rPr lang="en-US" sz="4000" dirty="0" smtClean="0"/>
              <a:t>Malfunctioning.</a:t>
            </a:r>
          </a:p>
          <a:p>
            <a:pPr lvl="1" algn="just">
              <a:buFont typeface="Wingdings" panose="05000000000000000000" pitchFamily="2" charset="2"/>
              <a:buChar char="q"/>
            </a:pPr>
            <a:r>
              <a:rPr lang="en-US" sz="4000" dirty="0" smtClean="0"/>
              <a:t>Physical damage.</a:t>
            </a:r>
            <a:endParaRPr lang="en-US" sz="4000" dirty="0"/>
          </a:p>
          <a:p>
            <a:pPr algn="just">
              <a:buFont typeface="Wingdings" panose="05000000000000000000" pitchFamily="2" charset="2"/>
              <a:buChar char="q"/>
            </a:pPr>
            <a:endParaRPr lang="en-US" sz="4000" dirty="0"/>
          </a:p>
        </p:txBody>
      </p:sp>
      <p:sp>
        <p:nvSpPr>
          <p:cNvPr id="4" name="TextBox 3">
            <a:extLst>
              <a:ext uri="{FF2B5EF4-FFF2-40B4-BE49-F238E27FC236}">
                <a16:creationId xmlns:a16="http://schemas.microsoft.com/office/drawing/2014/main" xmlns="" id="{639AF6C2-6D02-559F-0187-449C09F2FEB7}"/>
              </a:ext>
            </a:extLst>
          </p:cNvPr>
          <p:cNvSpPr txBox="1"/>
          <p:nvPr/>
        </p:nvSpPr>
        <p:spPr>
          <a:xfrm>
            <a:off x="64655" y="0"/>
            <a:ext cx="12127345" cy="830997"/>
          </a:xfrm>
          <a:prstGeom prst="rect">
            <a:avLst/>
          </a:prstGeom>
          <a:noFill/>
        </p:spPr>
        <p:txBody>
          <a:bodyPr wrap="square" rtlCol="0">
            <a:spAutoFit/>
          </a:bodyPr>
          <a:lstStyle/>
          <a:p>
            <a:pPr algn="ctr"/>
            <a:r>
              <a:rPr lang="en-US" sz="4800" b="1" dirty="0" smtClean="0">
                <a:solidFill>
                  <a:srgbClr val="7030A0"/>
                </a:solidFill>
              </a:rPr>
              <a:t>Causes of Faults in Electrical Power System</a:t>
            </a:r>
            <a:endParaRPr lang="en-PK" sz="4800" b="1" dirty="0">
              <a:solidFill>
                <a:srgbClr val="7030A0"/>
              </a:solidFill>
            </a:endParaRPr>
          </a:p>
        </p:txBody>
      </p:sp>
    </p:spTree>
    <p:extLst>
      <p:ext uri="{BB962C8B-B14F-4D97-AF65-F5344CB8AC3E}">
        <p14:creationId xmlns:p14="http://schemas.microsoft.com/office/powerpoint/2010/main" val="14161788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1673" y="794326"/>
            <a:ext cx="11693236" cy="6063673"/>
          </a:xfrm>
        </p:spPr>
        <p:txBody>
          <a:bodyPr>
            <a:noAutofit/>
          </a:bodyPr>
          <a:lstStyle/>
          <a:p>
            <a:pPr algn="just">
              <a:buFont typeface="Wingdings" panose="05000000000000000000" pitchFamily="2" charset="2"/>
              <a:buChar char="q"/>
            </a:pPr>
            <a:r>
              <a:rPr lang="en-US" sz="3600" b="1" dirty="0"/>
              <a:t>Human </a:t>
            </a:r>
            <a:r>
              <a:rPr lang="en-US" sz="3600" b="1" dirty="0" smtClean="0"/>
              <a:t>Error:</a:t>
            </a:r>
          </a:p>
          <a:p>
            <a:pPr lvl="1" algn="just">
              <a:buFont typeface="Wingdings" panose="05000000000000000000" pitchFamily="2" charset="2"/>
              <a:buChar char="q"/>
            </a:pPr>
            <a:r>
              <a:rPr lang="en-US" sz="3600" dirty="0" smtClean="0"/>
              <a:t>There </a:t>
            </a:r>
            <a:r>
              <a:rPr lang="en-US" sz="3600" dirty="0"/>
              <a:t>are certain safety rules and regulations that must be followed when installing any power system. </a:t>
            </a:r>
            <a:endParaRPr lang="en-US" sz="3600" dirty="0" smtClean="0"/>
          </a:p>
          <a:p>
            <a:pPr lvl="1" algn="just">
              <a:buFont typeface="Wingdings" panose="05000000000000000000" pitchFamily="2" charset="2"/>
              <a:buChar char="q"/>
            </a:pPr>
            <a:r>
              <a:rPr lang="en-US" sz="3600" dirty="0" smtClean="0"/>
              <a:t>However </a:t>
            </a:r>
            <a:r>
              <a:rPr lang="en-US" sz="3600" dirty="0"/>
              <a:t>human error can still cause faults due </a:t>
            </a:r>
            <a:r>
              <a:rPr lang="en-US" sz="3600" dirty="0" smtClean="0"/>
              <a:t>to:</a:t>
            </a:r>
          </a:p>
          <a:p>
            <a:pPr lvl="2" algn="just">
              <a:buFont typeface="Wingdings" panose="05000000000000000000" pitchFamily="2" charset="2"/>
              <a:buChar char="q"/>
            </a:pPr>
            <a:r>
              <a:rPr lang="en-US" sz="3600" dirty="0" smtClean="0"/>
              <a:t>Installing </a:t>
            </a:r>
            <a:r>
              <a:rPr lang="en-US" sz="3600" dirty="0"/>
              <a:t>devices and components of improper ratings</a:t>
            </a:r>
            <a:r>
              <a:rPr lang="en-US" sz="3600" dirty="0" smtClean="0"/>
              <a:t>.</a:t>
            </a:r>
          </a:p>
          <a:p>
            <a:pPr lvl="2" algn="just">
              <a:buFont typeface="Wingdings" panose="05000000000000000000" pitchFamily="2" charset="2"/>
              <a:buChar char="q"/>
            </a:pPr>
            <a:r>
              <a:rPr lang="en-US" sz="3600" dirty="0" smtClean="0"/>
              <a:t>Improper maintenance.</a:t>
            </a:r>
          </a:p>
          <a:p>
            <a:pPr lvl="2" algn="just">
              <a:buFont typeface="Wingdings" panose="05000000000000000000" pitchFamily="2" charset="2"/>
              <a:buChar char="q"/>
            </a:pPr>
            <a:r>
              <a:rPr lang="en-US" sz="3600" dirty="0" smtClean="0"/>
              <a:t>Switching </a:t>
            </a:r>
            <a:r>
              <a:rPr lang="en-US" sz="3600" dirty="0"/>
              <a:t>circuit during its </a:t>
            </a:r>
            <a:r>
              <a:rPr lang="en-US" sz="3600" dirty="0" smtClean="0"/>
              <a:t>maintenance.</a:t>
            </a:r>
          </a:p>
          <a:p>
            <a:pPr algn="just">
              <a:buFont typeface="Wingdings" panose="05000000000000000000" pitchFamily="2" charset="2"/>
              <a:buChar char="q"/>
            </a:pPr>
            <a:r>
              <a:rPr lang="en-US" sz="4000" dirty="0" smtClean="0"/>
              <a:t>Human </a:t>
            </a:r>
            <a:r>
              <a:rPr lang="en-US" sz="4000" dirty="0"/>
              <a:t>error can be reduced to a great extent by following electrical codes and allowing professionals to do their job.</a:t>
            </a:r>
          </a:p>
          <a:p>
            <a:pPr lvl="2" algn="just">
              <a:buFont typeface="Wingdings" panose="05000000000000000000" pitchFamily="2" charset="2"/>
              <a:buChar char="q"/>
            </a:pPr>
            <a:endParaRPr lang="en-US" sz="3600" dirty="0"/>
          </a:p>
        </p:txBody>
      </p:sp>
      <p:sp>
        <p:nvSpPr>
          <p:cNvPr id="4" name="TextBox 3">
            <a:extLst>
              <a:ext uri="{FF2B5EF4-FFF2-40B4-BE49-F238E27FC236}">
                <a16:creationId xmlns:a16="http://schemas.microsoft.com/office/drawing/2014/main" xmlns="" id="{639AF6C2-6D02-559F-0187-449C09F2FEB7}"/>
              </a:ext>
            </a:extLst>
          </p:cNvPr>
          <p:cNvSpPr txBox="1"/>
          <p:nvPr/>
        </p:nvSpPr>
        <p:spPr>
          <a:xfrm>
            <a:off x="64655" y="-110836"/>
            <a:ext cx="12127345" cy="830997"/>
          </a:xfrm>
          <a:prstGeom prst="rect">
            <a:avLst/>
          </a:prstGeom>
          <a:noFill/>
        </p:spPr>
        <p:txBody>
          <a:bodyPr wrap="square" rtlCol="0">
            <a:spAutoFit/>
          </a:bodyPr>
          <a:lstStyle/>
          <a:p>
            <a:pPr algn="ctr"/>
            <a:r>
              <a:rPr lang="en-US" sz="4800" b="1" dirty="0" smtClean="0">
                <a:solidFill>
                  <a:srgbClr val="7030A0"/>
                </a:solidFill>
              </a:rPr>
              <a:t>Causes of Faults in Electrical Power System</a:t>
            </a:r>
            <a:endParaRPr lang="en-PK" sz="4800" b="1" dirty="0">
              <a:solidFill>
                <a:srgbClr val="7030A0"/>
              </a:solidFill>
            </a:endParaRPr>
          </a:p>
        </p:txBody>
      </p:sp>
    </p:spTree>
    <p:extLst>
      <p:ext uri="{BB962C8B-B14F-4D97-AF65-F5344CB8AC3E}">
        <p14:creationId xmlns:p14="http://schemas.microsoft.com/office/powerpoint/2010/main" val="16840309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545" y="969818"/>
            <a:ext cx="12053455" cy="5888182"/>
          </a:xfrm>
        </p:spPr>
        <p:txBody>
          <a:bodyPr>
            <a:noAutofit/>
          </a:bodyPr>
          <a:lstStyle/>
          <a:p>
            <a:pPr algn="just">
              <a:buFont typeface="Wingdings" panose="05000000000000000000" pitchFamily="2" charset="2"/>
              <a:buChar char="q"/>
            </a:pPr>
            <a:r>
              <a:rPr lang="en-US" sz="3600" b="1" dirty="0" smtClean="0"/>
              <a:t>Miscellaneous:</a:t>
            </a:r>
          </a:p>
          <a:p>
            <a:pPr lvl="1" algn="just">
              <a:buFont typeface="Wingdings" panose="05000000000000000000" pitchFamily="2" charset="2"/>
              <a:buChar char="q"/>
            </a:pPr>
            <a:r>
              <a:rPr lang="en-US" sz="3600" dirty="0" smtClean="0"/>
              <a:t>Here </a:t>
            </a:r>
            <a:r>
              <a:rPr lang="en-US" sz="3600" dirty="0"/>
              <a:t>are some miscellaneous causes for the electrical </a:t>
            </a:r>
            <a:r>
              <a:rPr lang="en-US" sz="3600" dirty="0" smtClean="0"/>
              <a:t>fault:</a:t>
            </a:r>
          </a:p>
          <a:p>
            <a:pPr lvl="2" algn="just">
              <a:buFont typeface="Wingdings" panose="05000000000000000000" pitchFamily="2" charset="2"/>
              <a:buChar char="q"/>
            </a:pPr>
            <a:r>
              <a:rPr lang="en-US" sz="3600" dirty="0" smtClean="0"/>
              <a:t>The </a:t>
            </a:r>
            <a:r>
              <a:rPr lang="en-US" sz="3600" dirty="0"/>
              <a:t>air ionizes due to the particles in the smoke of fire surrounding the overhead lines. The ions create a conducting path between the lines creating sparks between them. The flashover is a very common failure in </a:t>
            </a:r>
            <a:r>
              <a:rPr lang="en-US" sz="3600" dirty="0">
                <a:hlinkClick r:id="rId2"/>
              </a:rPr>
              <a:t>insulators</a:t>
            </a:r>
            <a:r>
              <a:rPr lang="en-US" sz="3600" dirty="0"/>
              <a:t> where it loses its insulating capacity</a:t>
            </a:r>
            <a:r>
              <a:rPr lang="en-US" sz="3600" dirty="0" smtClean="0"/>
              <a:t>.</a:t>
            </a:r>
          </a:p>
          <a:p>
            <a:pPr lvl="2" algn="just">
              <a:buFont typeface="Wingdings" panose="05000000000000000000" pitchFamily="2" charset="2"/>
              <a:buChar char="q"/>
            </a:pPr>
            <a:r>
              <a:rPr lang="en-US" sz="3600" dirty="0" smtClean="0"/>
              <a:t>Stress </a:t>
            </a:r>
            <a:r>
              <a:rPr lang="en-US" sz="3600" dirty="0"/>
              <a:t>on power lines: the mechanical stress such as bending, flexing, and thermal stress acting on power lines causes electrical failure</a:t>
            </a:r>
            <a:r>
              <a:rPr lang="en-US" sz="3600" dirty="0" smtClean="0"/>
              <a:t>.</a:t>
            </a:r>
            <a:endParaRPr lang="en-US" sz="3600" dirty="0"/>
          </a:p>
        </p:txBody>
      </p:sp>
      <p:sp>
        <p:nvSpPr>
          <p:cNvPr id="4" name="TextBox 3">
            <a:extLst>
              <a:ext uri="{FF2B5EF4-FFF2-40B4-BE49-F238E27FC236}">
                <a16:creationId xmlns:a16="http://schemas.microsoft.com/office/drawing/2014/main" xmlns="" id="{639AF6C2-6D02-559F-0187-449C09F2FEB7}"/>
              </a:ext>
            </a:extLst>
          </p:cNvPr>
          <p:cNvSpPr txBox="1"/>
          <p:nvPr/>
        </p:nvSpPr>
        <p:spPr>
          <a:xfrm>
            <a:off x="64655" y="-110836"/>
            <a:ext cx="12127345" cy="830997"/>
          </a:xfrm>
          <a:prstGeom prst="rect">
            <a:avLst/>
          </a:prstGeom>
          <a:noFill/>
        </p:spPr>
        <p:txBody>
          <a:bodyPr wrap="square" rtlCol="0">
            <a:spAutoFit/>
          </a:bodyPr>
          <a:lstStyle/>
          <a:p>
            <a:pPr algn="ctr"/>
            <a:r>
              <a:rPr lang="en-US" sz="4800" b="1" dirty="0" smtClean="0">
                <a:solidFill>
                  <a:srgbClr val="7030A0"/>
                </a:solidFill>
              </a:rPr>
              <a:t>Causes of Faults in Electrical Power System</a:t>
            </a:r>
            <a:endParaRPr lang="en-PK" sz="4800" b="1" dirty="0">
              <a:solidFill>
                <a:srgbClr val="7030A0"/>
              </a:solidFill>
            </a:endParaRPr>
          </a:p>
        </p:txBody>
      </p:sp>
    </p:spTree>
    <p:extLst>
      <p:ext uri="{BB962C8B-B14F-4D97-AF65-F5344CB8AC3E}">
        <p14:creationId xmlns:p14="http://schemas.microsoft.com/office/powerpoint/2010/main" val="1181184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545" y="969818"/>
            <a:ext cx="12053455" cy="5791200"/>
          </a:xfrm>
        </p:spPr>
        <p:txBody>
          <a:bodyPr>
            <a:noAutofit/>
          </a:bodyPr>
          <a:lstStyle/>
          <a:p>
            <a:pPr algn="just">
              <a:buFont typeface="Wingdings" panose="05000000000000000000" pitchFamily="2" charset="2"/>
              <a:buChar char="q"/>
            </a:pPr>
            <a:r>
              <a:rPr lang="en-US" sz="3600" b="1" dirty="0" smtClean="0"/>
              <a:t>Miscellaneous:</a:t>
            </a:r>
          </a:p>
          <a:p>
            <a:pPr algn="just">
              <a:buFont typeface="Wingdings" panose="05000000000000000000" pitchFamily="2" charset="2"/>
              <a:buChar char="q"/>
            </a:pPr>
            <a:r>
              <a:rPr lang="en-US" sz="3600" dirty="0" smtClean="0"/>
              <a:t>Switching </a:t>
            </a:r>
            <a:r>
              <a:rPr lang="en-US" sz="3600" dirty="0"/>
              <a:t>surges: Due to sudden switching of a circuit breaker, voltage surges are created in the circuit that causes overvoltage</a:t>
            </a:r>
          </a:p>
          <a:p>
            <a:pPr algn="just">
              <a:buFont typeface="Wingdings" panose="05000000000000000000" pitchFamily="2" charset="2"/>
              <a:buChar char="q"/>
            </a:pPr>
            <a:r>
              <a:rPr lang="en-US" sz="3600" dirty="0"/>
              <a:t>Accidents: any accidents involving vehicles hitting the utility </a:t>
            </a:r>
            <a:r>
              <a:rPr lang="en-US" sz="3600" dirty="0" smtClean="0"/>
              <a:t>pole.</a:t>
            </a:r>
            <a:endParaRPr lang="en-US" sz="3600" dirty="0"/>
          </a:p>
          <a:p>
            <a:pPr algn="just">
              <a:buFont typeface="Wingdings" panose="05000000000000000000" pitchFamily="2" charset="2"/>
              <a:buChar char="q"/>
            </a:pPr>
            <a:r>
              <a:rPr lang="en-US" sz="3600" dirty="0"/>
              <a:t>Birds shorting the power </a:t>
            </a:r>
            <a:r>
              <a:rPr lang="en-US" sz="3600" dirty="0" smtClean="0"/>
              <a:t>lines.</a:t>
            </a:r>
            <a:endParaRPr lang="en-US" sz="3600" dirty="0"/>
          </a:p>
          <a:p>
            <a:pPr algn="just">
              <a:buFont typeface="Wingdings" panose="05000000000000000000" pitchFamily="2" charset="2"/>
              <a:buChar char="q"/>
            </a:pPr>
            <a:r>
              <a:rPr lang="en-US" sz="3600" dirty="0"/>
              <a:t>Strings and snakes shorting the power </a:t>
            </a:r>
            <a:r>
              <a:rPr lang="en-US" sz="3600" dirty="0" smtClean="0"/>
              <a:t>lines.</a:t>
            </a:r>
            <a:endParaRPr lang="en-US" sz="3600" dirty="0"/>
          </a:p>
          <a:p>
            <a:pPr algn="just">
              <a:buFont typeface="Wingdings" panose="05000000000000000000" pitchFamily="2" charset="2"/>
              <a:buChar char="q"/>
            </a:pPr>
            <a:r>
              <a:rPr lang="en-US" sz="3600" dirty="0"/>
              <a:t>Chemical pollution corrodes and reduces the life of conductors.</a:t>
            </a:r>
          </a:p>
          <a:p>
            <a:pPr algn="just">
              <a:buFont typeface="Wingdings" panose="05000000000000000000" pitchFamily="2" charset="2"/>
              <a:buChar char="q"/>
            </a:pPr>
            <a:endParaRPr lang="en-US" sz="3600" dirty="0"/>
          </a:p>
        </p:txBody>
      </p:sp>
      <p:sp>
        <p:nvSpPr>
          <p:cNvPr id="4" name="TextBox 3">
            <a:extLst>
              <a:ext uri="{FF2B5EF4-FFF2-40B4-BE49-F238E27FC236}">
                <a16:creationId xmlns:a16="http://schemas.microsoft.com/office/drawing/2014/main" xmlns="" id="{639AF6C2-6D02-559F-0187-449C09F2FEB7}"/>
              </a:ext>
            </a:extLst>
          </p:cNvPr>
          <p:cNvSpPr txBox="1"/>
          <p:nvPr/>
        </p:nvSpPr>
        <p:spPr>
          <a:xfrm>
            <a:off x="64655" y="-110836"/>
            <a:ext cx="12127345" cy="830997"/>
          </a:xfrm>
          <a:prstGeom prst="rect">
            <a:avLst/>
          </a:prstGeom>
          <a:noFill/>
        </p:spPr>
        <p:txBody>
          <a:bodyPr wrap="square" rtlCol="0">
            <a:spAutoFit/>
          </a:bodyPr>
          <a:lstStyle/>
          <a:p>
            <a:pPr algn="ctr"/>
            <a:r>
              <a:rPr lang="en-US" sz="4800" b="1" dirty="0" smtClean="0">
                <a:solidFill>
                  <a:srgbClr val="7030A0"/>
                </a:solidFill>
              </a:rPr>
              <a:t>Causes of Faults in Electrical Power System</a:t>
            </a:r>
            <a:endParaRPr lang="en-PK" sz="4800" b="1" dirty="0">
              <a:solidFill>
                <a:srgbClr val="7030A0"/>
              </a:solidFill>
            </a:endParaRPr>
          </a:p>
        </p:txBody>
      </p:sp>
    </p:spTree>
    <p:extLst>
      <p:ext uri="{BB962C8B-B14F-4D97-AF65-F5344CB8AC3E}">
        <p14:creationId xmlns:p14="http://schemas.microsoft.com/office/powerpoint/2010/main" val="20320033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39AF6C2-6D02-559F-0187-449C09F2FEB7}"/>
              </a:ext>
            </a:extLst>
          </p:cNvPr>
          <p:cNvSpPr txBox="1"/>
          <p:nvPr/>
        </p:nvSpPr>
        <p:spPr>
          <a:xfrm>
            <a:off x="64655" y="-110836"/>
            <a:ext cx="12127345" cy="830997"/>
          </a:xfrm>
          <a:prstGeom prst="rect">
            <a:avLst/>
          </a:prstGeom>
          <a:noFill/>
        </p:spPr>
        <p:txBody>
          <a:bodyPr wrap="square" rtlCol="0">
            <a:spAutoFit/>
          </a:bodyPr>
          <a:lstStyle/>
          <a:p>
            <a:pPr algn="ctr"/>
            <a:r>
              <a:rPr lang="en-US" sz="4800" b="1" dirty="0" smtClean="0">
                <a:solidFill>
                  <a:srgbClr val="7030A0"/>
                </a:solidFill>
              </a:rPr>
              <a:t>Severity And Occurrence of Faults</a:t>
            </a:r>
            <a:endParaRPr lang="en-PK" sz="4800" b="1" dirty="0">
              <a:solidFill>
                <a:srgbClr val="7030A0"/>
              </a:solidFill>
            </a:endParaRPr>
          </a:p>
        </p:txBody>
      </p:sp>
      <p:pic>
        <p:nvPicPr>
          <p:cNvPr id="6" name="Picture 5"/>
          <p:cNvPicPr>
            <a:picLocks noChangeAspect="1"/>
          </p:cNvPicPr>
          <p:nvPr/>
        </p:nvPicPr>
        <p:blipFill>
          <a:blip r:embed="rId2"/>
          <a:stretch>
            <a:fillRect/>
          </a:stretch>
        </p:blipFill>
        <p:spPr>
          <a:xfrm>
            <a:off x="655781" y="1214281"/>
            <a:ext cx="10732655" cy="5551356"/>
          </a:xfrm>
          <a:prstGeom prst="rect">
            <a:avLst/>
          </a:prstGeom>
        </p:spPr>
      </p:pic>
    </p:spTree>
    <p:extLst>
      <p:ext uri="{BB962C8B-B14F-4D97-AF65-F5344CB8AC3E}">
        <p14:creationId xmlns:p14="http://schemas.microsoft.com/office/powerpoint/2010/main" val="121361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55DFDB6-73F4-FF9D-0640-819004C9D00F}"/>
              </a:ext>
            </a:extLst>
          </p:cNvPr>
          <p:cNvSpPr>
            <a:spLocks noGrp="1"/>
          </p:cNvSpPr>
          <p:nvPr>
            <p:ph idx="1"/>
          </p:nvPr>
        </p:nvSpPr>
        <p:spPr>
          <a:xfrm>
            <a:off x="213360" y="1825624"/>
            <a:ext cx="11612880" cy="4870739"/>
          </a:xfrm>
        </p:spPr>
        <p:txBody>
          <a:bodyPr>
            <a:normAutofit/>
          </a:bodyPr>
          <a:lstStyle/>
          <a:p>
            <a:pPr algn="just">
              <a:buFont typeface="Wingdings" panose="05000000000000000000" pitchFamily="2" charset="2"/>
              <a:buChar char="q"/>
            </a:pPr>
            <a:r>
              <a:rPr lang="en-US" dirty="0">
                <a:latin typeface="Arial" panose="020B0604020202020204" pitchFamily="34" charset="0"/>
              </a:rPr>
              <a:t>An electrical fault is an </a:t>
            </a:r>
            <a:r>
              <a:rPr lang="en-US" b="1" dirty="0">
                <a:solidFill>
                  <a:srgbClr val="C00000"/>
                </a:solidFill>
                <a:latin typeface="Arial" panose="020B0604020202020204" pitchFamily="34" charset="0"/>
              </a:rPr>
              <a:t>abnormal condition </a:t>
            </a:r>
            <a:r>
              <a:rPr lang="en-US" dirty="0">
                <a:latin typeface="Arial" panose="020B0604020202020204" pitchFamily="34" charset="0"/>
              </a:rPr>
              <a:t>in a power system or </a:t>
            </a:r>
            <a:r>
              <a:rPr lang="en-US" dirty="0" smtClean="0">
                <a:latin typeface="Arial" panose="020B0604020202020204" pitchFamily="34" charset="0"/>
              </a:rPr>
              <a:t>equipment is called as a Fault.</a:t>
            </a:r>
          </a:p>
          <a:p>
            <a:pPr algn="just">
              <a:buFont typeface="Wingdings" panose="05000000000000000000" pitchFamily="2" charset="2"/>
              <a:buChar char="q"/>
            </a:pPr>
            <a:endParaRPr lang="en-US" dirty="0">
              <a:latin typeface="Arial" panose="020B0604020202020204" pitchFamily="34" charset="0"/>
            </a:endParaRPr>
          </a:p>
          <a:p>
            <a:pPr algn="just">
              <a:buFont typeface="Wingdings" panose="05000000000000000000" pitchFamily="2" charset="2"/>
              <a:buChar char="q"/>
            </a:pPr>
            <a:r>
              <a:rPr lang="en-US" dirty="0" smtClean="0">
                <a:latin typeface="Arial" panose="020B0604020202020204" pitchFamily="34" charset="0"/>
              </a:rPr>
              <a:t>A</a:t>
            </a:r>
            <a:r>
              <a:rPr lang="en-US" dirty="0">
                <a:latin typeface="Arial" panose="020B0604020202020204" pitchFamily="34" charset="0"/>
              </a:rPr>
              <a:t> fault or fault current is any </a:t>
            </a:r>
            <a:r>
              <a:rPr lang="en-US" b="1" dirty="0">
                <a:solidFill>
                  <a:schemeClr val="accent6"/>
                </a:solidFill>
                <a:latin typeface="Arial" panose="020B0604020202020204" pitchFamily="34" charset="0"/>
              </a:rPr>
              <a:t>abnormal flow of electric current </a:t>
            </a:r>
            <a:r>
              <a:rPr lang="en-US" dirty="0">
                <a:latin typeface="Arial" panose="020B0604020202020204" pitchFamily="34" charset="0"/>
              </a:rPr>
              <a:t>is called a Faults in Power System</a:t>
            </a:r>
            <a:r>
              <a:rPr lang="en-US" dirty="0" smtClean="0">
                <a:latin typeface="Arial" panose="020B0604020202020204" pitchFamily="34" charset="0"/>
              </a:rPr>
              <a:t>.</a:t>
            </a:r>
          </a:p>
          <a:p>
            <a:pPr algn="just">
              <a:buFont typeface="Wingdings" panose="05000000000000000000" pitchFamily="2" charset="2"/>
              <a:buChar char="q"/>
            </a:pPr>
            <a:endParaRPr lang="en-US" dirty="0">
              <a:latin typeface="Arial" panose="020B0604020202020204" pitchFamily="34" charset="0"/>
            </a:endParaRPr>
          </a:p>
          <a:p>
            <a:pPr algn="just">
              <a:buFont typeface="Wingdings" panose="05000000000000000000" pitchFamily="2" charset="2"/>
              <a:buChar char="q"/>
            </a:pPr>
            <a:r>
              <a:rPr lang="en-US" dirty="0">
                <a:latin typeface="Arial" panose="020B0604020202020204" pitchFamily="34" charset="0"/>
              </a:rPr>
              <a:t>Fault in electrical equipment or apparatus is defined as an </a:t>
            </a:r>
            <a:r>
              <a:rPr lang="en-US" b="1" dirty="0">
                <a:solidFill>
                  <a:srgbClr val="0070C0"/>
                </a:solidFill>
                <a:latin typeface="Arial" panose="020B0604020202020204" pitchFamily="34" charset="0"/>
              </a:rPr>
              <a:t>imperfection in the electrical circuit </a:t>
            </a:r>
            <a:r>
              <a:rPr lang="en-US" dirty="0">
                <a:latin typeface="Arial" panose="020B0604020202020204" pitchFamily="34" charset="0"/>
              </a:rPr>
              <a:t>due to which current is deflected from the intended path. </a:t>
            </a:r>
          </a:p>
        </p:txBody>
      </p:sp>
      <p:sp>
        <p:nvSpPr>
          <p:cNvPr id="4" name="TextBox 3">
            <a:extLst>
              <a:ext uri="{FF2B5EF4-FFF2-40B4-BE49-F238E27FC236}">
                <a16:creationId xmlns:a16="http://schemas.microsoft.com/office/drawing/2014/main" xmlns="" id="{639AF6C2-6D02-559F-0187-449C09F2FEB7}"/>
              </a:ext>
            </a:extLst>
          </p:cNvPr>
          <p:cNvSpPr txBox="1"/>
          <p:nvPr/>
        </p:nvSpPr>
        <p:spPr>
          <a:xfrm>
            <a:off x="1857433" y="101359"/>
            <a:ext cx="7545185" cy="923330"/>
          </a:xfrm>
          <a:prstGeom prst="rect">
            <a:avLst/>
          </a:prstGeom>
          <a:noFill/>
        </p:spPr>
        <p:txBody>
          <a:bodyPr wrap="square" rtlCol="0">
            <a:spAutoFit/>
          </a:bodyPr>
          <a:lstStyle/>
          <a:p>
            <a:pPr algn="ctr"/>
            <a:r>
              <a:rPr lang="en-US" sz="5400" b="1" dirty="0">
                <a:solidFill>
                  <a:srgbClr val="7030A0"/>
                </a:solidFill>
              </a:rPr>
              <a:t>Faults in Power System</a:t>
            </a:r>
            <a:endParaRPr lang="en-PK" sz="5400" b="1" dirty="0">
              <a:solidFill>
                <a:srgbClr val="7030A0"/>
              </a:solidFill>
            </a:endParaRPr>
          </a:p>
        </p:txBody>
      </p:sp>
      <p:pic>
        <p:nvPicPr>
          <p:cNvPr id="7" name="Picture 6"/>
          <p:cNvPicPr>
            <a:picLocks noChangeAspect="1"/>
          </p:cNvPicPr>
          <p:nvPr/>
        </p:nvPicPr>
        <p:blipFill>
          <a:blip r:embed="rId2"/>
          <a:stretch>
            <a:fillRect/>
          </a:stretch>
        </p:blipFill>
        <p:spPr>
          <a:xfrm>
            <a:off x="9504218" y="101359"/>
            <a:ext cx="2525347" cy="1705551"/>
          </a:xfrm>
          <a:prstGeom prst="rect">
            <a:avLst/>
          </a:prstGeom>
        </p:spPr>
      </p:pic>
    </p:spTree>
    <p:extLst>
      <p:ext uri="{BB962C8B-B14F-4D97-AF65-F5344CB8AC3E}">
        <p14:creationId xmlns:p14="http://schemas.microsoft.com/office/powerpoint/2010/main" val="8102731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ge-ku.com/sites/default/files/2021-03/Transmission_Falling_Tree_033021a.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80447" y="73636"/>
            <a:ext cx="11260571" cy="6784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290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5545" y="985115"/>
            <a:ext cx="11593945" cy="5683780"/>
          </a:xfrm>
        </p:spPr>
        <p:txBody>
          <a:bodyPr>
            <a:normAutofit/>
          </a:bodyPr>
          <a:lstStyle/>
          <a:p>
            <a:pPr>
              <a:buFont typeface="Wingdings" panose="05000000000000000000" pitchFamily="2" charset="2"/>
              <a:buChar char="q"/>
            </a:pPr>
            <a:r>
              <a:rPr lang="en-US" dirty="0">
                <a:latin typeface="Arial" panose="020B0604020202020204" pitchFamily="34" charset="0"/>
              </a:rPr>
              <a:t>Faults can occur for various reasons, </a:t>
            </a:r>
            <a:r>
              <a:rPr lang="en-US" dirty="0" smtClean="0">
                <a:latin typeface="Arial" panose="020B0604020202020204" pitchFamily="34" charset="0"/>
              </a:rPr>
              <a:t>including:</a:t>
            </a:r>
          </a:p>
          <a:p>
            <a:pPr lvl="1">
              <a:buFont typeface="Wingdings" panose="05000000000000000000" pitchFamily="2" charset="2"/>
              <a:buChar char="q"/>
            </a:pPr>
            <a:r>
              <a:rPr lang="en-US" dirty="0" smtClean="0">
                <a:latin typeface="Arial" panose="020B0604020202020204" pitchFamily="34" charset="0"/>
              </a:rPr>
              <a:t> </a:t>
            </a:r>
            <a:r>
              <a:rPr lang="en-US" dirty="0" smtClean="0"/>
              <a:t>Animal </a:t>
            </a:r>
            <a:r>
              <a:rPr lang="en-US" dirty="0"/>
              <a:t>coming in contact with the wire. </a:t>
            </a:r>
            <a:endParaRPr lang="en-US" dirty="0" smtClean="0"/>
          </a:p>
          <a:p>
            <a:pPr lvl="1">
              <a:buFont typeface="Wingdings" panose="05000000000000000000" pitchFamily="2" charset="2"/>
              <a:buChar char="q"/>
            </a:pPr>
            <a:r>
              <a:rPr lang="en-US" dirty="0" smtClean="0">
                <a:latin typeface="Arial" panose="020B0604020202020204" pitchFamily="34" charset="0"/>
              </a:rPr>
              <a:t> Equipment failure.</a:t>
            </a:r>
          </a:p>
          <a:p>
            <a:pPr lvl="1">
              <a:buFont typeface="Wingdings" panose="05000000000000000000" pitchFamily="2" charset="2"/>
              <a:buChar char="q"/>
            </a:pPr>
            <a:r>
              <a:rPr lang="en-US" dirty="0" smtClean="0">
                <a:latin typeface="Arial" panose="020B0604020202020204" pitchFamily="34" charset="0"/>
              </a:rPr>
              <a:t> Environmental conditions.</a:t>
            </a:r>
          </a:p>
          <a:p>
            <a:pPr lvl="1">
              <a:buFont typeface="Wingdings" panose="05000000000000000000" pitchFamily="2" charset="2"/>
              <a:buChar char="q"/>
            </a:pPr>
            <a:r>
              <a:rPr lang="en-US" dirty="0" smtClean="0">
                <a:latin typeface="Arial" panose="020B0604020202020204" pitchFamily="34" charset="0"/>
              </a:rPr>
              <a:t> Faulty </a:t>
            </a:r>
            <a:r>
              <a:rPr lang="en-US" dirty="0">
                <a:latin typeface="Arial" panose="020B0604020202020204" pitchFamily="34" charset="0"/>
              </a:rPr>
              <a:t>wiring</a:t>
            </a:r>
            <a:r>
              <a:rPr lang="en-US" dirty="0" smtClean="0">
                <a:latin typeface="Arial" panose="020B0604020202020204" pitchFamily="34" charset="0"/>
              </a:rPr>
              <a:t>.</a:t>
            </a:r>
            <a:endParaRPr lang="en-US" dirty="0">
              <a:latin typeface="Arial" panose="020B0604020202020204" pitchFamily="34" charset="0"/>
            </a:endParaRPr>
          </a:p>
          <a:p>
            <a:pPr lvl="1">
              <a:buFont typeface="Wingdings" panose="05000000000000000000" pitchFamily="2" charset="2"/>
              <a:buChar char="q"/>
            </a:pPr>
            <a:r>
              <a:rPr lang="en-US" dirty="0" smtClean="0">
                <a:latin typeface="Arial" panose="020B0604020202020204" pitchFamily="34" charset="0"/>
              </a:rPr>
              <a:t> Flashover.</a:t>
            </a:r>
            <a:endParaRPr lang="en-US" dirty="0">
              <a:latin typeface="Arial" panose="020B0604020202020204" pitchFamily="34" charset="0"/>
            </a:endParaRPr>
          </a:p>
          <a:p>
            <a:pPr lvl="1">
              <a:buFont typeface="Wingdings" panose="05000000000000000000" pitchFamily="2" charset="2"/>
              <a:buChar char="q"/>
            </a:pPr>
            <a:r>
              <a:rPr lang="en-US" dirty="0">
                <a:latin typeface="Arial" panose="020B0604020202020204" pitchFamily="34" charset="0"/>
              </a:rPr>
              <a:t> Human error.</a:t>
            </a:r>
          </a:p>
          <a:p>
            <a:pPr lvl="1">
              <a:buFont typeface="Wingdings" panose="05000000000000000000" pitchFamily="2" charset="2"/>
              <a:buChar char="q"/>
            </a:pPr>
            <a:r>
              <a:rPr lang="en-US" dirty="0" smtClean="0">
                <a:latin typeface="Arial" panose="020B0604020202020204" pitchFamily="34" charset="0"/>
              </a:rPr>
              <a:t> Insulation </a:t>
            </a:r>
            <a:r>
              <a:rPr lang="en-US" dirty="0">
                <a:latin typeface="Arial" panose="020B0604020202020204" pitchFamily="34" charset="0"/>
              </a:rPr>
              <a:t>failure</a:t>
            </a:r>
            <a:r>
              <a:rPr lang="en-US" dirty="0" smtClean="0">
                <a:latin typeface="Arial" panose="020B0604020202020204" pitchFamily="34" charset="0"/>
              </a:rPr>
              <a:t>.</a:t>
            </a:r>
          </a:p>
          <a:p>
            <a:pPr lvl="1">
              <a:buFont typeface="Wingdings" panose="05000000000000000000" pitchFamily="2" charset="2"/>
              <a:buChar char="q"/>
            </a:pPr>
            <a:r>
              <a:rPr lang="en-US" dirty="0" smtClean="0">
                <a:latin typeface="Arial" panose="020B0604020202020204" pitchFamily="34" charset="0"/>
              </a:rPr>
              <a:t> Irregular operation.</a:t>
            </a:r>
            <a:endParaRPr lang="en-US" dirty="0">
              <a:latin typeface="Arial" panose="020B0604020202020204" pitchFamily="34" charset="0"/>
            </a:endParaRPr>
          </a:p>
          <a:p>
            <a:pPr lvl="1">
              <a:buFont typeface="Wingdings" panose="05000000000000000000" pitchFamily="2" charset="2"/>
              <a:buChar char="q"/>
            </a:pPr>
            <a:r>
              <a:rPr lang="en-US" dirty="0">
                <a:latin typeface="Arial" panose="020B0604020202020204" pitchFamily="34" charset="0"/>
              </a:rPr>
              <a:t> Lightning strikes.</a:t>
            </a:r>
          </a:p>
          <a:p>
            <a:pPr lvl="1">
              <a:buFont typeface="Wingdings" panose="05000000000000000000" pitchFamily="2" charset="2"/>
              <a:buChar char="q"/>
            </a:pPr>
            <a:r>
              <a:rPr lang="en-US" dirty="0">
                <a:latin typeface="Arial" panose="020B0604020202020204" pitchFamily="34" charset="0"/>
              </a:rPr>
              <a:t> Overloaded circuits.</a:t>
            </a:r>
          </a:p>
          <a:p>
            <a:pPr lvl="1">
              <a:buFont typeface="Wingdings" panose="05000000000000000000" pitchFamily="2" charset="2"/>
              <a:buChar char="q"/>
            </a:pPr>
            <a:r>
              <a:rPr lang="en-US" dirty="0">
                <a:latin typeface="Arial" panose="020B0604020202020204" pitchFamily="34" charset="0"/>
              </a:rPr>
              <a:t> Power surges.</a:t>
            </a:r>
          </a:p>
          <a:p>
            <a:pPr lvl="1">
              <a:buFont typeface="Wingdings" panose="05000000000000000000" pitchFamily="2" charset="2"/>
              <a:buChar char="q"/>
            </a:pPr>
            <a:r>
              <a:rPr lang="en-US" dirty="0">
                <a:latin typeface="Arial" panose="020B0604020202020204" pitchFamily="34" charset="0"/>
              </a:rPr>
              <a:t> Smoke of </a:t>
            </a:r>
            <a:r>
              <a:rPr lang="en-US" dirty="0" smtClean="0">
                <a:latin typeface="Arial" panose="020B0604020202020204" pitchFamily="34" charset="0"/>
              </a:rPr>
              <a:t>Fires</a:t>
            </a:r>
          </a:p>
          <a:p>
            <a:pPr lvl="1">
              <a:buFont typeface="Wingdings" panose="05000000000000000000" pitchFamily="2" charset="2"/>
              <a:buChar char="q"/>
            </a:pPr>
            <a:r>
              <a:rPr lang="en-US" dirty="0">
                <a:latin typeface="Arial" panose="020B0604020202020204" pitchFamily="34" charset="0"/>
              </a:rPr>
              <a:t> </a:t>
            </a:r>
            <a:r>
              <a:rPr lang="en-US" dirty="0" smtClean="0">
                <a:latin typeface="Arial" panose="020B0604020202020204" pitchFamily="34" charset="0"/>
              </a:rPr>
              <a:t>Voltage </a:t>
            </a:r>
            <a:r>
              <a:rPr lang="en-US" dirty="0">
                <a:latin typeface="Arial" panose="020B0604020202020204" pitchFamily="34" charset="0"/>
              </a:rPr>
              <a:t>fluctuations</a:t>
            </a:r>
            <a:r>
              <a:rPr lang="en-US" dirty="0" smtClean="0">
                <a:latin typeface="Arial" panose="020B0604020202020204" pitchFamily="34" charset="0"/>
              </a:rPr>
              <a:t>.</a:t>
            </a:r>
          </a:p>
          <a:p>
            <a:pPr lvl="1">
              <a:buFont typeface="Wingdings" panose="05000000000000000000" pitchFamily="2" charset="2"/>
              <a:buChar char="q"/>
            </a:pPr>
            <a:endParaRPr lang="en-US" dirty="0" smtClean="0">
              <a:latin typeface="Arial" panose="020B0604020202020204" pitchFamily="34" charset="0"/>
            </a:endParaRPr>
          </a:p>
          <a:p>
            <a:pPr>
              <a:buFont typeface="Wingdings" panose="05000000000000000000" pitchFamily="2" charset="2"/>
              <a:buChar char="q"/>
            </a:pPr>
            <a:endParaRPr lang="en-US" dirty="0"/>
          </a:p>
        </p:txBody>
      </p:sp>
      <p:sp>
        <p:nvSpPr>
          <p:cNvPr id="4" name="TextBox 3">
            <a:extLst>
              <a:ext uri="{FF2B5EF4-FFF2-40B4-BE49-F238E27FC236}">
                <a16:creationId xmlns:a16="http://schemas.microsoft.com/office/drawing/2014/main" xmlns="" id="{639AF6C2-6D02-559F-0187-449C09F2FEB7}"/>
              </a:ext>
            </a:extLst>
          </p:cNvPr>
          <p:cNvSpPr txBox="1"/>
          <p:nvPr/>
        </p:nvSpPr>
        <p:spPr>
          <a:xfrm>
            <a:off x="378691" y="101359"/>
            <a:ext cx="11573164" cy="769441"/>
          </a:xfrm>
          <a:prstGeom prst="rect">
            <a:avLst/>
          </a:prstGeom>
          <a:noFill/>
        </p:spPr>
        <p:txBody>
          <a:bodyPr wrap="square" rtlCol="0">
            <a:spAutoFit/>
          </a:bodyPr>
          <a:lstStyle/>
          <a:p>
            <a:pPr algn="ctr"/>
            <a:r>
              <a:rPr lang="en-US" sz="4400" b="1" dirty="0" smtClean="0">
                <a:solidFill>
                  <a:srgbClr val="7030A0"/>
                </a:solidFill>
              </a:rPr>
              <a:t>Reasons of Faults Occurring  </a:t>
            </a:r>
            <a:r>
              <a:rPr lang="en-US" sz="4400" b="1" dirty="0">
                <a:solidFill>
                  <a:srgbClr val="7030A0"/>
                </a:solidFill>
              </a:rPr>
              <a:t>in Power System</a:t>
            </a:r>
            <a:endParaRPr lang="en-PK" sz="4400" b="1" dirty="0">
              <a:solidFill>
                <a:srgbClr val="7030A0"/>
              </a:solidFill>
            </a:endParaRPr>
          </a:p>
        </p:txBody>
      </p:sp>
      <p:pic>
        <p:nvPicPr>
          <p:cNvPr id="5" name="Picture 4"/>
          <p:cNvPicPr>
            <a:picLocks noChangeAspect="1"/>
          </p:cNvPicPr>
          <p:nvPr/>
        </p:nvPicPr>
        <p:blipFill>
          <a:blip r:embed="rId2"/>
          <a:stretch>
            <a:fillRect/>
          </a:stretch>
        </p:blipFill>
        <p:spPr>
          <a:xfrm>
            <a:off x="7658449" y="1464475"/>
            <a:ext cx="4001058" cy="2362530"/>
          </a:xfrm>
          <a:prstGeom prst="rect">
            <a:avLst/>
          </a:prstGeom>
        </p:spPr>
      </p:pic>
      <p:sp>
        <p:nvSpPr>
          <p:cNvPr id="6" name="AutoShape 2" descr="Transmission Line Fires – PPL First Responder Utility Trai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stretch>
            <a:fillRect/>
          </a:stretch>
        </p:blipFill>
        <p:spPr>
          <a:xfrm>
            <a:off x="7458467" y="3744205"/>
            <a:ext cx="4401023" cy="3039005"/>
          </a:xfrm>
          <a:prstGeom prst="rect">
            <a:avLst/>
          </a:prstGeom>
        </p:spPr>
      </p:pic>
    </p:spTree>
    <p:extLst>
      <p:ext uri="{BB962C8B-B14F-4D97-AF65-F5344CB8AC3E}">
        <p14:creationId xmlns:p14="http://schemas.microsoft.com/office/powerpoint/2010/main" val="4117664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39AF6C2-6D02-559F-0187-449C09F2FEB7}"/>
              </a:ext>
            </a:extLst>
          </p:cNvPr>
          <p:cNvSpPr txBox="1"/>
          <p:nvPr/>
        </p:nvSpPr>
        <p:spPr>
          <a:xfrm>
            <a:off x="647469" y="73650"/>
            <a:ext cx="9808094" cy="923330"/>
          </a:xfrm>
          <a:prstGeom prst="rect">
            <a:avLst/>
          </a:prstGeom>
          <a:noFill/>
        </p:spPr>
        <p:txBody>
          <a:bodyPr wrap="square" rtlCol="0">
            <a:spAutoFit/>
          </a:bodyPr>
          <a:lstStyle/>
          <a:p>
            <a:pPr algn="ctr"/>
            <a:r>
              <a:rPr lang="en-US" sz="5400" b="1" dirty="0" smtClean="0">
                <a:solidFill>
                  <a:srgbClr val="7030A0"/>
                </a:solidFill>
              </a:rPr>
              <a:t>Types of Faults </a:t>
            </a:r>
            <a:r>
              <a:rPr lang="en-US" sz="5400" b="1" dirty="0">
                <a:solidFill>
                  <a:srgbClr val="7030A0"/>
                </a:solidFill>
              </a:rPr>
              <a:t>in Power System</a:t>
            </a:r>
            <a:endParaRPr lang="en-PK" sz="5400" b="1" dirty="0">
              <a:solidFill>
                <a:srgbClr val="7030A0"/>
              </a:solidFill>
            </a:endParaRPr>
          </a:p>
        </p:txBody>
      </p:sp>
      <p:sp>
        <p:nvSpPr>
          <p:cNvPr id="6" name="TextBox 5"/>
          <p:cNvSpPr txBox="1"/>
          <p:nvPr/>
        </p:nvSpPr>
        <p:spPr>
          <a:xfrm>
            <a:off x="370377" y="996980"/>
            <a:ext cx="8662786" cy="5693866"/>
          </a:xfrm>
          <a:prstGeom prst="rect">
            <a:avLst/>
          </a:prstGeom>
          <a:noFill/>
        </p:spPr>
        <p:txBody>
          <a:bodyPr wrap="square" rtlCol="0">
            <a:spAutoFit/>
          </a:bodyPr>
          <a:lstStyle/>
          <a:p>
            <a:pPr marL="342900" indent="-342900">
              <a:buFont typeface="+mj-lt"/>
              <a:buAutoNum type="arabicParenR"/>
            </a:pPr>
            <a:r>
              <a:rPr lang="en-US" sz="2800" dirty="0" smtClean="0"/>
              <a:t>Transient Fault.</a:t>
            </a:r>
          </a:p>
          <a:p>
            <a:pPr marL="342900" indent="-342900">
              <a:buFont typeface="+mj-lt"/>
              <a:buAutoNum type="arabicParenR"/>
            </a:pPr>
            <a:r>
              <a:rPr lang="en-US" sz="2800" dirty="0" smtClean="0"/>
              <a:t>Persistent Fault.</a:t>
            </a:r>
          </a:p>
          <a:p>
            <a:pPr marL="342900" indent="-342900">
              <a:buFont typeface="+mj-lt"/>
              <a:buAutoNum type="arabicParenR"/>
            </a:pPr>
            <a:r>
              <a:rPr lang="en-US" sz="2800" dirty="0" smtClean="0"/>
              <a:t>Active Fault.</a:t>
            </a:r>
          </a:p>
          <a:p>
            <a:pPr marL="342900" indent="-342900">
              <a:buFont typeface="+mj-lt"/>
              <a:buAutoNum type="arabicParenR"/>
            </a:pPr>
            <a:r>
              <a:rPr lang="en-US" sz="2800" dirty="0" smtClean="0"/>
              <a:t>Passive Fault.</a:t>
            </a:r>
          </a:p>
          <a:p>
            <a:pPr marL="342900" indent="-342900">
              <a:buFont typeface="+mj-lt"/>
              <a:buAutoNum type="arabicParenR"/>
            </a:pPr>
            <a:r>
              <a:rPr lang="en-US" sz="2800" dirty="0" smtClean="0"/>
              <a:t>Bolted Fault.</a:t>
            </a:r>
          </a:p>
          <a:p>
            <a:pPr marL="342900" indent="-342900">
              <a:buFont typeface="+mj-lt"/>
              <a:buAutoNum type="arabicParenR"/>
            </a:pPr>
            <a:r>
              <a:rPr lang="en-US" sz="2800" dirty="0" smtClean="0"/>
              <a:t>Overcurrent Fault.</a:t>
            </a:r>
          </a:p>
          <a:p>
            <a:pPr marL="342900" indent="-342900">
              <a:buFont typeface="+mj-lt"/>
              <a:buAutoNum type="arabicParenR"/>
            </a:pPr>
            <a:r>
              <a:rPr lang="en-US" sz="2800" dirty="0" smtClean="0"/>
              <a:t>Under Voltage Fault.</a:t>
            </a:r>
          </a:p>
          <a:p>
            <a:pPr marL="342900" indent="-342900">
              <a:buFont typeface="+mj-lt"/>
              <a:buAutoNum type="arabicParenR"/>
            </a:pPr>
            <a:r>
              <a:rPr lang="en-US" sz="2800" dirty="0" smtClean="0"/>
              <a:t>Reverse Power Fault.</a:t>
            </a:r>
          </a:p>
          <a:p>
            <a:pPr marL="342900" indent="-342900">
              <a:buFont typeface="+mj-lt"/>
              <a:buAutoNum type="arabicParenR"/>
            </a:pPr>
            <a:r>
              <a:rPr lang="en-US" sz="2800" dirty="0" smtClean="0"/>
              <a:t>Ground or Earth Fault.</a:t>
            </a:r>
          </a:p>
          <a:p>
            <a:pPr marL="342900" indent="-342900">
              <a:buFont typeface="+mj-lt"/>
              <a:buAutoNum type="arabicParenR"/>
            </a:pPr>
            <a:r>
              <a:rPr lang="en-US" sz="2800" dirty="0" smtClean="0"/>
              <a:t>Arc Fault.</a:t>
            </a:r>
          </a:p>
          <a:p>
            <a:pPr marL="342900" indent="-342900">
              <a:buFont typeface="+mj-lt"/>
              <a:buAutoNum type="arabicParenR"/>
            </a:pPr>
            <a:r>
              <a:rPr lang="en-US" sz="2800" dirty="0" smtClean="0"/>
              <a:t>Short Circuit Fault.</a:t>
            </a:r>
          </a:p>
          <a:p>
            <a:pPr marL="342900" indent="-342900">
              <a:buFont typeface="+mj-lt"/>
              <a:buAutoNum type="arabicParenR"/>
            </a:pPr>
            <a:r>
              <a:rPr lang="en-US" sz="2800" dirty="0" smtClean="0"/>
              <a:t>Open Circuit Fault.</a:t>
            </a:r>
          </a:p>
          <a:p>
            <a:pPr marL="342900" indent="-342900">
              <a:buFont typeface="+mj-lt"/>
              <a:buAutoNum type="arabicParenR"/>
            </a:pPr>
            <a:endParaRPr lang="en-US" sz="2800" dirty="0"/>
          </a:p>
        </p:txBody>
      </p:sp>
      <p:cxnSp>
        <p:nvCxnSpPr>
          <p:cNvPr id="13" name="Straight Connector 12"/>
          <p:cNvCxnSpPr/>
          <p:nvPr/>
        </p:nvCxnSpPr>
        <p:spPr>
          <a:xfrm>
            <a:off x="8857672" y="1197035"/>
            <a:ext cx="0" cy="114530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857672" y="1206271"/>
            <a:ext cx="1450109"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857672" y="2342344"/>
            <a:ext cx="1450109"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307781" y="996980"/>
            <a:ext cx="1588655" cy="400110"/>
          </a:xfrm>
          <a:prstGeom prst="rect">
            <a:avLst/>
          </a:prstGeom>
          <a:noFill/>
        </p:spPr>
        <p:txBody>
          <a:bodyPr wrap="square" rtlCol="0">
            <a:spAutoFit/>
          </a:bodyPr>
          <a:lstStyle/>
          <a:p>
            <a:r>
              <a:rPr lang="en-US" sz="2000" dirty="0" smtClean="0"/>
              <a:t>Solid Fault</a:t>
            </a:r>
            <a:endParaRPr lang="en-US" sz="2000" dirty="0"/>
          </a:p>
        </p:txBody>
      </p:sp>
      <p:sp>
        <p:nvSpPr>
          <p:cNvPr id="18" name="TextBox 17"/>
          <p:cNvSpPr txBox="1"/>
          <p:nvPr/>
        </p:nvSpPr>
        <p:spPr>
          <a:xfrm>
            <a:off x="10326254" y="2120365"/>
            <a:ext cx="1865746" cy="400110"/>
          </a:xfrm>
          <a:prstGeom prst="rect">
            <a:avLst/>
          </a:prstGeom>
          <a:noFill/>
        </p:spPr>
        <p:txBody>
          <a:bodyPr wrap="square" rtlCol="0">
            <a:spAutoFit/>
          </a:bodyPr>
          <a:lstStyle/>
          <a:p>
            <a:r>
              <a:rPr lang="en-US" sz="2000" dirty="0" smtClean="0"/>
              <a:t>Incipient  Fault</a:t>
            </a:r>
            <a:endParaRPr lang="en-US" sz="2000" dirty="0"/>
          </a:p>
        </p:txBody>
      </p:sp>
      <p:cxnSp>
        <p:nvCxnSpPr>
          <p:cNvPr id="20" name="Elbow Connector 19"/>
          <p:cNvCxnSpPr/>
          <p:nvPr/>
        </p:nvCxnSpPr>
        <p:spPr>
          <a:xfrm flipV="1">
            <a:off x="2863273" y="1797399"/>
            <a:ext cx="5994399" cy="391618"/>
          </a:xfrm>
          <a:prstGeom prst="bentConnector3">
            <a:avLst>
              <a:gd name="adj1" fmla="val 30277"/>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213926" y="2187824"/>
            <a:ext cx="1" cy="91833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213927" y="2182832"/>
            <a:ext cx="1371600" cy="499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220853" y="3106162"/>
            <a:ext cx="1279238"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091381" y="2710872"/>
            <a:ext cx="494146" cy="1016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a:off x="2863273" y="2600962"/>
            <a:ext cx="3228108" cy="109910"/>
          </a:xfrm>
          <a:prstGeom prst="bentConnector3">
            <a:avLst>
              <a:gd name="adj1" fmla="val 55436"/>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664036" y="1982777"/>
            <a:ext cx="2152072" cy="400110"/>
          </a:xfrm>
          <a:prstGeom prst="rect">
            <a:avLst/>
          </a:prstGeom>
          <a:noFill/>
        </p:spPr>
        <p:txBody>
          <a:bodyPr wrap="square" rtlCol="0">
            <a:spAutoFit/>
          </a:bodyPr>
          <a:lstStyle/>
          <a:p>
            <a:r>
              <a:rPr lang="en-US" sz="2000" dirty="0" smtClean="0"/>
              <a:t>Overloading  Fault</a:t>
            </a:r>
            <a:endParaRPr lang="en-US" sz="2000" dirty="0"/>
          </a:p>
        </p:txBody>
      </p:sp>
      <p:sp>
        <p:nvSpPr>
          <p:cNvPr id="34" name="TextBox 33"/>
          <p:cNvSpPr txBox="1"/>
          <p:nvPr/>
        </p:nvSpPr>
        <p:spPr>
          <a:xfrm>
            <a:off x="6664036" y="2445708"/>
            <a:ext cx="2152072" cy="400110"/>
          </a:xfrm>
          <a:prstGeom prst="rect">
            <a:avLst/>
          </a:prstGeom>
          <a:noFill/>
        </p:spPr>
        <p:txBody>
          <a:bodyPr wrap="square" rtlCol="0">
            <a:spAutoFit/>
          </a:bodyPr>
          <a:lstStyle/>
          <a:p>
            <a:r>
              <a:rPr lang="en-US" sz="2000" dirty="0" smtClean="0"/>
              <a:t>Overvoltage  Fault</a:t>
            </a:r>
            <a:endParaRPr lang="en-US" sz="2000" dirty="0"/>
          </a:p>
        </p:txBody>
      </p:sp>
      <p:sp>
        <p:nvSpPr>
          <p:cNvPr id="37" name="TextBox 36"/>
          <p:cNvSpPr txBox="1"/>
          <p:nvPr/>
        </p:nvSpPr>
        <p:spPr>
          <a:xfrm>
            <a:off x="6705600" y="2929856"/>
            <a:ext cx="2152072" cy="400110"/>
          </a:xfrm>
          <a:prstGeom prst="rect">
            <a:avLst/>
          </a:prstGeom>
          <a:noFill/>
        </p:spPr>
        <p:txBody>
          <a:bodyPr wrap="square" rtlCol="0">
            <a:spAutoFit/>
          </a:bodyPr>
          <a:lstStyle/>
          <a:p>
            <a:r>
              <a:rPr lang="en-US" sz="2000" dirty="0" smtClean="0"/>
              <a:t>Power Swing  Fault</a:t>
            </a:r>
            <a:endParaRPr lang="en-US" sz="2000" dirty="0"/>
          </a:p>
        </p:txBody>
      </p:sp>
      <p:cxnSp>
        <p:nvCxnSpPr>
          <p:cNvPr id="39" name="Straight Connector 38"/>
          <p:cNvCxnSpPr/>
          <p:nvPr/>
        </p:nvCxnSpPr>
        <p:spPr>
          <a:xfrm>
            <a:off x="4926671" y="4507764"/>
            <a:ext cx="0" cy="58158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926671" y="4507764"/>
            <a:ext cx="568038" cy="923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926671" y="5089349"/>
            <a:ext cx="568038"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41602" y="4265296"/>
            <a:ext cx="2115127" cy="400110"/>
          </a:xfrm>
          <a:prstGeom prst="rect">
            <a:avLst/>
          </a:prstGeom>
          <a:noFill/>
        </p:spPr>
        <p:txBody>
          <a:bodyPr wrap="square" rtlCol="0">
            <a:spAutoFit/>
          </a:bodyPr>
          <a:lstStyle/>
          <a:p>
            <a:r>
              <a:rPr lang="en-US" sz="2000" dirty="0" smtClean="0"/>
              <a:t>Symmetrical  Fault</a:t>
            </a:r>
            <a:endParaRPr lang="en-US" sz="2000" dirty="0"/>
          </a:p>
        </p:txBody>
      </p:sp>
      <p:sp>
        <p:nvSpPr>
          <p:cNvPr id="43" name="TextBox 42"/>
          <p:cNvSpPr txBox="1"/>
          <p:nvPr/>
        </p:nvSpPr>
        <p:spPr>
          <a:xfrm>
            <a:off x="5494709" y="4893843"/>
            <a:ext cx="2318330" cy="400110"/>
          </a:xfrm>
          <a:prstGeom prst="rect">
            <a:avLst/>
          </a:prstGeom>
          <a:noFill/>
        </p:spPr>
        <p:txBody>
          <a:bodyPr wrap="square" rtlCol="0">
            <a:spAutoFit/>
          </a:bodyPr>
          <a:lstStyle/>
          <a:p>
            <a:r>
              <a:rPr lang="en-US" sz="2000" dirty="0" smtClean="0"/>
              <a:t>Asymmetrical  </a:t>
            </a:r>
            <a:r>
              <a:rPr lang="en-US" sz="2000" dirty="0"/>
              <a:t>Fault</a:t>
            </a:r>
          </a:p>
        </p:txBody>
      </p:sp>
      <p:cxnSp>
        <p:nvCxnSpPr>
          <p:cNvPr id="44" name="Elbow Connector 43"/>
          <p:cNvCxnSpPr/>
          <p:nvPr/>
        </p:nvCxnSpPr>
        <p:spPr>
          <a:xfrm flipV="1">
            <a:off x="3731491" y="4845356"/>
            <a:ext cx="1193797" cy="752419"/>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flipV="1">
            <a:off x="7499002" y="4018705"/>
            <a:ext cx="813955" cy="463563"/>
          </a:xfrm>
          <a:prstGeom prst="bentConnector3">
            <a:avLst>
              <a:gd name="adj1" fmla="val 28440"/>
            </a:avLst>
          </a:prstGeom>
          <a:ln w="19050">
            <a:solidFill>
              <a:schemeClr val="accent1">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263311" y="3812127"/>
            <a:ext cx="3244274" cy="400110"/>
          </a:xfrm>
          <a:prstGeom prst="rect">
            <a:avLst/>
          </a:prstGeom>
          <a:noFill/>
        </p:spPr>
        <p:txBody>
          <a:bodyPr wrap="square" rtlCol="0">
            <a:spAutoFit/>
          </a:bodyPr>
          <a:lstStyle/>
          <a:p>
            <a:r>
              <a:rPr lang="en-US" sz="2000" dirty="0" smtClean="0"/>
              <a:t>Line-Line-Line (L-L-L)  Fault</a:t>
            </a:r>
            <a:endParaRPr lang="en-US" sz="2000" dirty="0"/>
          </a:p>
        </p:txBody>
      </p:sp>
      <p:cxnSp>
        <p:nvCxnSpPr>
          <p:cNvPr id="59" name="Straight Arrow Connector 58"/>
          <p:cNvCxnSpPr/>
          <p:nvPr/>
        </p:nvCxnSpPr>
        <p:spPr>
          <a:xfrm flipV="1">
            <a:off x="7712304" y="4472106"/>
            <a:ext cx="406978" cy="10162"/>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7915793" y="4426147"/>
            <a:ext cx="4405227" cy="400110"/>
          </a:xfrm>
          <a:prstGeom prst="rect">
            <a:avLst/>
          </a:prstGeom>
          <a:noFill/>
        </p:spPr>
        <p:txBody>
          <a:bodyPr wrap="square" rtlCol="0">
            <a:spAutoFit/>
          </a:bodyPr>
          <a:lstStyle/>
          <a:p>
            <a:r>
              <a:rPr lang="en-US" sz="2000" dirty="0" smtClean="0"/>
              <a:t>Line-Line-Line to Ground (L-L-L-G)  Fault</a:t>
            </a:r>
            <a:endParaRPr lang="en-US" sz="2000" dirty="0"/>
          </a:p>
        </p:txBody>
      </p:sp>
      <p:cxnSp>
        <p:nvCxnSpPr>
          <p:cNvPr id="67" name="Elbow Connector 66"/>
          <p:cNvCxnSpPr/>
          <p:nvPr/>
        </p:nvCxnSpPr>
        <p:spPr>
          <a:xfrm>
            <a:off x="7630617" y="5134508"/>
            <a:ext cx="477064" cy="469382"/>
          </a:xfrm>
          <a:prstGeom prst="bentConnector3">
            <a:avLst>
              <a:gd name="adj1" fmla="val 50000"/>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8130481" y="5083234"/>
            <a:ext cx="410008" cy="6115"/>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8119282" y="5077768"/>
            <a:ext cx="11199" cy="950762"/>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107681" y="5597775"/>
            <a:ext cx="410008" cy="6115"/>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8119282" y="6028530"/>
            <a:ext cx="410008" cy="6115"/>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8570191" y="4866005"/>
            <a:ext cx="3656966" cy="400110"/>
          </a:xfrm>
          <a:prstGeom prst="rect">
            <a:avLst/>
          </a:prstGeom>
          <a:noFill/>
        </p:spPr>
        <p:txBody>
          <a:bodyPr wrap="square" rtlCol="0">
            <a:spAutoFit/>
          </a:bodyPr>
          <a:lstStyle/>
          <a:p>
            <a:r>
              <a:rPr lang="en-US" sz="2000" dirty="0" smtClean="0"/>
              <a:t>Single Line to Ground (L-G)   Fault</a:t>
            </a:r>
            <a:endParaRPr lang="en-US" sz="2000" dirty="0"/>
          </a:p>
        </p:txBody>
      </p:sp>
      <p:sp>
        <p:nvSpPr>
          <p:cNvPr id="81" name="TextBox 80"/>
          <p:cNvSpPr txBox="1"/>
          <p:nvPr/>
        </p:nvSpPr>
        <p:spPr>
          <a:xfrm>
            <a:off x="8517689" y="5366810"/>
            <a:ext cx="3656966" cy="400110"/>
          </a:xfrm>
          <a:prstGeom prst="rect">
            <a:avLst/>
          </a:prstGeom>
          <a:noFill/>
        </p:spPr>
        <p:txBody>
          <a:bodyPr wrap="square" rtlCol="0">
            <a:spAutoFit/>
          </a:bodyPr>
          <a:lstStyle/>
          <a:p>
            <a:r>
              <a:rPr lang="en-US" sz="2000" dirty="0" smtClean="0"/>
              <a:t>Line to Line (L-L)   Fault</a:t>
            </a:r>
            <a:endParaRPr lang="en-US" sz="2000" dirty="0"/>
          </a:p>
        </p:txBody>
      </p:sp>
      <p:sp>
        <p:nvSpPr>
          <p:cNvPr id="82" name="TextBox 81"/>
          <p:cNvSpPr txBox="1"/>
          <p:nvPr/>
        </p:nvSpPr>
        <p:spPr>
          <a:xfrm>
            <a:off x="8517689" y="5824982"/>
            <a:ext cx="3656966" cy="707886"/>
          </a:xfrm>
          <a:prstGeom prst="rect">
            <a:avLst/>
          </a:prstGeom>
          <a:noFill/>
        </p:spPr>
        <p:txBody>
          <a:bodyPr wrap="square" rtlCol="0">
            <a:spAutoFit/>
          </a:bodyPr>
          <a:lstStyle/>
          <a:p>
            <a:r>
              <a:rPr lang="en-US" sz="2000" dirty="0" smtClean="0"/>
              <a:t>Double Line to Ground (L-L-G)   Fault</a:t>
            </a:r>
            <a:endParaRPr lang="en-US" sz="2000" dirty="0"/>
          </a:p>
        </p:txBody>
      </p:sp>
      <p:sp>
        <p:nvSpPr>
          <p:cNvPr id="83" name="Rectangle 82"/>
          <p:cNvSpPr/>
          <p:nvPr/>
        </p:nvSpPr>
        <p:spPr>
          <a:xfrm>
            <a:off x="2937163" y="6255854"/>
            <a:ext cx="6096000" cy="646331"/>
          </a:xfrm>
          <a:prstGeom prst="rect">
            <a:avLst/>
          </a:prstGeom>
        </p:spPr>
        <p:txBody>
          <a:bodyPr>
            <a:spAutoFit/>
          </a:bodyPr>
          <a:lstStyle/>
          <a:p>
            <a:r>
              <a:rPr lang="en-US" dirty="0"/>
              <a:t>https://www.electricaltechnology.org/2022/09/faults-in-electrical-power-system.html</a:t>
            </a:r>
          </a:p>
        </p:txBody>
      </p:sp>
    </p:spTree>
    <p:extLst>
      <p:ext uri="{BB962C8B-B14F-4D97-AF65-F5344CB8AC3E}">
        <p14:creationId xmlns:p14="http://schemas.microsoft.com/office/powerpoint/2010/main" val="26416202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091" y="1271443"/>
            <a:ext cx="11510818" cy="4351338"/>
          </a:xfrm>
        </p:spPr>
        <p:txBody>
          <a:bodyPr>
            <a:normAutofit lnSpcReduction="10000"/>
          </a:bodyPr>
          <a:lstStyle/>
          <a:p>
            <a:pPr algn="just">
              <a:buFont typeface="Wingdings" panose="05000000000000000000" pitchFamily="2" charset="2"/>
              <a:buChar char="q"/>
            </a:pPr>
            <a:r>
              <a:rPr lang="en-US" sz="3600" dirty="0" smtClean="0"/>
              <a:t> A </a:t>
            </a:r>
            <a:r>
              <a:rPr lang="en-US" sz="3600" dirty="0"/>
              <a:t>transient Fault or </a:t>
            </a:r>
            <a:r>
              <a:rPr lang="en-US" sz="3600" dirty="0" smtClean="0"/>
              <a:t>T</a:t>
            </a:r>
            <a:r>
              <a:rPr lang="en-US" sz="3600" b="1" dirty="0" smtClean="0">
                <a:solidFill>
                  <a:schemeClr val="accent6"/>
                </a:solidFill>
              </a:rPr>
              <a:t>emporary </a:t>
            </a:r>
            <a:r>
              <a:rPr lang="en-US" sz="3600" b="1" dirty="0">
                <a:solidFill>
                  <a:schemeClr val="accent6"/>
                </a:solidFill>
              </a:rPr>
              <a:t>fault </a:t>
            </a:r>
            <a:r>
              <a:rPr lang="en-US" sz="3600" dirty="0"/>
              <a:t>is a type of fault that only occurs for a </a:t>
            </a:r>
            <a:r>
              <a:rPr lang="en-US" sz="3600" b="1" dirty="0">
                <a:solidFill>
                  <a:srgbClr val="00B0F0"/>
                </a:solidFill>
              </a:rPr>
              <a:t>short period of time </a:t>
            </a:r>
            <a:r>
              <a:rPr lang="en-US" sz="3600" dirty="0"/>
              <a:t>and the system resumes its normal operation after a short duration of time</a:t>
            </a:r>
            <a:r>
              <a:rPr lang="en-US" sz="3600" dirty="0" smtClean="0"/>
              <a:t>.</a:t>
            </a:r>
          </a:p>
          <a:p>
            <a:pPr algn="just">
              <a:buFont typeface="Wingdings" panose="05000000000000000000" pitchFamily="2" charset="2"/>
              <a:buChar char="q"/>
            </a:pPr>
            <a:endParaRPr lang="en-US" sz="3600" dirty="0" smtClean="0"/>
          </a:p>
          <a:p>
            <a:pPr algn="just">
              <a:buFont typeface="Wingdings" panose="05000000000000000000" pitchFamily="2" charset="2"/>
              <a:buChar char="q"/>
            </a:pPr>
            <a:r>
              <a:rPr lang="en-US" sz="3600" dirty="0" smtClean="0"/>
              <a:t> </a:t>
            </a:r>
            <a:r>
              <a:rPr lang="en-US" sz="3600" dirty="0"/>
              <a:t>The fault can be </a:t>
            </a:r>
            <a:r>
              <a:rPr lang="en-US" sz="3600" b="1" dirty="0">
                <a:solidFill>
                  <a:schemeClr val="accent4">
                    <a:lumMod val="75000"/>
                  </a:schemeClr>
                </a:solidFill>
              </a:rPr>
              <a:t>cleared on its own </a:t>
            </a:r>
            <a:r>
              <a:rPr lang="en-US" sz="3600" dirty="0"/>
              <a:t>or by disconnecting the power supply momentarily. </a:t>
            </a:r>
            <a:endParaRPr lang="en-US" sz="3600" dirty="0" smtClean="0"/>
          </a:p>
          <a:p>
            <a:pPr algn="just">
              <a:buFont typeface="Wingdings" panose="05000000000000000000" pitchFamily="2" charset="2"/>
              <a:buChar char="q"/>
            </a:pPr>
            <a:r>
              <a:rPr lang="en-US" sz="3600" dirty="0" smtClean="0"/>
              <a:t> These </a:t>
            </a:r>
            <a:r>
              <a:rPr lang="en-US" sz="3600" dirty="0"/>
              <a:t>faults </a:t>
            </a:r>
            <a:r>
              <a:rPr lang="en-US" sz="3600" b="1" dirty="0">
                <a:solidFill>
                  <a:schemeClr val="accent2"/>
                </a:solidFill>
              </a:rPr>
              <a:t>won’t permanently damage </a:t>
            </a:r>
            <a:r>
              <a:rPr lang="en-US" sz="3600" dirty="0"/>
              <a:t>the electrical system.</a:t>
            </a:r>
          </a:p>
          <a:p>
            <a:pPr algn="just"/>
            <a:endParaRPr lang="en-US" sz="3600" dirty="0"/>
          </a:p>
        </p:txBody>
      </p:sp>
      <p:sp>
        <p:nvSpPr>
          <p:cNvPr id="4" name="TextBox 3">
            <a:extLst>
              <a:ext uri="{FF2B5EF4-FFF2-40B4-BE49-F238E27FC236}">
                <a16:creationId xmlns:a16="http://schemas.microsoft.com/office/drawing/2014/main" xmlns="" id="{639AF6C2-6D02-559F-0187-449C09F2FEB7}"/>
              </a:ext>
            </a:extLst>
          </p:cNvPr>
          <p:cNvSpPr txBox="1"/>
          <p:nvPr/>
        </p:nvSpPr>
        <p:spPr>
          <a:xfrm>
            <a:off x="902855" y="122742"/>
            <a:ext cx="9808094" cy="923330"/>
          </a:xfrm>
          <a:prstGeom prst="rect">
            <a:avLst/>
          </a:prstGeom>
          <a:noFill/>
        </p:spPr>
        <p:txBody>
          <a:bodyPr wrap="square" rtlCol="0">
            <a:spAutoFit/>
          </a:bodyPr>
          <a:lstStyle/>
          <a:p>
            <a:pPr algn="ctr"/>
            <a:r>
              <a:rPr lang="en-US" sz="5400" b="1" dirty="0" smtClean="0">
                <a:solidFill>
                  <a:srgbClr val="7030A0"/>
                </a:solidFill>
              </a:rPr>
              <a:t>Transient Fault</a:t>
            </a:r>
            <a:endParaRPr lang="en-PK" sz="5400" b="1" dirty="0">
              <a:solidFill>
                <a:srgbClr val="7030A0"/>
              </a:solidFill>
            </a:endParaRPr>
          </a:p>
        </p:txBody>
      </p:sp>
    </p:spTree>
    <p:extLst>
      <p:ext uri="{BB962C8B-B14F-4D97-AF65-F5344CB8AC3E}">
        <p14:creationId xmlns:p14="http://schemas.microsoft.com/office/powerpoint/2010/main" val="1069437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727" y="1182255"/>
            <a:ext cx="11794837" cy="4994708"/>
          </a:xfrm>
        </p:spPr>
        <p:txBody>
          <a:bodyPr>
            <a:normAutofit fontScale="92500" lnSpcReduction="10000"/>
          </a:bodyPr>
          <a:lstStyle/>
          <a:p>
            <a:pPr algn="just">
              <a:buFont typeface="Wingdings" panose="05000000000000000000" pitchFamily="2" charset="2"/>
              <a:buChar char="q"/>
            </a:pPr>
            <a:r>
              <a:rPr lang="en-US" sz="3600" dirty="0" smtClean="0"/>
              <a:t> Overhead </a:t>
            </a:r>
            <a:r>
              <a:rPr lang="en-US" sz="3600" dirty="0"/>
              <a:t>power lines experience transient fault very often</a:t>
            </a:r>
            <a:r>
              <a:rPr lang="en-US" sz="3600" dirty="0" smtClean="0"/>
              <a:t>.</a:t>
            </a:r>
          </a:p>
          <a:p>
            <a:pPr algn="just">
              <a:buFont typeface="Wingdings" panose="05000000000000000000" pitchFamily="2" charset="2"/>
              <a:buChar char="q"/>
            </a:pPr>
            <a:endParaRPr lang="en-US" sz="3600" dirty="0" smtClean="0"/>
          </a:p>
          <a:p>
            <a:pPr algn="just">
              <a:buFont typeface="Wingdings" panose="05000000000000000000" pitchFamily="2" charset="2"/>
              <a:buChar char="q"/>
            </a:pPr>
            <a:r>
              <a:rPr lang="en-US" sz="3600" dirty="0" smtClean="0"/>
              <a:t> </a:t>
            </a:r>
            <a:r>
              <a:rPr lang="en-US" sz="3600" dirty="0"/>
              <a:t>Examples of transient faults are lightning strikes, bird contact, and conductor collision. </a:t>
            </a:r>
            <a:endParaRPr lang="en-US" sz="3600" dirty="0" smtClean="0"/>
          </a:p>
          <a:p>
            <a:pPr algn="just">
              <a:buFont typeface="Wingdings" panose="05000000000000000000" pitchFamily="2" charset="2"/>
              <a:buChar char="q"/>
            </a:pPr>
            <a:endParaRPr lang="en-US" sz="3600" dirty="0" smtClean="0"/>
          </a:p>
          <a:p>
            <a:pPr algn="just">
              <a:buFont typeface="Wingdings" panose="05000000000000000000" pitchFamily="2" charset="2"/>
              <a:buChar char="q"/>
            </a:pPr>
            <a:r>
              <a:rPr lang="en-US" sz="3600" dirty="0"/>
              <a:t> </a:t>
            </a:r>
            <a:r>
              <a:rPr lang="en-US" sz="3600" dirty="0" smtClean="0"/>
              <a:t>These </a:t>
            </a:r>
            <a:r>
              <a:rPr lang="en-US" sz="3600" dirty="0"/>
              <a:t>faults affect the point of origin as well as the connected electrical circuit due to the fault current. </a:t>
            </a:r>
            <a:endParaRPr lang="en-US" sz="3600" dirty="0" smtClean="0"/>
          </a:p>
          <a:p>
            <a:pPr algn="just">
              <a:buFont typeface="Wingdings" panose="05000000000000000000" pitchFamily="2" charset="2"/>
              <a:buChar char="q"/>
            </a:pPr>
            <a:endParaRPr lang="en-US" sz="3600" dirty="0" smtClean="0"/>
          </a:p>
          <a:p>
            <a:pPr algn="just">
              <a:buFont typeface="Wingdings" panose="05000000000000000000" pitchFamily="2" charset="2"/>
              <a:buChar char="q"/>
            </a:pPr>
            <a:r>
              <a:rPr lang="en-US" sz="3600" dirty="0"/>
              <a:t> </a:t>
            </a:r>
            <a:r>
              <a:rPr lang="en-US" sz="3600" dirty="0" smtClean="0"/>
              <a:t>These </a:t>
            </a:r>
            <a:r>
              <a:rPr lang="en-US" sz="3600" dirty="0"/>
              <a:t>faults do not interrupt the normal operation of the electrical system.</a:t>
            </a:r>
          </a:p>
        </p:txBody>
      </p:sp>
      <p:sp>
        <p:nvSpPr>
          <p:cNvPr id="4" name="TextBox 3">
            <a:extLst>
              <a:ext uri="{FF2B5EF4-FFF2-40B4-BE49-F238E27FC236}">
                <a16:creationId xmlns:a16="http://schemas.microsoft.com/office/drawing/2014/main" xmlns="" id="{639AF6C2-6D02-559F-0187-449C09F2FEB7}"/>
              </a:ext>
            </a:extLst>
          </p:cNvPr>
          <p:cNvSpPr txBox="1"/>
          <p:nvPr/>
        </p:nvSpPr>
        <p:spPr>
          <a:xfrm>
            <a:off x="902855" y="122742"/>
            <a:ext cx="9808094" cy="923330"/>
          </a:xfrm>
          <a:prstGeom prst="rect">
            <a:avLst/>
          </a:prstGeom>
          <a:noFill/>
        </p:spPr>
        <p:txBody>
          <a:bodyPr wrap="square" rtlCol="0">
            <a:spAutoFit/>
          </a:bodyPr>
          <a:lstStyle/>
          <a:p>
            <a:pPr algn="ctr"/>
            <a:r>
              <a:rPr lang="en-US" sz="5400" b="1" dirty="0" smtClean="0">
                <a:solidFill>
                  <a:srgbClr val="7030A0"/>
                </a:solidFill>
              </a:rPr>
              <a:t>Transient Fault</a:t>
            </a:r>
            <a:endParaRPr lang="en-PK" sz="5400" b="1" dirty="0">
              <a:solidFill>
                <a:srgbClr val="7030A0"/>
              </a:solidFill>
            </a:endParaRPr>
          </a:p>
        </p:txBody>
      </p:sp>
    </p:spTree>
    <p:extLst>
      <p:ext uri="{BB962C8B-B14F-4D97-AF65-F5344CB8AC3E}">
        <p14:creationId xmlns:p14="http://schemas.microsoft.com/office/powerpoint/2010/main" val="2888269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1888</TotalTime>
  <Words>2916</Words>
  <Application>Microsoft Office PowerPoint</Application>
  <PresentationFormat>Widescreen</PresentationFormat>
  <Paragraphs>295</Paragraphs>
  <Slides>50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Times New Roman</vt:lpstr>
      <vt:lpstr>Wingdings</vt:lpstr>
      <vt:lpstr>Office Theme</vt:lpstr>
      <vt:lpstr>Power System Protection Credit Hours = 3 Code NO: EE-503  by   Dr. Wazir Muhammad Laghari  Email: wazirlaghari@buetk.edu.pk</vt:lpstr>
      <vt:lpstr>PowerPoint Presentation</vt:lpstr>
      <vt:lpstr>Interruption OR Disruption  in Power Supply</vt:lpstr>
      <vt:lpstr>Scenario About Interruption OR Disruption  in Power Supply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Wazir laghari</dc:creator>
  <cp:lastModifiedBy>Wazir laghari</cp:lastModifiedBy>
  <cp:revision>58</cp:revision>
  <dcterms:created xsi:type="dcterms:W3CDTF">2024-02-24T06:24:58Z</dcterms:created>
  <dcterms:modified xsi:type="dcterms:W3CDTF">2024-03-24T06:47:17Z</dcterms:modified>
</cp:coreProperties>
</file>