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88" r:id="rId3"/>
    <p:sldId id="289" r:id="rId4"/>
    <p:sldId id="287" r:id="rId5"/>
    <p:sldId id="272" r:id="rId6"/>
    <p:sldId id="295" r:id="rId7"/>
    <p:sldId id="277" r:id="rId8"/>
    <p:sldId id="268" r:id="rId9"/>
    <p:sldId id="267" r:id="rId10"/>
    <p:sldId id="269" r:id="rId11"/>
    <p:sldId id="270" r:id="rId12"/>
    <p:sldId id="285" r:id="rId13"/>
    <p:sldId id="286" r:id="rId14"/>
    <p:sldId id="294" r:id="rId15"/>
    <p:sldId id="278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32A-A78F-4A20-8A4A-642812A2FA2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933-1B47-46CB-AB7B-0276DED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32A-A78F-4A20-8A4A-642812A2FA2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933-1B47-46CB-AB7B-0276DED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9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32A-A78F-4A20-8A4A-642812A2FA2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933-1B47-46CB-AB7B-0276DED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4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32A-A78F-4A20-8A4A-642812A2FA2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933-1B47-46CB-AB7B-0276DED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6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32A-A78F-4A20-8A4A-642812A2FA2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933-1B47-46CB-AB7B-0276DED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7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32A-A78F-4A20-8A4A-642812A2FA2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933-1B47-46CB-AB7B-0276DED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32A-A78F-4A20-8A4A-642812A2FA2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933-1B47-46CB-AB7B-0276DED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32A-A78F-4A20-8A4A-642812A2FA2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933-1B47-46CB-AB7B-0276DED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6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32A-A78F-4A20-8A4A-642812A2FA2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933-1B47-46CB-AB7B-0276DED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9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32A-A78F-4A20-8A4A-642812A2FA2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933-1B47-46CB-AB7B-0276DED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6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F32A-A78F-4A20-8A4A-642812A2FA2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933-1B47-46CB-AB7B-0276DED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9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0F32A-A78F-4A20-8A4A-642812A2FA2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75933-1B47-46CB-AB7B-0276DED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lyceum.io/paretovaluecomparisons/blog-post-four-6b3r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535" y="526015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b="1" dirty="0" smtClean="0">
                <a:solidFill>
                  <a:srgbClr val="FF0000"/>
                </a:solidFill>
              </a:rPr>
              <a:t>FFT Algorithm</a:t>
            </a:r>
            <a:endParaRPr lang="en-US" sz="115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46" y="3411206"/>
            <a:ext cx="9144000" cy="278285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Dr. Wazir Muhammad</a:t>
            </a:r>
          </a:p>
          <a:p>
            <a:r>
              <a:rPr lang="en-US" sz="4000" b="1" dirty="0" smtClean="0">
                <a:solidFill>
                  <a:srgbClr val="002060"/>
                </a:solidFill>
              </a:rPr>
              <a:t>Chairman </a:t>
            </a:r>
          </a:p>
          <a:p>
            <a:r>
              <a:rPr lang="en-US" sz="4000" b="1" dirty="0" smtClean="0">
                <a:solidFill>
                  <a:srgbClr val="002060"/>
                </a:solidFill>
              </a:rPr>
              <a:t>BMED</a:t>
            </a:r>
          </a:p>
          <a:p>
            <a:r>
              <a:rPr lang="en-US" sz="4000" b="1" dirty="0" smtClean="0">
                <a:solidFill>
                  <a:srgbClr val="002060"/>
                </a:solidFill>
              </a:rPr>
              <a:t> BUET, Khuzdar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0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1920" y="545515"/>
                <a:ext cx="10827026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4400" b="1" dirty="0" smtClean="0">
                    <a:solidFill>
                      <a:srgbClr val="FF0000"/>
                    </a:solidFill>
                  </a:rPr>
                  <a:t>Example: Apply FFT Algorithm to Calculate 4 point DFT of given sequence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545515"/>
                <a:ext cx="10827026" cy="2123658"/>
              </a:xfrm>
              <a:prstGeom prst="rect">
                <a:avLst/>
              </a:prstGeom>
              <a:blipFill rotWithShape="0">
                <a:blip r:embed="rId2"/>
                <a:stretch>
                  <a:fillRect l="-2252" t="-5731" r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45273" y="3053301"/>
            <a:ext cx="3593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SOLUTION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7479" y="4244069"/>
                <a:ext cx="63589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79" y="4244069"/>
                <a:ext cx="635892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1289" y="5090434"/>
                <a:ext cx="57695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89" y="5090434"/>
                <a:ext cx="5769528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8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92" y="880992"/>
            <a:ext cx="10471469" cy="3730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6734" y="5736469"/>
                <a:ext cx="11521440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10, −2+2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−2, −2−2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4" y="5736469"/>
                <a:ext cx="11521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0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70" y="2270252"/>
            <a:ext cx="6159817" cy="2540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663" y="556591"/>
            <a:ext cx="11243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030A0"/>
                </a:solidFill>
              </a:rPr>
              <a:t>2-POINT IVERSE FAST FOURIER (IFFT) TRANSFORM BUTTERFLY DIAGRAM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1676" y="60486"/>
                <a:ext cx="1082702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4000" b="1" dirty="0" smtClean="0">
                    <a:solidFill>
                      <a:srgbClr val="FF0000"/>
                    </a:solidFill>
                  </a:rPr>
                  <a:t>Example: Apply Inverse FFT Algorithm to Calculate 2 point IDFT of given sequence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begChr m:val="["/>
                        <m:endChr m:val="]"/>
                        <m:ctrlP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6" y="60486"/>
                <a:ext cx="10827026" cy="1323439"/>
              </a:xfrm>
              <a:prstGeom prst="rect">
                <a:avLst/>
              </a:prstGeom>
              <a:blipFill rotWithShape="0">
                <a:blip r:embed="rId2"/>
                <a:stretch>
                  <a:fillRect l="-2027" t="-8295" r="-1971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3468" y="1431235"/>
            <a:ext cx="3593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SOLUTION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8547" y="1985898"/>
                <a:ext cx="63635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−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47" y="1985898"/>
                <a:ext cx="6363572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18893" y="2633481"/>
                <a:ext cx="33842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93" y="2633481"/>
                <a:ext cx="338426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57524" y="5545638"/>
                <a:ext cx="7251589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24" y="5545638"/>
                <a:ext cx="725158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2256" y="3379304"/>
            <a:ext cx="8388781" cy="18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7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83172"/>
              </p:ext>
            </p:extLst>
          </p:nvPr>
        </p:nvGraphicFramePr>
        <p:xfrm>
          <a:off x="354273" y="970061"/>
          <a:ext cx="10944530" cy="245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265"/>
                <a:gridCol w="5472265"/>
              </a:tblGrid>
              <a:tr h="4915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4-Point-FFT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4-Point-IFFT</a:t>
                      </a:r>
                      <a:endParaRPr lang="en-US" sz="2000" dirty="0"/>
                    </a:p>
                  </a:txBody>
                  <a:tcPr/>
                </a:tc>
              </a:tr>
              <a:tr h="491585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Stage 1 than Stage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Stage 2 than  Stage 1</a:t>
                      </a:r>
                      <a:endParaRPr lang="en-US" sz="2000" dirty="0"/>
                    </a:p>
                  </a:txBody>
                  <a:tcPr/>
                </a:tc>
              </a:tr>
              <a:tr h="491585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Apply Bit Reversal</a:t>
                      </a:r>
                      <a:r>
                        <a:rPr lang="en-US" sz="2000" baseline="0" dirty="0" smtClean="0"/>
                        <a:t> on Input Side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Apply Bit Reversal on Output</a:t>
                      </a:r>
                      <a:r>
                        <a:rPr lang="en-US" sz="2000" baseline="0" dirty="0" smtClean="0"/>
                        <a:t> Side</a:t>
                      </a:r>
                      <a:endParaRPr lang="en-US" sz="2000" dirty="0"/>
                    </a:p>
                  </a:txBody>
                  <a:tcPr/>
                </a:tc>
              </a:tr>
              <a:tr h="491585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-j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+j</a:t>
                      </a:r>
                      <a:endParaRPr lang="en-US" sz="2000" dirty="0"/>
                    </a:p>
                  </a:txBody>
                  <a:tcPr/>
                </a:tc>
              </a:tr>
              <a:tr h="491585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Final</a:t>
                      </a:r>
                      <a:r>
                        <a:rPr lang="en-US" sz="2000" baseline="0" dirty="0" smtClean="0"/>
                        <a:t> Output multiply with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Final Output multiply with 1/N</a:t>
                      </a:r>
                      <a:r>
                        <a:rPr lang="en-US" sz="2000" baseline="0" dirty="0" smtClean="0"/>
                        <a:t> (1/4)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4" y="3832529"/>
            <a:ext cx="4884116" cy="28942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673" y="3546282"/>
            <a:ext cx="5086767" cy="28600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475" y="230587"/>
            <a:ext cx="906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030A0"/>
                </a:solidFill>
              </a:rPr>
              <a:t>4-Point-Inverse Fast Fourier Transform (IFFT)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5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3724" y="163852"/>
                <a:ext cx="1190840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b="1" dirty="0" smtClean="0">
                    <a:solidFill>
                      <a:srgbClr val="FF0000"/>
                    </a:solidFill>
                  </a:rPr>
                  <a:t>Example: Apply Inverse FFT Algorithm to Calculate 4 point IDFT of given sequence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−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−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b="1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endParaRPr lang="en-US" sz="48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24" y="163852"/>
                <a:ext cx="11908403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024" t="-6410" r="-1024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4732" y="1041622"/>
            <a:ext cx="3593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SOLUTION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1550991"/>
                <a:ext cx="75781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0991"/>
                <a:ext cx="757812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84023" y="2177702"/>
                <a:ext cx="47237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3" y="2177702"/>
                <a:ext cx="472379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6491" y="6110180"/>
                <a:ext cx="10948946" cy="52322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0,  1,  2,  3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1" y="6110180"/>
                <a:ext cx="1094894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9801" y="1073425"/>
            <a:ext cx="4464978" cy="17202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58" y="2830665"/>
            <a:ext cx="9309578" cy="301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3724" y="163852"/>
                <a:ext cx="1190840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b="1" dirty="0" smtClean="0">
                    <a:solidFill>
                      <a:srgbClr val="FF0000"/>
                    </a:solidFill>
                  </a:rPr>
                  <a:t>Example: Apply Inverse FFT Algorithm to Calculate 4 point IDFT of given sequence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b="1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endParaRPr lang="en-US" sz="48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24" y="163852"/>
                <a:ext cx="11908403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024" t="-6410" r="-1024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4732" y="1041622"/>
            <a:ext cx="3593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SOLUTION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1550991"/>
                <a:ext cx="75781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,  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0991"/>
                <a:ext cx="757812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84023" y="2177702"/>
                <a:ext cx="47237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3" y="2177702"/>
                <a:ext cx="472379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6491" y="6110180"/>
                <a:ext cx="11521440" cy="52322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6,  8,  10,  8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1" y="6110180"/>
                <a:ext cx="115214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466" y="3307743"/>
            <a:ext cx="8065379" cy="24547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3115" y="962108"/>
            <a:ext cx="4920102" cy="202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31" y="310100"/>
            <a:ext cx="10515600" cy="7444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</a:rPr>
              <a:t>Fast Fourier Transform (FFT)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1547329"/>
            <a:ext cx="11648661" cy="4797812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/>
              <a:t>The Fast Fourier Transform (FFT) is a highly efficient algorithm for computing the Discrete Fourier Transform (DFT) and its inverse. </a:t>
            </a:r>
            <a:endParaRPr lang="en-US" sz="3600" dirty="0" smtClean="0"/>
          </a:p>
          <a:p>
            <a:pPr algn="just">
              <a:buFont typeface="Wingdings" panose="05000000000000000000" pitchFamily="2" charset="2"/>
              <a:buChar char="q"/>
            </a:pPr>
            <a:endParaRPr lang="en-US" sz="36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 smtClean="0"/>
              <a:t>It </a:t>
            </a:r>
            <a:r>
              <a:rPr lang="en-US" sz="3600" dirty="0"/>
              <a:t>transforms a sequence of data from the time domain into the frequency </a:t>
            </a:r>
            <a:r>
              <a:rPr lang="en-US" sz="3600" dirty="0" smtClean="0"/>
              <a:t>domain.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6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 smtClean="0"/>
              <a:t>This </a:t>
            </a:r>
            <a:r>
              <a:rPr lang="en-US" sz="3600" dirty="0"/>
              <a:t>capability is essential in various fields, including engineering, audio processing, and medical imaging.</a:t>
            </a:r>
          </a:p>
        </p:txBody>
      </p:sp>
    </p:spTree>
    <p:extLst>
      <p:ext uri="{BB962C8B-B14F-4D97-AF65-F5344CB8AC3E}">
        <p14:creationId xmlns:p14="http://schemas.microsoft.com/office/powerpoint/2010/main" val="304698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59" y="1205423"/>
            <a:ext cx="11613543" cy="53385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Signal Processing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FFT </a:t>
            </a:r>
            <a:r>
              <a:rPr lang="en-US" sz="2000" dirty="0"/>
              <a:t>is widely used to analyze audio signals, allowing for tasks such as noise reduction and audio compression. </a:t>
            </a:r>
            <a:endParaRPr lang="en-US" sz="2000" dirty="0" smtClean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By </a:t>
            </a:r>
            <a:r>
              <a:rPr lang="en-US" sz="2000" dirty="0"/>
              <a:t>transforming audio data into the frequency domain, engineers can manipulate specific frequency ranges to enhance sound quality or reduce file </a:t>
            </a:r>
            <a:r>
              <a:rPr lang="en-US" sz="2000" dirty="0" smtClean="0"/>
              <a:t>sizes</a:t>
            </a:r>
            <a:r>
              <a:rPr lang="en-US" sz="2000" dirty="0"/>
              <a:t>.</a:t>
            </a:r>
            <a:endParaRPr lang="en-US" sz="2000" dirty="0">
              <a:hlinkClick r:id="rId2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Image Processing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In </a:t>
            </a:r>
            <a:r>
              <a:rPr lang="en-US" sz="2000" dirty="0"/>
              <a:t>imaging applications, FFT helps in compressing images and enhancing features by analyzing spatial frequencies. </a:t>
            </a:r>
            <a:endParaRPr lang="en-US" sz="2000" dirty="0" smtClean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This </a:t>
            </a:r>
            <a:r>
              <a:rPr lang="en-US" sz="2000" dirty="0"/>
              <a:t>technique is fundamental in medical imaging technologies like MRI and CT </a:t>
            </a:r>
            <a:r>
              <a:rPr lang="en-US" sz="2000" dirty="0" smtClean="0"/>
              <a:t>scans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Communications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FFT </a:t>
            </a:r>
            <a:r>
              <a:rPr lang="en-US" sz="2000" dirty="0"/>
              <a:t>plays a vital role in digital communications, including antenna communications and GPS systems, by enabling efficient modulation and demodulation of </a:t>
            </a:r>
            <a:r>
              <a:rPr lang="en-US" sz="2000" dirty="0" smtClean="0"/>
              <a:t>signals.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Scientific Computing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The algorithm is employed in solving partial differential equations (PDEs), making it invaluable for simulations in physics and engineering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10100"/>
            <a:ext cx="12054177" cy="74448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Applications of Fast </a:t>
            </a:r>
            <a:r>
              <a:rPr lang="en-US" sz="5400" b="1" dirty="0">
                <a:solidFill>
                  <a:srgbClr val="002060"/>
                </a:solidFill>
              </a:rPr>
              <a:t>Fourier Transform (FFT)</a:t>
            </a:r>
          </a:p>
        </p:txBody>
      </p:sp>
    </p:spTree>
    <p:extLst>
      <p:ext uri="{BB962C8B-B14F-4D97-AF65-F5344CB8AC3E}">
        <p14:creationId xmlns:p14="http://schemas.microsoft.com/office/powerpoint/2010/main" val="286492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Q: Can we apply FFT on odd (3,5,7,9) point DFT?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No, Because it can not create.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1676" y="60486"/>
                <a:ext cx="1082702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4000" b="1" dirty="0" smtClean="0">
                    <a:solidFill>
                      <a:srgbClr val="FF0000"/>
                    </a:solidFill>
                  </a:rPr>
                  <a:t>Example: Apply FFT Algorithm to Calculate 2 point DFT of given sequence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6" y="60486"/>
                <a:ext cx="10827026" cy="1323439"/>
              </a:xfrm>
              <a:prstGeom prst="rect">
                <a:avLst/>
              </a:prstGeom>
              <a:blipFill rotWithShape="0">
                <a:blip r:embed="rId2"/>
                <a:stretch>
                  <a:fillRect l="-2027" t="-8295" r="-1971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3468" y="1431235"/>
            <a:ext cx="3593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SOLUTION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8790" y="2041558"/>
                <a:ext cx="63635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0" y="2041558"/>
                <a:ext cx="6363572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39095" y="2848166"/>
                <a:ext cx="33842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095" y="2848166"/>
                <a:ext cx="338426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015" y="1894114"/>
            <a:ext cx="6133440" cy="2689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57524" y="5545638"/>
                <a:ext cx="7251589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 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24" y="5545638"/>
                <a:ext cx="725158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9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704818"/>
              </p:ext>
            </p:extLst>
          </p:nvPr>
        </p:nvGraphicFramePr>
        <p:xfrm>
          <a:off x="294198" y="815083"/>
          <a:ext cx="11211339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98"/>
                <a:gridCol w="767865"/>
                <a:gridCol w="1015307"/>
                <a:gridCol w="2147526"/>
                <a:gridCol w="3202164"/>
                <a:gridCol w="3049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S.NO</a:t>
                      </a:r>
                      <a:endParaRPr lang="en-US" sz="3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Input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Output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Bit Reversal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New S.NO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3200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32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20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sz="3200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32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320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sz="32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sz="32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320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54739"/>
              </p:ext>
            </p:extLst>
          </p:nvPr>
        </p:nvGraphicFramePr>
        <p:xfrm>
          <a:off x="335280" y="3829953"/>
          <a:ext cx="11211339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98"/>
                <a:gridCol w="767865"/>
                <a:gridCol w="1015307"/>
                <a:gridCol w="2147526"/>
                <a:gridCol w="3202164"/>
                <a:gridCol w="3049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S.NO</a:t>
                      </a:r>
                      <a:endParaRPr lang="en-US" sz="3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Input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Output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Bit Reversal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New S.NO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X(0)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3200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X(0)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X(1)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32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20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X(2)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X(2)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sz="3200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32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320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X(1)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X(3)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sz="32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sz="32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320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X(3)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11965" y="222637"/>
            <a:ext cx="10026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/>
                </a:solidFill>
              </a:rPr>
              <a:t>Bit Reversal Order</a:t>
            </a:r>
            <a:endParaRPr lang="en-US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13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6063" y="182880"/>
            <a:ext cx="750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4-POINT DFT BUTTERFLY GRAPH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02" y="1453404"/>
            <a:ext cx="10231739" cy="50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1920" y="545515"/>
                <a:ext cx="1082702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4000" b="1" dirty="0" smtClean="0">
                    <a:solidFill>
                      <a:srgbClr val="FF0000"/>
                    </a:solidFill>
                  </a:rPr>
                  <a:t>Example: Apply FFT Algorithm to Calculate 4 point DFT of given sequence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545515"/>
                <a:ext cx="10827026" cy="1323439"/>
              </a:xfrm>
              <a:prstGeom prst="rect">
                <a:avLst/>
              </a:prstGeom>
              <a:blipFill rotWithShape="0">
                <a:blip r:embed="rId2"/>
                <a:stretch>
                  <a:fillRect l="-1971" t="-8257" r="-1971" b="-18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45273" y="3053301"/>
            <a:ext cx="3593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SOLUTION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985" y="4244069"/>
                <a:ext cx="63635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" y="4244069"/>
                <a:ext cx="6363572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1877" y="5082482"/>
                <a:ext cx="57695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7" y="5082482"/>
                <a:ext cx="5769528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7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4" y="265512"/>
            <a:ext cx="11329073" cy="4075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6734" y="5736469"/>
                <a:ext cx="11521440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6, −2+2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−2, −2−2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4" y="5736469"/>
                <a:ext cx="11521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1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484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FFT Algorithm</vt:lpstr>
      <vt:lpstr>Fast Fourier Transform (FFT)</vt:lpstr>
      <vt:lpstr>Applications of Fast Fourier Transform (FFT)</vt:lpstr>
      <vt:lpstr>Q: Can we apply FFT on odd (3,5,7,9) point DFT?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121</cp:revision>
  <dcterms:created xsi:type="dcterms:W3CDTF">2024-10-30T18:09:38Z</dcterms:created>
  <dcterms:modified xsi:type="dcterms:W3CDTF">2024-10-31T16:38:38Z</dcterms:modified>
</cp:coreProperties>
</file>