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0" r:id="rId3"/>
    <p:sldId id="261" r:id="rId4"/>
    <p:sldId id="274" r:id="rId5"/>
    <p:sldId id="268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71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7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87D9-6BD5-46E8-BF11-8BE9DEEB591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4.png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54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297" y="27028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DFT</a:t>
            </a:r>
            <a:br>
              <a:rPr lang="en-US" sz="7200" b="1" dirty="0" smtClean="0">
                <a:solidFill>
                  <a:srgbClr val="7030A0"/>
                </a:solidFill>
              </a:rPr>
            </a:br>
            <a:r>
              <a:rPr lang="en-US" sz="7200" b="1" dirty="0" smtClean="0">
                <a:solidFill>
                  <a:srgbClr val="7030A0"/>
                </a:solidFill>
              </a:rPr>
              <a:t>Discrete Fourier Transform</a:t>
            </a:r>
            <a:endParaRPr lang="en-US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746242"/>
                <a:ext cx="861902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=1+2=3  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6242"/>
                <a:ext cx="8619026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0" y="823890"/>
                <a:ext cx="4055165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3890"/>
                <a:ext cx="4055165" cy="8707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8332967" y="87464"/>
            <a:ext cx="3768918" cy="175723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45725" y="144650"/>
                <a:ext cx="28242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725" y="144650"/>
                <a:ext cx="2824299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/>
          <p:nvPr/>
        </p:nvCxnSpPr>
        <p:spPr>
          <a:xfrm rot="10800000" flipV="1">
            <a:off x="9352060" y="701040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4050" y="1329192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10681252" y="630803"/>
            <a:ext cx="921027" cy="87331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87987" y="1481592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39" y="2666335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0507" y="3178801"/>
                <a:ext cx="405348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7" y="3178801"/>
                <a:ext cx="4053482" cy="8707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7736" y="4062721"/>
                <a:ext cx="8372452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6" y="4062721"/>
                <a:ext cx="8372452" cy="8707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0" y="5065909"/>
                <a:ext cx="8364772" cy="41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=1∗1+2∗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=1+2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5909"/>
                <a:ext cx="8364772" cy="4129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0" y="5613132"/>
                <a:ext cx="5438692" cy="410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1+2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=1+2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=1 −2=−1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3132"/>
                <a:ext cx="5438692" cy="4101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49858" y="6261255"/>
                <a:ext cx="6750657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8" y="6261255"/>
                <a:ext cx="675065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+3=3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37" name="Curved Connector 36"/>
          <p:cNvCxnSpPr>
            <a:endCxn id="35" idx="0"/>
          </p:cNvCxnSpPr>
          <p:nvPr/>
        </p:nvCxnSpPr>
        <p:spPr>
          <a:xfrm rot="5400000">
            <a:off x="10171910" y="7503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8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0∗1+3∗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515" y="2528515"/>
            <a:ext cx="2907447" cy="2584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44" name="Curved Connector 43"/>
          <p:cNvCxnSpPr>
            <a:endCxn id="43" idx="0"/>
          </p:cNvCxnSpPr>
          <p:nvPr/>
        </p:nvCxnSpPr>
        <p:spPr>
          <a:xfrm rot="5400000">
            <a:off x="10171910" y="7503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4-point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4, then value of k is also two, k = 0, 1,2,3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63589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635892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493385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65013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650138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3593741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423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9" y="16647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10615690" y="1736778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6" idx="0"/>
          </p:cNvCxnSpPr>
          <p:nvPr/>
        </p:nvCxnSpPr>
        <p:spPr>
          <a:xfrm rot="5400000">
            <a:off x="11426494" y="1645665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27795" y="233931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01324" y="190660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873" y="0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81642" y="1607449"/>
                <a:ext cx="11376576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642" y="1607449"/>
                <a:ext cx="11376576" cy="871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20436" y="3066385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3610" y="4873400"/>
                <a:ext cx="6725668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∗1∗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4873400"/>
                <a:ext cx="6725668" cy="871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-114301" y="5907753"/>
                <a:ext cx="12524015" cy="89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4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∗2</m:t>
                                  </m:r>
                                </m:num>
                                <m:den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1" y="5907753"/>
                <a:ext cx="12524015" cy="892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83780" y="525503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80" y="525503"/>
                <a:ext cx="493385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25111" y="195943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42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312399" y="66298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3171" y="138655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117" y="141947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049448" y="815632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10517719" y="887692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9" idx="0"/>
          </p:cNvCxnSpPr>
          <p:nvPr/>
        </p:nvCxnSpPr>
        <p:spPr>
          <a:xfrm rot="5400000">
            <a:off x="11328523" y="796579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29824" y="149022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03353" y="105752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5058" y="2625263"/>
                <a:ext cx="498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∗1+0∗1+0∗1+1∗1=1+1=2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" y="2625263"/>
                <a:ext cx="498893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03523" y="3584388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3" y="3584388"/>
                <a:ext cx="4933850" cy="11309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9015" y="1216841"/>
                <a:ext cx="7215171" cy="602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5" y="1216841"/>
                <a:ext cx="7215171" cy="602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-947057" y="78453"/>
                <a:ext cx="11625944" cy="729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(1)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∗2</m:t>
                                  </m:r>
                                </m:num>
                                <m:den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7057" y="78453"/>
                <a:ext cx="11625944" cy="7296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8303339" y="1069522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84291" y="996078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91" y="996078"/>
                <a:ext cx="35937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23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290627" y="1536565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1399" y="2260133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94345" y="229305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4" name="Curved Connector 23"/>
          <p:cNvCxnSpPr>
            <a:endCxn id="21" idx="0"/>
          </p:cNvCxnSpPr>
          <p:nvPr/>
        </p:nvCxnSpPr>
        <p:spPr>
          <a:xfrm rot="5400000">
            <a:off x="10027676" y="1689211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10495947" y="1761271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28" idx="0"/>
          </p:cNvCxnSpPr>
          <p:nvPr/>
        </p:nvCxnSpPr>
        <p:spPr>
          <a:xfrm rot="5400000">
            <a:off x="11306751" y="1670158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08052" y="236380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1581" y="193110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95942" y="2487748"/>
                <a:ext cx="7821385" cy="658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1∗1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2487748"/>
                <a:ext cx="7821385" cy="6580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73479" y="3301455"/>
                <a:ext cx="7739743" cy="580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=1+0+0+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" y="3301455"/>
                <a:ext cx="7739743" cy="5807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529" y="2759528"/>
            <a:ext cx="3350326" cy="23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192" y="15620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2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11318" y="2130200"/>
                <a:ext cx="6725668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∗2∗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" y="2130200"/>
                <a:ext cx="6725668" cy="871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7150" y="3499288"/>
                <a:ext cx="7266001" cy="469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∗2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3499288"/>
                <a:ext cx="7266001" cy="469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25111" y="195943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2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312399" y="66298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3171" y="138655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117" y="141947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049448" y="815632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10517719" y="887692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9" idx="0"/>
          </p:cNvCxnSpPr>
          <p:nvPr/>
        </p:nvCxnSpPr>
        <p:spPr>
          <a:xfrm rot="5400000">
            <a:off x="11328523" y="796579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29824" y="149022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03353" y="105752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95572" y="809383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72" y="809383"/>
                <a:ext cx="493385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0778" y="4262234"/>
                <a:ext cx="6136655" cy="486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1∗1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8" y="4262234"/>
                <a:ext cx="6136655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450" y="1986631"/>
            <a:ext cx="4188975" cy="31778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57517" y="5249522"/>
                <a:ext cx="10421083" cy="618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=1+[−1+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</m:t>
                    </m:r>
                  </m:oMath>
                </a14:m>
                <a:r>
                  <a:rPr lang="en-US" sz="3200" dirty="0" smtClean="0"/>
                  <a:t>]</a:t>
                </a:r>
                <a:endParaRPr lang="en-US" sz="3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7" y="5249522"/>
                <a:ext cx="10421083" cy="618824"/>
              </a:xfrm>
              <a:prstGeom prst="rect">
                <a:avLst/>
              </a:prstGeom>
              <a:blipFill rotWithShape="0">
                <a:blip r:embed="rId8"/>
                <a:stretch>
                  <a:fillRect t="-6863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90648" y="6077782"/>
                <a:ext cx="1042108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=1 −1=0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" y="6077782"/>
                <a:ext cx="1042108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192" y="15620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</a:t>
            </a:r>
            <a:r>
              <a:rPr lang="en-US" sz="2800" b="1" dirty="0" smtClean="0">
                <a:solidFill>
                  <a:srgbClr val="7030A0"/>
                </a:solidFill>
              </a:rPr>
              <a:t>3 </a:t>
            </a:r>
            <a:r>
              <a:rPr lang="en-US" sz="2800" b="1" dirty="0" smtClean="0">
                <a:solidFill>
                  <a:srgbClr val="7030A0"/>
                </a:solidFill>
              </a:rPr>
              <a:t>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5659" y="1931417"/>
                <a:ext cx="6997148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∗3∗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" y="1931417"/>
                <a:ext cx="6997148" cy="871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" y="2815475"/>
                <a:ext cx="11680466" cy="875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815475"/>
                <a:ext cx="11680466" cy="8754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25111" y="195943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2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312399" y="66298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3171" y="138655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117" y="141947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049448" y="815632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10517719" y="887692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9" idx="0"/>
          </p:cNvCxnSpPr>
          <p:nvPr/>
        </p:nvCxnSpPr>
        <p:spPr>
          <a:xfrm rot="5400000">
            <a:off x="11328523" y="796579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29824" y="149022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03353" y="105752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271718" y="666259"/>
                <a:ext cx="4936386" cy="1130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8" y="666259"/>
                <a:ext cx="4936386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1" y="3842519"/>
                <a:ext cx="9962984" cy="875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1∗1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842519"/>
                <a:ext cx="9962984" cy="8754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98339" y="4750295"/>
                <a:ext cx="7819944" cy="848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+0+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9" y="4750295"/>
                <a:ext cx="7819944" cy="848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0" y="5822726"/>
                <a:ext cx="593962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2726"/>
                <a:ext cx="59396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9272" y="4142630"/>
            <a:ext cx="2236079" cy="1696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11319" y="6301012"/>
                <a:ext cx="11243144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 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0,   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" y="6301012"/>
                <a:ext cx="11243144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590" y="246491"/>
            <a:ext cx="10515600" cy="6411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Finite And Infinite Sequence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83740"/>
              </p:ext>
            </p:extLst>
          </p:nvPr>
        </p:nvGraphicFramePr>
        <p:xfrm>
          <a:off x="333956" y="1331914"/>
          <a:ext cx="11672514" cy="436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6257"/>
                <a:gridCol w="5836257"/>
              </a:tblGrid>
              <a:tr h="72170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Finite Sequence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Infinite Sequence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1144">
                <a:tc>
                  <a:txBody>
                    <a:bodyPr/>
                    <a:lstStyle/>
                    <a:p>
                      <a:r>
                        <a:rPr lang="en-US" dirty="0" smtClean="0"/>
                        <a:t>It is a sequence having a last term is known</a:t>
                      </a:r>
                      <a:r>
                        <a:rPr lang="en-US" baseline="0" dirty="0" smtClean="0"/>
                        <a:t> as Finite Sequence.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is a sequence having 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last term is known</a:t>
                      </a:r>
                      <a:r>
                        <a:rPr lang="en-US" baseline="0" dirty="0" smtClean="0"/>
                        <a:t> as Infinite Sequence.</a:t>
                      </a:r>
                      <a:endParaRPr lang="en-US" dirty="0" smtClean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100, 99, 98, 97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3,6,12,24,48, …</a:t>
                      </a:r>
                      <a:endParaRPr lang="en-US" dirty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12, 15, 17,</a:t>
                      </a:r>
                      <a:r>
                        <a:rPr lang="en-US" baseline="0" dirty="0" smtClean="0"/>
                        <a:t> 19, 21, . . . , 27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5, 7, 9, 11, …</a:t>
                      </a:r>
                      <a:endParaRPr lang="en-US" dirty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100, 99, 98, 97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3,6,12,24,48, …</a:t>
                      </a:r>
                      <a:endParaRPr lang="en-US" dirty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5, 5,</a:t>
                      </a:r>
                      <a:r>
                        <a:rPr lang="en-US" baseline="0" dirty="0" smtClean="0"/>
                        <a:t> 5, 5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-1, 1, -1, . . 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81" y="238539"/>
            <a:ext cx="10515600" cy="4979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Q: Is the sequence (-9, -6, -3, 0, . . . , -21)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456" y="2299275"/>
                <a:ext cx="87072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𝑆𝑒𝑞𝑢𝑒𝑛𝑐𝑒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−9, −6, −3, , 0, 3, 6, 9, 12, 15, 18, 21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56" y="2299275"/>
                <a:ext cx="87072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0588" y="3093057"/>
            <a:ext cx="948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Sequence have 11 items, so sequence is finite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7910" y="1280160"/>
            <a:ext cx="26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SOLUTION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nter image source her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09" y="718112"/>
            <a:ext cx="607779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86" y="0"/>
            <a:ext cx="10515600" cy="7683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Euler’s Formula</a:t>
            </a:r>
            <a:endParaRPr 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906" y="846815"/>
                <a:ext cx="4997843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06" y="846815"/>
                <a:ext cx="4997843" cy="578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8302" y="1961322"/>
                <a:ext cx="54924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2" y="1961322"/>
                <a:ext cx="549240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692" y="3026798"/>
                <a:ext cx="4134915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" y="3026798"/>
                <a:ext cx="4134915" cy="572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374" y="5057030"/>
            <a:ext cx="4540194" cy="1622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663" y="868551"/>
            <a:ext cx="4540195" cy="182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5530" y="4499115"/>
                <a:ext cx="11518153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𝑗𝑠𝑖𝑛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" y="4499115"/>
                <a:ext cx="11518153" cy="5084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91763" y="3768918"/>
            <a:ext cx="345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388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Difference Between Z and DFT Transformation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3" y="1825625"/>
            <a:ext cx="116168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 Z-transform and the Discrete Fourier Transform (DFT) are both mathematical tools used in signal </a:t>
            </a:r>
            <a:r>
              <a:rPr lang="en-US" sz="3200" dirty="0" smtClean="0"/>
              <a:t>processing.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 </a:t>
            </a:r>
            <a:r>
              <a:rPr lang="en-US" sz="3200" dirty="0" smtClean="0"/>
              <a:t>Z Transform used for both Finite and Infinite length of sequence.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DFT is </a:t>
            </a:r>
            <a:r>
              <a:rPr lang="en-US" sz="3200" dirty="0"/>
              <a:t>specifically designed for finite-length </a:t>
            </a:r>
            <a:r>
              <a:rPr lang="en-US" sz="3200" dirty="0" smtClean="0"/>
              <a:t>sequences.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81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_Signals_and_Fourier_Trans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1" y="818985"/>
            <a:ext cx="7243637" cy="593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518" y="127221"/>
            <a:ext cx="1154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Shapes of Signals in Time Domain and in Frequency Domain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74" y="882594"/>
            <a:ext cx="3955640" cy="29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941824"/>
                  </p:ext>
                </p:extLst>
              </p:nvPr>
            </p:nvGraphicFramePr>
            <p:xfrm>
              <a:off x="326003" y="3184570"/>
              <a:ext cx="7521934" cy="28451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7333"/>
                    <a:gridCol w="41246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Z-Transform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Discrete Fourier Transform (DFT)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=−∞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=−∞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941824"/>
                  </p:ext>
                </p:extLst>
              </p:nvPr>
            </p:nvGraphicFramePr>
            <p:xfrm>
              <a:off x="326003" y="3184570"/>
              <a:ext cx="7521934" cy="28451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7333"/>
                    <a:gridCol w="41246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Z-Transform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Discrete Fourier Transform (DFT)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108197" r="-122043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108197" r="-591" b="-5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208197" r="-122043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208197" r="-591" b="-4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308197" r="-122043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308197" r="-591" b="-370492"/>
                          </a:stretch>
                        </a:blipFill>
                      </a:tcPr>
                    </a:tc>
                  </a:tr>
                  <a:tr h="498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303659" r="-122043" b="-1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303659" r="-591" b="-175610"/>
                          </a:stretch>
                        </a:blipFill>
                      </a:tcPr>
                    </a:tc>
                  </a:tr>
                  <a:tr h="8630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233099" r="-122043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233099" r="-591" b="-14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0" y="952330"/>
            <a:ext cx="11942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 smtClean="0">
                <a:effectLst/>
                <a:latin typeface="__fkGroteskNeue_598ab8"/>
              </a:rPr>
              <a:t>The Discrete Fourier Transform (DFT) is primarily used to convert a sequence of discrete time-domain samples into their corresponding frequency-domain representation. </a:t>
            </a:r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74589" y="294199"/>
            <a:ext cx="10515600" cy="545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rgbClr val="7030A0"/>
                </a:solidFill>
              </a:rPr>
              <a:t>Discrete Fourier Transform (DFT)</a:t>
            </a:r>
            <a:endParaRPr lang="en-US" sz="4800" b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310" y="2178657"/>
            <a:ext cx="4033123" cy="2376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38" y="4643999"/>
            <a:ext cx="349062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1188" y="1995979"/>
                <a:ext cx="38726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8" y="1995979"/>
                <a:ext cx="3872663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10170861" cy="130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10170861" cy="13042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8404" y="5642381"/>
                <a:ext cx="7944161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(1)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04" y="5642381"/>
                <a:ext cx="7944161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423082" y="636103"/>
            <a:ext cx="3768918" cy="195602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504034" y="748949"/>
                <a:ext cx="28242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748949"/>
                <a:ext cx="282429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 rot="10800000" flipV="1">
            <a:off x="9410370" y="128943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31142" y="201300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10811124" y="1203296"/>
            <a:ext cx="921027" cy="87331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3031" y="2054086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2513" y="2601604"/>
                <a:ext cx="36439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3" y="2601604"/>
                <a:ext cx="3643946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664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__fkGroteskNeue_598ab8</vt:lpstr>
      <vt:lpstr>Arial</vt:lpstr>
      <vt:lpstr>Calibri</vt:lpstr>
      <vt:lpstr>Calibri Light</vt:lpstr>
      <vt:lpstr>Cambria Math</vt:lpstr>
      <vt:lpstr>Wingdings</vt:lpstr>
      <vt:lpstr>Office Theme</vt:lpstr>
      <vt:lpstr>DFT Discrete Fourier Transform</vt:lpstr>
      <vt:lpstr>Finite And Infinite Sequence</vt:lpstr>
      <vt:lpstr>Q: Is the sequence (-9, -6, -3, 0, . . . , -21)</vt:lpstr>
      <vt:lpstr>PowerPoint Presentation</vt:lpstr>
      <vt:lpstr>Euler’s Formula</vt:lpstr>
      <vt:lpstr>Difference Between Z and DFT Transformation</vt:lpstr>
      <vt:lpstr>PowerPoint Presentation</vt:lpstr>
      <vt:lpstr>PowerPoint Presentation</vt:lpstr>
      <vt:lpstr>Example: Calculate the 2-point Discrete Fourier Transform (DFT) of given sequence x[n]=[1,2]</vt:lpstr>
      <vt:lpstr>PowerPoint Presentation</vt:lpstr>
      <vt:lpstr>Example: Calculate the 2-point Discrete Fourier Transform (DFT) of given sequence x[n]=[0,3]</vt:lpstr>
      <vt:lpstr>PowerPoint Presentation</vt:lpstr>
      <vt:lpstr>PowerPoint Presentation</vt:lpstr>
      <vt:lpstr>Example: Calculate the 4-point Discrete Fourier Transform (DFT) of given sequence x[n]=[1,0,0,1]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238</cp:revision>
  <dcterms:created xsi:type="dcterms:W3CDTF">2024-10-02T14:19:44Z</dcterms:created>
  <dcterms:modified xsi:type="dcterms:W3CDTF">2024-10-03T17:47:21Z</dcterms:modified>
</cp:coreProperties>
</file>