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0" r:id="rId3"/>
    <p:sldId id="261" r:id="rId4"/>
    <p:sldId id="274" r:id="rId5"/>
    <p:sldId id="268" r:id="rId6"/>
    <p:sldId id="262" r:id="rId7"/>
    <p:sldId id="264" r:id="rId8"/>
    <p:sldId id="263" r:id="rId9"/>
    <p:sldId id="265" r:id="rId10"/>
    <p:sldId id="266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2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4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5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3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8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7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1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7D9-6BD5-46E8-BF11-8BE9DEEB591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6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87D9-6BD5-46E8-BF11-8BE9DEEB591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AB7D-58BD-4C8E-9843-815C7B21F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3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297" y="270280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7030A0"/>
                </a:solidFill>
              </a:rPr>
              <a:t>DFT</a:t>
            </a:r>
            <a:br>
              <a:rPr lang="en-US" sz="7200" b="1" dirty="0" smtClean="0">
                <a:solidFill>
                  <a:srgbClr val="7030A0"/>
                </a:solidFill>
              </a:rPr>
            </a:br>
            <a:r>
              <a:rPr lang="en-US" sz="7200" b="1" dirty="0" smtClean="0">
                <a:solidFill>
                  <a:srgbClr val="7030A0"/>
                </a:solidFill>
              </a:rPr>
              <a:t>Discrete Fourier Transform</a:t>
            </a:r>
            <a:endParaRPr lang="en-US" sz="7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46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545" y="255765"/>
            <a:ext cx="1190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STEP:-2: Put k = 0 in equation (1)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0" y="1746242"/>
                <a:ext cx="8619026" cy="870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∗0∗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=1+2=3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46242"/>
                <a:ext cx="8619026" cy="8707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0" y="823890"/>
                <a:ext cx="4055165" cy="8707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  (1)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23890"/>
                <a:ext cx="4055165" cy="8707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8332967" y="87464"/>
            <a:ext cx="3768918" cy="175723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8445725" y="144650"/>
                <a:ext cx="28242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725" y="144650"/>
                <a:ext cx="2824299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urved Connector 19"/>
          <p:cNvCxnSpPr/>
          <p:nvPr/>
        </p:nvCxnSpPr>
        <p:spPr>
          <a:xfrm rot="10800000" flipV="1">
            <a:off x="9352060" y="701040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74050" y="1329192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1</a:t>
            </a:r>
            <a:endParaRPr lang="en-US" dirty="0"/>
          </a:p>
        </p:txBody>
      </p:sp>
      <p:cxnSp>
        <p:nvCxnSpPr>
          <p:cNvPr id="22" name="Curved Connector 21"/>
          <p:cNvCxnSpPr/>
          <p:nvPr/>
        </p:nvCxnSpPr>
        <p:spPr>
          <a:xfrm>
            <a:off x="10681252" y="630803"/>
            <a:ext cx="921027" cy="873319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887987" y="1481592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1439" y="2666335"/>
            <a:ext cx="5681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STEP:-2: Put k = 1 in equation (1)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70507" y="3178801"/>
                <a:ext cx="4053482" cy="870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  (1)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7" y="3178801"/>
                <a:ext cx="4053482" cy="8707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87736" y="4062721"/>
                <a:ext cx="8372452" cy="8707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∗1∗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∗0)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∗1)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6" y="4062721"/>
                <a:ext cx="8372452" cy="87075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0" y="5065909"/>
                <a:ext cx="8364772" cy="4129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∗0)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∗1)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=1∗1+2∗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=1+2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65909"/>
                <a:ext cx="8364772" cy="4129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0" y="5613132"/>
                <a:ext cx="5438692" cy="4101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1+2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=1+2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=1 −2=−1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13132"/>
                <a:ext cx="5438692" cy="41011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349858" y="6261255"/>
                <a:ext cx="6750657" cy="46166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 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58" y="6261255"/>
                <a:ext cx="6750657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58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Example: Calculate the 2-point Discrete Fourier Transform (DFT) of given sequence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  <a:blipFill rotWithShape="0">
                <a:blip r:embed="rId2"/>
                <a:stretch>
                  <a:fillRect l="-1780" t="-15026" r="-458" b="-22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0588" y="1351721"/>
            <a:ext cx="408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6497" y="3070527"/>
            <a:ext cx="11901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STEP:-1: Check Length of Sequence is = N = 2, then value of k is also two, k = 0, 1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40995" y="1995979"/>
                <a:ext cx="367068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5" y="1995979"/>
                <a:ext cx="3670684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1562" y="4344994"/>
                <a:ext cx="9144619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𝑘𝑛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𝑘𝑛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2" y="4344994"/>
                <a:ext cx="9144619" cy="1131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00108" y="5562868"/>
                <a:ext cx="6073586" cy="1130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08" y="5562868"/>
                <a:ext cx="6073586" cy="11309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119856" y="2601604"/>
                <a:ext cx="362755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" y="2601604"/>
                <a:ext cx="3627551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8423082" y="1045029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8504034" y="971585"/>
                <a:ext cx="27938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4" y="971585"/>
                <a:ext cx="2793842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14151" r="-2620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/>
          <p:cNvCxnSpPr/>
          <p:nvPr/>
        </p:nvCxnSpPr>
        <p:spPr>
          <a:xfrm rot="10800000" flipV="1">
            <a:off x="9410370" y="1512072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31142" y="223564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814088" y="226855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3</a:t>
            </a:r>
            <a:endParaRPr lang="en-US" dirty="0"/>
          </a:p>
        </p:txBody>
      </p:sp>
      <p:cxnSp>
        <p:nvCxnSpPr>
          <p:cNvPr id="24" name="Curved Connector 23"/>
          <p:cNvCxnSpPr>
            <a:endCxn id="22" idx="0"/>
          </p:cNvCxnSpPr>
          <p:nvPr/>
        </p:nvCxnSpPr>
        <p:spPr>
          <a:xfrm rot="5400000">
            <a:off x="10147417" y="1664720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736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545" y="255765"/>
            <a:ext cx="1190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STEP:-2: Put k = 0 in equation (1)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0" y="1827885"/>
                <a:ext cx="9695988" cy="870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∗0∗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+3=3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7885"/>
                <a:ext cx="9695988" cy="8707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8782" y="2919428"/>
            <a:ext cx="5681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STEP:-2: Put k = 1 in equation (1)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63243" y="4658714"/>
                <a:ext cx="7717322" cy="9578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∗1∗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3" y="4658714"/>
                <a:ext cx="7717322" cy="9578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0" y="5833352"/>
                <a:ext cx="7225393" cy="785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∗0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33352"/>
                <a:ext cx="7225393" cy="7855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0" y="736426"/>
                <a:ext cx="6073586" cy="1130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36426"/>
                <a:ext cx="6073586" cy="11309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8447575" y="130629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8528527" y="57185"/>
                <a:ext cx="27938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27" y="57185"/>
                <a:ext cx="2793842" cy="646331"/>
              </a:xfrm>
              <a:prstGeom prst="rect">
                <a:avLst/>
              </a:prstGeom>
              <a:blipFill rotWithShape="0">
                <a:blip r:embed="rId6"/>
                <a:stretch>
                  <a:fillRect t="-14151" r="-2620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urved Connector 31"/>
          <p:cNvCxnSpPr/>
          <p:nvPr/>
        </p:nvCxnSpPr>
        <p:spPr>
          <a:xfrm rot="10800000" flipV="1">
            <a:off x="9434863" y="597672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55635" y="132124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38581" y="135415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3</a:t>
            </a:r>
            <a:endParaRPr lang="en-US" dirty="0"/>
          </a:p>
        </p:txBody>
      </p:sp>
      <p:cxnSp>
        <p:nvCxnSpPr>
          <p:cNvPr id="37" name="Curved Connector 36"/>
          <p:cNvCxnSpPr>
            <a:endCxn id="35" idx="0"/>
          </p:cNvCxnSpPr>
          <p:nvPr/>
        </p:nvCxnSpPr>
        <p:spPr>
          <a:xfrm rot="5400000">
            <a:off x="10171910" y="750320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144236" y="3436084"/>
                <a:ext cx="6073586" cy="1130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36" y="3436084"/>
                <a:ext cx="6073586" cy="113095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88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0" y="195877"/>
                <a:ext cx="6506936" cy="703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∗0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5877"/>
                <a:ext cx="6506936" cy="7031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0" y="1021653"/>
                <a:ext cx="4841421" cy="671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0∗1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3∗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21653"/>
                <a:ext cx="4841421" cy="6714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8484" y="1870911"/>
            <a:ext cx="2996492" cy="22732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0" y="1791273"/>
                <a:ext cx="6384897" cy="671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3∗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1273"/>
                <a:ext cx="6384897" cy="6714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274675" y="3187980"/>
                <a:ext cx="6337190" cy="9123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75" y="3187980"/>
                <a:ext cx="6337190" cy="91236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88611" y="2648352"/>
            <a:ext cx="4985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Check Value in Unit Circle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146011" y="4345650"/>
                <a:ext cx="4924011" cy="1041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11" y="4345650"/>
                <a:ext cx="4924011" cy="10416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8447575" y="130629"/>
            <a:ext cx="3635568" cy="16165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8528527" y="57185"/>
                <a:ext cx="27938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]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27" y="57185"/>
                <a:ext cx="2793842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14151" r="-2620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40"/>
          <p:cNvCxnSpPr/>
          <p:nvPr/>
        </p:nvCxnSpPr>
        <p:spPr>
          <a:xfrm rot="10800000" flipV="1">
            <a:off x="9434863" y="597672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55635" y="1321240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838581" y="1354157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3</a:t>
            </a:r>
            <a:endParaRPr lang="en-US" dirty="0"/>
          </a:p>
        </p:txBody>
      </p:sp>
      <p:cxnSp>
        <p:nvCxnSpPr>
          <p:cNvPr id="44" name="Curved Connector 43"/>
          <p:cNvCxnSpPr>
            <a:endCxn id="43" idx="0"/>
          </p:cNvCxnSpPr>
          <p:nvPr/>
        </p:nvCxnSpPr>
        <p:spPr>
          <a:xfrm rot="5400000">
            <a:off x="10171910" y="750320"/>
            <a:ext cx="755539" cy="452135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206734" y="5736469"/>
                <a:ext cx="9032681" cy="91422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34" y="5736469"/>
                <a:ext cx="9032681" cy="91422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92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590" y="246491"/>
            <a:ext cx="10515600" cy="64111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Finite And Infinite Sequence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83740"/>
              </p:ext>
            </p:extLst>
          </p:nvPr>
        </p:nvGraphicFramePr>
        <p:xfrm>
          <a:off x="333956" y="1331914"/>
          <a:ext cx="11672514" cy="4369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6257"/>
                <a:gridCol w="5836257"/>
              </a:tblGrid>
              <a:tr h="72170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Finite Sequence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Infinite Sequence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61144">
                <a:tc>
                  <a:txBody>
                    <a:bodyPr/>
                    <a:lstStyle/>
                    <a:p>
                      <a:r>
                        <a:rPr lang="en-US" dirty="0" smtClean="0"/>
                        <a:t>It is a sequence having a last term is known</a:t>
                      </a:r>
                      <a:r>
                        <a:rPr lang="en-US" baseline="0" dirty="0" smtClean="0"/>
                        <a:t> as Finite Sequence.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 is a sequence having no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last term is known</a:t>
                      </a:r>
                      <a:r>
                        <a:rPr lang="en-US" baseline="0" dirty="0" smtClean="0"/>
                        <a:t> as Infinite Sequence.</a:t>
                      </a:r>
                      <a:endParaRPr lang="en-US" dirty="0" smtClean="0"/>
                    </a:p>
                  </a:txBody>
                  <a:tcPr/>
                </a:tc>
              </a:tr>
              <a:tr h="721704">
                <a:tc>
                  <a:txBody>
                    <a:bodyPr/>
                    <a:lstStyle/>
                    <a:p>
                      <a:r>
                        <a:rPr lang="en-US" dirty="0" smtClean="0"/>
                        <a:t>100, 99, 98, 97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3,6,12,24,48, …</a:t>
                      </a:r>
                      <a:endParaRPr lang="en-US" dirty="0"/>
                    </a:p>
                  </a:txBody>
                  <a:tcPr/>
                </a:tc>
              </a:tr>
              <a:tr h="721704">
                <a:tc>
                  <a:txBody>
                    <a:bodyPr/>
                    <a:lstStyle/>
                    <a:p>
                      <a:r>
                        <a:rPr lang="en-US" dirty="0" smtClean="0"/>
                        <a:t>12, 15, 17,</a:t>
                      </a:r>
                      <a:r>
                        <a:rPr lang="en-US" baseline="0" dirty="0" smtClean="0"/>
                        <a:t> 19, 21, . . . , 27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 5, 7, 9, 11, …</a:t>
                      </a:r>
                      <a:endParaRPr lang="en-US" dirty="0"/>
                    </a:p>
                  </a:txBody>
                  <a:tcPr/>
                </a:tc>
              </a:tr>
              <a:tr h="721704">
                <a:tc>
                  <a:txBody>
                    <a:bodyPr/>
                    <a:lstStyle/>
                    <a:p>
                      <a:r>
                        <a:rPr lang="en-US" dirty="0" smtClean="0"/>
                        <a:t>100, 99, 98, 97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3,6,12,24,48, …</a:t>
                      </a:r>
                      <a:endParaRPr lang="en-US" dirty="0"/>
                    </a:p>
                  </a:txBody>
                  <a:tcPr/>
                </a:tc>
              </a:tr>
              <a:tr h="721704">
                <a:tc>
                  <a:txBody>
                    <a:bodyPr/>
                    <a:lstStyle/>
                    <a:p>
                      <a:r>
                        <a:rPr lang="en-US" dirty="0" smtClean="0"/>
                        <a:t>5, 5,</a:t>
                      </a:r>
                      <a:r>
                        <a:rPr lang="en-US" baseline="0" dirty="0" smtClean="0"/>
                        <a:t> 5, 5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 -1, 1, -1, . . 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43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81" y="238539"/>
            <a:ext cx="10515600" cy="49799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Q: Is the sequence (-9, -6, -3, 0, . . . , -21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40456" y="2299275"/>
                <a:ext cx="87072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𝑆𝑒𝑞𝑢𝑒𝑛𝑐𝑒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−9, −6, −3, , 0, 3, 6, 9, 12, 15, 18, 21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56" y="2299275"/>
                <a:ext cx="8707255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30588" y="3093057"/>
            <a:ext cx="9485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Sequence have 11 items, so sequence is finite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67910" y="1280160"/>
            <a:ext cx="265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SOLUTION</a:t>
            </a:r>
            <a:endParaRPr 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6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enter image source her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03" y="980505"/>
            <a:ext cx="6077798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7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586" y="0"/>
            <a:ext cx="10515600" cy="76833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7030A0"/>
                </a:solidFill>
              </a:rPr>
              <a:t>Euler’s Formula</a:t>
            </a:r>
            <a:endParaRPr lang="en-US" sz="4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41906" y="846815"/>
                <a:ext cx="4997843" cy="578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𝑗𝑠𝑖𝑛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06" y="846815"/>
                <a:ext cx="4997843" cy="578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68302" y="1961322"/>
                <a:ext cx="549240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02" y="1961322"/>
                <a:ext cx="5492401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4692" y="3026798"/>
                <a:ext cx="4134915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0=−1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2" y="3026798"/>
                <a:ext cx="4134915" cy="5720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0374" y="5057030"/>
            <a:ext cx="4540194" cy="1622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2663" y="868551"/>
            <a:ext cx="4540195" cy="18290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85530" y="4499115"/>
                <a:ext cx="11518153" cy="508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𝑗𝑠𝑖𝑛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𝑗𝑠𝑖𝑛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30" y="4499115"/>
                <a:ext cx="11518153" cy="5084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91763" y="3768918"/>
            <a:ext cx="3450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OR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3882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Difference Between Z and DFT Transformation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93" y="1825625"/>
            <a:ext cx="11616856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The Z-transform and the Discrete Fourier Transform (DFT) are both mathematical tools used in signal </a:t>
            </a:r>
            <a:r>
              <a:rPr lang="en-US" sz="3200" dirty="0" smtClean="0"/>
              <a:t>processing.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 </a:t>
            </a:r>
            <a:r>
              <a:rPr lang="en-US" sz="3200" dirty="0" smtClean="0"/>
              <a:t>Z Transform used for both Finite and Infinite length of sequence.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DFT is </a:t>
            </a:r>
            <a:r>
              <a:rPr lang="en-US" sz="3200" dirty="0"/>
              <a:t>specifically designed for finite-length </a:t>
            </a:r>
            <a:r>
              <a:rPr lang="en-US" sz="3200" dirty="0" smtClean="0"/>
              <a:t>sequences.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4810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me_Signals_and_Fourier_Transfor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21" y="818985"/>
            <a:ext cx="7243637" cy="593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5518" y="127221"/>
            <a:ext cx="11545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Shapes of Signals in Time Domain and in Frequency Domain</a:t>
            </a:r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674" y="882594"/>
            <a:ext cx="3955640" cy="290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941824"/>
                  </p:ext>
                </p:extLst>
              </p:nvPr>
            </p:nvGraphicFramePr>
            <p:xfrm>
              <a:off x="326003" y="3184570"/>
              <a:ext cx="7521934" cy="28451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97333"/>
                    <a:gridCol w="412460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Z-Transform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Discrete Fourier Transform (DFT)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=−∞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=−∞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𝑘𝑛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941824"/>
                  </p:ext>
                </p:extLst>
              </p:nvPr>
            </p:nvGraphicFramePr>
            <p:xfrm>
              <a:off x="326003" y="3184570"/>
              <a:ext cx="7521934" cy="28451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97333"/>
                    <a:gridCol w="412460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Z-Transform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Discrete Fourier Transform (DFT)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9" t="-108197" r="-122043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2570" t="-108197" r="-591" b="-57049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9" t="-208197" r="-122043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2570" t="-208197" r="-591" b="-47049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9" t="-308197" r="-122043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2570" t="-308197" r="-591" b="-370492"/>
                          </a:stretch>
                        </a:blipFill>
                      </a:tcPr>
                    </a:tc>
                  </a:tr>
                  <a:tr h="498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9" t="-303659" r="-122043" b="-175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2570" t="-303659" r="-591" b="-175610"/>
                          </a:stretch>
                        </a:blipFill>
                      </a:tcPr>
                    </a:tc>
                  </a:tr>
                  <a:tr h="8630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9" t="-233099" r="-122043" b="-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2570" t="-233099" r="-591" b="-140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Rectangle 10"/>
          <p:cNvSpPr/>
          <p:nvPr/>
        </p:nvSpPr>
        <p:spPr>
          <a:xfrm>
            <a:off x="0" y="952330"/>
            <a:ext cx="119428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0" i="0" dirty="0" smtClean="0">
                <a:effectLst/>
                <a:latin typeface="__fkGroteskNeue_598ab8"/>
              </a:rPr>
              <a:t>The Discrete Fourier Transform (DFT) is primarily used to convert a sequence of discrete time-domain samples into their corresponding frequency-domain representation. </a:t>
            </a:r>
            <a:endParaRPr lang="en-US" sz="24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74589" y="294199"/>
            <a:ext cx="10515600" cy="5457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mtClean="0">
                <a:solidFill>
                  <a:srgbClr val="7030A0"/>
                </a:solidFill>
              </a:rPr>
              <a:t>Discrete Fourier Transform (DFT)</a:t>
            </a:r>
            <a:endParaRPr lang="en-US" sz="4800" b="1" dirty="0">
              <a:solidFill>
                <a:srgbClr val="7030A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310" y="2178657"/>
            <a:ext cx="4033123" cy="23769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038" y="4643999"/>
            <a:ext cx="3490623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11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Example: Calculate the 2-point Discrete Fourier Transform (DFT) of given sequence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318" y="0"/>
                <a:ext cx="11982616" cy="1173853"/>
              </a:xfrm>
              <a:blipFill rotWithShape="0">
                <a:blip r:embed="rId2"/>
                <a:stretch>
                  <a:fillRect l="-1780" t="-15026" r="-458" b="-22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0588" y="1351721"/>
            <a:ext cx="408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6497" y="3070527"/>
            <a:ext cx="11901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STEP:-1: Check Length of Sequence is = N = 2, then value of k is also two, k = 0, 1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51188" y="1995979"/>
                <a:ext cx="387266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8" y="1995979"/>
                <a:ext cx="3872663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1562" y="4344994"/>
                <a:ext cx="10170861" cy="1304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𝑘𝑛</m:t>
                                          </m:r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2" y="4344994"/>
                <a:ext cx="10170861" cy="13042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78404" y="5642381"/>
                <a:ext cx="7944161" cy="1130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(1)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04" y="5642381"/>
                <a:ext cx="7944161" cy="11301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8423082" y="636103"/>
            <a:ext cx="3768918" cy="195602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8504034" y="748949"/>
                <a:ext cx="28242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4" y="748949"/>
                <a:ext cx="2824299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urved Connector 11"/>
          <p:cNvCxnSpPr/>
          <p:nvPr/>
        </p:nvCxnSpPr>
        <p:spPr>
          <a:xfrm rot="10800000" flipV="1">
            <a:off x="9410370" y="1289436"/>
            <a:ext cx="978010" cy="771276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31142" y="2013004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X(0) = 1</a:t>
            </a:r>
            <a:endParaRPr lang="en-US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10811124" y="1203296"/>
            <a:ext cx="921027" cy="873319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53031" y="2054086"/>
            <a:ext cx="9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X(1) =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152513" y="2601604"/>
                <a:ext cx="364394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13" y="2601604"/>
                <a:ext cx="3643946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20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455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__fkGroteskNeue_598ab8</vt:lpstr>
      <vt:lpstr>Arial</vt:lpstr>
      <vt:lpstr>Calibri</vt:lpstr>
      <vt:lpstr>Calibri Light</vt:lpstr>
      <vt:lpstr>Cambria Math</vt:lpstr>
      <vt:lpstr>Wingdings</vt:lpstr>
      <vt:lpstr>Office Theme</vt:lpstr>
      <vt:lpstr>DFT Discrete Fourier Transform</vt:lpstr>
      <vt:lpstr>Finite And Infinite Sequence</vt:lpstr>
      <vt:lpstr>Q: Is the sequence (-9, -6, -3, 0, . . . , -21</vt:lpstr>
      <vt:lpstr>PowerPoint Presentation</vt:lpstr>
      <vt:lpstr>Euler’s Formula</vt:lpstr>
      <vt:lpstr>Difference Between Z and DFT Transformation</vt:lpstr>
      <vt:lpstr>PowerPoint Presentation</vt:lpstr>
      <vt:lpstr>PowerPoint Presentation</vt:lpstr>
      <vt:lpstr>Example: Calculate the 2-point Discrete Fourier Transform (DFT) of given sequence x[n]=[1,2]</vt:lpstr>
      <vt:lpstr>PowerPoint Presentation</vt:lpstr>
      <vt:lpstr>Example: Calculate the 2-point Discrete Fourier Transform (DFT) of given sequence x[n]=[0,3]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143</cp:revision>
  <dcterms:created xsi:type="dcterms:W3CDTF">2024-10-02T14:19:44Z</dcterms:created>
  <dcterms:modified xsi:type="dcterms:W3CDTF">2024-10-02T18:15:53Z</dcterms:modified>
</cp:coreProperties>
</file>