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0" d="100"/>
          <a:sy n="80" d="100"/>
        </p:scale>
        <p:origin x="10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E54C3AD-8D16-4816-8F8A-8BF0E3A03D84}"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902056-3B06-4F5F-9C7A-18E956453BD4}" type="slidenum">
              <a:rPr lang="en-US" smtClean="0"/>
              <a:t>‹#›</a:t>
            </a:fld>
            <a:endParaRPr lang="en-US"/>
          </a:p>
        </p:txBody>
      </p:sp>
    </p:spTree>
    <p:extLst>
      <p:ext uri="{BB962C8B-B14F-4D97-AF65-F5344CB8AC3E}">
        <p14:creationId xmlns:p14="http://schemas.microsoft.com/office/powerpoint/2010/main" val="3219247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54C3AD-8D16-4816-8F8A-8BF0E3A03D84}"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902056-3B06-4F5F-9C7A-18E956453BD4}" type="slidenum">
              <a:rPr lang="en-US" smtClean="0"/>
              <a:t>‹#›</a:t>
            </a:fld>
            <a:endParaRPr lang="en-US"/>
          </a:p>
        </p:txBody>
      </p:sp>
    </p:spTree>
    <p:extLst>
      <p:ext uri="{BB962C8B-B14F-4D97-AF65-F5344CB8AC3E}">
        <p14:creationId xmlns:p14="http://schemas.microsoft.com/office/powerpoint/2010/main" val="3639901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54C3AD-8D16-4816-8F8A-8BF0E3A03D84}"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902056-3B06-4F5F-9C7A-18E956453BD4}" type="slidenum">
              <a:rPr lang="en-US" smtClean="0"/>
              <a:t>‹#›</a:t>
            </a:fld>
            <a:endParaRPr lang="en-US"/>
          </a:p>
        </p:txBody>
      </p:sp>
    </p:spTree>
    <p:extLst>
      <p:ext uri="{BB962C8B-B14F-4D97-AF65-F5344CB8AC3E}">
        <p14:creationId xmlns:p14="http://schemas.microsoft.com/office/powerpoint/2010/main" val="3506337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54C3AD-8D16-4816-8F8A-8BF0E3A03D84}"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902056-3B06-4F5F-9C7A-18E956453BD4}" type="slidenum">
              <a:rPr lang="en-US" smtClean="0"/>
              <a:t>‹#›</a:t>
            </a:fld>
            <a:endParaRPr lang="en-US"/>
          </a:p>
        </p:txBody>
      </p:sp>
    </p:spTree>
    <p:extLst>
      <p:ext uri="{BB962C8B-B14F-4D97-AF65-F5344CB8AC3E}">
        <p14:creationId xmlns:p14="http://schemas.microsoft.com/office/powerpoint/2010/main" val="1219101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54C3AD-8D16-4816-8F8A-8BF0E3A03D84}"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902056-3B06-4F5F-9C7A-18E956453BD4}" type="slidenum">
              <a:rPr lang="en-US" smtClean="0"/>
              <a:t>‹#›</a:t>
            </a:fld>
            <a:endParaRPr lang="en-US"/>
          </a:p>
        </p:txBody>
      </p:sp>
    </p:spTree>
    <p:extLst>
      <p:ext uri="{BB962C8B-B14F-4D97-AF65-F5344CB8AC3E}">
        <p14:creationId xmlns:p14="http://schemas.microsoft.com/office/powerpoint/2010/main" val="3473578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E54C3AD-8D16-4816-8F8A-8BF0E3A03D84}" type="datetimeFigureOut">
              <a:rPr lang="en-US" smtClean="0"/>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902056-3B06-4F5F-9C7A-18E956453BD4}" type="slidenum">
              <a:rPr lang="en-US" smtClean="0"/>
              <a:t>‹#›</a:t>
            </a:fld>
            <a:endParaRPr lang="en-US"/>
          </a:p>
        </p:txBody>
      </p:sp>
    </p:spTree>
    <p:extLst>
      <p:ext uri="{BB962C8B-B14F-4D97-AF65-F5344CB8AC3E}">
        <p14:creationId xmlns:p14="http://schemas.microsoft.com/office/powerpoint/2010/main" val="418862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54C3AD-8D16-4816-8F8A-8BF0E3A03D84}" type="datetimeFigureOut">
              <a:rPr lang="en-US" smtClean="0"/>
              <a:t>11/13/2024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902056-3B06-4F5F-9C7A-18E956453BD4}" type="slidenum">
              <a:rPr lang="en-US" smtClean="0"/>
              <a:t>‹#›</a:t>
            </a:fld>
            <a:endParaRPr lang="en-US"/>
          </a:p>
        </p:txBody>
      </p:sp>
    </p:spTree>
    <p:extLst>
      <p:ext uri="{BB962C8B-B14F-4D97-AF65-F5344CB8AC3E}">
        <p14:creationId xmlns:p14="http://schemas.microsoft.com/office/powerpoint/2010/main" val="3852035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E54C3AD-8D16-4816-8F8A-8BF0E3A03D84}" type="datetimeFigureOut">
              <a:rPr lang="en-US" smtClean="0"/>
              <a:t>11/13/2024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902056-3B06-4F5F-9C7A-18E956453BD4}" type="slidenum">
              <a:rPr lang="en-US" smtClean="0"/>
              <a:t>‹#›</a:t>
            </a:fld>
            <a:endParaRPr lang="en-US"/>
          </a:p>
        </p:txBody>
      </p:sp>
    </p:spTree>
    <p:extLst>
      <p:ext uri="{BB962C8B-B14F-4D97-AF65-F5344CB8AC3E}">
        <p14:creationId xmlns:p14="http://schemas.microsoft.com/office/powerpoint/2010/main" val="1507127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54C3AD-8D16-4816-8F8A-8BF0E3A03D84}" type="datetimeFigureOut">
              <a:rPr lang="en-US" smtClean="0"/>
              <a:t>11/13/2024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902056-3B06-4F5F-9C7A-18E956453BD4}" type="slidenum">
              <a:rPr lang="en-US" smtClean="0"/>
              <a:t>‹#›</a:t>
            </a:fld>
            <a:endParaRPr lang="en-US"/>
          </a:p>
        </p:txBody>
      </p:sp>
    </p:spTree>
    <p:extLst>
      <p:ext uri="{BB962C8B-B14F-4D97-AF65-F5344CB8AC3E}">
        <p14:creationId xmlns:p14="http://schemas.microsoft.com/office/powerpoint/2010/main" val="2542549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54C3AD-8D16-4816-8F8A-8BF0E3A03D84}" type="datetimeFigureOut">
              <a:rPr lang="en-US" smtClean="0"/>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902056-3B06-4F5F-9C7A-18E956453BD4}" type="slidenum">
              <a:rPr lang="en-US" smtClean="0"/>
              <a:t>‹#›</a:t>
            </a:fld>
            <a:endParaRPr lang="en-US"/>
          </a:p>
        </p:txBody>
      </p:sp>
    </p:spTree>
    <p:extLst>
      <p:ext uri="{BB962C8B-B14F-4D97-AF65-F5344CB8AC3E}">
        <p14:creationId xmlns:p14="http://schemas.microsoft.com/office/powerpoint/2010/main" val="764322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54C3AD-8D16-4816-8F8A-8BF0E3A03D84}" type="datetimeFigureOut">
              <a:rPr lang="en-US" smtClean="0"/>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902056-3B06-4F5F-9C7A-18E956453BD4}" type="slidenum">
              <a:rPr lang="en-US" smtClean="0"/>
              <a:t>‹#›</a:t>
            </a:fld>
            <a:endParaRPr lang="en-US"/>
          </a:p>
        </p:txBody>
      </p:sp>
    </p:spTree>
    <p:extLst>
      <p:ext uri="{BB962C8B-B14F-4D97-AF65-F5344CB8AC3E}">
        <p14:creationId xmlns:p14="http://schemas.microsoft.com/office/powerpoint/2010/main" val="1134435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54C3AD-8D16-4816-8F8A-8BF0E3A03D84}" type="datetimeFigureOut">
              <a:rPr lang="en-US" smtClean="0"/>
              <a:t>11/13/2024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902056-3B06-4F5F-9C7A-18E956453BD4}" type="slidenum">
              <a:rPr lang="en-US" smtClean="0"/>
              <a:t>‹#›</a:t>
            </a:fld>
            <a:endParaRPr lang="en-US"/>
          </a:p>
        </p:txBody>
      </p:sp>
    </p:spTree>
    <p:extLst>
      <p:ext uri="{BB962C8B-B14F-4D97-AF65-F5344CB8AC3E}">
        <p14:creationId xmlns:p14="http://schemas.microsoft.com/office/powerpoint/2010/main" val="32543144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7265" y="222637"/>
            <a:ext cx="10212125" cy="763325"/>
          </a:xfrm>
        </p:spPr>
        <p:txBody>
          <a:bodyPr>
            <a:normAutofit fontScale="90000"/>
          </a:bodyPr>
          <a:lstStyle/>
          <a:p>
            <a:r>
              <a:rPr lang="en-US" b="1" dirty="0" smtClean="0">
                <a:solidFill>
                  <a:srgbClr val="7030A0"/>
                </a:solidFill>
              </a:rPr>
              <a:t>FIR Filter</a:t>
            </a:r>
            <a:endParaRPr lang="en-US" b="1" dirty="0">
              <a:solidFill>
                <a:srgbClr val="7030A0"/>
              </a:solidFill>
            </a:endParaRPr>
          </a:p>
        </p:txBody>
      </p:sp>
      <p:sp>
        <p:nvSpPr>
          <p:cNvPr id="3" name="Subtitle 2"/>
          <p:cNvSpPr>
            <a:spLocks noGrp="1"/>
          </p:cNvSpPr>
          <p:nvPr>
            <p:ph type="subTitle" idx="1"/>
          </p:nvPr>
        </p:nvSpPr>
        <p:spPr>
          <a:xfrm>
            <a:off x="339256" y="1184841"/>
            <a:ext cx="11852744" cy="1655762"/>
          </a:xfrm>
        </p:spPr>
        <p:txBody>
          <a:bodyPr>
            <a:noAutofit/>
          </a:bodyPr>
          <a:lstStyle/>
          <a:p>
            <a:pPr marL="342900" indent="-342900" algn="just">
              <a:buFont typeface="Wingdings" panose="05000000000000000000" pitchFamily="2" charset="2"/>
              <a:buChar char="q"/>
            </a:pPr>
            <a:r>
              <a:rPr lang="en-US" dirty="0" smtClean="0"/>
              <a:t>FIR (Finite Impulse Response) filters are a fundamental class of digital filters widely used in signal processing applications due to their unique properties and advantages.</a:t>
            </a:r>
          </a:p>
          <a:p>
            <a:pPr marL="342900" indent="-342900" algn="just">
              <a:buFont typeface="Wingdings" panose="05000000000000000000" pitchFamily="2" charset="2"/>
              <a:buChar char="q"/>
            </a:pPr>
            <a:r>
              <a:rPr lang="en-US" dirty="0" smtClean="0"/>
              <a:t>An FIR filter is characterized by a finite-duration impulse response, meaning that its output settles to zero after a specific period. </a:t>
            </a:r>
          </a:p>
          <a:p>
            <a:pPr marL="342900" indent="-342900" algn="just">
              <a:buFont typeface="Wingdings" panose="05000000000000000000" pitchFamily="2" charset="2"/>
              <a:buChar char="q"/>
            </a:pPr>
            <a:r>
              <a:rPr lang="en-US" dirty="0" smtClean="0"/>
              <a:t>This is in contrast to Infinite Impulse Response (IIR) filters, which can produce outputs that continue indefinitely due to internal feedback. </a:t>
            </a:r>
          </a:p>
          <a:p>
            <a:pPr marL="342900" indent="-342900" algn="just">
              <a:buFont typeface="Wingdings" panose="05000000000000000000" pitchFamily="2" charset="2"/>
              <a:buChar char="q"/>
            </a:pPr>
            <a:r>
              <a:rPr lang="en-US" dirty="0" smtClean="0"/>
              <a:t>The mathematical representation of an FIR filter for a causal discrete-time system can be expressed as:</a:t>
            </a:r>
          </a:p>
          <a:p>
            <a:pPr marL="342900" indent="-342900" algn="just">
              <a:buFont typeface="Wingdings" panose="05000000000000000000" pitchFamily="2" charset="2"/>
              <a:buChar char="q"/>
            </a:pPr>
            <a:endParaRPr lang="en-US" dirty="0"/>
          </a:p>
        </p:txBody>
      </p:sp>
      <p:pic>
        <p:nvPicPr>
          <p:cNvPr id="4" name="Picture 3"/>
          <p:cNvPicPr>
            <a:picLocks noChangeAspect="1"/>
          </p:cNvPicPr>
          <p:nvPr/>
        </p:nvPicPr>
        <p:blipFill>
          <a:blip r:embed="rId2"/>
          <a:stretch>
            <a:fillRect/>
          </a:stretch>
        </p:blipFill>
        <p:spPr>
          <a:xfrm>
            <a:off x="3840480" y="4153719"/>
            <a:ext cx="4653666" cy="2491432"/>
          </a:xfrm>
          <a:prstGeom prst="rect">
            <a:avLst/>
          </a:prstGeom>
        </p:spPr>
      </p:pic>
    </p:spTree>
    <p:extLst>
      <p:ext uri="{BB962C8B-B14F-4D97-AF65-F5344CB8AC3E}">
        <p14:creationId xmlns:p14="http://schemas.microsoft.com/office/powerpoint/2010/main" val="1556584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561" y="688589"/>
            <a:ext cx="12157544" cy="5887140"/>
          </a:xfrm>
        </p:spPr>
        <p:txBody>
          <a:bodyPr>
            <a:noAutofit/>
          </a:bodyPr>
          <a:lstStyle/>
          <a:p>
            <a:pPr algn="just">
              <a:buFont typeface="Wingdings" panose="05000000000000000000" pitchFamily="2" charset="2"/>
              <a:buChar char="q"/>
            </a:pPr>
            <a:r>
              <a:rPr lang="en-US" sz="2400" dirty="0" smtClean="0"/>
              <a:t>Optimal </a:t>
            </a:r>
            <a:r>
              <a:rPr lang="en-US" sz="2400" dirty="0"/>
              <a:t>Linear Filter: The Wiener filter is considered the optimal linear filter for estimating a desired signal from a noisy observation. It operates under the assumption that both the signal and noise are stationary random processes</a:t>
            </a:r>
            <a:r>
              <a:rPr lang="en-US" sz="2400" dirty="0" smtClean="0"/>
              <a:t>.</a:t>
            </a:r>
          </a:p>
          <a:p>
            <a:pPr algn="just">
              <a:buFont typeface="Wingdings" panose="05000000000000000000" pitchFamily="2" charset="2"/>
              <a:buChar char="q"/>
            </a:pPr>
            <a:endParaRPr lang="en-US" sz="2400" dirty="0"/>
          </a:p>
          <a:p>
            <a:pPr algn="just">
              <a:buFont typeface="Wingdings" panose="05000000000000000000" pitchFamily="2" charset="2"/>
              <a:buChar char="q"/>
            </a:pPr>
            <a:r>
              <a:rPr lang="en-US" sz="2400" dirty="0"/>
              <a:t>Mean Square Error Minimization: The primary objective of the Wiener filter is to minimize the MSE between the estimated output and the actual desired output. This makes it particularly useful in applications where preserving signal integrity is critical</a:t>
            </a:r>
            <a:r>
              <a:rPr lang="en-US" sz="2400" dirty="0" smtClean="0"/>
              <a:t>.</a:t>
            </a:r>
          </a:p>
          <a:p>
            <a:pPr algn="just">
              <a:buFont typeface="Wingdings" panose="05000000000000000000" pitchFamily="2" charset="2"/>
              <a:buChar char="q"/>
            </a:pPr>
            <a:endParaRPr lang="en-US" sz="2400" dirty="0"/>
          </a:p>
          <a:p>
            <a:pPr algn="just">
              <a:buFont typeface="Wingdings" panose="05000000000000000000" pitchFamily="2" charset="2"/>
              <a:buChar char="q"/>
            </a:pPr>
            <a:r>
              <a:rPr lang="en-US" sz="2400" dirty="0"/>
              <a:t>Frequency Domain Application: The Wiener filter is often applied in the frequency domain. The process involves taking the Discrete Fourier Transform (DFT) of the noisy signal, applying the Wiener filter in the frequency domain, and then performing an inverse DFT to obtain the filtered signal</a:t>
            </a:r>
            <a:r>
              <a:rPr lang="en-US" sz="2400" dirty="0" smtClean="0"/>
              <a:t>.</a:t>
            </a:r>
          </a:p>
          <a:p>
            <a:pPr algn="just">
              <a:buFont typeface="Wingdings" panose="05000000000000000000" pitchFamily="2" charset="2"/>
              <a:buChar char="q"/>
            </a:pPr>
            <a:endParaRPr lang="en-US" sz="2400" dirty="0"/>
          </a:p>
          <a:p>
            <a:pPr algn="just">
              <a:buFont typeface="Wingdings" panose="05000000000000000000" pitchFamily="2" charset="2"/>
              <a:buChar char="q"/>
            </a:pPr>
            <a:r>
              <a:rPr lang="en-US" sz="2400" dirty="0"/>
              <a:t>Adaptive Nature: The Wiener filter can adapt its behavior based on local image characteristics, allowing for more effective noise reduction in low-detail regions while preserving details in high-variance areas, such as edges.</a:t>
            </a:r>
          </a:p>
          <a:p>
            <a:pPr algn="just">
              <a:buFont typeface="Wingdings" panose="05000000000000000000" pitchFamily="2" charset="2"/>
              <a:buChar char="q"/>
            </a:pPr>
            <a:endParaRPr lang="en-US" sz="2400" dirty="0"/>
          </a:p>
        </p:txBody>
      </p:sp>
      <p:sp>
        <p:nvSpPr>
          <p:cNvPr id="5" name="Title 1"/>
          <p:cNvSpPr txBox="1">
            <a:spLocks/>
          </p:cNvSpPr>
          <p:nvPr/>
        </p:nvSpPr>
        <p:spPr>
          <a:xfrm>
            <a:off x="1341119" y="151075"/>
            <a:ext cx="10212125" cy="548640"/>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solidFill>
                  <a:srgbClr val="7030A0"/>
                </a:solidFill>
              </a:rPr>
              <a:t>Key Characteristics of Wiener Filter</a:t>
            </a:r>
            <a:endParaRPr lang="en-US" b="1" dirty="0">
              <a:solidFill>
                <a:srgbClr val="7030A0"/>
              </a:solidFill>
            </a:endParaRPr>
          </a:p>
        </p:txBody>
      </p:sp>
    </p:spTree>
    <p:extLst>
      <p:ext uri="{BB962C8B-B14F-4D97-AF65-F5344CB8AC3E}">
        <p14:creationId xmlns:p14="http://schemas.microsoft.com/office/powerpoint/2010/main" val="2025241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22047" y="1209250"/>
            <a:ext cx="10317731" cy="5295933"/>
          </a:xfrm>
          <a:prstGeom prst="rect">
            <a:avLst/>
          </a:prstGeom>
        </p:spPr>
      </p:pic>
      <p:sp>
        <p:nvSpPr>
          <p:cNvPr id="5" name="Title 1"/>
          <p:cNvSpPr txBox="1">
            <a:spLocks/>
          </p:cNvSpPr>
          <p:nvPr/>
        </p:nvSpPr>
        <p:spPr>
          <a:xfrm>
            <a:off x="1341119" y="151075"/>
            <a:ext cx="10212125" cy="548640"/>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solidFill>
                  <a:srgbClr val="7030A0"/>
                </a:solidFill>
              </a:rPr>
              <a:t>Key Characteristics of Wiener Filter</a:t>
            </a:r>
            <a:endParaRPr lang="en-US" b="1" dirty="0">
              <a:solidFill>
                <a:srgbClr val="7030A0"/>
              </a:solidFill>
            </a:endParaRPr>
          </a:p>
        </p:txBody>
      </p:sp>
    </p:spTree>
    <p:extLst>
      <p:ext uri="{BB962C8B-B14F-4D97-AF65-F5344CB8AC3E}">
        <p14:creationId xmlns:p14="http://schemas.microsoft.com/office/powerpoint/2010/main" val="3759024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2392" y="757999"/>
            <a:ext cx="11441927" cy="5693866"/>
          </a:xfrm>
          <a:prstGeom prst="rect">
            <a:avLst/>
          </a:prstGeom>
        </p:spPr>
        <p:txBody>
          <a:bodyPr wrap="square">
            <a:spAutoFit/>
          </a:bodyPr>
          <a:lstStyle/>
          <a:p>
            <a:pPr marL="457200" indent="-457200" algn="just">
              <a:buFont typeface="Wingdings" panose="05000000000000000000" pitchFamily="2" charset="2"/>
              <a:buChar char="q"/>
            </a:pPr>
            <a:r>
              <a:rPr lang="en-US" sz="2800" b="1" dirty="0" smtClean="0"/>
              <a:t>Applications</a:t>
            </a:r>
          </a:p>
          <a:p>
            <a:pPr marL="457200" indent="-457200" algn="just">
              <a:buFont typeface="Wingdings" panose="05000000000000000000" pitchFamily="2" charset="2"/>
              <a:buChar char="q"/>
            </a:pPr>
            <a:r>
              <a:rPr lang="en-US" sz="2800" dirty="0" smtClean="0"/>
              <a:t>Image Processing: Widely used for image </a:t>
            </a:r>
            <a:r>
              <a:rPr lang="en-US" sz="2800" dirty="0" err="1" smtClean="0"/>
              <a:t>denoising</a:t>
            </a:r>
            <a:r>
              <a:rPr lang="en-US" sz="2800" dirty="0" smtClean="0"/>
              <a:t> and restoration.</a:t>
            </a:r>
          </a:p>
          <a:p>
            <a:pPr marL="457200" indent="-457200" algn="just">
              <a:buFont typeface="Wingdings" panose="05000000000000000000" pitchFamily="2" charset="2"/>
              <a:buChar char="q"/>
            </a:pPr>
            <a:r>
              <a:rPr lang="en-US" sz="2800" dirty="0" smtClean="0"/>
              <a:t>Audio Processing: Effective in reducing background noise from audio signals.</a:t>
            </a:r>
          </a:p>
          <a:p>
            <a:pPr marL="457200" indent="-457200" algn="just">
              <a:buFont typeface="Wingdings" panose="05000000000000000000" pitchFamily="2" charset="2"/>
              <a:buChar char="q"/>
            </a:pPr>
            <a:r>
              <a:rPr lang="en-US" sz="2800" dirty="0" smtClean="0"/>
              <a:t>Communications: Utilized for channel equalization and echo cancellation.</a:t>
            </a:r>
          </a:p>
          <a:p>
            <a:pPr marL="457200" indent="-457200" algn="just">
              <a:buFont typeface="Wingdings" panose="05000000000000000000" pitchFamily="2" charset="2"/>
              <a:buChar char="q"/>
            </a:pPr>
            <a:endParaRPr lang="en-US" sz="2800" dirty="0"/>
          </a:p>
          <a:p>
            <a:pPr marL="457200" indent="-457200" algn="just">
              <a:buFont typeface="Wingdings" panose="05000000000000000000" pitchFamily="2" charset="2"/>
              <a:buChar char="q"/>
            </a:pPr>
            <a:endParaRPr lang="en-US" sz="2800" dirty="0" smtClean="0"/>
          </a:p>
          <a:p>
            <a:pPr marL="457200" indent="-457200" algn="just">
              <a:buFont typeface="Wingdings" panose="05000000000000000000" pitchFamily="2" charset="2"/>
              <a:buChar char="q"/>
            </a:pPr>
            <a:r>
              <a:rPr lang="en-US" sz="2800" b="1" dirty="0" smtClean="0"/>
              <a:t>Limitations</a:t>
            </a:r>
          </a:p>
          <a:p>
            <a:pPr marL="457200" indent="-457200" algn="just">
              <a:buFont typeface="Wingdings" panose="05000000000000000000" pitchFamily="2" charset="2"/>
              <a:buChar char="q"/>
            </a:pPr>
            <a:r>
              <a:rPr lang="en-US" sz="2800" dirty="0" smtClean="0"/>
              <a:t>While powerful, Wiener filters have some limitations:</a:t>
            </a:r>
          </a:p>
          <a:p>
            <a:pPr marL="457200" indent="-457200" algn="just">
              <a:buFont typeface="Wingdings" panose="05000000000000000000" pitchFamily="2" charset="2"/>
              <a:buChar char="q"/>
            </a:pPr>
            <a:r>
              <a:rPr lang="en-US" sz="2800" dirty="0" smtClean="0"/>
              <a:t>They cannot reconstruct frequency components that have been completely lost due to noise.</a:t>
            </a:r>
          </a:p>
          <a:p>
            <a:pPr marL="457200" indent="-457200" algn="just">
              <a:buFont typeface="Wingdings" panose="05000000000000000000" pitchFamily="2" charset="2"/>
              <a:buChar char="q"/>
            </a:pPr>
            <a:r>
              <a:rPr lang="en-US" sz="2800" dirty="0" smtClean="0"/>
              <a:t>The performance heavily relies on accurate estimation of noise and signal statistics.</a:t>
            </a:r>
          </a:p>
        </p:txBody>
      </p:sp>
      <p:sp>
        <p:nvSpPr>
          <p:cNvPr id="5" name="Title 1"/>
          <p:cNvSpPr txBox="1">
            <a:spLocks/>
          </p:cNvSpPr>
          <p:nvPr/>
        </p:nvSpPr>
        <p:spPr>
          <a:xfrm>
            <a:off x="1341119" y="151075"/>
            <a:ext cx="10212125" cy="548640"/>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solidFill>
                  <a:srgbClr val="7030A0"/>
                </a:solidFill>
              </a:rPr>
              <a:t>Applications And Limitations of Wiener Filter</a:t>
            </a:r>
            <a:endParaRPr lang="en-US" b="1" dirty="0">
              <a:solidFill>
                <a:srgbClr val="7030A0"/>
              </a:solidFill>
            </a:endParaRPr>
          </a:p>
        </p:txBody>
      </p:sp>
    </p:spTree>
    <p:extLst>
      <p:ext uri="{BB962C8B-B14F-4D97-AF65-F5344CB8AC3E}">
        <p14:creationId xmlns:p14="http://schemas.microsoft.com/office/powerpoint/2010/main" val="540301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7998" y="1094105"/>
            <a:ext cx="11756666" cy="4351338"/>
          </a:xfrm>
        </p:spPr>
        <p:txBody>
          <a:bodyPr>
            <a:normAutofit/>
          </a:bodyPr>
          <a:lstStyle/>
          <a:p>
            <a:pPr algn="just">
              <a:buFont typeface="Wingdings" panose="05000000000000000000" pitchFamily="2" charset="2"/>
              <a:buChar char="q"/>
            </a:pPr>
            <a:r>
              <a:rPr lang="en-US" sz="3600" dirty="0" smtClean="0"/>
              <a:t>The</a:t>
            </a:r>
            <a:r>
              <a:rPr lang="en-US" sz="3600" dirty="0"/>
              <a:t> bilinear transformation is a mathematical technique used to convert continuous-time systems represented in the Laplace domain into discrete-time systems in the Z-domain</a:t>
            </a:r>
            <a:r>
              <a:rPr lang="en-US" sz="3600" dirty="0" smtClean="0"/>
              <a:t>.</a:t>
            </a:r>
          </a:p>
          <a:p>
            <a:pPr algn="just">
              <a:buFont typeface="Wingdings" panose="05000000000000000000" pitchFamily="2" charset="2"/>
              <a:buChar char="q"/>
            </a:pPr>
            <a:r>
              <a:rPr lang="en-US" sz="3600" dirty="0" smtClean="0"/>
              <a:t> </a:t>
            </a:r>
            <a:r>
              <a:rPr lang="en-US" sz="3600" dirty="0"/>
              <a:t>This transformation is particularly valuable in digital signal processing for designing digital filters based on analog prototypes.</a:t>
            </a:r>
          </a:p>
        </p:txBody>
      </p:sp>
      <p:sp>
        <p:nvSpPr>
          <p:cNvPr id="4" name="Title 1"/>
          <p:cNvSpPr txBox="1">
            <a:spLocks/>
          </p:cNvSpPr>
          <p:nvPr/>
        </p:nvSpPr>
        <p:spPr>
          <a:xfrm>
            <a:off x="1341119" y="151075"/>
            <a:ext cx="10212125" cy="548640"/>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solidFill>
                  <a:srgbClr val="7030A0"/>
                </a:solidFill>
              </a:rPr>
              <a:t>Bilinear Transformation</a:t>
            </a:r>
            <a:endParaRPr lang="en-US" b="1" dirty="0">
              <a:solidFill>
                <a:srgbClr val="7030A0"/>
              </a:solidFill>
            </a:endParaRPr>
          </a:p>
        </p:txBody>
      </p:sp>
    </p:spTree>
    <p:extLst>
      <p:ext uri="{BB962C8B-B14F-4D97-AF65-F5344CB8AC3E}">
        <p14:creationId xmlns:p14="http://schemas.microsoft.com/office/powerpoint/2010/main" val="3822514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6193" y="935079"/>
            <a:ext cx="10515600" cy="4351338"/>
          </a:xfrm>
        </p:spPr>
        <p:txBody>
          <a:bodyPr>
            <a:noAutofit/>
          </a:bodyPr>
          <a:lstStyle/>
          <a:p>
            <a:pPr algn="just">
              <a:buFont typeface="Wingdings" panose="05000000000000000000" pitchFamily="2" charset="2"/>
              <a:buChar char="q"/>
            </a:pPr>
            <a:r>
              <a:rPr lang="en-US" sz="2000" b="1" dirty="0" smtClean="0"/>
              <a:t>Mapping: </a:t>
            </a:r>
            <a:r>
              <a:rPr lang="en-US" sz="2000" dirty="0" smtClean="0"/>
              <a:t>The bilinear transformation maps the entire s-plane (Laplace domain) to the z-plane (Z-domain), specifically mapping the imaginary axis of the s-plane onto the unit circle of the z-plane. This is crucial for maintaining stability and frequency characteristics during the transformation.</a:t>
            </a:r>
          </a:p>
          <a:p>
            <a:pPr algn="just">
              <a:buFont typeface="Wingdings" panose="05000000000000000000" pitchFamily="2" charset="2"/>
              <a:buChar char="q"/>
            </a:pPr>
            <a:r>
              <a:rPr lang="en-US" sz="2000" b="1" dirty="0" smtClean="0"/>
              <a:t>Frequency Warping: </a:t>
            </a:r>
            <a:r>
              <a:rPr lang="en-US" sz="2000" dirty="0" smtClean="0"/>
              <a:t>One of the notable effects of the bilinear transformation is frequency warping, which occurs because of the nonlinear mapping of frequencies. To compensate for this, a technique called frequency </a:t>
            </a:r>
            <a:r>
              <a:rPr lang="en-US" sz="2000" dirty="0" err="1" smtClean="0"/>
              <a:t>prewarping</a:t>
            </a:r>
            <a:r>
              <a:rPr lang="en-US" sz="2000" dirty="0" smtClean="0"/>
              <a:t> can be employed, allowing specific frequencies to be preserved during the transformation.</a:t>
            </a:r>
          </a:p>
          <a:p>
            <a:pPr algn="just">
              <a:buFont typeface="Wingdings" panose="05000000000000000000" pitchFamily="2" charset="2"/>
              <a:buChar char="q"/>
            </a:pPr>
            <a:r>
              <a:rPr lang="en-US" sz="2000" b="1" dirty="0" smtClean="0"/>
              <a:t>Stability Preservation: </a:t>
            </a:r>
            <a:r>
              <a:rPr lang="en-US" sz="2000" dirty="0" smtClean="0"/>
              <a:t>The bilinear transformation ensures that stable poles in the s-plane (those located in the left half-plane) map to stable poles in the z-plane (inside the unit circle). Conversely, unstable poles (in the right half-plane) map outside the unit circle, preserving system stability.</a:t>
            </a:r>
            <a:endParaRPr lang="en-US" sz="2000" dirty="0"/>
          </a:p>
        </p:txBody>
      </p:sp>
      <p:sp>
        <p:nvSpPr>
          <p:cNvPr id="4" name="Title 1"/>
          <p:cNvSpPr txBox="1">
            <a:spLocks noGrp="1"/>
          </p:cNvSpPr>
          <p:nvPr>
            <p:ph type="title"/>
          </p:nvPr>
        </p:nvSpPr>
        <p:spPr>
          <a:xfrm>
            <a:off x="814346" y="190832"/>
            <a:ext cx="10515600" cy="7047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solidFill>
                  <a:srgbClr val="7030A0"/>
                </a:solidFill>
              </a:rPr>
              <a:t>Key Features of Bilinear Transformation</a:t>
            </a:r>
            <a:endParaRPr lang="en-US" b="1" dirty="0">
              <a:solidFill>
                <a:srgbClr val="7030A0"/>
              </a:solidFill>
            </a:endParaRPr>
          </a:p>
        </p:txBody>
      </p:sp>
      <p:pic>
        <p:nvPicPr>
          <p:cNvPr id="5" name="Picture 4"/>
          <p:cNvPicPr>
            <a:picLocks noChangeAspect="1"/>
          </p:cNvPicPr>
          <p:nvPr/>
        </p:nvPicPr>
        <p:blipFill>
          <a:blip r:embed="rId2"/>
          <a:stretch>
            <a:fillRect/>
          </a:stretch>
        </p:blipFill>
        <p:spPr>
          <a:xfrm>
            <a:off x="3657600" y="4125259"/>
            <a:ext cx="5039444" cy="2533958"/>
          </a:xfrm>
          <a:prstGeom prst="rect">
            <a:avLst/>
          </a:prstGeom>
        </p:spPr>
      </p:pic>
    </p:spTree>
    <p:extLst>
      <p:ext uri="{BB962C8B-B14F-4D97-AF65-F5344CB8AC3E}">
        <p14:creationId xmlns:p14="http://schemas.microsoft.com/office/powerpoint/2010/main" val="17243809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2880" y="1121899"/>
            <a:ext cx="11799736" cy="4031873"/>
          </a:xfrm>
          <a:prstGeom prst="rect">
            <a:avLst/>
          </a:prstGeom>
        </p:spPr>
        <p:txBody>
          <a:bodyPr wrap="square">
            <a:spAutoFit/>
          </a:bodyPr>
          <a:lstStyle/>
          <a:p>
            <a:pPr marL="457200" indent="-457200" algn="just">
              <a:buFont typeface="Wingdings" panose="05000000000000000000" pitchFamily="2" charset="2"/>
              <a:buChar char="q"/>
            </a:pPr>
            <a:r>
              <a:rPr lang="en-US" sz="3200" b="0" i="0" dirty="0" smtClean="0">
                <a:effectLst/>
                <a:latin typeface="__fkGroteskNeue_598ab8"/>
              </a:rPr>
              <a:t>Digital Filter Design: The bilinear transformation is widely used to design digital filters from analog filter prototypes, enabling engineers to create effective filtering solutions for various applications.</a:t>
            </a:r>
          </a:p>
          <a:p>
            <a:pPr marL="457200" indent="-457200" algn="just">
              <a:buFont typeface="Wingdings" panose="05000000000000000000" pitchFamily="2" charset="2"/>
              <a:buChar char="q"/>
            </a:pPr>
            <a:endParaRPr lang="en-US" sz="3200" b="0" i="0" dirty="0" smtClean="0">
              <a:effectLst/>
              <a:latin typeface="__fkGroteskNeue_598ab8"/>
            </a:endParaRPr>
          </a:p>
          <a:p>
            <a:pPr marL="457200" indent="-457200" algn="just">
              <a:buFont typeface="Wingdings" panose="05000000000000000000" pitchFamily="2" charset="2"/>
              <a:buChar char="q"/>
            </a:pPr>
            <a:r>
              <a:rPr lang="en-US" sz="3200" b="0" i="0" dirty="0" smtClean="0">
                <a:effectLst/>
                <a:latin typeface="__fkGroteskNeue_598ab8"/>
              </a:rPr>
              <a:t>Control Systems: It helps in converting continuous control systems into discrete equivalents for digital control implementations.</a:t>
            </a:r>
            <a:endParaRPr lang="en-US" sz="3200" b="0" i="0" dirty="0">
              <a:effectLst/>
              <a:latin typeface="__fkGroteskNeue_598ab8"/>
            </a:endParaRPr>
          </a:p>
        </p:txBody>
      </p:sp>
      <p:sp>
        <p:nvSpPr>
          <p:cNvPr id="5" name="Title 1"/>
          <p:cNvSpPr txBox="1">
            <a:spLocks noGrp="1"/>
          </p:cNvSpPr>
          <p:nvPr>
            <p:ph type="title"/>
          </p:nvPr>
        </p:nvSpPr>
        <p:spPr>
          <a:xfrm>
            <a:off x="814346" y="190832"/>
            <a:ext cx="10515600" cy="7047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solidFill>
                  <a:srgbClr val="7030A0"/>
                </a:solidFill>
              </a:rPr>
              <a:t>Applications of Bilinear Transformation</a:t>
            </a:r>
            <a:endParaRPr lang="en-US" b="1" dirty="0">
              <a:solidFill>
                <a:srgbClr val="7030A0"/>
              </a:solidFill>
            </a:endParaRPr>
          </a:p>
        </p:txBody>
      </p:sp>
    </p:spTree>
    <p:extLst>
      <p:ext uri="{BB962C8B-B14F-4D97-AF65-F5344CB8AC3E}">
        <p14:creationId xmlns:p14="http://schemas.microsoft.com/office/powerpoint/2010/main" val="275191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5949" y="1094104"/>
            <a:ext cx="11883887" cy="5306695"/>
          </a:xfrm>
        </p:spPr>
        <p:txBody>
          <a:bodyPr>
            <a:noAutofit/>
          </a:bodyPr>
          <a:lstStyle/>
          <a:p>
            <a:pPr algn="just">
              <a:buFont typeface="Wingdings" panose="05000000000000000000" pitchFamily="2" charset="2"/>
              <a:buChar char="q"/>
            </a:pPr>
            <a:r>
              <a:rPr lang="en-US" sz="4000" dirty="0" smtClean="0"/>
              <a:t>A difference equation is a mathematical expression that relates the values of a discrete variable at different points, specifically focusing on the differences between successive values. </a:t>
            </a:r>
          </a:p>
          <a:p>
            <a:pPr algn="just">
              <a:buFont typeface="Wingdings" panose="05000000000000000000" pitchFamily="2" charset="2"/>
              <a:buChar char="q"/>
            </a:pPr>
            <a:r>
              <a:rPr lang="en-US" sz="4000" dirty="0" smtClean="0"/>
              <a:t>It serves as a fundamental concept in discrete mathematics and is widely used in various fields, including engineering, economics, and computer science.</a:t>
            </a:r>
            <a:endParaRPr lang="en-US" sz="4000" dirty="0"/>
          </a:p>
        </p:txBody>
      </p:sp>
      <p:sp>
        <p:nvSpPr>
          <p:cNvPr id="4" name="Title 1"/>
          <p:cNvSpPr txBox="1">
            <a:spLocks noGrp="1"/>
          </p:cNvSpPr>
          <p:nvPr>
            <p:ph type="title"/>
          </p:nvPr>
        </p:nvSpPr>
        <p:spPr>
          <a:xfrm>
            <a:off x="814346" y="190832"/>
            <a:ext cx="10515600" cy="7047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solidFill>
                  <a:srgbClr val="7030A0"/>
                </a:solidFill>
              </a:rPr>
              <a:t>Difference Equation</a:t>
            </a:r>
            <a:endParaRPr lang="en-US" b="1" dirty="0">
              <a:solidFill>
                <a:srgbClr val="7030A0"/>
              </a:solidFill>
            </a:endParaRPr>
          </a:p>
        </p:txBody>
      </p:sp>
    </p:spTree>
    <p:extLst>
      <p:ext uri="{BB962C8B-B14F-4D97-AF65-F5344CB8AC3E}">
        <p14:creationId xmlns:p14="http://schemas.microsoft.com/office/powerpoint/2010/main" val="29926455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37913" y="1680727"/>
            <a:ext cx="8621328" cy="3258005"/>
          </a:xfrm>
          <a:prstGeom prst="rect">
            <a:avLst/>
          </a:prstGeom>
        </p:spPr>
      </p:pic>
      <p:sp>
        <p:nvSpPr>
          <p:cNvPr id="5" name="Title 1"/>
          <p:cNvSpPr txBox="1">
            <a:spLocks noGrp="1"/>
          </p:cNvSpPr>
          <p:nvPr>
            <p:ph type="title"/>
          </p:nvPr>
        </p:nvSpPr>
        <p:spPr>
          <a:xfrm>
            <a:off x="814346" y="190832"/>
            <a:ext cx="10515600" cy="7047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solidFill>
                  <a:srgbClr val="7030A0"/>
                </a:solidFill>
              </a:rPr>
              <a:t>Difference Equation</a:t>
            </a:r>
            <a:endParaRPr lang="en-US" b="1" dirty="0">
              <a:solidFill>
                <a:srgbClr val="7030A0"/>
              </a:solidFill>
            </a:endParaRPr>
          </a:p>
        </p:txBody>
      </p:sp>
    </p:spTree>
    <p:extLst>
      <p:ext uri="{BB962C8B-B14F-4D97-AF65-F5344CB8AC3E}">
        <p14:creationId xmlns:p14="http://schemas.microsoft.com/office/powerpoint/2010/main" val="2015768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0101" y="842838"/>
            <a:ext cx="11219290" cy="5334125"/>
          </a:xfrm>
        </p:spPr>
        <p:txBody>
          <a:bodyPr/>
          <a:lstStyle/>
          <a:p>
            <a:pPr>
              <a:buFont typeface="Wingdings" panose="05000000000000000000" pitchFamily="2" charset="2"/>
              <a:buChar char="q"/>
            </a:pPr>
            <a:r>
              <a:rPr lang="en-US" dirty="0" smtClean="0"/>
              <a:t>First-Order Difference Equations: These involve only the current and previous values of the sequence. An example is:</a:t>
            </a:r>
            <a:endParaRPr lang="en-US" dirty="0"/>
          </a:p>
        </p:txBody>
      </p:sp>
      <p:sp>
        <p:nvSpPr>
          <p:cNvPr id="4" name="Title 1"/>
          <p:cNvSpPr txBox="1">
            <a:spLocks noGrp="1"/>
          </p:cNvSpPr>
          <p:nvPr>
            <p:ph type="title"/>
          </p:nvPr>
        </p:nvSpPr>
        <p:spPr>
          <a:xfrm>
            <a:off x="814346" y="190832"/>
            <a:ext cx="10515600" cy="7047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solidFill>
                  <a:srgbClr val="7030A0"/>
                </a:solidFill>
              </a:rPr>
              <a:t>Types of Difference Equations</a:t>
            </a:r>
            <a:endParaRPr lang="en-US" b="1" dirty="0">
              <a:solidFill>
                <a:srgbClr val="7030A0"/>
              </a:solidFill>
            </a:endParaRPr>
          </a:p>
        </p:txBody>
      </p:sp>
      <p:pic>
        <p:nvPicPr>
          <p:cNvPr id="5" name="Picture 4"/>
          <p:cNvPicPr>
            <a:picLocks noChangeAspect="1"/>
          </p:cNvPicPr>
          <p:nvPr/>
        </p:nvPicPr>
        <p:blipFill>
          <a:blip r:embed="rId2"/>
          <a:stretch>
            <a:fillRect/>
          </a:stretch>
        </p:blipFill>
        <p:spPr>
          <a:xfrm>
            <a:off x="1717255" y="1847451"/>
            <a:ext cx="5020376" cy="952633"/>
          </a:xfrm>
          <a:prstGeom prst="rect">
            <a:avLst/>
          </a:prstGeom>
        </p:spPr>
      </p:pic>
      <p:sp>
        <p:nvSpPr>
          <p:cNvPr id="6" name="Rectangle 5"/>
          <p:cNvSpPr/>
          <p:nvPr/>
        </p:nvSpPr>
        <p:spPr>
          <a:xfrm>
            <a:off x="344555" y="3221777"/>
            <a:ext cx="10803173" cy="1384995"/>
          </a:xfrm>
          <a:prstGeom prst="rect">
            <a:avLst/>
          </a:prstGeom>
        </p:spPr>
        <p:txBody>
          <a:bodyPr wrap="square">
            <a:spAutoFit/>
          </a:bodyPr>
          <a:lstStyle/>
          <a:p>
            <a:pPr marL="457200" indent="-457200" algn="just">
              <a:buFont typeface="Wingdings" panose="05000000000000000000" pitchFamily="2" charset="2"/>
              <a:buChar char="q"/>
            </a:pPr>
            <a:r>
              <a:rPr lang="en-US" sz="2800" dirty="0"/>
              <a:t>Higher-Order Difference Equations: These involve multiple previous values. For instance, a second-order difference equation can be expressed as:</a:t>
            </a:r>
          </a:p>
        </p:txBody>
      </p:sp>
      <p:pic>
        <p:nvPicPr>
          <p:cNvPr id="7" name="Picture 6"/>
          <p:cNvPicPr>
            <a:picLocks noChangeAspect="1"/>
          </p:cNvPicPr>
          <p:nvPr/>
        </p:nvPicPr>
        <p:blipFill>
          <a:blip r:embed="rId3"/>
          <a:stretch>
            <a:fillRect/>
          </a:stretch>
        </p:blipFill>
        <p:spPr>
          <a:xfrm>
            <a:off x="3932533" y="4995902"/>
            <a:ext cx="3086531" cy="619211"/>
          </a:xfrm>
          <a:prstGeom prst="rect">
            <a:avLst/>
          </a:prstGeom>
        </p:spPr>
      </p:pic>
    </p:spTree>
    <p:extLst>
      <p:ext uri="{BB962C8B-B14F-4D97-AF65-F5344CB8AC3E}">
        <p14:creationId xmlns:p14="http://schemas.microsoft.com/office/powerpoint/2010/main" val="3497543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9560" y="1006641"/>
            <a:ext cx="11669201" cy="5497526"/>
          </a:xfrm>
        </p:spPr>
        <p:txBody>
          <a:bodyPr>
            <a:noAutofit/>
          </a:bodyPr>
          <a:lstStyle/>
          <a:p>
            <a:pPr>
              <a:buFont typeface="Wingdings" panose="05000000000000000000" pitchFamily="2" charset="2"/>
              <a:buChar char="q"/>
            </a:pPr>
            <a:r>
              <a:rPr lang="en-US" sz="3200" dirty="0" smtClean="0"/>
              <a:t>Difference </a:t>
            </a:r>
            <a:r>
              <a:rPr lang="en-US" sz="3200" dirty="0"/>
              <a:t>equations are particularly useful in modeling systems where changes occur at discrete intervals rather than continuously. Common applications include</a:t>
            </a:r>
            <a:r>
              <a:rPr lang="en-US" sz="3200" dirty="0" smtClean="0"/>
              <a:t>:</a:t>
            </a:r>
          </a:p>
          <a:p>
            <a:pPr>
              <a:buFont typeface="Wingdings" panose="05000000000000000000" pitchFamily="2" charset="2"/>
              <a:buChar char="q"/>
            </a:pPr>
            <a:r>
              <a:rPr lang="en-US" sz="3200" dirty="0" smtClean="0"/>
              <a:t>Digital </a:t>
            </a:r>
            <a:r>
              <a:rPr lang="en-US" sz="3200" dirty="0"/>
              <a:t>Signal Processing (DSP): Used to describe the behavior of digital filters.</a:t>
            </a:r>
          </a:p>
          <a:p>
            <a:pPr>
              <a:buFont typeface="Wingdings" panose="05000000000000000000" pitchFamily="2" charset="2"/>
              <a:buChar char="q"/>
            </a:pPr>
            <a:r>
              <a:rPr lang="en-US" sz="3200" dirty="0"/>
              <a:t>Economics: Modeling dynamic systems such as population growth or economic indicators.</a:t>
            </a:r>
          </a:p>
          <a:p>
            <a:pPr>
              <a:buFont typeface="Wingdings" panose="05000000000000000000" pitchFamily="2" charset="2"/>
              <a:buChar char="q"/>
            </a:pPr>
            <a:r>
              <a:rPr lang="en-US" sz="3200" dirty="0"/>
              <a:t>Control Systems: Implementing algorithms for discrete-time control systems.</a:t>
            </a:r>
          </a:p>
          <a:p>
            <a:pPr>
              <a:buFont typeface="Wingdings" panose="05000000000000000000" pitchFamily="2" charset="2"/>
              <a:buChar char="q"/>
            </a:pPr>
            <a:endParaRPr lang="en-US" sz="3200" dirty="0"/>
          </a:p>
        </p:txBody>
      </p:sp>
      <p:sp>
        <p:nvSpPr>
          <p:cNvPr id="4" name="Title 1"/>
          <p:cNvSpPr txBox="1">
            <a:spLocks noGrp="1"/>
          </p:cNvSpPr>
          <p:nvPr>
            <p:ph type="title"/>
          </p:nvPr>
        </p:nvSpPr>
        <p:spPr>
          <a:xfrm>
            <a:off x="814346" y="190832"/>
            <a:ext cx="10515600" cy="7047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solidFill>
                  <a:srgbClr val="7030A0"/>
                </a:solidFill>
              </a:rPr>
              <a:t>Applications of Difference Equations</a:t>
            </a:r>
            <a:endParaRPr lang="en-US" b="1" dirty="0">
              <a:solidFill>
                <a:srgbClr val="7030A0"/>
              </a:solidFill>
            </a:endParaRPr>
          </a:p>
        </p:txBody>
      </p:sp>
    </p:spTree>
    <p:extLst>
      <p:ext uri="{BB962C8B-B14F-4D97-AF65-F5344CB8AC3E}">
        <p14:creationId xmlns:p14="http://schemas.microsoft.com/office/powerpoint/2010/main" val="3771681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685" y="1009816"/>
            <a:ext cx="11977315" cy="5167147"/>
          </a:xfrm>
        </p:spPr>
        <p:txBody>
          <a:bodyPr>
            <a:normAutofit/>
          </a:bodyPr>
          <a:lstStyle/>
          <a:p>
            <a:pPr algn="just">
              <a:buFont typeface="Wingdings" panose="05000000000000000000" pitchFamily="2" charset="2"/>
              <a:buChar char="q"/>
            </a:pPr>
            <a:r>
              <a:rPr lang="en-US" sz="3200" dirty="0" smtClean="0"/>
              <a:t>Stability</a:t>
            </a:r>
            <a:r>
              <a:rPr lang="en-US" sz="3200" dirty="0"/>
              <a:t>: FIR filters are inherently stable since their output depends solely on a finite number of input values, preventing issues associated with feedback loops.</a:t>
            </a:r>
          </a:p>
          <a:p>
            <a:pPr algn="just">
              <a:buFont typeface="Wingdings" panose="05000000000000000000" pitchFamily="2" charset="2"/>
              <a:buChar char="q"/>
            </a:pPr>
            <a:r>
              <a:rPr lang="en-US" sz="3200" dirty="0"/>
              <a:t>Linear Phase Response: FIR filters can be designed to have a linear phase response, which preserves the waveform shape of signals in the passband, making them ideal for applications where phase distortion is critical.</a:t>
            </a:r>
          </a:p>
          <a:p>
            <a:pPr algn="just">
              <a:buFont typeface="Wingdings" panose="05000000000000000000" pitchFamily="2" charset="2"/>
              <a:buChar char="q"/>
            </a:pPr>
            <a:r>
              <a:rPr lang="en-US" sz="3200" dirty="0"/>
              <a:t>Ease of Design: Designing FIR filters is generally straightforward, as they can be implemented using simple algorithms involving multipliers and adders.</a:t>
            </a:r>
          </a:p>
          <a:p>
            <a:pPr algn="just">
              <a:buFont typeface="Wingdings" panose="05000000000000000000" pitchFamily="2" charset="2"/>
              <a:buChar char="q"/>
            </a:pPr>
            <a:endParaRPr lang="en-US" sz="3200" dirty="0"/>
          </a:p>
        </p:txBody>
      </p:sp>
      <p:sp>
        <p:nvSpPr>
          <p:cNvPr id="4" name="Title 1"/>
          <p:cNvSpPr txBox="1">
            <a:spLocks/>
          </p:cNvSpPr>
          <p:nvPr/>
        </p:nvSpPr>
        <p:spPr>
          <a:xfrm>
            <a:off x="1317265" y="222637"/>
            <a:ext cx="10212125" cy="76332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solidFill>
                  <a:srgbClr val="7030A0"/>
                </a:solidFill>
              </a:rPr>
              <a:t>Properties of FIR Filter</a:t>
            </a:r>
            <a:endParaRPr lang="en-US" b="1" dirty="0">
              <a:solidFill>
                <a:srgbClr val="7030A0"/>
              </a:solidFill>
            </a:endParaRPr>
          </a:p>
        </p:txBody>
      </p:sp>
    </p:spTree>
    <p:extLst>
      <p:ext uri="{BB962C8B-B14F-4D97-AF65-F5344CB8AC3E}">
        <p14:creationId xmlns:p14="http://schemas.microsoft.com/office/powerpoint/2010/main" val="9331023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9803" y="744248"/>
            <a:ext cx="11669201" cy="5887140"/>
          </a:xfrm>
        </p:spPr>
        <p:txBody>
          <a:bodyPr>
            <a:noAutofit/>
          </a:bodyPr>
          <a:lstStyle/>
          <a:p>
            <a:pPr algn="just">
              <a:buFont typeface="Wingdings" panose="05000000000000000000" pitchFamily="2" charset="2"/>
              <a:buChar char="q"/>
            </a:pPr>
            <a:r>
              <a:rPr lang="en-US" sz="3200" dirty="0" smtClean="0"/>
              <a:t>There </a:t>
            </a:r>
            <a:r>
              <a:rPr lang="en-US" sz="3200" dirty="0"/>
              <a:t>are systematic methods for solving difference equations, including</a:t>
            </a:r>
            <a:r>
              <a:rPr lang="en-US" sz="3200" dirty="0" smtClean="0"/>
              <a:t>:</a:t>
            </a:r>
          </a:p>
          <a:p>
            <a:pPr algn="just">
              <a:buFont typeface="Wingdings" panose="05000000000000000000" pitchFamily="2" charset="2"/>
              <a:buChar char="q"/>
            </a:pPr>
            <a:endParaRPr lang="en-US" sz="3200" dirty="0"/>
          </a:p>
          <a:p>
            <a:pPr algn="just">
              <a:buFont typeface="Wingdings" panose="05000000000000000000" pitchFamily="2" charset="2"/>
              <a:buChar char="q"/>
            </a:pPr>
            <a:r>
              <a:rPr lang="en-US" sz="3200" dirty="0" smtClean="0"/>
              <a:t>Iterative </a:t>
            </a:r>
            <a:r>
              <a:rPr lang="en-US" sz="3200" dirty="0"/>
              <a:t>Methods: Directly computing successive terms based on initial conditions</a:t>
            </a:r>
            <a:r>
              <a:rPr lang="en-US" sz="3200" dirty="0" smtClean="0"/>
              <a:t>.</a:t>
            </a:r>
          </a:p>
          <a:p>
            <a:pPr algn="just">
              <a:buFont typeface="Wingdings" panose="05000000000000000000" pitchFamily="2" charset="2"/>
              <a:buChar char="q"/>
            </a:pPr>
            <a:endParaRPr lang="en-US" sz="3200" dirty="0"/>
          </a:p>
          <a:p>
            <a:pPr algn="just">
              <a:buFont typeface="Wingdings" panose="05000000000000000000" pitchFamily="2" charset="2"/>
              <a:buChar char="q"/>
            </a:pPr>
            <a:r>
              <a:rPr lang="en-US" sz="3200" dirty="0"/>
              <a:t>Characteristic Equation Method: Applicable for linear constant-coefficient difference equations</a:t>
            </a:r>
            <a:r>
              <a:rPr lang="en-US" sz="3200" dirty="0" smtClean="0"/>
              <a:t>.</a:t>
            </a:r>
          </a:p>
          <a:p>
            <a:pPr algn="just">
              <a:buFont typeface="Wingdings" panose="05000000000000000000" pitchFamily="2" charset="2"/>
              <a:buChar char="q"/>
            </a:pPr>
            <a:endParaRPr lang="en-US" sz="3200" dirty="0"/>
          </a:p>
          <a:p>
            <a:pPr algn="just">
              <a:buFont typeface="Wingdings" panose="05000000000000000000" pitchFamily="2" charset="2"/>
              <a:buChar char="q"/>
            </a:pPr>
            <a:r>
              <a:rPr lang="en-US" sz="3200" dirty="0"/>
              <a:t>Z-Transform: A powerful tool for analyzing linear time-invariant systems in the Z-domain.</a:t>
            </a:r>
          </a:p>
          <a:p>
            <a:pPr algn="just">
              <a:buFont typeface="Wingdings" panose="05000000000000000000" pitchFamily="2" charset="2"/>
              <a:buChar char="q"/>
            </a:pPr>
            <a:endParaRPr lang="en-US" sz="3200" dirty="0"/>
          </a:p>
        </p:txBody>
      </p:sp>
      <p:sp>
        <p:nvSpPr>
          <p:cNvPr id="4" name="Title 1"/>
          <p:cNvSpPr txBox="1">
            <a:spLocks noGrp="1"/>
          </p:cNvSpPr>
          <p:nvPr>
            <p:ph type="title"/>
          </p:nvPr>
        </p:nvSpPr>
        <p:spPr>
          <a:xfrm>
            <a:off x="814346" y="190832"/>
            <a:ext cx="10515600" cy="7047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solidFill>
                  <a:srgbClr val="7030A0"/>
                </a:solidFill>
              </a:rPr>
              <a:t>Solution Methods of Difference Equations</a:t>
            </a:r>
            <a:endParaRPr lang="en-US" b="1" dirty="0">
              <a:solidFill>
                <a:srgbClr val="7030A0"/>
              </a:solidFill>
            </a:endParaRPr>
          </a:p>
        </p:txBody>
      </p:sp>
    </p:spTree>
    <p:extLst>
      <p:ext uri="{BB962C8B-B14F-4D97-AF65-F5344CB8AC3E}">
        <p14:creationId xmlns:p14="http://schemas.microsoft.com/office/powerpoint/2010/main" val="1324607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2394" y="1364449"/>
            <a:ext cx="11696368" cy="4351338"/>
          </a:xfrm>
        </p:spPr>
        <p:txBody>
          <a:bodyPr>
            <a:normAutofit/>
          </a:bodyPr>
          <a:lstStyle/>
          <a:p>
            <a:pPr algn="just">
              <a:buFont typeface="Wingdings" panose="05000000000000000000" pitchFamily="2" charset="2"/>
              <a:buChar char="q"/>
            </a:pPr>
            <a:r>
              <a:rPr lang="en-US" sz="3200" dirty="0" smtClean="0"/>
              <a:t>FIR filters are utilized in various applications including:</a:t>
            </a:r>
          </a:p>
          <a:p>
            <a:pPr algn="just">
              <a:buFont typeface="Wingdings" panose="05000000000000000000" pitchFamily="2" charset="2"/>
              <a:buChar char="q"/>
            </a:pPr>
            <a:r>
              <a:rPr lang="en-US" sz="3200" dirty="0" smtClean="0"/>
              <a:t>Signal Processing: Used for filtering out unwanted noise or frequencies from signals.</a:t>
            </a:r>
          </a:p>
          <a:p>
            <a:pPr algn="just">
              <a:buFont typeface="Wingdings" panose="05000000000000000000" pitchFamily="2" charset="2"/>
              <a:buChar char="q"/>
            </a:pPr>
            <a:r>
              <a:rPr lang="en-US" sz="3200" dirty="0" smtClean="0"/>
              <a:t>Image Processing: Applied in tasks such as image smoothing and edge detection.</a:t>
            </a:r>
          </a:p>
          <a:p>
            <a:pPr algn="just">
              <a:buFont typeface="Wingdings" panose="05000000000000000000" pitchFamily="2" charset="2"/>
              <a:buChar char="q"/>
            </a:pPr>
            <a:r>
              <a:rPr lang="en-US" sz="3200" dirty="0" smtClean="0"/>
              <a:t>Communications: Employed in modulating and demodulating signals to ensure data integrity.</a:t>
            </a:r>
          </a:p>
        </p:txBody>
      </p:sp>
      <p:sp>
        <p:nvSpPr>
          <p:cNvPr id="4" name="Title 1"/>
          <p:cNvSpPr txBox="1">
            <a:spLocks/>
          </p:cNvSpPr>
          <p:nvPr/>
        </p:nvSpPr>
        <p:spPr>
          <a:xfrm>
            <a:off x="1317265" y="222637"/>
            <a:ext cx="10212125" cy="76332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solidFill>
                  <a:srgbClr val="7030A0"/>
                </a:solidFill>
              </a:rPr>
              <a:t>Applications of FIR Filter</a:t>
            </a:r>
            <a:endParaRPr lang="en-US" b="1" dirty="0">
              <a:solidFill>
                <a:srgbClr val="7030A0"/>
              </a:solidFill>
            </a:endParaRPr>
          </a:p>
        </p:txBody>
      </p:sp>
    </p:spTree>
    <p:extLst>
      <p:ext uri="{BB962C8B-B14F-4D97-AF65-F5344CB8AC3E}">
        <p14:creationId xmlns:p14="http://schemas.microsoft.com/office/powerpoint/2010/main" val="4191023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3955" y="1825625"/>
            <a:ext cx="11577099" cy="4351338"/>
          </a:xfrm>
        </p:spPr>
        <p:txBody>
          <a:bodyPr>
            <a:noAutofit/>
          </a:bodyPr>
          <a:lstStyle/>
          <a:p>
            <a:pPr marL="0" indent="0" algn="just">
              <a:buNone/>
            </a:pPr>
            <a:r>
              <a:rPr lang="en-US" sz="3200" dirty="0" smtClean="0"/>
              <a:t>Advantages:</a:t>
            </a:r>
          </a:p>
          <a:p>
            <a:pPr algn="just">
              <a:buFont typeface="Wingdings" panose="05000000000000000000" pitchFamily="2" charset="2"/>
              <a:buChar char="q"/>
            </a:pPr>
            <a:r>
              <a:rPr lang="en-US" sz="3200" dirty="0" smtClean="0"/>
              <a:t>Always stable and easy to implement.</a:t>
            </a:r>
          </a:p>
          <a:p>
            <a:pPr algn="just">
              <a:buFont typeface="Wingdings" panose="05000000000000000000" pitchFamily="2" charset="2"/>
              <a:buChar char="q"/>
            </a:pPr>
            <a:r>
              <a:rPr lang="en-US" sz="3200" dirty="0" smtClean="0"/>
              <a:t>Can achieve exact linear phase characteristics.</a:t>
            </a:r>
          </a:p>
          <a:p>
            <a:pPr algn="just">
              <a:buFont typeface="Wingdings" panose="05000000000000000000" pitchFamily="2" charset="2"/>
              <a:buChar char="q"/>
            </a:pPr>
            <a:r>
              <a:rPr lang="en-US" sz="3200" dirty="0" smtClean="0"/>
              <a:t>Suitable for real-time processing due to their predictable behavior.</a:t>
            </a:r>
          </a:p>
          <a:p>
            <a:pPr marL="0" indent="0" algn="just">
              <a:buNone/>
            </a:pPr>
            <a:r>
              <a:rPr lang="en-US" sz="3200" dirty="0" smtClean="0"/>
              <a:t>Disadvantages:</a:t>
            </a:r>
          </a:p>
          <a:p>
            <a:pPr algn="just">
              <a:buFont typeface="Wingdings" panose="05000000000000000000" pitchFamily="2" charset="2"/>
              <a:buChar char="q"/>
            </a:pPr>
            <a:r>
              <a:rPr lang="en-US" sz="3200" dirty="0" smtClean="0"/>
              <a:t>Typically require a higher order (more coefficients) than IIR filters to achieve similar performance levels, leading to increased computational complexity.</a:t>
            </a:r>
            <a:endParaRPr lang="en-US" sz="3200" dirty="0"/>
          </a:p>
        </p:txBody>
      </p:sp>
      <p:sp>
        <p:nvSpPr>
          <p:cNvPr id="4" name="Title 1"/>
          <p:cNvSpPr txBox="1">
            <a:spLocks/>
          </p:cNvSpPr>
          <p:nvPr/>
        </p:nvSpPr>
        <p:spPr>
          <a:xfrm>
            <a:off x="1317265" y="222637"/>
            <a:ext cx="10212125" cy="76332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solidFill>
                  <a:srgbClr val="7030A0"/>
                </a:solidFill>
              </a:rPr>
              <a:t>Advantages And Disadvantages of FIR Filter</a:t>
            </a:r>
            <a:endParaRPr lang="en-US" b="1" dirty="0">
              <a:solidFill>
                <a:srgbClr val="7030A0"/>
              </a:solidFill>
            </a:endParaRPr>
          </a:p>
        </p:txBody>
      </p:sp>
    </p:spTree>
    <p:extLst>
      <p:ext uri="{BB962C8B-B14F-4D97-AF65-F5344CB8AC3E}">
        <p14:creationId xmlns:p14="http://schemas.microsoft.com/office/powerpoint/2010/main" val="1376677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341119" y="151075"/>
            <a:ext cx="10212125" cy="548640"/>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7030A0"/>
                </a:solidFill>
              </a:rPr>
              <a:t>I</a:t>
            </a:r>
            <a:r>
              <a:rPr lang="en-US" b="1" dirty="0" smtClean="0">
                <a:solidFill>
                  <a:srgbClr val="7030A0"/>
                </a:solidFill>
              </a:rPr>
              <a:t>IR Filter</a:t>
            </a:r>
            <a:endParaRPr lang="en-US" b="1" dirty="0">
              <a:solidFill>
                <a:srgbClr val="7030A0"/>
              </a:solidFill>
            </a:endParaRPr>
          </a:p>
        </p:txBody>
      </p:sp>
      <p:sp>
        <p:nvSpPr>
          <p:cNvPr id="5" name="TextBox 4"/>
          <p:cNvSpPr txBox="1"/>
          <p:nvPr/>
        </p:nvSpPr>
        <p:spPr>
          <a:xfrm>
            <a:off x="198783" y="771277"/>
            <a:ext cx="11465781" cy="3970318"/>
          </a:xfrm>
          <a:prstGeom prst="rect">
            <a:avLst/>
          </a:prstGeom>
          <a:noFill/>
        </p:spPr>
        <p:txBody>
          <a:bodyPr wrap="square" rtlCol="0">
            <a:spAutoFit/>
          </a:bodyPr>
          <a:lstStyle/>
          <a:p>
            <a:pPr marL="457200" indent="-457200" algn="just">
              <a:buFont typeface="Wingdings" panose="05000000000000000000" pitchFamily="2" charset="2"/>
              <a:buChar char="q"/>
            </a:pPr>
            <a:r>
              <a:rPr lang="en-US" sz="2800" dirty="0" smtClean="0"/>
              <a:t>IIR (Infinite Impulse Response) filters are a crucial class of digital filters used in Digital Signal Processing (DSP). </a:t>
            </a:r>
          </a:p>
          <a:p>
            <a:pPr marL="457200" indent="-457200" algn="just">
              <a:buFont typeface="Wingdings" panose="05000000000000000000" pitchFamily="2" charset="2"/>
              <a:buChar char="q"/>
            </a:pPr>
            <a:r>
              <a:rPr lang="en-US" sz="2800" dirty="0" smtClean="0"/>
              <a:t>Their defining characteristic is that their impulse response extends indefinitely, meaning they can respond to an input signal over an infinite duration.</a:t>
            </a:r>
          </a:p>
          <a:p>
            <a:pPr marL="457200" indent="-457200" algn="just">
              <a:buFont typeface="Wingdings" panose="05000000000000000000" pitchFamily="2" charset="2"/>
              <a:buChar char="q"/>
            </a:pPr>
            <a:r>
              <a:rPr lang="en-US" sz="2800" dirty="0" smtClean="0"/>
              <a:t>An IIR filter's output at any time n depends not only on the current and past input values but also on past output values, creating a feedback loop.</a:t>
            </a:r>
          </a:p>
          <a:p>
            <a:pPr marL="457200" indent="-457200" algn="just">
              <a:buFont typeface="Wingdings" panose="05000000000000000000" pitchFamily="2" charset="2"/>
              <a:buChar char="q"/>
            </a:pPr>
            <a:r>
              <a:rPr lang="en-US" sz="2800" dirty="0" smtClean="0"/>
              <a:t>The general form of the difference equation for an IIR filter can be represented as:</a:t>
            </a:r>
            <a:endParaRPr lang="en-US" sz="2800" dirty="0"/>
          </a:p>
        </p:txBody>
      </p:sp>
      <p:pic>
        <p:nvPicPr>
          <p:cNvPr id="6" name="Picture 5"/>
          <p:cNvPicPr>
            <a:picLocks noChangeAspect="1"/>
          </p:cNvPicPr>
          <p:nvPr/>
        </p:nvPicPr>
        <p:blipFill>
          <a:blip r:embed="rId2"/>
          <a:stretch>
            <a:fillRect/>
          </a:stretch>
        </p:blipFill>
        <p:spPr>
          <a:xfrm>
            <a:off x="3387255" y="4269147"/>
            <a:ext cx="6917273" cy="2477720"/>
          </a:xfrm>
          <a:prstGeom prst="rect">
            <a:avLst/>
          </a:prstGeom>
        </p:spPr>
      </p:pic>
    </p:spTree>
    <p:extLst>
      <p:ext uri="{BB962C8B-B14F-4D97-AF65-F5344CB8AC3E}">
        <p14:creationId xmlns:p14="http://schemas.microsoft.com/office/powerpoint/2010/main" val="3742031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729" y="811034"/>
            <a:ext cx="11844130" cy="5661328"/>
          </a:xfrm>
        </p:spPr>
        <p:txBody>
          <a:bodyPr>
            <a:noAutofit/>
          </a:bodyPr>
          <a:lstStyle/>
          <a:p>
            <a:pPr algn="just">
              <a:buFont typeface="Wingdings" panose="05000000000000000000" pitchFamily="2" charset="2"/>
              <a:buChar char="q"/>
            </a:pPr>
            <a:r>
              <a:rPr lang="en-US" sz="3200" dirty="0" smtClean="0"/>
              <a:t>Feedback Mechanism: The inclusion of feedback allows IIR filters to have a more complex response and enables them to achieve sharper transitions in frequency response with fewer coefficients compared to FIR filters.</a:t>
            </a:r>
          </a:p>
          <a:p>
            <a:pPr algn="just">
              <a:buFont typeface="Wingdings" panose="05000000000000000000" pitchFamily="2" charset="2"/>
              <a:buChar char="q"/>
            </a:pPr>
            <a:r>
              <a:rPr lang="en-US" sz="3200" dirty="0" smtClean="0"/>
              <a:t>Computational Efficiency: IIR filters typically require fewer calculations (lower order) to achieve similar performance levels as FIR filters, making them suitable for applications where computational resources are limited.</a:t>
            </a:r>
          </a:p>
          <a:p>
            <a:pPr algn="just">
              <a:buFont typeface="Wingdings" panose="05000000000000000000" pitchFamily="2" charset="2"/>
              <a:buChar char="q"/>
            </a:pPr>
            <a:r>
              <a:rPr lang="en-US" sz="3200" dirty="0" smtClean="0"/>
              <a:t>Phase Response: IIR filters generally exhibit a nonlinear phase response, which can introduce phase distortion in applications sensitive to timing, such as audio processing.</a:t>
            </a:r>
            <a:endParaRPr lang="en-US" sz="3200" dirty="0"/>
          </a:p>
        </p:txBody>
      </p:sp>
      <p:sp>
        <p:nvSpPr>
          <p:cNvPr id="4" name="Title 1"/>
          <p:cNvSpPr txBox="1">
            <a:spLocks/>
          </p:cNvSpPr>
          <p:nvPr/>
        </p:nvSpPr>
        <p:spPr>
          <a:xfrm>
            <a:off x="1341119" y="151075"/>
            <a:ext cx="10212125" cy="548640"/>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solidFill>
                  <a:srgbClr val="7030A0"/>
                </a:solidFill>
              </a:rPr>
              <a:t>Key Features of IIR Filter</a:t>
            </a:r>
            <a:endParaRPr lang="en-US" b="1" dirty="0">
              <a:solidFill>
                <a:srgbClr val="7030A0"/>
              </a:solidFill>
            </a:endParaRPr>
          </a:p>
        </p:txBody>
      </p:sp>
    </p:spTree>
    <p:extLst>
      <p:ext uri="{BB962C8B-B14F-4D97-AF65-F5344CB8AC3E}">
        <p14:creationId xmlns:p14="http://schemas.microsoft.com/office/powerpoint/2010/main" val="538639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6247" y="652007"/>
            <a:ext cx="11593002" cy="6082748"/>
          </a:xfrm>
        </p:spPr>
        <p:txBody>
          <a:bodyPr>
            <a:normAutofit/>
          </a:bodyPr>
          <a:lstStyle/>
          <a:p>
            <a:pPr marL="0" indent="0">
              <a:buNone/>
            </a:pPr>
            <a:r>
              <a:rPr lang="en-US" sz="3200" b="1" dirty="0" smtClean="0"/>
              <a:t>Advantages</a:t>
            </a:r>
          </a:p>
          <a:p>
            <a:pPr>
              <a:buFont typeface="Wingdings" panose="05000000000000000000" pitchFamily="2" charset="2"/>
              <a:buChar char="q"/>
            </a:pPr>
            <a:r>
              <a:rPr lang="en-US" sz="3200" dirty="0" smtClean="0"/>
              <a:t>Efficiency: Achieve desired filtering effects with fewer coefficients and lower computational load.</a:t>
            </a:r>
          </a:p>
          <a:p>
            <a:pPr>
              <a:buFont typeface="Wingdings" panose="05000000000000000000" pitchFamily="2" charset="2"/>
              <a:buChar char="q"/>
            </a:pPr>
            <a:r>
              <a:rPr lang="en-US" sz="3200" dirty="0" smtClean="0"/>
              <a:t>Analog Filter Approximation: Can closely approximate analog filter designs, making them useful in applications that require digital implementations of existing analog systems.</a:t>
            </a:r>
          </a:p>
          <a:p>
            <a:pPr marL="0" indent="0">
              <a:buNone/>
            </a:pPr>
            <a:r>
              <a:rPr lang="en-US" sz="3200" b="1" dirty="0" smtClean="0"/>
              <a:t>Disadvantages</a:t>
            </a:r>
          </a:p>
          <a:p>
            <a:pPr>
              <a:buFont typeface="Wingdings" panose="05000000000000000000" pitchFamily="2" charset="2"/>
              <a:buChar char="q"/>
            </a:pPr>
            <a:r>
              <a:rPr lang="en-US" sz="3200" dirty="0" smtClean="0"/>
              <a:t>Stability Issues: If not designed carefully, IIR filters can become unstable, leading to oscillations and unwanted noise in the output.</a:t>
            </a:r>
          </a:p>
          <a:p>
            <a:pPr>
              <a:buFont typeface="Wingdings" panose="05000000000000000000" pitchFamily="2" charset="2"/>
              <a:buChar char="q"/>
            </a:pPr>
            <a:r>
              <a:rPr lang="en-US" sz="3200" dirty="0" smtClean="0"/>
              <a:t>Nonlinear Phase Response: This can be problematic for applications requiring precise phase relationships.</a:t>
            </a:r>
          </a:p>
        </p:txBody>
      </p:sp>
      <p:sp>
        <p:nvSpPr>
          <p:cNvPr id="4" name="Title 1"/>
          <p:cNvSpPr txBox="1">
            <a:spLocks/>
          </p:cNvSpPr>
          <p:nvPr/>
        </p:nvSpPr>
        <p:spPr>
          <a:xfrm>
            <a:off x="1341119" y="151075"/>
            <a:ext cx="10212125" cy="548640"/>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solidFill>
                  <a:srgbClr val="7030A0"/>
                </a:solidFill>
              </a:rPr>
              <a:t>Advantages And Disadvantages of IIR Filter</a:t>
            </a:r>
            <a:endParaRPr lang="en-US" b="1" dirty="0">
              <a:solidFill>
                <a:srgbClr val="7030A0"/>
              </a:solidFill>
            </a:endParaRPr>
          </a:p>
        </p:txBody>
      </p:sp>
    </p:spTree>
    <p:extLst>
      <p:ext uri="{BB962C8B-B14F-4D97-AF65-F5344CB8AC3E}">
        <p14:creationId xmlns:p14="http://schemas.microsoft.com/office/powerpoint/2010/main" val="52153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6734" y="652007"/>
            <a:ext cx="11147066" cy="5524956"/>
          </a:xfrm>
        </p:spPr>
        <p:txBody>
          <a:bodyPr>
            <a:noAutofit/>
          </a:bodyPr>
          <a:lstStyle/>
          <a:p>
            <a:pPr marL="0" indent="0" algn="just">
              <a:buNone/>
            </a:pPr>
            <a:r>
              <a:rPr lang="en-US" sz="4000" b="1" dirty="0" smtClean="0"/>
              <a:t>Applications</a:t>
            </a:r>
          </a:p>
          <a:p>
            <a:pPr algn="just">
              <a:buFont typeface="Wingdings" panose="05000000000000000000" pitchFamily="2" charset="2"/>
              <a:buChar char="q"/>
            </a:pPr>
            <a:r>
              <a:rPr lang="en-US" sz="4000" dirty="0" smtClean="0"/>
              <a:t>IIR filters are widely used in various fields including:</a:t>
            </a:r>
          </a:p>
          <a:p>
            <a:pPr algn="just">
              <a:buFont typeface="Wingdings" panose="05000000000000000000" pitchFamily="2" charset="2"/>
              <a:buChar char="q"/>
            </a:pPr>
            <a:r>
              <a:rPr lang="en-US" sz="4000" dirty="0" smtClean="0"/>
              <a:t>Audio Processing: For equalization and dynamic range compression.</a:t>
            </a:r>
          </a:p>
          <a:p>
            <a:pPr algn="just">
              <a:buFont typeface="Wingdings" panose="05000000000000000000" pitchFamily="2" charset="2"/>
              <a:buChar char="q"/>
            </a:pPr>
            <a:r>
              <a:rPr lang="en-US" sz="4000" dirty="0" smtClean="0"/>
              <a:t>Communications: In modulation and demodulation processes.</a:t>
            </a:r>
          </a:p>
          <a:p>
            <a:pPr algn="just">
              <a:buFont typeface="Wingdings" panose="05000000000000000000" pitchFamily="2" charset="2"/>
              <a:buChar char="q"/>
            </a:pPr>
            <a:r>
              <a:rPr lang="en-US" sz="4000" dirty="0" smtClean="0"/>
              <a:t>Control Systems: For filtering signals in feedback loops.</a:t>
            </a:r>
            <a:endParaRPr lang="en-US" sz="4000" dirty="0"/>
          </a:p>
        </p:txBody>
      </p:sp>
      <p:sp>
        <p:nvSpPr>
          <p:cNvPr id="4" name="Title 1"/>
          <p:cNvSpPr txBox="1">
            <a:spLocks/>
          </p:cNvSpPr>
          <p:nvPr/>
        </p:nvSpPr>
        <p:spPr>
          <a:xfrm>
            <a:off x="1341119" y="151075"/>
            <a:ext cx="10212125" cy="548640"/>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solidFill>
                  <a:srgbClr val="7030A0"/>
                </a:solidFill>
              </a:rPr>
              <a:t>Applications of IIR Filter</a:t>
            </a:r>
            <a:endParaRPr lang="en-US" b="1" dirty="0">
              <a:solidFill>
                <a:srgbClr val="7030A0"/>
              </a:solidFill>
            </a:endParaRPr>
          </a:p>
        </p:txBody>
      </p:sp>
    </p:spTree>
    <p:extLst>
      <p:ext uri="{BB962C8B-B14F-4D97-AF65-F5344CB8AC3E}">
        <p14:creationId xmlns:p14="http://schemas.microsoft.com/office/powerpoint/2010/main" val="2337690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6733" y="898497"/>
            <a:ext cx="11736125" cy="5278466"/>
          </a:xfrm>
        </p:spPr>
        <p:txBody>
          <a:bodyPr>
            <a:normAutofit/>
          </a:bodyPr>
          <a:lstStyle/>
          <a:p>
            <a:pPr algn="just">
              <a:buFont typeface="Wingdings" panose="05000000000000000000" pitchFamily="2" charset="2"/>
              <a:buChar char="q"/>
            </a:pPr>
            <a:r>
              <a:rPr lang="en-US" sz="3600" dirty="0"/>
              <a:t>The Wiener filter is a statistical tool used in signal processing to minimize the mean square error (MSE) between an estimated signal and the true signal, particularly in the presence of noise. </a:t>
            </a:r>
            <a:endParaRPr lang="en-US" sz="3600" dirty="0" smtClean="0"/>
          </a:p>
          <a:p>
            <a:pPr algn="just">
              <a:buFont typeface="Wingdings" panose="05000000000000000000" pitchFamily="2" charset="2"/>
              <a:buChar char="q"/>
            </a:pPr>
            <a:r>
              <a:rPr lang="en-US" sz="3600" dirty="0" smtClean="0"/>
              <a:t>It </a:t>
            </a:r>
            <a:r>
              <a:rPr lang="en-US" sz="3600" dirty="0"/>
              <a:t>is especially effective for restoring signals or images that have been degraded by additive noise and blurring.</a:t>
            </a:r>
          </a:p>
        </p:txBody>
      </p:sp>
      <p:sp>
        <p:nvSpPr>
          <p:cNvPr id="4" name="Title 1"/>
          <p:cNvSpPr txBox="1">
            <a:spLocks/>
          </p:cNvSpPr>
          <p:nvPr/>
        </p:nvSpPr>
        <p:spPr>
          <a:xfrm>
            <a:off x="1341119" y="151075"/>
            <a:ext cx="10212125" cy="548640"/>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solidFill>
                  <a:srgbClr val="7030A0"/>
                </a:solidFill>
              </a:rPr>
              <a:t>Wiener Filter</a:t>
            </a:r>
            <a:endParaRPr lang="en-US" b="1" dirty="0">
              <a:solidFill>
                <a:srgbClr val="7030A0"/>
              </a:solidFill>
            </a:endParaRPr>
          </a:p>
        </p:txBody>
      </p:sp>
    </p:spTree>
    <p:extLst>
      <p:ext uri="{BB962C8B-B14F-4D97-AF65-F5344CB8AC3E}">
        <p14:creationId xmlns:p14="http://schemas.microsoft.com/office/powerpoint/2010/main" val="41897789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1314</Words>
  <Application>Microsoft Office PowerPoint</Application>
  <PresentationFormat>Widescreen</PresentationFormat>
  <Paragraphs>97</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__fkGroteskNeue_598ab8</vt:lpstr>
      <vt:lpstr>Arial</vt:lpstr>
      <vt:lpstr>Calibri</vt:lpstr>
      <vt:lpstr>Calibri Light</vt:lpstr>
      <vt:lpstr>Wingdings</vt:lpstr>
      <vt:lpstr>Office Theme</vt:lpstr>
      <vt:lpstr>FIR Filter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Key Features of Bilinear Transformation</vt:lpstr>
      <vt:lpstr>Applications of Bilinear Transformation</vt:lpstr>
      <vt:lpstr>Difference Equation</vt:lpstr>
      <vt:lpstr>Difference Equation</vt:lpstr>
      <vt:lpstr>Types of Difference Equations</vt:lpstr>
      <vt:lpstr>Applications of Difference Equations</vt:lpstr>
      <vt:lpstr>Solution Methods of Difference Equations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 (Finite Impulse Response)</dc:title>
  <dc:creator>Wazir laghari</dc:creator>
  <cp:lastModifiedBy>Wazir laghari</cp:lastModifiedBy>
  <cp:revision>35</cp:revision>
  <dcterms:created xsi:type="dcterms:W3CDTF">2024-11-13T06:01:15Z</dcterms:created>
  <dcterms:modified xsi:type="dcterms:W3CDTF">2024-11-13T07:52:59Z</dcterms:modified>
</cp:coreProperties>
</file>