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18" r:id="rId3"/>
    <p:sldId id="319" r:id="rId4"/>
    <p:sldId id="324" r:id="rId5"/>
    <p:sldId id="320" r:id="rId6"/>
    <p:sldId id="323" r:id="rId7"/>
    <p:sldId id="322" r:id="rId8"/>
    <p:sldId id="326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26/09/67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0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11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1914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</a:rPr>
              <a:t>Pole Zero Diagram</a:t>
            </a:r>
            <a:endParaRPr lang="en-US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D7EB3B4-D165-4639-BA0A-79001A3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7418E2-CEAD-4B8C-862F-B1F69F8059D8}"/>
              </a:ext>
            </a:extLst>
          </p:cNvPr>
          <p:cNvSpPr txBox="1"/>
          <p:nvPr/>
        </p:nvSpPr>
        <p:spPr>
          <a:xfrm>
            <a:off x="261257" y="914400"/>
            <a:ext cx="1041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Zeros:	</a:t>
            </a:r>
            <a:r>
              <a:rPr lang="en-US" dirty="0">
                <a:solidFill>
                  <a:schemeClr val="accent2"/>
                </a:solidFill>
              </a:rPr>
              <a:t>Zeros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numerator</a:t>
            </a:r>
            <a:r>
              <a:rPr lang="en-US" dirty="0">
                <a:solidFill>
                  <a:srgbClr val="7030A0"/>
                </a:solidFill>
              </a:rPr>
              <a:t> 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96798C-50A1-4DD6-AA64-290A390E1B01}"/>
              </a:ext>
            </a:extLst>
          </p:cNvPr>
          <p:cNvSpPr txBox="1"/>
          <p:nvPr/>
        </p:nvSpPr>
        <p:spPr>
          <a:xfrm>
            <a:off x="190832" y="2006211"/>
            <a:ext cx="115532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Poles:	</a:t>
            </a:r>
            <a:r>
              <a:rPr lang="en-US" dirty="0">
                <a:solidFill>
                  <a:schemeClr val="accent2"/>
                </a:solidFill>
              </a:rPr>
              <a:t>Poles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denominator </a:t>
            </a:r>
            <a:r>
              <a:rPr lang="en-US" dirty="0">
                <a:solidFill>
                  <a:srgbClr val="7030A0"/>
                </a:solidFill>
              </a:rPr>
              <a:t>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Write the MATLAB Code 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26BBDF-D53F-4E5D-9FE5-150509A6B8B5}"/>
              </a:ext>
            </a:extLst>
          </p:cNvPr>
          <p:cNvSpPr txBox="1"/>
          <p:nvPr/>
        </p:nvSpPr>
        <p:spPr>
          <a:xfrm>
            <a:off x="719017" y="3657858"/>
            <a:ext cx="4888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/>
              <a:t>&gt;&gt; numerator = [1 2];</a:t>
            </a:r>
          </a:p>
          <a:p>
            <a:r>
              <a:rPr lang="th-TH" sz="2000" dirty="0"/>
              <a:t>&gt;&gt; denominator = [1 7 12];</a:t>
            </a:r>
          </a:p>
          <a:p>
            <a:r>
              <a:rPr lang="th-TH" sz="2000" dirty="0"/>
              <a:t>&gt;&gt; sys = tf(numerator, denominator)</a:t>
            </a:r>
          </a:p>
          <a:p>
            <a:endParaRPr lang="th-TH" sz="2000" dirty="0"/>
          </a:p>
          <a:p>
            <a:r>
              <a:rPr lang="th-TH" sz="2000" dirty="0"/>
              <a:t>sys =</a:t>
            </a:r>
          </a:p>
          <a:p>
            <a:r>
              <a:rPr lang="th-TH" sz="2000" dirty="0"/>
              <a:t>       s + 2</a:t>
            </a:r>
          </a:p>
          <a:p>
            <a:r>
              <a:rPr lang="th-TH" sz="2000" dirty="0"/>
              <a:t>  --------------</a:t>
            </a:r>
          </a:p>
          <a:p>
            <a:r>
              <a:rPr lang="th-TH" sz="2000" dirty="0"/>
              <a:t>  s^2 + 7 s + 12</a:t>
            </a:r>
          </a:p>
          <a:p>
            <a:r>
              <a:rPr lang="th-TH" sz="2000" dirty="0"/>
              <a:t> Continuous-time transfer function.</a:t>
            </a:r>
          </a:p>
          <a:p>
            <a:r>
              <a:rPr lang="en-US" sz="2000" dirty="0"/>
              <a:t>plot(sys)</a:t>
            </a:r>
            <a:endParaRPr lang="th-TH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D53B55B3-0EA5-4E44-9D26-F97B4D10B666}"/>
              </a:ext>
            </a:extLst>
          </p:cNvPr>
          <p:cNvSpPr/>
          <p:nvPr/>
        </p:nvSpPr>
        <p:spPr>
          <a:xfrm>
            <a:off x="429847" y="3568399"/>
            <a:ext cx="4501662" cy="32097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7688F6F-66A0-47AF-B814-32F4F71A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06" y="3429000"/>
            <a:ext cx="4886325" cy="3209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AC66F-BEDD-4C03-92C2-69E3FE2C2240}"/>
              </a:ext>
            </a:extLst>
          </p:cNvPr>
          <p:cNvSpPr/>
          <p:nvPr/>
        </p:nvSpPr>
        <p:spPr>
          <a:xfrm>
            <a:off x="5970954" y="3352800"/>
            <a:ext cx="5603631" cy="3425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7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DFCA078-755D-44D2-A151-983D0D9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Pole-Zero Diagram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87A9E4C-A4F1-404E-BE6E-D281EDF5CBA1}"/>
              </a:ext>
            </a:extLst>
          </p:cNvPr>
          <p:cNvSpPr txBox="1"/>
          <p:nvPr/>
        </p:nvSpPr>
        <p:spPr>
          <a:xfrm>
            <a:off x="320431" y="828431"/>
            <a:ext cx="1165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 on s-plane </a:t>
            </a:r>
            <a:r>
              <a:rPr lang="en-US" dirty="0">
                <a:solidFill>
                  <a:srgbClr val="002060"/>
                </a:solidFill>
              </a:rPr>
              <a:t>which represents the location of Poles and Zeros </a:t>
            </a:r>
            <a:r>
              <a:rPr lang="en-US" dirty="0">
                <a:solidFill>
                  <a:schemeClr val="accent1"/>
                </a:solidFill>
              </a:rPr>
              <a:t>of a </a:t>
            </a:r>
            <a:r>
              <a:rPr lang="en-US" dirty="0">
                <a:solidFill>
                  <a:srgbClr val="00B050"/>
                </a:solidFill>
              </a:rPr>
              <a:t>Transfer Function</a:t>
            </a:r>
            <a:r>
              <a:rPr lang="en-US" dirty="0">
                <a:solidFill>
                  <a:schemeClr val="accent1"/>
                </a:solidFill>
              </a:rPr>
              <a:t> is called as </a:t>
            </a:r>
            <a:r>
              <a:rPr lang="en-US" dirty="0">
                <a:solidFill>
                  <a:srgbClr val="C00000"/>
                </a:solidFill>
              </a:rPr>
              <a:t>Pole-Zero Diagram.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7AAD07-A027-4AD9-BEE0-BF1AE2A2FFA3}"/>
              </a:ext>
            </a:extLst>
          </p:cNvPr>
          <p:cNvSpPr txBox="1"/>
          <p:nvPr/>
        </p:nvSpPr>
        <p:spPr>
          <a:xfrm>
            <a:off x="288292" y="1815481"/>
            <a:ext cx="1048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Poles</a:t>
            </a:r>
            <a:r>
              <a:rPr lang="en-US" dirty="0"/>
              <a:t> are represented by    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ym typeface="Symbol" panose="05050102010706020507" pitchFamily="18" charset="2"/>
              </a:rPr>
              <a:t>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Zeros</a:t>
            </a:r>
            <a:r>
              <a:rPr lang="en-US" dirty="0"/>
              <a:t> are represented by </a:t>
            </a:r>
            <a:endParaRPr lang="th-TH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33F7B677-87F6-4A37-BB13-EF273261F788}"/>
              </a:ext>
            </a:extLst>
          </p:cNvPr>
          <p:cNvSpPr/>
          <p:nvPr/>
        </p:nvSpPr>
        <p:spPr>
          <a:xfrm>
            <a:off x="4353169" y="2344614"/>
            <a:ext cx="312615" cy="3048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4B71355-207D-4D3D-895D-C660C503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2" y="3248391"/>
            <a:ext cx="5286375" cy="33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B036FD-8948-4098-BE53-747D603E3F54}"/>
              </a:ext>
            </a:extLst>
          </p:cNvPr>
          <p:cNvSpPr txBox="1"/>
          <p:nvPr/>
        </p:nvSpPr>
        <p:spPr>
          <a:xfrm>
            <a:off x="6158523" y="1946031"/>
            <a:ext cx="5666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X-axis is sigma-axis (real part of x)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Y-axis is the 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-axis which is the imaginary part of x</a:t>
            </a:r>
            <a:endParaRPr lang="th-T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6EFEB1C-B4CF-4C0C-97D0-503EFB3509DA}"/>
              </a:ext>
            </a:extLst>
          </p:cNvPr>
          <p:cNvSpPr/>
          <p:nvPr/>
        </p:nvSpPr>
        <p:spPr>
          <a:xfrm>
            <a:off x="6166338" y="1891323"/>
            <a:ext cx="5705231" cy="173501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77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9" y="465702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62347" y="1244938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47" y="1244938"/>
                <a:ext cx="3468577" cy="8971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0" y="2218414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𝑺𝒐𝒍𝒖𝒕𝒊𝒐𝒏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8414"/>
                <a:ext cx="231383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407505" y="3150952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5" y="3150952"/>
                <a:ext cx="6438568" cy="98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8012944" y="3206612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44" y="3206612"/>
                <a:ext cx="3552246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=""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D29433B0-FFB1-4455-9A4E-882DE4D89959}"/>
                  </a:ext>
                </a:extLst>
              </p:cNvPr>
              <p:cNvSpPr txBox="1"/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4148544" y="3285809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79029917-80E4-4BE8-8D4A-E5DE494723D5}"/>
              </a:ext>
            </a:extLst>
          </p:cNvPr>
          <p:cNvCxnSpPr>
            <a:cxnSpLocks/>
          </p:cNvCxnSpPr>
          <p:nvPr/>
        </p:nvCxnSpPr>
        <p:spPr>
          <a:xfrm>
            <a:off x="3157296" y="332115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6F05EAB2-8EDA-4BDB-9EA9-87923BA7CF79}"/>
              </a:ext>
            </a:extLst>
          </p:cNvPr>
          <p:cNvCxnSpPr>
            <a:cxnSpLocks/>
          </p:cNvCxnSpPr>
          <p:nvPr/>
        </p:nvCxnSpPr>
        <p:spPr>
          <a:xfrm flipV="1">
            <a:off x="3182330" y="332115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49B16F52-C854-440C-A5A9-2A4FAF183430}"/>
              </a:ext>
            </a:extLst>
          </p:cNvPr>
          <p:cNvCxnSpPr>
            <a:cxnSpLocks/>
          </p:cNvCxnSpPr>
          <p:nvPr/>
        </p:nvCxnSpPr>
        <p:spPr>
          <a:xfrm>
            <a:off x="2307299" y="3313269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7C1FABCD-33F3-4118-904E-267D3C8D43FB}"/>
              </a:ext>
            </a:extLst>
          </p:cNvPr>
          <p:cNvCxnSpPr>
            <a:cxnSpLocks/>
          </p:cNvCxnSpPr>
          <p:nvPr/>
        </p:nvCxnSpPr>
        <p:spPr>
          <a:xfrm flipV="1">
            <a:off x="2332333" y="3313269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1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=""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+8)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(2−2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blipFill>
                <a:blip r:embed="rId8"/>
                <a:stretch>
                  <a:fillRect r="-587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5950409" y="3303411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CEC41C1B-91F1-4BF3-82EB-5AD6B5BC0952}"/>
                  </a:ext>
                </a:extLst>
              </p:cNvPr>
              <p:cNvSpPr txBox="1"/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6E20152A-7885-4168-9367-D80349760E96}"/>
              </a:ext>
            </a:extLst>
          </p:cNvPr>
          <p:cNvCxnSpPr>
            <a:cxnSpLocks/>
          </p:cNvCxnSpPr>
          <p:nvPr/>
        </p:nvCxnSpPr>
        <p:spPr>
          <a:xfrm>
            <a:off x="5073659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E825BBB6-17EA-42EF-AD12-DB5A5ADE2235}"/>
              </a:ext>
            </a:extLst>
          </p:cNvPr>
          <p:cNvCxnSpPr>
            <a:cxnSpLocks/>
          </p:cNvCxnSpPr>
          <p:nvPr/>
        </p:nvCxnSpPr>
        <p:spPr>
          <a:xfrm flipV="1">
            <a:off x="5098693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DA15D317-C15C-430E-BE17-1DF3C61181AA}"/>
              </a:ext>
            </a:extLst>
          </p:cNvPr>
          <p:cNvSpPr/>
          <p:nvPr/>
        </p:nvSpPr>
        <p:spPr>
          <a:xfrm>
            <a:off x="5171336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3471C179-9D2A-4923-9D6E-D12D1C23A09A}"/>
              </a:ext>
            </a:extLst>
          </p:cNvPr>
          <p:cNvCxnSpPr>
            <a:cxnSpLocks/>
          </p:cNvCxnSpPr>
          <p:nvPr/>
        </p:nvCxnSpPr>
        <p:spPr>
          <a:xfrm>
            <a:off x="4152526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4880D92D-FFD8-4C13-926C-4CD71275EBD1}"/>
              </a:ext>
            </a:extLst>
          </p:cNvPr>
          <p:cNvCxnSpPr>
            <a:cxnSpLocks/>
          </p:cNvCxnSpPr>
          <p:nvPr/>
        </p:nvCxnSpPr>
        <p:spPr>
          <a:xfrm flipV="1">
            <a:off x="4177560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5654504F-F2C0-4E35-BC50-7AF5D861EA49}"/>
              </a:ext>
            </a:extLst>
          </p:cNvPr>
          <p:cNvSpPr/>
          <p:nvPr/>
        </p:nvSpPr>
        <p:spPr>
          <a:xfrm>
            <a:off x="4250203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1E4A7461-22C6-456B-A816-C2A7AA670B70}"/>
              </a:ext>
            </a:extLst>
          </p:cNvPr>
          <p:cNvCxnSpPr>
            <a:cxnSpLocks/>
          </p:cNvCxnSpPr>
          <p:nvPr/>
        </p:nvCxnSpPr>
        <p:spPr>
          <a:xfrm>
            <a:off x="7772504" y="3284730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3283E3F4-7072-4423-B49D-CCDB6BF500E1}"/>
              </a:ext>
            </a:extLst>
          </p:cNvPr>
          <p:cNvCxnSpPr>
            <a:cxnSpLocks/>
          </p:cNvCxnSpPr>
          <p:nvPr/>
        </p:nvCxnSpPr>
        <p:spPr>
          <a:xfrm flipV="1">
            <a:off x="7797538" y="3284730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EBF1BA22-91A5-44AD-90CA-8A2A2F721C75}"/>
              </a:ext>
            </a:extLst>
          </p:cNvPr>
          <p:cNvSpPr/>
          <p:nvPr/>
        </p:nvSpPr>
        <p:spPr>
          <a:xfrm>
            <a:off x="7870181" y="33296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0929A312-7819-49C9-99EC-5A34D8FCCF6B}"/>
              </a:ext>
            </a:extLst>
          </p:cNvPr>
          <p:cNvSpPr/>
          <p:nvPr/>
        </p:nvSpPr>
        <p:spPr>
          <a:xfrm>
            <a:off x="6044321" y="429733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0A8F53C6-A26F-462C-A01A-4ACE8B0ECC11}"/>
              </a:ext>
            </a:extLst>
          </p:cNvPr>
          <p:cNvSpPr/>
          <p:nvPr/>
        </p:nvSpPr>
        <p:spPr>
          <a:xfrm>
            <a:off x="6056568" y="518792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2D55F2DF-CE76-4AA1-BDD7-0889F75D0D73}"/>
                  </a:ext>
                </a:extLst>
              </p:cNvPr>
              <p:cNvSpPr txBox="1"/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blipFill>
                <a:blip r:embed="rId10"/>
                <a:stretch>
                  <a:fillRect r="-26506"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BF3EFE0-050D-433E-8641-221921A736EC}"/>
                  </a:ext>
                </a:extLst>
              </p:cNvPr>
              <p:cNvSpPr txBox="1"/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blipFill>
                <a:blip r:embed="rId11"/>
                <a:stretch>
                  <a:fillRect l="-1470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="" xmlns:a16="http://schemas.microsoft.com/office/drawing/2014/main" id="{3ADC76FE-F956-42F4-83C9-36A263A68541}"/>
              </a:ext>
            </a:extLst>
          </p:cNvPr>
          <p:cNvSpPr/>
          <p:nvPr/>
        </p:nvSpPr>
        <p:spPr>
          <a:xfrm>
            <a:off x="6056568" y="242857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6F4049BA-AFAB-4705-90ED-96FB94EDB0A2}"/>
              </a:ext>
            </a:extLst>
          </p:cNvPr>
          <p:cNvSpPr/>
          <p:nvPr/>
        </p:nvSpPr>
        <p:spPr>
          <a:xfrm>
            <a:off x="6064013" y="153248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AC163BDF-DB2A-44FF-982F-A50819F940F9}"/>
                  </a:ext>
                </a:extLst>
              </p:cNvPr>
              <p:cNvSpPr txBox="1"/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blipFill>
                <a:blip r:embed="rId1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458D3F12-5273-43EF-81A9-9E2E1A7CCA19}"/>
                  </a:ext>
                </a:extLst>
              </p:cNvPr>
              <p:cNvSpPr txBox="1"/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blipFill>
                <a:blip r:embed="rId13"/>
                <a:stretch>
                  <a:fillRect l="-6024" r="-13253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="" xmlns:a16="http://schemas.microsoft.com/office/drawing/2014/main" id="{2A19F10C-702B-414E-9366-7B61FE021BA8}"/>
              </a:ext>
            </a:extLst>
          </p:cNvPr>
          <p:cNvSpPr/>
          <p:nvPr/>
        </p:nvSpPr>
        <p:spPr>
          <a:xfrm>
            <a:off x="6041153" y="519224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4C7852FE-5063-48C4-8D73-4C62A62F214A}"/>
              </a:ext>
            </a:extLst>
          </p:cNvPr>
          <p:cNvCxnSpPr>
            <a:cxnSpLocks/>
          </p:cNvCxnSpPr>
          <p:nvPr/>
        </p:nvCxnSpPr>
        <p:spPr>
          <a:xfrm>
            <a:off x="5946644" y="5135342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8184728E-96B4-46BA-8D31-EA1FFD1FE9AB}"/>
              </a:ext>
            </a:extLst>
          </p:cNvPr>
          <p:cNvCxnSpPr>
            <a:cxnSpLocks/>
          </p:cNvCxnSpPr>
          <p:nvPr/>
        </p:nvCxnSpPr>
        <p:spPr>
          <a:xfrm flipV="1">
            <a:off x="5971678" y="5135342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0CCC4630-58A5-4C94-9AD5-DB3957642221}"/>
              </a:ext>
            </a:extLst>
          </p:cNvPr>
          <p:cNvSpPr/>
          <p:nvPr/>
        </p:nvSpPr>
        <p:spPr>
          <a:xfrm>
            <a:off x="6044321" y="518030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E9765E61-8336-4933-992B-18D981F05869}"/>
              </a:ext>
            </a:extLst>
          </p:cNvPr>
          <p:cNvSpPr/>
          <p:nvPr/>
        </p:nvSpPr>
        <p:spPr>
          <a:xfrm>
            <a:off x="6072858" y="155242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5AD63FFA-542A-46DC-88B3-966D25213171}"/>
              </a:ext>
            </a:extLst>
          </p:cNvPr>
          <p:cNvCxnSpPr>
            <a:cxnSpLocks/>
          </p:cNvCxnSpPr>
          <p:nvPr/>
        </p:nvCxnSpPr>
        <p:spPr>
          <a:xfrm>
            <a:off x="5978349" y="149552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22479812-1956-4EBF-9024-29840588FE59}"/>
              </a:ext>
            </a:extLst>
          </p:cNvPr>
          <p:cNvCxnSpPr>
            <a:cxnSpLocks/>
          </p:cNvCxnSpPr>
          <p:nvPr/>
        </p:nvCxnSpPr>
        <p:spPr>
          <a:xfrm flipV="1">
            <a:off x="6003383" y="149552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190D9E7A-5F72-4537-94E2-D8050E02CE83}"/>
              </a:ext>
            </a:extLst>
          </p:cNvPr>
          <p:cNvSpPr/>
          <p:nvPr/>
        </p:nvSpPr>
        <p:spPr>
          <a:xfrm>
            <a:off x="6076026" y="154048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CC8B9E7-04B1-4F0C-9E61-45310E153271}"/>
              </a:ext>
            </a:extLst>
          </p:cNvPr>
          <p:cNvCxnSpPr/>
          <p:nvPr/>
        </p:nvCxnSpPr>
        <p:spPr>
          <a:xfrm flipH="1">
            <a:off x="4290149" y="1584159"/>
            <a:ext cx="16882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C6824D-C7A2-4584-9CB0-CCC051A9B828}"/>
              </a:ext>
            </a:extLst>
          </p:cNvPr>
          <p:cNvCxnSpPr>
            <a:cxnSpLocks/>
          </p:cNvCxnSpPr>
          <p:nvPr/>
        </p:nvCxnSpPr>
        <p:spPr>
          <a:xfrm flipH="1">
            <a:off x="4263106" y="1635833"/>
            <a:ext cx="27043" cy="365543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4CBE6B8D-917F-4A36-8B12-53B2E301FBBB}"/>
              </a:ext>
            </a:extLst>
          </p:cNvPr>
          <p:cNvCxnSpPr>
            <a:cxnSpLocks/>
          </p:cNvCxnSpPr>
          <p:nvPr/>
        </p:nvCxnSpPr>
        <p:spPr>
          <a:xfrm flipH="1">
            <a:off x="4263106" y="5283647"/>
            <a:ext cx="174027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316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Office Theme</vt:lpstr>
      <vt:lpstr>Pole Zero Diagram</vt:lpstr>
      <vt:lpstr>Poles And Zeros Of Transfer Function</vt:lpstr>
      <vt:lpstr>Q: Find the Poles And Zeros Of Transfer Function</vt:lpstr>
      <vt:lpstr>Q: Write the MATLAB Code  Of Transfer Function</vt:lpstr>
      <vt:lpstr>Pole-Zero Diagram</vt:lpstr>
      <vt:lpstr>Q: Find the Poles And Zeros Of Transfer Function and Draw the Pole – Zero Diagram</vt:lpstr>
      <vt:lpstr>Q: Find the Poles And Zeros Of Transfer Function and Draw the Pole – Zero Diagram</vt:lpstr>
      <vt:lpstr>Q: Find the Poles And Zeros Of Transfer Function and Draw the Pole – Zero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Hp</cp:lastModifiedBy>
  <cp:revision>12</cp:revision>
  <dcterms:created xsi:type="dcterms:W3CDTF">2021-09-03T17:55:52Z</dcterms:created>
  <dcterms:modified xsi:type="dcterms:W3CDTF">2024-09-26T05:29:56Z</dcterms:modified>
</cp:coreProperties>
</file>