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88162" cy="10020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05D422B-31EE-4B55-93A2-6429B32BEAC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550EC775-3C2B-46E1-AFE1-56E96F03C9F9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742160" y="0"/>
            <a:ext cx="1400400" cy="1227240"/>
            <a:chOff x="7742160" y="0"/>
            <a:chExt cx="1400400" cy="1227240"/>
          </a:xfrm>
        </p:grpSpPr>
        <p:sp>
          <p:nvSpPr>
            <p:cNvPr id="1" name="CustomShape 2"/>
            <p:cNvSpPr/>
            <p:nvPr/>
          </p:nvSpPr>
          <p:spPr>
            <a:xfrm>
              <a:off x="7742160" y="0"/>
              <a:ext cx="1400400" cy="1227240"/>
            </a:xfrm>
            <a:custGeom>
              <a:avLst/>
              <a:gdLst/>
              <a:ahLst/>
              <a:rect l="l" t="t" r="r" b="b"/>
              <a:pathLst>
                <a:path w="899887" h="914400">
                  <a:moveTo>
                    <a:pt x="45830" y="0"/>
                  </a:moveTo>
                  <a:lnTo>
                    <a:pt x="899887" y="0"/>
                  </a:lnTo>
                  <a:lnTo>
                    <a:pt x="899887" y="873075"/>
                  </a:lnTo>
                  <a:lnTo>
                    <a:pt x="810933" y="900688"/>
                  </a:lnTo>
                  <a:cubicBezTo>
                    <a:pt x="766997" y="909679"/>
                    <a:pt x="721507" y="914400"/>
                    <a:pt x="674914" y="914400"/>
                  </a:cubicBezTo>
                  <a:cubicBezTo>
                    <a:pt x="302169" y="914400"/>
                    <a:pt x="0" y="612231"/>
                    <a:pt x="0" y="239486"/>
                  </a:cubicBezTo>
                  <a:cubicBezTo>
                    <a:pt x="0" y="192893"/>
                    <a:pt x="4721" y="147403"/>
                    <a:pt x="13712" y="103467"/>
                  </a:cubicBezTo>
                  <a:close/>
                </a:path>
              </a:pathLst>
            </a:custGeom>
            <a:solidFill>
              <a:srgbClr val="f8f8f8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8312400" y="0"/>
              <a:ext cx="830160" cy="727560"/>
            </a:xfrm>
            <a:custGeom>
              <a:avLst/>
              <a:gdLst/>
              <a:ahLst/>
              <a:rect l="l" t="t" r="r" b="b"/>
              <a:pathLst>
                <a:path w="899887" h="914400">
                  <a:moveTo>
                    <a:pt x="45830" y="0"/>
                  </a:moveTo>
                  <a:lnTo>
                    <a:pt x="899887" y="0"/>
                  </a:lnTo>
                  <a:lnTo>
                    <a:pt x="899887" y="873075"/>
                  </a:lnTo>
                  <a:lnTo>
                    <a:pt x="810933" y="900688"/>
                  </a:lnTo>
                  <a:cubicBezTo>
                    <a:pt x="766997" y="909679"/>
                    <a:pt x="721507" y="914400"/>
                    <a:pt x="674914" y="914400"/>
                  </a:cubicBezTo>
                  <a:cubicBezTo>
                    <a:pt x="302169" y="914400"/>
                    <a:pt x="0" y="612231"/>
                    <a:pt x="0" y="239486"/>
                  </a:cubicBezTo>
                  <a:cubicBezTo>
                    <a:pt x="0" y="192893"/>
                    <a:pt x="4721" y="147403"/>
                    <a:pt x="13712" y="10346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CustomShape 4"/>
          <p:cNvSpPr/>
          <p:nvPr/>
        </p:nvSpPr>
        <p:spPr>
          <a:xfrm>
            <a:off x="8690040" y="0"/>
            <a:ext cx="450720" cy="396360"/>
          </a:xfrm>
          <a:custGeom>
            <a:avLst/>
            <a:gdLst/>
            <a:ahLst/>
            <a:rect l="l" t="t" r="r" b="b"/>
            <a:pathLst>
              <a:path w="899887" h="914400">
                <a:moveTo>
                  <a:pt x="45830" y="0"/>
                </a:moveTo>
                <a:lnTo>
                  <a:pt x="899887" y="0"/>
                </a:lnTo>
                <a:lnTo>
                  <a:pt x="899887" y="873075"/>
                </a:lnTo>
                <a:lnTo>
                  <a:pt x="810933" y="900688"/>
                </a:lnTo>
                <a:cubicBezTo>
                  <a:pt x="766997" y="909679"/>
                  <a:pt x="721507" y="914400"/>
                  <a:pt x="674914" y="914400"/>
                </a:cubicBezTo>
                <a:cubicBezTo>
                  <a:pt x="302169" y="914400"/>
                  <a:pt x="0" y="612231"/>
                  <a:pt x="0" y="239486"/>
                </a:cubicBezTo>
                <a:cubicBezTo>
                  <a:pt x="0" y="192893"/>
                  <a:pt x="4721" y="147403"/>
                  <a:pt x="13712" y="103467"/>
                </a:cubicBezTo>
                <a:close/>
              </a:path>
            </a:pathLst>
          </a:custGeom>
          <a:gradFill rotWithShape="0">
            <a:gsLst>
              <a:gs pos="0">
                <a:srgbClr val="066dca"/>
              </a:gs>
              <a:gs pos="100000">
                <a:srgbClr val="21c0d7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432720" cy="51418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flipH="1" rot="16200000">
            <a:off x="-1149840" y="2467800"/>
            <a:ext cx="2735640" cy="2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3f3f3f"/>
                </a:solidFill>
                <a:latin typeface="Raleway"/>
                <a:ea typeface="Raleway"/>
              </a:rPr>
              <a:t>www.bjitgroup.com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6" name="Google Shape;244;p115" descr=""/>
          <p:cNvPicPr/>
          <p:nvPr/>
        </p:nvPicPr>
        <p:blipFill>
          <a:blip r:embed="rId2"/>
          <a:stretch/>
        </p:blipFill>
        <p:spPr>
          <a:xfrm>
            <a:off x="8032320" y="79560"/>
            <a:ext cx="995040" cy="771120"/>
          </a:xfrm>
          <a:prstGeom prst="rect">
            <a:avLst/>
          </a:prstGeom>
          <a:ln>
            <a:noFill/>
          </a:ln>
        </p:spPr>
      </p:pic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286840" y="4690080"/>
            <a:ext cx="253440" cy="253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8308800" y="4749840"/>
            <a:ext cx="200880" cy="1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140E019-19A1-468A-B128-389F466473A6}" type="slidenum">
              <a:rPr b="1" lang="en-US" sz="8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 rot="10800000">
            <a:off x="1445040" y="4815720"/>
            <a:ext cx="6650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Google Shape;58;p15" descr=""/>
          <p:cNvPicPr/>
          <p:nvPr/>
        </p:nvPicPr>
        <p:blipFill>
          <a:blip r:embed="rId2"/>
          <a:stretch/>
        </p:blipFill>
        <p:spPr>
          <a:xfrm>
            <a:off x="477360" y="4595040"/>
            <a:ext cx="592920" cy="434880"/>
          </a:xfrm>
          <a:prstGeom prst="rect">
            <a:avLst/>
          </a:prstGeom>
          <a:ln>
            <a:noFill/>
          </a:ln>
        </p:spPr>
      </p:pic>
      <p:sp>
        <p:nvSpPr>
          <p:cNvPr id="49" name="CustomShape 4"/>
          <p:cNvSpPr/>
          <p:nvPr/>
        </p:nvSpPr>
        <p:spPr>
          <a:xfrm>
            <a:off x="3188160" y="4869360"/>
            <a:ext cx="27338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999999"/>
                </a:solidFill>
                <a:latin typeface="Open Sans"/>
                <a:ea typeface="Open Sans"/>
              </a:rPr>
              <a:t>Copyright @2021, BJIT Group. All Rights Reserved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mailto:nani.gopal@bjitgroup.com" TargetMode="External"/><Relationship Id="rId3" Type="http://schemas.openxmlformats.org/officeDocument/2006/relationships/hyperlink" Target="mailto:nani.gopal@bjitgroup.com" TargetMode="External"/><Relationship Id="rId4" Type="http://schemas.openxmlformats.org/officeDocument/2006/relationships/hyperlink" Target="mailto:Niazi.mahrab@bjitgroup.com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gradFill rotWithShape="0">
            <a:gsLst>
              <a:gs pos="0">
                <a:srgbClr val="727272"/>
              </a:gs>
              <a:gs pos="100000">
                <a:srgbClr val="c1c1c1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3364560" y="4530240"/>
            <a:ext cx="241380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Image Placeholder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15560" y="-101520"/>
            <a:ext cx="9163080" cy="5142240"/>
          </a:xfrm>
          <a:prstGeom prst="rect">
            <a:avLst/>
          </a:prstGeom>
          <a:gradFill rotWithShape="0">
            <a:gsLst>
              <a:gs pos="0">
                <a:srgbClr val="00a4e6"/>
              </a:gs>
              <a:gs pos="100000">
                <a:srgbClr val="10316b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1933560" y="1970640"/>
            <a:ext cx="439056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Open Sans"/>
              </a:rPr>
              <a:t>Appraisal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Software Design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98" name="Group 5"/>
          <p:cNvGrpSpPr/>
          <p:nvPr/>
        </p:nvGrpSpPr>
        <p:grpSpPr>
          <a:xfrm>
            <a:off x="2105640" y="1921680"/>
            <a:ext cx="4047840" cy="1142640"/>
            <a:chOff x="2105640" y="1921680"/>
            <a:chExt cx="4047840" cy="1142640"/>
          </a:xfrm>
        </p:grpSpPr>
        <p:grpSp>
          <p:nvGrpSpPr>
            <p:cNvPr id="99" name="Group 6"/>
            <p:cNvGrpSpPr/>
            <p:nvPr/>
          </p:nvGrpSpPr>
          <p:grpSpPr>
            <a:xfrm>
              <a:off x="2105640" y="1921680"/>
              <a:ext cx="1027440" cy="547200"/>
              <a:chOff x="2105640" y="1921680"/>
              <a:chExt cx="1027440" cy="547200"/>
            </a:xfrm>
          </p:grpSpPr>
          <p:sp>
            <p:nvSpPr>
              <p:cNvPr id="100" name="CustomShape 7"/>
              <p:cNvSpPr/>
              <p:nvPr/>
            </p:nvSpPr>
            <p:spPr>
              <a:xfrm rot="10800000">
                <a:off x="2110320" y="1925280"/>
                <a:ext cx="10227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lt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8"/>
              <p:cNvSpPr/>
              <p:nvPr/>
            </p:nvSpPr>
            <p:spPr>
              <a:xfrm>
                <a:off x="2105640" y="1921680"/>
                <a:ext cx="360" cy="547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lt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2" name="Group 9"/>
            <p:cNvGrpSpPr/>
            <p:nvPr/>
          </p:nvGrpSpPr>
          <p:grpSpPr>
            <a:xfrm>
              <a:off x="4904640" y="2517120"/>
              <a:ext cx="1248840" cy="547200"/>
              <a:chOff x="4904640" y="2517120"/>
              <a:chExt cx="1248840" cy="547200"/>
            </a:xfrm>
          </p:grpSpPr>
          <p:sp>
            <p:nvSpPr>
              <p:cNvPr id="103" name="CustomShape 10"/>
              <p:cNvSpPr/>
              <p:nvPr/>
            </p:nvSpPr>
            <p:spPr>
              <a:xfrm>
                <a:off x="4904640" y="3058560"/>
                <a:ext cx="1244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lt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11"/>
              <p:cNvSpPr/>
              <p:nvPr/>
            </p:nvSpPr>
            <p:spPr>
              <a:xfrm rot="10800000">
                <a:off x="6153120" y="2517120"/>
                <a:ext cx="360" cy="547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lt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05" name="CustomShape 12"/>
          <p:cNvSpPr/>
          <p:nvPr/>
        </p:nvSpPr>
        <p:spPr>
          <a:xfrm>
            <a:off x="2072880" y="1409400"/>
            <a:ext cx="280800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BJIT ACADEMY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6" name="Google Shape;244;p115" descr=""/>
          <p:cNvPicPr/>
          <p:nvPr/>
        </p:nvPicPr>
        <p:blipFill>
          <a:blip r:embed="rId1"/>
          <a:stretch/>
        </p:blipFill>
        <p:spPr>
          <a:xfrm>
            <a:off x="8032320" y="79560"/>
            <a:ext cx="995040" cy="771120"/>
          </a:xfrm>
          <a:prstGeom prst="rect">
            <a:avLst/>
          </a:prstGeom>
          <a:ln>
            <a:noFill/>
          </a:ln>
        </p:spPr>
      </p:pic>
      <p:sp>
        <p:nvSpPr>
          <p:cNvPr id="107" name="CustomShape 13"/>
          <p:cNvSpPr/>
          <p:nvPr/>
        </p:nvSpPr>
        <p:spPr>
          <a:xfrm>
            <a:off x="740160" y="3791520"/>
            <a:ext cx="347796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Project Manager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Nani Gopal Bari, Md Kishor Morol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nani.gopal@bjitgroup.com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kishor.morol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@bjitgroup.com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08" name="CustomShape 14"/>
          <p:cNvSpPr/>
          <p:nvPr/>
        </p:nvSpPr>
        <p:spPr>
          <a:xfrm>
            <a:off x="5812920" y="3784320"/>
            <a:ext cx="311832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Niazi Mahrab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4"/>
              </a:rPr>
              <a:t>niazi.mahrab@bjitgroup.com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Office_id: 11301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Software Engineer at BJIT limited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28560" y="248760"/>
            <a:ext cx="7885440" cy="4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50a19"/>
                </a:solidFill>
                <a:latin typeface="Raleway"/>
                <a:ea typeface="Raleway"/>
              </a:rPr>
              <a:t>UML Diagrams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28560" y="695880"/>
            <a:ext cx="7885440" cy="38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2271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050a19"/>
                </a:solidFill>
                <a:latin typeface="Open Sans Light"/>
                <a:ea typeface="Open Sans Light"/>
              </a:rPr>
              <a:t>Use Case Diagram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1161360" y="853560"/>
            <a:ext cx="6994440" cy="391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28560" y="248760"/>
            <a:ext cx="7885440" cy="4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50a19"/>
                </a:solidFill>
                <a:latin typeface="Raleway"/>
                <a:ea typeface="Raleway"/>
              </a:rPr>
              <a:t>UML Diagrams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28560" y="695880"/>
            <a:ext cx="7885440" cy="38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22716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50a19"/>
                </a:solidFill>
                <a:latin typeface="Open Sans Light"/>
                <a:ea typeface="Open Sans Light"/>
              </a:rPr>
              <a:t>Structural Diagram  </a:t>
            </a:r>
            <a:endParaRPr b="0" lang="en-US" sz="1100" spc="-1" strike="noStrike">
              <a:latin typeface="Arial"/>
            </a:endParaRPr>
          </a:p>
          <a:p>
            <a:pPr marL="457200" indent="-227160" algn="ctr"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1108080" y="1047960"/>
            <a:ext cx="7081200" cy="365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28560" y="248760"/>
            <a:ext cx="7885440" cy="4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50a19"/>
                </a:solidFill>
                <a:latin typeface="Raleway"/>
                <a:ea typeface="Raleway"/>
              </a:rPr>
              <a:t>UML Diagrams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28560" y="695880"/>
            <a:ext cx="7885440" cy="38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22716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50a19"/>
                </a:solidFill>
                <a:latin typeface="Open Sans Light"/>
                <a:ea typeface="Open Sans Light"/>
              </a:rPr>
              <a:t>Class Diagram</a:t>
            </a:r>
            <a:endParaRPr b="0" lang="en-US" sz="1100" spc="-1" strike="noStrike">
              <a:latin typeface="Arial"/>
            </a:endParaRPr>
          </a:p>
          <a:p>
            <a:pPr marL="457200" indent="-227160" algn="ctr"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1994040" y="921240"/>
            <a:ext cx="5734440" cy="381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28560" y="2134800"/>
            <a:ext cx="788544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6da4"/>
                </a:solidFill>
                <a:latin typeface="Raleway"/>
                <a:ea typeface="Raleway"/>
              </a:rPr>
              <a:t>Submission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647520" y="2931840"/>
            <a:ext cx="1847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6da4"/>
                </a:solidFill>
                <a:latin typeface="Arial"/>
                <a:ea typeface="Arial"/>
              </a:rPr>
              <a:t>29</a:t>
            </a:r>
            <a:r>
              <a:rPr b="1" lang="en-US" sz="1800" spc="-1" strike="noStrike" baseline="30000">
                <a:solidFill>
                  <a:srgbClr val="006da4"/>
                </a:solidFill>
                <a:latin typeface="Arial"/>
                <a:ea typeface="Arial"/>
              </a:rPr>
              <a:t>th </a:t>
            </a:r>
            <a:r>
              <a:rPr b="1" lang="en-US" sz="1800" spc="-1" strike="noStrike">
                <a:solidFill>
                  <a:srgbClr val="006da4"/>
                </a:solidFill>
                <a:latin typeface="Arial"/>
                <a:ea typeface="Arial"/>
              </a:rPr>
              <a:t>October, 2021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28560" y="828720"/>
            <a:ext cx="7885440" cy="34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926080" y="2103120"/>
            <a:ext cx="2465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latin typeface="Arial"/>
              </a:rPr>
              <a:t>Thank you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66dca"/>
      </a:accent1>
      <a:accent2>
        <a:srgbClr val="00a4e6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66dca"/>
      </a:accent1>
      <a:accent2>
        <a:srgbClr val="00a4e6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10298</TotalTime>
  <Application>LibreOffice/6.4.7.2$Linux_X86_64 LibreOffice_project/40$Build-2</Application>
  <Words>68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Golam Sarower</dc:creator>
  <dc:description/>
  <dc:language>en-US</dc:language>
  <cp:lastModifiedBy/>
  <cp:lastPrinted>2019-09-20T08:30:06Z</cp:lastPrinted>
  <dcterms:modified xsi:type="dcterms:W3CDTF">2021-10-29T09:05:35Z</dcterms:modified>
  <cp:revision>527</cp:revision>
  <dc:subject/>
  <dc:title>BJIT AGM 2019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