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83" r:id="rId6"/>
    <p:sldId id="297" r:id="rId7"/>
    <p:sldId id="299" r:id="rId8"/>
    <p:sldId id="300" r:id="rId9"/>
    <p:sldId id="284" r:id="rId10"/>
    <p:sldId id="296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94" autoAdjust="0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3:40:49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24575,'100'0'0,"-1"0"0,0 0 0,1-1 0,-47 0 0,1-1 0,21 2 0,23 1 0,5 1 0,-15-1 0,-35 0 0,-35-1 0,5 0 0,-11-5 0,5 4 0,-7-3 0,11 4 0,3 0 0,4 0 0,10-5 0,-13 4 0,2-3 0,-15 4 0,-8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3:41:09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8 24575,'-18'-6'0,"10"5"0,34 9 0,16 13 0,2-2 0,5 1-1162,-1 5 0,4 0 1162,25 9 0,6 1-1163,0 1 1,3-1 1162,-20-13 0,2-1 0,1 0 0,5 2 0,1-1 0,-1-3 0,-4-3 0,-1-3 0,1-2 0,-1 0 0,1-2 0,-4-1-316,12-2 0,-6-1 316,-18-1 0,-6-1 0,9-2 0,-30 6 1437,-15-12-1437,-7-1 3026,-5-4-3026,0-6 818,-5 4-818,-7-6 0,0 8 0,-19-3 0,11-4 0,-13-3 0,8 1 0,7 2 0,-5 5 0,11 6 0,-11-5 0,11 5 0,-11-6 0,11 2 0,-11-3 0,12 8 0,-6-5 0,7 8 0,-7-2 0,6 4 0,-12 0 0,4 0 0,-14 0 0,-2 0 0,-8 0 0,-11 0 0,-2 0 0,-23 0 0,-20 0 0,23 0 0,1 0 0,42 0 0,8 5 0,7-3 0,-5 3 0,11-5 0,-11 6 0,5-5 0,-7 5 0,1-6 0,-1 0 0,11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3:41:29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24575,'0'-18'0,"11"6"0,21 0 0,42 10 0,-11-2 0,8 1-1974,2 5 1,7 4 0,2 0 1973,8-1 0,3 1 0,10 1 0,-19-2 0,10 0 0,5 1 0,0-1 0,-2 1 0,-7-1-898,9 0 1,-6-1-1,-1 0 1,5 0 897,0 0 0,8-1 0,0 0 0,-7 0 0,-13-1 0,23-2 0,-19 0 0,-34 0 0,-9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3:41:29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1930 1 24575,'-33'0'0,"-25"0"0,-28 0-2380,16 5 0,-6 1 2380,-6-4 0,-5-1 0,15 2 0,-3 2 0,-1-2-835,1-2 1,-1-2 0,-1 1 834,-6 0 0,0 0 0,1 0 0,4 0 0,1-1 0,3 2 22,-23 4 1,5-1-23,16-3 0,6 1 0,-26 7 0,47-9 0,19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3:41:30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8/17/24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807" y="2811053"/>
            <a:ext cx="11372194" cy="1261295"/>
          </a:xfrm>
        </p:spPr>
        <p:txBody>
          <a:bodyPr/>
          <a:lstStyle/>
          <a:p>
            <a:pPr algn="l"/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Scrum-Agile Approach vs. Waterfall Methodology</a:t>
            </a:r>
            <a:endParaRPr lang="en-US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931091"/>
          </a:xfrm>
        </p:spPr>
        <p:txBody>
          <a:bodyPr/>
          <a:lstStyle/>
          <a:p>
            <a:pPr algn="ctr"/>
            <a:r>
              <a:rPr lang="en-US" dirty="0"/>
              <a:t>BY: NIAZ KHAN</a:t>
            </a:r>
          </a:p>
          <a:p>
            <a:pPr algn="ctr"/>
            <a:r>
              <a:rPr lang="en-US" dirty="0"/>
              <a:t>August 17, 2024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934833" y="4241800"/>
            <a:ext cx="1752832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SNHU</a:t>
            </a:r>
            <a: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travel project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070" y="429573"/>
            <a:ext cx="5472000" cy="3845865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Introduction to Scrum-Agile</a:t>
            </a:r>
          </a:p>
          <a:p>
            <a:pPr marL="0" indent="0">
              <a:buNone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None/>
            </a:pPr>
            <a:r>
              <a:rPr lang="en-US" dirty="0"/>
              <a:t>KEY COMPONENTS:</a:t>
            </a:r>
            <a:br>
              <a:rPr lang="en-US" dirty="0"/>
            </a:br>
            <a:endParaRPr lang="en-US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Sprints: Short development cycles (usually 2-4 weeks).</a:t>
            </a:r>
            <a:r>
              <a:rPr lang="en-US" dirty="0"/>
              <a:t> 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Continuous feedback loops.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Focus on delivering a potentially shippable product increment after each sprint.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799" y="3802899"/>
            <a:ext cx="4948395" cy="985000"/>
          </a:xfrm>
        </p:spPr>
        <p:txBody>
          <a:bodyPr/>
          <a:lstStyle/>
          <a:p>
            <a:pPr algn="l"/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What is Scrum-Agile?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799" y="4818447"/>
            <a:ext cx="4648200" cy="853304"/>
          </a:xfrm>
        </p:spPr>
        <p:txBody>
          <a:bodyPr/>
          <a:lstStyle/>
          <a:p>
            <a:pPr algn="ctr"/>
            <a:r>
              <a:rPr lang="en-US" dirty="0"/>
              <a:t>An iterative and incremental framework for managing product development.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2F945-01D4-952F-27B8-B156113475DB}"/>
              </a:ext>
            </a:extLst>
          </p:cNvPr>
          <p:cNvSpPr txBox="1"/>
          <p:nvPr/>
        </p:nvSpPr>
        <p:spPr>
          <a:xfrm>
            <a:off x="10589741" y="64625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B9D7FC-44FC-E21C-4D27-BD6D25AC1A39}"/>
                  </a:ext>
                </a:extLst>
              </p14:cNvPr>
              <p14:cNvContentPartPr/>
              <p14:nvPr/>
            </p14:nvContentPartPr>
            <p14:xfrm>
              <a:off x="10649734" y="6714350"/>
              <a:ext cx="425520" cy="7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B9D7FC-44FC-E21C-4D27-BD6D25AC1A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43614" y="6708230"/>
                <a:ext cx="437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E246D38-4410-35CF-6B1E-2FAAE471E868}"/>
                  </a:ext>
                </a:extLst>
              </p14:cNvPr>
              <p14:cNvContentPartPr/>
              <p14:nvPr/>
            </p14:nvContentPartPr>
            <p14:xfrm>
              <a:off x="10530934" y="6629750"/>
              <a:ext cx="641880" cy="173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E246D38-4410-35CF-6B1E-2FAAE471E8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24814" y="6623630"/>
                <a:ext cx="65412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BE79FBA-5290-3D8E-435B-B71FAB6861F8}"/>
              </a:ext>
            </a:extLst>
          </p:cNvPr>
          <p:cNvGrpSpPr/>
          <p:nvPr/>
        </p:nvGrpSpPr>
        <p:grpSpPr>
          <a:xfrm>
            <a:off x="10413574" y="6578630"/>
            <a:ext cx="916920" cy="51840"/>
            <a:chOff x="10413574" y="6578630"/>
            <a:chExt cx="916920" cy="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3724C3-056B-0C31-C24D-20312A421AA8}"/>
                    </a:ext>
                  </a:extLst>
                </p14:cNvPr>
                <p14:cNvContentPartPr/>
                <p14:nvPr/>
              </p14:nvContentPartPr>
              <p14:xfrm>
                <a:off x="10413574" y="6578630"/>
                <a:ext cx="916920" cy="34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3724C3-056B-0C31-C24D-20312A421A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7454" y="6572510"/>
                  <a:ext cx="929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2E484A-8C87-9D2F-4C41-10B5B860A946}"/>
                    </a:ext>
                  </a:extLst>
                </p14:cNvPr>
                <p14:cNvContentPartPr/>
                <p14:nvPr/>
              </p14:nvContentPartPr>
              <p14:xfrm>
                <a:off x="10554694" y="6613190"/>
                <a:ext cx="695160" cy="16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2E484A-8C87-9D2F-4C41-10B5B860A9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48574" y="6607070"/>
                  <a:ext cx="707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ECBC33-0D68-C06F-2AC5-43DD4579C867}"/>
                    </a:ext>
                  </a:extLst>
                </p14:cNvPr>
                <p14:cNvContentPartPr/>
                <p14:nvPr/>
              </p14:nvContentPartPr>
              <p14:xfrm>
                <a:off x="10554694" y="663011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ECBC33-0D68-C06F-2AC5-43DD4579C8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48574" y="662399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347A8-53AE-4108-6148-5C18D01C5CEB}"/>
              </a:ext>
            </a:extLst>
          </p:cNvPr>
          <p:cNvSpPr/>
          <p:nvPr/>
        </p:nvSpPr>
        <p:spPr>
          <a:xfrm>
            <a:off x="10413574" y="6371350"/>
            <a:ext cx="1016426" cy="43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E0BFF9-5D7A-4A66-1537-4F763CA139AB}"/>
              </a:ext>
            </a:extLst>
          </p:cNvPr>
          <p:cNvSpPr txBox="1"/>
          <p:nvPr/>
        </p:nvSpPr>
        <p:spPr>
          <a:xfrm>
            <a:off x="131806" y="3821123"/>
            <a:ext cx="565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Source: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Schwaber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K., &amp; Sutherland, J. (2020). 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</a:rPr>
              <a:t>The Scrum Guide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Scrum.org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8775" y="19455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05" y="207087"/>
            <a:ext cx="6249843" cy="1124345"/>
          </a:xfrm>
        </p:spPr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3379" y="1343423"/>
            <a:ext cx="6249843" cy="590155"/>
          </a:xfrm>
        </p:spPr>
        <p:txBody>
          <a:bodyPr/>
          <a:lstStyle/>
          <a:p>
            <a:r>
              <a:rPr lang="en-US" dirty="0"/>
              <a:t>LET’S TAKE A CLOSER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20000" y="1638500"/>
            <a:ext cx="5472000" cy="45699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Product Owner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Represents the customer/stakeholder.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Prioritizes the product backlog.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the team is building the right product.</a:t>
            </a:r>
          </a:p>
          <a:p>
            <a:pPr marL="0" indent="0">
              <a:buNone/>
            </a:pPr>
            <a:r>
              <a:rPr lang="en-US" b="1" dirty="0"/>
              <a:t>Scrum Master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Facilitates the Scrum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Removes impediments and shields the team from external interference.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adherence to Scrum principles.</a:t>
            </a:r>
          </a:p>
          <a:p>
            <a:pPr marL="0" indent="0">
              <a:buNone/>
            </a:pPr>
            <a:r>
              <a:rPr lang="en-US" b="1" dirty="0"/>
              <a:t>Development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Cross-functional group responsible for delivering the product increment.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Self-organizing and collaborative.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71BA4-F2D9-9BA7-58F9-91E3AB152EC2}"/>
              </a:ext>
            </a:extLst>
          </p:cNvPr>
          <p:cNvSpPr/>
          <p:nvPr/>
        </p:nvSpPr>
        <p:spPr>
          <a:xfrm>
            <a:off x="10256108" y="6371350"/>
            <a:ext cx="1149178" cy="43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E06CB-94DF-8F92-04AF-E42F5E119C65}"/>
              </a:ext>
            </a:extLst>
          </p:cNvPr>
          <p:cNvSpPr txBox="1"/>
          <p:nvPr/>
        </p:nvSpPr>
        <p:spPr>
          <a:xfrm>
            <a:off x="7182164" y="207087"/>
            <a:ext cx="4577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Source: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Sutherland, J. (2019).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</a:rPr>
              <a:t>Scrum: The Art of Doing Twice the Work in Half the Time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Crown Business.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8775" y="19455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05" y="207087"/>
            <a:ext cx="6249843" cy="1124345"/>
          </a:xfrm>
        </p:spPr>
        <p:txBody>
          <a:bodyPr/>
          <a:lstStyle/>
          <a:p>
            <a:r>
              <a:rPr lang="en-US" dirty="0"/>
              <a:t>Phases of the 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3379" y="1343423"/>
            <a:ext cx="6249843" cy="590155"/>
          </a:xfrm>
        </p:spPr>
        <p:txBody>
          <a:bodyPr/>
          <a:lstStyle/>
          <a:p>
            <a:r>
              <a:rPr lang="en-US" dirty="0"/>
              <a:t>SOFTWARE DEVELOPMENT LIFE CYCLE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5082" y="1801362"/>
            <a:ext cx="5472000" cy="456998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Planning: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Define goals, create a high-level plan.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Continuous re-planning throughout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Design: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Minimal upfront design, evolves through iterations.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Emphasis on simplicity and adaptability.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Development: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Incremental coding and integration.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Continuous testing and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Testing: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Conducted throughout each sprint.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Focus on early detection of defects.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Deployment: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Frequent releases (often at the end of each sprint).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Continuous integration and delivery practices.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71BA4-F2D9-9BA7-58F9-91E3AB152EC2}"/>
              </a:ext>
            </a:extLst>
          </p:cNvPr>
          <p:cNvSpPr/>
          <p:nvPr/>
        </p:nvSpPr>
        <p:spPr>
          <a:xfrm>
            <a:off x="10256108" y="6371350"/>
            <a:ext cx="1149178" cy="43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E06CB-94DF-8F92-04AF-E42F5E119C65}"/>
              </a:ext>
            </a:extLst>
          </p:cNvPr>
          <p:cNvSpPr txBox="1"/>
          <p:nvPr/>
        </p:nvSpPr>
        <p:spPr>
          <a:xfrm>
            <a:off x="7182164" y="207087"/>
            <a:ext cx="4577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Source: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Cohn, M. (2019).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</a:rPr>
              <a:t>Succeeding with Agile: Software Development Using Scrum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Addison-Wesley Professional.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312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8775" y="19455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05" y="207087"/>
            <a:ext cx="6249843" cy="1124345"/>
          </a:xfrm>
        </p:spPr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3379" y="1343423"/>
            <a:ext cx="6249843" cy="59015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4000" y="2454046"/>
            <a:ext cx="5472000" cy="456998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What is Waterfall?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 linear, sequential approach to software development.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Each phase must be completed before the next begins.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Phases: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Requirements, Design, Implementation, Verification, Maintenance.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Comparison to Agile: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Waterfall is less flexible; changes are costly.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Limited customer feedback during the development process.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71BA4-F2D9-9BA7-58F9-91E3AB152EC2}"/>
              </a:ext>
            </a:extLst>
          </p:cNvPr>
          <p:cNvSpPr/>
          <p:nvPr/>
        </p:nvSpPr>
        <p:spPr>
          <a:xfrm>
            <a:off x="10256108" y="6371350"/>
            <a:ext cx="1149178" cy="43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E06CB-94DF-8F92-04AF-E42F5E119C65}"/>
              </a:ext>
            </a:extLst>
          </p:cNvPr>
          <p:cNvSpPr txBox="1"/>
          <p:nvPr/>
        </p:nvSpPr>
        <p:spPr>
          <a:xfrm>
            <a:off x="7182164" y="207087"/>
            <a:ext cx="457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Source: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Sommerville, I. (2016).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</a:rPr>
              <a:t>Software Engineering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Pearson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55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097" y="394482"/>
            <a:ext cx="3509805" cy="432000"/>
          </a:xfrm>
        </p:spPr>
        <p:txBody>
          <a:bodyPr/>
          <a:lstStyle/>
          <a:p>
            <a:r>
              <a:rPr lang="en-US" sz="4800" dirty="0"/>
              <a:t>COMPARING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69022" y="1006712"/>
            <a:ext cx="11339513" cy="360000"/>
          </a:xfrm>
        </p:spPr>
        <p:txBody>
          <a:bodyPr/>
          <a:lstStyle/>
          <a:p>
            <a:r>
              <a:rPr lang="en-US" b="1" dirty="0"/>
              <a:t>Waterfall vs. Agile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When to use Waterfall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585599"/>
            <a:ext cx="5016836" cy="1966201"/>
          </a:xfrm>
        </p:spPr>
        <p:txBody>
          <a:bodyPr/>
          <a:lstStyle/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466725" indent="-285750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Clear and unchanging requirements.</a:t>
            </a:r>
          </a:p>
          <a:p>
            <a:pPr marL="466725" indent="-285750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Projects with low risk and a fixed budget.</a:t>
            </a:r>
          </a:p>
          <a:p>
            <a:pPr marL="466725" indent="-285750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Example: Government or defense projects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When to use Agile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7887" y="3132810"/>
            <a:ext cx="5472113" cy="219604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Evolving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Need for frequent customer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Example: Software products requiring continuous updates.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69868-22EE-59FA-291D-B1A999338315}"/>
              </a:ext>
            </a:extLst>
          </p:cNvPr>
          <p:cNvSpPr txBox="1"/>
          <p:nvPr/>
        </p:nvSpPr>
        <p:spPr>
          <a:xfrm>
            <a:off x="2799086" y="4972449"/>
            <a:ext cx="700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Decision Factors: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Project scope, team size, budget, and timeline.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A9595-461A-A044-624D-14EBF1006001}"/>
              </a:ext>
            </a:extLst>
          </p:cNvPr>
          <p:cNvSpPr txBox="1"/>
          <p:nvPr/>
        </p:nvSpPr>
        <p:spPr>
          <a:xfrm>
            <a:off x="1798157" y="5816864"/>
            <a:ext cx="8595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Source: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Boehm, B., &amp; Turner, R. (2017). 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</a:rPr>
              <a:t>Balancing Agility and Discipline: A Guide for the Perplexed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Addison-Wesley.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A8B838-6F4A-0CE6-48C3-80605C953C36}"/>
              </a:ext>
            </a:extLst>
          </p:cNvPr>
          <p:cNvSpPr/>
          <p:nvPr/>
        </p:nvSpPr>
        <p:spPr>
          <a:xfrm>
            <a:off x="10058400" y="6371351"/>
            <a:ext cx="144574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78499" y="1117330"/>
            <a:ext cx="6617569" cy="4603848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0995" y="2798354"/>
            <a:ext cx="5161005" cy="101368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99818-CA17-E837-07BD-4168F0300D6B}"/>
              </a:ext>
            </a:extLst>
          </p:cNvPr>
          <p:cNvSpPr txBox="1"/>
          <p:nvPr/>
        </p:nvSpPr>
        <p:spPr>
          <a:xfrm>
            <a:off x="77094" y="489040"/>
            <a:ext cx="84149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dirty="0">
                <a:effectLst/>
              </a:rPr>
              <a:t>Key Takeaways</a:t>
            </a:r>
            <a:br>
              <a:rPr lang="en-US" sz="2400" b="1" i="0" u="none" strike="noStrike" dirty="0">
                <a:effectLst/>
              </a:rPr>
            </a:br>
            <a:endParaRPr lang="en-US" sz="2400" b="0" i="0" u="none" strike="noStrike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Agile offers flexibility and customer involvement, while Waterfall is suited for projects with fixed requirements.</a:t>
            </a:r>
            <a:br>
              <a:rPr lang="en-US" sz="2400" b="0" i="0" u="none" strike="noStrike" dirty="0">
                <a:effectLst/>
              </a:rPr>
            </a:br>
            <a:endParaRPr lang="en-US" sz="2400" b="0" i="0" u="none" strike="noStrike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The choice between Agile and Waterfall depends on the specific needs and constraints of the project.</a:t>
            </a:r>
            <a:br>
              <a:rPr lang="en-US" sz="2400" b="0" i="0" u="none" strike="noStrike" dirty="0">
                <a:effectLst/>
              </a:rPr>
            </a:br>
            <a:endParaRPr lang="en-US" sz="2400" b="0" i="0" u="none" strike="noStrike" dirty="0">
              <a:effectLst/>
            </a:endParaRPr>
          </a:p>
          <a:p>
            <a:pPr algn="l"/>
            <a:r>
              <a:rPr lang="en-US" sz="2400" b="1" i="0" u="none" strike="noStrike" dirty="0">
                <a:effectLst/>
              </a:rPr>
              <a:t>Final Thoughts</a:t>
            </a:r>
            <a:br>
              <a:rPr lang="en-US" sz="2400" b="1" i="0" u="none" strike="noStrike" dirty="0">
                <a:effectLst/>
              </a:rPr>
            </a:br>
            <a:endParaRPr lang="en-US" sz="2400" b="0" i="0" u="none" strike="noStrike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Agile is increasingly popular for projects requiring adaptability.</a:t>
            </a:r>
            <a:br>
              <a:rPr lang="en-US" sz="2400" b="0" i="0" u="none" strike="noStrike" dirty="0">
                <a:effectLst/>
              </a:rPr>
            </a:br>
            <a:endParaRPr lang="en-US" sz="2400" b="0" i="0" u="none" strike="noStrike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Both methodologies have their place in software development.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29887F-182A-C087-7C84-5F33BD318230}"/>
              </a:ext>
            </a:extLst>
          </p:cNvPr>
          <p:cNvSpPr/>
          <p:nvPr/>
        </p:nvSpPr>
        <p:spPr>
          <a:xfrm>
            <a:off x="10367319" y="6371351"/>
            <a:ext cx="1050324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4432" y="2636792"/>
            <a:ext cx="5457568" cy="122420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1536227"/>
            <a:ext cx="5956300" cy="1100565"/>
          </a:xfrm>
        </p:spPr>
        <p:txBody>
          <a:bodyPr/>
          <a:lstStyle/>
          <a:p>
            <a:r>
              <a:rPr lang="en-US" dirty="0"/>
              <a:t>Sutherland, J. (2019). </a:t>
            </a:r>
            <a:r>
              <a:rPr lang="en-US" i="1" dirty="0"/>
              <a:t>Scrum: The Art of Doing Twice the Work in Half the Time</a:t>
            </a:r>
            <a:r>
              <a:rPr lang="en-US" dirty="0"/>
              <a:t>. Crown Business.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8AB47DAD-D6F7-3A8F-A076-750844E3D147}"/>
              </a:ext>
            </a:extLst>
          </p:cNvPr>
          <p:cNvSpPr txBox="1">
            <a:spLocks/>
          </p:cNvSpPr>
          <p:nvPr/>
        </p:nvSpPr>
        <p:spPr>
          <a:xfrm>
            <a:off x="279400" y="322385"/>
            <a:ext cx="5956300" cy="110056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252000" bIns="18000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29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96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Schwaber</a:t>
            </a:r>
            <a:r>
              <a:rPr lang="en-US" dirty="0"/>
              <a:t>, K., &amp; Sutherland, J. (2020). </a:t>
            </a:r>
            <a:r>
              <a:rPr lang="en-US" i="1" dirty="0"/>
              <a:t>The Scrum Guide</a:t>
            </a:r>
            <a:r>
              <a:rPr lang="en-US" dirty="0"/>
              <a:t>. </a:t>
            </a:r>
            <a:r>
              <a:rPr lang="en-US" dirty="0" err="1"/>
              <a:t>Scrum.org</a:t>
            </a:r>
            <a:r>
              <a:rPr lang="en-US" dirty="0"/>
              <a:t>.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00A91B4E-6472-5AA3-2D0B-82E9509C43C0}"/>
              </a:ext>
            </a:extLst>
          </p:cNvPr>
          <p:cNvSpPr txBox="1">
            <a:spLocks/>
          </p:cNvSpPr>
          <p:nvPr/>
        </p:nvSpPr>
        <p:spPr>
          <a:xfrm>
            <a:off x="279400" y="2760435"/>
            <a:ext cx="5956300" cy="110056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252000" bIns="18000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29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96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Cohn, M. (2019). </a:t>
            </a:r>
            <a:r>
              <a:rPr lang="en-US" i="1" dirty="0"/>
              <a:t>Succeeding with Agile: Software Development Using Scrum</a:t>
            </a:r>
            <a:r>
              <a:rPr lang="en-US" dirty="0"/>
              <a:t>. Addison-Wesley Professional..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0FDA33C4-35CF-1653-C9B2-CC6BFA4AE282}"/>
              </a:ext>
            </a:extLst>
          </p:cNvPr>
          <p:cNvSpPr txBox="1">
            <a:spLocks/>
          </p:cNvSpPr>
          <p:nvPr/>
        </p:nvSpPr>
        <p:spPr>
          <a:xfrm>
            <a:off x="279400" y="3984643"/>
            <a:ext cx="5956300" cy="110056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252000" bIns="18000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29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96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Sommerville, I. (2016). </a:t>
            </a:r>
            <a:r>
              <a:rPr lang="en-US" i="1" dirty="0"/>
              <a:t>Software Engineering</a:t>
            </a:r>
            <a:r>
              <a:rPr lang="en-US" dirty="0"/>
              <a:t>. Pearson.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C0AD896B-B7FD-3A1F-A4F6-DAFC21586CE5}"/>
              </a:ext>
            </a:extLst>
          </p:cNvPr>
          <p:cNvSpPr txBox="1">
            <a:spLocks/>
          </p:cNvSpPr>
          <p:nvPr/>
        </p:nvSpPr>
        <p:spPr>
          <a:xfrm>
            <a:off x="279400" y="5177997"/>
            <a:ext cx="5956300" cy="110056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252000" bIns="18000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29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96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Boehm, B., &amp; Turner, R. (2017). </a:t>
            </a:r>
            <a:r>
              <a:rPr lang="en-US" i="1" dirty="0"/>
              <a:t>Balancing Agility and Discipline: A Guide for the Perplexed</a:t>
            </a:r>
            <a:r>
              <a:rPr lang="en-US" dirty="0"/>
              <a:t>. Addison-Wesley.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FA12C6-77FF-CAB3-D6DB-F7B285DBC2C7}"/>
              </a:ext>
            </a:extLst>
          </p:cNvPr>
          <p:cNvSpPr/>
          <p:nvPr/>
        </p:nvSpPr>
        <p:spPr>
          <a:xfrm>
            <a:off x="10330249" y="6371351"/>
            <a:ext cx="1087394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52</TotalTime>
  <Words>621</Words>
  <Application>Microsoft Macintosh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-webkit-standard</vt:lpstr>
      <vt:lpstr>Arial</vt:lpstr>
      <vt:lpstr>Calibri</vt:lpstr>
      <vt:lpstr>Candara</vt:lpstr>
      <vt:lpstr>Corbel</vt:lpstr>
      <vt:lpstr>Times New Roman</vt:lpstr>
      <vt:lpstr>Custom</vt:lpstr>
      <vt:lpstr>Scrum-Agile Approach vs. Waterfall Methodology</vt:lpstr>
      <vt:lpstr>What is Scrum-Agile?</vt:lpstr>
      <vt:lpstr>Agile Roles</vt:lpstr>
      <vt:lpstr>Phases of the Agile</vt:lpstr>
      <vt:lpstr>Waterfall Model</vt:lpstr>
      <vt:lpstr>COMPARING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Khan, Niaz</dc:creator>
  <cp:lastModifiedBy>Khan, Niaz</cp:lastModifiedBy>
  <cp:revision>1</cp:revision>
  <dcterms:created xsi:type="dcterms:W3CDTF">2024-08-17T23:29:46Z</dcterms:created>
  <dcterms:modified xsi:type="dcterms:W3CDTF">2024-08-18T00:21:49Z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