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71" r:id="rId7"/>
    <p:sldId id="272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5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8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A6B1-0E58-4B0C-AA5E-067A5B2F65E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743" y="585019"/>
            <a:ext cx="10618838" cy="207952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Introduction to Programming</a:t>
            </a:r>
            <a:br>
              <a:rPr lang="en-US" dirty="0" smtClean="0">
                <a:latin typeface="Book Antiqua" panose="02040602050305030304" pitchFamily="18" charset="0"/>
              </a:rPr>
            </a:br>
            <a:r>
              <a:rPr lang="en-US" sz="3600" dirty="0">
                <a:solidFill>
                  <a:srgbClr val="FF0000"/>
                </a:solidFill>
                <a:latin typeface="Book Antiqua" panose="02040602050305030304" pitchFamily="18" charset="0"/>
              </a:rPr>
              <a:t>L</a:t>
            </a:r>
            <a:r>
              <a:rPr lang="en-US" sz="36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ecture 01</a:t>
            </a:r>
            <a:r>
              <a:rPr lang="en-US" sz="3600" dirty="0" smtClean="0">
                <a:latin typeface="Book Antiqua" panose="02040602050305030304" pitchFamily="18" charset="0"/>
              </a:rPr>
              <a:t/>
            </a:r>
            <a:br>
              <a:rPr lang="en-US" sz="3600" dirty="0" smtClean="0">
                <a:latin typeface="Book Antiqua" panose="02040602050305030304" pitchFamily="18" charset="0"/>
              </a:rPr>
            </a:br>
            <a:r>
              <a:rPr lang="en-US" sz="3600" dirty="0" smtClean="0">
                <a:latin typeface="Book Antiqua" panose="02040602050305030304" pitchFamily="18" charset="0"/>
              </a:rPr>
              <a:t/>
            </a:r>
            <a:br>
              <a:rPr lang="en-US" sz="3600" dirty="0" smtClean="0">
                <a:latin typeface="Book Antiqua" panose="02040602050305030304" pitchFamily="18" charset="0"/>
              </a:rPr>
            </a:br>
            <a:r>
              <a:rPr lang="en-US" sz="2700" dirty="0" smtClean="0">
                <a:latin typeface="Book Antiqua" panose="02040602050305030304" pitchFamily="18" charset="0"/>
              </a:rPr>
              <a:t>Mr. Niaz Mir Khan</a:t>
            </a:r>
            <a:br>
              <a:rPr lang="en-US" sz="2700" dirty="0" smtClean="0">
                <a:latin typeface="Book Antiqua" panose="02040602050305030304" pitchFamily="18" charset="0"/>
              </a:rPr>
            </a:br>
            <a:r>
              <a:rPr lang="en-US" sz="2700" dirty="0" smtClean="0">
                <a:latin typeface="Book Antiqua" panose="02040602050305030304" pitchFamily="18" charset="0"/>
              </a:rPr>
              <a:t>Lecturer in Computer Science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700" dirty="0" smtClean="0">
                <a:solidFill>
                  <a:srgbClr val="FF0000"/>
                </a:solidFill>
              </a:rPr>
              <a:t>____________________________________________________________________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0258" y="3372465"/>
            <a:ext cx="9144000" cy="337246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>
                <a:latin typeface="Book Antiqua" panose="02040602050305030304" pitchFamily="18" charset="0"/>
              </a:rPr>
              <a:t>Department of Computer Science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Govt: Degree College Jamrud, District Khyber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pic>
        <p:nvPicPr>
          <p:cNvPr id="4" name="Picture 3" descr="H:\degree college logo new.pn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bright="4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532671" y="2664543"/>
            <a:ext cx="2979174" cy="255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90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990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6" y="824561"/>
            <a:ext cx="10515600" cy="5949865"/>
          </a:xfrm>
        </p:spPr>
      </p:pic>
    </p:spTree>
    <p:extLst>
      <p:ext uri="{BB962C8B-B14F-4D97-AF65-F5344CB8AC3E}">
        <p14:creationId xmlns:p14="http://schemas.microsoft.com/office/powerpoint/2010/main" val="371970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491"/>
            <a:ext cx="10515600" cy="56043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Header Files: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8929"/>
            <a:ext cx="10515600" cy="60763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Header files also known as include files, or standard library files that have an extension of (.h) and which are used to hold declarations for other files.</a:t>
            </a:r>
          </a:p>
          <a:p>
            <a:pPr marL="0" indent="0" algn="just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e.g</a:t>
            </a:r>
            <a:r>
              <a:rPr lang="en-US" sz="2600" dirty="0" smtClean="0">
                <a:latin typeface="Book Antiqua" panose="02040602050305030304" pitchFamily="18" charset="0"/>
              </a:rPr>
              <a:t>: </a:t>
            </a:r>
            <a:r>
              <a:rPr lang="en-US" sz="2600" dirty="0" err="1" smtClean="0">
                <a:latin typeface="Book Antiqua" panose="02040602050305030304" pitchFamily="18" charset="0"/>
              </a:rPr>
              <a:t>iostream</a:t>
            </a:r>
            <a:r>
              <a:rPr lang="en-US" sz="2600" dirty="0" smtClean="0">
                <a:latin typeface="Book Antiqua" panose="02040602050305030304" pitchFamily="18" charset="0"/>
              </a:rPr>
              <a:t>, </a:t>
            </a:r>
            <a:r>
              <a:rPr lang="en-US" sz="2600" dirty="0" err="1" smtClean="0">
                <a:latin typeface="Book Antiqua" panose="02040602050305030304" pitchFamily="18" charset="0"/>
              </a:rPr>
              <a:t>stdio.h</a:t>
            </a:r>
            <a:r>
              <a:rPr lang="en-US" sz="2600" dirty="0" smtClean="0">
                <a:latin typeface="Book Antiqua" panose="02040602050305030304" pitchFamily="18" charset="0"/>
              </a:rPr>
              <a:t>, </a:t>
            </a:r>
            <a:r>
              <a:rPr lang="en-US" sz="2600" dirty="0" err="1" smtClean="0">
                <a:latin typeface="Book Antiqua" panose="02040602050305030304" pitchFamily="18" charset="0"/>
              </a:rPr>
              <a:t>conio.h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 err="1" smtClean="0">
                <a:latin typeface="Book Antiqua" panose="02040602050305030304" pitchFamily="18" charset="0"/>
              </a:rPr>
              <a:t>iomanip</a:t>
            </a:r>
            <a:r>
              <a:rPr lang="en-US" sz="2600" dirty="0" smtClean="0">
                <a:latin typeface="Book Antiqua" panose="02040602050305030304" pitchFamily="18" charset="0"/>
              </a:rPr>
              <a:t> etc.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Reserved Words: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Reserved words or keywords are those words which have their special meaning within the C++ language and are reserved for some specific purpose. C++ reserved words cannot be used for any other purpose in a C++ program and even cannot be used as variable. Here some C++ keywords are as follows: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b</a:t>
            </a:r>
            <a:r>
              <a:rPr lang="en-US" sz="2600" dirty="0" smtClean="0">
                <a:latin typeface="Book Antiqua" panose="02040602050305030304" pitchFamily="18" charset="0"/>
              </a:rPr>
              <a:t>ool, </a:t>
            </a:r>
            <a:r>
              <a:rPr lang="en-US" sz="2600" dirty="0" err="1" smtClean="0">
                <a:latin typeface="Book Antiqua" panose="02040602050305030304" pitchFamily="18" charset="0"/>
              </a:rPr>
              <a:t>int</a:t>
            </a:r>
            <a:r>
              <a:rPr lang="en-US" sz="2600" dirty="0" smtClean="0">
                <a:latin typeface="Book Antiqua" panose="02040602050305030304" pitchFamily="18" charset="0"/>
              </a:rPr>
              <a:t>, if, for, static, case, break, inline, public, void, </a:t>
            </a:r>
            <a:r>
              <a:rPr lang="en-US" sz="2600" dirty="0" err="1" smtClean="0">
                <a:latin typeface="Book Antiqua" panose="02040602050305030304" pitchFamily="18" charset="0"/>
              </a:rPr>
              <a:t>goto</a:t>
            </a:r>
            <a:r>
              <a:rPr lang="en-US" sz="2600" dirty="0" smtClean="0">
                <a:latin typeface="Book Antiqua" panose="02040602050305030304" pitchFamily="18" charset="0"/>
              </a:rPr>
              <a:t>, short, new, else, friend, catch, switch, while, do-while, namespace etc.  </a:t>
            </a: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1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491"/>
            <a:ext cx="10515600" cy="77674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Structure of a C++ program</a:t>
            </a:r>
            <a:endParaRPr lang="en-US" sz="40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066"/>
            <a:ext cx="10515600" cy="5761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General syntax of a C++ program is given below.</a:t>
            </a:r>
          </a:p>
          <a:p>
            <a:pPr marL="0" indent="0">
              <a:buNone/>
            </a:pPr>
            <a:endParaRPr lang="en-US" sz="26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p</a:t>
            </a:r>
            <a:r>
              <a:rPr lang="en-US" sz="2600" dirty="0" smtClean="0">
                <a:latin typeface="Book Antiqua" panose="02040602050305030304" pitchFamily="18" charset="0"/>
              </a:rPr>
              <a:t>reprocessor directives &lt;header file&gt;</a:t>
            </a:r>
          </a:p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int</a:t>
            </a:r>
            <a:r>
              <a:rPr lang="en-US" sz="2600" dirty="0" smtClean="0">
                <a:latin typeface="Book Antiqua" panose="0204060205030503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	</a:t>
            </a:r>
            <a:r>
              <a:rPr lang="en-US" sz="2600" dirty="0" smtClean="0">
                <a:latin typeface="Book Antiqua" panose="0204060205030503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		body of the program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	}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Each C++ program has three main components. These are: Preprocessor directives, main function and body of the main function. </a:t>
            </a:r>
          </a:p>
          <a:p>
            <a:pPr marL="0" indent="0">
              <a:buNone/>
            </a:pP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7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491"/>
            <a:ext cx="10515600" cy="84557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ook Antiqua" panose="02040602050305030304" pitchFamily="18" charset="0"/>
              </a:rPr>
              <a:t>1</a:t>
            </a:r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. Preprocessor directives (#include, #defines)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5406"/>
            <a:ext cx="10515600" cy="53215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A preprocessor is a collection of special statements which are executed before the compilation process. 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Every C++ program contains a preprocessor directives. The #include preprocessor directives is commonly used to insert header files. #include&lt;</a:t>
            </a:r>
            <a:r>
              <a:rPr lang="en-US" sz="2600" dirty="0" err="1" smtClean="0">
                <a:latin typeface="Book Antiqua" panose="02040602050305030304" pitchFamily="18" charset="0"/>
              </a:rPr>
              <a:t>iostream</a:t>
            </a:r>
            <a:r>
              <a:rPr lang="en-US" sz="2600" dirty="0" smtClean="0">
                <a:latin typeface="Book Antiqua" panose="02040602050305030304" pitchFamily="18" charset="0"/>
              </a:rPr>
              <a:t>&gt; is used for the C++ objects </a:t>
            </a:r>
            <a:r>
              <a:rPr lang="en-US" sz="2600" dirty="0" err="1" smtClean="0">
                <a:latin typeface="Book Antiqua" panose="02040602050305030304" pitchFamily="18" charset="0"/>
              </a:rPr>
              <a:t>cin</a:t>
            </a:r>
            <a:r>
              <a:rPr lang="en-US" sz="2600" dirty="0" smtClean="0">
                <a:latin typeface="Book Antiqua" panose="02040602050305030304" pitchFamily="18" charset="0"/>
              </a:rPr>
              <a:t> and </a:t>
            </a:r>
            <a:r>
              <a:rPr lang="en-US" sz="2600" dirty="0" err="1" smtClean="0">
                <a:latin typeface="Book Antiqua" panose="02040602050305030304" pitchFamily="18" charset="0"/>
              </a:rPr>
              <a:t>cout</a:t>
            </a:r>
            <a:r>
              <a:rPr lang="en-US" sz="26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while #include&lt;</a:t>
            </a:r>
            <a:r>
              <a:rPr lang="en-US" sz="2600" dirty="0" err="1" smtClean="0">
                <a:latin typeface="Book Antiqua" panose="02040602050305030304" pitchFamily="18" charset="0"/>
              </a:rPr>
              <a:t>conio.h</a:t>
            </a:r>
            <a:r>
              <a:rPr lang="en-US" sz="2600" dirty="0" smtClean="0">
                <a:latin typeface="Book Antiqua" panose="02040602050305030304" pitchFamily="18" charset="0"/>
              </a:rPr>
              <a:t>&gt; is used for the built-in function </a:t>
            </a:r>
            <a:r>
              <a:rPr lang="en-US" sz="2600" dirty="0" err="1" smtClean="0">
                <a:latin typeface="Book Antiqua" panose="02040602050305030304" pitchFamily="18" charset="0"/>
              </a:rPr>
              <a:t>getch</a:t>
            </a:r>
            <a:r>
              <a:rPr lang="en-US" sz="2600" dirty="0" smtClean="0">
                <a:latin typeface="Book Antiqua" panose="02040602050305030304" pitchFamily="18" charset="0"/>
              </a:rPr>
              <a:t>().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In C++, the other commonly used preprocessor directive is #define which is used to define symbolic constants. Its general syntax is: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#define identifier value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For example, 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#define PI 3.14159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#</a:t>
            </a:r>
            <a:r>
              <a:rPr lang="en-US" sz="2600" smtClean="0">
                <a:latin typeface="Book Antiqua" panose="02040602050305030304" pitchFamily="18" charset="0"/>
              </a:rPr>
              <a:t>define height 5</a:t>
            </a: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553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156"/>
            <a:ext cx="10515600" cy="68825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2. main() function: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7587"/>
            <a:ext cx="10515600" cy="5449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The main() function is the point by where all C++ program start their execution. It does not matter whether </a:t>
            </a:r>
            <a:r>
              <a:rPr lang="en-US" sz="2600" dirty="0" err="1" smtClean="0">
                <a:latin typeface="Book Antiqua" panose="02040602050305030304" pitchFamily="18" charset="0"/>
              </a:rPr>
              <a:t>whether</a:t>
            </a:r>
            <a:r>
              <a:rPr lang="en-US" sz="2600" dirty="0" smtClean="0">
                <a:latin typeface="Book Antiqua" panose="02040602050305030304" pitchFamily="18" charset="0"/>
              </a:rPr>
              <a:t> there are other functions with other names defined before or after it. The instructions contained within this function’s definition will always be the first ones. It executed in any C++ program. For that same reason, it is essential that all C++ programs have a main function.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  <a:ea typeface="+mj-ea"/>
                <a:cs typeface="+mj-cs"/>
              </a:rPr>
              <a:t>3. Body of the main() function: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After the parentheses of the main function, the body of main function starts which enclosed in braces { }. When this function is executed, the instructions written within main perform their task. Inside the body of main function, C++ statements are written. </a:t>
            </a:r>
          </a:p>
          <a:p>
            <a:pPr marL="0" indent="0">
              <a:buNone/>
            </a:pPr>
            <a:endParaRPr lang="en-US" sz="26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6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6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6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6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6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6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6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97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61460"/>
            <a:ext cx="9144000" cy="2387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INTRODUCTION</a:t>
            </a:r>
            <a:endParaRPr lang="en-US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1199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6149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5817"/>
          </a:xfrm>
        </p:spPr>
        <p:txBody>
          <a:bodyPr>
            <a:normAutofit fontScale="90000"/>
          </a:bodyPr>
          <a:lstStyle/>
          <a:p>
            <a:r>
              <a:rPr lang="en-US" sz="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.</a:t>
            </a:r>
            <a:endParaRPr lang="en-US" sz="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479061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Programming is like giving instructions to a computer to tell it what to do. You use a special language (called a programming language) to write these instructions</a:t>
            </a:r>
            <a:r>
              <a:rPr lang="en-US" sz="26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32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For example, if you want a </a:t>
            </a:r>
            <a:r>
              <a:rPr lang="en-US" sz="2600" dirty="0" smtClean="0">
                <a:latin typeface="Book Antiqua" panose="02040602050305030304" pitchFamily="18" charset="0"/>
              </a:rPr>
              <a:t>computer program </a:t>
            </a:r>
            <a:r>
              <a:rPr lang="en-US" sz="2600" dirty="0">
                <a:latin typeface="Book Antiqua" panose="02040602050305030304" pitchFamily="18" charset="0"/>
              </a:rPr>
              <a:t>to add two numbers or display a message like </a:t>
            </a:r>
            <a:r>
              <a:rPr lang="en-US" sz="2600" dirty="0" smtClean="0">
                <a:latin typeface="Book Antiqua" panose="02040602050305030304" pitchFamily="18" charset="0"/>
              </a:rPr>
              <a:t>“I Love Pakistan!", </a:t>
            </a:r>
            <a:r>
              <a:rPr lang="en-US" sz="2600" dirty="0">
                <a:latin typeface="Book Antiqua" panose="02040602050305030304" pitchFamily="18" charset="0"/>
              </a:rPr>
              <a:t>you write instructions for that. The computer follows those instructions step by step to perform the task.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8538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265" y="373626"/>
            <a:ext cx="9144000" cy="75708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Importance of Programming:</a:t>
            </a:r>
            <a:endParaRPr lang="en-US" sz="40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65470" y="1356853"/>
            <a:ext cx="12093676" cy="5230758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Book Antiqua" panose="02040602050305030304" pitchFamily="18" charset="0"/>
              </a:rPr>
              <a:t>	</a:t>
            </a:r>
            <a:r>
              <a:rPr lang="en-US" sz="2600" dirty="0" smtClean="0">
                <a:latin typeface="Book Antiqua" panose="02040602050305030304" pitchFamily="18" charset="0"/>
              </a:rPr>
              <a:t>Programming </a:t>
            </a:r>
            <a:r>
              <a:rPr lang="en-US" sz="2600" dirty="0">
                <a:latin typeface="Book Antiqua" panose="02040602050305030304" pitchFamily="18" charset="0"/>
              </a:rPr>
              <a:t>is the backbone of modern technology. It </a:t>
            </a:r>
            <a:r>
              <a:rPr lang="en-US" sz="2600" dirty="0" smtClean="0">
                <a:latin typeface="Book Antiqua" panose="02040602050305030304" pitchFamily="18" charset="0"/>
              </a:rPr>
              <a:t>enables us </a:t>
            </a:r>
            <a:r>
              <a:rPr lang="en-US" sz="2600" dirty="0">
                <a:latin typeface="Book Antiqua" panose="02040602050305030304" pitchFamily="18" charset="0"/>
              </a:rPr>
              <a:t>to </a:t>
            </a:r>
            <a:r>
              <a:rPr lang="en-US" sz="2600" dirty="0" smtClean="0">
                <a:latin typeface="Book Antiqua" panose="02040602050305030304" pitchFamily="18" charset="0"/>
              </a:rPr>
              <a:t>	create </a:t>
            </a:r>
            <a:r>
              <a:rPr lang="en-US" sz="2600" dirty="0">
                <a:latin typeface="Book Antiqua" panose="02040602050305030304" pitchFamily="18" charset="0"/>
              </a:rPr>
              <a:t>the software, apps, and systems that power almost </a:t>
            </a:r>
            <a:r>
              <a:rPr lang="en-US" sz="2600" dirty="0" smtClean="0">
                <a:latin typeface="Book Antiqua" panose="02040602050305030304" pitchFamily="18" charset="0"/>
              </a:rPr>
              <a:t>every aspect </a:t>
            </a:r>
            <a:r>
              <a:rPr lang="en-US" sz="2600" dirty="0">
                <a:latin typeface="Book Antiqua" panose="02040602050305030304" pitchFamily="18" charset="0"/>
              </a:rPr>
              <a:t>of </a:t>
            </a:r>
            <a:r>
              <a:rPr lang="en-US" sz="2600" dirty="0" smtClean="0">
                <a:latin typeface="Book Antiqua" panose="02040602050305030304" pitchFamily="18" charset="0"/>
              </a:rPr>
              <a:t>	our </a:t>
            </a:r>
            <a:r>
              <a:rPr lang="en-US" sz="2600" dirty="0">
                <a:latin typeface="Book Antiqua" panose="02040602050305030304" pitchFamily="18" charset="0"/>
              </a:rPr>
              <a:t>lives</a:t>
            </a:r>
            <a:r>
              <a:rPr lang="en-US" sz="2600" dirty="0" smtClean="0">
                <a:latin typeface="Book Antiqua" panose="0204060205030503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	</a:t>
            </a:r>
            <a:r>
              <a:rPr lang="en-US" sz="2800" b="1" dirty="0" smtClean="0">
                <a:latin typeface="Book Antiqua" panose="02040602050305030304" pitchFamily="18" charset="0"/>
              </a:rPr>
              <a:t>1. Automation and Efficiency: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	</a:t>
            </a:r>
            <a:r>
              <a:rPr lang="en-US" sz="2600" dirty="0">
                <a:latin typeface="Book Antiqua" panose="02040602050305030304" pitchFamily="18" charset="0"/>
              </a:rPr>
              <a:t>Programming helps automate repetitive tasks, saving time and </a:t>
            </a:r>
            <a:r>
              <a:rPr lang="en-US" sz="2600" dirty="0" smtClean="0">
                <a:latin typeface="Book Antiqua" panose="02040602050305030304" pitchFamily="18" charset="0"/>
              </a:rPr>
              <a:t>	reducing human </a:t>
            </a:r>
            <a:r>
              <a:rPr lang="en-US" sz="2600" dirty="0">
                <a:latin typeface="Book Antiqua" panose="02040602050305030304" pitchFamily="18" charset="0"/>
              </a:rPr>
              <a:t>error</a:t>
            </a:r>
            <a:r>
              <a:rPr lang="en-US" sz="2600" dirty="0" smtClean="0">
                <a:latin typeface="Book Antiqua" panose="0204060205030503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Book Antiqua" panose="02040602050305030304" pitchFamily="18" charset="0"/>
              </a:rPr>
              <a:t>	</a:t>
            </a:r>
            <a:r>
              <a:rPr lang="en-US" sz="2800" b="1" dirty="0" smtClean="0">
                <a:latin typeface="Book Antiqua" panose="02040602050305030304" pitchFamily="18" charset="0"/>
              </a:rPr>
              <a:t>2. Innovation: </a:t>
            </a:r>
          </a:p>
          <a:p>
            <a:pPr algn="just"/>
            <a:r>
              <a:rPr lang="en-US" sz="2800" b="1" dirty="0">
                <a:latin typeface="Book Antiqua" panose="02040602050305030304" pitchFamily="18" charset="0"/>
              </a:rPr>
              <a:t>	</a:t>
            </a:r>
            <a:r>
              <a:rPr lang="en-US" sz="2600" dirty="0">
                <a:latin typeface="Book Antiqua" panose="02040602050305030304" pitchFamily="18" charset="0"/>
              </a:rPr>
              <a:t>I</a:t>
            </a:r>
            <a:r>
              <a:rPr lang="en-US" sz="2600" dirty="0" smtClean="0">
                <a:latin typeface="Book Antiqua" panose="02040602050305030304" pitchFamily="18" charset="0"/>
              </a:rPr>
              <a:t>nnovation </a:t>
            </a:r>
            <a:r>
              <a:rPr lang="en-US" sz="2600" dirty="0">
                <a:latin typeface="Book Antiqua" panose="02040602050305030304" pitchFamily="18" charset="0"/>
              </a:rPr>
              <a:t>is the process of creating new ideas, products, or </a:t>
            </a:r>
            <a:r>
              <a:rPr lang="en-US" sz="2600" dirty="0" smtClean="0">
                <a:latin typeface="Book Antiqua" panose="02040602050305030304" pitchFamily="18" charset="0"/>
              </a:rPr>
              <a:t>	methods 		that </a:t>
            </a:r>
            <a:r>
              <a:rPr lang="en-US" sz="2600" dirty="0">
                <a:latin typeface="Book Antiqua" panose="02040602050305030304" pitchFamily="18" charset="0"/>
              </a:rPr>
              <a:t>bring </a:t>
            </a:r>
            <a:r>
              <a:rPr lang="en-US" sz="2600" dirty="0" smtClean="0">
                <a:latin typeface="Book Antiqua" panose="02040602050305030304" pitchFamily="18" charset="0"/>
              </a:rPr>
              <a:t>value </a:t>
            </a:r>
            <a:r>
              <a:rPr lang="en-US" sz="2600" dirty="0">
                <a:latin typeface="Book Antiqua" panose="02040602050305030304" pitchFamily="18" charset="0"/>
              </a:rPr>
              <a:t>or solve problems in unique ways. in </a:t>
            </a:r>
            <a:r>
              <a:rPr lang="en-US" sz="2600" dirty="0" smtClean="0">
                <a:latin typeface="Book Antiqua" panose="02040602050305030304" pitchFamily="18" charset="0"/>
              </a:rPr>
              <a:t>fields like 	healthcare</a:t>
            </a:r>
            <a:r>
              <a:rPr lang="en-US" sz="2600" dirty="0">
                <a:latin typeface="Book Antiqua" panose="02040602050305030304" pitchFamily="18" charset="0"/>
              </a:rPr>
              <a:t>, education, transportation, and </a:t>
            </a:r>
            <a:r>
              <a:rPr lang="en-US" sz="2600" dirty="0" smtClean="0">
                <a:latin typeface="Book Antiqua" panose="02040602050305030304" pitchFamily="18" charset="0"/>
              </a:rPr>
              <a:t>entertainment</a:t>
            </a:r>
            <a:r>
              <a:rPr lang="en-US" sz="2600" dirty="0"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55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sz="800" dirty="0" smtClean="0">
                <a:latin typeface="Book Antiqua" panose="02040602050305030304" pitchFamily="18" charset="0"/>
              </a:rPr>
              <a:t>.</a:t>
            </a:r>
            <a:endParaRPr lang="en-US" sz="8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639" y="410844"/>
            <a:ext cx="11186651" cy="62849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500" dirty="0" smtClean="0">
                <a:latin typeface="Book Antiqua" panose="0204060205030503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5500" b="1" dirty="0">
                <a:latin typeface="Book Antiqua" panose="02040602050305030304" pitchFamily="18" charset="0"/>
              </a:rPr>
              <a:t>	</a:t>
            </a:r>
            <a:r>
              <a:rPr lang="en-US" sz="5900" b="1" dirty="0" smtClean="0">
                <a:latin typeface="Book Antiqua" panose="02040602050305030304" pitchFamily="18" charset="0"/>
              </a:rPr>
              <a:t>3</a:t>
            </a:r>
            <a:r>
              <a:rPr lang="en-US" sz="5900" b="1" dirty="0">
                <a:latin typeface="Book Antiqua" panose="02040602050305030304" pitchFamily="18" charset="0"/>
              </a:rPr>
              <a:t>. Problem-Solving:</a:t>
            </a:r>
          </a:p>
          <a:p>
            <a:pPr marL="0" indent="0" algn="just">
              <a:buNone/>
            </a:pPr>
            <a:r>
              <a:rPr lang="en-US" sz="5500" dirty="0">
                <a:latin typeface="Book Antiqua" panose="02040602050305030304" pitchFamily="18" charset="0"/>
              </a:rPr>
              <a:t>	Programmers build solutions to complex problems, </a:t>
            </a:r>
            <a:r>
              <a:rPr lang="en-US" sz="5500" dirty="0" smtClean="0">
                <a:latin typeface="Book Antiqua" panose="02040602050305030304" pitchFamily="18" charset="0"/>
              </a:rPr>
              <a:t>from managing 	large </a:t>
            </a:r>
            <a:r>
              <a:rPr lang="en-US" sz="5500" dirty="0">
                <a:latin typeface="Book Antiqua" panose="02040602050305030304" pitchFamily="18" charset="0"/>
              </a:rPr>
              <a:t>data systems to creating smart devices</a:t>
            </a:r>
            <a:r>
              <a:rPr lang="en-US" sz="55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55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5500" dirty="0">
                <a:latin typeface="Book Antiqua" panose="02040602050305030304" pitchFamily="18" charset="0"/>
              </a:rPr>
              <a:t>	</a:t>
            </a:r>
            <a:r>
              <a:rPr lang="en-US" sz="5900" b="1" dirty="0" smtClean="0">
                <a:latin typeface="Book Antiqua" panose="02040602050305030304" pitchFamily="18" charset="0"/>
              </a:rPr>
              <a:t>4. Global Connectivity:</a:t>
            </a:r>
          </a:p>
          <a:p>
            <a:pPr marL="0" indent="0" algn="just">
              <a:buNone/>
            </a:pPr>
            <a:r>
              <a:rPr lang="en-US" sz="5500" dirty="0">
                <a:latin typeface="Book Antiqua" panose="02040602050305030304" pitchFamily="18" charset="0"/>
              </a:rPr>
              <a:t>	It powers the internet, allowing us to connect, communicate, </a:t>
            </a:r>
            <a:r>
              <a:rPr lang="en-US" sz="5500" dirty="0" smtClean="0">
                <a:latin typeface="Book Antiqua" panose="02040602050305030304" pitchFamily="18" charset="0"/>
              </a:rPr>
              <a:t>and</a:t>
            </a:r>
            <a:r>
              <a:rPr lang="en-US" sz="5500" dirty="0">
                <a:latin typeface="Book Antiqua" panose="02040602050305030304" pitchFamily="18" charset="0"/>
              </a:rPr>
              <a:t> </a:t>
            </a:r>
            <a:r>
              <a:rPr lang="en-US" sz="5500" dirty="0" smtClean="0">
                <a:latin typeface="Book Antiqua" panose="02040602050305030304" pitchFamily="18" charset="0"/>
              </a:rPr>
              <a:t>	share 	information </a:t>
            </a:r>
            <a:r>
              <a:rPr lang="en-US" sz="5500" dirty="0">
                <a:latin typeface="Book Antiqua" panose="02040602050305030304" pitchFamily="18" charset="0"/>
              </a:rPr>
              <a:t>worldwide</a:t>
            </a:r>
            <a:r>
              <a:rPr lang="en-US" sz="55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55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5500" dirty="0">
                <a:latin typeface="Book Antiqua" panose="02040602050305030304" pitchFamily="18" charset="0"/>
              </a:rPr>
              <a:t>	</a:t>
            </a:r>
            <a:r>
              <a:rPr lang="en-US" sz="5900" b="1" dirty="0" smtClean="0">
                <a:latin typeface="Book Antiqua" panose="02040602050305030304" pitchFamily="18" charset="0"/>
              </a:rPr>
              <a:t>5. Career Opportunities: </a:t>
            </a:r>
          </a:p>
          <a:p>
            <a:pPr marL="0" indent="0">
              <a:buNone/>
            </a:pPr>
            <a:r>
              <a:rPr lang="en-US" sz="5500" dirty="0">
                <a:latin typeface="Book Antiqua" panose="02040602050305030304" pitchFamily="18" charset="0"/>
              </a:rPr>
              <a:t>	Programming skills are in high demand, offering diverse career </a:t>
            </a:r>
            <a:r>
              <a:rPr lang="en-US" sz="5500" dirty="0" smtClean="0">
                <a:latin typeface="Book Antiqua" panose="02040602050305030304" pitchFamily="18" charset="0"/>
              </a:rPr>
              <a:t>	paths and opportunities </a:t>
            </a:r>
            <a:r>
              <a:rPr lang="en-US" sz="5500" dirty="0">
                <a:latin typeface="Book Antiqua" panose="02040602050305030304" pitchFamily="18" charset="0"/>
              </a:rPr>
              <a:t>for personal growth.</a:t>
            </a:r>
          </a:p>
          <a:p>
            <a:pPr marL="0" indent="0">
              <a:buNone/>
            </a:pPr>
            <a:r>
              <a:rPr lang="en-US" sz="3700" dirty="0" smtClean="0">
                <a:latin typeface="Book Antiqua" panose="02040602050305030304" pitchFamily="18" charset="0"/>
              </a:rPr>
              <a:t>	</a:t>
            </a:r>
          </a:p>
          <a:p>
            <a:pPr marL="0" indent="0">
              <a:buNone/>
            </a:pPr>
            <a:endParaRPr lang="en-US" sz="32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32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32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Book Antiqua" panose="02040602050305030304" pitchFamily="18" charset="0"/>
              </a:rPr>
              <a:t>	</a:t>
            </a:r>
            <a:r>
              <a:rPr lang="en-US" sz="3200" dirty="0" smtClean="0">
                <a:latin typeface="Book Antiqua" panose="02040602050305030304" pitchFamily="18" charset="0"/>
              </a:rPr>
              <a:t>																			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230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659"/>
            <a:ext cx="10515600" cy="8259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Programming Language:</a:t>
            </a:r>
            <a:endParaRPr lang="en-US" sz="40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4568"/>
            <a:ext cx="10515600" cy="573220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Book Antiqua" panose="02040602050305030304" pitchFamily="18" charset="0"/>
              </a:rPr>
              <a:t>A programming language is a formal set of instructions used to communicate with computers and create software, applications, and algorithms</a:t>
            </a:r>
            <a:r>
              <a:rPr lang="en-US" sz="26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 smtClean="0">
                <a:latin typeface="Book Antiqua" panose="02040602050305030304" pitchFamily="18" charset="0"/>
              </a:rPr>
              <a:t>High Level Language: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Book Antiqua" panose="02040602050305030304" pitchFamily="18" charset="0"/>
              </a:rPr>
              <a:t>A high-level language is a type of programming language that is easy for humans to read, write, and understand. It uses natural language elements and is abstracted from the hardware (</a:t>
            </a:r>
            <a:r>
              <a:rPr lang="en-US" sz="2600" dirty="0" smtClean="0">
                <a:latin typeface="Book Antiqua" panose="02040602050305030304" pitchFamily="18" charset="0"/>
              </a:rPr>
              <a:t>e.g. Python</a:t>
            </a:r>
            <a:r>
              <a:rPr lang="en-US" sz="2600" dirty="0">
                <a:latin typeface="Book Antiqua" panose="02040602050305030304" pitchFamily="18" charset="0"/>
              </a:rPr>
              <a:t>, </a:t>
            </a:r>
            <a:r>
              <a:rPr lang="en-US" sz="2600" dirty="0" smtClean="0">
                <a:latin typeface="Book Antiqua" panose="02040602050305030304" pitchFamily="18" charset="0"/>
              </a:rPr>
              <a:t>Java, C++).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latin typeface="Book Antiqua" panose="02040602050305030304" pitchFamily="18" charset="0"/>
              </a:rPr>
              <a:t>Low Level Language: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Book Antiqua" panose="02040602050305030304" pitchFamily="18" charset="0"/>
              </a:rPr>
              <a:t>A low-level language is a programming language that is closely related to a computer's hardware, offering minimal abstraction. It provides direct control over hardware components (e.g., Assembly, Machine Code).</a:t>
            </a:r>
            <a:endParaRPr lang="en-US" sz="26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6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0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491"/>
            <a:ext cx="10515600" cy="80624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How HLL is converted into LLL ?</a:t>
            </a:r>
            <a:endParaRPr lang="en-US" sz="40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4736"/>
            <a:ext cx="10515600" cy="577153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Translating </a:t>
            </a:r>
            <a:r>
              <a:rPr lang="en-US" sz="2600" dirty="0">
                <a:latin typeface="Book Antiqua" panose="02040602050305030304" pitchFamily="18" charset="0"/>
              </a:rPr>
              <a:t>high-level languages to low-level languages involves specific tools and processes that allow computers to execute the instructions. Here are the key terms</a:t>
            </a:r>
            <a:r>
              <a:rPr lang="en-US" sz="2600" dirty="0" smtClean="0">
                <a:latin typeface="Book Antiqua" panose="0204060205030503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2600" dirty="0">
              <a:latin typeface="Book Antiqua" panose="02040602050305030304" pitchFamily="18" charset="0"/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latin typeface="Book Antiqua" panose="02040602050305030304" pitchFamily="18" charset="0"/>
              </a:rPr>
              <a:t>Preprocessor: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The </a:t>
            </a:r>
            <a:r>
              <a:rPr lang="en-US" sz="2600" dirty="0">
                <a:latin typeface="Book Antiqua" panose="02040602050305030304" pitchFamily="18" charset="0"/>
              </a:rPr>
              <a:t>preprocessor processes the source code before it is sent to the compiler. It handles directives like #include, #define, and macro expansions in languages like </a:t>
            </a:r>
            <a:r>
              <a:rPr lang="en-US" sz="2600" dirty="0" smtClean="0">
                <a:latin typeface="Book Antiqua" panose="02040602050305030304" pitchFamily="18" charset="0"/>
              </a:rPr>
              <a:t>C++. 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Input: </a:t>
            </a:r>
            <a:r>
              <a:rPr lang="en-US" sz="2600" dirty="0" smtClean="0">
                <a:latin typeface="Book Antiqua" panose="02040602050305030304" pitchFamily="18" charset="0"/>
              </a:rPr>
              <a:t> Source </a:t>
            </a:r>
            <a:r>
              <a:rPr lang="en-US" sz="2600" dirty="0">
                <a:latin typeface="Book Antiqua" panose="02040602050305030304" pitchFamily="18" charset="0"/>
              </a:rPr>
              <a:t>code file (e.g., </a:t>
            </a:r>
            <a:r>
              <a:rPr lang="en-US" sz="2600" dirty="0" smtClean="0">
                <a:latin typeface="Book Antiqua" panose="02040602050305030304" pitchFamily="18" charset="0"/>
              </a:rPr>
              <a:t>program.cpp).</a:t>
            </a:r>
            <a:endParaRPr lang="en-US" sz="2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Output: </a:t>
            </a:r>
            <a:r>
              <a:rPr lang="en-US" sz="2600" dirty="0" smtClean="0">
                <a:latin typeface="Book Antiqua" panose="02040602050305030304" pitchFamily="18" charset="0"/>
              </a:rPr>
              <a:t> Preprocessed </a:t>
            </a:r>
            <a:r>
              <a:rPr lang="en-US" sz="2600" dirty="0">
                <a:latin typeface="Book Antiqua" panose="02040602050305030304" pitchFamily="18" charset="0"/>
              </a:rPr>
              <a:t>code (still in high-level language).</a:t>
            </a:r>
          </a:p>
        </p:txBody>
      </p:sp>
    </p:spTree>
    <p:extLst>
      <p:ext uri="{BB962C8B-B14F-4D97-AF65-F5344CB8AC3E}">
        <p14:creationId xmlns:p14="http://schemas.microsoft.com/office/powerpoint/2010/main" val="117929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1950"/>
            <a:ext cx="10515600" cy="432618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Book Antiqua" panose="02040602050305030304" pitchFamily="18" charset="0"/>
              </a:rPr>
              <a:t>2. Compiler: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6748"/>
            <a:ext cx="11137900" cy="5865352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Translates the preprocessed high-level source code into low-level machine code or an intermediate object code.</a:t>
            </a: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Input: Preprocessed code.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Output: Object file (e.g., program.o or program.obj</a:t>
            </a:r>
            <a:r>
              <a:rPr lang="en-US" dirty="0" smtClean="0">
                <a:latin typeface="Book Antiqua" panose="02040602050305030304" pitchFamily="18" charset="0"/>
              </a:rPr>
              <a:t>).</a:t>
            </a: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ook Antiqua" panose="02040602050305030304" pitchFamily="18" charset="0"/>
                <a:ea typeface="+mj-ea"/>
                <a:cs typeface="+mj-cs"/>
              </a:rPr>
              <a:t>3. Interpreter: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  <a:ea typeface="+mj-ea"/>
                <a:cs typeface="+mj-cs"/>
              </a:rPr>
              <a:t>Directly executes high-level code line by line without converting it into an object file or machine code</a:t>
            </a:r>
            <a:r>
              <a:rPr lang="en-US" sz="2600" dirty="0" smtClean="0">
                <a:latin typeface="Book Antiqua" panose="02040602050305030304" pitchFamily="18" charset="0"/>
                <a:ea typeface="+mj-ea"/>
                <a:cs typeface="+mj-cs"/>
              </a:rPr>
              <a:t>.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  <a:ea typeface="+mj-ea"/>
                <a:cs typeface="+mj-cs"/>
              </a:rPr>
              <a:t>Input: Source code.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  <a:ea typeface="+mj-ea"/>
                <a:cs typeface="+mj-cs"/>
              </a:rPr>
              <a:t>Output: Direct execution of code.</a:t>
            </a:r>
          </a:p>
        </p:txBody>
      </p:sp>
    </p:spTree>
    <p:extLst>
      <p:ext uri="{BB962C8B-B14F-4D97-AF65-F5344CB8AC3E}">
        <p14:creationId xmlns:p14="http://schemas.microsoft.com/office/powerpoint/2010/main" val="265373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6916"/>
            <a:ext cx="10515600" cy="54100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Combines multiple object files and libraries into a single executable program.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Input: Object files (e.g., program.o) and libraries.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Output</a:t>
            </a:r>
            <a:r>
              <a:rPr lang="en-US" sz="2600" dirty="0" smtClean="0">
                <a:latin typeface="Book Antiqua" panose="02040602050305030304" pitchFamily="18" charset="0"/>
              </a:rPr>
              <a:t>: </a:t>
            </a:r>
            <a:r>
              <a:rPr lang="en-US" sz="2600" dirty="0">
                <a:latin typeface="Book Antiqua" panose="02040602050305030304" pitchFamily="18" charset="0"/>
              </a:rPr>
              <a:t>Executable file (e.g., </a:t>
            </a:r>
            <a:r>
              <a:rPr lang="en-US" sz="2600" dirty="0" smtClean="0">
                <a:latin typeface="Book Antiqua" panose="02040602050305030304" pitchFamily="18" charset="0"/>
              </a:rPr>
              <a:t>program.exe).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Book Antiqua" panose="02040602050305030304" pitchFamily="18" charset="0"/>
                <a:ea typeface="+mj-ea"/>
                <a:cs typeface="+mj-cs"/>
              </a:rPr>
              <a:t>5. Loader: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Loads the executable program into memory for execution</a:t>
            </a:r>
            <a:r>
              <a:rPr lang="en-US" sz="26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Input: Executable </a:t>
            </a:r>
            <a:r>
              <a:rPr lang="en-US" sz="2600" dirty="0">
                <a:latin typeface="Book Antiqua" panose="02040602050305030304" pitchFamily="18" charset="0"/>
              </a:rPr>
              <a:t>file.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Output: Running program in memory.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8322"/>
            <a:ext cx="10515600" cy="87507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Book Antiqua" panose="02040602050305030304" pitchFamily="18" charset="0"/>
              </a:rPr>
              <a:t>4. Linker: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072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801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 Antiqua</vt:lpstr>
      <vt:lpstr>Calibri</vt:lpstr>
      <vt:lpstr>Calibri Light</vt:lpstr>
      <vt:lpstr>Office Theme</vt:lpstr>
      <vt:lpstr>Introduction to Programming Lecture 01  Mr. Niaz Mir Khan Lecturer in Computer Science  ____________________________________________________________________</vt:lpstr>
      <vt:lpstr>INTRODUCTION</vt:lpstr>
      <vt:lpstr>.</vt:lpstr>
      <vt:lpstr>Importance of Programming:</vt:lpstr>
      <vt:lpstr>.</vt:lpstr>
      <vt:lpstr>Programming Language:</vt:lpstr>
      <vt:lpstr>How HLL is converted into LLL ?</vt:lpstr>
      <vt:lpstr>2. Compiler: </vt:lpstr>
      <vt:lpstr>4. Linker:</vt:lpstr>
      <vt:lpstr>.</vt:lpstr>
      <vt:lpstr>Header Files:</vt:lpstr>
      <vt:lpstr>Structure of a C++ program</vt:lpstr>
      <vt:lpstr>1. Preprocessor directives (#include, #defines)</vt:lpstr>
      <vt:lpstr>2. main() function: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 Lecture 01  Mr. Niaz Mir Khan ________________________________________________________</dc:title>
  <dc:creator>Windows User</dc:creator>
  <cp:lastModifiedBy>Windows User</cp:lastModifiedBy>
  <cp:revision>199</cp:revision>
  <dcterms:created xsi:type="dcterms:W3CDTF">2023-11-30T07:44:02Z</dcterms:created>
  <dcterms:modified xsi:type="dcterms:W3CDTF">2024-11-22T04:24:13Z</dcterms:modified>
</cp:coreProperties>
</file>