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700"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939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880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8450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3529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DEA6B1-0E58-4B0C-AA5E-067A5B2F65E4}" type="datetimeFigureOut">
              <a:rPr lang="en-US" smtClean="0"/>
              <a:t>11/28/2024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715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EA6B1-0E58-4B0C-AA5E-067A5B2F65E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9680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EA6B1-0E58-4B0C-AA5E-067A5B2F65E4}" type="datetimeFigureOut">
              <a:rPr lang="en-US" smtClean="0"/>
              <a:t>11/28/2024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31828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EA6B1-0E58-4B0C-AA5E-067A5B2F65E4}" type="datetimeFigureOut">
              <a:rPr lang="en-US" smtClean="0"/>
              <a:t>11/28/2024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06918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A6B1-0E58-4B0C-AA5E-067A5B2F65E4}" type="datetimeFigureOut">
              <a:rPr lang="en-US" smtClean="0"/>
              <a:t>11/28/2024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53092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2983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11/28/2024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2028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A6B1-0E58-4B0C-AA5E-067A5B2F65E4}" type="datetimeFigureOut">
              <a:rPr lang="en-US" smtClean="0"/>
              <a:t>11/28/2024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5403A-4179-44ED-BEA9-99E68F0F69C8}" type="slidenum">
              <a:rPr lang="en-US" smtClean="0"/>
              <a:t>‹#›</a:t>
            </a:fld>
            <a:endParaRPr lang="en-US"/>
          </a:p>
        </p:txBody>
      </p:sp>
    </p:spTree>
    <p:extLst>
      <p:ext uri="{BB962C8B-B14F-4D97-AF65-F5344CB8AC3E}">
        <p14:creationId xmlns:p14="http://schemas.microsoft.com/office/powerpoint/2010/main" val="145313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743" y="585019"/>
            <a:ext cx="10618838" cy="2079524"/>
          </a:xfrm>
        </p:spPr>
        <p:txBody>
          <a:bodyPr>
            <a:normAutofit fontScale="90000"/>
          </a:bodyPr>
          <a:lstStyle/>
          <a:p>
            <a:r>
              <a:rPr lang="en-US" dirty="0" smtClean="0">
                <a:latin typeface="Book Antiqua" panose="02040602050305030304" pitchFamily="18" charset="0"/>
              </a:rPr>
              <a:t>Introduction to Programming</a:t>
            </a:r>
            <a:br>
              <a:rPr lang="en-US" dirty="0" smtClean="0">
                <a:latin typeface="Book Antiqua" panose="02040602050305030304" pitchFamily="18" charset="0"/>
              </a:rPr>
            </a:br>
            <a:r>
              <a:rPr lang="en-US" sz="3600" dirty="0">
                <a:solidFill>
                  <a:srgbClr val="FF0000"/>
                </a:solidFill>
                <a:latin typeface="Book Antiqua" panose="02040602050305030304" pitchFamily="18" charset="0"/>
              </a:rPr>
              <a:t>L</a:t>
            </a:r>
            <a:r>
              <a:rPr lang="en-US" sz="3600" dirty="0" smtClean="0">
                <a:solidFill>
                  <a:srgbClr val="FF0000"/>
                </a:solidFill>
                <a:latin typeface="Book Antiqua" panose="02040602050305030304" pitchFamily="18" charset="0"/>
              </a:rPr>
              <a:t>ecture 02</a:t>
            </a: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2700" dirty="0" smtClean="0">
                <a:latin typeface="Book Antiqua" panose="02040602050305030304" pitchFamily="18" charset="0"/>
              </a:rPr>
              <a:t>Mr. Niaz Mir Khan</a:t>
            </a:r>
            <a:br>
              <a:rPr lang="en-US" sz="2700" dirty="0" smtClean="0">
                <a:latin typeface="Book Antiqua" panose="02040602050305030304" pitchFamily="18" charset="0"/>
              </a:rPr>
            </a:br>
            <a:r>
              <a:rPr lang="en-US" sz="2700" dirty="0" smtClean="0">
                <a:latin typeface="Book Antiqua" panose="02040602050305030304" pitchFamily="18" charset="0"/>
              </a:rPr>
              <a:t>Lecturer in Computer Science </a:t>
            </a:r>
            <a:r>
              <a:rPr lang="en-US" sz="3600" dirty="0" smtClean="0"/>
              <a:t/>
            </a:r>
            <a:br>
              <a:rPr lang="en-US" sz="3600" dirty="0" smtClean="0"/>
            </a:br>
            <a:r>
              <a:rPr lang="en-US" sz="2700" dirty="0" smtClean="0">
                <a:solidFill>
                  <a:srgbClr val="FF0000"/>
                </a:solidFill>
              </a:rPr>
              <a:t>____________________________________________________________________</a:t>
            </a:r>
            <a:endParaRPr lang="en-US" sz="3600" dirty="0">
              <a:solidFill>
                <a:srgbClr val="FF0000"/>
              </a:solidFill>
            </a:endParaRPr>
          </a:p>
        </p:txBody>
      </p:sp>
      <p:sp>
        <p:nvSpPr>
          <p:cNvPr id="3" name="Subtitle 2"/>
          <p:cNvSpPr>
            <a:spLocks noGrp="1"/>
          </p:cNvSpPr>
          <p:nvPr>
            <p:ph type="subTitle" idx="1"/>
          </p:nvPr>
        </p:nvSpPr>
        <p:spPr>
          <a:xfrm>
            <a:off x="1440425" y="3411793"/>
            <a:ext cx="9144000" cy="3372464"/>
          </a:xfrm>
        </p:spPr>
        <p:txBody>
          <a:bodyPr>
            <a:normAutofit/>
          </a:bodyPr>
          <a:lstStyle/>
          <a:p>
            <a:endParaRPr lang="en-US" dirty="0" smtClean="0"/>
          </a:p>
          <a:p>
            <a:endParaRPr lang="en-US" dirty="0"/>
          </a:p>
          <a:p>
            <a:endParaRPr lang="en-US" dirty="0" smtClean="0"/>
          </a:p>
          <a:p>
            <a:endParaRPr lang="en-US" dirty="0"/>
          </a:p>
          <a:p>
            <a:r>
              <a:rPr lang="en-US" sz="2800" dirty="0" smtClean="0">
                <a:latin typeface="Book Antiqua" panose="02040602050305030304" pitchFamily="18" charset="0"/>
              </a:rPr>
              <a:t>Department of Computer Science</a:t>
            </a:r>
          </a:p>
          <a:p>
            <a:r>
              <a:rPr lang="en-US" sz="2800" dirty="0" smtClean="0">
                <a:latin typeface="Book Antiqua" panose="02040602050305030304" pitchFamily="18" charset="0"/>
              </a:rPr>
              <a:t>Govt: Degree College Jamrud, District Khyber</a:t>
            </a:r>
            <a:endParaRPr lang="en-US" sz="2800" dirty="0">
              <a:latin typeface="Book Antiqua" panose="02040602050305030304" pitchFamily="18" charset="0"/>
            </a:endParaRPr>
          </a:p>
        </p:txBody>
      </p:sp>
      <p:pic>
        <p:nvPicPr>
          <p:cNvPr id="4" name="Picture 3" descr="H:\degree college logo new.png"/>
          <p:cNvPicPr/>
          <p:nvPr/>
        </p:nvPicPr>
        <p:blipFill>
          <a:blip r:embed="rId2" cstate="print">
            <a:extLst>
              <a:ext uri="{BEBA8EAE-BF5A-486C-A8C5-ECC9F3942E4B}">
                <a14:imgProps xmlns:a14="http://schemas.microsoft.com/office/drawing/2010/main">
                  <a14:imgLayer r:embed="rId3">
                    <a14:imgEffect>
                      <a14:colorTemperature colorTemp="5300"/>
                    </a14:imgEffect>
                    <a14:imgEffect>
                      <a14:brightnessContrast bright="4000" contrast="11000"/>
                    </a14:imgEffect>
                  </a14:imgLayer>
                </a14:imgProps>
              </a:ext>
            </a:extLst>
          </a:blip>
          <a:srcRect/>
          <a:stretch>
            <a:fillRect/>
          </a:stretch>
        </p:blipFill>
        <p:spPr bwMode="auto">
          <a:xfrm>
            <a:off x="4532671" y="2664543"/>
            <a:ext cx="2979174" cy="2556386"/>
          </a:xfrm>
          <a:prstGeom prst="rect">
            <a:avLst/>
          </a:prstGeom>
          <a:noFill/>
          <a:ln w="9525">
            <a:noFill/>
            <a:miter lim="800000"/>
            <a:headEnd/>
            <a:tailEnd/>
          </a:ln>
        </p:spPr>
      </p:pic>
    </p:spTree>
    <p:extLst>
      <p:ext uri="{BB962C8B-B14F-4D97-AF65-F5344CB8AC3E}">
        <p14:creationId xmlns:p14="http://schemas.microsoft.com/office/powerpoint/2010/main" val="3889055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24"/>
            <a:ext cx="10515600" cy="550606"/>
          </a:xfrm>
        </p:spPr>
        <p:txBody>
          <a:bodyPr>
            <a:normAutofit/>
          </a:bodyPr>
          <a:lstStyle/>
          <a:p>
            <a:r>
              <a:rPr lang="en-US" sz="2800" dirty="0" smtClean="0">
                <a:solidFill>
                  <a:srgbClr val="FF0000"/>
                </a:solidFill>
                <a:latin typeface="Book Antiqua" panose="02040602050305030304" pitchFamily="18" charset="0"/>
              </a:rPr>
              <a:t>Character:</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48930"/>
            <a:ext cx="10515600" cy="6027173"/>
          </a:xfrm>
        </p:spPr>
        <p:txBody>
          <a:bodyPr>
            <a:normAutofit/>
          </a:bodyPr>
          <a:lstStyle/>
          <a:p>
            <a:pPr marL="0" indent="0">
              <a:buNone/>
            </a:pPr>
            <a:r>
              <a:rPr lang="en-US" sz="2600" dirty="0" smtClean="0">
                <a:latin typeface="Book Antiqua" panose="02040602050305030304" pitchFamily="18" charset="0"/>
              </a:rPr>
              <a:t>Char data type is used to store single character value. It takes 1 byte in memory. It is used to represent alphabet, number or special character. </a:t>
            </a:r>
          </a:p>
          <a:p>
            <a:pPr marL="0" indent="0">
              <a:buNone/>
            </a:pPr>
            <a:r>
              <a:rPr lang="en-US" sz="2600" dirty="0" smtClean="0">
                <a:latin typeface="Book Antiqua" panose="02040602050305030304" pitchFamily="18" charset="0"/>
              </a:rPr>
              <a:t>Character value are normally enclosed in single quotes. </a:t>
            </a:r>
          </a:p>
          <a:p>
            <a:pPr marL="0" indent="0">
              <a:buNone/>
            </a:pPr>
            <a:r>
              <a:rPr lang="en-US" sz="2600" dirty="0" smtClean="0">
                <a:latin typeface="Book Antiqua" panose="02040602050305030304" pitchFamily="18" charset="0"/>
              </a:rPr>
              <a:t>For example:</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	char gender;</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	gender = ‘M’;</a:t>
            </a:r>
          </a:p>
          <a:p>
            <a:pPr marL="0" indent="0">
              <a:buNone/>
            </a:pPr>
            <a:endParaRPr lang="en-US" dirty="0" smtClean="0">
              <a:solidFill>
                <a:srgbClr val="FF0000"/>
              </a:solidFill>
              <a:latin typeface="Book Antiqua" panose="02040602050305030304" pitchFamily="18" charset="0"/>
            </a:endParaRPr>
          </a:p>
          <a:p>
            <a:pPr marL="0" indent="0">
              <a:buNone/>
            </a:pPr>
            <a:r>
              <a:rPr lang="en-US" dirty="0" smtClean="0">
                <a:solidFill>
                  <a:srgbClr val="FF0000"/>
                </a:solidFill>
                <a:latin typeface="Book Antiqua" panose="02040602050305030304" pitchFamily="18" charset="0"/>
              </a:rPr>
              <a:t>Integer:</a:t>
            </a:r>
          </a:p>
          <a:p>
            <a:pPr marL="0" indent="0">
              <a:buNone/>
            </a:pPr>
            <a:r>
              <a:rPr lang="en-US" sz="2600" dirty="0" smtClean="0">
                <a:latin typeface="Book Antiqua" panose="02040602050305030304" pitchFamily="18" charset="0"/>
              </a:rPr>
              <a:t>The data types which store only integer value such as 30, -200, -50 etc. Its sub types are:</a:t>
            </a:r>
          </a:p>
          <a:p>
            <a:pPr marL="0" indent="0">
              <a:buNone/>
            </a:pPr>
            <a:r>
              <a:rPr lang="en-US" sz="2600" b="1" dirty="0" err="1" smtClean="0">
                <a:latin typeface="Book Antiqua" panose="02040602050305030304" pitchFamily="18" charset="0"/>
              </a:rPr>
              <a:t>int</a:t>
            </a:r>
            <a:r>
              <a:rPr lang="en-US" sz="2600" b="1" dirty="0" smtClean="0">
                <a:latin typeface="Book Antiqua" panose="02040602050305030304" pitchFamily="18" charset="0"/>
              </a:rPr>
              <a:t>, short </a:t>
            </a:r>
            <a:r>
              <a:rPr lang="en-US" sz="2600" b="1" dirty="0" err="1" smtClean="0">
                <a:latin typeface="Book Antiqua" panose="02040602050305030304" pitchFamily="18" charset="0"/>
              </a:rPr>
              <a:t>int</a:t>
            </a:r>
            <a:r>
              <a:rPr lang="en-US" sz="2600" b="1" dirty="0" smtClean="0">
                <a:latin typeface="Book Antiqua" panose="02040602050305030304" pitchFamily="18" charset="0"/>
              </a:rPr>
              <a:t>, long</a:t>
            </a:r>
            <a:endParaRPr lang="en-US" sz="2600" b="1" dirty="0">
              <a:latin typeface="Book Antiqua" panose="02040602050305030304" pitchFamily="18" charset="0"/>
            </a:endParaRPr>
          </a:p>
        </p:txBody>
      </p:sp>
    </p:spTree>
    <p:extLst>
      <p:ext uri="{BB962C8B-B14F-4D97-AF65-F5344CB8AC3E}">
        <p14:creationId xmlns:p14="http://schemas.microsoft.com/office/powerpoint/2010/main" val="4179241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20"/>
            <a:ext cx="10515600" cy="668593"/>
          </a:xfrm>
        </p:spPr>
        <p:txBody>
          <a:bodyPr>
            <a:normAutofit/>
          </a:bodyPr>
          <a:lstStyle/>
          <a:p>
            <a:r>
              <a:rPr lang="en-US" sz="2800" dirty="0" err="1" smtClean="0">
                <a:solidFill>
                  <a:srgbClr val="FF0000"/>
                </a:solidFill>
                <a:latin typeface="Book Antiqua" panose="02040602050305030304" pitchFamily="18" charset="0"/>
              </a:rPr>
              <a:t>i</a:t>
            </a:r>
            <a:r>
              <a:rPr lang="en-US" sz="2800" dirty="0" smtClean="0">
                <a:solidFill>
                  <a:srgbClr val="FF0000"/>
                </a:solidFill>
                <a:latin typeface="Book Antiqua" panose="02040602050305030304" pitchFamily="18" charset="0"/>
              </a:rPr>
              <a:t>. </a:t>
            </a:r>
            <a:r>
              <a:rPr lang="en-US" sz="2800" dirty="0" err="1" smtClean="0">
                <a:solidFill>
                  <a:srgbClr val="FF0000"/>
                </a:solidFill>
                <a:latin typeface="Book Antiqua" panose="02040602050305030304" pitchFamily="18" charset="0"/>
              </a:rPr>
              <a:t>int</a:t>
            </a:r>
            <a:r>
              <a:rPr lang="en-US" sz="2800" dirty="0" smtClean="0">
                <a:solidFill>
                  <a:srgbClr val="FF0000"/>
                </a:solidFill>
                <a:latin typeface="Book Antiqua" panose="02040602050305030304" pitchFamily="18" charset="0"/>
              </a:rPr>
              <a:t> data type:</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96412"/>
            <a:ext cx="10515600" cy="5909187"/>
          </a:xfrm>
        </p:spPr>
        <p:txBody>
          <a:bodyPr>
            <a:normAutofit/>
          </a:bodyPr>
          <a:lstStyle/>
          <a:p>
            <a:pPr marL="0" indent="0" algn="just">
              <a:buNone/>
            </a:pPr>
            <a:r>
              <a:rPr lang="en-US" sz="2600" dirty="0" smtClean="0">
                <a:latin typeface="Book Antiqua" panose="02040602050305030304" pitchFamily="18" charset="0"/>
              </a:rPr>
              <a:t>The keyword </a:t>
            </a:r>
            <a:r>
              <a:rPr lang="en-US" sz="2600" dirty="0" err="1" smtClean="0">
                <a:latin typeface="Book Antiqua" panose="02040602050305030304" pitchFamily="18" charset="0"/>
              </a:rPr>
              <a:t>int</a:t>
            </a:r>
            <a:r>
              <a:rPr lang="en-US" sz="2600" dirty="0" smtClean="0">
                <a:latin typeface="Book Antiqua" panose="02040602050305030304" pitchFamily="18" charset="0"/>
              </a:rPr>
              <a:t> stands for the integer data type in C++ and normally occupies four bytes of memory (32 bits). MSC Is used for sign and remaining 31 bits are used for magnitude (value). </a:t>
            </a:r>
          </a:p>
          <a:p>
            <a:pPr marL="0" indent="0" algn="just">
              <a:buNone/>
            </a:pPr>
            <a:r>
              <a:rPr lang="en-US" sz="2600" dirty="0" smtClean="0">
                <a:latin typeface="Book Antiqua" panose="02040602050305030304" pitchFamily="18" charset="0"/>
              </a:rPr>
              <a:t>Its range is -214783648 to 2147483647</a:t>
            </a:r>
            <a:r>
              <a:rPr lang="en-US" sz="2600" dirty="0" smtClean="0">
                <a:latin typeface="Book Antiqua" panose="02040602050305030304" pitchFamily="18" charset="0"/>
              </a:rPr>
              <a:t>. </a:t>
            </a:r>
          </a:p>
          <a:p>
            <a:pPr marL="0" indent="0" algn="just">
              <a:buNone/>
            </a:pPr>
            <a:r>
              <a:rPr lang="en-US" dirty="0" smtClean="0">
                <a:solidFill>
                  <a:srgbClr val="FF0000"/>
                </a:solidFill>
                <a:latin typeface="Book Antiqua" panose="02040602050305030304" pitchFamily="18" charset="0"/>
              </a:rPr>
              <a:t>ii</a:t>
            </a:r>
            <a:r>
              <a:rPr lang="en-US" dirty="0" smtClean="0">
                <a:solidFill>
                  <a:srgbClr val="FF0000"/>
                </a:solidFill>
                <a:latin typeface="Book Antiqua" panose="02040602050305030304" pitchFamily="18" charset="0"/>
              </a:rPr>
              <a:t>. short </a:t>
            </a:r>
            <a:r>
              <a:rPr lang="en-US" dirty="0" err="1" smtClean="0">
                <a:solidFill>
                  <a:srgbClr val="FF0000"/>
                </a:solidFill>
                <a:latin typeface="Book Antiqua" panose="02040602050305030304" pitchFamily="18" charset="0"/>
              </a:rPr>
              <a:t>int</a:t>
            </a:r>
            <a:r>
              <a:rPr lang="en-US" dirty="0" smtClean="0">
                <a:solidFill>
                  <a:srgbClr val="FF0000"/>
                </a:solidFill>
                <a:latin typeface="Book Antiqua" panose="02040602050305030304" pitchFamily="18" charset="0"/>
              </a:rPr>
              <a:t> data type:</a:t>
            </a:r>
          </a:p>
          <a:p>
            <a:pPr marL="0" indent="0" algn="just">
              <a:buNone/>
            </a:pPr>
            <a:r>
              <a:rPr lang="en-US" sz="2600" dirty="0" smtClean="0">
                <a:latin typeface="Book Antiqua" panose="02040602050305030304" pitchFamily="18" charset="0"/>
              </a:rPr>
              <a:t>short </a:t>
            </a:r>
            <a:r>
              <a:rPr lang="en-US" sz="2600" dirty="0" err="1">
                <a:latin typeface="Book Antiqua" panose="02040602050305030304" pitchFamily="18" charset="0"/>
              </a:rPr>
              <a:t>int</a:t>
            </a:r>
            <a:r>
              <a:rPr lang="en-US" sz="2600" dirty="0">
                <a:latin typeface="Book Antiqua" panose="02040602050305030304" pitchFamily="18" charset="0"/>
              </a:rPr>
              <a:t> is used to declare the short integer data type in C++. It occupies 2 bytes (16 bits) of memory. </a:t>
            </a:r>
            <a:r>
              <a:rPr lang="en-US" sz="2600" dirty="0" smtClean="0">
                <a:latin typeface="Book Antiqua" panose="02040602050305030304" pitchFamily="18" charset="0"/>
              </a:rPr>
              <a:t>Its </a:t>
            </a:r>
            <a:r>
              <a:rPr lang="en-US" sz="2600" dirty="0">
                <a:latin typeface="Book Antiqua" panose="02040602050305030304" pitchFamily="18" charset="0"/>
              </a:rPr>
              <a:t>range is -32768 to </a:t>
            </a:r>
            <a:r>
              <a:rPr lang="en-US" sz="2600" dirty="0" smtClean="0">
                <a:latin typeface="Book Antiqua" panose="02040602050305030304" pitchFamily="18" charset="0"/>
              </a:rPr>
              <a:t>32767</a:t>
            </a:r>
            <a:r>
              <a:rPr lang="en-US" sz="2600" dirty="0" smtClean="0">
                <a:latin typeface="Book Antiqua" panose="02040602050305030304" pitchFamily="18" charset="0"/>
              </a:rPr>
              <a:t>.</a:t>
            </a:r>
          </a:p>
          <a:p>
            <a:pPr marL="0" indent="0" algn="just">
              <a:buNone/>
            </a:pPr>
            <a:r>
              <a:rPr lang="en-US" dirty="0" smtClean="0">
                <a:solidFill>
                  <a:srgbClr val="FF0000"/>
                </a:solidFill>
                <a:latin typeface="Book Antiqua" panose="02040602050305030304" pitchFamily="18" charset="0"/>
              </a:rPr>
              <a:t>iii</a:t>
            </a:r>
            <a:r>
              <a:rPr lang="en-US" dirty="0" smtClean="0">
                <a:solidFill>
                  <a:srgbClr val="FF0000"/>
                </a:solidFill>
                <a:latin typeface="Book Antiqua" panose="02040602050305030304" pitchFamily="18" charset="0"/>
              </a:rPr>
              <a:t>. </a:t>
            </a:r>
            <a:r>
              <a:rPr lang="en-US" dirty="0">
                <a:solidFill>
                  <a:srgbClr val="FF0000"/>
                </a:solidFill>
                <a:latin typeface="Book Antiqua" panose="02040602050305030304" pitchFamily="18" charset="0"/>
              </a:rPr>
              <a:t>l</a:t>
            </a:r>
            <a:r>
              <a:rPr lang="en-US" dirty="0" smtClean="0">
                <a:solidFill>
                  <a:srgbClr val="FF0000"/>
                </a:solidFill>
                <a:latin typeface="Book Antiqua" panose="02040602050305030304" pitchFamily="18" charset="0"/>
              </a:rPr>
              <a:t>ong data type:</a:t>
            </a:r>
          </a:p>
          <a:p>
            <a:pPr marL="0" indent="0" algn="just">
              <a:buNone/>
            </a:pPr>
            <a:r>
              <a:rPr lang="en-US" sz="2600" dirty="0">
                <a:latin typeface="Book Antiqua" panose="02040602050305030304" pitchFamily="18" charset="0"/>
              </a:rPr>
              <a:t>l</a:t>
            </a:r>
            <a:r>
              <a:rPr lang="en-US" sz="2600" dirty="0" smtClean="0">
                <a:latin typeface="Book Antiqua" panose="02040602050305030304" pitchFamily="18" charset="0"/>
              </a:rPr>
              <a:t>ong </a:t>
            </a:r>
            <a:r>
              <a:rPr lang="en-US" sz="2600" dirty="0" err="1" smtClean="0">
                <a:latin typeface="Book Antiqua" panose="02040602050305030304" pitchFamily="18" charset="0"/>
              </a:rPr>
              <a:t>int</a:t>
            </a:r>
            <a:r>
              <a:rPr lang="en-US" sz="2600" dirty="0" smtClean="0">
                <a:latin typeface="Book Antiqua" panose="02040602050305030304" pitchFamily="18" charset="0"/>
              </a:rPr>
              <a:t> stands for long integer data type and is used in C++ to store large integer values. It occupy 8 bytes (64 bits) of memory. </a:t>
            </a:r>
            <a:endParaRPr lang="en-US" sz="2600" dirty="0">
              <a:latin typeface="Book Antiqua" panose="02040602050305030304" pitchFamily="18" charset="0"/>
            </a:endParaRPr>
          </a:p>
        </p:txBody>
      </p:sp>
    </p:spTree>
    <p:extLst>
      <p:ext uri="{BB962C8B-B14F-4D97-AF65-F5344CB8AC3E}">
        <p14:creationId xmlns:p14="http://schemas.microsoft.com/office/powerpoint/2010/main" val="208744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879"/>
            <a:ext cx="10515600" cy="818146"/>
          </a:xfrm>
        </p:spPr>
        <p:txBody>
          <a:bodyPr>
            <a:normAutofit/>
          </a:bodyPr>
          <a:lstStyle/>
          <a:p>
            <a:r>
              <a:rPr lang="en-US" sz="2800" dirty="0" smtClean="0">
                <a:solidFill>
                  <a:srgbClr val="FF0000"/>
                </a:solidFill>
                <a:latin typeface="Book Antiqua" panose="02040602050305030304" pitchFamily="18" charset="0"/>
              </a:rPr>
              <a:t>Floating Point Data Type</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991402"/>
            <a:ext cx="10515600" cy="5698156"/>
          </a:xfrm>
        </p:spPr>
        <p:txBody>
          <a:bodyPr>
            <a:normAutofit lnSpcReduction="10000"/>
          </a:bodyPr>
          <a:lstStyle/>
          <a:p>
            <a:pPr marL="0" indent="0" algn="just">
              <a:buNone/>
            </a:pPr>
            <a:r>
              <a:rPr lang="en-US" sz="2600" dirty="0" smtClean="0">
                <a:latin typeface="Book Antiqua" panose="02040602050305030304" pitchFamily="18" charset="0"/>
              </a:rPr>
              <a:t>Integers are only used for storing whole numbers, but sometimes we need to store very large numbers, or numbers with a decimal point. The data types which are used to store such type of data are called floating point data types. Variables of floating point types hold real numbers, such as 4.0, 2.5, 3.33, or 0.1226. There are three different types of floating point data types</a:t>
            </a:r>
            <a:r>
              <a:rPr lang="en-US" dirty="0" smtClean="0"/>
              <a:t>:</a:t>
            </a:r>
          </a:p>
          <a:p>
            <a:pPr marL="0" indent="0" algn="just">
              <a:buNone/>
            </a:pPr>
            <a:r>
              <a:rPr lang="en-US" dirty="0" smtClean="0"/>
              <a:t> </a:t>
            </a:r>
            <a:r>
              <a:rPr lang="en-US" dirty="0" smtClean="0">
                <a:latin typeface="Book Antiqua" panose="02040602050305030304" pitchFamily="18" charset="0"/>
              </a:rPr>
              <a:t>float, double, long double </a:t>
            </a:r>
          </a:p>
          <a:p>
            <a:pPr marL="0" indent="0" algn="just">
              <a:buNone/>
            </a:pPr>
            <a:r>
              <a:rPr lang="en-US" dirty="0" err="1" smtClean="0">
                <a:solidFill>
                  <a:srgbClr val="FF0000"/>
                </a:solidFill>
                <a:latin typeface="Book Antiqua" panose="02040602050305030304" pitchFamily="18" charset="0"/>
              </a:rPr>
              <a:t>i</a:t>
            </a:r>
            <a:r>
              <a:rPr lang="en-US" dirty="0" smtClean="0">
                <a:solidFill>
                  <a:srgbClr val="FF0000"/>
                </a:solidFill>
                <a:latin typeface="Book Antiqua" panose="02040602050305030304" pitchFamily="18" charset="0"/>
              </a:rPr>
              <a:t>. float data type </a:t>
            </a:r>
          </a:p>
          <a:p>
            <a:pPr marL="0" indent="0" algn="just">
              <a:buNone/>
            </a:pPr>
            <a:r>
              <a:rPr lang="en-US" sz="2600" dirty="0">
                <a:latin typeface="Book Antiqua" panose="02040602050305030304" pitchFamily="18" charset="0"/>
              </a:rPr>
              <a:t>In C++, the float data type is used to declare floating point type of variables to store numbers with decimal point. It needs 4 bytes (32 bits) of memory to store values. </a:t>
            </a:r>
          </a:p>
          <a:p>
            <a:pPr marL="0" indent="0" algn="just">
              <a:buNone/>
            </a:pPr>
            <a:r>
              <a:rPr lang="en-US" dirty="0">
                <a:solidFill>
                  <a:srgbClr val="FF0000"/>
                </a:solidFill>
                <a:latin typeface="Book Antiqua" panose="02040602050305030304" pitchFamily="18" charset="0"/>
              </a:rPr>
              <a:t>ii. Double data </a:t>
            </a:r>
            <a:r>
              <a:rPr lang="en-US" dirty="0" smtClean="0">
                <a:solidFill>
                  <a:srgbClr val="FF0000"/>
                </a:solidFill>
                <a:latin typeface="Book Antiqua" panose="02040602050305030304" pitchFamily="18" charset="0"/>
              </a:rPr>
              <a:t>type </a:t>
            </a:r>
          </a:p>
          <a:p>
            <a:pPr marL="0" indent="0" algn="just">
              <a:buNone/>
            </a:pPr>
            <a:r>
              <a:rPr lang="en-US" sz="2600" dirty="0">
                <a:latin typeface="Book Antiqua" panose="02040602050305030304" pitchFamily="18" charset="0"/>
              </a:rPr>
              <a:t>Double is a keyword to represent double precision floating point numbers in C++. Double data type occupies 8 bytes (64 bits) </a:t>
            </a:r>
            <a:r>
              <a:rPr lang="en-US" sz="2600" dirty="0" smtClean="0">
                <a:latin typeface="Book Antiqua" panose="02040602050305030304" pitchFamily="18" charset="0"/>
              </a:rPr>
              <a:t>of </a:t>
            </a:r>
            <a:r>
              <a:rPr lang="en-US" sz="2600" dirty="0">
                <a:latin typeface="Book Antiqua" panose="02040602050305030304" pitchFamily="18" charset="0"/>
              </a:rPr>
              <a:t>memory. </a:t>
            </a:r>
          </a:p>
        </p:txBody>
      </p:sp>
    </p:spTree>
    <p:extLst>
      <p:ext uri="{BB962C8B-B14F-4D97-AF65-F5344CB8AC3E}">
        <p14:creationId xmlns:p14="http://schemas.microsoft.com/office/powerpoint/2010/main" val="123984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6253"/>
            <a:ext cx="10515600" cy="741145"/>
          </a:xfrm>
        </p:spPr>
        <p:txBody>
          <a:bodyPr/>
          <a:lstStyle/>
          <a:p>
            <a:r>
              <a:rPr lang="en-US" sz="2800" dirty="0" smtClean="0">
                <a:solidFill>
                  <a:srgbClr val="FF0000"/>
                </a:solidFill>
                <a:latin typeface="Book Antiqua" panose="02040602050305030304" pitchFamily="18" charset="0"/>
              </a:rPr>
              <a:t>iii. </a:t>
            </a:r>
            <a:r>
              <a:rPr lang="en-US" sz="2800" dirty="0">
                <a:solidFill>
                  <a:srgbClr val="FF0000"/>
                </a:solidFill>
                <a:latin typeface="Book Antiqua" panose="02040602050305030304" pitchFamily="18" charset="0"/>
              </a:rPr>
              <a:t>l</a:t>
            </a:r>
            <a:r>
              <a:rPr lang="en-US" sz="2800" dirty="0" smtClean="0">
                <a:solidFill>
                  <a:srgbClr val="FF0000"/>
                </a:solidFill>
                <a:latin typeface="Book Antiqua" panose="02040602050305030304" pitchFamily="18" charset="0"/>
              </a:rPr>
              <a:t>ong double data type</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37398"/>
            <a:ext cx="10515600" cy="5779712"/>
          </a:xfrm>
        </p:spPr>
        <p:txBody>
          <a:bodyPr>
            <a:normAutofit/>
          </a:bodyPr>
          <a:lstStyle/>
          <a:p>
            <a:pPr marL="0" indent="0" algn="just">
              <a:buNone/>
            </a:pPr>
            <a:r>
              <a:rPr lang="en-US" sz="2600" dirty="0" smtClean="0">
                <a:latin typeface="Book Antiqua" panose="02040602050305030304" pitchFamily="18" charset="0"/>
              </a:rPr>
              <a:t>In C++, the long double data type is used to declare long double type of variables to represent long double precision floating point numbers in C++. It needs 10 bytes (80 bits) of memory space in the RAM.  </a:t>
            </a:r>
            <a:endParaRPr lang="en-US" sz="2600" dirty="0">
              <a:latin typeface="Book Antiqua" panose="02040602050305030304" pitchFamily="18" charset="0"/>
            </a:endParaRPr>
          </a:p>
          <a:p>
            <a:pPr marL="0" indent="0" algn="just">
              <a:buNone/>
            </a:pPr>
            <a:r>
              <a:rPr lang="en-US" dirty="0" smtClean="0">
                <a:solidFill>
                  <a:srgbClr val="FF0000"/>
                </a:solidFill>
                <a:latin typeface="Book Antiqua" panose="02040602050305030304" pitchFamily="18" charset="0"/>
              </a:rPr>
              <a:t>Boolean Data Type </a:t>
            </a:r>
          </a:p>
          <a:p>
            <a:pPr marL="0" indent="0" algn="just">
              <a:buNone/>
            </a:pPr>
            <a:r>
              <a:rPr lang="en-US" sz="2600" dirty="0" smtClean="0">
                <a:latin typeface="Book Antiqua" panose="02040602050305030304" pitchFamily="18" charset="0"/>
              </a:rPr>
              <a:t>bool is the keyword used to represent Boolean data type. It is capable of holding one of the two values: true (1) or false (0). It occupies 1 byte of memory</a:t>
            </a:r>
            <a:r>
              <a:rPr lang="en-US" sz="2600" smtClean="0">
                <a:latin typeface="Book Antiqua" panose="02040602050305030304" pitchFamily="18" charset="0"/>
              </a:rPr>
              <a:t>. </a:t>
            </a: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2439113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653"/>
            <a:ext cx="10515600" cy="737418"/>
          </a:xfrm>
        </p:spPr>
        <p:txBody>
          <a:bodyPr>
            <a:normAutofit/>
          </a:bodyPr>
          <a:lstStyle/>
          <a:p>
            <a:r>
              <a:rPr lang="en-US" sz="2800" dirty="0" smtClean="0">
                <a:solidFill>
                  <a:srgbClr val="FF0000"/>
                </a:solidFill>
                <a:latin typeface="Book Antiqua" panose="02040602050305030304" pitchFamily="18" charset="0"/>
              </a:rPr>
              <a:t>Algorithm:</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75071"/>
            <a:ext cx="10515600" cy="5301892"/>
          </a:xfrm>
        </p:spPr>
        <p:txBody>
          <a:bodyPr>
            <a:normAutofit/>
          </a:bodyPr>
          <a:lstStyle/>
          <a:p>
            <a:pPr marL="0" indent="0" algn="just">
              <a:buNone/>
            </a:pPr>
            <a:r>
              <a:rPr lang="en-US" sz="2600" dirty="0">
                <a:latin typeface="Book Antiqua" panose="02040602050305030304" pitchFamily="18" charset="0"/>
              </a:rPr>
              <a:t>An algorithm is a step-by-step procedure or set of rules designed to perform a specific task or solve a particular problem. In programming, it is the blueprint for how the program will execute a </a:t>
            </a:r>
            <a:r>
              <a:rPr lang="en-US" sz="2600" dirty="0" smtClean="0">
                <a:latin typeface="Book Antiqua" panose="02040602050305030304" pitchFamily="18" charset="0"/>
              </a:rPr>
              <a:t>task. </a:t>
            </a:r>
          </a:p>
          <a:p>
            <a:pPr marL="0" indent="0" algn="just">
              <a:buNone/>
            </a:pPr>
            <a:r>
              <a:rPr lang="en-US" sz="2600" b="1" dirty="0" smtClean="0">
                <a:latin typeface="Book Antiqua" panose="02040602050305030304" pitchFamily="18" charset="0"/>
              </a:rPr>
              <a:t>Algorithm for finding the summation of two numbers:</a:t>
            </a:r>
          </a:p>
          <a:p>
            <a:pPr marL="0" indent="0" algn="just">
              <a:buNone/>
            </a:pPr>
            <a:r>
              <a:rPr lang="en-US" sz="2600" dirty="0">
                <a:latin typeface="Book Antiqua" panose="02040602050305030304" pitchFamily="18" charset="0"/>
              </a:rPr>
              <a:t>Algorithm (Step-by-Step):</a:t>
            </a:r>
          </a:p>
          <a:p>
            <a:pPr marL="0" indent="0" algn="just">
              <a:buNone/>
            </a:pPr>
            <a:r>
              <a:rPr lang="en-US" sz="2600" dirty="0">
                <a:latin typeface="Book Antiqua" panose="02040602050305030304" pitchFamily="18" charset="0"/>
              </a:rPr>
              <a:t>1. Start the process.</a:t>
            </a:r>
          </a:p>
          <a:p>
            <a:pPr marL="0" indent="0" algn="just">
              <a:buNone/>
            </a:pPr>
            <a:r>
              <a:rPr lang="en-US" sz="2600" dirty="0">
                <a:latin typeface="Book Antiqua" panose="02040602050305030304" pitchFamily="18" charset="0"/>
              </a:rPr>
              <a:t>2. Input two numbers, say </a:t>
            </a:r>
            <a:r>
              <a:rPr lang="en-US" sz="2600" b="1" dirty="0">
                <a:latin typeface="Book Antiqua" panose="02040602050305030304" pitchFamily="18" charset="0"/>
              </a:rPr>
              <a:t>a</a:t>
            </a:r>
            <a:r>
              <a:rPr lang="en-US" sz="2600" dirty="0">
                <a:latin typeface="Book Antiqua" panose="02040602050305030304" pitchFamily="18" charset="0"/>
              </a:rPr>
              <a:t> and </a:t>
            </a:r>
            <a:r>
              <a:rPr lang="en-US" sz="2600" b="1" dirty="0">
                <a:latin typeface="Book Antiqua" panose="02040602050305030304" pitchFamily="18" charset="0"/>
              </a:rPr>
              <a:t>b</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3. Add the two numbers using the formula </a:t>
            </a:r>
            <a:r>
              <a:rPr lang="en-US" sz="2600" b="1" dirty="0">
                <a:latin typeface="Book Antiqua" panose="02040602050305030304" pitchFamily="18" charset="0"/>
              </a:rPr>
              <a:t>sum = a + b</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4. Output the result sum.</a:t>
            </a:r>
          </a:p>
          <a:p>
            <a:pPr marL="0" indent="0" algn="just">
              <a:buNone/>
            </a:pPr>
            <a:r>
              <a:rPr lang="en-US" sz="2600" dirty="0">
                <a:latin typeface="Book Antiqua" panose="02040602050305030304" pitchFamily="18" charset="0"/>
              </a:rPr>
              <a:t>5. End the process.</a:t>
            </a:r>
          </a:p>
        </p:txBody>
      </p:sp>
    </p:spTree>
    <p:extLst>
      <p:ext uri="{BB962C8B-B14F-4D97-AF65-F5344CB8AC3E}">
        <p14:creationId xmlns:p14="http://schemas.microsoft.com/office/powerpoint/2010/main" val="547095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7819"/>
            <a:ext cx="10515600" cy="786581"/>
          </a:xfrm>
        </p:spPr>
        <p:txBody>
          <a:bodyPr>
            <a:normAutofit/>
          </a:bodyPr>
          <a:lstStyle/>
          <a:p>
            <a:r>
              <a:rPr lang="en-US" sz="2800" dirty="0" smtClean="0">
                <a:solidFill>
                  <a:srgbClr val="FF0000"/>
                </a:solidFill>
                <a:latin typeface="Book Antiqua" panose="02040602050305030304" pitchFamily="18" charset="0"/>
              </a:rPr>
              <a:t>C++ Program of the above algorithm</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1111045"/>
            <a:ext cx="10515600" cy="5574890"/>
          </a:xfrm>
        </p:spPr>
        <p:txBody>
          <a:bodyPr>
            <a:normAutofit/>
          </a:bodyPr>
          <a:lstStyle/>
          <a:p>
            <a:pPr marL="0" indent="0">
              <a:buNone/>
            </a:pPr>
            <a:r>
              <a:rPr lang="en-US" sz="2600" dirty="0">
                <a:latin typeface="Book Antiqua" panose="02040602050305030304" pitchFamily="18" charset="0"/>
              </a:rPr>
              <a:t># Step 1: Define the numbers</a:t>
            </a:r>
          </a:p>
          <a:p>
            <a:pPr marL="0" indent="0">
              <a:buNone/>
            </a:pPr>
            <a:r>
              <a:rPr lang="en-US" sz="2600" dirty="0">
                <a:latin typeface="Book Antiqua" panose="02040602050305030304" pitchFamily="18" charset="0"/>
              </a:rPr>
              <a:t>a = 5</a:t>
            </a:r>
          </a:p>
          <a:p>
            <a:pPr marL="0" indent="0">
              <a:buNone/>
            </a:pPr>
            <a:r>
              <a:rPr lang="en-US" sz="2600" dirty="0">
                <a:latin typeface="Book Antiqua" panose="02040602050305030304" pitchFamily="18" charset="0"/>
              </a:rPr>
              <a:t>b = 10</a:t>
            </a:r>
          </a:p>
          <a:p>
            <a:pPr marL="0" indent="0">
              <a:buNone/>
            </a:pPr>
            <a:endParaRPr lang="en-US" sz="2600" dirty="0">
              <a:latin typeface="Book Antiqua" panose="02040602050305030304" pitchFamily="18" charset="0"/>
            </a:endParaRPr>
          </a:p>
          <a:p>
            <a:pPr marL="0" indent="0">
              <a:buNone/>
            </a:pPr>
            <a:r>
              <a:rPr lang="en-US" sz="2600" dirty="0">
                <a:latin typeface="Book Antiqua" panose="02040602050305030304" pitchFamily="18" charset="0"/>
              </a:rPr>
              <a:t># Step 2: Compute the sum</a:t>
            </a:r>
          </a:p>
          <a:p>
            <a:pPr marL="0" indent="0">
              <a:buNone/>
            </a:pPr>
            <a:r>
              <a:rPr lang="en-US" sz="2600" dirty="0">
                <a:latin typeface="Book Antiqua" panose="02040602050305030304" pitchFamily="18" charset="0"/>
              </a:rPr>
              <a:t>sum = a + b</a:t>
            </a:r>
          </a:p>
          <a:p>
            <a:pPr marL="0" indent="0">
              <a:buNone/>
            </a:pPr>
            <a:endParaRPr lang="en-US" sz="2600" dirty="0">
              <a:latin typeface="Book Antiqua" panose="02040602050305030304" pitchFamily="18" charset="0"/>
            </a:endParaRPr>
          </a:p>
          <a:p>
            <a:pPr marL="0" indent="0">
              <a:buNone/>
            </a:pPr>
            <a:r>
              <a:rPr lang="en-US" sz="2600" dirty="0">
                <a:latin typeface="Book Antiqua" panose="02040602050305030304" pitchFamily="18" charset="0"/>
              </a:rPr>
              <a:t># Step 3: Print the result</a:t>
            </a:r>
          </a:p>
          <a:p>
            <a:pPr marL="0" indent="0">
              <a:buNone/>
            </a:pPr>
            <a:r>
              <a:rPr lang="en-US" sz="2600" dirty="0" err="1">
                <a:latin typeface="Book Antiqua" panose="02040602050305030304" pitchFamily="18" charset="0"/>
              </a:rPr>
              <a:t>c</a:t>
            </a:r>
            <a:r>
              <a:rPr lang="en-US" sz="2600" dirty="0" err="1" smtClean="0">
                <a:latin typeface="Book Antiqua" panose="02040602050305030304" pitchFamily="18" charset="0"/>
              </a:rPr>
              <a:t>out</a:t>
            </a:r>
            <a:r>
              <a:rPr lang="en-US" sz="2600" dirty="0" smtClean="0">
                <a:latin typeface="Book Antiqua" panose="02040602050305030304" pitchFamily="18" charset="0"/>
              </a:rPr>
              <a:t>&lt;&lt;“the sum of a and b is “&lt;&lt;sum;</a:t>
            </a:r>
            <a:endParaRPr lang="en-US" sz="2600" dirty="0">
              <a:latin typeface="Book Antiqua" panose="02040602050305030304" pitchFamily="18" charset="0"/>
            </a:endParaRPr>
          </a:p>
        </p:txBody>
      </p:sp>
    </p:spTree>
    <p:extLst>
      <p:ext uri="{BB962C8B-B14F-4D97-AF65-F5344CB8AC3E}">
        <p14:creationId xmlns:p14="http://schemas.microsoft.com/office/powerpoint/2010/main" val="96648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23"/>
            <a:ext cx="10515600" cy="599767"/>
          </a:xfrm>
        </p:spPr>
        <p:txBody>
          <a:bodyPr>
            <a:normAutofit/>
          </a:bodyPr>
          <a:lstStyle/>
          <a:p>
            <a:r>
              <a:rPr lang="en-US" sz="2800" dirty="0" smtClean="0">
                <a:solidFill>
                  <a:srgbClr val="FF0000"/>
                </a:solidFill>
                <a:latin typeface="Book Antiqua" panose="02040602050305030304" pitchFamily="18" charset="0"/>
              </a:rPr>
              <a:t>Variables: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98090"/>
            <a:ext cx="10515600" cy="6046839"/>
          </a:xfrm>
        </p:spPr>
        <p:txBody>
          <a:bodyPr>
            <a:normAutofit/>
          </a:bodyPr>
          <a:lstStyle/>
          <a:p>
            <a:pPr marL="0" indent="0" algn="just">
              <a:buNone/>
            </a:pPr>
            <a:r>
              <a:rPr lang="en-US" sz="2600" dirty="0">
                <a:latin typeface="Book Antiqua" panose="02040602050305030304" pitchFamily="18" charset="0"/>
              </a:rPr>
              <a:t>A variable is a named memory location used to store data that can change during program execution</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Variables are </a:t>
            </a:r>
            <a:r>
              <a:rPr lang="en-US" sz="2600" dirty="0" smtClean="0">
                <a:latin typeface="Book Antiqua" panose="02040602050305030304" pitchFamily="18" charset="0"/>
              </a:rPr>
              <a:t>declared </a:t>
            </a:r>
            <a:r>
              <a:rPr lang="en-US" sz="2600" dirty="0">
                <a:latin typeface="Book Antiqua" panose="02040602050305030304" pitchFamily="18" charset="0"/>
              </a:rPr>
              <a:t>with a data type, such as int, float, or char</a:t>
            </a:r>
            <a:r>
              <a:rPr lang="en-US" sz="2600" dirty="0" smtClean="0">
                <a:latin typeface="Book Antiqua" panose="02040602050305030304" pitchFamily="18" charset="0"/>
              </a:rPr>
              <a:t>.</a:t>
            </a:r>
          </a:p>
          <a:p>
            <a:pPr marL="0" indent="0" algn="just">
              <a:buNone/>
            </a:pPr>
            <a:r>
              <a:rPr lang="en-US" sz="2600" b="1" dirty="0" smtClean="0">
                <a:latin typeface="Book Antiqua" panose="02040602050305030304" pitchFamily="18" charset="0"/>
              </a:rPr>
              <a:t>Syntax for declaring a variable: </a:t>
            </a:r>
          </a:p>
          <a:p>
            <a:pPr marL="0" indent="0" algn="just">
              <a:buNone/>
            </a:pPr>
            <a:r>
              <a:rPr lang="en-US" sz="2600" dirty="0">
                <a:latin typeface="Book Antiqua" panose="02040602050305030304" pitchFamily="18" charset="0"/>
              </a:rPr>
              <a:t>data_type </a:t>
            </a:r>
            <a:r>
              <a:rPr lang="en-US" sz="2600" dirty="0" smtClean="0">
                <a:latin typeface="Book Antiqua" panose="02040602050305030304" pitchFamily="18" charset="0"/>
              </a:rPr>
              <a:t>variable_name = value;</a:t>
            </a:r>
          </a:p>
          <a:p>
            <a:pPr marL="0" indent="0" algn="just">
              <a:buNone/>
            </a:pPr>
            <a:r>
              <a:rPr lang="en-US" sz="2600" dirty="0" smtClean="0">
                <a:latin typeface="Book Antiqua" panose="02040602050305030304" pitchFamily="18" charset="0"/>
              </a:rPr>
              <a:t>int x = 10;</a:t>
            </a:r>
          </a:p>
          <a:p>
            <a:pPr marL="0" indent="0" algn="just">
              <a:buNone/>
            </a:pPr>
            <a:r>
              <a:rPr lang="en-US" dirty="0" smtClean="0">
                <a:solidFill>
                  <a:srgbClr val="FF0000"/>
                </a:solidFill>
                <a:latin typeface="Book Antiqua" panose="02040602050305030304" pitchFamily="18" charset="0"/>
              </a:rPr>
              <a:t>Constant:</a:t>
            </a:r>
          </a:p>
          <a:p>
            <a:pPr marL="0" indent="0" algn="just">
              <a:buNone/>
            </a:pPr>
            <a:r>
              <a:rPr lang="en-US" sz="2600" dirty="0">
                <a:latin typeface="Book Antiqua" panose="02040602050305030304" pitchFamily="18" charset="0"/>
              </a:rPr>
              <a:t>A constant is a value that cannot be changed once defined</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Constants are useful for defining fixed values like </a:t>
            </a:r>
            <a:r>
              <a:rPr lang="en-US" sz="2600" dirty="0" smtClean="0">
                <a:latin typeface="Book Antiqua" panose="02040602050305030304" pitchFamily="18" charset="0"/>
              </a:rPr>
              <a:t>PI. </a:t>
            </a:r>
          </a:p>
          <a:p>
            <a:pPr marL="0" indent="0" algn="just">
              <a:buNone/>
            </a:pPr>
            <a:r>
              <a:rPr lang="en-US" b="1" dirty="0" smtClean="0">
                <a:latin typeface="Book Antiqua" panose="02040602050305030304" pitchFamily="18" charset="0"/>
              </a:rPr>
              <a:t>Two ways to declare constants:</a:t>
            </a:r>
          </a:p>
          <a:p>
            <a:pPr marL="0" indent="0" algn="just">
              <a:buNone/>
            </a:pPr>
            <a:r>
              <a:rPr lang="en-US" b="1" dirty="0" smtClean="0">
                <a:latin typeface="Book Antiqua" panose="02040602050305030304" pitchFamily="18" charset="0"/>
              </a:rPr>
              <a:t>Using const</a:t>
            </a:r>
            <a:r>
              <a:rPr lang="en-US" b="1" dirty="0">
                <a:latin typeface="Book Antiqua" panose="02040602050305030304" pitchFamily="18" charset="0"/>
              </a:rPr>
              <a:t> keyword,</a:t>
            </a:r>
            <a:r>
              <a:rPr lang="en-US" sz="2600" dirty="0">
                <a:latin typeface="Book Antiqua" panose="02040602050305030304" pitchFamily="18" charset="0"/>
              </a:rPr>
              <a:t>	const data_type constant_name = value</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r>
              <a:rPr lang="en-US" sz="2600" dirty="0">
                <a:latin typeface="Book Antiqua" panose="02040602050305030304" pitchFamily="18" charset="0"/>
              </a:rPr>
              <a:t>	const float PI = 3.14159; </a:t>
            </a:r>
            <a:r>
              <a:rPr lang="en-US" sz="2600" dirty="0" smtClean="0">
                <a:latin typeface="Book Antiqua" panose="02040602050305030304" pitchFamily="18" charset="0"/>
              </a:rPr>
              <a:t>  </a:t>
            </a:r>
          </a:p>
          <a:p>
            <a:pPr marL="0" indent="0" algn="just">
              <a:buNone/>
            </a:pPr>
            <a:endParaRPr lang="en-US" sz="2600" b="1" dirty="0">
              <a:latin typeface="Book Antiqua" panose="02040602050305030304" pitchFamily="18" charset="0"/>
            </a:endParaRPr>
          </a:p>
        </p:txBody>
      </p:sp>
    </p:spTree>
    <p:extLst>
      <p:ext uri="{BB962C8B-B14F-4D97-AF65-F5344CB8AC3E}">
        <p14:creationId xmlns:p14="http://schemas.microsoft.com/office/powerpoint/2010/main" val="304955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877" y="1130710"/>
            <a:ext cx="10515600" cy="294967"/>
          </a:xfrm>
        </p:spPr>
        <p:txBody>
          <a:bodyPr>
            <a:noAutofit/>
          </a:bodyPr>
          <a:lstStyle/>
          <a:p>
            <a:r>
              <a:rPr lang="en-US" sz="2800" b="1" dirty="0">
                <a:latin typeface="Book Antiqua" panose="02040602050305030304" pitchFamily="18" charset="0"/>
              </a:rPr>
              <a:t>Using #define Preprocessor </a:t>
            </a:r>
            <a:r>
              <a:rPr lang="en-US" sz="2800" b="1" dirty="0" smtClean="0">
                <a:latin typeface="Book Antiqua" panose="02040602050305030304" pitchFamily="18" charset="0"/>
              </a:rPr>
              <a:t>Directive:</a:t>
            </a:r>
            <a:r>
              <a:rPr lang="en-US" sz="2800" dirty="0" smtClean="0">
                <a:solidFill>
                  <a:srgbClr val="FF0000"/>
                </a:solidFill>
                <a:latin typeface="Book Antiqua" panose="02040602050305030304" pitchFamily="18" charset="0"/>
              </a:rPr>
              <a:t> </a:t>
            </a:r>
            <a:r>
              <a:rPr lang="en-US" sz="2800" dirty="0"/>
              <a:t/>
            </a:r>
            <a:br>
              <a:rPr lang="en-US" sz="2800" dirty="0"/>
            </a:br>
            <a:endParaRPr lang="en-US" sz="2800" dirty="0"/>
          </a:p>
        </p:txBody>
      </p:sp>
      <p:sp>
        <p:nvSpPr>
          <p:cNvPr id="3" name="Content Placeholder 2"/>
          <p:cNvSpPr>
            <a:spLocks noGrp="1"/>
          </p:cNvSpPr>
          <p:nvPr>
            <p:ph idx="1"/>
          </p:nvPr>
        </p:nvSpPr>
        <p:spPr>
          <a:xfrm>
            <a:off x="838200" y="1543665"/>
            <a:ext cx="10515600" cy="4633298"/>
          </a:xfrm>
        </p:spPr>
        <p:txBody>
          <a:bodyPr>
            <a:normAutofit/>
          </a:bodyPr>
          <a:lstStyle/>
          <a:p>
            <a:pPr marL="0" indent="0">
              <a:buNone/>
            </a:pPr>
            <a:r>
              <a:rPr lang="en-US" sz="2600" dirty="0">
                <a:latin typeface="Book Antiqua" panose="02040602050305030304" pitchFamily="18" charset="0"/>
              </a:rPr>
              <a:t>#define </a:t>
            </a:r>
            <a:r>
              <a:rPr lang="en-US" sz="2600" dirty="0" smtClean="0">
                <a:latin typeface="Book Antiqua" panose="02040602050305030304" pitchFamily="18" charset="0"/>
              </a:rPr>
              <a:t>constant_name value</a:t>
            </a:r>
          </a:p>
          <a:p>
            <a:pPr marL="0" indent="0">
              <a:buNone/>
            </a:pPr>
            <a:r>
              <a:rPr lang="en-US" sz="2600" dirty="0">
                <a:latin typeface="Book Antiqua" panose="02040602050305030304" pitchFamily="18" charset="0"/>
              </a:rPr>
              <a:t>#define </a:t>
            </a:r>
            <a:r>
              <a:rPr lang="en-US" sz="2600" dirty="0" smtClean="0">
                <a:latin typeface="Book Antiqua" panose="02040602050305030304" pitchFamily="18" charset="0"/>
              </a:rPr>
              <a:t>gravity 9.8	// gravity </a:t>
            </a:r>
            <a:r>
              <a:rPr lang="en-US" sz="2600" dirty="0">
                <a:latin typeface="Book Antiqua" panose="02040602050305030304" pitchFamily="18" charset="0"/>
              </a:rPr>
              <a:t>is a </a:t>
            </a:r>
            <a:r>
              <a:rPr lang="en-US" sz="2600" dirty="0" smtClean="0">
                <a:latin typeface="Book Antiqua" panose="02040602050305030304" pitchFamily="18" charset="0"/>
              </a:rPr>
              <a:t>constant</a:t>
            </a:r>
          </a:p>
          <a:p>
            <a:pPr marL="0" indent="0">
              <a:buNone/>
            </a:pPr>
            <a:endParaRPr lang="en-US" sz="2600" dirty="0">
              <a:latin typeface="Book Antiqua" panose="02040602050305030304" pitchFamily="18" charset="0"/>
            </a:endParaRP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2864488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7485"/>
            <a:ext cx="10515600" cy="540773"/>
          </a:xfrm>
        </p:spPr>
        <p:txBody>
          <a:bodyPr>
            <a:normAutofit/>
          </a:bodyPr>
          <a:lstStyle/>
          <a:p>
            <a:pPr marL="0" indent="0"/>
            <a:r>
              <a:rPr lang="en-US" sz="2800" b="1" dirty="0">
                <a:solidFill>
                  <a:srgbClr val="FF0000"/>
                </a:solidFill>
                <a:latin typeface="Book Antiqua" panose="02040602050305030304" pitchFamily="18" charset="0"/>
              </a:rPr>
              <a:t>Rules for Naming Variables:</a:t>
            </a:r>
          </a:p>
        </p:txBody>
      </p:sp>
      <p:sp>
        <p:nvSpPr>
          <p:cNvPr id="3" name="Content Placeholder 2"/>
          <p:cNvSpPr>
            <a:spLocks noGrp="1"/>
          </p:cNvSpPr>
          <p:nvPr>
            <p:ph idx="1"/>
          </p:nvPr>
        </p:nvSpPr>
        <p:spPr>
          <a:xfrm>
            <a:off x="838200" y="757084"/>
            <a:ext cx="10515600" cy="5419879"/>
          </a:xfrm>
        </p:spPr>
        <p:txBody>
          <a:bodyPr/>
          <a:lstStyle/>
          <a:p>
            <a:pPr marL="0" indent="0">
              <a:buNone/>
            </a:pPr>
            <a:r>
              <a:rPr lang="en-US" dirty="0">
                <a:latin typeface="Book Antiqua" panose="02040602050305030304" pitchFamily="18" charset="0"/>
              </a:rPr>
              <a:t>The symbol used for a variable is called an identifier or variable name. A set of rules are used for naming variables. These rules </a:t>
            </a:r>
            <a:r>
              <a:rPr lang="en-US" dirty="0" smtClean="0">
                <a:latin typeface="Book Antiqua" panose="02040602050305030304" pitchFamily="18" charset="0"/>
              </a:rPr>
              <a:t>are as follows:</a:t>
            </a:r>
          </a:p>
          <a:p>
            <a:pPr marL="0" indent="0">
              <a:buNone/>
            </a:pPr>
            <a:endParaRPr lang="en-US" dirty="0" smtClean="0">
              <a:latin typeface="Book Antiqua" panose="02040602050305030304" pitchFamily="18" charset="0"/>
            </a:endParaRPr>
          </a:p>
          <a:p>
            <a:pPr marL="0" indent="0">
              <a:buNone/>
            </a:pPr>
            <a:r>
              <a:rPr lang="en-US" dirty="0" smtClean="0">
                <a:latin typeface="Book Antiqua" panose="02040602050305030304" pitchFamily="18" charset="0"/>
              </a:rPr>
              <a:t>1. C++ variable name can be declared with small letters a-z, capital letter A-Z, digits 0-9 and underscore character. </a:t>
            </a:r>
          </a:p>
          <a:p>
            <a:pPr marL="0" indent="0">
              <a:buNone/>
            </a:pPr>
            <a:r>
              <a:rPr lang="en-US" dirty="0" smtClean="0">
                <a:latin typeface="Book Antiqua" panose="02040602050305030304" pitchFamily="18" charset="0"/>
              </a:rPr>
              <a:t>2. First letter of variable must be underscore or alphabet. </a:t>
            </a:r>
          </a:p>
          <a:p>
            <a:pPr marL="0" indent="0">
              <a:buNone/>
            </a:pPr>
            <a:r>
              <a:rPr lang="en-US" dirty="0" smtClean="0">
                <a:latin typeface="Book Antiqua" panose="02040602050305030304" pitchFamily="18" charset="0"/>
              </a:rPr>
              <a:t>3. Variable declaration cannot be started with digits 0-9.</a:t>
            </a:r>
          </a:p>
          <a:p>
            <a:pPr marL="0" indent="0">
              <a:buNone/>
            </a:pPr>
            <a:r>
              <a:rPr lang="en-US" dirty="0" smtClean="0">
                <a:latin typeface="Book Antiqua" panose="02040602050305030304" pitchFamily="18" charset="0"/>
              </a:rPr>
              <a:t>4. Special characters such as $, # are not allowed. </a:t>
            </a:r>
          </a:p>
          <a:p>
            <a:pPr marL="0" indent="0">
              <a:buNone/>
            </a:pPr>
            <a:r>
              <a:rPr lang="en-US" dirty="0" smtClean="0">
                <a:latin typeface="Book Antiqua" panose="02040602050305030304" pitchFamily="18" charset="0"/>
              </a:rPr>
              <a:t>5. C++ keywords cannot be used as variable names. </a:t>
            </a:r>
          </a:p>
          <a:p>
            <a:pPr marL="0" indent="0">
              <a:buNone/>
            </a:pPr>
            <a:r>
              <a:rPr lang="en-US" dirty="0" smtClean="0">
                <a:latin typeface="Book Antiqua" panose="02040602050305030304" pitchFamily="18" charset="0"/>
              </a:rPr>
              <a:t>6. Blank space cannot be used as variable name. </a:t>
            </a:r>
            <a:endParaRPr lang="en-US"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3630301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323"/>
            <a:ext cx="10515600" cy="570271"/>
          </a:xfrm>
        </p:spPr>
        <p:txBody>
          <a:bodyPr>
            <a:normAutofit/>
          </a:bodyPr>
          <a:lstStyle/>
          <a:p>
            <a:r>
              <a:rPr lang="en-US" sz="2800" dirty="0" smtClean="0">
                <a:solidFill>
                  <a:srgbClr val="FF0000"/>
                </a:solidFill>
                <a:latin typeface="Book Antiqua" panose="02040602050305030304" pitchFamily="18" charset="0"/>
              </a:rPr>
              <a:t>Declaration and Initialization of Variables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47252"/>
            <a:ext cx="10515600" cy="5429711"/>
          </a:xfrm>
        </p:spPr>
        <p:txBody>
          <a:bodyPr>
            <a:normAutofit/>
          </a:bodyPr>
          <a:lstStyle/>
          <a:p>
            <a:pPr marL="0" indent="0">
              <a:buNone/>
            </a:pPr>
            <a:r>
              <a:rPr lang="en-US" b="1" dirty="0">
                <a:latin typeface="Book Antiqua" panose="02040602050305030304" pitchFamily="18" charset="0"/>
              </a:rPr>
              <a:t>Variable Declaration:</a:t>
            </a:r>
          </a:p>
          <a:p>
            <a:pPr marL="0" indent="0">
              <a:buNone/>
            </a:pPr>
            <a:r>
              <a:rPr lang="en-US" sz="2600" dirty="0">
                <a:latin typeface="Book Antiqua" panose="02040602050305030304" pitchFamily="18" charset="0"/>
              </a:rPr>
              <a:t>Declaration means reserving memory for a variable and specifying its data type.</a:t>
            </a:r>
          </a:p>
          <a:p>
            <a:pPr marL="0" indent="0">
              <a:buNone/>
            </a:pPr>
            <a:r>
              <a:rPr lang="en-US" sz="2600" dirty="0">
                <a:latin typeface="Book Antiqua" panose="02040602050305030304" pitchFamily="18" charset="0"/>
              </a:rPr>
              <a:t>At this point, no value is assigned to the variable—it is just defined</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int age;      </a:t>
            </a:r>
            <a:r>
              <a:rPr lang="en-US" sz="2600" dirty="0" smtClean="0">
                <a:latin typeface="Book Antiqua" panose="02040602050305030304" pitchFamily="18" charset="0"/>
              </a:rPr>
              <a:t>			// </a:t>
            </a:r>
            <a:r>
              <a:rPr lang="en-US" sz="2600" dirty="0">
                <a:latin typeface="Book Antiqua" panose="02040602050305030304" pitchFamily="18" charset="0"/>
              </a:rPr>
              <a:t>Declares an integer variable 'age'</a:t>
            </a:r>
          </a:p>
          <a:p>
            <a:pPr marL="0" indent="0">
              <a:buNone/>
            </a:pPr>
            <a:r>
              <a:rPr lang="en-US" sz="2600" dirty="0">
                <a:latin typeface="Book Antiqua" panose="02040602050305030304" pitchFamily="18" charset="0"/>
              </a:rPr>
              <a:t>float price; </a:t>
            </a:r>
            <a:r>
              <a:rPr lang="en-US" sz="2600" dirty="0" smtClean="0">
                <a:latin typeface="Book Antiqua" panose="02040602050305030304" pitchFamily="18" charset="0"/>
              </a:rPr>
              <a:t>			 </a:t>
            </a:r>
            <a:r>
              <a:rPr lang="en-US" sz="2600" dirty="0">
                <a:latin typeface="Book Antiqua" panose="02040602050305030304" pitchFamily="18" charset="0"/>
              </a:rPr>
              <a:t>// Declares a floating-point variable </a:t>
            </a:r>
            <a:r>
              <a:rPr lang="en-US" sz="2600" dirty="0" smtClean="0">
                <a:latin typeface="Book Antiqua" panose="02040602050305030304" pitchFamily="18" charset="0"/>
              </a:rPr>
              <a:t>'price‘</a:t>
            </a:r>
          </a:p>
          <a:p>
            <a:pPr marL="0" indent="0">
              <a:buNone/>
            </a:pPr>
            <a:endParaRPr lang="en-US" sz="2600" dirty="0" smtClean="0">
              <a:latin typeface="Book Antiqua" panose="02040602050305030304" pitchFamily="18" charset="0"/>
            </a:endParaRPr>
          </a:p>
          <a:p>
            <a:pPr marL="0" indent="0">
              <a:buNone/>
            </a:pPr>
            <a:r>
              <a:rPr lang="en-US" sz="2600" dirty="0">
                <a:latin typeface="Book Antiqua" panose="02040602050305030304" pitchFamily="18" charset="0"/>
              </a:rPr>
              <a:t>Note: If you try to use a declared variable without assigning a value, it will contain garbage data (random values) in most cases.</a:t>
            </a:r>
          </a:p>
        </p:txBody>
      </p:sp>
    </p:spTree>
    <p:extLst>
      <p:ext uri="{BB962C8B-B14F-4D97-AF65-F5344CB8AC3E}">
        <p14:creationId xmlns:p14="http://schemas.microsoft.com/office/powerpoint/2010/main" val="126531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14634"/>
            <a:ext cx="10515600" cy="678425"/>
          </a:xfrm>
        </p:spPr>
        <p:txBody>
          <a:bodyPr>
            <a:normAutofit/>
          </a:bodyPr>
          <a:lstStyle/>
          <a:p>
            <a:r>
              <a:rPr lang="en-US" sz="2800" b="1" dirty="0" smtClean="0">
                <a:latin typeface="Book Antiqua" panose="02040602050305030304" pitchFamily="18" charset="0"/>
              </a:rPr>
              <a:t>Variable Initialization:</a:t>
            </a:r>
            <a:endParaRPr lang="en-US" sz="2800" b="1" dirty="0">
              <a:latin typeface="Book Antiqua" panose="02040602050305030304" pitchFamily="18" charset="0"/>
            </a:endParaRPr>
          </a:p>
        </p:txBody>
      </p:sp>
      <p:sp>
        <p:nvSpPr>
          <p:cNvPr id="3" name="Content Placeholder 2"/>
          <p:cNvSpPr>
            <a:spLocks noGrp="1"/>
          </p:cNvSpPr>
          <p:nvPr>
            <p:ph idx="1"/>
          </p:nvPr>
        </p:nvSpPr>
        <p:spPr>
          <a:xfrm>
            <a:off x="838200" y="993059"/>
            <a:ext cx="10515600" cy="5183904"/>
          </a:xfrm>
        </p:spPr>
        <p:txBody>
          <a:bodyPr>
            <a:normAutofit/>
          </a:bodyPr>
          <a:lstStyle/>
          <a:p>
            <a:pPr marL="0" indent="0">
              <a:buNone/>
            </a:pPr>
            <a:r>
              <a:rPr lang="en-US" sz="2600" dirty="0" smtClean="0">
                <a:latin typeface="Book Antiqua" panose="02040602050305030304" pitchFamily="18" charset="0"/>
              </a:rPr>
              <a:t>Initialization </a:t>
            </a:r>
            <a:r>
              <a:rPr lang="en-US" sz="2600" dirty="0">
                <a:latin typeface="Book Antiqua" panose="02040602050305030304" pitchFamily="18" charset="0"/>
              </a:rPr>
              <a:t>means assigning a value to a variable at the time of declaration.</a:t>
            </a:r>
          </a:p>
          <a:p>
            <a:pPr marL="0" indent="0">
              <a:buNone/>
            </a:pPr>
            <a:r>
              <a:rPr lang="en-US" sz="2600" dirty="0">
                <a:latin typeface="Book Antiqua" panose="02040602050305030304" pitchFamily="18" charset="0"/>
              </a:rPr>
              <a:t>This ensures the variable starts with a known value</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int age = 25;      </a:t>
            </a:r>
            <a:r>
              <a:rPr lang="en-US" sz="2600" dirty="0" smtClean="0">
                <a:latin typeface="Book Antiqua" panose="02040602050305030304" pitchFamily="18" charset="0"/>
              </a:rPr>
              <a:t>		// </a:t>
            </a:r>
            <a:r>
              <a:rPr lang="en-US" sz="2600" dirty="0">
                <a:latin typeface="Book Antiqua" panose="02040602050305030304" pitchFamily="18" charset="0"/>
              </a:rPr>
              <a:t>Declares and initializes 'age' with 25</a:t>
            </a:r>
          </a:p>
          <a:p>
            <a:pPr marL="0" indent="0">
              <a:buNone/>
            </a:pPr>
            <a:r>
              <a:rPr lang="en-US" sz="2600" dirty="0">
                <a:latin typeface="Book Antiqua" panose="02040602050305030304" pitchFamily="18" charset="0"/>
              </a:rPr>
              <a:t>float price = 19.99; </a:t>
            </a:r>
            <a:r>
              <a:rPr lang="en-US" sz="2600" dirty="0" smtClean="0">
                <a:latin typeface="Book Antiqua" panose="02040602050305030304" pitchFamily="18" charset="0"/>
              </a:rPr>
              <a:t>	// </a:t>
            </a:r>
            <a:r>
              <a:rPr lang="en-US" sz="2600" dirty="0">
                <a:latin typeface="Book Antiqua" panose="02040602050305030304" pitchFamily="18" charset="0"/>
              </a:rPr>
              <a:t>Declares and initializes 'price' with 19.99</a:t>
            </a:r>
          </a:p>
        </p:txBody>
      </p:sp>
    </p:spTree>
    <p:extLst>
      <p:ext uri="{BB962C8B-B14F-4D97-AF65-F5344CB8AC3E}">
        <p14:creationId xmlns:p14="http://schemas.microsoft.com/office/powerpoint/2010/main" val="2383584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156"/>
            <a:ext cx="10515600" cy="707922"/>
          </a:xfrm>
        </p:spPr>
        <p:txBody>
          <a:bodyPr>
            <a:normAutofit/>
          </a:bodyPr>
          <a:lstStyle/>
          <a:p>
            <a:r>
              <a:rPr lang="en-US" sz="2800" dirty="0" smtClean="0">
                <a:solidFill>
                  <a:srgbClr val="FF0000"/>
                </a:solidFill>
                <a:latin typeface="Book Antiqua" panose="02040602050305030304" pitchFamily="18" charset="0"/>
              </a:rPr>
              <a:t>Fundamental Data Types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16078"/>
            <a:ext cx="10515600" cy="5360885"/>
          </a:xfrm>
        </p:spPr>
        <p:txBody>
          <a:bodyPr>
            <a:normAutofit/>
          </a:bodyPr>
          <a:lstStyle/>
          <a:p>
            <a:pPr marL="0" indent="0" algn="just">
              <a:buNone/>
            </a:pPr>
            <a:r>
              <a:rPr lang="en-US" sz="2600" dirty="0" smtClean="0">
                <a:latin typeface="Book Antiqua" panose="02040602050305030304" pitchFamily="18" charset="0"/>
              </a:rPr>
              <a:t>Data type defines a set of values and a set of operations on those values. Data type tells the compiler that what types of data the variable will store and what will be the range of the values. </a:t>
            </a:r>
          </a:p>
          <a:p>
            <a:pPr marL="0" indent="0" algn="just">
              <a:buNone/>
            </a:pPr>
            <a:r>
              <a:rPr lang="en-US" sz="2600" dirty="0" smtClean="0">
                <a:latin typeface="Book Antiqua" panose="02040602050305030304" pitchFamily="18" charset="0"/>
              </a:rPr>
              <a:t>The most commonly used data types in C++ are:</a:t>
            </a:r>
          </a:p>
          <a:p>
            <a:pPr marL="0" indent="0" algn="just">
              <a:buNone/>
            </a:pPr>
            <a:r>
              <a:rPr lang="en-US" sz="2600" dirty="0" smtClean="0">
                <a:latin typeface="Book Antiqua" panose="02040602050305030304" pitchFamily="18" charset="0"/>
              </a:rPr>
              <a:t>Character</a:t>
            </a:r>
          </a:p>
          <a:p>
            <a:pPr marL="0" indent="0" algn="just">
              <a:buNone/>
            </a:pPr>
            <a:r>
              <a:rPr lang="en-US" sz="2600" dirty="0" smtClean="0">
                <a:latin typeface="Book Antiqua" panose="02040602050305030304" pitchFamily="18" charset="0"/>
              </a:rPr>
              <a:t>Integer</a:t>
            </a:r>
          </a:p>
          <a:p>
            <a:pPr marL="0" indent="0" algn="just">
              <a:buNone/>
            </a:pPr>
            <a:r>
              <a:rPr lang="en-US" sz="2600" dirty="0" smtClean="0">
                <a:latin typeface="Book Antiqua" panose="02040602050305030304" pitchFamily="18" charset="0"/>
              </a:rPr>
              <a:t>Floating point</a:t>
            </a:r>
          </a:p>
          <a:p>
            <a:pPr marL="0" indent="0" algn="just">
              <a:buNone/>
            </a:pPr>
            <a:r>
              <a:rPr lang="en-US" sz="2600" dirty="0" smtClean="0">
                <a:latin typeface="Book Antiqua" panose="02040602050305030304" pitchFamily="18" charset="0"/>
              </a:rPr>
              <a:t>Boolean </a:t>
            </a:r>
          </a:p>
        </p:txBody>
      </p:sp>
    </p:spTree>
    <p:extLst>
      <p:ext uri="{BB962C8B-B14F-4D97-AF65-F5344CB8AC3E}">
        <p14:creationId xmlns:p14="http://schemas.microsoft.com/office/powerpoint/2010/main" val="1038255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1166</TotalTime>
  <Words>940</Words>
  <Application>Microsoft Office PowerPoint</Application>
  <PresentationFormat>Widescreen</PresentationFormat>
  <Paragraphs>98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 Antiqua</vt:lpstr>
      <vt:lpstr>Calibri</vt:lpstr>
      <vt:lpstr>Calibri Light</vt:lpstr>
      <vt:lpstr>Office Theme</vt:lpstr>
      <vt:lpstr>Introduction to Programming Lecture 02  Mr. Niaz Mir Khan Lecturer in Computer Science  ____________________________________________________________________</vt:lpstr>
      <vt:lpstr>Algorithm:</vt:lpstr>
      <vt:lpstr>C++ Program of the above algorithm</vt:lpstr>
      <vt:lpstr>Variables:</vt:lpstr>
      <vt:lpstr>Using #define Preprocessor Directive:  </vt:lpstr>
      <vt:lpstr>Rules for Naming Variables:</vt:lpstr>
      <vt:lpstr>Declaration and Initialization of Variables</vt:lpstr>
      <vt:lpstr>Variable Initialization:</vt:lpstr>
      <vt:lpstr>Fundamental Data Types in C++</vt:lpstr>
      <vt:lpstr>Character:</vt:lpstr>
      <vt:lpstr>i. int data type:</vt:lpstr>
      <vt:lpstr>Floating Point Data Type</vt:lpstr>
      <vt:lpstr>iii. long double data type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Lecture 01  Mr. Niaz Mir Khan ________________________________________________________</dc:title>
  <dc:creator>Windows User</dc:creator>
  <cp:lastModifiedBy>Windows User</cp:lastModifiedBy>
  <cp:revision>274</cp:revision>
  <dcterms:created xsi:type="dcterms:W3CDTF">2023-11-30T07:44:02Z</dcterms:created>
  <dcterms:modified xsi:type="dcterms:W3CDTF">2024-11-28T17:16:14Z</dcterms:modified>
</cp:coreProperties>
</file>