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5" r:id="rId10"/>
    <p:sldId id="266" r:id="rId11"/>
    <p:sldId id="263" r:id="rId12"/>
    <p:sldId id="264"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varScale="1">
        <p:scale>
          <a:sx n="65" d="100"/>
          <a:sy n="65" d="100"/>
        </p:scale>
        <p:origin x="6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9397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880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84505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3529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DEA6B1-0E58-4B0C-AA5E-067A5B2F65E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7153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EA6B1-0E58-4B0C-AA5E-067A5B2F65E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96800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EA6B1-0E58-4B0C-AA5E-067A5B2F65E4}"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31828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EA6B1-0E58-4B0C-AA5E-067A5B2F65E4}"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06918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A6B1-0E58-4B0C-AA5E-067A5B2F65E4}"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53092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29837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202866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A6B1-0E58-4B0C-AA5E-067A5B2F65E4}"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5403A-4179-44ED-BEA9-99E68F0F69C8}" type="slidenum">
              <a:rPr lang="en-US" smtClean="0"/>
              <a:t>‹#›</a:t>
            </a:fld>
            <a:endParaRPr lang="en-US"/>
          </a:p>
        </p:txBody>
      </p:sp>
    </p:spTree>
    <p:extLst>
      <p:ext uri="{BB962C8B-B14F-4D97-AF65-F5344CB8AC3E}">
        <p14:creationId xmlns:p14="http://schemas.microsoft.com/office/powerpoint/2010/main" val="1453131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743" y="585019"/>
            <a:ext cx="10618838" cy="2079524"/>
          </a:xfrm>
        </p:spPr>
        <p:txBody>
          <a:bodyPr>
            <a:normAutofit fontScale="90000"/>
          </a:bodyPr>
          <a:lstStyle/>
          <a:p>
            <a:r>
              <a:rPr lang="en-US" dirty="0" smtClean="0">
                <a:latin typeface="Book Antiqua" panose="02040602050305030304" pitchFamily="18" charset="0"/>
              </a:rPr>
              <a:t>Introduction to Programming</a:t>
            </a:r>
            <a:br>
              <a:rPr lang="en-US" dirty="0" smtClean="0">
                <a:latin typeface="Book Antiqua" panose="02040602050305030304" pitchFamily="18" charset="0"/>
              </a:rPr>
            </a:br>
            <a:r>
              <a:rPr lang="en-US" sz="3600" dirty="0">
                <a:solidFill>
                  <a:srgbClr val="FF0000"/>
                </a:solidFill>
                <a:latin typeface="Book Antiqua" panose="02040602050305030304" pitchFamily="18" charset="0"/>
              </a:rPr>
              <a:t>L</a:t>
            </a:r>
            <a:r>
              <a:rPr lang="en-US" sz="3600" dirty="0" smtClean="0">
                <a:solidFill>
                  <a:srgbClr val="FF0000"/>
                </a:solidFill>
                <a:latin typeface="Book Antiqua" panose="02040602050305030304" pitchFamily="18" charset="0"/>
              </a:rPr>
              <a:t>ecture 03</a:t>
            </a: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2700" dirty="0" smtClean="0">
                <a:latin typeface="Book Antiqua" panose="02040602050305030304" pitchFamily="18" charset="0"/>
              </a:rPr>
              <a:t>Mr. Niaz Mir Khan</a:t>
            </a:r>
            <a:br>
              <a:rPr lang="en-US" sz="2700" dirty="0" smtClean="0">
                <a:latin typeface="Book Antiqua" panose="02040602050305030304" pitchFamily="18" charset="0"/>
              </a:rPr>
            </a:br>
            <a:r>
              <a:rPr lang="en-US" sz="2700" dirty="0" smtClean="0">
                <a:latin typeface="Book Antiqua" panose="02040602050305030304" pitchFamily="18" charset="0"/>
              </a:rPr>
              <a:t>Lecturer in Computer Science </a:t>
            </a:r>
            <a:r>
              <a:rPr lang="en-US" sz="3600" dirty="0" smtClean="0"/>
              <a:t/>
            </a:r>
            <a:br>
              <a:rPr lang="en-US" sz="3600" dirty="0" smtClean="0"/>
            </a:br>
            <a:r>
              <a:rPr lang="en-US" sz="2700" dirty="0" smtClean="0">
                <a:solidFill>
                  <a:srgbClr val="FF0000"/>
                </a:solidFill>
              </a:rPr>
              <a:t>____________________________________________________________________</a:t>
            </a:r>
            <a:endParaRPr lang="en-US" sz="3600" dirty="0">
              <a:solidFill>
                <a:srgbClr val="FF0000"/>
              </a:solidFill>
            </a:endParaRPr>
          </a:p>
        </p:txBody>
      </p:sp>
      <p:sp>
        <p:nvSpPr>
          <p:cNvPr id="3" name="Subtitle 2"/>
          <p:cNvSpPr>
            <a:spLocks noGrp="1"/>
          </p:cNvSpPr>
          <p:nvPr>
            <p:ph type="subTitle" idx="1"/>
          </p:nvPr>
        </p:nvSpPr>
        <p:spPr>
          <a:xfrm>
            <a:off x="1440425" y="3411793"/>
            <a:ext cx="9144000" cy="3372464"/>
          </a:xfrm>
        </p:spPr>
        <p:txBody>
          <a:bodyPr>
            <a:normAutofit/>
          </a:bodyPr>
          <a:lstStyle/>
          <a:p>
            <a:endParaRPr lang="en-US" dirty="0" smtClean="0"/>
          </a:p>
          <a:p>
            <a:endParaRPr lang="en-US" dirty="0"/>
          </a:p>
          <a:p>
            <a:endParaRPr lang="en-US" dirty="0" smtClean="0"/>
          </a:p>
          <a:p>
            <a:endParaRPr lang="en-US" dirty="0"/>
          </a:p>
          <a:p>
            <a:r>
              <a:rPr lang="en-US" sz="2800" dirty="0" smtClean="0">
                <a:latin typeface="Book Antiqua" panose="02040602050305030304" pitchFamily="18" charset="0"/>
              </a:rPr>
              <a:t>Department of Computer Science</a:t>
            </a:r>
          </a:p>
          <a:p>
            <a:r>
              <a:rPr lang="en-US" sz="2800" dirty="0" smtClean="0">
                <a:latin typeface="Book Antiqua" panose="02040602050305030304" pitchFamily="18" charset="0"/>
              </a:rPr>
              <a:t>Govt: Degree College Jamrud, District Khyber</a:t>
            </a:r>
            <a:endParaRPr lang="en-US" sz="2800" dirty="0">
              <a:latin typeface="Book Antiqua" panose="02040602050305030304" pitchFamily="18" charset="0"/>
            </a:endParaRPr>
          </a:p>
        </p:txBody>
      </p:sp>
      <p:pic>
        <p:nvPicPr>
          <p:cNvPr id="4" name="Picture 3" descr="H:\degree college logo new.png"/>
          <p:cNvPicPr/>
          <p:nvPr/>
        </p:nvPicPr>
        <p:blipFill>
          <a:blip r:embed="rId2" cstate="print">
            <a:extLst>
              <a:ext uri="{BEBA8EAE-BF5A-486C-A8C5-ECC9F3942E4B}">
                <a14:imgProps xmlns:a14="http://schemas.microsoft.com/office/drawing/2010/main">
                  <a14:imgLayer r:embed="rId3">
                    <a14:imgEffect>
                      <a14:colorTemperature colorTemp="5300"/>
                    </a14:imgEffect>
                    <a14:imgEffect>
                      <a14:brightnessContrast bright="4000" contrast="11000"/>
                    </a14:imgEffect>
                  </a14:imgLayer>
                </a14:imgProps>
              </a:ext>
            </a:extLst>
          </a:blip>
          <a:srcRect/>
          <a:stretch>
            <a:fillRect/>
          </a:stretch>
        </p:blipFill>
        <p:spPr bwMode="auto">
          <a:xfrm>
            <a:off x="4532671" y="2664543"/>
            <a:ext cx="2979174" cy="2556386"/>
          </a:xfrm>
          <a:prstGeom prst="rect">
            <a:avLst/>
          </a:prstGeom>
          <a:noFill/>
          <a:ln w="9525">
            <a:noFill/>
            <a:miter lim="800000"/>
            <a:headEnd/>
            <a:tailEnd/>
          </a:ln>
        </p:spPr>
      </p:pic>
    </p:spTree>
    <p:extLst>
      <p:ext uri="{BB962C8B-B14F-4D97-AF65-F5344CB8AC3E}">
        <p14:creationId xmlns:p14="http://schemas.microsoft.com/office/powerpoint/2010/main" val="3889055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7933"/>
          </a:xfrm>
        </p:spPr>
        <p:txBody>
          <a:bodyPr>
            <a:normAutofit/>
          </a:bodyPr>
          <a:lstStyle/>
          <a:p>
            <a:r>
              <a:rPr lang="en-US" sz="2800" dirty="0" smtClean="0">
                <a:solidFill>
                  <a:srgbClr val="FF0000"/>
                </a:solidFill>
                <a:latin typeface="Book Antiqua" panose="02040602050305030304" pitchFamily="18" charset="0"/>
              </a:rPr>
              <a:t>Example of getchar() and putchar()</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993058"/>
            <a:ext cx="10515600" cy="5864942"/>
          </a:xfrm>
        </p:spPr>
        <p:txBody>
          <a:bodyPr>
            <a:normAutofit/>
          </a:bodyPr>
          <a:lstStyle/>
          <a:p>
            <a:pPr marL="0" indent="0">
              <a:buNone/>
            </a:pPr>
            <a:r>
              <a:rPr lang="en-US" sz="2600" dirty="0" smtClean="0">
                <a:latin typeface="Book Antiqua" panose="02040602050305030304" pitchFamily="18" charset="0"/>
              </a:rPr>
              <a:t>#include&lt;</a:t>
            </a:r>
            <a:r>
              <a:rPr lang="en-US" sz="2600" dirty="0" err="1" smtClean="0">
                <a:latin typeface="Book Antiqua" panose="02040602050305030304" pitchFamily="18" charset="0"/>
              </a:rPr>
              <a:t>iostream</a:t>
            </a:r>
            <a:r>
              <a:rPr lang="en-US" sz="2600" dirty="0" smtClean="0">
                <a:latin typeface="Book Antiqua" panose="02040602050305030304" pitchFamily="18" charset="0"/>
              </a:rPr>
              <a:t>&gt;</a:t>
            </a:r>
          </a:p>
          <a:p>
            <a:pPr marL="0" indent="0">
              <a:buNone/>
            </a:pPr>
            <a:r>
              <a:rPr lang="en-US" sz="2600" dirty="0" smtClean="0">
                <a:latin typeface="Book Antiqua" panose="02040602050305030304" pitchFamily="18" charset="0"/>
              </a:rPr>
              <a:t>using namespace </a:t>
            </a:r>
            <a:r>
              <a:rPr lang="en-US" sz="2600" dirty="0" err="1" smtClean="0">
                <a:latin typeface="Book Antiqua" panose="02040602050305030304" pitchFamily="18" charset="0"/>
              </a:rPr>
              <a:t>std</a:t>
            </a:r>
            <a:r>
              <a:rPr lang="en-US" sz="2600" dirty="0" smtClean="0">
                <a:latin typeface="Book Antiqua" panose="02040602050305030304" pitchFamily="18" charset="0"/>
              </a:rPr>
              <a:t>;</a:t>
            </a:r>
          </a:p>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buNone/>
            </a:pPr>
            <a:r>
              <a:rPr lang="en-US" sz="2600" dirty="0" smtClean="0">
                <a:latin typeface="Book Antiqua" panose="02040602050305030304" pitchFamily="18" charset="0"/>
              </a:rPr>
              <a:t>{	</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char </a:t>
            </a:r>
            <a:r>
              <a:rPr lang="en-US" sz="2600" dirty="0" err="1" smtClean="0">
                <a:latin typeface="Book Antiqua" panose="02040602050305030304" pitchFamily="18" charset="0"/>
              </a:rPr>
              <a:t>ch</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&lt;&lt;“Enter character for gender”&lt;&lt;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ch</a:t>
            </a:r>
            <a:r>
              <a:rPr lang="en-US" sz="2600" dirty="0" smtClean="0">
                <a:latin typeface="Book Antiqua" panose="02040602050305030304" pitchFamily="18" charset="0"/>
              </a:rPr>
              <a:t> = getchar();</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&lt;&lt;“You have entered:”;</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putchar(</a:t>
            </a:r>
            <a:r>
              <a:rPr lang="en-US" sz="2600" dirty="0" err="1" smtClean="0">
                <a:latin typeface="Book Antiqua" panose="02040602050305030304" pitchFamily="18" charset="0"/>
              </a:rPr>
              <a:t>ch</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buNone/>
            </a:pPr>
            <a:r>
              <a:rPr lang="en-US" sz="2600" dirty="0" smtClean="0">
                <a:latin typeface="Book Antiqua" panose="02040602050305030304" pitchFamily="18" charset="0"/>
              </a:rPr>
              <a:t>return 0;</a:t>
            </a:r>
          </a:p>
          <a:p>
            <a:pPr marL="0" indent="0">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381448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491"/>
            <a:ext cx="10515600" cy="550606"/>
          </a:xfrm>
        </p:spPr>
        <p:txBody>
          <a:bodyPr>
            <a:normAutofit/>
          </a:bodyPr>
          <a:lstStyle/>
          <a:p>
            <a:r>
              <a:rPr lang="en-US" sz="2800" dirty="0" smtClean="0">
                <a:solidFill>
                  <a:srgbClr val="FF0000"/>
                </a:solidFill>
                <a:latin typeface="Book Antiqua" panose="02040602050305030304" pitchFamily="18" charset="0"/>
              </a:rPr>
              <a:t>Escape sequences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199" y="707923"/>
            <a:ext cx="10763865" cy="5997677"/>
          </a:xfrm>
        </p:spPr>
        <p:txBody>
          <a:bodyPr>
            <a:normAutofit/>
          </a:bodyPr>
          <a:lstStyle/>
          <a:p>
            <a:pPr marL="0" indent="0" algn="just">
              <a:buNone/>
            </a:pPr>
            <a:r>
              <a:rPr lang="en-US" sz="2600" dirty="0" smtClean="0">
                <a:latin typeface="Book Antiqua" panose="02040602050305030304" pitchFamily="18" charset="0"/>
              </a:rPr>
              <a:t>The escape sequences are special non-printing character that used to control the printing behavior of the output stream object (such as cout). These characters are not displayed in the output. As escape sequence is prefixed with a backslash (\) and a coded character is used to control the printing behavior. There are several escape sequences used in C++. </a:t>
            </a:r>
          </a:p>
          <a:p>
            <a:pPr marL="0" indent="0" algn="just">
              <a:buNone/>
            </a:pPr>
            <a:r>
              <a:rPr lang="en-US" dirty="0" smtClean="0">
                <a:solidFill>
                  <a:srgbClr val="FF0000"/>
                </a:solidFill>
                <a:latin typeface="Book Antiqua" panose="02040602050305030304" pitchFamily="18" charset="0"/>
              </a:rPr>
              <a:t>\a: </a:t>
            </a:r>
          </a:p>
          <a:p>
            <a:pPr marL="0" indent="0" algn="just">
              <a:buNone/>
            </a:pPr>
            <a:r>
              <a:rPr lang="en-US" sz="2600" dirty="0" smtClean="0">
                <a:latin typeface="Book Antiqua" panose="02040602050305030304" pitchFamily="18" charset="0"/>
              </a:rPr>
              <a:t>Makes an alert, such as a beep. </a:t>
            </a:r>
          </a:p>
          <a:p>
            <a:pPr marL="0" indent="0" algn="just">
              <a:buNone/>
            </a:pPr>
            <a:r>
              <a:rPr lang="en-US" dirty="0" smtClean="0">
                <a:solidFill>
                  <a:srgbClr val="FF0000"/>
                </a:solidFill>
                <a:latin typeface="Book Antiqua" panose="02040602050305030304" pitchFamily="18" charset="0"/>
              </a:rPr>
              <a:t>\b:</a:t>
            </a:r>
            <a:endParaRPr lang="en-US" dirty="0" smtClean="0">
              <a:latin typeface="Book Antiqua" panose="02040602050305030304" pitchFamily="18" charset="0"/>
            </a:endParaRPr>
          </a:p>
          <a:p>
            <a:pPr marL="0" indent="0" algn="just">
              <a:buNone/>
            </a:pPr>
            <a:r>
              <a:rPr lang="en-US" sz="2600" dirty="0">
                <a:latin typeface="Book Antiqua" panose="02040602050305030304" pitchFamily="18" charset="0"/>
              </a:rPr>
              <a:t>Moves the cursor back one space. </a:t>
            </a: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\n:</a:t>
            </a:r>
          </a:p>
          <a:p>
            <a:pPr marL="0" indent="0" algn="just">
              <a:buNone/>
            </a:pPr>
            <a:r>
              <a:rPr lang="en-US" sz="2600" dirty="0" smtClean="0">
                <a:latin typeface="Book Antiqua" panose="02040602050305030304" pitchFamily="18" charset="0"/>
              </a:rPr>
              <a:t>Moves the cursor to the next line.</a:t>
            </a:r>
          </a:p>
          <a:p>
            <a:pPr marL="0" indent="0" algn="just">
              <a:buNone/>
            </a:pPr>
            <a:r>
              <a:rPr lang="en-US" dirty="0" smtClean="0">
                <a:solidFill>
                  <a:srgbClr val="FF0000"/>
                </a:solidFill>
                <a:latin typeface="Book Antiqua" panose="02040602050305030304" pitchFamily="18" charset="0"/>
              </a:rPr>
              <a:t>\r:</a:t>
            </a:r>
          </a:p>
          <a:p>
            <a:pPr marL="0" indent="0" algn="just">
              <a:buNone/>
            </a:pPr>
            <a:r>
              <a:rPr lang="en-US" sz="2600" dirty="0">
                <a:latin typeface="Book Antiqua" panose="02040602050305030304" pitchFamily="18" charset="0"/>
              </a:rPr>
              <a:t>Moves cursor to beginning of line. </a:t>
            </a:r>
          </a:p>
        </p:txBody>
      </p:sp>
    </p:spTree>
    <p:extLst>
      <p:ext uri="{BB962C8B-B14F-4D97-AF65-F5344CB8AC3E}">
        <p14:creationId xmlns:p14="http://schemas.microsoft.com/office/powerpoint/2010/main" val="127729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655"/>
            <a:ext cx="10515600" cy="529610"/>
          </a:xfrm>
        </p:spPr>
        <p:txBody>
          <a:bodyPr>
            <a:normAutofit/>
          </a:bodyPr>
          <a:lstStyle/>
          <a:p>
            <a:r>
              <a:rPr lang="en-US" sz="2800" dirty="0" smtClean="0">
                <a:solidFill>
                  <a:srgbClr val="FF0000"/>
                </a:solidFill>
                <a:latin typeface="Book Antiqua" panose="02040602050305030304" pitchFamily="18" charset="0"/>
              </a:rPr>
              <a:t>\t:</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29265"/>
            <a:ext cx="10515600" cy="6125496"/>
          </a:xfrm>
        </p:spPr>
        <p:txBody>
          <a:bodyPr>
            <a:normAutofit/>
          </a:bodyPr>
          <a:lstStyle/>
          <a:p>
            <a:pPr marL="0" indent="0">
              <a:buNone/>
            </a:pPr>
            <a:r>
              <a:rPr lang="en-US" dirty="0" smtClean="0">
                <a:latin typeface="Book Antiqua" panose="02040602050305030304" pitchFamily="18" charset="0"/>
              </a:rPr>
              <a:t>Prints a </a:t>
            </a:r>
            <a:r>
              <a:rPr lang="en-US" smtClean="0">
                <a:latin typeface="Book Antiqua" panose="02040602050305030304" pitchFamily="18" charset="0"/>
              </a:rPr>
              <a:t>horizontal tab</a:t>
            </a:r>
            <a:endParaRPr lang="en-US" dirty="0" smtClean="0">
              <a:latin typeface="Book Antiqua" panose="02040602050305030304" pitchFamily="18" charset="0"/>
            </a:endParaRPr>
          </a:p>
          <a:p>
            <a:pPr marL="0" indent="0">
              <a:lnSpc>
                <a:spcPct val="100000"/>
              </a:lnSpc>
              <a:spcBef>
                <a:spcPct val="0"/>
              </a:spcBef>
              <a:buNone/>
            </a:pPr>
            <a:r>
              <a:rPr lang="en-US" dirty="0">
                <a:solidFill>
                  <a:srgbClr val="FF0000"/>
                </a:solidFill>
                <a:latin typeface="Book Antiqua" panose="02040602050305030304" pitchFamily="18" charset="0"/>
                <a:ea typeface="+mj-ea"/>
                <a:cs typeface="+mj-cs"/>
              </a:rPr>
              <a:t>\v: </a:t>
            </a:r>
          </a:p>
          <a:p>
            <a:pPr marL="0" indent="0">
              <a:buNone/>
            </a:pPr>
            <a:r>
              <a:rPr lang="en-US" sz="2600" dirty="0" smtClean="0">
                <a:latin typeface="Book Antiqua" panose="02040602050305030304" pitchFamily="18" charset="0"/>
              </a:rPr>
              <a:t>Prints a vertical tab</a:t>
            </a:r>
          </a:p>
          <a:p>
            <a:pPr marL="0" indent="0">
              <a:lnSpc>
                <a:spcPct val="110000"/>
              </a:lnSpc>
              <a:spcBef>
                <a:spcPct val="0"/>
              </a:spcBef>
              <a:buNone/>
            </a:pPr>
            <a:r>
              <a:rPr lang="en-US" dirty="0">
                <a:solidFill>
                  <a:srgbClr val="FF0000"/>
                </a:solidFill>
                <a:latin typeface="Book Antiqua" panose="02040602050305030304" pitchFamily="18" charset="0"/>
                <a:ea typeface="+mj-ea"/>
                <a:cs typeface="+mj-cs"/>
              </a:rPr>
              <a:t>\’:</a:t>
            </a:r>
          </a:p>
          <a:p>
            <a:pPr marL="0" indent="0">
              <a:buNone/>
            </a:pPr>
            <a:r>
              <a:rPr lang="en-US" sz="2600" dirty="0" smtClean="0">
                <a:latin typeface="Book Antiqua" panose="02040602050305030304" pitchFamily="18" charset="0"/>
              </a:rPr>
              <a:t>Prints a single quote</a:t>
            </a:r>
          </a:p>
          <a:p>
            <a:pPr marL="0" indent="0">
              <a:lnSpc>
                <a:spcPct val="120000"/>
              </a:lnSpc>
              <a:spcBef>
                <a:spcPct val="0"/>
              </a:spcBef>
              <a:buNone/>
            </a:pPr>
            <a:r>
              <a:rPr lang="en-US" dirty="0">
                <a:solidFill>
                  <a:srgbClr val="FF0000"/>
                </a:solidFill>
                <a:latin typeface="Book Antiqua" panose="02040602050305030304" pitchFamily="18" charset="0"/>
                <a:ea typeface="+mj-ea"/>
                <a:cs typeface="+mj-cs"/>
              </a:rPr>
              <a:t>\”:</a:t>
            </a:r>
          </a:p>
          <a:p>
            <a:pPr marL="0" indent="0">
              <a:buNone/>
            </a:pPr>
            <a:r>
              <a:rPr lang="en-US" sz="2600" dirty="0" smtClean="0">
                <a:latin typeface="Book Antiqua" panose="02040602050305030304" pitchFamily="18" charset="0"/>
              </a:rPr>
              <a:t>Prints a double quote</a:t>
            </a:r>
          </a:p>
          <a:p>
            <a:pPr marL="0" indent="0">
              <a:lnSpc>
                <a:spcPct val="130000"/>
              </a:lnSpc>
              <a:spcBef>
                <a:spcPct val="0"/>
              </a:spcBef>
              <a:buNone/>
            </a:pPr>
            <a:r>
              <a:rPr lang="en-US" dirty="0">
                <a:solidFill>
                  <a:srgbClr val="FF0000"/>
                </a:solidFill>
                <a:latin typeface="Book Antiqua" panose="02040602050305030304" pitchFamily="18" charset="0"/>
                <a:ea typeface="+mj-ea"/>
                <a:cs typeface="+mj-cs"/>
              </a:rPr>
              <a:t>\\: </a:t>
            </a:r>
          </a:p>
          <a:p>
            <a:pPr marL="0" indent="0">
              <a:buNone/>
            </a:pPr>
            <a:r>
              <a:rPr lang="en-US" sz="2600" dirty="0" smtClean="0">
                <a:latin typeface="Book Antiqua" panose="02040602050305030304" pitchFamily="18" charset="0"/>
              </a:rPr>
              <a:t>Prints a backslash</a:t>
            </a:r>
          </a:p>
          <a:p>
            <a:pPr marL="0" indent="0">
              <a:lnSpc>
                <a:spcPct val="140000"/>
              </a:lnSpc>
              <a:spcBef>
                <a:spcPct val="0"/>
              </a:spcBef>
              <a:buNone/>
            </a:pPr>
            <a:r>
              <a:rPr lang="en-US" dirty="0">
                <a:solidFill>
                  <a:srgbClr val="FF0000"/>
                </a:solidFill>
                <a:latin typeface="Book Antiqua" panose="02040602050305030304" pitchFamily="18" charset="0"/>
                <a:ea typeface="+mj-ea"/>
                <a:cs typeface="+mj-cs"/>
              </a:rPr>
              <a:t>\?:</a:t>
            </a:r>
          </a:p>
          <a:p>
            <a:pPr marL="0" indent="0">
              <a:buNone/>
            </a:pPr>
            <a:r>
              <a:rPr lang="en-US" sz="2600" dirty="0" smtClean="0">
                <a:latin typeface="Book Antiqua" panose="02040602050305030304" pitchFamily="18" charset="0"/>
              </a:rPr>
              <a:t>Prints a question mark </a:t>
            </a:r>
          </a:p>
        </p:txBody>
      </p:sp>
    </p:spTree>
    <p:extLst>
      <p:ext uri="{BB962C8B-B14F-4D97-AF65-F5344CB8AC3E}">
        <p14:creationId xmlns:p14="http://schemas.microsoft.com/office/powerpoint/2010/main" val="44536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24"/>
            <a:ext cx="10515600" cy="845388"/>
          </a:xfrm>
        </p:spPr>
        <p:txBody>
          <a:bodyPr>
            <a:normAutofit/>
          </a:bodyPr>
          <a:lstStyle/>
          <a:p>
            <a:r>
              <a:rPr lang="en-US" sz="2800" dirty="0" err="1" smtClean="0">
                <a:solidFill>
                  <a:srgbClr val="FF0000"/>
                </a:solidFill>
                <a:latin typeface="Book Antiqua" panose="02040602050305030304" pitchFamily="18" charset="0"/>
              </a:rPr>
              <a:t>endl</a:t>
            </a:r>
            <a:r>
              <a:rPr lang="en-US" sz="2800" dirty="0" smtClean="0">
                <a:solidFill>
                  <a:srgbClr val="FF0000"/>
                </a:solidFill>
                <a:latin typeface="Book Antiqua" panose="02040602050305030304" pitchFamily="18" charset="0"/>
              </a:rPr>
              <a:t> and </a:t>
            </a:r>
            <a:r>
              <a:rPr lang="en-US" sz="2800" dirty="0" err="1" smtClean="0">
                <a:solidFill>
                  <a:srgbClr val="FF0000"/>
                </a:solidFill>
                <a:latin typeface="Book Antiqua" panose="02040602050305030304" pitchFamily="18" charset="0"/>
              </a:rPr>
              <a:t>setw</a:t>
            </a:r>
            <a:r>
              <a:rPr lang="en-US" sz="2800" dirty="0" smtClean="0">
                <a:solidFill>
                  <a:srgbClr val="FF0000"/>
                </a:solidFill>
                <a:latin typeface="Book Antiqua" panose="02040602050305030304" pitchFamily="18" charset="0"/>
              </a:rPr>
              <a:t> Manipulator</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983413"/>
            <a:ext cx="10515600" cy="5641674"/>
          </a:xfrm>
        </p:spPr>
        <p:txBody>
          <a:bodyPr>
            <a:normAutofit lnSpcReduction="10000"/>
          </a:bodyPr>
          <a:lstStyle/>
          <a:p>
            <a:pPr marL="0" indent="0" algn="just">
              <a:buNone/>
            </a:pPr>
            <a:r>
              <a:rPr lang="en-US" sz="2600" dirty="0" smtClean="0">
                <a:latin typeface="Book Antiqua" panose="02040602050305030304" pitchFamily="18" charset="0"/>
              </a:rPr>
              <a:t>Manipulators are functions that are used to modify the output stream in various ways. They have a special characteristics that they are used along with insertion (&lt;&lt;) operator to change the format of the data. &lt;</a:t>
            </a:r>
            <a:r>
              <a:rPr lang="en-US" sz="2600" dirty="0" err="1" smtClean="0">
                <a:latin typeface="Book Antiqua" panose="02040602050305030304" pitchFamily="18" charset="0"/>
              </a:rPr>
              <a:t>iomanip</a:t>
            </a:r>
            <a:r>
              <a:rPr lang="en-US" sz="2600" dirty="0" smtClean="0">
                <a:latin typeface="Book Antiqua" panose="02040602050305030304" pitchFamily="18" charset="0"/>
              </a:rPr>
              <a:t>&gt; header file is used for manipulators. </a:t>
            </a:r>
          </a:p>
          <a:p>
            <a:pPr marL="0" indent="0" algn="just">
              <a:buNone/>
            </a:pPr>
            <a:r>
              <a:rPr lang="en-US" dirty="0" err="1">
                <a:solidFill>
                  <a:srgbClr val="FF0000"/>
                </a:solidFill>
                <a:latin typeface="Book Antiqua" panose="02040602050305030304" pitchFamily="18" charset="0"/>
              </a:rPr>
              <a:t>e</a:t>
            </a:r>
            <a:r>
              <a:rPr lang="en-US" dirty="0" err="1" smtClean="0">
                <a:solidFill>
                  <a:srgbClr val="FF0000"/>
                </a:solidFill>
                <a:latin typeface="Book Antiqua" panose="02040602050305030304" pitchFamily="18" charset="0"/>
              </a:rPr>
              <a:t>ndl</a:t>
            </a:r>
            <a:r>
              <a:rPr lang="en-US" dirty="0" smtClean="0">
                <a:solidFill>
                  <a:srgbClr val="FF0000"/>
                </a:solidFill>
                <a:latin typeface="Book Antiqua" panose="02040602050305030304" pitchFamily="18" charset="0"/>
              </a:rPr>
              <a:t> manipulator </a:t>
            </a:r>
          </a:p>
          <a:p>
            <a:pPr marL="0" indent="0" algn="just">
              <a:buNone/>
            </a:pPr>
            <a:r>
              <a:rPr lang="en-US" sz="2600" dirty="0" smtClean="0">
                <a:latin typeface="Book Antiqua" panose="02040602050305030304" pitchFamily="18" charset="0"/>
              </a:rPr>
              <a:t>The word ‘</a:t>
            </a:r>
            <a:r>
              <a:rPr lang="en-US" sz="2600" dirty="0" err="1" smtClean="0">
                <a:latin typeface="Book Antiqua" panose="02040602050305030304" pitchFamily="18" charset="0"/>
              </a:rPr>
              <a:t>e</a:t>
            </a:r>
            <a:r>
              <a:rPr lang="en-US" sz="2600" i="1" dirty="0" err="1" smtClean="0">
                <a:latin typeface="Book Antiqua" panose="02040602050305030304" pitchFamily="18" charset="0"/>
              </a:rPr>
              <a:t>ndl</a:t>
            </a:r>
            <a:r>
              <a:rPr lang="en-US" sz="2600" dirty="0" smtClean="0">
                <a:latin typeface="Book Antiqua" panose="02040602050305030304" pitchFamily="18" charset="0"/>
              </a:rPr>
              <a:t>’ stands for end of line. The </a:t>
            </a:r>
            <a:r>
              <a:rPr lang="en-US" sz="2600" i="1" dirty="0" smtClean="0">
                <a:latin typeface="Book Antiqua" panose="02040602050305030304" pitchFamily="18" charset="0"/>
              </a:rPr>
              <a:t>‘</a:t>
            </a:r>
            <a:r>
              <a:rPr lang="en-US" sz="2600" i="1" dirty="0" err="1" smtClean="0">
                <a:latin typeface="Book Antiqua" panose="02040602050305030304" pitchFamily="18" charset="0"/>
              </a:rPr>
              <a:t>endl</a:t>
            </a:r>
            <a:r>
              <a:rPr lang="en-US" sz="2600" i="1" dirty="0" smtClean="0">
                <a:latin typeface="Book Antiqua" panose="02040602050305030304" pitchFamily="18" charset="0"/>
              </a:rPr>
              <a:t>’</a:t>
            </a:r>
            <a:r>
              <a:rPr lang="en-US" sz="2600" dirty="0" smtClean="0">
                <a:latin typeface="Book Antiqua" panose="02040602050305030304" pitchFamily="18" charset="0"/>
              </a:rPr>
              <a:t> manipulator is used to move cursor the to next line. It is used together with insertion operator. Example is:</a:t>
            </a:r>
          </a:p>
          <a:p>
            <a:pPr marL="0" indent="0" algn="just">
              <a:buNone/>
            </a:pPr>
            <a:r>
              <a:rPr lang="en-US" sz="2600" dirty="0" err="1" smtClean="0">
                <a:latin typeface="Book Antiqua" panose="02040602050305030304" pitchFamily="18" charset="0"/>
              </a:rPr>
              <a:t>cout</a:t>
            </a:r>
            <a:r>
              <a:rPr lang="en-US" sz="2600" dirty="0" smtClean="0">
                <a:latin typeface="Book Antiqua" panose="02040602050305030304" pitchFamily="18" charset="0"/>
              </a:rPr>
              <a:t>&lt;&lt;“I”&lt;&lt;</a:t>
            </a:r>
            <a:r>
              <a:rPr lang="en-US" sz="2600" dirty="0" err="1" smtClean="0">
                <a:latin typeface="Book Antiqua" panose="02040602050305030304" pitchFamily="18" charset="0"/>
              </a:rPr>
              <a:t>endl</a:t>
            </a:r>
            <a:r>
              <a:rPr lang="en-US" sz="2600" dirty="0" smtClean="0">
                <a:latin typeface="Book Antiqua" panose="02040602050305030304" pitchFamily="18" charset="0"/>
              </a:rPr>
              <a:t>&lt;&lt;“love”&lt;&lt;</a:t>
            </a:r>
            <a:r>
              <a:rPr lang="en-US" sz="2600" dirty="0" err="1" smtClean="0">
                <a:latin typeface="Book Antiqua" panose="02040602050305030304" pitchFamily="18" charset="0"/>
              </a:rPr>
              <a:t>endl</a:t>
            </a:r>
            <a:r>
              <a:rPr lang="en-US" sz="2600" dirty="0" smtClean="0">
                <a:latin typeface="Book Antiqua" panose="02040602050305030304" pitchFamily="18" charset="0"/>
              </a:rPr>
              <a:t>&lt;&lt;“Pakistan”;   </a:t>
            </a:r>
          </a:p>
          <a:p>
            <a:pPr marL="0" indent="0" algn="just">
              <a:buNone/>
            </a:pPr>
            <a:r>
              <a:rPr lang="en-US" dirty="0" err="1" smtClean="0">
                <a:solidFill>
                  <a:srgbClr val="FF0000"/>
                </a:solidFill>
                <a:latin typeface="Book Antiqua" panose="02040602050305030304" pitchFamily="18" charset="0"/>
              </a:rPr>
              <a:t>setw</a:t>
            </a:r>
            <a:r>
              <a:rPr lang="en-US" dirty="0" smtClean="0">
                <a:solidFill>
                  <a:srgbClr val="FF0000"/>
                </a:solidFill>
                <a:latin typeface="Book Antiqua" panose="02040602050305030304" pitchFamily="18" charset="0"/>
              </a:rPr>
              <a:t> manipulator</a:t>
            </a:r>
          </a:p>
          <a:p>
            <a:pPr marL="0" indent="0" algn="just">
              <a:buNone/>
            </a:pPr>
            <a:r>
              <a:rPr lang="en-US" sz="2600" dirty="0" smtClean="0">
                <a:latin typeface="Book Antiqua" panose="02040602050305030304" pitchFamily="18" charset="0"/>
              </a:rPr>
              <a:t>The word ‘</a:t>
            </a:r>
            <a:r>
              <a:rPr lang="en-US" sz="2600" dirty="0" err="1" smtClean="0">
                <a:latin typeface="Book Antiqua" panose="02040602050305030304" pitchFamily="18" charset="0"/>
              </a:rPr>
              <a:t>setw</a:t>
            </a:r>
            <a:r>
              <a:rPr lang="en-US" sz="2600" dirty="0" smtClean="0">
                <a:latin typeface="Book Antiqua" panose="02040602050305030304" pitchFamily="18" charset="0"/>
              </a:rPr>
              <a:t>’ stands for set width. The </a:t>
            </a:r>
            <a:r>
              <a:rPr lang="en-US" sz="2600" dirty="0" err="1" smtClean="0">
                <a:latin typeface="Book Antiqua" panose="02040602050305030304" pitchFamily="18" charset="0"/>
              </a:rPr>
              <a:t>setw</a:t>
            </a:r>
            <a:r>
              <a:rPr lang="en-US" sz="2600" dirty="0" smtClean="0">
                <a:latin typeface="Book Antiqua" panose="02040602050305030304" pitchFamily="18" charset="0"/>
              </a:rPr>
              <a:t> manipulator is used to set the field width of the output on the output device.  </a:t>
            </a:r>
            <a:r>
              <a:rPr lang="en-US" sz="2600" dirty="0" err="1" smtClean="0">
                <a:latin typeface="Book Antiqua" panose="02040602050305030304" pitchFamily="18" charset="0"/>
              </a:rPr>
              <a:t>Genearl</a:t>
            </a:r>
            <a:r>
              <a:rPr lang="en-US" sz="2600" dirty="0" smtClean="0">
                <a:latin typeface="Book Antiqua" panose="02040602050305030304" pitchFamily="18" charset="0"/>
              </a:rPr>
              <a:t> syntax of </a:t>
            </a:r>
            <a:r>
              <a:rPr lang="en-US" sz="2600" dirty="0" err="1" smtClean="0">
                <a:latin typeface="Book Antiqua" panose="02040602050305030304" pitchFamily="18" charset="0"/>
              </a:rPr>
              <a:t>setw</a:t>
            </a:r>
            <a:r>
              <a:rPr lang="en-US" sz="2600" dirty="0" smtClean="0">
                <a:latin typeface="Book Antiqua" panose="02040602050305030304" pitchFamily="18" charset="0"/>
              </a:rPr>
              <a:t> manipulator is: 	</a:t>
            </a:r>
            <a:r>
              <a:rPr lang="en-US" sz="2600" dirty="0" err="1" smtClean="0">
                <a:latin typeface="Book Antiqua" panose="02040602050305030304" pitchFamily="18" charset="0"/>
              </a:rPr>
              <a:t>setw</a:t>
            </a:r>
            <a:r>
              <a:rPr lang="en-US" sz="2600" dirty="0" smtClean="0">
                <a:latin typeface="Book Antiqua" panose="02040602050305030304" pitchFamily="18" charset="0"/>
              </a:rPr>
              <a:t>(n) 	</a:t>
            </a:r>
          </a:p>
          <a:p>
            <a:pPr marL="0" indent="0" algn="just">
              <a:buNone/>
            </a:pPr>
            <a:r>
              <a:rPr lang="en-US" sz="2600" dirty="0" smtClean="0">
                <a:latin typeface="Book Antiqua" panose="02040602050305030304" pitchFamily="18" charset="0"/>
              </a:rPr>
              <a:t>Where ‘n’ indicates the field width (i.e. number of columns)</a:t>
            </a:r>
          </a:p>
          <a:p>
            <a:pPr marL="0" indent="0" algn="just">
              <a:buNone/>
            </a:pPr>
            <a:endParaRPr lang="en-US" sz="2600" dirty="0" smtClean="0">
              <a:latin typeface="Book Antiqua" panose="02040602050305030304" pitchFamily="18" charset="0"/>
            </a:endParaRPr>
          </a:p>
        </p:txBody>
      </p:sp>
    </p:spTree>
    <p:extLst>
      <p:ext uri="{BB962C8B-B14F-4D97-AF65-F5344CB8AC3E}">
        <p14:creationId xmlns:p14="http://schemas.microsoft.com/office/powerpoint/2010/main" val="247522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653"/>
            <a:ext cx="10515600" cy="619431"/>
          </a:xfrm>
        </p:spPr>
        <p:txBody>
          <a:bodyPr>
            <a:normAutofit/>
          </a:bodyPr>
          <a:lstStyle/>
          <a:p>
            <a:r>
              <a:rPr lang="en-US" sz="2800" dirty="0" smtClean="0">
                <a:solidFill>
                  <a:srgbClr val="FF0000"/>
                </a:solidFill>
                <a:latin typeface="Book Antiqua" panose="02040602050305030304" pitchFamily="18" charset="0"/>
              </a:rPr>
              <a:t>C++ program using </a:t>
            </a:r>
            <a:r>
              <a:rPr lang="en-US" sz="2800" dirty="0" err="1" smtClean="0">
                <a:solidFill>
                  <a:srgbClr val="FF0000"/>
                </a:solidFill>
                <a:latin typeface="Book Antiqua" panose="02040602050305030304" pitchFamily="18" charset="0"/>
              </a:rPr>
              <a:t>endl</a:t>
            </a:r>
            <a:r>
              <a:rPr lang="en-US" sz="2800" dirty="0" smtClean="0">
                <a:solidFill>
                  <a:srgbClr val="FF0000"/>
                </a:solidFill>
                <a:latin typeface="Book Antiqua" panose="02040602050305030304" pitchFamily="18" charset="0"/>
              </a:rPr>
              <a:t> and </a:t>
            </a:r>
            <a:r>
              <a:rPr lang="en-US" sz="2800" dirty="0" err="1" smtClean="0">
                <a:solidFill>
                  <a:srgbClr val="FF0000"/>
                </a:solidFill>
                <a:latin typeface="Book Antiqua" panose="02040602050305030304" pitchFamily="18" charset="0"/>
              </a:rPr>
              <a:t>setw</a:t>
            </a:r>
            <a:r>
              <a:rPr lang="en-US" sz="2800" dirty="0" smtClean="0">
                <a:solidFill>
                  <a:srgbClr val="FF0000"/>
                </a:solidFill>
                <a:latin typeface="Book Antiqua" panose="02040602050305030304" pitchFamily="18" charset="0"/>
              </a:rPr>
              <a:t> manipulators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57084"/>
            <a:ext cx="10515600" cy="5879690"/>
          </a:xfrm>
        </p:spPr>
        <p:txBody>
          <a:bodyPr>
            <a:normAutofit/>
          </a:bodyPr>
          <a:lstStyle/>
          <a:p>
            <a:pPr marL="0" indent="0">
              <a:buNone/>
            </a:pPr>
            <a:r>
              <a:rPr lang="en-US" sz="2600" dirty="0" smtClean="0">
                <a:latin typeface="Book Antiqua" panose="02040602050305030304" pitchFamily="18" charset="0"/>
              </a:rPr>
              <a:t>#include&lt;</a:t>
            </a:r>
            <a:r>
              <a:rPr lang="en-US" sz="2600" dirty="0" err="1" smtClean="0">
                <a:latin typeface="Book Antiqua" panose="02040602050305030304" pitchFamily="18" charset="0"/>
              </a:rPr>
              <a:t>iostream</a:t>
            </a:r>
            <a:r>
              <a:rPr lang="en-US" sz="2600" dirty="0" smtClean="0">
                <a:latin typeface="Book Antiqua" panose="02040602050305030304" pitchFamily="18" charset="0"/>
              </a:rPr>
              <a:t>&gt;</a:t>
            </a:r>
          </a:p>
          <a:p>
            <a:pPr marL="0" indent="0">
              <a:buNone/>
            </a:pPr>
            <a:r>
              <a:rPr lang="en-US" sz="2600" dirty="0" smtClean="0">
                <a:latin typeface="Book Antiqua" panose="02040602050305030304" pitchFamily="18" charset="0"/>
              </a:rPr>
              <a:t>using namespace </a:t>
            </a:r>
            <a:r>
              <a:rPr lang="en-US" sz="2600" dirty="0" err="1" smtClean="0">
                <a:latin typeface="Book Antiqua" panose="02040602050305030304" pitchFamily="18" charset="0"/>
              </a:rPr>
              <a:t>std</a:t>
            </a:r>
            <a:r>
              <a:rPr lang="en-US" sz="2600" dirty="0" smtClean="0">
                <a:latin typeface="Book Antiqua" panose="02040602050305030304" pitchFamily="18" charset="0"/>
              </a:rPr>
              <a:t>;</a:t>
            </a:r>
          </a:p>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buNone/>
            </a:pP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a:t>
            </a:r>
            <a:r>
              <a:rPr lang="en-US" sz="2600" dirty="0" err="1" smtClean="0">
                <a:latin typeface="Book Antiqua" panose="02040602050305030304" pitchFamily="18" charset="0"/>
              </a:rPr>
              <a:t>setw</a:t>
            </a:r>
            <a:r>
              <a:rPr lang="en-US" sz="2600" dirty="0" smtClean="0">
                <a:latin typeface="Book Antiqua" panose="02040602050305030304" pitchFamily="18" charset="0"/>
              </a:rPr>
              <a:t>(10)&lt;&lt;“value”&lt;&lt;</a:t>
            </a:r>
            <a:r>
              <a:rPr lang="en-US" sz="2600" dirty="0" err="1" smtClean="0">
                <a:latin typeface="Book Antiqua" panose="02040602050305030304" pitchFamily="18" charset="0"/>
              </a:rPr>
              <a:t>setw</a:t>
            </a:r>
            <a:r>
              <a:rPr lang="en-US" sz="2600" dirty="0" smtClean="0">
                <a:latin typeface="Book Antiqua" panose="02040602050305030304" pitchFamily="18" charset="0"/>
              </a:rPr>
              <a:t>(20)&lt;&lt;“square”&lt;&lt;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a:t>
            </a:r>
            <a:r>
              <a:rPr lang="en-US" sz="2600" dirty="0" err="1" smtClean="0">
                <a:latin typeface="Book Antiqua" panose="02040602050305030304" pitchFamily="18" charset="0"/>
              </a:rPr>
              <a:t>setw</a:t>
            </a:r>
            <a:r>
              <a:rPr lang="en-US" sz="2600" dirty="0" smtClean="0">
                <a:latin typeface="Book Antiqua" panose="02040602050305030304" pitchFamily="18" charset="0"/>
              </a:rPr>
              <a:t>(10)&lt;&lt;“2”&lt;&lt;</a:t>
            </a:r>
            <a:r>
              <a:rPr lang="en-US" sz="2600" dirty="0" err="1" smtClean="0">
                <a:latin typeface="Book Antiqua" panose="02040602050305030304" pitchFamily="18" charset="0"/>
              </a:rPr>
              <a:t>setw</a:t>
            </a:r>
            <a:r>
              <a:rPr lang="en-US" sz="2600" dirty="0" smtClean="0">
                <a:latin typeface="Book Antiqua" panose="02040602050305030304" pitchFamily="18" charset="0"/>
              </a:rPr>
              <a:t>(20)&lt;&lt;2*2&lt;&lt;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a:t>
            </a:r>
            <a:r>
              <a:rPr lang="en-US" sz="2600" dirty="0" err="1" smtClean="0">
                <a:latin typeface="Book Antiqua" panose="02040602050305030304" pitchFamily="18" charset="0"/>
              </a:rPr>
              <a:t>setw</a:t>
            </a:r>
            <a:r>
              <a:rPr lang="en-US" sz="2600" dirty="0" smtClean="0">
                <a:latin typeface="Book Antiqua" panose="02040602050305030304" pitchFamily="18" charset="0"/>
              </a:rPr>
              <a:t>(10)&lt;&lt;“4”&lt;&lt;</a:t>
            </a:r>
            <a:r>
              <a:rPr lang="en-US" sz="2600" dirty="0" err="1" smtClean="0">
                <a:latin typeface="Book Antiqua" panose="02040602050305030304" pitchFamily="18" charset="0"/>
              </a:rPr>
              <a:t>setw</a:t>
            </a:r>
            <a:r>
              <a:rPr lang="en-US" sz="2600" dirty="0" smtClean="0">
                <a:latin typeface="Book Antiqua" panose="02040602050305030304" pitchFamily="18" charset="0"/>
              </a:rPr>
              <a:t>(20)&lt;&lt;4*4&lt;&lt;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a:t>
            </a:r>
            <a:r>
              <a:rPr lang="en-US" sz="2600" dirty="0" err="1" smtClean="0">
                <a:latin typeface="Book Antiqua" panose="02040602050305030304" pitchFamily="18" charset="0"/>
              </a:rPr>
              <a:t>setw</a:t>
            </a:r>
            <a:r>
              <a:rPr lang="en-US" sz="2600" dirty="0" smtClean="0">
                <a:latin typeface="Book Antiqua" panose="02040602050305030304" pitchFamily="18" charset="0"/>
              </a:rPr>
              <a:t>(10)&lt;&lt;“6”&lt;&lt;</a:t>
            </a:r>
            <a:r>
              <a:rPr lang="en-US" sz="2600" dirty="0" err="1" smtClean="0">
                <a:latin typeface="Book Antiqua" panose="02040602050305030304" pitchFamily="18" charset="0"/>
              </a:rPr>
              <a:t>setw</a:t>
            </a:r>
            <a:r>
              <a:rPr lang="en-US" sz="2600" dirty="0" smtClean="0">
                <a:latin typeface="Book Antiqua" panose="02040602050305030304" pitchFamily="18" charset="0"/>
              </a:rPr>
              <a:t>(20)&lt;&lt;6*6&lt;&lt;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	return 0;</a:t>
            </a:r>
          </a:p>
          <a:p>
            <a:pPr marL="0" indent="0">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2231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7923"/>
            <a:ext cx="10515600" cy="825909"/>
          </a:xfrm>
        </p:spPr>
        <p:txBody>
          <a:bodyPr>
            <a:normAutofit/>
          </a:bodyPr>
          <a:lstStyle/>
          <a:p>
            <a:r>
              <a:rPr lang="en-US" sz="2800" dirty="0" smtClean="0">
                <a:solidFill>
                  <a:srgbClr val="FF0000"/>
                </a:solidFill>
                <a:latin typeface="Book Antiqua" panose="02040602050305030304" pitchFamily="18" charset="0"/>
              </a:rPr>
              <a:t>Input/output Handling</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612490"/>
            <a:ext cx="10515600" cy="5171768"/>
          </a:xfrm>
        </p:spPr>
        <p:txBody>
          <a:bodyPr>
            <a:normAutofit/>
          </a:bodyPr>
          <a:lstStyle/>
          <a:p>
            <a:pPr marL="0" indent="0" algn="just">
              <a:buNone/>
            </a:pPr>
            <a:r>
              <a:rPr lang="en-US" sz="2600" dirty="0" smtClean="0">
                <a:latin typeface="Book Antiqua" panose="02040602050305030304" pitchFamily="18" charset="0"/>
              </a:rPr>
              <a:t>Input/output (I/O) handling refers to the process of receiving data from an input source (like a user or device) and sending data to an output destination (like a display device). </a:t>
            </a:r>
          </a:p>
          <a:p>
            <a:pPr marL="0" indent="0" algn="just">
              <a:buNone/>
            </a:pPr>
            <a:r>
              <a:rPr lang="en-US" sz="2600" dirty="0" smtClean="0">
                <a:solidFill>
                  <a:srgbClr val="FF0000"/>
                </a:solidFill>
                <a:latin typeface="Book Antiqua" panose="02040602050305030304" pitchFamily="18" charset="0"/>
              </a:rPr>
              <a:t>Standard Input (</a:t>
            </a:r>
            <a:r>
              <a:rPr lang="en-US" sz="2600" dirty="0" err="1" smtClean="0">
                <a:solidFill>
                  <a:srgbClr val="FF0000"/>
                </a:solidFill>
                <a:latin typeface="Book Antiqua" panose="02040602050305030304" pitchFamily="18" charset="0"/>
              </a:rPr>
              <a:t>cin</a:t>
            </a:r>
            <a:r>
              <a:rPr lang="en-US" sz="2600" dirty="0" smtClean="0">
                <a:solidFill>
                  <a:srgbClr val="FF0000"/>
                </a:solidFill>
                <a:latin typeface="Book Antiqua" panose="02040602050305030304" pitchFamily="18" charset="0"/>
              </a:rPr>
              <a:t>)</a:t>
            </a:r>
          </a:p>
          <a:p>
            <a:pPr marL="0" indent="0" algn="just">
              <a:buNone/>
            </a:pPr>
            <a:r>
              <a:rPr lang="en-US" sz="2600" dirty="0" smtClean="0">
                <a:latin typeface="Book Antiqua" panose="02040602050305030304" pitchFamily="18" charset="0"/>
              </a:rPr>
              <a:t>In C++, input is usually done through the </a:t>
            </a:r>
            <a:r>
              <a:rPr lang="en-US" sz="2600" dirty="0" err="1" smtClean="0">
                <a:latin typeface="Book Antiqua" panose="02040602050305030304" pitchFamily="18" charset="0"/>
              </a:rPr>
              <a:t>cin</a:t>
            </a:r>
            <a:r>
              <a:rPr lang="en-US" sz="2600" dirty="0" smtClean="0">
                <a:latin typeface="Book Antiqua" panose="02040602050305030304" pitchFamily="18" charset="0"/>
              </a:rPr>
              <a:t> object, which is part of the &lt;</a:t>
            </a:r>
            <a:r>
              <a:rPr lang="en-US" sz="2600" dirty="0" err="1" smtClean="0">
                <a:latin typeface="Book Antiqua" panose="02040602050305030304" pitchFamily="18" charset="0"/>
              </a:rPr>
              <a:t>iostream</a:t>
            </a:r>
            <a:r>
              <a:rPr lang="en-US" sz="2600" dirty="0" smtClean="0">
                <a:latin typeface="Book Antiqua" panose="02040602050305030304" pitchFamily="18" charset="0"/>
              </a:rPr>
              <a:t>&gt; library. The </a:t>
            </a:r>
            <a:r>
              <a:rPr lang="en-US" sz="2600" dirty="0" err="1" smtClean="0">
                <a:latin typeface="Book Antiqua" panose="02040602050305030304" pitchFamily="18" charset="0"/>
              </a:rPr>
              <a:t>cin</a:t>
            </a:r>
            <a:r>
              <a:rPr lang="en-US" sz="2600" dirty="0" smtClean="0">
                <a:latin typeface="Book Antiqua" panose="02040602050305030304" pitchFamily="18" charset="0"/>
              </a:rPr>
              <a:t> object reads data from the standard input, usually the keyboard. It is normally used together with the extraction operator (&gt;&gt;). The extraction operator is responsible for extracting data entered through the keyboard from the </a:t>
            </a:r>
            <a:r>
              <a:rPr lang="en-US" sz="2600" dirty="0" err="1" smtClean="0">
                <a:latin typeface="Book Antiqua" panose="02040602050305030304" pitchFamily="18" charset="0"/>
              </a:rPr>
              <a:t>cin</a:t>
            </a:r>
            <a:r>
              <a:rPr lang="en-US" sz="2600" dirty="0" smtClean="0">
                <a:latin typeface="Book Antiqua" panose="02040602050305030304" pitchFamily="18" charset="0"/>
              </a:rPr>
              <a:t> object. Consider the following line of code. </a:t>
            </a:r>
          </a:p>
          <a:p>
            <a:pPr marL="0" indent="0" algn="just">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length;</a:t>
            </a:r>
          </a:p>
          <a:p>
            <a:pPr marL="0" indent="0" algn="just">
              <a:buNone/>
            </a:pPr>
            <a:r>
              <a:rPr lang="en-US" sz="2600" dirty="0" err="1" smtClean="0">
                <a:latin typeface="Book Antiqua" panose="02040602050305030304" pitchFamily="18" charset="0"/>
              </a:rPr>
              <a:t>cin</a:t>
            </a:r>
            <a:r>
              <a:rPr lang="en-US" sz="2600" dirty="0" smtClean="0">
                <a:latin typeface="Book Antiqua" panose="02040602050305030304" pitchFamily="18" charset="0"/>
              </a:rPr>
              <a:t>&gt;&gt;length;  </a:t>
            </a:r>
          </a:p>
          <a:p>
            <a:pPr marL="0" indent="0" algn="just">
              <a:buNone/>
            </a:pPr>
            <a:endParaRPr lang="en-US" sz="2600" dirty="0" smtClean="0">
              <a:latin typeface="Book Antiqua" panose="02040602050305030304" pitchFamily="18" charset="0"/>
            </a:endParaRPr>
          </a:p>
          <a:p>
            <a:pPr marL="0" indent="0" algn="just">
              <a:buNone/>
            </a:pPr>
            <a:endParaRPr lang="en-US" sz="2600" dirty="0" smtClean="0">
              <a:latin typeface="Book Antiqua" panose="02040602050305030304" pitchFamily="18" charset="0"/>
            </a:endParaRPr>
          </a:p>
        </p:txBody>
      </p:sp>
    </p:spTree>
    <p:extLst>
      <p:ext uri="{BB962C8B-B14F-4D97-AF65-F5344CB8AC3E}">
        <p14:creationId xmlns:p14="http://schemas.microsoft.com/office/powerpoint/2010/main" val="162980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374" y="845576"/>
            <a:ext cx="10515600" cy="648928"/>
          </a:xfrm>
        </p:spPr>
        <p:txBody>
          <a:bodyPr>
            <a:normAutofit/>
          </a:bodyPr>
          <a:lstStyle/>
          <a:p>
            <a:r>
              <a:rPr lang="en-US" sz="2600" dirty="0" smtClean="0">
                <a:solidFill>
                  <a:srgbClr val="FF0000"/>
                </a:solidFill>
                <a:latin typeface="Book Antiqua" panose="02040602050305030304" pitchFamily="18" charset="0"/>
              </a:rPr>
              <a:t>Standard output (cout)</a:t>
            </a:r>
            <a:endParaRPr lang="en-US" sz="26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651819"/>
            <a:ext cx="10515600" cy="4955458"/>
          </a:xfrm>
        </p:spPr>
        <p:txBody>
          <a:bodyPr/>
          <a:lstStyle/>
          <a:p>
            <a:pPr marL="0" indent="0">
              <a:buNone/>
            </a:pPr>
            <a:r>
              <a:rPr lang="en-US" dirty="0">
                <a:latin typeface="Book Antiqua" panose="02040602050305030304" pitchFamily="18" charset="0"/>
              </a:rPr>
              <a:t>Similarly, output is done through the cout object, also part of the &lt;</a:t>
            </a:r>
            <a:r>
              <a:rPr lang="en-US" dirty="0" err="1">
                <a:latin typeface="Book Antiqua" panose="02040602050305030304" pitchFamily="18" charset="0"/>
              </a:rPr>
              <a:t>iostream</a:t>
            </a:r>
            <a:r>
              <a:rPr lang="en-US" dirty="0">
                <a:latin typeface="Book Antiqua" panose="02040602050305030304" pitchFamily="18" charset="0"/>
              </a:rPr>
              <a:t>&gt; library. The cout object is used to display data to the standard output, usually the screen. </a:t>
            </a:r>
            <a:r>
              <a:rPr lang="en-US" dirty="0" smtClean="0">
                <a:latin typeface="Book Antiqua" panose="02040602050305030304" pitchFamily="18" charset="0"/>
              </a:rPr>
              <a:t>It is used together with the stream insertion operator (&lt;&lt;). </a:t>
            </a:r>
            <a:endParaRPr lang="en-US" dirty="0">
              <a:latin typeface="Book Antiqua" panose="02040602050305030304" pitchFamily="18" charset="0"/>
            </a:endParaRPr>
          </a:p>
          <a:p>
            <a:pPr marL="0" indent="0">
              <a:buNone/>
            </a:pPr>
            <a:r>
              <a:rPr lang="en-US" sz="2600" dirty="0">
                <a:latin typeface="Book Antiqua" panose="02040602050305030304" pitchFamily="18" charset="0"/>
              </a:rPr>
              <a:t>Consider the following lines of code:</a:t>
            </a:r>
          </a:p>
          <a:p>
            <a:pPr marL="0" indent="0">
              <a:buNone/>
            </a:pPr>
            <a:r>
              <a:rPr lang="en-US" sz="2600" dirty="0">
                <a:latin typeface="Book Antiqua" panose="02040602050305030304" pitchFamily="18" charset="0"/>
              </a:rPr>
              <a:t>cout&lt;&lt;“ </a:t>
            </a:r>
            <a:r>
              <a:rPr lang="en-US" sz="2600" i="1" dirty="0">
                <a:latin typeface="Book Antiqua" panose="02040602050305030304" pitchFamily="18" charset="0"/>
              </a:rPr>
              <a:t>I love Pakistan </a:t>
            </a: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cout can also print more than one message/output on screen.</a:t>
            </a:r>
          </a:p>
          <a:p>
            <a:pPr marL="0" indent="0">
              <a:buNone/>
            </a:pPr>
            <a:r>
              <a:rPr lang="en-US" sz="2600" dirty="0" smtClean="0">
                <a:latin typeface="Book Antiqua" panose="02040602050305030304" pitchFamily="18" charset="0"/>
              </a:rPr>
              <a:t>cout</a:t>
            </a:r>
            <a:r>
              <a:rPr lang="en-US" sz="2600" dirty="0">
                <a:latin typeface="Book Antiqua" panose="02040602050305030304" pitchFamily="18" charset="0"/>
              </a:rPr>
              <a:t>&lt;&lt;“</a:t>
            </a:r>
            <a:r>
              <a:rPr lang="en-US" sz="2600" i="1" dirty="0">
                <a:latin typeface="Book Antiqua" panose="02040602050305030304" pitchFamily="18" charset="0"/>
              </a:rPr>
              <a:t>Welcome</a:t>
            </a:r>
            <a:r>
              <a:rPr lang="en-US" sz="2600" dirty="0">
                <a:latin typeface="Book Antiqua" panose="02040602050305030304" pitchFamily="18" charset="0"/>
              </a:rPr>
              <a:t>”&lt;&lt;“</a:t>
            </a:r>
            <a:r>
              <a:rPr lang="en-US" sz="2600" i="1" dirty="0">
                <a:latin typeface="Book Antiqua" panose="02040602050305030304" pitchFamily="18" charset="0"/>
              </a:rPr>
              <a:t>To</a:t>
            </a:r>
            <a:r>
              <a:rPr lang="en-US" sz="2600" dirty="0">
                <a:latin typeface="Book Antiqua" panose="02040602050305030304" pitchFamily="18" charset="0"/>
              </a:rPr>
              <a:t> “&lt;&lt;“</a:t>
            </a:r>
            <a:r>
              <a:rPr lang="en-US" sz="2600" i="1" dirty="0">
                <a:latin typeface="Book Antiqua" panose="02040602050305030304" pitchFamily="18" charset="0"/>
              </a:rPr>
              <a:t>C++ Program</a:t>
            </a:r>
            <a:r>
              <a:rPr lang="en-US" sz="2600" dirty="0">
                <a:latin typeface="Book Antiqua" panose="02040602050305030304" pitchFamily="18" charset="0"/>
              </a:rPr>
              <a:t>”;</a:t>
            </a:r>
          </a:p>
          <a:p>
            <a:pPr marL="0" indent="0">
              <a:buNone/>
            </a:pPr>
            <a:r>
              <a:rPr lang="en-US" sz="2600" dirty="0">
                <a:latin typeface="Book Antiqua" panose="02040602050305030304" pitchFamily="18" charset="0"/>
              </a:rPr>
              <a:t>The above statement print the message “Welcome To C++ Program” on the screen as an output. </a:t>
            </a:r>
          </a:p>
          <a:p>
            <a:pPr marL="0" indent="0">
              <a:buNone/>
            </a:pPr>
            <a:endParaRPr lang="en-US" dirty="0"/>
          </a:p>
        </p:txBody>
      </p:sp>
    </p:spTree>
    <p:extLst>
      <p:ext uri="{BB962C8B-B14F-4D97-AF65-F5344CB8AC3E}">
        <p14:creationId xmlns:p14="http://schemas.microsoft.com/office/powerpoint/2010/main" val="312867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755"/>
            <a:ext cx="10515600" cy="943895"/>
          </a:xfrm>
        </p:spPr>
        <p:txBody>
          <a:bodyPr>
            <a:normAutofit/>
          </a:bodyPr>
          <a:lstStyle/>
          <a:p>
            <a:r>
              <a:rPr lang="en-US" sz="2800" dirty="0" smtClean="0">
                <a:solidFill>
                  <a:srgbClr val="FF0000"/>
                </a:solidFill>
                <a:latin typeface="Book Antiqua" panose="02040602050305030304" pitchFamily="18" charset="0"/>
              </a:rPr>
              <a:t>Consider the following C++ program to clarify </a:t>
            </a:r>
            <a:r>
              <a:rPr lang="en-US" sz="2800" dirty="0" err="1" smtClean="0">
                <a:solidFill>
                  <a:srgbClr val="FF0000"/>
                </a:solidFill>
                <a:latin typeface="Book Antiqua" panose="02040602050305030304" pitchFamily="18" charset="0"/>
              </a:rPr>
              <a:t>cin</a:t>
            </a:r>
            <a:r>
              <a:rPr lang="en-US" sz="2800" dirty="0" smtClean="0">
                <a:solidFill>
                  <a:srgbClr val="FF0000"/>
                </a:solidFill>
                <a:latin typeface="Book Antiqua" panose="02040602050305030304" pitchFamily="18" charset="0"/>
              </a:rPr>
              <a:t> and cout objects.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927123"/>
            <a:ext cx="10515600" cy="4739148"/>
          </a:xfrm>
        </p:spPr>
        <p:txBody>
          <a:bodyPr>
            <a:normAutofit/>
          </a:bodyPr>
          <a:lstStyle/>
          <a:p>
            <a:pPr marL="0" indent="0">
              <a:buNone/>
            </a:pPr>
            <a:r>
              <a:rPr lang="en-US" sz="2400" dirty="0" smtClean="0">
                <a:latin typeface="Book Antiqua" panose="02040602050305030304" pitchFamily="18" charset="0"/>
              </a:rPr>
              <a:t>#include&lt;</a:t>
            </a:r>
            <a:r>
              <a:rPr lang="en-US" sz="2400" dirty="0" err="1" smtClean="0">
                <a:latin typeface="Book Antiqua" panose="02040602050305030304" pitchFamily="18" charset="0"/>
              </a:rPr>
              <a:t>iostream</a:t>
            </a:r>
            <a:r>
              <a:rPr lang="en-US" sz="2400" dirty="0" smtClean="0">
                <a:latin typeface="Book Antiqua" panose="02040602050305030304" pitchFamily="18" charset="0"/>
              </a:rPr>
              <a:t>&gt;</a:t>
            </a:r>
          </a:p>
          <a:p>
            <a:pPr marL="0" indent="0">
              <a:buNone/>
            </a:pPr>
            <a:r>
              <a:rPr lang="en-US" sz="2400" dirty="0">
                <a:latin typeface="Book Antiqua" panose="02040602050305030304" pitchFamily="18" charset="0"/>
              </a:rPr>
              <a:t>u</a:t>
            </a:r>
            <a:r>
              <a:rPr lang="en-US" sz="2400" dirty="0" smtClean="0">
                <a:latin typeface="Book Antiqua" panose="02040602050305030304" pitchFamily="18" charset="0"/>
              </a:rPr>
              <a:t>sing namespace </a:t>
            </a:r>
            <a:r>
              <a:rPr lang="en-US" sz="2400" dirty="0" err="1" smtClean="0">
                <a:latin typeface="Book Antiqua" panose="02040602050305030304" pitchFamily="18" charset="0"/>
              </a:rPr>
              <a:t>std</a:t>
            </a:r>
            <a:r>
              <a:rPr lang="en-US" sz="2400" dirty="0" smtClean="0">
                <a:latin typeface="Book Antiqua" panose="02040602050305030304" pitchFamily="18" charset="0"/>
              </a:rPr>
              <a:t>;</a:t>
            </a:r>
          </a:p>
          <a:p>
            <a:pPr marL="0" indent="0">
              <a:buNone/>
            </a:pPr>
            <a:r>
              <a:rPr lang="en-US" sz="2400" dirty="0" err="1">
                <a:latin typeface="Book Antiqua" panose="02040602050305030304" pitchFamily="18" charset="0"/>
              </a:rPr>
              <a:t>i</a:t>
            </a:r>
            <a:r>
              <a:rPr lang="en-US" sz="2400" dirty="0" err="1" smtClean="0">
                <a:latin typeface="Book Antiqua" panose="02040602050305030304" pitchFamily="18" charset="0"/>
              </a:rPr>
              <a:t>nt</a:t>
            </a:r>
            <a:r>
              <a:rPr lang="en-US" sz="2400" dirty="0" smtClean="0">
                <a:latin typeface="Book Antiqua" panose="02040602050305030304" pitchFamily="18" charset="0"/>
              </a:rPr>
              <a:t> main()</a:t>
            </a:r>
          </a:p>
          <a:p>
            <a:pPr marL="0" indent="0">
              <a:buNone/>
            </a:pPr>
            <a:r>
              <a:rPr lang="en-US" sz="2400" dirty="0" smtClean="0">
                <a:latin typeface="Book Antiqua" panose="02040602050305030304" pitchFamily="18" charset="0"/>
              </a:rPr>
              <a:t>{</a:t>
            </a:r>
          </a:p>
          <a:p>
            <a:pPr marL="0" indent="0">
              <a:buNone/>
            </a:pPr>
            <a:r>
              <a:rPr lang="en-US" sz="2400" dirty="0" smtClean="0">
                <a:latin typeface="Book Antiqua" panose="02040602050305030304" pitchFamily="18" charset="0"/>
              </a:rPr>
              <a:t>	</a:t>
            </a:r>
            <a:r>
              <a:rPr lang="en-US" sz="2400" dirty="0" err="1" smtClean="0">
                <a:latin typeface="Book Antiqua" panose="02040602050305030304" pitchFamily="18" charset="0"/>
              </a:rPr>
              <a:t>int</a:t>
            </a:r>
            <a:r>
              <a:rPr lang="en-US" sz="2400" dirty="0" smtClean="0">
                <a:latin typeface="Book Antiqua" panose="02040602050305030304" pitchFamily="18" charset="0"/>
              </a:rPr>
              <a:t> </a:t>
            </a:r>
            <a:r>
              <a:rPr lang="en-US" sz="2400" dirty="0" err="1" smtClean="0">
                <a:latin typeface="Book Antiqua" panose="02040602050305030304" pitchFamily="18" charset="0"/>
              </a:rPr>
              <a:t>i</a:t>
            </a:r>
            <a:r>
              <a:rPr lang="en-US" sz="2400" dirty="0" smtClean="0">
                <a:latin typeface="Book Antiqua" panose="02040602050305030304" pitchFamily="18" charset="0"/>
              </a:rPr>
              <a:t>;</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cout&lt;&lt;“Enter your marks”;</a:t>
            </a:r>
          </a:p>
          <a:p>
            <a:pPr marL="0" indent="0">
              <a:buNone/>
            </a:pPr>
            <a:r>
              <a:rPr lang="en-US" sz="2400" dirty="0">
                <a:latin typeface="Book Antiqua" panose="02040602050305030304" pitchFamily="18" charset="0"/>
              </a:rPr>
              <a:t>	</a:t>
            </a:r>
            <a:r>
              <a:rPr lang="en-US" sz="2400" dirty="0" err="1" smtClean="0">
                <a:latin typeface="Book Antiqua" panose="02040602050305030304" pitchFamily="18" charset="0"/>
              </a:rPr>
              <a:t>cin</a:t>
            </a:r>
            <a:r>
              <a:rPr lang="en-US" sz="2400" dirty="0" smtClean="0">
                <a:latin typeface="Book Antiqua" panose="02040602050305030304" pitchFamily="18" charset="0"/>
              </a:rPr>
              <a:t>&gt;&gt;</a:t>
            </a:r>
            <a:r>
              <a:rPr lang="en-US" sz="2400" dirty="0" err="1" smtClean="0">
                <a:latin typeface="Book Antiqua" panose="02040602050305030304" pitchFamily="18" charset="0"/>
              </a:rPr>
              <a:t>i</a:t>
            </a:r>
            <a:r>
              <a:rPr lang="en-US" sz="2400" dirty="0" smtClean="0">
                <a:latin typeface="Book Antiqua" panose="02040602050305030304" pitchFamily="18" charset="0"/>
              </a:rPr>
              <a:t>;</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cout&lt;&lt;“The marks you entered is =”&lt;&lt;</a:t>
            </a:r>
            <a:r>
              <a:rPr lang="en-US" sz="2400" dirty="0" err="1" smtClean="0">
                <a:latin typeface="Book Antiqua" panose="02040602050305030304" pitchFamily="18" charset="0"/>
              </a:rPr>
              <a:t>i</a:t>
            </a:r>
            <a:r>
              <a:rPr lang="en-US" sz="2400" dirty="0" smtClean="0">
                <a:latin typeface="Book Antiqua" panose="02040602050305030304" pitchFamily="18" charset="0"/>
              </a:rPr>
              <a:t>;</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return 0;</a:t>
            </a:r>
          </a:p>
          <a:p>
            <a:pPr marL="0" indent="0">
              <a:buNone/>
            </a:pP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414747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26" y="521111"/>
            <a:ext cx="10515600" cy="570270"/>
          </a:xfrm>
        </p:spPr>
        <p:txBody>
          <a:bodyPr>
            <a:normAutofit/>
          </a:bodyPr>
          <a:lstStyle/>
          <a:p>
            <a:r>
              <a:rPr lang="en-US" sz="2800" dirty="0" smtClean="0">
                <a:solidFill>
                  <a:srgbClr val="FF0000"/>
                </a:solidFill>
                <a:latin typeface="Book Antiqua" panose="02040602050305030304" pitchFamily="18" charset="0"/>
              </a:rPr>
              <a:t>gets(), puts() and </a:t>
            </a:r>
            <a:r>
              <a:rPr lang="en-US" sz="2800" dirty="0" err="1" smtClean="0">
                <a:solidFill>
                  <a:srgbClr val="FF0000"/>
                </a:solidFill>
                <a:latin typeface="Book Antiqua" panose="02040602050305030304" pitchFamily="18" charset="0"/>
              </a:rPr>
              <a:t>getch</a:t>
            </a:r>
            <a:r>
              <a:rPr lang="en-US" sz="2800" dirty="0" smtClean="0">
                <a:solidFill>
                  <a:srgbClr val="FF0000"/>
                </a:solidFill>
                <a:latin typeface="Book Antiqua" panose="02040602050305030304" pitchFamily="18" charset="0"/>
              </a:rPr>
              <a:t>() functions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288026"/>
            <a:ext cx="10515600" cy="5201265"/>
          </a:xfrm>
        </p:spPr>
        <p:txBody>
          <a:bodyPr>
            <a:normAutofit/>
          </a:bodyPr>
          <a:lstStyle/>
          <a:p>
            <a:pPr marL="0" indent="0" algn="just">
              <a:buNone/>
            </a:pPr>
            <a:r>
              <a:rPr lang="en-US" sz="2600" dirty="0" smtClean="0">
                <a:latin typeface="Book Antiqua" panose="02040602050305030304" pitchFamily="18" charset="0"/>
              </a:rPr>
              <a:t>C++ uses a wide range of standard input/output functions. These functions are defined in standard library header files. The following are the most commonly used I/O built-in functions. </a:t>
            </a:r>
          </a:p>
          <a:p>
            <a:pPr marL="0" indent="0" algn="just">
              <a:buNone/>
            </a:pPr>
            <a:r>
              <a:rPr lang="en-US" sz="2600" dirty="0">
                <a:latin typeface="Book Antiqua" panose="02040602050305030304" pitchFamily="18" charset="0"/>
              </a:rPr>
              <a:t>g</a:t>
            </a:r>
            <a:r>
              <a:rPr lang="en-US" sz="2600" dirty="0" smtClean="0">
                <a:latin typeface="Book Antiqua" panose="02040602050305030304" pitchFamily="18" charset="0"/>
              </a:rPr>
              <a:t>ets() function </a:t>
            </a:r>
          </a:p>
          <a:p>
            <a:pPr marL="0" indent="0" algn="just">
              <a:buNone/>
            </a:pPr>
            <a:r>
              <a:rPr lang="en-US" sz="2600" dirty="0">
                <a:latin typeface="Book Antiqua" panose="02040602050305030304" pitchFamily="18" charset="0"/>
              </a:rPr>
              <a:t>g</a:t>
            </a:r>
            <a:r>
              <a:rPr lang="en-US" sz="2600" dirty="0" smtClean="0">
                <a:latin typeface="Book Antiqua" panose="02040602050305030304" pitchFamily="18" charset="0"/>
              </a:rPr>
              <a:t>ets() is a standard library function defined in stdio.h header file which is used to get a string from the keyboard. It general syntax is:</a:t>
            </a:r>
          </a:p>
          <a:p>
            <a:pPr marL="0" indent="0" algn="just">
              <a:buNone/>
            </a:pPr>
            <a:r>
              <a:rPr lang="en-US" sz="2600" dirty="0" smtClean="0">
                <a:latin typeface="Book Antiqua" panose="02040602050305030304" pitchFamily="18" charset="0"/>
              </a:rPr>
              <a:t>gets(string variable name);</a:t>
            </a:r>
          </a:p>
          <a:p>
            <a:pPr marL="0" indent="0" algn="just">
              <a:buNone/>
            </a:pPr>
            <a:r>
              <a:rPr lang="en-US" sz="2600" dirty="0">
                <a:latin typeface="Book Antiqua" panose="02040602050305030304" pitchFamily="18" charset="0"/>
              </a:rPr>
              <a:t>p</a:t>
            </a:r>
            <a:r>
              <a:rPr lang="en-US" sz="2600" dirty="0" smtClean="0">
                <a:latin typeface="Book Antiqua" panose="02040602050305030304" pitchFamily="18" charset="0"/>
              </a:rPr>
              <a:t>uts() function  </a:t>
            </a:r>
          </a:p>
          <a:p>
            <a:pPr marL="0" indent="0" algn="just">
              <a:buNone/>
            </a:pPr>
            <a:r>
              <a:rPr lang="en-US" sz="2600" dirty="0">
                <a:latin typeface="Book Antiqua" panose="02040602050305030304" pitchFamily="18" charset="0"/>
              </a:rPr>
              <a:t>p</a:t>
            </a:r>
            <a:r>
              <a:rPr lang="en-US" sz="2600" dirty="0" smtClean="0">
                <a:latin typeface="Book Antiqua" panose="02040602050305030304" pitchFamily="18" charset="0"/>
              </a:rPr>
              <a:t>uts() function writes a string to the screen. The general syntax of puts() function is:</a:t>
            </a:r>
          </a:p>
          <a:p>
            <a:pPr marL="0" indent="0" algn="just">
              <a:buNone/>
            </a:pPr>
            <a:r>
              <a:rPr lang="en-US" sz="2600" dirty="0">
                <a:latin typeface="Book Antiqua" panose="02040602050305030304" pitchFamily="18" charset="0"/>
              </a:rPr>
              <a:t>p</a:t>
            </a:r>
            <a:r>
              <a:rPr lang="en-US" sz="2600" dirty="0" smtClean="0">
                <a:latin typeface="Book Antiqua" panose="02040602050305030304" pitchFamily="18" charset="0"/>
              </a:rPr>
              <a:t>uts(string variable);</a:t>
            </a:r>
            <a:endParaRPr lang="en-US" sz="2600" dirty="0">
              <a:latin typeface="Book Antiqua" panose="02040602050305030304" pitchFamily="18" charset="0"/>
            </a:endParaRPr>
          </a:p>
        </p:txBody>
      </p:sp>
    </p:spTree>
    <p:extLst>
      <p:ext uri="{BB962C8B-B14F-4D97-AF65-F5344CB8AC3E}">
        <p14:creationId xmlns:p14="http://schemas.microsoft.com/office/powerpoint/2010/main" val="215479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296"/>
            <a:ext cx="10515600" cy="717755"/>
          </a:xfrm>
        </p:spPr>
        <p:txBody>
          <a:bodyPr>
            <a:normAutofit/>
          </a:bodyPr>
          <a:lstStyle/>
          <a:p>
            <a:r>
              <a:rPr lang="en-US" sz="2800" dirty="0" smtClean="0">
                <a:solidFill>
                  <a:srgbClr val="FF0000"/>
                </a:solidFill>
                <a:latin typeface="Book Antiqua" panose="02040602050305030304" pitchFamily="18" charset="0"/>
              </a:rPr>
              <a:t>Simple C++ program of using gets() and puts() function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130710"/>
            <a:ext cx="10515600" cy="5515895"/>
          </a:xfrm>
        </p:spPr>
        <p:txBody>
          <a:bodyPr/>
          <a:lstStyle/>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buNone/>
            </a:pP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char </a:t>
            </a:r>
            <a:r>
              <a:rPr lang="en-US" sz="2600" dirty="0" err="1" smtClean="0">
                <a:latin typeface="Book Antiqua" panose="02040602050305030304" pitchFamily="18" charset="0"/>
              </a:rPr>
              <a:t>AbcStr</a:t>
            </a:r>
            <a:r>
              <a:rPr lang="en-US" sz="2600" dirty="0" smtClean="0">
                <a:latin typeface="Book Antiqua" panose="02040602050305030304" pitchFamily="18" charset="0"/>
              </a:rPr>
              <a:t>[50];</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cout&lt;&lt;“insert your name”;</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gets(</a:t>
            </a:r>
            <a:r>
              <a:rPr lang="en-US" sz="2600" dirty="0" err="1" smtClean="0">
                <a:latin typeface="Book Antiqua" panose="02040602050305030304" pitchFamily="18" charset="0"/>
              </a:rPr>
              <a:t>AbcStr</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cout&lt;&lt;“\n your name is:”;</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puts(</a:t>
            </a:r>
            <a:r>
              <a:rPr lang="en-US" sz="2600" dirty="0" err="1" smtClean="0">
                <a:latin typeface="Book Antiqua" panose="02040602050305030304" pitchFamily="18" charset="0"/>
              </a:rPr>
              <a:t>AbcStr</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return 0;</a:t>
            </a:r>
          </a:p>
          <a:p>
            <a:pPr marL="0" indent="0">
              <a:buNone/>
            </a:pPr>
            <a:r>
              <a:rPr lang="en-US" sz="2600" dirty="0">
                <a:latin typeface="Book Antiqua" panose="02040602050305030304" pitchFamily="18" charset="0"/>
              </a:rPr>
              <a:t>}</a:t>
            </a:r>
            <a:endParaRPr lang="en-US" sz="2600" dirty="0" smtClean="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280071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491"/>
            <a:ext cx="10515600" cy="707922"/>
          </a:xfrm>
        </p:spPr>
        <p:txBody>
          <a:bodyPr>
            <a:normAutofit/>
          </a:bodyPr>
          <a:lstStyle/>
          <a:p>
            <a:r>
              <a:rPr lang="en-US" sz="2800" dirty="0" err="1">
                <a:solidFill>
                  <a:srgbClr val="FF0000"/>
                </a:solidFill>
                <a:latin typeface="Book Antiqua" panose="02040602050305030304" pitchFamily="18" charset="0"/>
              </a:rPr>
              <a:t>g</a:t>
            </a:r>
            <a:r>
              <a:rPr lang="en-US" sz="2800" dirty="0" err="1" smtClean="0">
                <a:solidFill>
                  <a:srgbClr val="FF0000"/>
                </a:solidFill>
                <a:latin typeface="Book Antiqua" panose="02040602050305030304" pitchFamily="18" charset="0"/>
              </a:rPr>
              <a:t>etch</a:t>
            </a:r>
            <a:r>
              <a:rPr lang="en-US" sz="2800" dirty="0" smtClean="0">
                <a:solidFill>
                  <a:srgbClr val="FF0000"/>
                </a:solidFill>
                <a:latin typeface="Book Antiqua" panose="02040602050305030304" pitchFamily="18" charset="0"/>
              </a:rPr>
              <a:t>() function</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875070"/>
            <a:ext cx="10515600" cy="5683045"/>
          </a:xfrm>
        </p:spPr>
        <p:txBody>
          <a:bodyPr>
            <a:normAutofit lnSpcReduction="10000"/>
          </a:bodyPr>
          <a:lstStyle/>
          <a:p>
            <a:pPr marL="0" indent="0" algn="just">
              <a:buNone/>
            </a:pPr>
            <a:r>
              <a:rPr lang="en-US" sz="2600" dirty="0" smtClean="0">
                <a:latin typeface="Book Antiqua" panose="02040602050305030304" pitchFamily="18" charset="0"/>
              </a:rPr>
              <a:t>A function that obtain the next available keystroke or character from the console. As a result of this function, nothing is echoed on the screen. When no keystroke is available, the function waits until a key is pressed. The value of the keystroke is returned by the function when a key is pressed. Its general syntax is:</a:t>
            </a:r>
          </a:p>
          <a:p>
            <a:pPr marL="0" indent="0" algn="just">
              <a:buNone/>
            </a:pPr>
            <a:r>
              <a:rPr lang="en-US" sz="2600" dirty="0" err="1">
                <a:latin typeface="Book Antiqua" panose="02040602050305030304" pitchFamily="18" charset="0"/>
              </a:rPr>
              <a:t>g</a:t>
            </a:r>
            <a:r>
              <a:rPr lang="en-US" sz="2600" dirty="0" err="1" smtClean="0">
                <a:latin typeface="Book Antiqua" panose="02040602050305030304" pitchFamily="18" charset="0"/>
              </a:rPr>
              <a:t>etch</a:t>
            </a:r>
            <a:r>
              <a:rPr lang="en-US" sz="2600" dirty="0" smtClean="0">
                <a:latin typeface="Book Antiqua" panose="02040602050305030304" pitchFamily="18" charset="0"/>
              </a:rPr>
              <a:t>();</a:t>
            </a:r>
          </a:p>
          <a:p>
            <a:pPr marL="0" indent="0" algn="just">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lgn="just">
              <a:buNone/>
            </a:pPr>
            <a:r>
              <a:rPr lang="en-US" sz="2600" dirty="0" smtClean="0">
                <a:latin typeface="Book Antiqua" panose="02040602050305030304" pitchFamily="18" charset="0"/>
              </a:rPr>
              <a:t>{	char </a:t>
            </a:r>
            <a:r>
              <a:rPr lang="en-US" sz="2600" dirty="0" err="1" smtClean="0">
                <a:latin typeface="Book Antiqua" panose="02040602050305030304" pitchFamily="18" charset="0"/>
              </a:rPr>
              <a:t>ch</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cout&lt;&lt;“Press any key”;</a:t>
            </a: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ch</a:t>
            </a:r>
            <a:r>
              <a:rPr lang="en-US" sz="2600" dirty="0" smtClean="0">
                <a:latin typeface="Book Antiqua" panose="02040602050305030304" pitchFamily="18" charset="0"/>
              </a:rPr>
              <a:t> = </a:t>
            </a:r>
            <a:r>
              <a:rPr lang="en-US" sz="2600" dirty="0" err="1" smtClean="0">
                <a:latin typeface="Book Antiqua" panose="02040602050305030304" pitchFamily="18" charset="0"/>
              </a:rPr>
              <a:t>getch</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cout&lt;&lt;“You pressed “&lt;&lt;</a:t>
            </a:r>
            <a:r>
              <a:rPr lang="en-US" sz="2600" dirty="0" err="1" smtClean="0">
                <a:latin typeface="Book Antiqua" panose="02040602050305030304" pitchFamily="18" charset="0"/>
              </a:rPr>
              <a:t>ch</a:t>
            </a:r>
            <a:r>
              <a:rPr lang="en-US" sz="2600" dirty="0" smtClean="0">
                <a:latin typeface="Book Antiqua" panose="02040602050305030304" pitchFamily="18" charset="0"/>
              </a:rPr>
              <a:t>&lt;&lt;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return 0;</a:t>
            </a:r>
          </a:p>
          <a:p>
            <a:pPr marL="0" indent="0" algn="just">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90149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9266"/>
            <a:ext cx="10515600" cy="609600"/>
          </a:xfrm>
        </p:spPr>
        <p:txBody>
          <a:bodyPr>
            <a:normAutofit/>
          </a:bodyPr>
          <a:lstStyle/>
          <a:p>
            <a:r>
              <a:rPr lang="en-US" sz="2800" dirty="0" err="1">
                <a:solidFill>
                  <a:srgbClr val="FF0000"/>
                </a:solidFill>
                <a:latin typeface="Book Antiqua" panose="02040602050305030304" pitchFamily="18" charset="0"/>
              </a:rPr>
              <a:t>g</a:t>
            </a:r>
            <a:r>
              <a:rPr lang="en-US" sz="2800" dirty="0" err="1" smtClean="0">
                <a:solidFill>
                  <a:srgbClr val="FF0000"/>
                </a:solidFill>
                <a:latin typeface="Book Antiqua" panose="02040602050305030304" pitchFamily="18" charset="0"/>
              </a:rPr>
              <a:t>etche</a:t>
            </a:r>
            <a:r>
              <a:rPr lang="en-US" sz="2800" dirty="0" smtClean="0">
                <a:solidFill>
                  <a:srgbClr val="FF0000"/>
                </a:solidFill>
                <a:latin typeface="Book Antiqua" panose="02040602050305030304" pitchFamily="18" charset="0"/>
              </a:rPr>
              <a:t>() function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347019"/>
            <a:ext cx="10515600" cy="5348750"/>
          </a:xfrm>
        </p:spPr>
        <p:txBody>
          <a:bodyPr>
            <a:normAutofit/>
          </a:bodyPr>
          <a:lstStyle/>
          <a:p>
            <a:pPr marL="0" indent="0" algn="just">
              <a:buNone/>
            </a:pPr>
            <a:r>
              <a:rPr lang="en-US" sz="2600" dirty="0" err="1">
                <a:latin typeface="Book Antiqua" panose="02040602050305030304" pitchFamily="18" charset="0"/>
              </a:rPr>
              <a:t>g</a:t>
            </a:r>
            <a:r>
              <a:rPr lang="en-US" sz="2600" dirty="0" err="1" smtClean="0">
                <a:latin typeface="Book Antiqua" panose="02040602050305030304" pitchFamily="18" charset="0"/>
              </a:rPr>
              <a:t>etche</a:t>
            </a:r>
            <a:r>
              <a:rPr lang="en-US" sz="2600" dirty="0" smtClean="0">
                <a:latin typeface="Book Antiqua" panose="02040602050305030304" pitchFamily="18" charset="0"/>
              </a:rPr>
              <a:t>() function work in the same manner as </a:t>
            </a:r>
            <a:r>
              <a:rPr lang="en-US" sz="2600" dirty="0" err="1" smtClean="0">
                <a:latin typeface="Book Antiqua" panose="02040602050305030304" pitchFamily="18" charset="0"/>
              </a:rPr>
              <a:t>getch</a:t>
            </a:r>
            <a:r>
              <a:rPr lang="en-US" sz="2600" dirty="0" smtClean="0">
                <a:latin typeface="Book Antiqua" panose="02040602050305030304" pitchFamily="18" charset="0"/>
              </a:rPr>
              <a:t>() function but the difference is only that, in </a:t>
            </a:r>
            <a:r>
              <a:rPr lang="en-US" sz="2600" dirty="0" err="1" smtClean="0">
                <a:latin typeface="Book Antiqua" panose="02040602050305030304" pitchFamily="18" charset="0"/>
              </a:rPr>
              <a:t>getche</a:t>
            </a:r>
            <a:r>
              <a:rPr lang="en-US" sz="2600" dirty="0" smtClean="0">
                <a:latin typeface="Book Antiqua" panose="02040602050305030304" pitchFamily="18" charset="0"/>
              </a:rPr>
              <a:t>() function the value entered is echoing on the screen</a:t>
            </a:r>
            <a:r>
              <a:rPr lang="en-US" sz="2600" dirty="0">
                <a:latin typeface="Book Antiqua" panose="02040602050305030304" pitchFamily="18" charset="0"/>
              </a:rPr>
              <a:t>. It displays the character on the screen as you type</a:t>
            </a:r>
            <a:r>
              <a:rPr lang="en-US" dirty="0" smtClean="0"/>
              <a:t>. </a:t>
            </a:r>
            <a:r>
              <a:rPr lang="en-US" sz="2600" dirty="0">
                <a:latin typeface="Book Antiqua" panose="02040602050305030304" pitchFamily="18" charset="0"/>
              </a:rPr>
              <a:t>In order to use </a:t>
            </a:r>
            <a:r>
              <a:rPr lang="en-US" sz="2600" dirty="0" err="1">
                <a:latin typeface="Book Antiqua" panose="02040602050305030304" pitchFamily="18" charset="0"/>
              </a:rPr>
              <a:t>getch</a:t>
            </a:r>
            <a:r>
              <a:rPr lang="en-US" sz="2600" dirty="0">
                <a:latin typeface="Book Antiqua" panose="02040602050305030304" pitchFamily="18" charset="0"/>
              </a:rPr>
              <a:t>() or </a:t>
            </a:r>
            <a:r>
              <a:rPr lang="en-US" sz="2600" dirty="0" err="1">
                <a:latin typeface="Book Antiqua" panose="02040602050305030304" pitchFamily="18" charset="0"/>
              </a:rPr>
              <a:t>getche</a:t>
            </a:r>
            <a:r>
              <a:rPr lang="en-US" sz="2600" dirty="0">
                <a:latin typeface="Book Antiqua" panose="02040602050305030304" pitchFamily="18" charset="0"/>
              </a:rPr>
              <a:t>() functions </a:t>
            </a:r>
            <a:r>
              <a:rPr lang="en-US" sz="2600" dirty="0" err="1">
                <a:latin typeface="Book Antiqua" panose="02040602050305030304" pitchFamily="18" charset="0"/>
              </a:rPr>
              <a:t>conio.h</a:t>
            </a:r>
            <a:r>
              <a:rPr lang="en-US" sz="2600" dirty="0">
                <a:latin typeface="Book Antiqua" panose="02040602050305030304" pitchFamily="18" charset="0"/>
              </a:rPr>
              <a:t> header file must be include in the program. </a:t>
            </a:r>
            <a:r>
              <a:rPr lang="en-US" sz="2600" dirty="0" smtClean="0">
                <a:latin typeface="Book Antiqua" panose="02040602050305030304" pitchFamily="18" charset="0"/>
              </a:rPr>
              <a:t> </a:t>
            </a:r>
          </a:p>
          <a:p>
            <a:pPr marL="0" indent="0" algn="just">
              <a:buNone/>
            </a:pPr>
            <a:r>
              <a:rPr lang="en-US" sz="2600" dirty="0" err="1">
                <a:latin typeface="Book Antiqua" panose="02040602050305030304" pitchFamily="18" charset="0"/>
              </a:rPr>
              <a:t>int</a:t>
            </a:r>
            <a:r>
              <a:rPr lang="en-US" sz="2600" dirty="0">
                <a:latin typeface="Book Antiqua" panose="02040602050305030304" pitchFamily="18" charset="0"/>
              </a:rPr>
              <a:t> main()</a:t>
            </a:r>
          </a:p>
          <a:p>
            <a:pPr marL="0" indent="0" algn="just">
              <a:buNone/>
            </a:pPr>
            <a:r>
              <a:rPr lang="en-US" sz="2600" dirty="0">
                <a:latin typeface="Book Antiqua" panose="02040602050305030304" pitchFamily="18" charset="0"/>
              </a:rPr>
              <a:t>{	char </a:t>
            </a:r>
            <a:r>
              <a:rPr lang="en-US" sz="2600" dirty="0" smtClean="0">
                <a:latin typeface="Book Antiqua" panose="02040602050305030304" pitchFamily="18" charset="0"/>
              </a:rPr>
              <a:t>a;</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r>
              <a:rPr lang="en-US" sz="2600" dirty="0" err="1">
                <a:latin typeface="Book Antiqua" panose="02040602050305030304" pitchFamily="18" charset="0"/>
              </a:rPr>
              <a:t>cout</a:t>
            </a:r>
            <a:r>
              <a:rPr lang="en-US" sz="2600" dirty="0">
                <a:latin typeface="Book Antiqua" panose="02040602050305030304" pitchFamily="18" charset="0"/>
              </a:rPr>
              <a:t>&lt;&lt;“Press any key”;</a:t>
            </a:r>
          </a:p>
          <a:p>
            <a:pPr marL="0" indent="0" algn="just">
              <a:buNone/>
            </a:pPr>
            <a:r>
              <a:rPr lang="en-US" sz="2600" dirty="0">
                <a:latin typeface="Book Antiqua" panose="02040602050305030304" pitchFamily="18" charset="0"/>
              </a:rPr>
              <a:t>	a</a:t>
            </a:r>
            <a:r>
              <a:rPr lang="en-US" sz="2600" dirty="0" smtClean="0">
                <a:latin typeface="Book Antiqua" panose="02040602050305030304" pitchFamily="18" charset="0"/>
              </a:rPr>
              <a:t> </a:t>
            </a:r>
            <a:r>
              <a:rPr lang="en-US" sz="2600" dirty="0">
                <a:latin typeface="Book Antiqua" panose="02040602050305030304" pitchFamily="18" charset="0"/>
              </a:rPr>
              <a:t>= </a:t>
            </a:r>
            <a:r>
              <a:rPr lang="en-US" sz="2600" dirty="0" err="1" smtClean="0">
                <a:latin typeface="Book Antiqua" panose="02040602050305030304" pitchFamily="18" charset="0"/>
              </a:rPr>
              <a:t>getche</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r>
              <a:rPr lang="en-US" sz="2600" dirty="0" err="1">
                <a:latin typeface="Book Antiqua" panose="02040602050305030304" pitchFamily="18" charset="0"/>
              </a:rPr>
              <a:t>cout</a:t>
            </a:r>
            <a:r>
              <a:rPr lang="en-US" sz="2600" dirty="0">
                <a:latin typeface="Book Antiqua" panose="02040602050305030304" pitchFamily="18" charset="0"/>
              </a:rPr>
              <a:t>&lt;&lt;“You pressed </a:t>
            </a:r>
            <a:r>
              <a:rPr lang="en-US" sz="2600" dirty="0" smtClean="0">
                <a:latin typeface="Book Antiqua" panose="02040602050305030304" pitchFamily="18" charset="0"/>
              </a:rPr>
              <a:t>“&lt;&lt;</a:t>
            </a:r>
            <a:r>
              <a:rPr lang="en-US" sz="2600" dirty="0">
                <a:latin typeface="Book Antiqua" panose="02040602050305030304" pitchFamily="18" charset="0"/>
              </a:rPr>
              <a:t>a</a:t>
            </a:r>
            <a:r>
              <a:rPr lang="en-US" sz="2600" dirty="0" smtClean="0">
                <a:latin typeface="Book Antiqua" panose="02040602050305030304" pitchFamily="18" charset="0"/>
              </a:rPr>
              <a:t>&lt;&lt;</a:t>
            </a:r>
            <a:r>
              <a:rPr lang="en-US" sz="2600" dirty="0" err="1">
                <a:latin typeface="Book Antiqua" panose="02040602050305030304" pitchFamily="18" charset="0"/>
              </a:rPr>
              <a:t>endl</a:t>
            </a:r>
            <a:r>
              <a:rPr lang="en-US" sz="2600" dirty="0">
                <a:latin typeface="Book Antiqua" panose="02040602050305030304" pitchFamily="18" charset="0"/>
              </a:rPr>
              <a:t>;</a:t>
            </a:r>
          </a:p>
          <a:p>
            <a:pPr marL="0" indent="0" algn="just">
              <a:buNone/>
            </a:pPr>
            <a:r>
              <a:rPr lang="en-US" sz="2600" dirty="0">
                <a:latin typeface="Book Antiqua" panose="02040602050305030304" pitchFamily="18" charset="0"/>
              </a:rPr>
              <a:t>	return 0;</a:t>
            </a:r>
          </a:p>
          <a:p>
            <a:pPr marL="0" indent="0" algn="just">
              <a:buNone/>
            </a:pPr>
            <a:r>
              <a:rPr lang="en-US" sz="2600" dirty="0">
                <a:latin typeface="Book Antiqua" panose="02040602050305030304" pitchFamily="18" charset="0"/>
              </a:rPr>
              <a:t>}</a:t>
            </a:r>
          </a:p>
          <a:p>
            <a:pPr marL="0" indent="0" algn="just">
              <a:buNone/>
            </a:pPr>
            <a:endParaRPr lang="en-US" sz="2600" dirty="0">
              <a:latin typeface="Book Antiqua" panose="02040602050305030304" pitchFamily="18" charset="0"/>
            </a:endParaRPr>
          </a:p>
        </p:txBody>
      </p:sp>
    </p:spTree>
    <p:extLst>
      <p:ext uri="{BB962C8B-B14F-4D97-AF65-F5344CB8AC3E}">
        <p14:creationId xmlns:p14="http://schemas.microsoft.com/office/powerpoint/2010/main" val="140756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742"/>
            <a:ext cx="10515600" cy="854946"/>
          </a:xfrm>
        </p:spPr>
        <p:txBody>
          <a:bodyPr>
            <a:normAutofit/>
          </a:bodyPr>
          <a:lstStyle/>
          <a:p>
            <a:r>
              <a:rPr lang="en-US" sz="2800" dirty="0" smtClean="0">
                <a:solidFill>
                  <a:srgbClr val="FF0000"/>
                </a:solidFill>
                <a:latin typeface="Book Antiqua" panose="02040602050305030304" pitchFamily="18" charset="0"/>
              </a:rPr>
              <a:t>getchar() and putchar() functions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799303"/>
            <a:ext cx="10515600" cy="4377660"/>
          </a:xfrm>
        </p:spPr>
        <p:txBody>
          <a:bodyPr/>
          <a:lstStyle/>
          <a:p>
            <a:pPr marL="0" indent="0" algn="just">
              <a:buNone/>
            </a:pPr>
            <a:r>
              <a:rPr lang="en-US" dirty="0" smtClean="0">
                <a:latin typeface="Book Antiqua" panose="02040602050305030304" pitchFamily="18" charset="0"/>
              </a:rPr>
              <a:t>getchar() stands for get character and is used to get a single character from standard input device i.e. keyboard. It is defined in stdio.h header file. General syntax for the use of getchar() function is:</a:t>
            </a:r>
          </a:p>
          <a:p>
            <a:pPr marL="0" indent="0" algn="just">
              <a:buNone/>
            </a:pPr>
            <a:r>
              <a:rPr lang="en-US" dirty="0">
                <a:latin typeface="Book Antiqua" panose="02040602050305030304" pitchFamily="18" charset="0"/>
              </a:rPr>
              <a:t>g</a:t>
            </a:r>
            <a:r>
              <a:rPr lang="en-US" dirty="0" smtClean="0">
                <a:latin typeface="Book Antiqua" panose="02040602050305030304" pitchFamily="18" charset="0"/>
              </a:rPr>
              <a:t>etchar();</a:t>
            </a:r>
          </a:p>
          <a:p>
            <a:pPr marL="0" indent="0" algn="just">
              <a:buNone/>
            </a:pPr>
            <a:r>
              <a:rPr lang="en-US" dirty="0">
                <a:latin typeface="Book Antiqua" panose="02040602050305030304" pitchFamily="18" charset="0"/>
              </a:rPr>
              <a:t>p</a:t>
            </a:r>
            <a:r>
              <a:rPr lang="en-US" dirty="0" smtClean="0">
                <a:latin typeface="Book Antiqua" panose="02040602050305030304" pitchFamily="18" charset="0"/>
              </a:rPr>
              <a:t>utchar() stands for put character and is used to display a single character, received as an argument, on the screen. General syntax for the use of putchar() function is:</a:t>
            </a:r>
          </a:p>
          <a:p>
            <a:pPr marL="0" indent="0">
              <a:buNone/>
            </a:pPr>
            <a:endParaRPr lang="en-US" dirty="0"/>
          </a:p>
        </p:txBody>
      </p:sp>
    </p:spTree>
    <p:extLst>
      <p:ext uri="{BB962C8B-B14F-4D97-AF65-F5344CB8AC3E}">
        <p14:creationId xmlns:p14="http://schemas.microsoft.com/office/powerpoint/2010/main" val="186405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924</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 Antiqua</vt:lpstr>
      <vt:lpstr>Calibri</vt:lpstr>
      <vt:lpstr>Calibri Light</vt:lpstr>
      <vt:lpstr>Office Theme</vt:lpstr>
      <vt:lpstr>Introduction to Programming Lecture 03  Mr. Niaz Mir Khan Lecturer in Computer Science  ____________________________________________________________________</vt:lpstr>
      <vt:lpstr>Input/output Handling</vt:lpstr>
      <vt:lpstr>Standard output (cout)</vt:lpstr>
      <vt:lpstr>Consider the following C++ program to clarify cin and cout objects. </vt:lpstr>
      <vt:lpstr>gets(), puts() and getch() functions</vt:lpstr>
      <vt:lpstr>Simple C++ program of using gets() and puts() function </vt:lpstr>
      <vt:lpstr>getch() function</vt:lpstr>
      <vt:lpstr>getche() function </vt:lpstr>
      <vt:lpstr>getchar() and putchar() functions</vt:lpstr>
      <vt:lpstr>Example of getchar() and putchar()</vt:lpstr>
      <vt:lpstr>Escape sequences</vt:lpstr>
      <vt:lpstr>\t:</vt:lpstr>
      <vt:lpstr>endl and setw Manipulator</vt:lpstr>
      <vt:lpstr>C++ program using endl and setw manipulators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Lecture 01  Mr. Niaz Mir Khan ________________________________________________________</dc:title>
  <dc:creator>Windows User</dc:creator>
  <cp:lastModifiedBy>Windows User</cp:lastModifiedBy>
  <cp:revision>336</cp:revision>
  <dcterms:created xsi:type="dcterms:W3CDTF">2023-11-30T07:44:02Z</dcterms:created>
  <dcterms:modified xsi:type="dcterms:W3CDTF">2024-11-29T11:31:50Z</dcterms:modified>
</cp:coreProperties>
</file>