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4" r:id="rId7"/>
    <p:sldId id="261" r:id="rId8"/>
    <p:sldId id="263"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5"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65" d="100"/>
          <a:sy n="65" d="100"/>
        </p:scale>
        <p:origin x="71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A7341-CB7E-4764-B127-1A295AA9DAEF}" type="datetimeFigureOut">
              <a:rPr lang="en-US" smtClean="0"/>
              <a:t>12/30/2024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0B21C-270B-4B0C-9CA3-C6E53C43D377}" type="slidenum">
              <a:rPr lang="en-US" smtClean="0"/>
              <a:t>‹#›</a:t>
            </a:fld>
            <a:endParaRPr lang="en-US"/>
          </a:p>
        </p:txBody>
      </p:sp>
    </p:spTree>
    <p:extLst>
      <p:ext uri="{BB962C8B-B14F-4D97-AF65-F5344CB8AC3E}">
        <p14:creationId xmlns:p14="http://schemas.microsoft.com/office/powerpoint/2010/main" val="2818916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B0B21C-270B-4B0C-9CA3-C6E53C43D377}" type="slidenum">
              <a:rPr lang="en-US" smtClean="0"/>
              <a:t>27</a:t>
            </a:fld>
            <a:endParaRPr lang="en-US"/>
          </a:p>
        </p:txBody>
      </p:sp>
    </p:spTree>
    <p:extLst>
      <p:ext uri="{BB962C8B-B14F-4D97-AF65-F5344CB8AC3E}">
        <p14:creationId xmlns:p14="http://schemas.microsoft.com/office/powerpoint/2010/main" val="2612165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29397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42880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84505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4235290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DEA6B1-0E58-4B0C-AA5E-067A5B2F65E4}"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27153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DEA6B1-0E58-4B0C-AA5E-067A5B2F65E4}"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96800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DEA6B1-0E58-4B0C-AA5E-067A5B2F65E4}" type="datetimeFigureOut">
              <a:rPr lang="en-US" smtClean="0"/>
              <a:t>12/30/2024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31828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DEA6B1-0E58-4B0C-AA5E-067A5B2F65E4}" type="datetimeFigureOut">
              <a:rPr lang="en-US" smtClean="0"/>
              <a:t>12/30/2024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06918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EA6B1-0E58-4B0C-AA5E-067A5B2F65E4}" type="datetimeFigureOut">
              <a:rPr lang="en-US" smtClean="0"/>
              <a:t>12/30/2024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53092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DEA6B1-0E58-4B0C-AA5E-067A5B2F65E4}"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29837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DEA6B1-0E58-4B0C-AA5E-067A5B2F65E4}"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202866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EA6B1-0E58-4B0C-AA5E-067A5B2F65E4}" type="datetimeFigureOut">
              <a:rPr lang="en-US" smtClean="0"/>
              <a:t>12/30/2024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5403A-4179-44ED-BEA9-99E68F0F69C8}" type="slidenum">
              <a:rPr lang="en-US" smtClean="0"/>
              <a:t>‹#›</a:t>
            </a:fld>
            <a:endParaRPr lang="en-US"/>
          </a:p>
        </p:txBody>
      </p:sp>
    </p:spTree>
    <p:extLst>
      <p:ext uri="{BB962C8B-B14F-4D97-AF65-F5344CB8AC3E}">
        <p14:creationId xmlns:p14="http://schemas.microsoft.com/office/powerpoint/2010/main" val="1453131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5743" y="585019"/>
            <a:ext cx="10618838" cy="2079524"/>
          </a:xfrm>
        </p:spPr>
        <p:txBody>
          <a:bodyPr>
            <a:normAutofit fontScale="90000"/>
          </a:bodyPr>
          <a:lstStyle/>
          <a:p>
            <a:r>
              <a:rPr lang="en-US" dirty="0" smtClean="0">
                <a:latin typeface="Book Antiqua" panose="02040602050305030304" pitchFamily="18" charset="0"/>
              </a:rPr>
              <a:t>Introduction to Programming</a:t>
            </a:r>
            <a:br>
              <a:rPr lang="en-US" dirty="0" smtClean="0">
                <a:latin typeface="Book Antiqua" panose="02040602050305030304" pitchFamily="18" charset="0"/>
              </a:rPr>
            </a:br>
            <a:r>
              <a:rPr lang="en-US" sz="3600" dirty="0">
                <a:solidFill>
                  <a:srgbClr val="FF0000"/>
                </a:solidFill>
                <a:latin typeface="Book Antiqua" panose="02040602050305030304" pitchFamily="18" charset="0"/>
              </a:rPr>
              <a:t>L</a:t>
            </a:r>
            <a:r>
              <a:rPr lang="en-US" sz="3600" dirty="0" smtClean="0">
                <a:solidFill>
                  <a:srgbClr val="FF0000"/>
                </a:solidFill>
                <a:latin typeface="Book Antiqua" panose="02040602050305030304" pitchFamily="18" charset="0"/>
              </a:rPr>
              <a:t>ecture 05</a:t>
            </a:r>
            <a:r>
              <a:rPr lang="en-US" sz="3600" dirty="0" smtClean="0">
                <a:latin typeface="Book Antiqua" panose="02040602050305030304" pitchFamily="18" charset="0"/>
              </a:rPr>
              <a:t/>
            </a:r>
            <a:br>
              <a:rPr lang="en-US" sz="3600" dirty="0" smtClean="0">
                <a:latin typeface="Book Antiqua" panose="02040602050305030304" pitchFamily="18" charset="0"/>
              </a:rPr>
            </a:br>
            <a:r>
              <a:rPr lang="en-US" sz="3600" dirty="0" smtClean="0">
                <a:latin typeface="Book Antiqua" panose="02040602050305030304" pitchFamily="18" charset="0"/>
              </a:rPr>
              <a:t/>
            </a:r>
            <a:br>
              <a:rPr lang="en-US" sz="3600" dirty="0" smtClean="0">
                <a:latin typeface="Book Antiqua" panose="02040602050305030304" pitchFamily="18" charset="0"/>
              </a:rPr>
            </a:br>
            <a:r>
              <a:rPr lang="en-US" sz="2700" dirty="0" smtClean="0">
                <a:latin typeface="Book Antiqua" panose="02040602050305030304" pitchFamily="18" charset="0"/>
              </a:rPr>
              <a:t>Mr. Niaz Mir Khan</a:t>
            </a:r>
            <a:br>
              <a:rPr lang="en-US" sz="2700" dirty="0" smtClean="0">
                <a:latin typeface="Book Antiqua" panose="02040602050305030304" pitchFamily="18" charset="0"/>
              </a:rPr>
            </a:br>
            <a:r>
              <a:rPr lang="en-US" sz="2700" dirty="0" smtClean="0">
                <a:latin typeface="Book Antiqua" panose="02040602050305030304" pitchFamily="18" charset="0"/>
              </a:rPr>
              <a:t>Lecturer in Computer Science </a:t>
            </a:r>
            <a:r>
              <a:rPr lang="en-US" sz="3600" dirty="0" smtClean="0"/>
              <a:t/>
            </a:r>
            <a:br>
              <a:rPr lang="en-US" sz="3600" dirty="0" smtClean="0"/>
            </a:br>
            <a:r>
              <a:rPr lang="en-US" sz="2700" dirty="0" smtClean="0">
                <a:solidFill>
                  <a:srgbClr val="FF0000"/>
                </a:solidFill>
              </a:rPr>
              <a:t>____________________________________________________________________</a:t>
            </a:r>
            <a:endParaRPr lang="en-US" sz="3600" dirty="0">
              <a:solidFill>
                <a:srgbClr val="FF0000"/>
              </a:solidFill>
            </a:endParaRPr>
          </a:p>
        </p:txBody>
      </p:sp>
      <p:sp>
        <p:nvSpPr>
          <p:cNvPr id="3" name="Subtitle 2"/>
          <p:cNvSpPr>
            <a:spLocks noGrp="1"/>
          </p:cNvSpPr>
          <p:nvPr>
            <p:ph type="subTitle" idx="1"/>
          </p:nvPr>
        </p:nvSpPr>
        <p:spPr>
          <a:xfrm>
            <a:off x="1440425" y="3411793"/>
            <a:ext cx="9144000" cy="3372464"/>
          </a:xfrm>
        </p:spPr>
        <p:txBody>
          <a:bodyPr>
            <a:normAutofit/>
          </a:bodyPr>
          <a:lstStyle/>
          <a:p>
            <a:endParaRPr lang="en-US" dirty="0" smtClean="0"/>
          </a:p>
          <a:p>
            <a:endParaRPr lang="en-US" dirty="0"/>
          </a:p>
          <a:p>
            <a:endParaRPr lang="en-US" dirty="0" smtClean="0"/>
          </a:p>
          <a:p>
            <a:endParaRPr lang="en-US" dirty="0"/>
          </a:p>
          <a:p>
            <a:r>
              <a:rPr lang="en-US" sz="2800" dirty="0" smtClean="0">
                <a:latin typeface="Book Antiqua" panose="02040602050305030304" pitchFamily="18" charset="0"/>
              </a:rPr>
              <a:t>Department of Computer Science</a:t>
            </a:r>
          </a:p>
          <a:p>
            <a:r>
              <a:rPr lang="en-US" sz="2800" dirty="0" smtClean="0">
                <a:latin typeface="Book Antiqua" panose="02040602050305030304" pitchFamily="18" charset="0"/>
              </a:rPr>
              <a:t>Govt: Degree College Jamrud, District Khyber</a:t>
            </a:r>
            <a:endParaRPr lang="en-US" sz="2800" dirty="0">
              <a:latin typeface="Book Antiqua" panose="02040602050305030304" pitchFamily="18" charset="0"/>
            </a:endParaRPr>
          </a:p>
        </p:txBody>
      </p:sp>
      <p:pic>
        <p:nvPicPr>
          <p:cNvPr id="4" name="Picture 3" descr="H:\degree college logo new.png"/>
          <p:cNvPicPr/>
          <p:nvPr/>
        </p:nvPicPr>
        <p:blipFill>
          <a:blip r:embed="rId2" cstate="print">
            <a:extLst>
              <a:ext uri="{BEBA8EAE-BF5A-486C-A8C5-ECC9F3942E4B}">
                <a14:imgProps xmlns:a14="http://schemas.microsoft.com/office/drawing/2010/main">
                  <a14:imgLayer r:embed="rId3">
                    <a14:imgEffect>
                      <a14:colorTemperature colorTemp="5300"/>
                    </a14:imgEffect>
                    <a14:imgEffect>
                      <a14:brightnessContrast bright="4000" contrast="11000"/>
                    </a14:imgEffect>
                  </a14:imgLayer>
                </a14:imgProps>
              </a:ext>
            </a:extLst>
          </a:blip>
          <a:srcRect/>
          <a:stretch>
            <a:fillRect/>
          </a:stretch>
        </p:blipFill>
        <p:spPr bwMode="auto">
          <a:xfrm>
            <a:off x="4532671" y="2674375"/>
            <a:ext cx="2979174" cy="2556386"/>
          </a:xfrm>
          <a:prstGeom prst="rect">
            <a:avLst/>
          </a:prstGeom>
          <a:noFill/>
          <a:ln w="9525">
            <a:noFill/>
            <a:miter lim="800000"/>
            <a:headEnd/>
            <a:tailEnd/>
          </a:ln>
        </p:spPr>
      </p:pic>
    </p:spTree>
    <p:extLst>
      <p:ext uri="{BB962C8B-B14F-4D97-AF65-F5344CB8AC3E}">
        <p14:creationId xmlns:p14="http://schemas.microsoft.com/office/powerpoint/2010/main" val="3889055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771"/>
            <a:ext cx="10515600" cy="603848"/>
          </a:xfrm>
        </p:spPr>
        <p:txBody>
          <a:bodyPr>
            <a:normAutofit/>
          </a:bodyPr>
          <a:lstStyle/>
          <a:p>
            <a:r>
              <a:rPr lang="en-US" sz="2800" dirty="0" smtClean="0">
                <a:solidFill>
                  <a:srgbClr val="FF0000"/>
                </a:solidFill>
                <a:latin typeface="Book Antiqua" panose="02040602050305030304" pitchFamily="18" charset="0"/>
              </a:rPr>
              <a:t>s</a:t>
            </a:r>
            <a:r>
              <a:rPr lang="en-US" sz="2800" smtClean="0">
                <a:solidFill>
                  <a:srgbClr val="FF0000"/>
                </a:solidFill>
                <a:latin typeface="Book Antiqua" panose="02040602050305030304" pitchFamily="18" charset="0"/>
              </a:rPr>
              <a:t>witch-default </a:t>
            </a:r>
            <a:r>
              <a:rPr lang="en-US" sz="2800" dirty="0" smtClean="0">
                <a:solidFill>
                  <a:srgbClr val="FF0000"/>
                </a:solidFill>
                <a:latin typeface="Book Antiqua" panose="02040602050305030304" pitchFamily="18" charset="0"/>
              </a:rPr>
              <a:t>Statement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24619"/>
            <a:ext cx="10515600" cy="5986732"/>
          </a:xfrm>
        </p:spPr>
        <p:txBody>
          <a:bodyPr>
            <a:normAutofit fontScale="92500" lnSpcReduction="20000"/>
          </a:bodyPr>
          <a:lstStyle/>
          <a:p>
            <a:pPr marL="0" indent="0" algn="just">
              <a:buNone/>
            </a:pPr>
            <a:r>
              <a:rPr lang="en-US" sz="2600" dirty="0" smtClean="0">
                <a:latin typeface="Book Antiqua" panose="02040602050305030304" pitchFamily="18" charset="0"/>
              </a:rPr>
              <a:t>Normally, if we have to choose one case among many choices, nested if-else is used. But, if the number of choices is large, switch-case is a better option as it makes our code more neat and easier. </a:t>
            </a:r>
          </a:p>
          <a:p>
            <a:pPr marL="0" indent="0" algn="just">
              <a:buNone/>
            </a:pPr>
            <a:r>
              <a:rPr lang="en-US" sz="2600" dirty="0" smtClean="0">
                <a:latin typeface="Book Antiqua" panose="02040602050305030304" pitchFamily="18" charset="0"/>
              </a:rPr>
              <a:t>The main purpose of switch statement is to check several possible choices and then execute only those which match the particular case value. Its general syntax is given below. </a:t>
            </a:r>
          </a:p>
          <a:p>
            <a:pPr marL="0" indent="0" algn="just">
              <a:buNone/>
            </a:pPr>
            <a:r>
              <a:rPr lang="en-US" sz="2600" dirty="0">
                <a:latin typeface="Book Antiqua" panose="02040602050305030304" pitchFamily="18" charset="0"/>
              </a:rPr>
              <a:t>s</a:t>
            </a:r>
            <a:r>
              <a:rPr lang="en-US" sz="2600" dirty="0" smtClean="0">
                <a:latin typeface="Book Antiqua" panose="02040602050305030304" pitchFamily="18" charset="0"/>
              </a:rPr>
              <a:t>witch(expression) </a:t>
            </a:r>
          </a:p>
          <a:p>
            <a:pPr marL="0" indent="0" algn="just">
              <a:buNone/>
            </a:pPr>
            <a:r>
              <a:rPr lang="en-US" sz="2600" dirty="0" smtClean="0">
                <a:latin typeface="Book Antiqua" panose="02040602050305030304" pitchFamily="18" charset="0"/>
              </a:rPr>
              <a:t>{	</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case constant1:</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statement(s);</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break;</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 - - - -</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 - - - -  </a:t>
            </a:r>
          </a:p>
          <a:p>
            <a:pPr marL="0" indent="0" algn="just">
              <a:buNone/>
            </a:pPr>
            <a:r>
              <a:rPr lang="en-US" sz="2600" dirty="0" smtClean="0">
                <a:latin typeface="Book Antiqua" panose="02040602050305030304" pitchFamily="18" charset="0"/>
              </a:rPr>
              <a:t>	default: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statement(s);</a:t>
            </a:r>
          </a:p>
          <a:p>
            <a:pPr marL="0" indent="0" algn="just">
              <a:buNone/>
            </a:pPr>
            <a:r>
              <a:rPr lang="en-US" sz="2600" dirty="0">
                <a:latin typeface="Book Antiqua" panose="02040602050305030304" pitchFamily="18" charset="0"/>
              </a:rPr>
              <a:t>}</a:t>
            </a:r>
          </a:p>
        </p:txBody>
      </p:sp>
    </p:spTree>
    <p:extLst>
      <p:ext uri="{BB962C8B-B14F-4D97-AF65-F5344CB8AC3E}">
        <p14:creationId xmlns:p14="http://schemas.microsoft.com/office/powerpoint/2010/main" val="282359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659"/>
            <a:ext cx="10515600" cy="530941"/>
          </a:xfrm>
        </p:spPr>
        <p:txBody>
          <a:bodyPr>
            <a:normAutofit/>
          </a:bodyPr>
          <a:lstStyle/>
          <a:p>
            <a:pPr algn="ctr"/>
            <a:r>
              <a:rPr lang="en-US" sz="2800" dirty="0" smtClean="0">
                <a:solidFill>
                  <a:srgbClr val="FF0000"/>
                </a:solidFill>
                <a:latin typeface="Book Antiqua" panose="02040602050305030304" pitchFamily="18" charset="0"/>
              </a:rPr>
              <a:t>Working of switch Structure </a:t>
            </a:r>
            <a:endParaRPr lang="en-US" sz="2800" dirty="0">
              <a:solidFill>
                <a:srgbClr val="FF0000"/>
              </a:solidFill>
              <a:latin typeface="Book Antiqua" panose="0204060205030503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433" y="678426"/>
            <a:ext cx="6683477" cy="5899355"/>
          </a:xfrm>
        </p:spPr>
      </p:pic>
    </p:spTree>
    <p:extLst>
      <p:ext uri="{BB962C8B-B14F-4D97-AF65-F5344CB8AC3E}">
        <p14:creationId xmlns:p14="http://schemas.microsoft.com/office/powerpoint/2010/main" val="161417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323"/>
            <a:ext cx="10515600" cy="589935"/>
          </a:xfrm>
        </p:spPr>
        <p:txBody>
          <a:bodyPr>
            <a:normAutofit/>
          </a:bodyPr>
          <a:lstStyle/>
          <a:p>
            <a:r>
              <a:rPr lang="en-US" sz="2800" dirty="0">
                <a:solidFill>
                  <a:srgbClr val="FF0000"/>
                </a:solidFill>
                <a:latin typeface="Book Antiqua" panose="02040602050305030304" pitchFamily="18" charset="0"/>
              </a:rPr>
              <a:t>C++ code example to demonstrate the </a:t>
            </a:r>
            <a:r>
              <a:rPr lang="en-US" sz="2800" dirty="0" smtClean="0">
                <a:solidFill>
                  <a:srgbClr val="FF0000"/>
                </a:solidFill>
                <a:latin typeface="Book Antiqua" panose="02040602050305030304" pitchFamily="18" charset="0"/>
              </a:rPr>
              <a:t>switch Structure:</a:t>
            </a:r>
            <a:endParaRPr lang="en-US" sz="2800" dirty="0">
              <a:latin typeface="Book Antiqua" panose="02040602050305030304" pitchFamily="18" charset="0"/>
            </a:endParaRPr>
          </a:p>
        </p:txBody>
      </p:sp>
      <p:sp>
        <p:nvSpPr>
          <p:cNvPr id="3" name="Content Placeholder 2"/>
          <p:cNvSpPr>
            <a:spLocks noGrp="1"/>
          </p:cNvSpPr>
          <p:nvPr>
            <p:ph idx="1"/>
          </p:nvPr>
        </p:nvSpPr>
        <p:spPr>
          <a:xfrm>
            <a:off x="838200" y="688258"/>
            <a:ext cx="10515600" cy="6169742"/>
          </a:xfrm>
        </p:spPr>
        <p:txBody>
          <a:bodyPr>
            <a:noAutofit/>
          </a:bodyPr>
          <a:lstStyle/>
          <a:p>
            <a:pPr marL="0" indent="0">
              <a:buNone/>
            </a:pPr>
            <a:r>
              <a:rPr lang="en-US" sz="2300" dirty="0" err="1" smtClean="0">
                <a:latin typeface="Book Antiqua" panose="02040602050305030304" pitchFamily="18" charset="0"/>
              </a:rPr>
              <a:t>int</a:t>
            </a:r>
            <a:r>
              <a:rPr lang="en-US" sz="2300" dirty="0" smtClean="0">
                <a:latin typeface="Book Antiqua" panose="02040602050305030304" pitchFamily="18" charset="0"/>
              </a:rPr>
              <a:t> main()</a:t>
            </a:r>
          </a:p>
          <a:p>
            <a:pPr marL="0" indent="0">
              <a:buNone/>
            </a:pPr>
            <a:r>
              <a:rPr lang="en-US" sz="2300" dirty="0" smtClean="0">
                <a:latin typeface="Book Antiqua" panose="02040602050305030304" pitchFamily="18" charset="0"/>
              </a:rPr>
              <a:t>{	char grade = ‘B’;</a:t>
            </a:r>
          </a:p>
          <a:p>
            <a:pPr marL="0" indent="0">
              <a:buNone/>
            </a:pPr>
            <a:r>
              <a:rPr lang="en-US" sz="2300" dirty="0">
                <a:latin typeface="Book Antiqua" panose="02040602050305030304" pitchFamily="18" charset="0"/>
              </a:rPr>
              <a:t>	</a:t>
            </a:r>
            <a:r>
              <a:rPr lang="en-US" sz="2300" dirty="0" smtClean="0">
                <a:latin typeface="Book Antiqua" panose="02040602050305030304" pitchFamily="18" charset="0"/>
              </a:rPr>
              <a:t>switch(grade)</a:t>
            </a:r>
          </a:p>
          <a:p>
            <a:pPr marL="0" indent="0">
              <a:buNone/>
            </a:pPr>
            <a:r>
              <a:rPr lang="en-US" sz="2300" dirty="0">
                <a:latin typeface="Book Antiqua" panose="02040602050305030304" pitchFamily="18" charset="0"/>
              </a:rPr>
              <a:t>	</a:t>
            </a:r>
            <a:r>
              <a:rPr lang="en-US" sz="2300" dirty="0" smtClean="0">
                <a:latin typeface="Book Antiqua" panose="02040602050305030304" pitchFamily="18" charset="0"/>
              </a:rPr>
              <a:t>{	case ‘A’:</a:t>
            </a:r>
          </a:p>
          <a:p>
            <a:pPr marL="0" indent="0">
              <a:buNone/>
            </a:pPr>
            <a:r>
              <a:rPr lang="en-US" sz="2300" dirty="0">
                <a:latin typeface="Book Antiqua" panose="02040602050305030304" pitchFamily="18" charset="0"/>
              </a:rPr>
              <a:t>	</a:t>
            </a:r>
            <a:r>
              <a:rPr lang="en-US" sz="2300" dirty="0" smtClean="0">
                <a:latin typeface="Book Antiqua" panose="02040602050305030304" pitchFamily="18" charset="0"/>
              </a:rPr>
              <a:t>	</a:t>
            </a:r>
            <a:r>
              <a:rPr lang="en-US" sz="2300" dirty="0" err="1" smtClean="0">
                <a:latin typeface="Book Antiqua" panose="02040602050305030304" pitchFamily="18" charset="0"/>
              </a:rPr>
              <a:t>cout</a:t>
            </a:r>
            <a:r>
              <a:rPr lang="en-US" sz="2300" dirty="0" smtClean="0">
                <a:latin typeface="Book Antiqua" panose="02040602050305030304" pitchFamily="18" charset="0"/>
              </a:rPr>
              <a:t>&lt;&lt;“Excellent !”&lt;&lt;</a:t>
            </a:r>
            <a:r>
              <a:rPr lang="en-US" sz="2300" dirty="0" err="1" smtClean="0">
                <a:latin typeface="Book Antiqua" panose="02040602050305030304" pitchFamily="18" charset="0"/>
              </a:rPr>
              <a:t>endl</a:t>
            </a:r>
            <a:r>
              <a:rPr lang="en-US" sz="2300" dirty="0" smtClean="0">
                <a:latin typeface="Book Antiqua" panose="02040602050305030304" pitchFamily="18" charset="0"/>
              </a:rPr>
              <a:t>;</a:t>
            </a:r>
          </a:p>
          <a:p>
            <a:pPr marL="0" indent="0">
              <a:buNone/>
            </a:pPr>
            <a:r>
              <a:rPr lang="en-US" sz="2300" dirty="0">
                <a:latin typeface="Book Antiqua" panose="02040602050305030304" pitchFamily="18" charset="0"/>
              </a:rPr>
              <a:t>	</a:t>
            </a:r>
            <a:r>
              <a:rPr lang="en-US" sz="2300" dirty="0" smtClean="0">
                <a:latin typeface="Book Antiqua" panose="02040602050305030304" pitchFamily="18" charset="0"/>
              </a:rPr>
              <a:t>	break;</a:t>
            </a:r>
          </a:p>
          <a:p>
            <a:pPr marL="0" indent="0">
              <a:buNone/>
            </a:pPr>
            <a:r>
              <a:rPr lang="en-US" sz="2300" dirty="0">
                <a:latin typeface="Book Antiqua" panose="02040602050305030304" pitchFamily="18" charset="0"/>
              </a:rPr>
              <a:t>	</a:t>
            </a:r>
            <a:r>
              <a:rPr lang="en-US" sz="2300" dirty="0" smtClean="0">
                <a:latin typeface="Book Antiqua" panose="02040602050305030304" pitchFamily="18" charset="0"/>
              </a:rPr>
              <a:t>	case ‘B’:</a:t>
            </a:r>
          </a:p>
          <a:p>
            <a:pPr marL="0" indent="0">
              <a:buNone/>
            </a:pPr>
            <a:r>
              <a:rPr lang="en-US" sz="2300" dirty="0">
                <a:latin typeface="Book Antiqua" panose="02040602050305030304" pitchFamily="18" charset="0"/>
              </a:rPr>
              <a:t>	</a:t>
            </a:r>
            <a:r>
              <a:rPr lang="en-US" sz="2300" dirty="0" smtClean="0">
                <a:latin typeface="Book Antiqua" panose="02040602050305030304" pitchFamily="18" charset="0"/>
              </a:rPr>
              <a:t>	</a:t>
            </a:r>
            <a:r>
              <a:rPr lang="en-US" sz="2300" dirty="0" err="1" smtClean="0">
                <a:latin typeface="Book Antiqua" panose="02040602050305030304" pitchFamily="18" charset="0"/>
              </a:rPr>
              <a:t>cout</a:t>
            </a:r>
            <a:r>
              <a:rPr lang="en-US" sz="2300" dirty="0" smtClean="0">
                <a:latin typeface="Book Antiqua" panose="02040602050305030304" pitchFamily="18" charset="0"/>
              </a:rPr>
              <a:t>&lt;&lt;“Outstanding !”&lt;&lt;</a:t>
            </a:r>
            <a:r>
              <a:rPr lang="en-US" sz="2300" dirty="0" err="1" smtClean="0">
                <a:latin typeface="Book Antiqua" panose="02040602050305030304" pitchFamily="18" charset="0"/>
              </a:rPr>
              <a:t>endl</a:t>
            </a:r>
            <a:r>
              <a:rPr lang="en-US" sz="2300" dirty="0" smtClean="0">
                <a:latin typeface="Book Antiqua" panose="02040602050305030304" pitchFamily="18" charset="0"/>
              </a:rPr>
              <a:t>;</a:t>
            </a:r>
          </a:p>
          <a:p>
            <a:pPr marL="0" indent="0">
              <a:buNone/>
            </a:pPr>
            <a:r>
              <a:rPr lang="en-US" sz="2300" dirty="0">
                <a:latin typeface="Book Antiqua" panose="02040602050305030304" pitchFamily="18" charset="0"/>
              </a:rPr>
              <a:t>	</a:t>
            </a:r>
            <a:r>
              <a:rPr lang="en-US" sz="2300" dirty="0" smtClean="0">
                <a:latin typeface="Book Antiqua" panose="02040602050305030304" pitchFamily="18" charset="0"/>
              </a:rPr>
              <a:t>	break;</a:t>
            </a:r>
          </a:p>
          <a:p>
            <a:pPr marL="0" indent="0">
              <a:buNone/>
            </a:pPr>
            <a:r>
              <a:rPr lang="en-US" sz="2300" dirty="0" smtClean="0">
                <a:latin typeface="Book Antiqua" panose="02040602050305030304" pitchFamily="18" charset="0"/>
              </a:rPr>
              <a:t>		default:</a:t>
            </a:r>
          </a:p>
          <a:p>
            <a:pPr marL="0" indent="0">
              <a:buNone/>
            </a:pPr>
            <a:r>
              <a:rPr lang="en-US" sz="2300" dirty="0">
                <a:latin typeface="Book Antiqua" panose="02040602050305030304" pitchFamily="18" charset="0"/>
              </a:rPr>
              <a:t>	</a:t>
            </a:r>
            <a:r>
              <a:rPr lang="en-US" sz="2300" dirty="0" smtClean="0">
                <a:latin typeface="Book Antiqua" panose="02040602050305030304" pitchFamily="18" charset="0"/>
              </a:rPr>
              <a:t>	</a:t>
            </a:r>
            <a:r>
              <a:rPr lang="en-US" sz="2300" dirty="0" err="1" smtClean="0">
                <a:latin typeface="Book Antiqua" panose="02040602050305030304" pitchFamily="18" charset="0"/>
              </a:rPr>
              <a:t>cout</a:t>
            </a:r>
            <a:r>
              <a:rPr lang="en-US" sz="2300" dirty="0" smtClean="0">
                <a:latin typeface="Book Antiqua" panose="02040602050305030304" pitchFamily="18" charset="0"/>
              </a:rPr>
              <a:t>&lt;&lt;“Invalid grade”&lt;&lt;</a:t>
            </a:r>
            <a:r>
              <a:rPr lang="en-US" sz="2300" dirty="0" err="1" smtClean="0">
                <a:latin typeface="Book Antiqua" panose="02040602050305030304" pitchFamily="18" charset="0"/>
              </a:rPr>
              <a:t>endl</a:t>
            </a:r>
            <a:r>
              <a:rPr lang="en-US" sz="2300" dirty="0" smtClean="0">
                <a:latin typeface="Book Antiqua" panose="02040602050305030304" pitchFamily="18" charset="0"/>
              </a:rPr>
              <a:t>;</a:t>
            </a:r>
          </a:p>
          <a:p>
            <a:pPr marL="0" indent="0">
              <a:buNone/>
            </a:pPr>
            <a:r>
              <a:rPr lang="en-US" sz="2300" dirty="0" smtClean="0">
                <a:latin typeface="Book Antiqua" panose="02040602050305030304" pitchFamily="18" charset="0"/>
              </a:rPr>
              <a:t>	}</a:t>
            </a:r>
          </a:p>
          <a:p>
            <a:pPr marL="0" indent="0">
              <a:buNone/>
            </a:pPr>
            <a:r>
              <a:rPr lang="en-US" sz="2300" dirty="0" smtClean="0">
                <a:latin typeface="Book Antiqua" panose="02040602050305030304" pitchFamily="18" charset="0"/>
              </a:rPr>
              <a:t>	return 0;</a:t>
            </a:r>
          </a:p>
          <a:p>
            <a:pPr marL="0" indent="0">
              <a:buNone/>
            </a:pPr>
            <a:r>
              <a:rPr lang="en-US" sz="2300" dirty="0">
                <a:latin typeface="Book Antiqua" panose="02040602050305030304" pitchFamily="18" charset="0"/>
              </a:rPr>
              <a:t>}</a:t>
            </a:r>
          </a:p>
        </p:txBody>
      </p:sp>
    </p:spTree>
    <p:extLst>
      <p:ext uri="{BB962C8B-B14F-4D97-AF65-F5344CB8AC3E}">
        <p14:creationId xmlns:p14="http://schemas.microsoft.com/office/powerpoint/2010/main" val="424589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771"/>
            <a:ext cx="10515600" cy="517584"/>
          </a:xfrm>
        </p:spPr>
        <p:txBody>
          <a:bodyPr>
            <a:normAutofit/>
          </a:bodyPr>
          <a:lstStyle/>
          <a:p>
            <a:r>
              <a:rPr lang="en-US" sz="2800" dirty="0" smtClean="0">
                <a:solidFill>
                  <a:srgbClr val="FF0000"/>
                </a:solidFill>
                <a:latin typeface="Book Antiqua" panose="02040602050305030304" pitchFamily="18" charset="0"/>
              </a:rPr>
              <a:t>Nested-if Statement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38354"/>
            <a:ext cx="10515600" cy="5796951"/>
          </a:xfrm>
        </p:spPr>
        <p:txBody>
          <a:bodyPr>
            <a:normAutofit/>
          </a:bodyPr>
          <a:lstStyle/>
          <a:p>
            <a:pPr marL="0" indent="0" algn="just">
              <a:buNone/>
            </a:pPr>
            <a:r>
              <a:rPr lang="en-US" sz="2600" dirty="0" smtClean="0">
                <a:latin typeface="Book Antiqua" panose="02040602050305030304" pitchFamily="18" charset="0"/>
              </a:rPr>
              <a:t>A nested-if is an if-statement that is enclosed in another if-statement. C++ language allows programmers to use an if-statements within another if-statement. The general syntax of nested-if statement is:</a:t>
            </a:r>
          </a:p>
          <a:p>
            <a:pPr marL="0" indent="0" algn="just">
              <a:buNone/>
            </a:pPr>
            <a:r>
              <a:rPr lang="en-US" sz="2600" dirty="0">
                <a:latin typeface="Book Antiqua" panose="02040602050305030304" pitchFamily="18" charset="0"/>
              </a:rPr>
              <a:t>i</a:t>
            </a:r>
            <a:r>
              <a:rPr lang="en-US" sz="2600" dirty="0" smtClean="0">
                <a:latin typeface="Book Antiqua" panose="02040602050305030304" pitchFamily="18" charset="0"/>
              </a:rPr>
              <a:t>f(condition1)</a:t>
            </a:r>
          </a:p>
          <a:p>
            <a:pPr marL="0" indent="0" algn="just">
              <a:buNone/>
            </a:pP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//Executes when condition1 is true</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if(condition2)</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//Executes when condition2 is true</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a:t>
            </a:r>
          </a:p>
        </p:txBody>
      </p:sp>
    </p:spTree>
    <p:extLst>
      <p:ext uri="{BB962C8B-B14F-4D97-AF65-F5344CB8AC3E}">
        <p14:creationId xmlns:p14="http://schemas.microsoft.com/office/powerpoint/2010/main" val="25491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827"/>
            <a:ext cx="10515600" cy="511276"/>
          </a:xfrm>
        </p:spPr>
        <p:txBody>
          <a:bodyPr>
            <a:normAutofit/>
          </a:bodyPr>
          <a:lstStyle/>
          <a:p>
            <a:pPr algn="ctr"/>
            <a:r>
              <a:rPr lang="en-US" sz="2800" dirty="0">
                <a:solidFill>
                  <a:srgbClr val="FF0000"/>
                </a:solidFill>
                <a:latin typeface="Book Antiqua" panose="02040602050305030304" pitchFamily="18" charset="0"/>
              </a:rPr>
              <a:t>Working of </a:t>
            </a:r>
            <a:r>
              <a:rPr lang="en-US" sz="2800" dirty="0" smtClean="0">
                <a:solidFill>
                  <a:srgbClr val="FF0000"/>
                </a:solidFill>
                <a:latin typeface="Book Antiqua" panose="02040602050305030304" pitchFamily="18" charset="0"/>
              </a:rPr>
              <a:t>nested-if </a:t>
            </a:r>
            <a:r>
              <a:rPr lang="en-US" sz="2800" dirty="0">
                <a:solidFill>
                  <a:srgbClr val="FF0000"/>
                </a:solidFill>
                <a:latin typeface="Book Antiqua" panose="02040602050305030304" pitchFamily="18" charset="0"/>
              </a:rPr>
              <a:t>Structure </a:t>
            </a:r>
            <a:endParaRPr lang="en-US" sz="2800" dirty="0"/>
          </a:p>
        </p:txBody>
      </p:sp>
      <p:sp>
        <p:nvSpPr>
          <p:cNvPr id="3" name="Content Placeholder 2"/>
          <p:cNvSpPr>
            <a:spLocks noGrp="1"/>
          </p:cNvSpPr>
          <p:nvPr>
            <p:ph idx="1"/>
          </p:nvPr>
        </p:nvSpPr>
        <p:spPr>
          <a:xfrm>
            <a:off x="838200" y="562850"/>
            <a:ext cx="10515600" cy="6165754"/>
          </a:xfrm>
        </p:spPr>
        <p:txBody>
          <a:bodyPr>
            <a:normAutofit/>
          </a:bodyPr>
          <a:lstStyle/>
          <a:p>
            <a:pPr marL="0" indent="0">
              <a:buNone/>
            </a:pPr>
            <a:r>
              <a:rPr lang="en-US" sz="800" dirty="0" smtClean="0"/>
              <a:t>.</a:t>
            </a:r>
            <a:endParaRPr lang="en-US" sz="800" dirty="0"/>
          </a:p>
        </p:txBody>
      </p:sp>
      <p:sp>
        <p:nvSpPr>
          <p:cNvPr id="5" name="Oval 4"/>
          <p:cNvSpPr/>
          <p:nvPr/>
        </p:nvSpPr>
        <p:spPr>
          <a:xfrm>
            <a:off x="1652059" y="410450"/>
            <a:ext cx="1984076" cy="69011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Start</a:t>
            </a:r>
            <a:endParaRPr lang="en-US" dirty="0"/>
          </a:p>
        </p:txBody>
      </p:sp>
      <p:cxnSp>
        <p:nvCxnSpPr>
          <p:cNvPr id="7" name="Straight Arrow Connector 6"/>
          <p:cNvCxnSpPr>
            <a:endCxn id="8" idx="0"/>
          </p:cNvCxnSpPr>
          <p:nvPr/>
        </p:nvCxnSpPr>
        <p:spPr>
          <a:xfrm>
            <a:off x="2600028" y="1081310"/>
            <a:ext cx="12171" cy="52046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8" name="Diamond 7"/>
          <p:cNvSpPr/>
          <p:nvPr/>
        </p:nvSpPr>
        <p:spPr>
          <a:xfrm>
            <a:off x="1119829" y="1601771"/>
            <a:ext cx="2984739" cy="1215857"/>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t>If Condition</a:t>
            </a:r>
            <a:endParaRPr lang="en-US" sz="2000" dirty="0"/>
          </a:p>
        </p:txBody>
      </p:sp>
      <p:sp>
        <p:nvSpPr>
          <p:cNvPr id="12" name="Diamond 11"/>
          <p:cNvSpPr/>
          <p:nvPr/>
        </p:nvSpPr>
        <p:spPr>
          <a:xfrm>
            <a:off x="4603630" y="1601771"/>
            <a:ext cx="2984739" cy="1211386"/>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t>Nested-If Condition</a:t>
            </a:r>
            <a:endParaRPr lang="en-US" sz="2000" dirty="0"/>
          </a:p>
        </p:txBody>
      </p:sp>
      <p:sp>
        <p:nvSpPr>
          <p:cNvPr id="13" name="Rectangle 12"/>
          <p:cNvSpPr/>
          <p:nvPr/>
        </p:nvSpPr>
        <p:spPr>
          <a:xfrm>
            <a:off x="1150738" y="3359815"/>
            <a:ext cx="3001992" cy="986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Else Body</a:t>
            </a:r>
            <a:endParaRPr lang="en-US" dirty="0"/>
          </a:p>
        </p:txBody>
      </p:sp>
      <p:sp>
        <p:nvSpPr>
          <p:cNvPr id="18" name="Content Placeholder 2"/>
          <p:cNvSpPr txBox="1">
            <a:spLocks/>
          </p:cNvSpPr>
          <p:nvPr/>
        </p:nvSpPr>
        <p:spPr>
          <a:xfrm>
            <a:off x="990600" y="715250"/>
            <a:ext cx="10515600" cy="61657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20" name="Rectangle 19"/>
          <p:cNvSpPr/>
          <p:nvPr/>
        </p:nvSpPr>
        <p:spPr>
          <a:xfrm>
            <a:off x="1143101" y="4840101"/>
            <a:ext cx="3001992" cy="986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Statements just below nested-if Structure</a:t>
            </a:r>
            <a:endParaRPr lang="en-US" dirty="0"/>
          </a:p>
        </p:txBody>
      </p:sp>
      <p:sp>
        <p:nvSpPr>
          <p:cNvPr id="21" name="Rectangle 20"/>
          <p:cNvSpPr/>
          <p:nvPr/>
        </p:nvSpPr>
        <p:spPr>
          <a:xfrm>
            <a:off x="8169492" y="3350899"/>
            <a:ext cx="3001992" cy="986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Nested-else Body</a:t>
            </a:r>
            <a:endParaRPr lang="en-US" dirty="0"/>
          </a:p>
        </p:txBody>
      </p:sp>
      <p:sp>
        <p:nvSpPr>
          <p:cNvPr id="22" name="Rectangle 21"/>
          <p:cNvSpPr/>
          <p:nvPr/>
        </p:nvSpPr>
        <p:spPr>
          <a:xfrm>
            <a:off x="4660115" y="3359814"/>
            <a:ext cx="3001992" cy="9864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Nested-if Body</a:t>
            </a:r>
            <a:endParaRPr lang="en-US" dirty="0"/>
          </a:p>
        </p:txBody>
      </p:sp>
      <p:sp>
        <p:nvSpPr>
          <p:cNvPr id="26" name="Oval 25"/>
          <p:cNvSpPr/>
          <p:nvPr/>
        </p:nvSpPr>
        <p:spPr>
          <a:xfrm>
            <a:off x="1618875" y="6161727"/>
            <a:ext cx="1984076" cy="714813"/>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Exit</a:t>
            </a:r>
            <a:endParaRPr lang="en-US" dirty="0"/>
          </a:p>
        </p:txBody>
      </p:sp>
      <p:cxnSp>
        <p:nvCxnSpPr>
          <p:cNvPr id="41" name="Straight Connector 40"/>
          <p:cNvCxnSpPr>
            <a:stCxn id="8" idx="3"/>
            <a:endCxn id="12" idx="1"/>
          </p:cNvCxnSpPr>
          <p:nvPr/>
        </p:nvCxnSpPr>
        <p:spPr>
          <a:xfrm flipV="1">
            <a:off x="4104568" y="2207464"/>
            <a:ext cx="499062" cy="2236"/>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3" name="Straight Connector 42"/>
          <p:cNvCxnSpPr/>
          <p:nvPr/>
        </p:nvCxnSpPr>
        <p:spPr>
          <a:xfrm flipV="1">
            <a:off x="7491238" y="2207464"/>
            <a:ext cx="2179250" cy="931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endCxn id="21" idx="0"/>
          </p:cNvCxnSpPr>
          <p:nvPr/>
        </p:nvCxnSpPr>
        <p:spPr>
          <a:xfrm>
            <a:off x="9655552" y="2204452"/>
            <a:ext cx="14936" cy="114644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9" name="TextBox 48"/>
          <p:cNvSpPr txBox="1"/>
          <p:nvPr/>
        </p:nvSpPr>
        <p:spPr>
          <a:xfrm>
            <a:off x="6253152" y="2948304"/>
            <a:ext cx="701984" cy="369332"/>
          </a:xfrm>
          <a:prstGeom prst="rect">
            <a:avLst/>
          </a:prstGeom>
          <a:noFill/>
        </p:spPr>
        <p:txBody>
          <a:bodyPr wrap="square" rtlCol="0">
            <a:spAutoFit/>
          </a:bodyPr>
          <a:lstStyle/>
          <a:p>
            <a:r>
              <a:rPr lang="en-US" dirty="0" smtClean="0"/>
              <a:t>True</a:t>
            </a:r>
            <a:endParaRPr lang="en-US" dirty="0"/>
          </a:p>
        </p:txBody>
      </p:sp>
      <p:sp>
        <p:nvSpPr>
          <p:cNvPr id="50" name="TextBox 49"/>
          <p:cNvSpPr txBox="1"/>
          <p:nvPr/>
        </p:nvSpPr>
        <p:spPr>
          <a:xfrm>
            <a:off x="4005795" y="1842787"/>
            <a:ext cx="701984" cy="369332"/>
          </a:xfrm>
          <a:prstGeom prst="rect">
            <a:avLst/>
          </a:prstGeom>
          <a:noFill/>
        </p:spPr>
        <p:txBody>
          <a:bodyPr wrap="square" rtlCol="0">
            <a:spAutoFit/>
          </a:bodyPr>
          <a:lstStyle/>
          <a:p>
            <a:r>
              <a:rPr lang="en-US" dirty="0" smtClean="0"/>
              <a:t>True</a:t>
            </a:r>
            <a:endParaRPr lang="en-US" dirty="0"/>
          </a:p>
        </p:txBody>
      </p:sp>
      <p:sp>
        <p:nvSpPr>
          <p:cNvPr id="51" name="TextBox 50"/>
          <p:cNvSpPr txBox="1"/>
          <p:nvPr/>
        </p:nvSpPr>
        <p:spPr>
          <a:xfrm>
            <a:off x="7715973" y="1847442"/>
            <a:ext cx="701984" cy="369332"/>
          </a:xfrm>
          <a:prstGeom prst="rect">
            <a:avLst/>
          </a:prstGeom>
          <a:noFill/>
        </p:spPr>
        <p:txBody>
          <a:bodyPr wrap="square" rtlCol="0">
            <a:spAutoFit/>
          </a:bodyPr>
          <a:lstStyle/>
          <a:p>
            <a:r>
              <a:rPr lang="en-US" dirty="0" smtClean="0"/>
              <a:t>False</a:t>
            </a:r>
            <a:endParaRPr lang="en-US" dirty="0"/>
          </a:p>
        </p:txBody>
      </p:sp>
      <p:sp>
        <p:nvSpPr>
          <p:cNvPr id="55" name="TextBox 54"/>
          <p:cNvSpPr txBox="1"/>
          <p:nvPr/>
        </p:nvSpPr>
        <p:spPr>
          <a:xfrm>
            <a:off x="2693198" y="2920784"/>
            <a:ext cx="701984" cy="369332"/>
          </a:xfrm>
          <a:prstGeom prst="rect">
            <a:avLst/>
          </a:prstGeom>
          <a:noFill/>
        </p:spPr>
        <p:txBody>
          <a:bodyPr wrap="square" rtlCol="0">
            <a:spAutoFit/>
          </a:bodyPr>
          <a:lstStyle/>
          <a:p>
            <a:r>
              <a:rPr lang="en-US" dirty="0" smtClean="0"/>
              <a:t>False</a:t>
            </a:r>
            <a:endParaRPr lang="en-US" dirty="0"/>
          </a:p>
        </p:txBody>
      </p:sp>
      <p:cxnSp>
        <p:nvCxnSpPr>
          <p:cNvPr id="58" name="Straight Arrow Connector 57"/>
          <p:cNvCxnSpPr/>
          <p:nvPr/>
        </p:nvCxnSpPr>
        <p:spPr>
          <a:xfrm>
            <a:off x="6095598" y="2820619"/>
            <a:ext cx="12171" cy="52046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p:nvPr/>
        </p:nvCxnSpPr>
        <p:spPr>
          <a:xfrm>
            <a:off x="2598742" y="2830438"/>
            <a:ext cx="12171" cy="52046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13" idx="2"/>
            <a:endCxn id="20" idx="0"/>
          </p:cNvCxnSpPr>
          <p:nvPr/>
        </p:nvCxnSpPr>
        <p:spPr>
          <a:xfrm flipH="1">
            <a:off x="2644097" y="4346310"/>
            <a:ext cx="7637" cy="49379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p:nvPr/>
        </p:nvCxnSpPr>
        <p:spPr>
          <a:xfrm>
            <a:off x="2675995" y="5811145"/>
            <a:ext cx="0" cy="35058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62" name="Straight Arrow Connector 61"/>
          <p:cNvCxnSpPr/>
          <p:nvPr/>
        </p:nvCxnSpPr>
        <p:spPr>
          <a:xfrm>
            <a:off x="9637709" y="4319640"/>
            <a:ext cx="17843" cy="30563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a:off x="6101683" y="4365043"/>
            <a:ext cx="6086" cy="26023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2" name="Straight Connector 71"/>
          <p:cNvCxnSpPr/>
          <p:nvPr/>
        </p:nvCxnSpPr>
        <p:spPr>
          <a:xfrm flipH="1">
            <a:off x="2644097" y="4625273"/>
            <a:ext cx="7018924"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53001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062"/>
            <a:ext cx="10515600" cy="542260"/>
          </a:xfrm>
        </p:spPr>
        <p:txBody>
          <a:bodyPr>
            <a:normAutofit/>
          </a:bodyPr>
          <a:lstStyle/>
          <a:p>
            <a:pPr algn="just"/>
            <a:r>
              <a:rPr lang="en-US" sz="2800" dirty="0">
                <a:solidFill>
                  <a:srgbClr val="FF0000"/>
                </a:solidFill>
                <a:latin typeface="Book Antiqua" panose="02040602050305030304" pitchFamily="18" charset="0"/>
              </a:rPr>
              <a:t>C++ code example to demonstrate the </a:t>
            </a:r>
            <a:r>
              <a:rPr lang="en-US" sz="2800" dirty="0" smtClean="0">
                <a:solidFill>
                  <a:srgbClr val="FF0000"/>
                </a:solidFill>
                <a:latin typeface="Book Antiqua" panose="02040602050305030304" pitchFamily="18" charset="0"/>
              </a:rPr>
              <a:t>Nested-if Structure:</a:t>
            </a:r>
            <a:endParaRPr lang="en-US" sz="2800" dirty="0"/>
          </a:p>
        </p:txBody>
      </p:sp>
      <p:sp>
        <p:nvSpPr>
          <p:cNvPr id="3" name="Content Placeholder 2"/>
          <p:cNvSpPr>
            <a:spLocks noGrp="1"/>
          </p:cNvSpPr>
          <p:nvPr>
            <p:ph idx="1"/>
          </p:nvPr>
        </p:nvSpPr>
        <p:spPr>
          <a:xfrm>
            <a:off x="838200" y="627322"/>
            <a:ext cx="10515600" cy="6113720"/>
          </a:xfrm>
        </p:spPr>
        <p:txBody>
          <a:bodyPr>
            <a:normAutofit fontScale="92500" lnSpcReduction="10000"/>
          </a:bodyPr>
          <a:lstStyle/>
          <a:p>
            <a:pPr marL="0" indent="0" algn="just">
              <a:buNone/>
            </a:pPr>
            <a:r>
              <a:rPr lang="en-US" dirty="0" err="1" smtClean="0">
                <a:latin typeface="Book Antiqua" panose="02040602050305030304" pitchFamily="18" charset="0"/>
              </a:rPr>
              <a:t>int</a:t>
            </a:r>
            <a:r>
              <a:rPr lang="en-US" dirty="0" smtClean="0">
                <a:latin typeface="Book Antiqua" panose="02040602050305030304" pitchFamily="18" charset="0"/>
              </a:rPr>
              <a:t> x;</a:t>
            </a:r>
          </a:p>
          <a:p>
            <a:pPr marL="0" indent="0" algn="just">
              <a:buNone/>
            </a:pPr>
            <a:r>
              <a:rPr lang="en-US" dirty="0" err="1" smtClean="0">
                <a:latin typeface="Book Antiqua" panose="02040602050305030304" pitchFamily="18" charset="0"/>
              </a:rPr>
              <a:t>cout</a:t>
            </a:r>
            <a:r>
              <a:rPr lang="en-US" dirty="0" smtClean="0">
                <a:latin typeface="Book Antiqua" panose="02040602050305030304" pitchFamily="18" charset="0"/>
              </a:rPr>
              <a:t>&lt;&lt;“Enter a number”;</a:t>
            </a:r>
          </a:p>
          <a:p>
            <a:pPr marL="0" indent="0" algn="just">
              <a:buNone/>
            </a:pPr>
            <a:r>
              <a:rPr lang="en-US" dirty="0" err="1">
                <a:latin typeface="Book Antiqua" panose="02040602050305030304" pitchFamily="18" charset="0"/>
              </a:rPr>
              <a:t>c</a:t>
            </a:r>
            <a:r>
              <a:rPr lang="en-US" dirty="0" err="1" smtClean="0">
                <a:latin typeface="Book Antiqua" panose="02040602050305030304" pitchFamily="18" charset="0"/>
              </a:rPr>
              <a:t>in</a:t>
            </a:r>
            <a:r>
              <a:rPr lang="en-US" dirty="0" smtClean="0">
                <a:latin typeface="Book Antiqua" panose="02040602050305030304" pitchFamily="18" charset="0"/>
              </a:rPr>
              <a:t>&gt;&gt;x;</a:t>
            </a:r>
          </a:p>
          <a:p>
            <a:pPr marL="0" indent="0" algn="just">
              <a:buNone/>
            </a:pPr>
            <a:r>
              <a:rPr lang="en-US" dirty="0" smtClean="0">
                <a:latin typeface="Book Antiqua" panose="02040602050305030304" pitchFamily="18" charset="0"/>
              </a:rPr>
              <a:t>if(x &gt; 50)</a:t>
            </a:r>
          </a:p>
          <a:p>
            <a:pPr marL="0" indent="0" algn="just">
              <a:buNone/>
            </a:pPr>
            <a:r>
              <a:rPr lang="en-US" dirty="0" smtClean="0">
                <a:latin typeface="Book Antiqua" panose="02040602050305030304" pitchFamily="18" charset="0"/>
              </a:rPr>
              <a:t>{	if(x &gt; 100)</a:t>
            </a: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	</a:t>
            </a:r>
            <a:r>
              <a:rPr lang="en-US" dirty="0" err="1" smtClean="0">
                <a:latin typeface="Book Antiqua" panose="02040602050305030304" pitchFamily="18" charset="0"/>
              </a:rPr>
              <a:t>cout</a:t>
            </a:r>
            <a:r>
              <a:rPr lang="en-US" dirty="0" smtClean="0">
                <a:latin typeface="Book Antiqua" panose="02040602050305030304" pitchFamily="18" charset="0"/>
              </a:rPr>
              <a:t>&lt;&lt;x&lt;&lt;“is greater than 100”&lt;&lt;</a:t>
            </a:r>
            <a:r>
              <a:rPr lang="en-US" dirty="0" err="1" smtClean="0">
                <a:latin typeface="Book Antiqua" panose="02040602050305030304" pitchFamily="18" charset="0"/>
              </a:rPr>
              <a:t>endl</a:t>
            </a:r>
            <a:r>
              <a:rPr lang="en-US" dirty="0" smtClean="0">
                <a:latin typeface="Book Antiqua" panose="02040602050305030304" pitchFamily="18" charset="0"/>
              </a:rPr>
              <a:t>;</a:t>
            </a: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else</a:t>
            </a: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	</a:t>
            </a:r>
            <a:r>
              <a:rPr lang="en-US" dirty="0" err="1" smtClean="0">
                <a:latin typeface="Book Antiqua" panose="02040602050305030304" pitchFamily="18" charset="0"/>
              </a:rPr>
              <a:t>cout</a:t>
            </a:r>
            <a:r>
              <a:rPr lang="en-US" dirty="0" smtClean="0">
                <a:latin typeface="Book Antiqua" panose="02040602050305030304" pitchFamily="18" charset="0"/>
              </a:rPr>
              <a:t>&lt;&lt;x&lt;&lt;“is between 50 and 100”&lt;&lt;</a:t>
            </a:r>
            <a:r>
              <a:rPr lang="en-US" dirty="0" err="1" smtClean="0">
                <a:latin typeface="Book Antiqua" panose="02040602050305030304" pitchFamily="18" charset="0"/>
              </a:rPr>
              <a:t>endl</a:t>
            </a:r>
            <a:r>
              <a:rPr lang="en-US" dirty="0" smtClean="0">
                <a:latin typeface="Book Antiqua" panose="02040602050305030304" pitchFamily="18" charset="0"/>
              </a:rPr>
              <a:t>;</a:t>
            </a:r>
          </a:p>
          <a:p>
            <a:pPr marL="0" indent="0" algn="just">
              <a:buNone/>
            </a:pPr>
            <a:r>
              <a:rPr lang="en-US" dirty="0" smtClean="0">
                <a:latin typeface="Book Antiqua" panose="02040602050305030304" pitchFamily="18" charset="0"/>
              </a:rPr>
              <a:t>}</a:t>
            </a:r>
          </a:p>
          <a:p>
            <a:pPr marL="0" indent="0" algn="just">
              <a:buNone/>
            </a:pPr>
            <a:r>
              <a:rPr lang="en-US" dirty="0">
                <a:latin typeface="Book Antiqua" panose="02040602050305030304" pitchFamily="18" charset="0"/>
              </a:rPr>
              <a:t>e</a:t>
            </a:r>
            <a:r>
              <a:rPr lang="en-US" dirty="0" smtClean="0">
                <a:latin typeface="Book Antiqua" panose="02040602050305030304" pitchFamily="18" charset="0"/>
              </a:rPr>
              <a:t>lse</a:t>
            </a:r>
          </a:p>
          <a:p>
            <a:pPr marL="0" indent="0" algn="just">
              <a:buNone/>
            </a:pPr>
            <a:r>
              <a:rPr lang="en-US" dirty="0" smtClean="0">
                <a:latin typeface="Book Antiqua" panose="02040602050305030304" pitchFamily="18" charset="0"/>
              </a:rPr>
              <a:t>	</a:t>
            </a:r>
            <a:r>
              <a:rPr lang="en-US" dirty="0" err="1" smtClean="0">
                <a:latin typeface="Book Antiqua" panose="02040602050305030304" pitchFamily="18" charset="0"/>
              </a:rPr>
              <a:t>cout</a:t>
            </a:r>
            <a:r>
              <a:rPr lang="en-US" dirty="0" smtClean="0">
                <a:latin typeface="Book Antiqua" panose="02040602050305030304" pitchFamily="18" charset="0"/>
              </a:rPr>
              <a:t>&lt;&lt;x&lt;&lt;“is less than 50”&lt;&lt;</a:t>
            </a:r>
            <a:r>
              <a:rPr lang="en-US" dirty="0" err="1" smtClean="0">
                <a:latin typeface="Book Antiqua" panose="02040602050305030304" pitchFamily="18" charset="0"/>
              </a:rPr>
              <a:t>endl</a:t>
            </a:r>
            <a:r>
              <a:rPr lang="en-US" dirty="0" smtClean="0">
                <a:latin typeface="Book Antiqua" panose="02040602050305030304" pitchFamily="18" charset="0"/>
              </a:rPr>
              <a:t>;</a:t>
            </a:r>
          </a:p>
          <a:p>
            <a:pPr marL="0" indent="0" algn="just">
              <a:buNone/>
            </a:pPr>
            <a:r>
              <a:rPr lang="en-US" dirty="0" smtClean="0">
                <a:latin typeface="Book Antiqua" panose="02040602050305030304" pitchFamily="18" charset="0"/>
              </a:rPr>
              <a:t>   return 0;</a:t>
            </a: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p:txBody>
      </p:sp>
    </p:spTree>
    <p:extLst>
      <p:ext uri="{BB962C8B-B14F-4D97-AF65-F5344CB8AC3E}">
        <p14:creationId xmlns:p14="http://schemas.microsoft.com/office/powerpoint/2010/main" val="404116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657"/>
            <a:ext cx="10515600" cy="521111"/>
          </a:xfrm>
        </p:spPr>
        <p:txBody>
          <a:bodyPr>
            <a:normAutofit/>
          </a:bodyPr>
          <a:lstStyle/>
          <a:p>
            <a:r>
              <a:rPr lang="en-US" sz="2800" dirty="0" smtClean="0">
                <a:solidFill>
                  <a:srgbClr val="FF0000"/>
                </a:solidFill>
                <a:latin typeface="Book Antiqua" panose="02040602050305030304" pitchFamily="18" charset="0"/>
              </a:rPr>
              <a:t>Break Statement &amp; exit() Function</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599768"/>
            <a:ext cx="10515600" cy="6174658"/>
          </a:xfrm>
        </p:spPr>
        <p:txBody>
          <a:bodyPr>
            <a:normAutofit/>
          </a:bodyPr>
          <a:lstStyle/>
          <a:p>
            <a:pPr marL="0" indent="0" algn="just">
              <a:buNone/>
            </a:pPr>
            <a:r>
              <a:rPr lang="en-US" sz="2600" dirty="0" smtClean="0">
                <a:latin typeface="Book Antiqua" panose="02040602050305030304" pitchFamily="18" charset="0"/>
              </a:rPr>
              <a:t>Sometimes a programmer needs to make use of such statements in a program that are responsible for the jump from one statement of the program to another statement. The most commonly used jump statements of C++ language are: </a:t>
            </a:r>
            <a:r>
              <a:rPr lang="en-US" sz="2600" dirty="0" err="1" smtClean="0">
                <a:latin typeface="Book Antiqua" panose="02040602050305030304" pitchFamily="18" charset="0"/>
              </a:rPr>
              <a:t>goto</a:t>
            </a:r>
            <a:r>
              <a:rPr lang="en-US" sz="2600" dirty="0" smtClean="0">
                <a:latin typeface="Book Antiqua" panose="02040602050305030304" pitchFamily="18" charset="0"/>
              </a:rPr>
              <a:t>, break and continue. Similarly, the execution of a running program is also sometimes needed to be halt and to jump out of a program. A function used to accomplish this is exit().  </a:t>
            </a:r>
          </a:p>
          <a:p>
            <a:pPr marL="0" indent="0" algn="just">
              <a:buNone/>
            </a:pPr>
            <a:r>
              <a:rPr lang="en-US" dirty="0" smtClean="0">
                <a:solidFill>
                  <a:srgbClr val="FF0000"/>
                </a:solidFill>
                <a:latin typeface="Book Antiqua" panose="02040602050305030304" pitchFamily="18" charset="0"/>
              </a:rPr>
              <a:t>Break Statement</a:t>
            </a:r>
          </a:p>
          <a:p>
            <a:pPr marL="0" indent="0" algn="just">
              <a:buNone/>
            </a:pPr>
            <a:r>
              <a:rPr lang="en-US" sz="2600" dirty="0" smtClean="0">
                <a:latin typeface="Book Antiqua" panose="02040602050305030304" pitchFamily="18" charset="0"/>
              </a:rPr>
              <a:t>break statement is used to make jump from one part of the program to another. In C++, break statement is used in two situations: one in switch-default structure to properly end a case clause and another in loops structure to leave a loop even. Actually, break statements are used in the situation where the actual number of iterations not known or we want to terminate the loop based on some condition. Code of break statement has already been discussed in the previous slides. </a:t>
            </a:r>
            <a:endParaRPr lang="en-US" sz="2600" dirty="0">
              <a:latin typeface="Book Antiqua" panose="02040602050305030304" pitchFamily="18" charset="0"/>
            </a:endParaRPr>
          </a:p>
        </p:txBody>
      </p:sp>
    </p:spTree>
    <p:extLst>
      <p:ext uri="{BB962C8B-B14F-4D97-AF65-F5344CB8AC3E}">
        <p14:creationId xmlns:p14="http://schemas.microsoft.com/office/powerpoint/2010/main" val="402200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155"/>
            <a:ext cx="10515600" cy="530942"/>
          </a:xfrm>
        </p:spPr>
        <p:txBody>
          <a:bodyPr>
            <a:normAutofit/>
          </a:bodyPr>
          <a:lstStyle/>
          <a:p>
            <a:r>
              <a:rPr lang="en-US" sz="2800" dirty="0">
                <a:solidFill>
                  <a:srgbClr val="FF0000"/>
                </a:solidFill>
                <a:latin typeface="Book Antiqua" panose="02040602050305030304" pitchFamily="18" charset="0"/>
              </a:rPr>
              <a:t>e</a:t>
            </a:r>
            <a:r>
              <a:rPr lang="en-US" sz="2800" dirty="0" smtClean="0">
                <a:solidFill>
                  <a:srgbClr val="FF0000"/>
                </a:solidFill>
                <a:latin typeface="Book Antiqua" panose="02040602050305030304" pitchFamily="18" charset="0"/>
              </a:rPr>
              <a:t>xit() function</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39096"/>
            <a:ext cx="10515600" cy="6135329"/>
          </a:xfrm>
        </p:spPr>
        <p:txBody>
          <a:bodyPr>
            <a:normAutofit/>
          </a:bodyPr>
          <a:lstStyle/>
          <a:p>
            <a:pPr marL="0" indent="0" algn="just">
              <a:buNone/>
            </a:pPr>
            <a:r>
              <a:rPr lang="en-US" sz="2600" dirty="0">
                <a:latin typeface="Book Antiqua" panose="02040602050305030304" pitchFamily="18" charset="0"/>
              </a:rPr>
              <a:t>e</a:t>
            </a:r>
            <a:r>
              <a:rPr lang="en-US" sz="2600" dirty="0" smtClean="0">
                <a:latin typeface="Book Antiqua" panose="02040602050305030304" pitchFamily="18" charset="0"/>
              </a:rPr>
              <a:t>xit() function tells the program to quit running immediately. This function is responsible for the immediate termination of a C++ program. It is defined in </a:t>
            </a:r>
            <a:r>
              <a:rPr lang="en-US" sz="2600" i="1" dirty="0" err="1" smtClean="0">
                <a:latin typeface="Book Antiqua" panose="02040602050305030304" pitchFamily="18" charset="0"/>
              </a:rPr>
              <a:t>stdlib</a:t>
            </a:r>
            <a:r>
              <a:rPr lang="en-US" sz="2600" dirty="0" smtClean="0">
                <a:latin typeface="Book Antiqua" panose="02040602050305030304" pitchFamily="18" charset="0"/>
              </a:rPr>
              <a:t> header file. The exit function takes an integer, usually 0, as a parameter that is returned to the operating system as an exit code and tells it that the program has terminated normally.  Example of exit() function using C++ code:</a:t>
            </a:r>
          </a:p>
          <a:p>
            <a:pPr marL="0" indent="0" algn="just">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main()</a:t>
            </a:r>
          </a:p>
          <a:p>
            <a:pPr marL="0" indent="0" algn="just">
              <a:buNone/>
            </a:pPr>
            <a:r>
              <a:rPr lang="en-US" sz="2600" dirty="0" smtClean="0">
                <a:latin typeface="Book Antiqua" panose="02040602050305030304" pitchFamily="18" charset="0"/>
              </a:rPr>
              <a:t>{	</a:t>
            </a:r>
          </a:p>
          <a:p>
            <a:pPr marL="0" indent="0" algn="just">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&lt;&lt;“Statement before exit() function”;</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exit(0);	// terminate and return 0 to the operating system </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 the following statements never execute</a:t>
            </a:r>
          </a:p>
          <a:p>
            <a:pPr marL="0" indent="0" algn="just">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&lt;&lt;“Statement after exit() function”;</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return 0;</a:t>
            </a:r>
          </a:p>
          <a:p>
            <a:pPr marL="0" indent="0" algn="just">
              <a:buNone/>
            </a:pPr>
            <a:r>
              <a:rPr lang="en-US" sz="2600" dirty="0" smtClean="0">
                <a:latin typeface="Book Antiqua" panose="02040602050305030304" pitchFamily="18" charset="0"/>
              </a:rPr>
              <a:t>}</a:t>
            </a:r>
          </a:p>
        </p:txBody>
      </p:sp>
    </p:spTree>
    <p:extLst>
      <p:ext uri="{BB962C8B-B14F-4D97-AF65-F5344CB8AC3E}">
        <p14:creationId xmlns:p14="http://schemas.microsoft.com/office/powerpoint/2010/main" val="872977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45" y="68827"/>
            <a:ext cx="10852355" cy="501444"/>
          </a:xfrm>
        </p:spPr>
        <p:txBody>
          <a:bodyPr>
            <a:normAutofit/>
          </a:bodyPr>
          <a:lstStyle/>
          <a:p>
            <a:r>
              <a:rPr lang="en-US" sz="2800" dirty="0" smtClean="0">
                <a:solidFill>
                  <a:srgbClr val="FF0000"/>
                </a:solidFill>
                <a:latin typeface="Book Antiqua" panose="02040602050305030304" pitchFamily="18" charset="0"/>
              </a:rPr>
              <a:t>Loops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501445" y="570270"/>
            <a:ext cx="11307097" cy="6287730"/>
          </a:xfrm>
        </p:spPr>
        <p:txBody>
          <a:bodyPr>
            <a:noAutofit/>
          </a:bodyPr>
          <a:lstStyle/>
          <a:p>
            <a:pPr marL="0" indent="0" algn="just">
              <a:buNone/>
            </a:pPr>
            <a:r>
              <a:rPr lang="en-US" sz="2600" dirty="0" smtClean="0">
                <a:latin typeface="Book Antiqua" panose="02040602050305030304" pitchFamily="18" charset="0"/>
              </a:rPr>
              <a:t>A loop is used for executing single statement or a block of statements repeatedly until a particular condition is satisfied. Loops are also called repetitive or iterative statements. For example, when you are displaying    “I love Pakistan” 100 times on screen, then it can be easily accomplished through the use of loop. In C++ we have three types of basic loops:</a:t>
            </a:r>
          </a:p>
          <a:p>
            <a:pPr marL="0" indent="0" algn="just">
              <a:buNone/>
            </a:pPr>
            <a:r>
              <a:rPr lang="en-US" sz="2600" dirty="0" smtClean="0">
                <a:latin typeface="Book Antiqua" panose="02040602050305030304" pitchFamily="18" charset="0"/>
              </a:rPr>
              <a:t>for, While and Do-while </a:t>
            </a:r>
          </a:p>
          <a:p>
            <a:pPr marL="514350" indent="-514350" algn="just">
              <a:buAutoNum type="alphaLcPeriod"/>
            </a:pPr>
            <a:r>
              <a:rPr lang="en-US" sz="2600" dirty="0" smtClean="0">
                <a:solidFill>
                  <a:srgbClr val="FF0000"/>
                </a:solidFill>
                <a:latin typeface="Book Antiqua" panose="02040602050305030304" pitchFamily="18" charset="0"/>
              </a:rPr>
              <a:t>for loop: </a:t>
            </a:r>
            <a:r>
              <a:rPr lang="en-US" sz="2600" dirty="0" smtClean="0">
                <a:latin typeface="Book Antiqua" panose="02040602050305030304" pitchFamily="18" charset="0"/>
              </a:rPr>
              <a:t>The most commonly used looping structure in C++ is for loop. for loop is ideal in situation when we know in advance the exact number of iterations. Its general syntax is: </a:t>
            </a:r>
          </a:p>
          <a:p>
            <a:pPr marL="0" indent="0" algn="just">
              <a:buNone/>
            </a:pPr>
            <a:r>
              <a:rPr lang="en-US" sz="2600" dirty="0" smtClean="0">
                <a:solidFill>
                  <a:srgbClr val="FF0000"/>
                </a:solidFill>
                <a:latin typeface="Book Antiqua" panose="02040602050305030304" pitchFamily="18" charset="0"/>
              </a:rPr>
              <a:t>      </a:t>
            </a:r>
            <a:r>
              <a:rPr lang="en-US" sz="2600" dirty="0" smtClean="0">
                <a:latin typeface="Book Antiqua" panose="02040602050305030304" pitchFamily="18" charset="0"/>
              </a:rPr>
              <a:t>for(initialization; condition; increment/decrement)</a:t>
            </a:r>
          </a:p>
          <a:p>
            <a:pPr marL="0" indent="0" algn="just">
              <a:lnSpc>
                <a:spcPct val="100000"/>
              </a:lnSpc>
              <a:spcBef>
                <a:spcPts val="600"/>
              </a:spcBef>
              <a:buNone/>
            </a:pPr>
            <a:r>
              <a:rPr lang="en-US" sz="2600" dirty="0">
                <a:latin typeface="Book Antiqua" panose="02040602050305030304" pitchFamily="18" charset="0"/>
              </a:rPr>
              <a:t>	</a:t>
            </a:r>
            <a:r>
              <a:rPr lang="en-US" sz="2600" dirty="0" smtClean="0">
                <a:latin typeface="Book Antiqua" panose="02040602050305030304" pitchFamily="18" charset="0"/>
              </a:rPr>
              <a:t>{	Statement 1;</a:t>
            </a:r>
          </a:p>
          <a:p>
            <a:pPr marL="0" indent="0" algn="just">
              <a:lnSpc>
                <a:spcPct val="100000"/>
              </a:lnSpc>
              <a:spcBef>
                <a:spcPts val="600"/>
              </a:spcBef>
              <a:buNone/>
            </a:pPr>
            <a:r>
              <a:rPr lang="en-US" sz="2600" dirty="0">
                <a:latin typeface="Book Antiqua" panose="02040602050305030304" pitchFamily="18" charset="0"/>
              </a:rPr>
              <a:t>	</a:t>
            </a:r>
            <a:r>
              <a:rPr lang="en-US" sz="2600" dirty="0" smtClean="0">
                <a:latin typeface="Book Antiqua" panose="02040602050305030304" pitchFamily="18" charset="0"/>
              </a:rPr>
              <a:t>	Statement 2;</a:t>
            </a:r>
          </a:p>
          <a:p>
            <a:pPr marL="0" indent="0" algn="just">
              <a:lnSpc>
                <a:spcPct val="100000"/>
              </a:lnSpc>
              <a:spcBef>
                <a:spcPts val="600"/>
              </a:spcBef>
              <a:buNone/>
            </a:pPr>
            <a:r>
              <a:rPr lang="en-US" sz="2600" dirty="0" smtClean="0">
                <a:latin typeface="Book Antiqua" panose="02040602050305030304" pitchFamily="18" charset="0"/>
              </a:rPr>
              <a:t>		…</a:t>
            </a:r>
          </a:p>
          <a:p>
            <a:pPr marL="0" indent="0" algn="just">
              <a:lnSpc>
                <a:spcPct val="100000"/>
              </a:lnSpc>
              <a:spcBef>
                <a:spcPts val="600"/>
              </a:spcBef>
              <a:buNone/>
            </a:pPr>
            <a:r>
              <a:rPr lang="en-US" sz="2600" dirty="0">
                <a:latin typeface="Book Antiqua" panose="02040602050305030304" pitchFamily="18" charset="0"/>
              </a:rPr>
              <a:t>		</a:t>
            </a:r>
            <a:r>
              <a:rPr lang="en-US" sz="2600" dirty="0" smtClean="0">
                <a:latin typeface="Book Antiqua" panose="02040602050305030304" pitchFamily="18" charset="0"/>
              </a:rPr>
              <a:t>Statement n;</a:t>
            </a:r>
          </a:p>
          <a:p>
            <a:pPr marL="0" indent="0" algn="just">
              <a:lnSpc>
                <a:spcPct val="100000"/>
              </a:lnSpc>
              <a:spcBef>
                <a:spcPts val="600"/>
              </a:spcBef>
              <a:buNone/>
            </a:pPr>
            <a:r>
              <a:rPr lang="en-US" sz="2600" dirty="0">
                <a:latin typeface="Book Antiqua" panose="02040602050305030304" pitchFamily="18" charset="0"/>
              </a:rPr>
              <a:t>	</a:t>
            </a:r>
            <a:r>
              <a:rPr lang="en-US" sz="2600" dirty="0" smtClean="0">
                <a:latin typeface="Book Antiqua" panose="02040602050305030304" pitchFamily="18" charset="0"/>
              </a:rPr>
              <a:t>}</a:t>
            </a:r>
          </a:p>
        </p:txBody>
      </p:sp>
    </p:spTree>
    <p:extLst>
      <p:ext uri="{BB962C8B-B14F-4D97-AF65-F5344CB8AC3E}">
        <p14:creationId xmlns:p14="http://schemas.microsoft.com/office/powerpoint/2010/main" val="1052046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324"/>
            <a:ext cx="10515600" cy="540773"/>
          </a:xfrm>
        </p:spPr>
        <p:txBody>
          <a:bodyPr>
            <a:normAutofit/>
          </a:bodyPr>
          <a:lstStyle/>
          <a:p>
            <a:pPr algn="ctr"/>
            <a:r>
              <a:rPr lang="en-US" sz="2800" dirty="0" smtClean="0">
                <a:solidFill>
                  <a:srgbClr val="FF0000"/>
                </a:solidFill>
                <a:latin typeface="Book Antiqua" panose="02040602050305030304" pitchFamily="18" charset="0"/>
              </a:rPr>
              <a:t>Working of for-loop</a:t>
            </a:r>
            <a:endParaRPr lang="en-US" sz="2800" dirty="0">
              <a:solidFill>
                <a:srgbClr val="FF0000"/>
              </a:solidFill>
              <a:latin typeface="Book Antiqua" panose="0204060205030503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032" y="1012723"/>
            <a:ext cx="7000568" cy="5845277"/>
          </a:xfrm>
        </p:spPr>
      </p:pic>
    </p:spTree>
    <p:extLst>
      <p:ext uri="{BB962C8B-B14F-4D97-AF65-F5344CB8AC3E}">
        <p14:creationId xmlns:p14="http://schemas.microsoft.com/office/powerpoint/2010/main" val="74067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529"/>
            <a:ext cx="10515600" cy="931652"/>
          </a:xfrm>
        </p:spPr>
        <p:txBody>
          <a:bodyPr>
            <a:normAutofit/>
          </a:bodyPr>
          <a:lstStyle/>
          <a:p>
            <a:r>
              <a:rPr lang="en-US" sz="2800" dirty="0" smtClean="0">
                <a:solidFill>
                  <a:srgbClr val="FF0000"/>
                </a:solidFill>
                <a:latin typeface="Book Antiqua" panose="02040602050305030304" pitchFamily="18" charset="0"/>
              </a:rPr>
              <a:t>Control Structures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914400"/>
            <a:ext cx="10515600" cy="5262563"/>
          </a:xfrm>
        </p:spPr>
        <p:txBody>
          <a:bodyPr>
            <a:normAutofit/>
          </a:bodyPr>
          <a:lstStyle/>
          <a:p>
            <a:pPr marL="0" indent="0" algn="just">
              <a:buNone/>
            </a:pPr>
            <a:r>
              <a:rPr lang="en-US" sz="2600" dirty="0" smtClean="0">
                <a:latin typeface="Book Antiqua" panose="02040602050305030304" pitchFamily="18" charset="0"/>
              </a:rPr>
              <a:t>Control Structures are just a way to specify flow of control in programs. C++ provides control flow statements, also called flow control statements, which allows the programmer to control the sequence of execution of statements of a program by the processor. The most commonly used control flow statements are decision, repetitions and compound statements.  </a:t>
            </a:r>
          </a:p>
          <a:p>
            <a:pPr marL="0" indent="0" algn="just">
              <a:buNone/>
            </a:pPr>
            <a:r>
              <a:rPr lang="en-US" dirty="0" smtClean="0">
                <a:solidFill>
                  <a:srgbClr val="FF0000"/>
                </a:solidFill>
                <a:latin typeface="Book Antiqua" panose="02040602050305030304" pitchFamily="18" charset="0"/>
              </a:rPr>
              <a:t>Decision Statements </a:t>
            </a:r>
          </a:p>
          <a:p>
            <a:pPr marL="0" indent="0" algn="just">
              <a:buNone/>
            </a:pPr>
            <a:r>
              <a:rPr lang="en-US" sz="2600" dirty="0" smtClean="0">
                <a:latin typeface="Book Antiqua" panose="02040602050305030304" pitchFamily="18" charset="0"/>
              </a:rPr>
              <a:t>Decision statements are used in programming to make decisions based on certain conditions. They allow a program to choose different actions based on whether a condition is true or false. </a:t>
            </a:r>
            <a:endParaRPr lang="en-US" sz="2600" dirty="0">
              <a:latin typeface="Book Antiqua" panose="02040602050305030304" pitchFamily="18" charset="0"/>
            </a:endParaRPr>
          </a:p>
        </p:txBody>
      </p:sp>
    </p:spTree>
    <p:extLst>
      <p:ext uri="{BB962C8B-B14F-4D97-AF65-F5344CB8AC3E}">
        <p14:creationId xmlns:p14="http://schemas.microsoft.com/office/powerpoint/2010/main" val="1739366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827"/>
            <a:ext cx="10515600" cy="98321"/>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838200" y="265470"/>
            <a:ext cx="10515600" cy="6508955"/>
          </a:xfrm>
        </p:spPr>
        <p:txBody>
          <a:bodyPr/>
          <a:lstStyle/>
          <a:p>
            <a:pPr marL="0" indent="0">
              <a:buNone/>
            </a:pPr>
            <a:r>
              <a:rPr lang="en-US" dirty="0" smtClean="0">
                <a:solidFill>
                  <a:srgbClr val="FF0000"/>
                </a:solidFill>
                <a:latin typeface="Book Antiqua" panose="02040602050305030304" pitchFamily="18" charset="0"/>
              </a:rPr>
              <a:t>Initialization: </a:t>
            </a:r>
          </a:p>
          <a:p>
            <a:pPr marL="0" indent="0" algn="just">
              <a:buNone/>
            </a:pPr>
            <a:r>
              <a:rPr lang="en-US" sz="2600" dirty="0" smtClean="0">
                <a:latin typeface="Book Antiqua" panose="02040602050305030304" pitchFamily="18" charset="0"/>
              </a:rPr>
              <a:t>Generally it is an initial value setting for a counter variable. This is executed only once. </a:t>
            </a:r>
          </a:p>
          <a:p>
            <a:pPr marL="0" indent="0">
              <a:buNone/>
            </a:pPr>
            <a:r>
              <a:rPr lang="en-US" dirty="0" smtClean="0">
                <a:solidFill>
                  <a:srgbClr val="FF0000"/>
                </a:solidFill>
                <a:latin typeface="Book Antiqua" panose="02040602050305030304" pitchFamily="18" charset="0"/>
              </a:rPr>
              <a:t>Condition:	</a:t>
            </a:r>
          </a:p>
          <a:p>
            <a:pPr marL="0" indent="0" algn="just">
              <a:buNone/>
            </a:pPr>
            <a:r>
              <a:rPr lang="en-US" sz="2600" dirty="0" smtClean="0">
                <a:latin typeface="Book Antiqua" panose="02040602050305030304" pitchFamily="18" charset="0"/>
              </a:rPr>
              <a:t>If it is true, the loop continues, otherwise the loop body is skipped (not executed) and loop ends.  </a:t>
            </a:r>
          </a:p>
          <a:p>
            <a:pPr marL="0" indent="0">
              <a:buNone/>
            </a:pPr>
            <a:r>
              <a:rPr lang="en-US" dirty="0" smtClean="0">
                <a:solidFill>
                  <a:srgbClr val="FF0000"/>
                </a:solidFill>
                <a:latin typeface="Book Antiqua" panose="02040602050305030304" pitchFamily="18" charset="0"/>
              </a:rPr>
              <a:t>Increment/Decrement: </a:t>
            </a:r>
          </a:p>
          <a:p>
            <a:pPr marL="0" indent="0" algn="just">
              <a:buNone/>
            </a:pPr>
            <a:r>
              <a:rPr lang="en-US" sz="2600" dirty="0" smtClean="0">
                <a:latin typeface="Book Antiqua" panose="02040602050305030304" pitchFamily="18" charset="0"/>
              </a:rPr>
              <a:t>It increment or decrement the value of variable by one. </a:t>
            </a:r>
            <a:endParaRPr lang="en-US" sz="2600" dirty="0" smtClean="0">
              <a:solidFill>
                <a:srgbClr val="FF0000"/>
              </a:solidFill>
              <a:latin typeface="Book Antiqua" panose="02040602050305030304" pitchFamily="18" charset="0"/>
            </a:endParaRPr>
          </a:p>
          <a:p>
            <a:pPr marL="0" indent="0">
              <a:buNone/>
            </a:pPr>
            <a:r>
              <a:rPr lang="en-US" dirty="0" smtClean="0">
                <a:solidFill>
                  <a:srgbClr val="FF0000"/>
                </a:solidFill>
                <a:latin typeface="Book Antiqua" panose="02040602050305030304" pitchFamily="18" charset="0"/>
              </a:rPr>
              <a:t>Loop Body:	  </a:t>
            </a:r>
          </a:p>
          <a:p>
            <a:pPr marL="0" indent="0" algn="just">
              <a:buNone/>
            </a:pPr>
            <a:r>
              <a:rPr lang="en-US" sz="2600" dirty="0" smtClean="0">
                <a:latin typeface="Book Antiqua" panose="02040602050305030304" pitchFamily="18" charset="0"/>
              </a:rPr>
              <a:t>It can either be a single statement or a block of statement enclosed in braces {}, for multiple statements</a:t>
            </a:r>
            <a:r>
              <a:rPr lang="en-US" dirty="0" smtClean="0">
                <a:latin typeface="Book Antiqua" panose="02040602050305030304" pitchFamily="18" charset="0"/>
              </a:rPr>
              <a:t>. </a:t>
            </a:r>
          </a:p>
          <a:p>
            <a:pPr marL="0" indent="0">
              <a:buNone/>
            </a:pPr>
            <a:endParaRPr lang="en-US" dirty="0">
              <a:solidFill>
                <a:srgbClr val="FF0000"/>
              </a:solidFill>
              <a:latin typeface="Book Antiqua" panose="02040602050305030304" pitchFamily="18" charset="0"/>
            </a:endParaRPr>
          </a:p>
        </p:txBody>
      </p:sp>
    </p:spTree>
    <p:extLst>
      <p:ext uri="{BB962C8B-B14F-4D97-AF65-F5344CB8AC3E}">
        <p14:creationId xmlns:p14="http://schemas.microsoft.com/office/powerpoint/2010/main" val="4148945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30942"/>
          </a:xfrm>
        </p:spPr>
        <p:txBody>
          <a:bodyPr>
            <a:normAutofit/>
          </a:bodyPr>
          <a:lstStyle/>
          <a:p>
            <a:r>
              <a:rPr lang="en-US" sz="2800" dirty="0">
                <a:solidFill>
                  <a:srgbClr val="FF0000"/>
                </a:solidFill>
                <a:latin typeface="Book Antiqua" panose="02040602050305030304" pitchFamily="18" charset="0"/>
              </a:rPr>
              <a:t>Example of </a:t>
            </a:r>
            <a:r>
              <a:rPr lang="en-US" sz="2800" dirty="0" smtClean="0">
                <a:solidFill>
                  <a:srgbClr val="FF0000"/>
                </a:solidFill>
                <a:latin typeface="Book Antiqua" panose="02040602050305030304" pitchFamily="18" charset="0"/>
              </a:rPr>
              <a:t>for loop using </a:t>
            </a:r>
            <a:r>
              <a:rPr lang="en-US" sz="2800" dirty="0">
                <a:solidFill>
                  <a:srgbClr val="FF0000"/>
                </a:solidFill>
                <a:latin typeface="Book Antiqua" panose="02040602050305030304" pitchFamily="18" charset="0"/>
              </a:rPr>
              <a:t>C++ code:</a:t>
            </a:r>
            <a:endParaRPr lang="en-US" sz="2800" dirty="0">
              <a:solidFill>
                <a:srgbClr val="FF0000"/>
              </a:solidFill>
            </a:endParaRPr>
          </a:p>
        </p:txBody>
      </p:sp>
      <p:sp>
        <p:nvSpPr>
          <p:cNvPr id="3" name="Content Placeholder 2"/>
          <p:cNvSpPr>
            <a:spLocks noGrp="1"/>
          </p:cNvSpPr>
          <p:nvPr>
            <p:ph idx="1"/>
          </p:nvPr>
        </p:nvSpPr>
        <p:spPr>
          <a:xfrm>
            <a:off x="838200" y="530942"/>
            <a:ext cx="10515600" cy="6327057"/>
          </a:xfrm>
        </p:spPr>
        <p:txBody>
          <a:bodyPr>
            <a:normAutofit fontScale="92500" lnSpcReduction="10000"/>
          </a:bodyPr>
          <a:lstStyle/>
          <a:p>
            <a:pPr marL="0" indent="0">
              <a:buNone/>
            </a:pPr>
            <a:r>
              <a:rPr lang="en-US" dirty="0" err="1">
                <a:latin typeface="Book Antiqua" panose="02040602050305030304" pitchFamily="18" charset="0"/>
              </a:rPr>
              <a:t>i</a:t>
            </a:r>
            <a:r>
              <a:rPr lang="en-US" dirty="0" err="1" smtClean="0">
                <a:latin typeface="Book Antiqua" panose="02040602050305030304" pitchFamily="18" charset="0"/>
              </a:rPr>
              <a:t>nt</a:t>
            </a:r>
            <a:r>
              <a:rPr lang="en-US" dirty="0" smtClean="0">
                <a:latin typeface="Book Antiqua" panose="02040602050305030304" pitchFamily="18" charset="0"/>
              </a:rPr>
              <a:t> main()</a:t>
            </a:r>
          </a:p>
          <a:p>
            <a:pPr marL="0" indent="0">
              <a:buNone/>
            </a:pPr>
            <a:r>
              <a:rPr lang="en-US" dirty="0" smtClean="0">
                <a:latin typeface="Book Antiqua" panose="02040602050305030304" pitchFamily="18" charset="0"/>
              </a:rPr>
              <a:t>{ </a:t>
            </a:r>
          </a:p>
          <a:p>
            <a:pPr marL="0" indent="0">
              <a:buNone/>
            </a:pPr>
            <a:r>
              <a:rPr lang="en-US" dirty="0">
                <a:latin typeface="Book Antiqua" panose="02040602050305030304" pitchFamily="18" charset="0"/>
              </a:rPr>
              <a:t>	</a:t>
            </a:r>
            <a:r>
              <a:rPr lang="en-US" dirty="0" smtClean="0">
                <a:latin typeface="Book Antiqua" panose="02040602050305030304" pitchFamily="18" charset="0"/>
              </a:rPr>
              <a:t>for(</a:t>
            </a:r>
            <a:r>
              <a:rPr lang="en-US" dirty="0" err="1" smtClean="0">
                <a:latin typeface="Book Antiqua" panose="02040602050305030304" pitchFamily="18" charset="0"/>
              </a:rPr>
              <a:t>int</a:t>
            </a:r>
            <a:r>
              <a:rPr lang="en-US" dirty="0" smtClean="0">
                <a:latin typeface="Book Antiqua" panose="02040602050305030304" pitchFamily="18" charset="0"/>
              </a:rPr>
              <a:t> </a:t>
            </a:r>
            <a:r>
              <a:rPr lang="en-US" dirty="0" err="1" smtClean="0">
                <a:latin typeface="Book Antiqua" panose="02040602050305030304" pitchFamily="18" charset="0"/>
              </a:rPr>
              <a:t>i</a:t>
            </a:r>
            <a:r>
              <a:rPr lang="en-US" dirty="0" smtClean="0">
                <a:latin typeface="Book Antiqua" panose="02040602050305030304" pitchFamily="18" charset="0"/>
              </a:rPr>
              <a:t> = 1; </a:t>
            </a:r>
            <a:r>
              <a:rPr lang="en-US" dirty="0" err="1" smtClean="0">
                <a:latin typeface="Book Antiqua" panose="02040602050305030304" pitchFamily="18" charset="0"/>
              </a:rPr>
              <a:t>i</a:t>
            </a:r>
            <a:r>
              <a:rPr lang="en-US" dirty="0" smtClean="0">
                <a:latin typeface="Book Antiqua" panose="02040602050305030304" pitchFamily="18" charset="0"/>
              </a:rPr>
              <a:t> &lt; 6; </a:t>
            </a:r>
            <a:r>
              <a:rPr lang="en-US" dirty="0" err="1" smtClean="0">
                <a:latin typeface="Book Antiqua" panose="02040602050305030304" pitchFamily="18" charset="0"/>
              </a:rPr>
              <a:t>i</a:t>
            </a:r>
            <a:r>
              <a:rPr lang="en-US" dirty="0" smtClean="0">
                <a:latin typeface="Book Antiqua" panose="02040602050305030304" pitchFamily="18" charset="0"/>
              </a:rPr>
              <a:t>++)</a:t>
            </a:r>
          </a:p>
          <a:p>
            <a:pPr marL="0" indent="0">
              <a:buNone/>
            </a:pPr>
            <a:r>
              <a:rPr lang="en-US" dirty="0">
                <a:latin typeface="Book Antiqua" panose="02040602050305030304" pitchFamily="18" charset="0"/>
              </a:rPr>
              <a:t>		</a:t>
            </a:r>
            <a:r>
              <a:rPr lang="en-US" dirty="0" err="1" smtClean="0">
                <a:latin typeface="Book Antiqua" panose="02040602050305030304" pitchFamily="18" charset="0"/>
              </a:rPr>
              <a:t>cout</a:t>
            </a:r>
            <a:r>
              <a:rPr lang="en-US" dirty="0" smtClean="0">
                <a:latin typeface="Book Antiqua" panose="02040602050305030304" pitchFamily="18" charset="0"/>
              </a:rPr>
              <a:t>&lt;&lt;“I Love Pakistan”&lt;&lt;</a:t>
            </a:r>
            <a:r>
              <a:rPr lang="en-US" dirty="0" err="1" smtClean="0">
                <a:latin typeface="Book Antiqua" panose="02040602050305030304" pitchFamily="18" charset="0"/>
              </a:rPr>
              <a:t>endl</a:t>
            </a:r>
            <a:r>
              <a:rPr lang="en-US" dirty="0" smtClean="0">
                <a:latin typeface="Book Antiqua" panose="02040602050305030304" pitchFamily="18" charset="0"/>
              </a:rPr>
              <a:t>;</a:t>
            </a:r>
          </a:p>
          <a:p>
            <a:pPr marL="0" indent="0">
              <a:buNone/>
            </a:pPr>
            <a:r>
              <a:rPr lang="en-US" dirty="0">
                <a:latin typeface="Book Antiqua" panose="02040602050305030304" pitchFamily="18" charset="0"/>
              </a:rPr>
              <a:t>	</a:t>
            </a:r>
            <a:r>
              <a:rPr lang="en-US" dirty="0" smtClean="0">
                <a:latin typeface="Book Antiqua" panose="02040602050305030304" pitchFamily="18" charset="0"/>
              </a:rPr>
              <a:t>return 0;</a:t>
            </a:r>
          </a:p>
          <a:p>
            <a:pPr marL="0" indent="0">
              <a:buNone/>
            </a:pPr>
            <a:r>
              <a:rPr lang="en-US" dirty="0" smtClean="0">
                <a:latin typeface="Book Antiqua" panose="02040602050305030304" pitchFamily="18" charset="0"/>
              </a:rPr>
              <a:t>} </a:t>
            </a:r>
          </a:p>
          <a:p>
            <a:pPr marL="0" indent="0">
              <a:buNone/>
            </a:pPr>
            <a:endParaRPr lang="en-US" dirty="0" smtClean="0">
              <a:latin typeface="Book Antiqua" panose="02040602050305030304" pitchFamily="18" charset="0"/>
            </a:endParaRPr>
          </a:p>
          <a:p>
            <a:pPr marL="0" indent="0">
              <a:buNone/>
            </a:pPr>
            <a:r>
              <a:rPr lang="en-US" dirty="0" smtClean="0">
                <a:solidFill>
                  <a:srgbClr val="FF0000"/>
                </a:solidFill>
                <a:latin typeface="Book Antiqua" panose="02040602050305030304" pitchFamily="18" charset="0"/>
              </a:rPr>
              <a:t>An example of countdown using for loop: </a:t>
            </a:r>
          </a:p>
          <a:p>
            <a:pPr marL="0" indent="0">
              <a:buNone/>
            </a:pPr>
            <a:r>
              <a:rPr lang="en-US" dirty="0" err="1" smtClean="0">
                <a:latin typeface="Book Antiqua" panose="02040602050305030304" pitchFamily="18" charset="0"/>
              </a:rPr>
              <a:t>int</a:t>
            </a:r>
            <a:r>
              <a:rPr lang="en-US" dirty="0" smtClean="0">
                <a:latin typeface="Book Antiqua" panose="02040602050305030304" pitchFamily="18" charset="0"/>
              </a:rPr>
              <a:t> main()</a:t>
            </a:r>
          </a:p>
          <a:p>
            <a:pPr marL="0" indent="0">
              <a:buNone/>
            </a:pPr>
            <a:r>
              <a:rPr lang="en-US" dirty="0" smtClean="0">
                <a:latin typeface="Book Antiqua" panose="02040602050305030304" pitchFamily="18" charset="0"/>
              </a:rPr>
              <a:t>{	</a:t>
            </a:r>
          </a:p>
          <a:p>
            <a:pPr marL="0" indent="0">
              <a:buNone/>
            </a:pPr>
            <a:r>
              <a:rPr lang="en-US" dirty="0">
                <a:latin typeface="Book Antiqua" panose="02040602050305030304" pitchFamily="18" charset="0"/>
              </a:rPr>
              <a:t>	</a:t>
            </a:r>
            <a:r>
              <a:rPr lang="en-US" dirty="0" smtClean="0">
                <a:latin typeface="Book Antiqua" panose="02040602050305030304" pitchFamily="18" charset="0"/>
              </a:rPr>
              <a:t>for(</a:t>
            </a:r>
            <a:r>
              <a:rPr lang="en-US" dirty="0" err="1" smtClean="0">
                <a:latin typeface="Book Antiqua" panose="02040602050305030304" pitchFamily="18" charset="0"/>
              </a:rPr>
              <a:t>int</a:t>
            </a:r>
            <a:r>
              <a:rPr lang="en-US" dirty="0" smtClean="0">
                <a:latin typeface="Book Antiqua" panose="02040602050305030304" pitchFamily="18" charset="0"/>
              </a:rPr>
              <a:t> n = 10; n &gt; 0; n--)</a:t>
            </a:r>
          </a:p>
          <a:p>
            <a:pPr marL="0" indent="0">
              <a:buNone/>
            </a:pPr>
            <a:r>
              <a:rPr lang="en-US" dirty="0">
                <a:latin typeface="Book Antiqua" panose="02040602050305030304" pitchFamily="18" charset="0"/>
              </a:rPr>
              <a:t>	</a:t>
            </a:r>
            <a:r>
              <a:rPr lang="en-US" dirty="0" err="1" smtClean="0">
                <a:latin typeface="Book Antiqua" panose="02040602050305030304" pitchFamily="18" charset="0"/>
              </a:rPr>
              <a:t>cout</a:t>
            </a:r>
            <a:r>
              <a:rPr lang="en-US" dirty="0" smtClean="0">
                <a:latin typeface="Book Antiqua" panose="02040602050305030304" pitchFamily="18" charset="0"/>
              </a:rPr>
              <a:t>&lt;&lt;n&lt;&lt;“ “;</a:t>
            </a:r>
          </a:p>
          <a:p>
            <a:pPr marL="0" indent="0">
              <a:buNone/>
            </a:pPr>
            <a:r>
              <a:rPr lang="en-US" dirty="0">
                <a:latin typeface="Book Antiqua" panose="02040602050305030304" pitchFamily="18" charset="0"/>
              </a:rPr>
              <a:t>	</a:t>
            </a:r>
            <a:r>
              <a:rPr lang="en-US" dirty="0" smtClean="0">
                <a:latin typeface="Book Antiqua" panose="02040602050305030304" pitchFamily="18" charset="0"/>
              </a:rPr>
              <a:t>return 0; </a:t>
            </a:r>
          </a:p>
          <a:p>
            <a:pPr marL="0" indent="0">
              <a:buNone/>
            </a:pPr>
            <a:r>
              <a:rPr lang="en-US" dirty="0">
                <a:latin typeface="Book Antiqua" panose="02040602050305030304" pitchFamily="18" charset="0"/>
              </a:rPr>
              <a:t>}</a:t>
            </a:r>
            <a:endParaRPr lang="en-US" dirty="0" smtClean="0">
              <a:latin typeface="Book Antiqua" panose="02040602050305030304" pitchFamily="18" charset="0"/>
            </a:endParaRPr>
          </a:p>
          <a:p>
            <a:pPr marL="0" indent="0">
              <a:buNone/>
            </a:pPr>
            <a:endParaRPr lang="en-US" dirty="0"/>
          </a:p>
        </p:txBody>
      </p:sp>
    </p:spTree>
    <p:extLst>
      <p:ext uri="{BB962C8B-B14F-4D97-AF65-F5344CB8AC3E}">
        <p14:creationId xmlns:p14="http://schemas.microsoft.com/office/powerpoint/2010/main" val="2843408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825"/>
            <a:ext cx="10515600" cy="570271"/>
          </a:xfrm>
        </p:spPr>
        <p:txBody>
          <a:bodyPr>
            <a:normAutofit/>
          </a:bodyPr>
          <a:lstStyle/>
          <a:p>
            <a:r>
              <a:rPr lang="en-US" sz="2800" dirty="0" smtClean="0">
                <a:solidFill>
                  <a:srgbClr val="FF0000"/>
                </a:solidFill>
                <a:latin typeface="Book Antiqua" panose="02040602050305030304" pitchFamily="18" charset="0"/>
              </a:rPr>
              <a:t>b. while Loop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39096"/>
            <a:ext cx="10515600" cy="6105833"/>
          </a:xfrm>
        </p:spPr>
        <p:txBody>
          <a:bodyPr>
            <a:normAutofit/>
          </a:bodyPr>
          <a:lstStyle/>
          <a:p>
            <a:pPr marL="0" indent="0">
              <a:buNone/>
            </a:pPr>
            <a:r>
              <a:rPr lang="en-US" sz="2600" dirty="0" smtClean="0">
                <a:latin typeface="Book Antiqua" panose="02040602050305030304" pitchFamily="18" charset="0"/>
              </a:rPr>
              <a:t>The while loop specifies that a program should repeat set of instructions inside the block till the condition remains true. While loop used in place where we don’t know number of iterations in advance and it depends on the update (increment/decrement) inside the block. While loop is pre-tested loop. Its general syntax is given below. </a:t>
            </a:r>
          </a:p>
          <a:p>
            <a:pPr marL="0" indent="0">
              <a:buNone/>
            </a:pPr>
            <a:endParaRPr lang="en-US" sz="2600" dirty="0" smtClean="0">
              <a:latin typeface="Book Antiqua" panose="02040602050305030304" pitchFamily="18" charset="0"/>
            </a:endParaRPr>
          </a:p>
          <a:p>
            <a:pPr marL="0" indent="0">
              <a:buNone/>
            </a:pPr>
            <a:r>
              <a:rPr lang="en-US" sz="2600" dirty="0" smtClean="0">
                <a:latin typeface="Book Antiqua" panose="02040602050305030304" pitchFamily="18" charset="0"/>
              </a:rPr>
              <a:t>while(condition)</a:t>
            </a:r>
          </a:p>
          <a:p>
            <a:pPr marL="0" indent="0">
              <a:buNone/>
            </a:pP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Statement 1;</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Statement 2;</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Statement n;</a:t>
            </a:r>
          </a:p>
          <a:p>
            <a:pPr marL="0" indent="0">
              <a:buNone/>
            </a:pPr>
            <a:r>
              <a:rPr lang="en-US" sz="2600" dirty="0" smtClean="0">
                <a:latin typeface="Book Antiqua" panose="02040602050305030304" pitchFamily="18" charset="0"/>
              </a:rPr>
              <a:t>} </a:t>
            </a:r>
            <a:endParaRPr lang="en-US" sz="2600" dirty="0">
              <a:latin typeface="Book Antiqua" panose="02040602050305030304" pitchFamily="18" charset="0"/>
            </a:endParaRPr>
          </a:p>
        </p:txBody>
      </p:sp>
    </p:spTree>
    <p:extLst>
      <p:ext uri="{BB962C8B-B14F-4D97-AF65-F5344CB8AC3E}">
        <p14:creationId xmlns:p14="http://schemas.microsoft.com/office/powerpoint/2010/main" val="2683793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2975"/>
            <a:ext cx="10515600" cy="511276"/>
          </a:xfrm>
        </p:spPr>
        <p:txBody>
          <a:bodyPr>
            <a:normAutofit/>
          </a:bodyPr>
          <a:lstStyle/>
          <a:p>
            <a:pPr algn="ctr"/>
            <a:r>
              <a:rPr lang="en-US" sz="2800" dirty="0">
                <a:solidFill>
                  <a:srgbClr val="FF0000"/>
                </a:solidFill>
                <a:latin typeface="Book Antiqua" panose="02040602050305030304" pitchFamily="18" charset="0"/>
              </a:rPr>
              <a:t>Working of </a:t>
            </a:r>
            <a:r>
              <a:rPr lang="en-US" sz="2800" dirty="0" smtClean="0">
                <a:solidFill>
                  <a:srgbClr val="FF0000"/>
                </a:solidFill>
                <a:latin typeface="Book Antiqua" panose="02040602050305030304" pitchFamily="18" charset="0"/>
              </a:rPr>
              <a:t>while loop</a:t>
            </a:r>
            <a:endParaRPr lang="en-US" sz="2800" dirty="0"/>
          </a:p>
        </p:txBody>
      </p:sp>
      <p:sp>
        <p:nvSpPr>
          <p:cNvPr id="3" name="Content Placeholder 2"/>
          <p:cNvSpPr>
            <a:spLocks noGrp="1"/>
          </p:cNvSpPr>
          <p:nvPr>
            <p:ph idx="1"/>
          </p:nvPr>
        </p:nvSpPr>
        <p:spPr>
          <a:xfrm>
            <a:off x="838200" y="580104"/>
            <a:ext cx="10515600" cy="5596859"/>
          </a:xfrm>
        </p:spPr>
        <p:txBody>
          <a:bodyPr/>
          <a:lstStyle/>
          <a:p>
            <a:pPr marL="0" indent="0">
              <a:buNone/>
            </a:pPr>
            <a:r>
              <a:rPr lang="en-US" dirty="0" smtClean="0"/>
              <a:t>.</a:t>
            </a:r>
            <a:endParaRPr lang="en-US" dirty="0"/>
          </a:p>
        </p:txBody>
      </p:sp>
      <p:cxnSp>
        <p:nvCxnSpPr>
          <p:cNvPr id="5" name="Straight Arrow Connector 4"/>
          <p:cNvCxnSpPr/>
          <p:nvPr/>
        </p:nvCxnSpPr>
        <p:spPr>
          <a:xfrm>
            <a:off x="3257258" y="2030175"/>
            <a:ext cx="0" cy="105242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6" name="Diamond 5"/>
          <p:cNvSpPr/>
          <p:nvPr/>
        </p:nvSpPr>
        <p:spPr>
          <a:xfrm>
            <a:off x="1795777" y="3082598"/>
            <a:ext cx="2930013" cy="1366684"/>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200" dirty="0" smtClean="0">
                <a:latin typeface="Book Antiqua" panose="02040602050305030304" pitchFamily="18" charset="0"/>
              </a:rPr>
              <a:t>Condition</a:t>
            </a:r>
            <a:r>
              <a:rPr lang="en-US" sz="2200" dirty="0" smtClean="0"/>
              <a:t> </a:t>
            </a:r>
            <a:endParaRPr lang="en-US" sz="2200" dirty="0"/>
          </a:p>
        </p:txBody>
      </p:sp>
      <p:cxnSp>
        <p:nvCxnSpPr>
          <p:cNvPr id="7" name="Straight Arrow Connector 6"/>
          <p:cNvCxnSpPr/>
          <p:nvPr/>
        </p:nvCxnSpPr>
        <p:spPr>
          <a:xfrm>
            <a:off x="3260784" y="4449282"/>
            <a:ext cx="0" cy="105242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a:stCxn id="6" idx="3"/>
          </p:cNvCxnSpPr>
          <p:nvPr/>
        </p:nvCxnSpPr>
        <p:spPr>
          <a:xfrm flipV="1">
            <a:off x="4725790" y="3749761"/>
            <a:ext cx="2333770" cy="1617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1" name="Rectangle 10"/>
          <p:cNvSpPr/>
          <p:nvPr/>
        </p:nvSpPr>
        <p:spPr>
          <a:xfrm>
            <a:off x="7059560" y="3289075"/>
            <a:ext cx="2448232" cy="9537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200" dirty="0" smtClean="0">
                <a:latin typeface="Book Antiqua" panose="02040602050305030304" pitchFamily="18" charset="0"/>
              </a:rPr>
              <a:t>Loop Body</a:t>
            </a:r>
            <a:endParaRPr lang="en-US" sz="2200" dirty="0">
              <a:latin typeface="Book Antiqua" panose="02040602050305030304" pitchFamily="18" charset="0"/>
            </a:endParaRPr>
          </a:p>
        </p:txBody>
      </p:sp>
      <p:cxnSp>
        <p:nvCxnSpPr>
          <p:cNvPr id="12" name="Straight Arrow Connector 11"/>
          <p:cNvCxnSpPr/>
          <p:nvPr/>
        </p:nvCxnSpPr>
        <p:spPr>
          <a:xfrm flipV="1">
            <a:off x="8283676" y="2119633"/>
            <a:ext cx="0" cy="12589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flipH="1">
            <a:off x="3257258" y="2163692"/>
            <a:ext cx="5026419"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320413" y="4896465"/>
            <a:ext cx="825910" cy="369332"/>
          </a:xfrm>
          <a:prstGeom prst="rect">
            <a:avLst/>
          </a:prstGeom>
          <a:noFill/>
        </p:spPr>
        <p:txBody>
          <a:bodyPr wrap="square" rtlCol="0">
            <a:spAutoFit/>
          </a:bodyPr>
          <a:lstStyle/>
          <a:p>
            <a:r>
              <a:rPr lang="en-US" dirty="0" smtClean="0"/>
              <a:t>False</a:t>
            </a:r>
            <a:endParaRPr lang="en-US" dirty="0"/>
          </a:p>
        </p:txBody>
      </p:sp>
      <p:sp>
        <p:nvSpPr>
          <p:cNvPr id="20" name="TextBox 19"/>
          <p:cNvSpPr txBox="1"/>
          <p:nvPr/>
        </p:nvSpPr>
        <p:spPr>
          <a:xfrm>
            <a:off x="6091778" y="3263688"/>
            <a:ext cx="825910" cy="369332"/>
          </a:xfrm>
          <a:prstGeom prst="rect">
            <a:avLst/>
          </a:prstGeom>
          <a:noFill/>
        </p:spPr>
        <p:txBody>
          <a:bodyPr wrap="square" rtlCol="0">
            <a:spAutoFit/>
          </a:bodyPr>
          <a:lstStyle/>
          <a:p>
            <a:r>
              <a:rPr lang="en-US" dirty="0" smtClean="0"/>
              <a:t>True</a:t>
            </a:r>
            <a:endParaRPr lang="en-US" dirty="0"/>
          </a:p>
        </p:txBody>
      </p:sp>
    </p:spTree>
    <p:extLst>
      <p:ext uri="{BB962C8B-B14F-4D97-AF65-F5344CB8AC3E}">
        <p14:creationId xmlns:p14="http://schemas.microsoft.com/office/powerpoint/2010/main" val="760291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645"/>
            <a:ext cx="10515600" cy="580102"/>
          </a:xfrm>
        </p:spPr>
        <p:txBody>
          <a:bodyPr>
            <a:normAutofit/>
          </a:bodyPr>
          <a:lstStyle/>
          <a:p>
            <a:r>
              <a:rPr lang="en-US" sz="2800" dirty="0">
                <a:solidFill>
                  <a:srgbClr val="FF0000"/>
                </a:solidFill>
                <a:latin typeface="Book Antiqua" panose="02040602050305030304" pitchFamily="18" charset="0"/>
              </a:rPr>
              <a:t>Example of </a:t>
            </a:r>
            <a:r>
              <a:rPr lang="en-US" sz="2800" dirty="0" smtClean="0">
                <a:solidFill>
                  <a:srgbClr val="FF0000"/>
                </a:solidFill>
                <a:latin typeface="Book Antiqua" panose="02040602050305030304" pitchFamily="18" charset="0"/>
              </a:rPr>
              <a:t>while </a:t>
            </a:r>
            <a:r>
              <a:rPr lang="en-US" sz="2800" dirty="0">
                <a:solidFill>
                  <a:srgbClr val="FF0000"/>
                </a:solidFill>
                <a:latin typeface="Book Antiqua" panose="02040602050305030304" pitchFamily="18" charset="0"/>
              </a:rPr>
              <a:t>loop using C++ code:</a:t>
            </a:r>
            <a:endParaRPr lang="en-US" sz="2800" dirty="0"/>
          </a:p>
        </p:txBody>
      </p:sp>
      <p:sp>
        <p:nvSpPr>
          <p:cNvPr id="3" name="Content Placeholder 2"/>
          <p:cNvSpPr>
            <a:spLocks noGrp="1"/>
          </p:cNvSpPr>
          <p:nvPr>
            <p:ph idx="1"/>
          </p:nvPr>
        </p:nvSpPr>
        <p:spPr>
          <a:xfrm>
            <a:off x="838200" y="1052052"/>
            <a:ext cx="10515600" cy="5712541"/>
          </a:xfrm>
        </p:spPr>
        <p:txBody>
          <a:bodyPr>
            <a:normAutofit/>
          </a:bodyPr>
          <a:lstStyle/>
          <a:p>
            <a:pPr marL="0" indent="0">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main()</a:t>
            </a:r>
          </a:p>
          <a:p>
            <a:pPr marL="0" indent="0">
              <a:buNone/>
            </a:pP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int</a:t>
            </a:r>
            <a:r>
              <a:rPr lang="en-US" sz="2600" dirty="0" smtClean="0">
                <a:latin typeface="Book Antiqua" panose="02040602050305030304" pitchFamily="18" charset="0"/>
              </a:rPr>
              <a:t> </a:t>
            </a:r>
            <a:r>
              <a:rPr lang="en-US" sz="2600" dirty="0" err="1" smtClean="0">
                <a:latin typeface="Book Antiqua" panose="02040602050305030304" pitchFamily="18" charset="0"/>
              </a:rPr>
              <a:t>num</a:t>
            </a:r>
            <a:r>
              <a:rPr lang="en-US" sz="2600" dirty="0" smtClean="0">
                <a:latin typeface="Book Antiqua" panose="02040602050305030304" pitchFamily="18" charset="0"/>
              </a:rPr>
              <a:t> = 1;		//initializing the variable</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while(</a:t>
            </a:r>
            <a:r>
              <a:rPr lang="en-US" sz="2600" dirty="0" err="1" smtClean="0">
                <a:latin typeface="Book Antiqua" panose="02040602050305030304" pitchFamily="18" charset="0"/>
              </a:rPr>
              <a:t>num</a:t>
            </a:r>
            <a:r>
              <a:rPr lang="en-US" sz="2600" dirty="0" smtClean="0">
                <a:latin typeface="Book Antiqua" panose="02040602050305030304" pitchFamily="18" charset="0"/>
              </a:rPr>
              <a:t> &lt;= 5)	// while loop with test condition </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a:t>
            </a:r>
          </a:p>
          <a:p>
            <a:pPr marL="0" indent="0">
              <a:buNone/>
            </a:pPr>
            <a:r>
              <a:rPr lang="en-US" sz="2600" dirty="0" smtClean="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a:t>
            </a:r>
            <a:r>
              <a:rPr lang="en-US" sz="2600" dirty="0" err="1" smtClean="0">
                <a:latin typeface="Book Antiqua" panose="02040602050305030304" pitchFamily="18" charset="0"/>
              </a:rPr>
              <a:t>num</a:t>
            </a:r>
            <a:r>
              <a:rPr lang="en-US" sz="2600" dirty="0" smtClean="0">
                <a:latin typeface="Book Antiqua" panose="02040602050305030304" pitchFamily="18" charset="0"/>
              </a:rPr>
              <a:t>&lt;&lt;“ “;</a:t>
            </a:r>
          </a:p>
          <a:p>
            <a:pPr marL="0" indent="0">
              <a:buNone/>
            </a:pPr>
            <a:r>
              <a:rPr lang="en-US" sz="2600" dirty="0" smtClean="0">
                <a:latin typeface="Book Antiqua" panose="02040602050305030304" pitchFamily="18" charset="0"/>
              </a:rPr>
              <a:t>	    </a:t>
            </a:r>
            <a:r>
              <a:rPr lang="en-US" sz="2600" dirty="0" err="1" smtClean="0">
                <a:latin typeface="Book Antiqua" panose="02040602050305030304" pitchFamily="18" charset="0"/>
              </a:rPr>
              <a:t>num</a:t>
            </a:r>
            <a:r>
              <a:rPr lang="en-US" sz="2600" dirty="0" smtClean="0">
                <a:latin typeface="Book Antiqua" panose="02040602050305030304" pitchFamily="18" charset="0"/>
              </a:rPr>
              <a:t>++;		// incrementing (update condition)</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a:t>
            </a:r>
          </a:p>
          <a:p>
            <a:pPr marL="0" indent="0">
              <a:buNone/>
            </a:pPr>
            <a:r>
              <a:rPr lang="en-US" sz="2600" dirty="0" smtClean="0">
                <a:latin typeface="Book Antiqua" panose="02040602050305030304" pitchFamily="18" charset="0"/>
              </a:rPr>
              <a:t>  return 0;</a:t>
            </a:r>
          </a:p>
          <a:p>
            <a:pPr marL="0" indent="0">
              <a:buNone/>
            </a:pPr>
            <a:r>
              <a:rPr lang="en-US" sz="2600" dirty="0">
                <a:latin typeface="Book Antiqua" panose="02040602050305030304" pitchFamily="18" charset="0"/>
              </a:rPr>
              <a:t>}</a:t>
            </a:r>
          </a:p>
        </p:txBody>
      </p:sp>
    </p:spTree>
    <p:extLst>
      <p:ext uri="{BB962C8B-B14F-4D97-AF65-F5344CB8AC3E}">
        <p14:creationId xmlns:p14="http://schemas.microsoft.com/office/powerpoint/2010/main" val="4017851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772"/>
            <a:ext cx="10515600" cy="483078"/>
          </a:xfrm>
        </p:spPr>
        <p:txBody>
          <a:bodyPr>
            <a:normAutofit/>
          </a:bodyPr>
          <a:lstStyle/>
          <a:p>
            <a:r>
              <a:rPr lang="en-US" sz="2800" dirty="0" smtClean="0">
                <a:solidFill>
                  <a:srgbClr val="FF0000"/>
                </a:solidFill>
                <a:latin typeface="Book Antiqua" panose="02040602050305030304" pitchFamily="18" charset="0"/>
              </a:rPr>
              <a:t>c. do-while loop</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41872"/>
            <a:ext cx="10515600" cy="5435091"/>
          </a:xfrm>
        </p:spPr>
        <p:txBody>
          <a:bodyPr>
            <a:normAutofit/>
          </a:bodyPr>
          <a:lstStyle/>
          <a:p>
            <a:pPr marL="0" indent="0" algn="just">
              <a:buNone/>
            </a:pPr>
            <a:r>
              <a:rPr lang="en-US" sz="2600" dirty="0" smtClean="0">
                <a:latin typeface="Book Antiqua" panose="02040602050305030304" pitchFamily="18" charset="0"/>
              </a:rPr>
              <a:t>do-while loop is almost similar to the while loop except that the body of a loop is executed once, before test condition is evaluated. It is post-tested loop. The execution of do-while loop, guaranties the execution of the statement in its body, at least once, even if the condition is false. The general syntax of do-while loop is as follows:</a:t>
            </a:r>
          </a:p>
          <a:p>
            <a:pPr marL="0" indent="0" algn="just">
              <a:buNone/>
            </a:pPr>
            <a:r>
              <a:rPr lang="en-US" sz="2600" dirty="0" smtClean="0">
                <a:latin typeface="Book Antiqua" panose="02040602050305030304" pitchFamily="18" charset="0"/>
              </a:rPr>
              <a:t>do </a:t>
            </a:r>
          </a:p>
          <a:p>
            <a:pPr marL="0" indent="0" algn="just">
              <a:buNone/>
            </a:pP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Statement(s)</a:t>
            </a:r>
          </a:p>
          <a:p>
            <a:pPr marL="0" indent="0" algn="just">
              <a:buNone/>
            </a:pPr>
            <a:r>
              <a:rPr lang="en-US" sz="2600" dirty="0" smtClean="0">
                <a:latin typeface="Book Antiqua" panose="02040602050305030304" pitchFamily="18" charset="0"/>
              </a:rPr>
              <a:t>}</a:t>
            </a:r>
          </a:p>
          <a:p>
            <a:pPr marL="0" indent="0" algn="just">
              <a:buNone/>
            </a:pPr>
            <a:r>
              <a:rPr lang="en-US" sz="2600" dirty="0" smtClean="0">
                <a:latin typeface="Book Antiqua" panose="02040602050305030304" pitchFamily="18" charset="0"/>
              </a:rPr>
              <a:t>While(test condition);</a:t>
            </a:r>
          </a:p>
        </p:txBody>
      </p:sp>
    </p:spTree>
    <p:extLst>
      <p:ext uri="{BB962C8B-B14F-4D97-AF65-F5344CB8AC3E}">
        <p14:creationId xmlns:p14="http://schemas.microsoft.com/office/powerpoint/2010/main" val="4028178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9097"/>
            <a:ext cx="10515600" cy="530942"/>
          </a:xfrm>
        </p:spPr>
        <p:txBody>
          <a:bodyPr>
            <a:normAutofit/>
          </a:bodyPr>
          <a:lstStyle/>
          <a:p>
            <a:pPr algn="ctr"/>
            <a:r>
              <a:rPr lang="en-US" sz="2800" dirty="0">
                <a:solidFill>
                  <a:srgbClr val="FF0000"/>
                </a:solidFill>
                <a:latin typeface="Book Antiqua" panose="02040602050305030304" pitchFamily="18" charset="0"/>
              </a:rPr>
              <a:t>Working of </a:t>
            </a:r>
            <a:r>
              <a:rPr lang="en-US" sz="2800" dirty="0" smtClean="0">
                <a:solidFill>
                  <a:srgbClr val="FF0000"/>
                </a:solidFill>
                <a:latin typeface="Book Antiqua" panose="02040602050305030304" pitchFamily="18" charset="0"/>
              </a:rPr>
              <a:t>do-while </a:t>
            </a:r>
            <a:r>
              <a:rPr lang="en-US" sz="2800" dirty="0">
                <a:solidFill>
                  <a:srgbClr val="FF0000"/>
                </a:solidFill>
                <a:latin typeface="Book Antiqua" panose="02040602050305030304" pitchFamily="18" charset="0"/>
              </a:rPr>
              <a:t>loop</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019" y="1700980"/>
            <a:ext cx="5781368" cy="3962401"/>
          </a:xfrm>
        </p:spPr>
      </p:pic>
    </p:spTree>
    <p:extLst>
      <p:ext uri="{BB962C8B-B14F-4D97-AF65-F5344CB8AC3E}">
        <p14:creationId xmlns:p14="http://schemas.microsoft.com/office/powerpoint/2010/main" val="2679628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318"/>
            <a:ext cx="10515600" cy="491612"/>
          </a:xfrm>
        </p:spPr>
        <p:txBody>
          <a:bodyPr>
            <a:normAutofit/>
          </a:bodyPr>
          <a:lstStyle/>
          <a:p>
            <a:r>
              <a:rPr lang="en-US" sz="2800" dirty="0">
                <a:solidFill>
                  <a:srgbClr val="FF0000"/>
                </a:solidFill>
                <a:latin typeface="Book Antiqua" panose="02040602050305030304" pitchFamily="18" charset="0"/>
              </a:rPr>
              <a:t>Example of </a:t>
            </a:r>
            <a:r>
              <a:rPr lang="en-US" sz="2800" dirty="0" smtClean="0">
                <a:solidFill>
                  <a:srgbClr val="FF0000"/>
                </a:solidFill>
                <a:latin typeface="Book Antiqua" panose="02040602050305030304" pitchFamily="18" charset="0"/>
              </a:rPr>
              <a:t>do-while </a:t>
            </a:r>
            <a:r>
              <a:rPr lang="en-US" sz="2800" dirty="0">
                <a:solidFill>
                  <a:srgbClr val="FF0000"/>
                </a:solidFill>
                <a:latin typeface="Book Antiqua" panose="02040602050305030304" pitchFamily="18" charset="0"/>
              </a:rPr>
              <a:t>loop using C++ code:</a:t>
            </a:r>
            <a:endParaRPr lang="en-US" sz="2800" dirty="0"/>
          </a:p>
        </p:txBody>
      </p:sp>
      <p:sp>
        <p:nvSpPr>
          <p:cNvPr id="3" name="Content Placeholder 2"/>
          <p:cNvSpPr>
            <a:spLocks noGrp="1"/>
          </p:cNvSpPr>
          <p:nvPr>
            <p:ph idx="1"/>
          </p:nvPr>
        </p:nvSpPr>
        <p:spPr>
          <a:xfrm>
            <a:off x="838200" y="766916"/>
            <a:ext cx="10515600" cy="5889523"/>
          </a:xfrm>
        </p:spPr>
        <p:txBody>
          <a:bodyPr>
            <a:normAutofit/>
          </a:bodyPr>
          <a:lstStyle/>
          <a:p>
            <a:pPr marL="0" indent="0" algn="just">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main()</a:t>
            </a:r>
          </a:p>
          <a:p>
            <a:pPr marL="0" indent="0" algn="just">
              <a:buNone/>
            </a:pP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	</a:t>
            </a:r>
            <a:r>
              <a:rPr lang="en-US" sz="2600" dirty="0" err="1" smtClean="0">
                <a:latin typeface="Book Antiqua" panose="02040602050305030304" pitchFamily="18" charset="0"/>
              </a:rPr>
              <a:t>int</a:t>
            </a:r>
            <a:r>
              <a:rPr lang="en-US" sz="2600" dirty="0" smtClean="0">
                <a:latin typeface="Book Antiqua" panose="02040602050305030304" pitchFamily="18" charset="0"/>
              </a:rPr>
              <a:t> </a:t>
            </a:r>
            <a:r>
              <a:rPr lang="en-US" sz="2600" dirty="0" err="1" smtClean="0">
                <a:latin typeface="Book Antiqua" panose="02040602050305030304" pitchFamily="18" charset="0"/>
              </a:rPr>
              <a:t>num</a:t>
            </a:r>
            <a:r>
              <a:rPr lang="en-US" sz="2600" dirty="0" smtClean="0">
                <a:latin typeface="Book Antiqua" panose="02040602050305030304" pitchFamily="18" charset="0"/>
              </a:rPr>
              <a:t> = 6;			//initializing the variable </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do</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a:t>
            </a:r>
            <a:r>
              <a:rPr lang="en-US" sz="2600" dirty="0" err="1" smtClean="0">
                <a:latin typeface="Book Antiqua" panose="02040602050305030304" pitchFamily="18" charset="0"/>
              </a:rPr>
              <a:t>num</a:t>
            </a: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a:t>
            </a:r>
            <a:r>
              <a:rPr lang="en-US" sz="2600" dirty="0" err="1" smtClean="0">
                <a:latin typeface="Book Antiqua" panose="02040602050305030304" pitchFamily="18" charset="0"/>
              </a:rPr>
              <a:t>num</a:t>
            </a:r>
            <a:r>
              <a:rPr lang="en-US" sz="2600" dirty="0" smtClean="0">
                <a:latin typeface="Book Antiqua" panose="02040602050305030304" pitchFamily="18" charset="0"/>
              </a:rPr>
              <a:t>++;	//incrementing (update expression)</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 </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while(</a:t>
            </a:r>
            <a:r>
              <a:rPr lang="en-US" sz="2600" dirty="0" err="1" smtClean="0">
                <a:latin typeface="Book Antiqua" panose="02040602050305030304" pitchFamily="18" charset="0"/>
              </a:rPr>
              <a:t>num</a:t>
            </a:r>
            <a:r>
              <a:rPr lang="en-US" sz="2600" dirty="0" smtClean="0">
                <a:latin typeface="Book Antiqua" panose="02040602050305030304" pitchFamily="18" charset="0"/>
              </a:rPr>
              <a:t>&lt;=5);</a:t>
            </a:r>
          </a:p>
          <a:p>
            <a:pPr marL="0" indent="0" algn="just">
              <a:buNone/>
            </a:pPr>
            <a:r>
              <a:rPr lang="en-US" sz="2600" dirty="0" smtClean="0">
                <a:latin typeface="Book Antiqua" panose="02040602050305030304" pitchFamily="18" charset="0"/>
              </a:rPr>
              <a:t>return 0;</a:t>
            </a:r>
          </a:p>
          <a:p>
            <a:pPr marL="0" indent="0" algn="just">
              <a:buNone/>
            </a:pPr>
            <a:r>
              <a:rPr lang="en-US" sz="2600" dirty="0">
                <a:latin typeface="Book Antiqua" panose="02040602050305030304" pitchFamily="18" charset="0"/>
              </a:rPr>
              <a:t>}</a:t>
            </a:r>
            <a:endParaRPr lang="en-US" sz="2600" dirty="0" smtClean="0">
              <a:latin typeface="Book Antiqua" panose="02040602050305030304" pitchFamily="18" charset="0"/>
            </a:endParaRPr>
          </a:p>
          <a:p>
            <a:pPr marL="0" indent="0">
              <a:buNone/>
            </a:pPr>
            <a:endParaRPr lang="en-US" dirty="0"/>
          </a:p>
        </p:txBody>
      </p:sp>
    </p:spTree>
    <p:extLst>
      <p:ext uri="{BB962C8B-B14F-4D97-AF65-F5344CB8AC3E}">
        <p14:creationId xmlns:p14="http://schemas.microsoft.com/office/powerpoint/2010/main" val="1273499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770"/>
            <a:ext cx="10515600" cy="569343"/>
          </a:xfrm>
        </p:spPr>
        <p:txBody>
          <a:bodyPr>
            <a:normAutofit/>
          </a:bodyPr>
          <a:lstStyle/>
          <a:p>
            <a:r>
              <a:rPr lang="en-US" sz="2800" dirty="0" smtClean="0">
                <a:solidFill>
                  <a:srgbClr val="FF0000"/>
                </a:solidFill>
                <a:latin typeface="Book Antiqua" panose="02040602050305030304" pitchFamily="18" charset="0"/>
              </a:rPr>
              <a:t>Nested Loops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90112"/>
            <a:ext cx="10515600" cy="6025320"/>
          </a:xfrm>
        </p:spPr>
        <p:txBody>
          <a:bodyPr>
            <a:normAutofit fontScale="92500" lnSpcReduction="10000"/>
          </a:bodyPr>
          <a:lstStyle/>
          <a:p>
            <a:pPr marL="0" indent="0">
              <a:buNone/>
            </a:pPr>
            <a:r>
              <a:rPr lang="en-US" dirty="0" smtClean="0">
                <a:latin typeface="Book Antiqua" panose="02040602050305030304" pitchFamily="18" charset="0"/>
              </a:rPr>
              <a:t>A loop inside the body of another loop is called nested loop. The enclosing loop is called outer loop and the enclosed loop is called inner loop. For each iteration of the outer loop, the inner loop repeats its entire cycle. The general syntax of nested loop is given below:</a:t>
            </a:r>
          </a:p>
          <a:p>
            <a:pPr marL="0" indent="0">
              <a:buNone/>
            </a:pPr>
            <a:r>
              <a:rPr lang="en-US" dirty="0" smtClean="0">
                <a:latin typeface="Book Antiqua" panose="02040602050305030304" pitchFamily="18" charset="0"/>
              </a:rPr>
              <a:t>for(initialization; condition; increment/decrement)		   //outer loop </a:t>
            </a:r>
          </a:p>
          <a:p>
            <a:pPr marL="0" indent="0">
              <a:buNone/>
            </a:pPr>
            <a:r>
              <a:rPr lang="en-US" dirty="0" smtClean="0">
                <a:latin typeface="Book Antiqua" panose="02040602050305030304" pitchFamily="18" charset="0"/>
              </a:rPr>
              <a:t>{</a:t>
            </a:r>
          </a:p>
          <a:p>
            <a:pPr marL="0" indent="0">
              <a:buNone/>
            </a:pPr>
            <a:r>
              <a:rPr lang="en-US" dirty="0">
                <a:latin typeface="Book Antiqua" panose="02040602050305030304" pitchFamily="18" charset="0"/>
              </a:rPr>
              <a:t>	</a:t>
            </a:r>
            <a:r>
              <a:rPr lang="en-US" dirty="0" smtClean="0">
                <a:latin typeface="Book Antiqua" panose="02040602050305030304" pitchFamily="18" charset="0"/>
              </a:rPr>
              <a:t>for(initialization; condition; increment/decrement)	    //inner loop </a:t>
            </a:r>
          </a:p>
          <a:p>
            <a:pPr marL="0" indent="0">
              <a:buNone/>
            </a:pPr>
            <a:r>
              <a:rPr lang="en-US" dirty="0">
                <a:latin typeface="Book Antiqua" panose="02040602050305030304" pitchFamily="18" charset="0"/>
              </a:rPr>
              <a:t>	</a:t>
            </a:r>
            <a:r>
              <a:rPr lang="en-US" dirty="0" smtClean="0">
                <a:latin typeface="Book Antiqua" panose="02040602050305030304" pitchFamily="18" charset="0"/>
              </a:rPr>
              <a:t>	{</a:t>
            </a:r>
          </a:p>
          <a:p>
            <a:pPr marL="0" indent="0">
              <a:buNone/>
            </a:pPr>
            <a:r>
              <a:rPr lang="en-US" dirty="0">
                <a:latin typeface="Book Antiqua" panose="02040602050305030304" pitchFamily="18" charset="0"/>
              </a:rPr>
              <a:t>	</a:t>
            </a:r>
            <a:r>
              <a:rPr lang="en-US" dirty="0" smtClean="0">
                <a:latin typeface="Book Antiqua" panose="02040602050305030304" pitchFamily="18" charset="0"/>
              </a:rPr>
              <a:t>		statement….		// body of inner loop </a:t>
            </a:r>
          </a:p>
          <a:p>
            <a:pPr marL="0" indent="0">
              <a:buNone/>
            </a:pPr>
            <a:r>
              <a:rPr lang="en-US" dirty="0">
                <a:latin typeface="Book Antiqua" panose="02040602050305030304" pitchFamily="18" charset="0"/>
              </a:rPr>
              <a:t>		</a:t>
            </a:r>
            <a:r>
              <a:rPr lang="en-US" dirty="0" smtClean="0">
                <a:latin typeface="Book Antiqua" panose="02040602050305030304" pitchFamily="18" charset="0"/>
              </a:rPr>
              <a:t>} </a:t>
            </a:r>
          </a:p>
          <a:p>
            <a:pPr marL="0" indent="0">
              <a:buNone/>
            </a:pPr>
            <a:r>
              <a:rPr lang="en-US" dirty="0">
                <a:latin typeface="Book Antiqua" panose="02040602050305030304" pitchFamily="18" charset="0"/>
              </a:rPr>
              <a:t>	</a:t>
            </a:r>
            <a:r>
              <a:rPr lang="en-US" dirty="0" smtClean="0">
                <a:latin typeface="Book Antiqua" panose="02040602050305030304" pitchFamily="18" charset="0"/>
              </a:rPr>
              <a:t>statement….. 		</a:t>
            </a:r>
            <a:r>
              <a:rPr lang="en-US" dirty="0">
                <a:latin typeface="Book Antiqua" panose="02040602050305030304" pitchFamily="18" charset="0"/>
              </a:rPr>
              <a:t>	</a:t>
            </a:r>
            <a:r>
              <a:rPr lang="en-US" dirty="0" smtClean="0">
                <a:latin typeface="Book Antiqua" panose="02040602050305030304" pitchFamily="18" charset="0"/>
              </a:rPr>
              <a:t>// body of outer loop </a:t>
            </a:r>
          </a:p>
          <a:p>
            <a:pPr marL="0" indent="0">
              <a:buNone/>
            </a:pPr>
            <a:r>
              <a:rPr lang="en-US" dirty="0" smtClean="0">
                <a:latin typeface="Book Antiqua" panose="02040602050305030304" pitchFamily="18" charset="0"/>
              </a:rPr>
              <a:t>}</a:t>
            </a:r>
            <a:endParaRPr lang="en-US" dirty="0">
              <a:latin typeface="Book Antiqua" panose="02040602050305030304" pitchFamily="18" charset="0"/>
            </a:endParaRPr>
          </a:p>
        </p:txBody>
      </p:sp>
    </p:spTree>
    <p:extLst>
      <p:ext uri="{BB962C8B-B14F-4D97-AF65-F5344CB8AC3E}">
        <p14:creationId xmlns:p14="http://schemas.microsoft.com/office/powerpoint/2010/main" val="162656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155"/>
            <a:ext cx="10515600" cy="589935"/>
          </a:xfrm>
        </p:spPr>
        <p:txBody>
          <a:bodyPr>
            <a:normAutofit/>
          </a:bodyPr>
          <a:lstStyle/>
          <a:p>
            <a:r>
              <a:rPr lang="en-US" sz="2800" dirty="0">
                <a:solidFill>
                  <a:srgbClr val="FF0000"/>
                </a:solidFill>
                <a:latin typeface="Book Antiqua" panose="02040602050305030304" pitchFamily="18" charset="0"/>
              </a:rPr>
              <a:t>Example of do-while loop using C++ code:</a:t>
            </a:r>
            <a:endParaRPr lang="en-US" sz="2800" dirty="0">
              <a:latin typeface="Book Antiqua" panose="02040602050305030304" pitchFamily="18" charset="0"/>
            </a:endParaRPr>
          </a:p>
        </p:txBody>
      </p:sp>
      <p:sp>
        <p:nvSpPr>
          <p:cNvPr id="3" name="Content Placeholder 2"/>
          <p:cNvSpPr>
            <a:spLocks noGrp="1"/>
          </p:cNvSpPr>
          <p:nvPr>
            <p:ph idx="1"/>
          </p:nvPr>
        </p:nvSpPr>
        <p:spPr>
          <a:xfrm>
            <a:off x="838200" y="698090"/>
            <a:ext cx="10515600" cy="5892491"/>
          </a:xfrm>
        </p:spPr>
        <p:txBody>
          <a:bodyPr>
            <a:normAutofit fontScale="92500" lnSpcReduction="10000"/>
          </a:bodyPr>
          <a:lstStyle/>
          <a:p>
            <a:pPr marL="0" indent="0">
              <a:buNone/>
            </a:pPr>
            <a:r>
              <a:rPr lang="en-US" dirty="0" err="1" smtClean="0">
                <a:latin typeface="Book Antiqua" panose="02040602050305030304" pitchFamily="18" charset="0"/>
              </a:rPr>
              <a:t>int</a:t>
            </a:r>
            <a:r>
              <a:rPr lang="en-US" dirty="0" smtClean="0">
                <a:latin typeface="Book Antiqua" panose="02040602050305030304" pitchFamily="18" charset="0"/>
              </a:rPr>
              <a:t> main()</a:t>
            </a:r>
          </a:p>
          <a:p>
            <a:pPr marL="0" indent="0">
              <a:buNone/>
            </a:pPr>
            <a:r>
              <a:rPr lang="en-US" dirty="0" smtClean="0">
                <a:latin typeface="Book Antiqua" panose="02040602050305030304" pitchFamily="18" charset="0"/>
              </a:rPr>
              <a:t>{</a:t>
            </a:r>
          </a:p>
          <a:p>
            <a:pPr marL="0" indent="0">
              <a:buNone/>
            </a:pPr>
            <a:r>
              <a:rPr lang="en-US" dirty="0">
                <a:latin typeface="Book Antiqua" panose="02040602050305030304" pitchFamily="18" charset="0"/>
              </a:rPr>
              <a:t>	</a:t>
            </a:r>
            <a:r>
              <a:rPr lang="en-US" dirty="0" err="1" smtClean="0">
                <a:latin typeface="Book Antiqua" panose="02040602050305030304" pitchFamily="18" charset="0"/>
              </a:rPr>
              <a:t>int</a:t>
            </a:r>
            <a:r>
              <a:rPr lang="en-US" dirty="0" smtClean="0">
                <a:latin typeface="Book Antiqua" panose="02040602050305030304" pitchFamily="18" charset="0"/>
              </a:rPr>
              <a:t> </a:t>
            </a:r>
            <a:r>
              <a:rPr lang="en-US" dirty="0" err="1" smtClean="0">
                <a:latin typeface="Book Antiqua" panose="02040602050305030304" pitchFamily="18" charset="0"/>
              </a:rPr>
              <a:t>i</a:t>
            </a:r>
            <a:r>
              <a:rPr lang="en-US" dirty="0" smtClean="0">
                <a:latin typeface="Book Antiqua" panose="02040602050305030304" pitchFamily="18" charset="0"/>
              </a:rPr>
              <a:t>, j;</a:t>
            </a:r>
          </a:p>
          <a:p>
            <a:pPr marL="0" indent="0">
              <a:buNone/>
            </a:pPr>
            <a:r>
              <a:rPr lang="en-US" dirty="0">
                <a:latin typeface="Book Antiqua" panose="02040602050305030304" pitchFamily="18" charset="0"/>
              </a:rPr>
              <a:t>	</a:t>
            </a:r>
            <a:r>
              <a:rPr lang="en-US" dirty="0" smtClean="0">
                <a:latin typeface="Book Antiqua" panose="02040602050305030304" pitchFamily="18" charset="0"/>
              </a:rPr>
              <a:t>for(</a:t>
            </a:r>
            <a:r>
              <a:rPr lang="en-US" dirty="0" err="1" smtClean="0">
                <a:latin typeface="Book Antiqua" panose="02040602050305030304" pitchFamily="18" charset="0"/>
              </a:rPr>
              <a:t>i</a:t>
            </a:r>
            <a:r>
              <a:rPr lang="en-US" dirty="0" smtClean="0">
                <a:latin typeface="Book Antiqua" panose="02040602050305030304" pitchFamily="18" charset="0"/>
              </a:rPr>
              <a:t> = 1; </a:t>
            </a:r>
            <a:r>
              <a:rPr lang="en-US" dirty="0" err="1" smtClean="0">
                <a:latin typeface="Book Antiqua" panose="02040602050305030304" pitchFamily="18" charset="0"/>
              </a:rPr>
              <a:t>i</a:t>
            </a:r>
            <a:r>
              <a:rPr lang="en-US" dirty="0" smtClean="0">
                <a:latin typeface="Book Antiqua" panose="02040602050305030304" pitchFamily="18" charset="0"/>
              </a:rPr>
              <a:t> &lt;= 3; </a:t>
            </a:r>
            <a:r>
              <a:rPr lang="en-US" dirty="0" err="1" smtClean="0">
                <a:latin typeface="Book Antiqua" panose="02040602050305030304" pitchFamily="18" charset="0"/>
              </a:rPr>
              <a:t>i</a:t>
            </a:r>
            <a:r>
              <a:rPr lang="en-US" dirty="0" smtClean="0">
                <a:latin typeface="Book Antiqua" panose="02040602050305030304" pitchFamily="18" charset="0"/>
              </a:rPr>
              <a:t>++)			//outer loop</a:t>
            </a:r>
          </a:p>
          <a:p>
            <a:pPr marL="0" indent="0">
              <a:buNone/>
            </a:pPr>
            <a:r>
              <a:rPr lang="en-US" dirty="0">
                <a:latin typeface="Book Antiqua" panose="02040602050305030304" pitchFamily="18" charset="0"/>
              </a:rPr>
              <a:t>	</a:t>
            </a:r>
            <a:r>
              <a:rPr lang="en-US" dirty="0" smtClean="0">
                <a:latin typeface="Book Antiqua" panose="02040602050305030304" pitchFamily="18" charset="0"/>
              </a:rPr>
              <a:t>	{</a:t>
            </a:r>
          </a:p>
          <a:p>
            <a:pPr marL="0" indent="0">
              <a:buNone/>
            </a:pPr>
            <a:r>
              <a:rPr lang="en-US" dirty="0">
                <a:latin typeface="Book Antiqua" panose="02040602050305030304" pitchFamily="18" charset="0"/>
              </a:rPr>
              <a:t>	</a:t>
            </a:r>
            <a:r>
              <a:rPr lang="en-US" dirty="0" smtClean="0">
                <a:latin typeface="Book Antiqua" panose="02040602050305030304" pitchFamily="18" charset="0"/>
              </a:rPr>
              <a:t>		for(j = 1; j &lt;= 5; </a:t>
            </a:r>
            <a:r>
              <a:rPr lang="en-US" dirty="0" err="1" smtClean="0">
                <a:latin typeface="Book Antiqua" panose="02040602050305030304" pitchFamily="18" charset="0"/>
              </a:rPr>
              <a:t>j++</a:t>
            </a:r>
            <a:r>
              <a:rPr lang="en-US" dirty="0" smtClean="0">
                <a:latin typeface="Book Antiqua" panose="02040602050305030304" pitchFamily="18" charset="0"/>
              </a:rPr>
              <a:t>)	//inner loop </a:t>
            </a:r>
          </a:p>
          <a:p>
            <a:pPr marL="0" indent="0">
              <a:buNone/>
            </a:pPr>
            <a:r>
              <a:rPr lang="en-US" dirty="0">
                <a:latin typeface="Book Antiqua" panose="02040602050305030304" pitchFamily="18" charset="0"/>
              </a:rPr>
              <a:t>	</a:t>
            </a:r>
            <a:r>
              <a:rPr lang="en-US" dirty="0" smtClean="0">
                <a:latin typeface="Book Antiqua" panose="02040602050305030304" pitchFamily="18" charset="0"/>
              </a:rPr>
              <a:t>		{</a:t>
            </a:r>
          </a:p>
          <a:p>
            <a:pPr marL="0" indent="0">
              <a:buNone/>
            </a:pPr>
            <a:r>
              <a:rPr lang="en-US" dirty="0">
                <a:latin typeface="Book Antiqua" panose="02040602050305030304" pitchFamily="18" charset="0"/>
              </a:rPr>
              <a:t>	</a:t>
            </a:r>
            <a:r>
              <a:rPr lang="en-US" dirty="0" smtClean="0">
                <a:latin typeface="Book Antiqua" panose="02040602050305030304" pitchFamily="18" charset="0"/>
              </a:rPr>
              <a:t>			</a:t>
            </a:r>
            <a:r>
              <a:rPr lang="en-US" dirty="0" err="1" smtClean="0">
                <a:latin typeface="Book Antiqua" panose="02040602050305030304" pitchFamily="18" charset="0"/>
              </a:rPr>
              <a:t>cout</a:t>
            </a:r>
            <a:r>
              <a:rPr lang="en-US" dirty="0" smtClean="0">
                <a:latin typeface="Book Antiqua" panose="02040602050305030304" pitchFamily="18" charset="0"/>
              </a:rPr>
              <a:t>&lt;&lt;</a:t>
            </a:r>
            <a:r>
              <a:rPr lang="en-US" dirty="0" err="1" smtClean="0">
                <a:latin typeface="Book Antiqua" panose="02040602050305030304" pitchFamily="18" charset="0"/>
              </a:rPr>
              <a:t>i</a:t>
            </a:r>
            <a:r>
              <a:rPr lang="en-US" dirty="0" smtClean="0">
                <a:latin typeface="Book Antiqua" panose="02040602050305030304" pitchFamily="18" charset="0"/>
              </a:rPr>
              <a:t>&lt;&lt;“x”&lt;&lt;j&lt;&lt;“=“&lt;&lt;</a:t>
            </a:r>
            <a:r>
              <a:rPr lang="en-US" dirty="0" err="1" smtClean="0">
                <a:latin typeface="Book Antiqua" panose="02040602050305030304" pitchFamily="18" charset="0"/>
              </a:rPr>
              <a:t>i</a:t>
            </a:r>
            <a:r>
              <a:rPr lang="en-US" dirty="0" smtClean="0">
                <a:latin typeface="Book Antiqua" panose="02040602050305030304" pitchFamily="18" charset="0"/>
              </a:rPr>
              <a:t>*j&lt;&lt;</a:t>
            </a:r>
            <a:r>
              <a:rPr lang="en-US" dirty="0" err="1" smtClean="0">
                <a:latin typeface="Book Antiqua" panose="02040602050305030304" pitchFamily="18" charset="0"/>
              </a:rPr>
              <a:t>endl</a:t>
            </a:r>
            <a:r>
              <a:rPr lang="en-US" dirty="0" smtClean="0">
                <a:latin typeface="Book Antiqua" panose="02040602050305030304" pitchFamily="18" charset="0"/>
              </a:rPr>
              <a:t>; </a:t>
            </a:r>
          </a:p>
          <a:p>
            <a:pPr marL="0" indent="0">
              <a:buNone/>
            </a:pPr>
            <a:r>
              <a:rPr lang="en-US" dirty="0">
                <a:latin typeface="Book Antiqua" panose="02040602050305030304" pitchFamily="18" charset="0"/>
              </a:rPr>
              <a:t>	</a:t>
            </a:r>
            <a:r>
              <a:rPr lang="en-US" dirty="0" smtClean="0">
                <a:latin typeface="Book Antiqua" panose="02040602050305030304" pitchFamily="18" charset="0"/>
              </a:rPr>
              <a:t>		}</a:t>
            </a:r>
          </a:p>
          <a:p>
            <a:pPr marL="0" indent="0">
              <a:buNone/>
            </a:pPr>
            <a:r>
              <a:rPr lang="en-US" dirty="0">
                <a:latin typeface="Book Antiqua" panose="02040602050305030304" pitchFamily="18" charset="0"/>
              </a:rPr>
              <a:t>	</a:t>
            </a:r>
            <a:r>
              <a:rPr lang="en-US" dirty="0" smtClean="0">
                <a:latin typeface="Book Antiqua" panose="02040602050305030304" pitchFamily="18" charset="0"/>
              </a:rPr>
              <a:t>			</a:t>
            </a:r>
            <a:r>
              <a:rPr lang="en-US" dirty="0" err="1" smtClean="0">
                <a:latin typeface="Book Antiqua" panose="02040602050305030304" pitchFamily="18" charset="0"/>
              </a:rPr>
              <a:t>cout</a:t>
            </a:r>
            <a:r>
              <a:rPr lang="en-US" dirty="0" smtClean="0">
                <a:latin typeface="Book Antiqua" panose="02040602050305030304" pitchFamily="18" charset="0"/>
              </a:rPr>
              <a:t>&lt;&lt;</a:t>
            </a:r>
            <a:r>
              <a:rPr lang="en-US" dirty="0" err="1" smtClean="0">
                <a:latin typeface="Book Antiqua" panose="02040602050305030304" pitchFamily="18" charset="0"/>
              </a:rPr>
              <a:t>endl</a:t>
            </a:r>
            <a:r>
              <a:rPr lang="en-US" dirty="0" smtClean="0">
                <a:latin typeface="Book Antiqua" panose="02040602050305030304" pitchFamily="18" charset="0"/>
              </a:rPr>
              <a:t>;</a:t>
            </a:r>
          </a:p>
          <a:p>
            <a:pPr marL="0" indent="0">
              <a:buNone/>
            </a:pPr>
            <a:r>
              <a:rPr lang="en-US" dirty="0" smtClean="0">
                <a:latin typeface="Book Antiqua" panose="02040602050305030304" pitchFamily="18" charset="0"/>
              </a:rPr>
              <a:t>		}</a:t>
            </a:r>
          </a:p>
          <a:p>
            <a:pPr marL="0" indent="0">
              <a:buNone/>
            </a:pPr>
            <a:r>
              <a:rPr lang="en-US" dirty="0" smtClean="0">
                <a:latin typeface="Book Antiqua" panose="02040602050305030304" pitchFamily="18" charset="0"/>
              </a:rPr>
              <a:t>return 0;</a:t>
            </a:r>
          </a:p>
          <a:p>
            <a:pPr marL="0" indent="0">
              <a:buNone/>
            </a:pPr>
            <a:r>
              <a:rPr lang="en-US" dirty="0">
                <a:latin typeface="Book Antiqua" panose="02040602050305030304" pitchFamily="18" charset="0"/>
              </a:rPr>
              <a:t>}</a:t>
            </a:r>
          </a:p>
        </p:txBody>
      </p:sp>
    </p:spTree>
    <p:extLst>
      <p:ext uri="{BB962C8B-B14F-4D97-AF65-F5344CB8AC3E}">
        <p14:creationId xmlns:p14="http://schemas.microsoft.com/office/powerpoint/2010/main" val="299614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658"/>
            <a:ext cx="10515600" cy="45719"/>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838200" y="363794"/>
            <a:ext cx="10515600" cy="5813169"/>
          </a:xfrm>
        </p:spPr>
        <p:txBody>
          <a:bodyPr/>
          <a:lstStyle/>
          <a:p>
            <a:pPr marL="0" indent="0" algn="just">
              <a:buNone/>
            </a:pPr>
            <a:r>
              <a:rPr lang="en-US" sz="2600" dirty="0">
                <a:latin typeface="Book Antiqua" panose="02040602050305030304" pitchFamily="18" charset="0"/>
              </a:rPr>
              <a:t>The most common types of decision statements are:</a:t>
            </a:r>
          </a:p>
          <a:p>
            <a:pPr marL="0" indent="0" algn="just">
              <a:buNone/>
            </a:pPr>
            <a:r>
              <a:rPr lang="en-US" sz="2600" dirty="0">
                <a:latin typeface="Book Antiqua" panose="02040602050305030304" pitchFamily="18" charset="0"/>
              </a:rPr>
              <a:t>If-statement: Executes a block of code if a condition is true. </a:t>
            </a: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If-else statement: Executes one block of code if the condition true, and another block if the condition is false. </a:t>
            </a:r>
          </a:p>
          <a:p>
            <a:pPr marL="0" indent="0" algn="just">
              <a:buNone/>
            </a:pPr>
            <a:r>
              <a:rPr lang="en-US" sz="2600" dirty="0" smtClean="0">
                <a:latin typeface="Book Antiqua" panose="02040602050305030304" pitchFamily="18" charset="0"/>
              </a:rPr>
              <a:t>Switch statement: The switch statement is used to simplify complex conditional logic when comparing a variable against multiple possible values (cases). </a:t>
            </a:r>
          </a:p>
          <a:p>
            <a:pPr marL="0" indent="0" algn="just">
              <a:buNone/>
            </a:pPr>
            <a:r>
              <a:rPr lang="en-US" sz="2600" dirty="0" smtClean="0">
                <a:latin typeface="Book Antiqua" panose="02040602050305030304" pitchFamily="18" charset="0"/>
              </a:rPr>
              <a:t>It is useful for: Handling multiple conditions, Improving performance   </a:t>
            </a:r>
            <a:endParaRPr lang="en-US" sz="2600" dirty="0">
              <a:latin typeface="Book Antiqua" panose="02040602050305030304" pitchFamily="18" charset="0"/>
            </a:endParaRPr>
          </a:p>
          <a:p>
            <a:pPr marL="0" indent="0">
              <a:buNone/>
            </a:pPr>
            <a:endParaRPr lang="en-US" dirty="0"/>
          </a:p>
        </p:txBody>
      </p:sp>
    </p:spTree>
    <p:extLst>
      <p:ext uri="{BB962C8B-B14F-4D97-AF65-F5344CB8AC3E}">
        <p14:creationId xmlns:p14="http://schemas.microsoft.com/office/powerpoint/2010/main" val="938681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530"/>
            <a:ext cx="10515600" cy="638354"/>
          </a:xfrm>
        </p:spPr>
        <p:txBody>
          <a:bodyPr>
            <a:normAutofit/>
          </a:bodyPr>
          <a:lstStyle/>
          <a:p>
            <a:pPr algn="ctr"/>
            <a:r>
              <a:rPr lang="en-US" sz="2800" dirty="0" smtClean="0">
                <a:solidFill>
                  <a:srgbClr val="FF0000"/>
                </a:solidFill>
                <a:latin typeface="Book Antiqua" panose="02040602050305030304" pitchFamily="18" charset="0"/>
              </a:rPr>
              <a:t>Continue Statement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810884"/>
            <a:ext cx="10515600" cy="6047116"/>
          </a:xfrm>
        </p:spPr>
        <p:txBody>
          <a:bodyPr>
            <a:noAutofit/>
          </a:bodyPr>
          <a:lstStyle/>
          <a:p>
            <a:pPr marL="0" indent="0" algn="just">
              <a:buNone/>
            </a:pPr>
            <a:r>
              <a:rPr lang="en-US" sz="2600" dirty="0" smtClean="0">
                <a:latin typeface="Book Antiqua" panose="02040602050305030304" pitchFamily="18" charset="0"/>
              </a:rPr>
              <a:t>The continue statement provides a convenient way to jump to the start of a next iteration ignoring the remaining part of the loop for an iteration. For example, we are going to skip the number 5 in our countdown:  </a:t>
            </a:r>
          </a:p>
          <a:p>
            <a:pPr marL="0" indent="0" algn="just">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main()</a:t>
            </a:r>
          </a:p>
          <a:p>
            <a:pPr marL="0" indent="0" algn="just">
              <a:buNone/>
            </a:pP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for(</a:t>
            </a:r>
            <a:r>
              <a:rPr lang="en-US" sz="2600" dirty="0" err="1" smtClean="0">
                <a:latin typeface="Book Antiqua" panose="02040602050305030304" pitchFamily="18" charset="0"/>
              </a:rPr>
              <a:t>int</a:t>
            </a:r>
            <a:r>
              <a:rPr lang="en-US" sz="2600" dirty="0" smtClean="0">
                <a:latin typeface="Book Antiqua" panose="02040602050305030304" pitchFamily="18" charset="0"/>
              </a:rPr>
              <a:t> n=10; n&gt;0; n--)</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if(n==5) continue;</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&lt;&lt;n&lt;&lt;“,”;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a:t>
            </a:r>
          </a:p>
          <a:p>
            <a:pPr marL="0" indent="0" algn="just">
              <a:buNone/>
            </a:pPr>
            <a:r>
              <a:rPr lang="en-US" sz="2600" dirty="0" smtClean="0">
                <a:latin typeface="Book Antiqua" panose="02040602050305030304" pitchFamily="18" charset="0"/>
              </a:rPr>
              <a:t> return 0;</a:t>
            </a:r>
          </a:p>
          <a:p>
            <a:pPr marL="0" indent="0" algn="just">
              <a:buNone/>
            </a:pPr>
            <a:r>
              <a:rPr lang="en-US" sz="2600" dirty="0">
                <a:latin typeface="Book Antiqua" panose="02040602050305030304" pitchFamily="18" charset="0"/>
              </a:rPr>
              <a:t>}</a:t>
            </a:r>
            <a:endParaRPr lang="en-US" sz="2600" dirty="0" smtClean="0">
              <a:latin typeface="Book Antiqua" panose="02040602050305030304" pitchFamily="18" charset="0"/>
            </a:endParaRPr>
          </a:p>
        </p:txBody>
      </p:sp>
    </p:spTree>
    <p:extLst>
      <p:ext uri="{BB962C8B-B14F-4D97-AF65-F5344CB8AC3E}">
        <p14:creationId xmlns:p14="http://schemas.microsoft.com/office/powerpoint/2010/main" val="144615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276"/>
            <a:ext cx="10515600" cy="776378"/>
          </a:xfrm>
        </p:spPr>
        <p:txBody>
          <a:bodyPr>
            <a:normAutofit/>
          </a:bodyPr>
          <a:lstStyle/>
          <a:p>
            <a:r>
              <a:rPr lang="en-US" sz="2800" dirty="0" smtClean="0">
                <a:solidFill>
                  <a:srgbClr val="FF0000"/>
                </a:solidFill>
                <a:latin typeface="Book Antiqua" panose="02040602050305030304" pitchFamily="18" charset="0"/>
              </a:rPr>
              <a:t>IF Statement</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931654"/>
            <a:ext cx="10515600" cy="5779697"/>
          </a:xfrm>
        </p:spPr>
        <p:txBody>
          <a:bodyPr>
            <a:normAutofit lnSpcReduction="10000"/>
          </a:bodyPr>
          <a:lstStyle/>
          <a:p>
            <a:pPr marL="0" indent="0" algn="just">
              <a:buNone/>
            </a:pPr>
            <a:r>
              <a:rPr lang="en-US" sz="2600" dirty="0" smtClean="0">
                <a:latin typeface="Book Antiqua" panose="02040602050305030304" pitchFamily="18" charset="0"/>
              </a:rPr>
              <a:t>If statement is the most simple decision-making statement. It is used to decide whether a certain statement or block of statements will be executed or not i.e., if a certain condition is true then a block of statement is executed otherwise not. The general syntax of an if statement is given below. </a:t>
            </a:r>
          </a:p>
          <a:p>
            <a:pPr marL="0" indent="0" algn="just">
              <a:buNone/>
            </a:pPr>
            <a:r>
              <a:rPr lang="en-US" sz="2600" b="1" dirty="0" smtClean="0">
                <a:latin typeface="Book Antiqua" panose="02040602050305030304" pitchFamily="18" charset="0"/>
              </a:rPr>
              <a:t>For single statement If Structure</a:t>
            </a:r>
          </a:p>
          <a:p>
            <a:pPr marL="0" indent="0" algn="just">
              <a:buNone/>
            </a:pPr>
            <a:r>
              <a:rPr lang="en-US" sz="2600" dirty="0">
                <a:latin typeface="Book Antiqua" panose="02040602050305030304" pitchFamily="18" charset="0"/>
              </a:rPr>
              <a:t>i</a:t>
            </a:r>
            <a:r>
              <a:rPr lang="en-US" sz="2600" dirty="0" smtClean="0">
                <a:latin typeface="Book Antiqua" panose="02040602050305030304" pitchFamily="18" charset="0"/>
              </a:rPr>
              <a:t>f(condition)</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Statement;</a:t>
            </a:r>
          </a:p>
          <a:p>
            <a:pPr marL="0" indent="0" algn="just">
              <a:buNone/>
            </a:pPr>
            <a:r>
              <a:rPr lang="en-US" sz="2600" b="1" dirty="0" smtClean="0">
                <a:latin typeface="Book Antiqua" panose="02040602050305030304" pitchFamily="18" charset="0"/>
              </a:rPr>
              <a:t>For multiple statements If Structure</a:t>
            </a:r>
          </a:p>
          <a:p>
            <a:pPr marL="0" indent="0" algn="just">
              <a:buNone/>
            </a:pPr>
            <a:r>
              <a:rPr lang="en-US" sz="2600" dirty="0" smtClean="0">
                <a:latin typeface="Book Antiqua" panose="02040602050305030304" pitchFamily="18" charset="0"/>
              </a:rPr>
              <a:t> if(condition) </a:t>
            </a:r>
          </a:p>
          <a:p>
            <a:pPr marL="0" indent="0" algn="just">
              <a:buNone/>
            </a:pPr>
            <a:r>
              <a:rPr lang="en-US" sz="2600" dirty="0" smtClean="0">
                <a:latin typeface="Book Antiqua" panose="02040602050305030304" pitchFamily="18" charset="0"/>
              </a:rPr>
              <a:t>{</a:t>
            </a:r>
          </a:p>
          <a:p>
            <a:pPr marL="0" indent="0" algn="just">
              <a:buNone/>
            </a:pPr>
            <a:r>
              <a:rPr lang="en-US" sz="2600" dirty="0" smtClean="0">
                <a:latin typeface="Book Antiqua" panose="02040602050305030304" pitchFamily="18" charset="0"/>
              </a:rPr>
              <a:t>	Statement 1;</a:t>
            </a:r>
          </a:p>
          <a:p>
            <a:pPr marL="0" indent="0" algn="just">
              <a:buNone/>
            </a:pPr>
            <a:r>
              <a:rPr lang="en-US" sz="2600" dirty="0" smtClean="0">
                <a:latin typeface="Book Antiqua" panose="02040602050305030304" pitchFamily="18" charset="0"/>
              </a:rPr>
              <a:t>	Statement 2;</a:t>
            </a:r>
          </a:p>
          <a:p>
            <a:pPr marL="0" indent="0" algn="just">
              <a:buNone/>
            </a:pPr>
            <a:r>
              <a:rPr lang="en-US" sz="2600" dirty="0">
                <a:latin typeface="Book Antiqua" panose="02040602050305030304" pitchFamily="18" charset="0"/>
              </a:rPr>
              <a:t>}</a:t>
            </a:r>
          </a:p>
        </p:txBody>
      </p:sp>
    </p:spTree>
    <p:extLst>
      <p:ext uri="{BB962C8B-B14F-4D97-AF65-F5344CB8AC3E}">
        <p14:creationId xmlns:p14="http://schemas.microsoft.com/office/powerpoint/2010/main" val="11349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529"/>
            <a:ext cx="10515600" cy="776377"/>
          </a:xfrm>
        </p:spPr>
        <p:txBody>
          <a:bodyPr>
            <a:normAutofit/>
          </a:bodyPr>
          <a:lstStyle/>
          <a:p>
            <a:r>
              <a:rPr lang="en-US" sz="2800" dirty="0" smtClean="0">
                <a:solidFill>
                  <a:srgbClr val="FF0000"/>
                </a:solidFill>
                <a:latin typeface="Book Antiqua" panose="02040602050305030304" pitchFamily="18" charset="0"/>
              </a:rPr>
              <a:t>Working of if Statement</a:t>
            </a:r>
            <a:endParaRPr lang="en-US" sz="2800" dirty="0">
              <a:solidFill>
                <a:srgbClr val="FF0000"/>
              </a:solidFill>
              <a:latin typeface="Book Antiqua" panose="0204060205030503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1961" y="948906"/>
            <a:ext cx="4168878" cy="5550217"/>
          </a:xfrm>
        </p:spPr>
      </p:pic>
    </p:spTree>
    <p:extLst>
      <p:ext uri="{BB962C8B-B14F-4D97-AF65-F5344CB8AC3E}">
        <p14:creationId xmlns:p14="http://schemas.microsoft.com/office/powerpoint/2010/main" val="267786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827"/>
            <a:ext cx="10515600" cy="560438"/>
          </a:xfrm>
        </p:spPr>
        <p:txBody>
          <a:bodyPr>
            <a:normAutofit/>
          </a:bodyPr>
          <a:lstStyle/>
          <a:p>
            <a:r>
              <a:rPr lang="en-US" sz="2800" dirty="0">
                <a:solidFill>
                  <a:srgbClr val="FF0000"/>
                </a:solidFill>
                <a:latin typeface="Book Antiqua" panose="02040602050305030304" pitchFamily="18" charset="0"/>
              </a:rPr>
              <a:t>C++ code example to demonstrate the </a:t>
            </a:r>
            <a:r>
              <a:rPr lang="en-US" sz="2800" dirty="0" smtClean="0">
                <a:solidFill>
                  <a:srgbClr val="FF0000"/>
                </a:solidFill>
                <a:latin typeface="Book Antiqua" panose="02040602050305030304" pitchFamily="18" charset="0"/>
              </a:rPr>
              <a:t>if </a:t>
            </a:r>
            <a:r>
              <a:rPr lang="en-US" sz="2800" dirty="0">
                <a:solidFill>
                  <a:srgbClr val="FF0000"/>
                </a:solidFill>
                <a:latin typeface="Book Antiqua" panose="02040602050305030304" pitchFamily="18" charset="0"/>
              </a:rPr>
              <a:t>statement:</a:t>
            </a:r>
            <a:endParaRPr lang="en-US" sz="2800" dirty="0">
              <a:solidFill>
                <a:srgbClr val="FF0000"/>
              </a:solidFill>
            </a:endParaRPr>
          </a:p>
        </p:txBody>
      </p:sp>
      <p:sp>
        <p:nvSpPr>
          <p:cNvPr id="3" name="Content Placeholder 2"/>
          <p:cNvSpPr>
            <a:spLocks noGrp="1"/>
          </p:cNvSpPr>
          <p:nvPr>
            <p:ph idx="1"/>
          </p:nvPr>
        </p:nvSpPr>
        <p:spPr>
          <a:xfrm>
            <a:off x="838200" y="629265"/>
            <a:ext cx="10515600" cy="5547698"/>
          </a:xfrm>
        </p:spPr>
        <p:txBody>
          <a:bodyPr>
            <a:normAutofit/>
          </a:bodyPr>
          <a:lstStyle/>
          <a:p>
            <a:pPr marL="0" indent="0">
              <a:buNone/>
            </a:pPr>
            <a:r>
              <a:rPr lang="en-US" sz="2600" dirty="0" err="1">
                <a:latin typeface="Book Antiqua" panose="02040602050305030304" pitchFamily="18" charset="0"/>
              </a:rPr>
              <a:t>int</a:t>
            </a:r>
            <a:r>
              <a:rPr lang="en-US" sz="2600" dirty="0">
                <a:latin typeface="Book Antiqua" panose="02040602050305030304" pitchFamily="18" charset="0"/>
              </a:rPr>
              <a:t> main()</a:t>
            </a:r>
          </a:p>
          <a:p>
            <a:pPr marL="0" indent="0">
              <a:buNone/>
            </a:pPr>
            <a:r>
              <a:rPr lang="en-US" sz="2600" dirty="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int</a:t>
            </a:r>
            <a:r>
              <a:rPr lang="en-US" sz="2600" dirty="0" smtClean="0">
                <a:latin typeface="Book Antiqua" panose="02040602050305030304" pitchFamily="18" charset="0"/>
              </a:rPr>
              <a:t> x;</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&lt;&lt;“Enter a number”&lt;&lt;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cin</a:t>
            </a:r>
            <a:r>
              <a:rPr lang="en-US" sz="2600" dirty="0" smtClean="0">
                <a:latin typeface="Book Antiqua" panose="02040602050305030304" pitchFamily="18" charset="0"/>
              </a:rPr>
              <a:t>&gt;&gt;x;</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if(x%2==0)</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&lt;&lt;x&lt;&lt;“</a:t>
            </a:r>
            <a:r>
              <a:rPr lang="en-US" sz="2600" dirty="0">
                <a:latin typeface="Book Antiqua" panose="02040602050305030304" pitchFamily="18" charset="0"/>
              </a:rPr>
              <a:t> </a:t>
            </a:r>
            <a:r>
              <a:rPr lang="en-US" sz="2600" dirty="0" smtClean="0">
                <a:latin typeface="Book Antiqua" panose="02040602050305030304" pitchFamily="18" charset="0"/>
              </a:rPr>
              <a:t>is even number”&lt;&lt;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buNone/>
            </a:pPr>
            <a:r>
              <a:rPr lang="en-US" sz="2600" dirty="0">
                <a:latin typeface="Book Antiqua" panose="02040602050305030304" pitchFamily="18" charset="0"/>
              </a:rPr>
              <a:t>	return 0;</a:t>
            </a:r>
          </a:p>
          <a:p>
            <a:pPr marL="0" indent="0">
              <a:buNone/>
            </a:pPr>
            <a:r>
              <a:rPr lang="en-US" sz="2600" dirty="0">
                <a:latin typeface="Book Antiqua" panose="02040602050305030304" pitchFamily="18" charset="0"/>
              </a:rPr>
              <a:t>}</a:t>
            </a:r>
          </a:p>
          <a:p>
            <a:pPr marL="0" indent="0">
              <a:buNone/>
            </a:pPr>
            <a:endParaRPr lang="en-US" dirty="0"/>
          </a:p>
        </p:txBody>
      </p:sp>
    </p:spTree>
    <p:extLst>
      <p:ext uri="{BB962C8B-B14F-4D97-AF65-F5344CB8AC3E}">
        <p14:creationId xmlns:p14="http://schemas.microsoft.com/office/powerpoint/2010/main" val="133190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023"/>
            <a:ext cx="10515600" cy="638354"/>
          </a:xfrm>
        </p:spPr>
        <p:txBody>
          <a:bodyPr>
            <a:normAutofit/>
          </a:bodyPr>
          <a:lstStyle/>
          <a:p>
            <a:r>
              <a:rPr lang="en-US" sz="2800" dirty="0" smtClean="0">
                <a:solidFill>
                  <a:srgbClr val="FF0000"/>
                </a:solidFill>
                <a:latin typeface="Book Antiqua" panose="02040602050305030304" pitchFamily="18" charset="0"/>
              </a:rPr>
              <a:t>If-else Statement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76376"/>
            <a:ext cx="10515600" cy="6081623"/>
          </a:xfrm>
        </p:spPr>
        <p:txBody>
          <a:bodyPr>
            <a:normAutofit/>
          </a:bodyPr>
          <a:lstStyle/>
          <a:p>
            <a:pPr marL="0" indent="0" algn="just">
              <a:buNone/>
            </a:pPr>
            <a:r>
              <a:rPr lang="en-US" sz="2600" dirty="0" smtClean="0">
                <a:latin typeface="Book Antiqua" panose="02040602050305030304" pitchFamily="18" charset="0"/>
              </a:rPr>
              <a:t>The if-else statement allows a program to make decisions based on a condition. It works like a simple choice:</a:t>
            </a:r>
          </a:p>
          <a:p>
            <a:pPr marL="0" indent="0" algn="just">
              <a:buNone/>
            </a:pPr>
            <a:r>
              <a:rPr lang="en-US" sz="2600" b="1" dirty="0" smtClean="0">
                <a:latin typeface="Book Antiqua" panose="02040602050305030304" pitchFamily="18" charset="0"/>
              </a:rPr>
              <a:t>If</a:t>
            </a:r>
            <a:r>
              <a:rPr lang="en-US" sz="2600" dirty="0" smtClean="0">
                <a:latin typeface="Book Antiqua" panose="02040602050305030304" pitchFamily="18" charset="0"/>
              </a:rPr>
              <a:t> the condition is true, the program will execute the code inside the </a:t>
            </a:r>
            <a:r>
              <a:rPr lang="en-US" sz="2600" b="1" dirty="0" smtClean="0">
                <a:latin typeface="Book Antiqua" panose="02040602050305030304" pitchFamily="18" charset="0"/>
              </a:rPr>
              <a:t>if </a:t>
            </a:r>
            <a:r>
              <a:rPr lang="en-US" sz="2600" dirty="0" smtClean="0">
                <a:latin typeface="Book Antiqua" panose="02040602050305030304" pitchFamily="18" charset="0"/>
              </a:rPr>
              <a:t>block. </a:t>
            </a:r>
          </a:p>
          <a:p>
            <a:pPr marL="0" indent="0" algn="just">
              <a:buNone/>
            </a:pPr>
            <a:r>
              <a:rPr lang="en-US" sz="2600" b="1" dirty="0" smtClean="0">
                <a:latin typeface="Book Antiqua" panose="02040602050305030304" pitchFamily="18" charset="0"/>
              </a:rPr>
              <a:t>Else</a:t>
            </a:r>
            <a:r>
              <a:rPr lang="en-US" sz="2600" dirty="0" smtClean="0">
                <a:latin typeface="Book Antiqua" panose="02040602050305030304" pitchFamily="18" charset="0"/>
              </a:rPr>
              <a:t> if the condition is false, the program will execute the code inside the </a:t>
            </a:r>
            <a:r>
              <a:rPr lang="en-US" sz="2600" b="1" dirty="0" smtClean="0">
                <a:latin typeface="Book Antiqua" panose="02040602050305030304" pitchFamily="18" charset="0"/>
              </a:rPr>
              <a:t>else</a:t>
            </a:r>
            <a:r>
              <a:rPr lang="en-US" sz="2600" dirty="0" smtClean="0">
                <a:latin typeface="Book Antiqua" panose="02040602050305030304" pitchFamily="18" charset="0"/>
              </a:rPr>
              <a:t> block. </a:t>
            </a:r>
          </a:p>
          <a:p>
            <a:pPr marL="0" indent="0" algn="just">
              <a:buNone/>
            </a:pPr>
            <a:r>
              <a:rPr lang="en-US" sz="2600" dirty="0" smtClean="0">
                <a:latin typeface="Book Antiqua" panose="02040602050305030304" pitchFamily="18" charset="0"/>
              </a:rPr>
              <a:t>If-else makes programs interactive by reacting to different situations. </a:t>
            </a:r>
          </a:p>
          <a:p>
            <a:pPr marL="0" indent="0" algn="just">
              <a:buNone/>
            </a:pPr>
            <a:r>
              <a:rPr lang="en-US" sz="2600" dirty="0" smtClean="0">
                <a:latin typeface="Book Antiqua" panose="02040602050305030304" pitchFamily="18" charset="0"/>
              </a:rPr>
              <a:t>Also helps in decision-making based on conditions. The general syntax of an if-else statement is given below. </a:t>
            </a:r>
          </a:p>
          <a:p>
            <a:pPr marL="0" indent="0" algn="just">
              <a:buNone/>
            </a:pPr>
            <a:r>
              <a:rPr lang="en-US" sz="2600" dirty="0" smtClean="0">
                <a:latin typeface="Book Antiqua" panose="02040602050305030304" pitchFamily="18" charset="0"/>
              </a:rPr>
              <a:t>If (condition)</a:t>
            </a:r>
          </a:p>
          <a:p>
            <a:pPr marL="0" indent="0" algn="just">
              <a:buNone/>
            </a:pPr>
            <a:r>
              <a:rPr lang="en-US" sz="2600" dirty="0" smtClean="0">
                <a:latin typeface="Book Antiqua" panose="02040602050305030304" pitchFamily="18" charset="0"/>
              </a:rPr>
              <a:t>Statement;</a:t>
            </a:r>
          </a:p>
          <a:p>
            <a:pPr marL="0" indent="0" algn="just">
              <a:buNone/>
            </a:pPr>
            <a:r>
              <a:rPr lang="en-US" sz="2600" dirty="0" smtClean="0">
                <a:latin typeface="Book Antiqua" panose="02040602050305030304" pitchFamily="18" charset="0"/>
              </a:rPr>
              <a:t>else</a:t>
            </a:r>
          </a:p>
          <a:p>
            <a:pPr marL="0" indent="0" algn="just">
              <a:buNone/>
            </a:pPr>
            <a:r>
              <a:rPr lang="en-US" sz="2600" dirty="0" smtClean="0">
                <a:latin typeface="Book Antiqua" panose="02040602050305030304" pitchFamily="18" charset="0"/>
              </a:rPr>
              <a:t>Statement;</a:t>
            </a:r>
          </a:p>
          <a:p>
            <a:pPr marL="0" indent="0" algn="just">
              <a:buNone/>
            </a:pPr>
            <a:endParaRPr lang="en-US" sz="2600" dirty="0">
              <a:latin typeface="Book Antiqua" panose="02040602050305030304" pitchFamily="18" charset="0"/>
            </a:endParaRPr>
          </a:p>
        </p:txBody>
      </p:sp>
    </p:spTree>
    <p:extLst>
      <p:ext uri="{BB962C8B-B14F-4D97-AF65-F5344CB8AC3E}">
        <p14:creationId xmlns:p14="http://schemas.microsoft.com/office/powerpoint/2010/main" val="4084050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657"/>
            <a:ext cx="10515600" cy="511277"/>
          </a:xfrm>
        </p:spPr>
        <p:txBody>
          <a:bodyPr>
            <a:normAutofit/>
          </a:bodyPr>
          <a:lstStyle/>
          <a:p>
            <a:r>
              <a:rPr lang="en-US" sz="2800" dirty="0">
                <a:solidFill>
                  <a:srgbClr val="FF0000"/>
                </a:solidFill>
                <a:latin typeface="Book Antiqua" panose="02040602050305030304" pitchFamily="18" charset="0"/>
              </a:rPr>
              <a:t>Working of </a:t>
            </a:r>
            <a:r>
              <a:rPr lang="en-US" sz="2800" dirty="0" smtClean="0">
                <a:solidFill>
                  <a:srgbClr val="FF0000"/>
                </a:solidFill>
                <a:latin typeface="Book Antiqua" panose="02040602050305030304" pitchFamily="18" charset="0"/>
              </a:rPr>
              <a:t>if-else Statements</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6697" y="1341298"/>
            <a:ext cx="5410478" cy="4438878"/>
          </a:xfrm>
        </p:spPr>
      </p:pic>
    </p:spTree>
    <p:extLst>
      <p:ext uri="{BB962C8B-B14F-4D97-AF65-F5344CB8AC3E}">
        <p14:creationId xmlns:p14="http://schemas.microsoft.com/office/powerpoint/2010/main" val="571490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8"/>
            <a:ext cx="10515600" cy="530942"/>
          </a:xfrm>
        </p:spPr>
        <p:txBody>
          <a:bodyPr>
            <a:normAutofit/>
          </a:bodyPr>
          <a:lstStyle/>
          <a:p>
            <a:r>
              <a:rPr lang="en-US" sz="2800" dirty="0" smtClean="0">
                <a:solidFill>
                  <a:srgbClr val="FF0000"/>
                </a:solidFill>
                <a:latin typeface="Book Antiqua" panose="02040602050305030304" pitchFamily="18" charset="0"/>
              </a:rPr>
              <a:t>C++ code example to demonstrate the if-else statements: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966019" y="560440"/>
            <a:ext cx="10515600" cy="5889522"/>
          </a:xfrm>
        </p:spPr>
        <p:txBody>
          <a:bodyPr>
            <a:normAutofit fontScale="92500" lnSpcReduction="10000"/>
          </a:bodyPr>
          <a:lstStyle/>
          <a:p>
            <a:pPr marL="0" indent="0">
              <a:buNone/>
            </a:pPr>
            <a:r>
              <a:rPr lang="en-US" dirty="0" err="1" smtClean="0">
                <a:latin typeface="Book Antiqua" panose="02040602050305030304" pitchFamily="18" charset="0"/>
              </a:rPr>
              <a:t>int</a:t>
            </a:r>
            <a:r>
              <a:rPr lang="en-US" dirty="0" smtClean="0">
                <a:latin typeface="Book Antiqua" panose="02040602050305030304" pitchFamily="18" charset="0"/>
              </a:rPr>
              <a:t> main()</a:t>
            </a:r>
          </a:p>
          <a:p>
            <a:pPr marL="0" indent="0">
              <a:buNone/>
            </a:pPr>
            <a:r>
              <a:rPr lang="en-US" dirty="0" smtClean="0">
                <a:latin typeface="Book Antiqua" panose="02040602050305030304" pitchFamily="18" charset="0"/>
              </a:rPr>
              <a:t>{</a:t>
            </a:r>
          </a:p>
          <a:p>
            <a:pPr marL="0" indent="0">
              <a:buNone/>
            </a:pPr>
            <a:r>
              <a:rPr lang="en-US" dirty="0">
                <a:latin typeface="Book Antiqua" panose="02040602050305030304" pitchFamily="18" charset="0"/>
              </a:rPr>
              <a:t>	</a:t>
            </a:r>
            <a:r>
              <a:rPr lang="en-US" dirty="0" err="1" smtClean="0">
                <a:latin typeface="Book Antiqua" panose="02040602050305030304" pitchFamily="18" charset="0"/>
              </a:rPr>
              <a:t>int</a:t>
            </a:r>
            <a:r>
              <a:rPr lang="en-US" dirty="0" smtClean="0">
                <a:latin typeface="Book Antiqua" panose="02040602050305030304" pitchFamily="18" charset="0"/>
              </a:rPr>
              <a:t> age;</a:t>
            </a:r>
          </a:p>
          <a:p>
            <a:pPr marL="0" indent="0">
              <a:buNone/>
            </a:pPr>
            <a:r>
              <a:rPr lang="en-US" dirty="0">
                <a:latin typeface="Book Antiqua" panose="02040602050305030304" pitchFamily="18" charset="0"/>
              </a:rPr>
              <a:t>	</a:t>
            </a:r>
            <a:r>
              <a:rPr lang="en-US" dirty="0" err="1" smtClean="0">
                <a:latin typeface="Book Antiqua" panose="02040602050305030304" pitchFamily="18" charset="0"/>
              </a:rPr>
              <a:t>cout</a:t>
            </a:r>
            <a:r>
              <a:rPr lang="en-US" dirty="0" smtClean="0">
                <a:latin typeface="Book Antiqua" panose="02040602050305030304" pitchFamily="18" charset="0"/>
              </a:rPr>
              <a:t>&lt;&lt;“Enter you age”&lt;&lt;</a:t>
            </a:r>
            <a:r>
              <a:rPr lang="en-US" dirty="0" err="1" smtClean="0">
                <a:latin typeface="Book Antiqua" panose="02040602050305030304" pitchFamily="18" charset="0"/>
              </a:rPr>
              <a:t>endl</a:t>
            </a:r>
            <a:r>
              <a:rPr lang="en-US" dirty="0" smtClean="0">
                <a:latin typeface="Book Antiqua" panose="02040602050305030304" pitchFamily="18" charset="0"/>
              </a:rPr>
              <a:t>;</a:t>
            </a:r>
          </a:p>
          <a:p>
            <a:pPr marL="0" indent="0">
              <a:buNone/>
            </a:pPr>
            <a:r>
              <a:rPr lang="en-US" dirty="0">
                <a:latin typeface="Book Antiqua" panose="02040602050305030304" pitchFamily="18" charset="0"/>
              </a:rPr>
              <a:t>	</a:t>
            </a:r>
            <a:r>
              <a:rPr lang="en-US" dirty="0" err="1" smtClean="0">
                <a:latin typeface="Book Antiqua" panose="02040602050305030304" pitchFamily="18" charset="0"/>
              </a:rPr>
              <a:t>cin</a:t>
            </a:r>
            <a:r>
              <a:rPr lang="en-US" dirty="0" smtClean="0">
                <a:latin typeface="Book Antiqua" panose="02040602050305030304" pitchFamily="18" charset="0"/>
              </a:rPr>
              <a:t>&gt;&gt;age;</a:t>
            </a:r>
          </a:p>
          <a:p>
            <a:pPr marL="0" indent="0">
              <a:buNone/>
            </a:pPr>
            <a:r>
              <a:rPr lang="en-US" dirty="0">
                <a:latin typeface="Book Antiqua" panose="02040602050305030304" pitchFamily="18" charset="0"/>
              </a:rPr>
              <a:t>	</a:t>
            </a:r>
            <a:r>
              <a:rPr lang="en-US" dirty="0" smtClean="0">
                <a:latin typeface="Book Antiqua" panose="02040602050305030304" pitchFamily="18" charset="0"/>
              </a:rPr>
              <a:t>if (age &gt;= 18)</a:t>
            </a:r>
            <a:r>
              <a:rPr lang="en-US" dirty="0">
                <a:latin typeface="Book Antiqua" panose="02040602050305030304" pitchFamily="18" charset="0"/>
              </a:rPr>
              <a:t>	</a:t>
            </a:r>
            <a:r>
              <a:rPr lang="en-US" dirty="0" smtClean="0">
                <a:latin typeface="Book Antiqua" panose="02040602050305030304" pitchFamily="18" charset="0"/>
              </a:rPr>
              <a:t>{</a:t>
            </a:r>
          </a:p>
          <a:p>
            <a:pPr marL="0" indent="0">
              <a:buNone/>
            </a:pPr>
            <a:r>
              <a:rPr lang="en-US" dirty="0">
                <a:latin typeface="Book Antiqua" panose="02040602050305030304" pitchFamily="18" charset="0"/>
              </a:rPr>
              <a:t>	</a:t>
            </a:r>
            <a:r>
              <a:rPr lang="en-US" dirty="0" err="1" smtClean="0">
                <a:latin typeface="Book Antiqua" panose="02040602050305030304" pitchFamily="18" charset="0"/>
              </a:rPr>
              <a:t>cout</a:t>
            </a:r>
            <a:r>
              <a:rPr lang="en-US" dirty="0" smtClean="0">
                <a:latin typeface="Book Antiqua" panose="02040602050305030304" pitchFamily="18" charset="0"/>
              </a:rPr>
              <a:t>&lt;&lt;“you are an adult”&lt;&lt;</a:t>
            </a:r>
            <a:r>
              <a:rPr lang="en-US" dirty="0" err="1" smtClean="0">
                <a:latin typeface="Book Antiqua" panose="02040602050305030304" pitchFamily="18" charset="0"/>
              </a:rPr>
              <a:t>endl</a:t>
            </a:r>
            <a:r>
              <a:rPr lang="en-US" dirty="0" smtClean="0">
                <a:latin typeface="Book Antiqua" panose="02040602050305030304" pitchFamily="18" charset="0"/>
              </a:rPr>
              <a:t>;</a:t>
            </a:r>
          </a:p>
          <a:p>
            <a:pPr marL="0" indent="0">
              <a:buNone/>
            </a:pPr>
            <a:r>
              <a:rPr lang="en-US" dirty="0">
                <a:latin typeface="Book Antiqua" panose="02040602050305030304" pitchFamily="18" charset="0"/>
              </a:rPr>
              <a:t>	</a:t>
            </a:r>
            <a:r>
              <a:rPr lang="en-US" dirty="0" smtClean="0">
                <a:latin typeface="Book Antiqua" panose="02040602050305030304" pitchFamily="18" charset="0"/>
              </a:rPr>
              <a:t>}</a:t>
            </a:r>
          </a:p>
          <a:p>
            <a:pPr marL="0" indent="0">
              <a:buNone/>
            </a:pPr>
            <a:r>
              <a:rPr lang="en-US" dirty="0">
                <a:latin typeface="Book Antiqua" panose="02040602050305030304" pitchFamily="18" charset="0"/>
              </a:rPr>
              <a:t>	</a:t>
            </a:r>
            <a:r>
              <a:rPr lang="en-US" dirty="0" smtClean="0">
                <a:latin typeface="Book Antiqua" panose="02040602050305030304" pitchFamily="18" charset="0"/>
              </a:rPr>
              <a:t>else	{</a:t>
            </a:r>
          </a:p>
          <a:p>
            <a:pPr marL="0" indent="0">
              <a:buNone/>
            </a:pPr>
            <a:r>
              <a:rPr lang="en-US" dirty="0">
                <a:latin typeface="Book Antiqua" panose="02040602050305030304" pitchFamily="18" charset="0"/>
              </a:rPr>
              <a:t>	</a:t>
            </a:r>
            <a:r>
              <a:rPr lang="en-US" dirty="0" err="1" smtClean="0">
                <a:latin typeface="Book Antiqua" panose="02040602050305030304" pitchFamily="18" charset="0"/>
              </a:rPr>
              <a:t>cout</a:t>
            </a:r>
            <a:r>
              <a:rPr lang="en-US" dirty="0" smtClean="0">
                <a:latin typeface="Book Antiqua" panose="02040602050305030304" pitchFamily="18" charset="0"/>
              </a:rPr>
              <a:t>&lt;&lt;“You are a minor”&lt;&lt;</a:t>
            </a:r>
            <a:r>
              <a:rPr lang="en-US" dirty="0" err="1" smtClean="0">
                <a:latin typeface="Book Antiqua" panose="02040602050305030304" pitchFamily="18" charset="0"/>
              </a:rPr>
              <a:t>endl</a:t>
            </a:r>
            <a:r>
              <a:rPr lang="en-US" dirty="0" smtClean="0">
                <a:latin typeface="Book Antiqua" panose="02040602050305030304" pitchFamily="18" charset="0"/>
              </a:rPr>
              <a:t>;</a:t>
            </a:r>
          </a:p>
          <a:p>
            <a:pPr marL="0" indent="0">
              <a:buNone/>
            </a:pPr>
            <a:r>
              <a:rPr lang="en-US" dirty="0">
                <a:latin typeface="Book Antiqua" panose="02040602050305030304" pitchFamily="18" charset="0"/>
              </a:rPr>
              <a:t>	</a:t>
            </a:r>
            <a:r>
              <a:rPr lang="en-US" dirty="0" smtClean="0">
                <a:latin typeface="Book Antiqua" panose="02040602050305030304" pitchFamily="18" charset="0"/>
              </a:rPr>
              <a:t>}</a:t>
            </a:r>
          </a:p>
          <a:p>
            <a:pPr marL="0" indent="0">
              <a:buNone/>
            </a:pPr>
            <a:r>
              <a:rPr lang="en-US" dirty="0">
                <a:latin typeface="Book Antiqua" panose="02040602050305030304" pitchFamily="18" charset="0"/>
              </a:rPr>
              <a:t>	</a:t>
            </a:r>
            <a:r>
              <a:rPr lang="en-US" dirty="0" smtClean="0">
                <a:latin typeface="Book Antiqua" panose="02040602050305030304" pitchFamily="18" charset="0"/>
              </a:rPr>
              <a:t>return 0;</a:t>
            </a:r>
          </a:p>
          <a:p>
            <a:pPr marL="0" indent="0">
              <a:buNone/>
            </a:pPr>
            <a:r>
              <a:rPr lang="en-US" dirty="0" smtClean="0">
                <a:latin typeface="Book Antiqua" panose="02040602050305030304" pitchFamily="18" charset="0"/>
              </a:rPr>
              <a:t>}</a:t>
            </a:r>
          </a:p>
        </p:txBody>
      </p:sp>
    </p:spTree>
    <p:extLst>
      <p:ext uri="{BB962C8B-B14F-4D97-AF65-F5344CB8AC3E}">
        <p14:creationId xmlns:p14="http://schemas.microsoft.com/office/powerpoint/2010/main" val="419518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4273</TotalTime>
  <Words>1306</Words>
  <Application>Microsoft Office PowerPoint</Application>
  <PresentationFormat>Widescreen</PresentationFormat>
  <Paragraphs>263</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Book Antiqua</vt:lpstr>
      <vt:lpstr>Calibri</vt:lpstr>
      <vt:lpstr>Calibri Light</vt:lpstr>
      <vt:lpstr>Office Theme</vt:lpstr>
      <vt:lpstr>Introduction to Programming Lecture 05  Mr. Niaz Mir Khan Lecturer in Computer Science  ____________________________________________________________________</vt:lpstr>
      <vt:lpstr>Control Structures</vt:lpstr>
      <vt:lpstr>.</vt:lpstr>
      <vt:lpstr>IF Statement</vt:lpstr>
      <vt:lpstr>Working of if Statement</vt:lpstr>
      <vt:lpstr>C++ code example to demonstrate the if statement:</vt:lpstr>
      <vt:lpstr>If-else Statement </vt:lpstr>
      <vt:lpstr>Working of if-else Statements</vt:lpstr>
      <vt:lpstr>C++ code example to demonstrate the if-else statements:</vt:lpstr>
      <vt:lpstr>switch-default Statement </vt:lpstr>
      <vt:lpstr>Working of switch Structure </vt:lpstr>
      <vt:lpstr>C++ code example to demonstrate the switch Structure:</vt:lpstr>
      <vt:lpstr>Nested-if Statement </vt:lpstr>
      <vt:lpstr>Working of nested-if Structure </vt:lpstr>
      <vt:lpstr>C++ code example to demonstrate the Nested-if Structure:</vt:lpstr>
      <vt:lpstr>Break Statement &amp; exit() Function</vt:lpstr>
      <vt:lpstr>exit() function</vt:lpstr>
      <vt:lpstr>Loops</vt:lpstr>
      <vt:lpstr>Working of for-loop</vt:lpstr>
      <vt:lpstr>.</vt:lpstr>
      <vt:lpstr>Example of for loop using C++ code:</vt:lpstr>
      <vt:lpstr>b. while Loop </vt:lpstr>
      <vt:lpstr>Working of while loop</vt:lpstr>
      <vt:lpstr>Example of while loop using C++ code:</vt:lpstr>
      <vt:lpstr>c. do-while loop</vt:lpstr>
      <vt:lpstr>Working of do-while loop</vt:lpstr>
      <vt:lpstr>Example of do-while loop using C++ code:</vt:lpstr>
      <vt:lpstr>Nested Loops</vt:lpstr>
      <vt:lpstr>Example of do-while loop using C++ code:</vt:lpstr>
      <vt:lpstr>Continue Statement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 Lecture 01  Mr. Niaz Mir Khan ________________________________________________________</dc:title>
  <dc:creator>Windows User</dc:creator>
  <cp:lastModifiedBy>Windows User</cp:lastModifiedBy>
  <cp:revision>510</cp:revision>
  <dcterms:created xsi:type="dcterms:W3CDTF">2023-11-30T07:44:02Z</dcterms:created>
  <dcterms:modified xsi:type="dcterms:W3CDTF">2024-12-30T15:45:37Z</dcterms:modified>
</cp:coreProperties>
</file>