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0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60" r:id="rId11"/>
    <p:sldId id="261" r:id="rId12"/>
    <p:sldId id="262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78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300070-7198-4432-8735-2837F7913826}">
          <p14:sldIdLst>
            <p14:sldId id="256"/>
            <p14:sldId id="270"/>
            <p14:sldId id="259"/>
            <p14:sldId id="263"/>
            <p14:sldId id="264"/>
            <p14:sldId id="265"/>
            <p14:sldId id="266"/>
            <p14:sldId id="267"/>
            <p14:sldId id="268"/>
            <p14:sldId id="260"/>
            <p14:sldId id="261"/>
            <p14:sldId id="262"/>
            <p14:sldId id="271"/>
            <p14:sldId id="272"/>
            <p14:sldId id="273"/>
            <p14:sldId id="274"/>
            <p14:sldId id="275"/>
            <p14:sldId id="276"/>
            <p14:sldId id="277"/>
            <p14:sldId id="279"/>
            <p14:sldId id="278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5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94660"/>
  </p:normalViewPr>
  <p:slideViewPr>
    <p:cSldViewPr snapToGrid="0">
      <p:cViewPr varScale="1">
        <p:scale>
          <a:sx n="65" d="100"/>
          <a:sy n="65" d="100"/>
        </p:scale>
        <p:origin x="8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A7341-CB7E-4764-B127-1A295AA9DAEF}" type="datetimeFigureOut">
              <a:rPr lang="en-US" smtClean="0"/>
              <a:t>14-Mar-25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0B21C-270B-4B0C-9CA3-C6E53C43D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0B21C-270B-4B0C-9CA3-C6E53C43D3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28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0B21C-270B-4B0C-9CA3-C6E53C43D3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88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0B21C-270B-4B0C-9CA3-C6E53C43D37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95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0B21C-270B-4B0C-9CA3-C6E53C43D3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65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7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6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5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9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3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14-Mar-25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0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14-Mar-25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8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14-Mar-25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8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14-Mar-25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2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14-Mar-25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14-Mar-25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EA6B1-0E58-4B0C-AA5E-067A5B2F65E4}" type="datetimeFigureOut">
              <a:rPr lang="en-US" smtClean="0"/>
              <a:t>14-Mar-25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3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5743" y="585019"/>
            <a:ext cx="10618838" cy="207952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Introduction to Programming</a:t>
            </a:r>
            <a:br>
              <a:rPr lang="en-US" dirty="0" smtClean="0">
                <a:latin typeface="Book Antiqua" panose="02040602050305030304" pitchFamily="18" charset="0"/>
              </a:rPr>
            </a:br>
            <a:r>
              <a:rPr lang="en-US" sz="3600">
                <a:solidFill>
                  <a:srgbClr val="FF0000"/>
                </a:solidFill>
                <a:latin typeface="Book Antiqua" panose="02040602050305030304" pitchFamily="18" charset="0"/>
              </a:rPr>
              <a:t>L</a:t>
            </a:r>
            <a:r>
              <a:rPr lang="en-US" sz="3600" smtClean="0">
                <a:solidFill>
                  <a:srgbClr val="FF0000"/>
                </a:solidFill>
                <a:latin typeface="Book Antiqua" panose="02040602050305030304" pitchFamily="18" charset="0"/>
              </a:rPr>
              <a:t>ecture 06</a:t>
            </a:r>
            <a:r>
              <a:rPr lang="en-US" sz="3600" dirty="0" smtClean="0">
                <a:latin typeface="Book Antiqua" panose="02040602050305030304" pitchFamily="18" charset="0"/>
              </a:rPr>
              <a:t/>
            </a:r>
            <a:br>
              <a:rPr lang="en-US" sz="3600" dirty="0" smtClean="0">
                <a:latin typeface="Book Antiqua" panose="02040602050305030304" pitchFamily="18" charset="0"/>
              </a:rPr>
            </a:br>
            <a:r>
              <a:rPr lang="en-US" sz="3600" dirty="0" smtClean="0">
                <a:latin typeface="Book Antiqua" panose="02040602050305030304" pitchFamily="18" charset="0"/>
              </a:rPr>
              <a:t/>
            </a:r>
            <a:br>
              <a:rPr lang="en-US" sz="3600" dirty="0" smtClean="0">
                <a:latin typeface="Book Antiqua" panose="02040602050305030304" pitchFamily="18" charset="0"/>
              </a:rPr>
            </a:br>
            <a:r>
              <a:rPr lang="en-US" sz="2700" dirty="0" smtClean="0">
                <a:latin typeface="Book Antiqua" panose="02040602050305030304" pitchFamily="18" charset="0"/>
              </a:rPr>
              <a:t>Mr. Niaz Mir Khan</a:t>
            </a:r>
            <a:br>
              <a:rPr lang="en-US" sz="2700" dirty="0" smtClean="0">
                <a:latin typeface="Book Antiqua" panose="02040602050305030304" pitchFamily="18" charset="0"/>
              </a:rPr>
            </a:br>
            <a:r>
              <a:rPr lang="en-US" sz="2700" dirty="0" smtClean="0">
                <a:latin typeface="Book Antiqua" panose="02040602050305030304" pitchFamily="18" charset="0"/>
              </a:rPr>
              <a:t>Lecturer in Computer Science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700" dirty="0" smtClean="0">
                <a:solidFill>
                  <a:srgbClr val="FF0000"/>
                </a:solidFill>
              </a:rPr>
              <a:t>____________________________________________________________________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425" y="3411793"/>
            <a:ext cx="9144000" cy="337246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>
                <a:latin typeface="Book Antiqua" panose="02040602050305030304" pitchFamily="18" charset="0"/>
              </a:rPr>
              <a:t>Department of Computer Science</a:t>
            </a:r>
          </a:p>
          <a:p>
            <a:r>
              <a:rPr lang="en-US" sz="2800" dirty="0" smtClean="0">
                <a:latin typeface="Book Antiqua" panose="02040602050305030304" pitchFamily="18" charset="0"/>
              </a:rPr>
              <a:t>Govt: Degree College Jamrud, District Khyber</a:t>
            </a:r>
            <a:endParaRPr lang="en-US" sz="2800" dirty="0">
              <a:latin typeface="Book Antiqua" panose="02040602050305030304" pitchFamily="18" charset="0"/>
            </a:endParaRPr>
          </a:p>
        </p:txBody>
      </p:sp>
      <p:pic>
        <p:nvPicPr>
          <p:cNvPr id="4" name="Picture 3" descr="H:\degree college logo new.pn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brightnessContrast bright="4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532671" y="2674375"/>
            <a:ext cx="2979174" cy="255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905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659"/>
            <a:ext cx="10515600" cy="57027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Book Antiqua" panose="02040602050305030304" pitchFamily="18" charset="0"/>
              </a:rPr>
              <a:t>Two-Dimensional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8929"/>
            <a:ext cx="10515600" cy="46113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A two-dimensional array in C++ is essentially a matrix or a table that stores data in rows and columns. It is like an array of arrays. Each element in the array is accessed using two indices: one for the row and one for the column</a:t>
            </a:r>
            <a:r>
              <a:rPr lang="en-US" sz="2600" dirty="0" smtClean="0">
                <a:latin typeface="Book Antiqua" panose="0204060205030503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sz="2600" b="1" dirty="0" smtClean="0">
                <a:latin typeface="Book Antiqua" panose="02040602050305030304" pitchFamily="18" charset="0"/>
              </a:rPr>
              <a:t>Definition </a:t>
            </a:r>
            <a:r>
              <a:rPr lang="en-US" sz="2600" b="1" dirty="0">
                <a:latin typeface="Book Antiqua" panose="02040602050305030304" pitchFamily="18" charset="0"/>
              </a:rPr>
              <a:t>of Two-Dimensional </a:t>
            </a:r>
            <a:r>
              <a:rPr lang="en-US" sz="2600" b="1" dirty="0" smtClean="0">
                <a:latin typeface="Book Antiqua" panose="02040602050305030304" pitchFamily="18" charset="0"/>
              </a:rPr>
              <a:t>Array  </a:t>
            </a:r>
            <a:endParaRPr lang="en-US" sz="2600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A two-dimensional array is defined as</a:t>
            </a:r>
            <a:r>
              <a:rPr lang="en-US" sz="2600" dirty="0" smtClean="0">
                <a:latin typeface="Book Antiqua" panose="0204060205030503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en-US" sz="2600" dirty="0" err="1">
                <a:latin typeface="Book Antiqua" panose="02040602050305030304" pitchFamily="18" charset="0"/>
              </a:rPr>
              <a:t>data_type</a:t>
            </a:r>
            <a:r>
              <a:rPr lang="en-US" sz="2600" dirty="0">
                <a:latin typeface="Book Antiqua" panose="02040602050305030304" pitchFamily="18" charset="0"/>
              </a:rPr>
              <a:t> </a:t>
            </a:r>
            <a:r>
              <a:rPr lang="en-US" sz="2600" dirty="0" err="1">
                <a:latin typeface="Book Antiqua" panose="02040602050305030304" pitchFamily="18" charset="0"/>
              </a:rPr>
              <a:t>array_name</a:t>
            </a:r>
            <a:r>
              <a:rPr lang="en-US" sz="2600" dirty="0">
                <a:latin typeface="Book Antiqua" panose="02040602050305030304" pitchFamily="18" charset="0"/>
              </a:rPr>
              <a:t>[rows][columns];</a:t>
            </a:r>
          </a:p>
          <a:p>
            <a:pPr marL="0" indent="0" algn="just">
              <a:buNone/>
            </a:pPr>
            <a:r>
              <a:rPr lang="en-US" sz="2600" dirty="0" err="1">
                <a:latin typeface="Book Antiqua" panose="02040602050305030304" pitchFamily="18" charset="0"/>
              </a:rPr>
              <a:t>data_type</a:t>
            </a:r>
            <a:r>
              <a:rPr lang="en-US" sz="2600" dirty="0">
                <a:latin typeface="Book Antiqua" panose="02040602050305030304" pitchFamily="18" charset="0"/>
              </a:rPr>
              <a:t>: The type of elements in the array (e.g., </a:t>
            </a:r>
            <a:r>
              <a:rPr lang="en-US" sz="2600" dirty="0" err="1">
                <a:latin typeface="Book Antiqua" panose="02040602050305030304" pitchFamily="18" charset="0"/>
              </a:rPr>
              <a:t>int</a:t>
            </a:r>
            <a:r>
              <a:rPr lang="en-US" sz="2600" dirty="0">
                <a:latin typeface="Book Antiqua" panose="02040602050305030304" pitchFamily="18" charset="0"/>
              </a:rPr>
              <a:t>, float, char).</a:t>
            </a: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rows: The number of rows in the array.</a:t>
            </a: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columns: The number of columns in the array.</a:t>
            </a:r>
          </a:p>
          <a:p>
            <a:pPr marL="0" indent="0" algn="just">
              <a:buNone/>
            </a:pPr>
            <a:endParaRPr lang="en-US" sz="2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90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491"/>
            <a:ext cx="10515600" cy="52110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Book Antiqua" panose="02040602050305030304" pitchFamily="18" charset="0"/>
              </a:rPr>
              <a:t>Concept of Two-Dimensional Array 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610583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>
                <a:latin typeface="Book Antiqua" panose="02040602050305030304" pitchFamily="18" charset="0"/>
              </a:rPr>
              <a:t>A </a:t>
            </a:r>
            <a:r>
              <a:rPr lang="en-US" dirty="0">
                <a:latin typeface="Book Antiqua" panose="02040602050305030304" pitchFamily="18" charset="0"/>
              </a:rPr>
              <a:t>two-dimensional array is useful for representing:</a:t>
            </a:r>
          </a:p>
          <a:p>
            <a:pPr marL="0" indent="0" algn="just">
              <a:buNone/>
            </a:pPr>
            <a:r>
              <a:rPr lang="en-US" dirty="0">
                <a:latin typeface="Book Antiqua" panose="02040602050305030304" pitchFamily="18" charset="0"/>
              </a:rPr>
              <a:t>Tables or grids (e.g., chessboard, spreadsheets).</a:t>
            </a:r>
          </a:p>
          <a:p>
            <a:pPr marL="0" indent="0" algn="just">
              <a:buNone/>
            </a:pPr>
            <a:r>
              <a:rPr lang="en-US" dirty="0">
                <a:latin typeface="Book Antiqua" panose="02040602050305030304" pitchFamily="18" charset="0"/>
              </a:rPr>
              <a:t>Matrices used in mathematical computations.</a:t>
            </a:r>
          </a:p>
          <a:p>
            <a:pPr marL="0" indent="0" algn="just">
              <a:buNone/>
            </a:pPr>
            <a:r>
              <a:rPr lang="en-US" dirty="0">
                <a:latin typeface="Book Antiqua" panose="02040602050305030304" pitchFamily="18" charset="0"/>
              </a:rPr>
              <a:t>Data with two dimensions, like coordinates</a:t>
            </a:r>
            <a:r>
              <a:rPr lang="en-US" dirty="0" smtClean="0">
                <a:latin typeface="Book Antiqua" panose="02040602050305030304" pitchFamily="18" charset="0"/>
              </a:rPr>
              <a:t>. </a:t>
            </a: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600" b="1" dirty="0">
                <a:latin typeface="Book Antiqua" panose="02040602050305030304" pitchFamily="18" charset="0"/>
              </a:rPr>
              <a:t>Definition and Initialization of a Two-Dimensional </a:t>
            </a:r>
            <a:r>
              <a:rPr lang="en-US" sz="2600" b="1" dirty="0" smtClean="0">
                <a:latin typeface="Book Antiqua" panose="02040602050305030304" pitchFamily="18" charset="0"/>
              </a:rPr>
              <a:t>Array </a:t>
            </a:r>
          </a:p>
          <a:p>
            <a:pPr marL="0" indent="0">
              <a:buNone/>
            </a:pPr>
            <a:r>
              <a:rPr lang="en-US" sz="2600" b="1" dirty="0" smtClean="0">
                <a:latin typeface="Book Antiqua" panose="02040602050305030304" pitchFamily="18" charset="0"/>
              </a:rPr>
              <a:t>Declaration</a:t>
            </a:r>
            <a:r>
              <a:rPr lang="en-US" sz="2600" dirty="0" smtClean="0">
                <a:latin typeface="Book Antiqua" panose="0204060205030503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600" dirty="0" err="1">
                <a:latin typeface="Book Antiqua" panose="02040602050305030304" pitchFamily="18" charset="0"/>
              </a:rPr>
              <a:t>int</a:t>
            </a:r>
            <a:r>
              <a:rPr lang="en-US" sz="2600" dirty="0">
                <a:latin typeface="Book Antiqua" panose="02040602050305030304" pitchFamily="18" charset="0"/>
              </a:rPr>
              <a:t> </a:t>
            </a:r>
            <a:r>
              <a:rPr lang="en-US" sz="2600" dirty="0" err="1">
                <a:latin typeface="Book Antiqua" panose="02040602050305030304" pitchFamily="18" charset="0"/>
              </a:rPr>
              <a:t>arr</a:t>
            </a:r>
            <a:r>
              <a:rPr lang="en-US" sz="2600" dirty="0">
                <a:latin typeface="Book Antiqua" panose="02040602050305030304" pitchFamily="18" charset="0"/>
              </a:rPr>
              <a:t>[3][4];  // A 3x4 matrix (3 rows and 4 columns)</a:t>
            </a:r>
          </a:p>
          <a:p>
            <a:pPr marL="0" indent="0">
              <a:buNone/>
            </a:pPr>
            <a:r>
              <a:rPr lang="en-US" sz="2600" b="1" dirty="0" smtClean="0">
                <a:latin typeface="Book Antiqua" panose="02040602050305030304" pitchFamily="18" charset="0"/>
              </a:rPr>
              <a:t>Initialization </a:t>
            </a: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</a:rPr>
              <a:t>You can initialize a 2D array either during declaration or by assigning values later. </a:t>
            </a:r>
            <a:r>
              <a:rPr lang="en-US" sz="2600" dirty="0" smtClean="0">
                <a:latin typeface="Book Antiqua" panose="0204060205030503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600" dirty="0" err="1">
                <a:latin typeface="Book Antiqua" panose="02040602050305030304" pitchFamily="18" charset="0"/>
              </a:rPr>
              <a:t>int</a:t>
            </a:r>
            <a:r>
              <a:rPr lang="en-US" sz="2600" dirty="0">
                <a:latin typeface="Book Antiqua" panose="02040602050305030304" pitchFamily="18" charset="0"/>
              </a:rPr>
              <a:t> </a:t>
            </a:r>
            <a:r>
              <a:rPr lang="en-US" sz="2600" dirty="0" err="1">
                <a:latin typeface="Book Antiqua" panose="02040602050305030304" pitchFamily="18" charset="0"/>
              </a:rPr>
              <a:t>arr</a:t>
            </a:r>
            <a:r>
              <a:rPr lang="en-US" sz="2600" dirty="0">
                <a:latin typeface="Book Antiqua" panose="02040602050305030304" pitchFamily="18" charset="0"/>
              </a:rPr>
              <a:t>[2][3] = {</a:t>
            </a: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</a:rPr>
              <a:t>    {1, 2, 3</a:t>
            </a:r>
            <a:r>
              <a:rPr lang="en-US" sz="2600" dirty="0" smtClean="0">
                <a:latin typeface="Book Antiqua" panose="02040602050305030304" pitchFamily="18" charset="0"/>
              </a:rPr>
              <a:t>},  </a:t>
            </a:r>
            <a:r>
              <a:rPr lang="en-US" sz="2600" dirty="0">
                <a:latin typeface="Book Antiqua" panose="02040602050305030304" pitchFamily="18" charset="0"/>
              </a:rPr>
              <a:t>{4, 5, 6}</a:t>
            </a: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</a:rPr>
              <a:t>};</a:t>
            </a:r>
          </a:p>
          <a:p>
            <a:pPr marL="0" indent="0">
              <a:buNone/>
            </a:pPr>
            <a:endParaRPr lang="en-US" sz="2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078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324"/>
            <a:ext cx="10515600" cy="6292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Book Antiqua" panose="02040602050305030304" pitchFamily="18" charset="0"/>
              </a:rPr>
              <a:t>Accessing and Writing at an Index in a Two-Dimensional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7587"/>
            <a:ext cx="10515600" cy="5449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Book Antiqua" panose="02040602050305030304" pitchFamily="18" charset="0"/>
              </a:rPr>
              <a:t>Accessing an Element</a:t>
            </a:r>
            <a:r>
              <a:rPr lang="en-US" sz="2600" b="1" dirty="0" smtClean="0">
                <a:latin typeface="Book Antiqua" panose="0204060205030503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</a:rPr>
              <a:t>You can access an element using its row and column indices</a:t>
            </a:r>
            <a:r>
              <a:rPr lang="en-US" sz="2600" dirty="0" smtClean="0">
                <a:latin typeface="Book Antiqua" panose="0204060205030503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</a:rPr>
              <a:t>value = </a:t>
            </a:r>
            <a:r>
              <a:rPr lang="en-US" sz="2600" dirty="0" err="1">
                <a:latin typeface="Book Antiqua" panose="02040602050305030304" pitchFamily="18" charset="0"/>
              </a:rPr>
              <a:t>arr</a:t>
            </a:r>
            <a:r>
              <a:rPr lang="en-US" sz="2600" dirty="0">
                <a:latin typeface="Book Antiqua" panose="02040602050305030304" pitchFamily="18" charset="0"/>
              </a:rPr>
              <a:t>[row][column];</a:t>
            </a:r>
          </a:p>
          <a:p>
            <a:pPr marL="0" indent="0">
              <a:buNone/>
            </a:pPr>
            <a:r>
              <a:rPr lang="en-US" sz="2600" b="1" dirty="0" smtClean="0">
                <a:latin typeface="Book Antiqua" panose="02040602050305030304" pitchFamily="18" charset="0"/>
              </a:rPr>
              <a:t>Writing/Modifying </a:t>
            </a:r>
            <a:r>
              <a:rPr lang="en-US" sz="2600" b="1" dirty="0">
                <a:latin typeface="Book Antiqua" panose="02040602050305030304" pitchFamily="18" charset="0"/>
              </a:rPr>
              <a:t>an Element</a:t>
            </a:r>
            <a:r>
              <a:rPr lang="en-US" sz="2600" b="1" dirty="0" smtClean="0">
                <a:latin typeface="Book Antiqua" panose="0204060205030503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</a:rPr>
              <a:t>You can modify an element in the same way</a:t>
            </a:r>
            <a:r>
              <a:rPr lang="en-US" sz="2600" dirty="0" smtClean="0">
                <a:latin typeface="Book Antiqua" panose="02040602050305030304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600" dirty="0" err="1">
                <a:latin typeface="Book Antiqua" panose="02040602050305030304" pitchFamily="18" charset="0"/>
              </a:rPr>
              <a:t>arr</a:t>
            </a:r>
            <a:r>
              <a:rPr lang="en-US" sz="2600" dirty="0">
                <a:latin typeface="Book Antiqua" panose="02040602050305030304" pitchFamily="18" charset="0"/>
              </a:rPr>
              <a:t>[row][column] = </a:t>
            </a:r>
            <a:r>
              <a:rPr lang="en-US" sz="2600" dirty="0" err="1">
                <a:latin typeface="Book Antiqua" panose="02040602050305030304" pitchFamily="18" charset="0"/>
              </a:rPr>
              <a:t>new_value</a:t>
            </a:r>
            <a:r>
              <a:rPr lang="en-US" sz="2600" dirty="0">
                <a:latin typeface="Book Antiqua" panose="02040602050305030304" pitchFamily="18" charset="0"/>
              </a:rPr>
              <a:t>;</a:t>
            </a:r>
          </a:p>
          <a:p>
            <a:pPr marL="0" indent="0">
              <a:buNone/>
            </a:pPr>
            <a:endParaRPr lang="en-US" sz="2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518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316"/>
            <a:ext cx="10515600" cy="67006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Book Antiqua" panose="02040602050305030304" pitchFamily="18" charset="0"/>
              </a:rPr>
              <a:t>int</a:t>
            </a:r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main() {</a:t>
            </a:r>
          </a:p>
          <a:p>
            <a:pPr marL="0" indent="0">
              <a:buNone/>
            </a:pPr>
            <a:r>
              <a:rPr lang="en-US" dirty="0" err="1" smtClean="0">
                <a:latin typeface="Book Antiqua" panose="02040602050305030304" pitchFamily="18" charset="0"/>
              </a:rPr>
              <a:t>int</a:t>
            </a:r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arr</a:t>
            </a:r>
            <a:r>
              <a:rPr lang="en-US" dirty="0">
                <a:latin typeface="Book Antiqua" panose="02040602050305030304" pitchFamily="18" charset="0"/>
              </a:rPr>
              <a:t>[2][3] = {</a:t>
            </a: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        {1, 2, 3},</a:t>
            </a: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        {4, 5, 6}</a:t>
            </a: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    </a:t>
            </a:r>
            <a:r>
              <a:rPr lang="en-US" dirty="0" smtClean="0">
                <a:latin typeface="Book Antiqua" panose="02040602050305030304" pitchFamily="18" charset="0"/>
              </a:rPr>
              <a:t>};</a:t>
            </a: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Book Antiqua" panose="02040602050305030304" pitchFamily="18" charset="0"/>
              </a:rPr>
              <a:t>cout</a:t>
            </a:r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&lt;&lt; "Element at [0][1]: " &lt;&lt; </a:t>
            </a:r>
            <a:r>
              <a:rPr lang="en-US" dirty="0" err="1">
                <a:latin typeface="Book Antiqua" panose="02040602050305030304" pitchFamily="18" charset="0"/>
              </a:rPr>
              <a:t>arr</a:t>
            </a:r>
            <a:r>
              <a:rPr lang="en-US" dirty="0">
                <a:latin typeface="Book Antiqua" panose="02040602050305030304" pitchFamily="18" charset="0"/>
              </a:rPr>
              <a:t>[0][1] &lt;&lt; </a:t>
            </a:r>
            <a:r>
              <a:rPr lang="en-US" dirty="0" err="1">
                <a:latin typeface="Book Antiqua" panose="02040602050305030304" pitchFamily="18" charset="0"/>
              </a:rPr>
              <a:t>endl</a:t>
            </a:r>
            <a:r>
              <a:rPr lang="en-US" dirty="0" smtClean="0">
                <a:latin typeface="Book Antiqua" panose="02040602050305030304" pitchFamily="18" charset="0"/>
              </a:rPr>
              <a:t>;</a:t>
            </a: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Book Antiqua" panose="02040602050305030304" pitchFamily="18" charset="0"/>
              </a:rPr>
              <a:t>arr</a:t>
            </a:r>
            <a:r>
              <a:rPr lang="en-US" dirty="0" smtClean="0">
                <a:latin typeface="Book Antiqua" panose="02040602050305030304" pitchFamily="18" charset="0"/>
              </a:rPr>
              <a:t>[1][2] = 10;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    </a:t>
            </a:r>
            <a:r>
              <a:rPr lang="en-US" dirty="0" err="1">
                <a:latin typeface="Book Antiqua" panose="02040602050305030304" pitchFamily="18" charset="0"/>
              </a:rPr>
              <a:t>cout</a:t>
            </a:r>
            <a:r>
              <a:rPr lang="en-US" dirty="0">
                <a:latin typeface="Book Antiqua" panose="02040602050305030304" pitchFamily="18" charset="0"/>
              </a:rPr>
              <a:t> &lt;&lt; "Modified element at [1][2]: " &lt;&lt; </a:t>
            </a:r>
            <a:r>
              <a:rPr lang="en-US" dirty="0" err="1">
                <a:latin typeface="Book Antiqua" panose="02040602050305030304" pitchFamily="18" charset="0"/>
              </a:rPr>
              <a:t>arr</a:t>
            </a:r>
            <a:r>
              <a:rPr lang="en-US" dirty="0">
                <a:latin typeface="Book Antiqua" panose="02040602050305030304" pitchFamily="18" charset="0"/>
              </a:rPr>
              <a:t>[1][2] &lt;&lt; </a:t>
            </a:r>
            <a:r>
              <a:rPr lang="en-US" dirty="0" err="1">
                <a:latin typeface="Book Antiqua" panose="02040602050305030304" pitchFamily="18" charset="0"/>
              </a:rPr>
              <a:t>endl</a:t>
            </a:r>
            <a:r>
              <a:rPr lang="en-US" dirty="0" smtClean="0">
                <a:latin typeface="Book Antiqua" panose="02040602050305030304" pitchFamily="18" charset="0"/>
              </a:rPr>
              <a:t>;</a:t>
            </a: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Book Antiqua" panose="02040602050305030304" pitchFamily="18" charset="0"/>
              </a:rPr>
              <a:t>cout</a:t>
            </a:r>
            <a:r>
              <a:rPr lang="en-US" dirty="0" smtClean="0">
                <a:latin typeface="Book Antiqua" panose="02040602050305030304" pitchFamily="18" charset="0"/>
              </a:rPr>
              <a:t> &lt;&lt; "Array elements:" &lt;&lt; </a:t>
            </a:r>
            <a:r>
              <a:rPr lang="en-US" dirty="0" err="1" smtClean="0">
                <a:latin typeface="Book Antiqua" panose="02040602050305030304" pitchFamily="18" charset="0"/>
              </a:rPr>
              <a:t>endl</a:t>
            </a:r>
            <a:r>
              <a:rPr lang="en-US" dirty="0" smtClean="0">
                <a:latin typeface="Book Antiqua" panose="0204060205030503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    </a:t>
            </a:r>
            <a:r>
              <a:rPr lang="en-US" dirty="0">
                <a:latin typeface="Book Antiqua" panose="02040602050305030304" pitchFamily="18" charset="0"/>
              </a:rPr>
              <a:t>for (</a:t>
            </a:r>
            <a:r>
              <a:rPr lang="en-US" dirty="0" err="1">
                <a:latin typeface="Book Antiqua" panose="02040602050305030304" pitchFamily="18" charset="0"/>
              </a:rPr>
              <a:t>int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i</a:t>
            </a:r>
            <a:r>
              <a:rPr lang="en-US" dirty="0">
                <a:latin typeface="Book Antiqua" panose="02040602050305030304" pitchFamily="18" charset="0"/>
              </a:rPr>
              <a:t> = 0; </a:t>
            </a:r>
            <a:r>
              <a:rPr lang="en-US" dirty="0" err="1">
                <a:latin typeface="Book Antiqua" panose="02040602050305030304" pitchFamily="18" charset="0"/>
              </a:rPr>
              <a:t>i</a:t>
            </a:r>
            <a:r>
              <a:rPr lang="en-US" dirty="0">
                <a:latin typeface="Book Antiqua" panose="02040602050305030304" pitchFamily="18" charset="0"/>
              </a:rPr>
              <a:t> &lt; 2; </a:t>
            </a:r>
            <a:r>
              <a:rPr lang="en-US" dirty="0" err="1">
                <a:latin typeface="Book Antiqua" panose="02040602050305030304" pitchFamily="18" charset="0"/>
              </a:rPr>
              <a:t>i</a:t>
            </a:r>
            <a:r>
              <a:rPr lang="en-US" dirty="0">
                <a:latin typeface="Book Antiqua" panose="02040602050305030304" pitchFamily="18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        for (</a:t>
            </a:r>
            <a:r>
              <a:rPr lang="en-US" dirty="0" err="1">
                <a:latin typeface="Book Antiqua" panose="02040602050305030304" pitchFamily="18" charset="0"/>
              </a:rPr>
              <a:t>int</a:t>
            </a:r>
            <a:r>
              <a:rPr lang="en-US" dirty="0">
                <a:latin typeface="Book Antiqua" panose="02040602050305030304" pitchFamily="18" charset="0"/>
              </a:rPr>
              <a:t> j = 0; j &lt; 3; </a:t>
            </a:r>
            <a:r>
              <a:rPr lang="en-US" dirty="0" err="1">
                <a:latin typeface="Book Antiqua" panose="02040602050305030304" pitchFamily="18" charset="0"/>
              </a:rPr>
              <a:t>j++</a:t>
            </a:r>
            <a:r>
              <a:rPr lang="en-US" dirty="0">
                <a:latin typeface="Book Antiqua" panose="0204060205030503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            </a:t>
            </a:r>
            <a:r>
              <a:rPr lang="en-US" dirty="0" err="1">
                <a:latin typeface="Book Antiqua" panose="02040602050305030304" pitchFamily="18" charset="0"/>
              </a:rPr>
              <a:t>cout</a:t>
            </a:r>
            <a:r>
              <a:rPr lang="en-US" dirty="0">
                <a:latin typeface="Book Antiqua" panose="02040602050305030304" pitchFamily="18" charset="0"/>
              </a:rPr>
              <a:t> &lt;&lt; </a:t>
            </a:r>
            <a:r>
              <a:rPr lang="en-US" dirty="0" err="1">
                <a:latin typeface="Book Antiqua" panose="02040602050305030304" pitchFamily="18" charset="0"/>
              </a:rPr>
              <a:t>arr</a:t>
            </a:r>
            <a:r>
              <a:rPr lang="en-US" dirty="0">
                <a:latin typeface="Book Antiqua" panose="02040602050305030304" pitchFamily="18" charset="0"/>
              </a:rPr>
              <a:t>[</a:t>
            </a:r>
            <a:r>
              <a:rPr lang="en-US" dirty="0" err="1">
                <a:latin typeface="Book Antiqua" panose="02040602050305030304" pitchFamily="18" charset="0"/>
              </a:rPr>
              <a:t>i</a:t>
            </a:r>
            <a:r>
              <a:rPr lang="en-US" dirty="0">
                <a:latin typeface="Book Antiqua" panose="02040602050305030304" pitchFamily="18" charset="0"/>
              </a:rPr>
              <a:t>][j] &lt;&lt; " ";</a:t>
            </a: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        </a:t>
            </a:r>
            <a:r>
              <a:rPr lang="en-US" dirty="0" err="1">
                <a:latin typeface="Book Antiqua" panose="02040602050305030304" pitchFamily="18" charset="0"/>
              </a:rPr>
              <a:t>cout</a:t>
            </a:r>
            <a:r>
              <a:rPr lang="en-US" dirty="0">
                <a:latin typeface="Book Antiqua" panose="02040602050305030304" pitchFamily="18" charset="0"/>
              </a:rPr>
              <a:t> &lt;&lt; </a:t>
            </a:r>
            <a:r>
              <a:rPr lang="en-US" dirty="0" err="1">
                <a:latin typeface="Book Antiqua" panose="02040602050305030304" pitchFamily="18" charset="0"/>
              </a:rPr>
              <a:t>endl</a:t>
            </a:r>
            <a:r>
              <a:rPr lang="en-US" dirty="0">
                <a:latin typeface="Book Antiqua" panose="0204060205030503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    </a:t>
            </a:r>
            <a:r>
              <a:rPr lang="en-US" dirty="0" smtClean="0">
                <a:latin typeface="Book Antiqua" panose="02040602050305030304" pitchFamily="18" charset="0"/>
              </a:rPr>
              <a:t>}</a:t>
            </a: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    return 0;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}</a:t>
            </a: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743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337"/>
            <a:ext cx="10515600" cy="51334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Strings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1684"/>
            <a:ext cx="10515600" cy="604787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A </a:t>
            </a:r>
            <a:r>
              <a:rPr lang="en-US" sz="2600" dirty="0">
                <a:latin typeface="Book Antiqua" panose="02040602050305030304" pitchFamily="18" charset="0"/>
              </a:rPr>
              <a:t>string is a sequence of characters that is used to store and manipulate text in programming. Strings are usually enclosed in double quotes (" "). In C++, a string can be represented in two main ways</a:t>
            </a:r>
            <a:r>
              <a:rPr lang="en-US" sz="2600" dirty="0" smtClean="0">
                <a:latin typeface="Book Antiqua" panose="02040602050305030304" pitchFamily="18" charset="0"/>
              </a:rPr>
              <a:t>:</a:t>
            </a:r>
            <a:endParaRPr lang="en-US" sz="26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Using C-style character arrays.</a:t>
            </a: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Using the </a:t>
            </a:r>
            <a:r>
              <a:rPr lang="en-US" sz="2600" dirty="0" smtClean="0">
                <a:latin typeface="Book Antiqua" panose="02040602050305030304" pitchFamily="18" charset="0"/>
              </a:rPr>
              <a:t>string </a:t>
            </a:r>
            <a:r>
              <a:rPr lang="en-US" sz="2600" dirty="0">
                <a:latin typeface="Book Antiqua" panose="02040602050305030304" pitchFamily="18" charset="0"/>
              </a:rPr>
              <a:t>class from the Standard Template Library (STL</a:t>
            </a:r>
            <a:r>
              <a:rPr lang="en-US" sz="2600" dirty="0" smtClean="0">
                <a:latin typeface="Book Antiqua" panose="02040602050305030304" pitchFamily="18" charset="0"/>
              </a:rPr>
              <a:t>). 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Defining a C++ String </a:t>
            </a:r>
          </a:p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A C-String is defined as an array of characters ending with a null character (‘\</a:t>
            </a:r>
            <a:r>
              <a:rPr lang="en-US" sz="2600" dirty="0">
                <a:latin typeface="Book Antiqua" panose="02040602050305030304" pitchFamily="18" charset="0"/>
              </a:rPr>
              <a:t>0</a:t>
            </a:r>
            <a:r>
              <a:rPr lang="en-US" sz="2600" dirty="0" smtClean="0">
                <a:latin typeface="Book Antiqua" panose="02040602050305030304" pitchFamily="18" charset="0"/>
              </a:rPr>
              <a:t>’). </a:t>
            </a:r>
          </a:p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char </a:t>
            </a:r>
            <a:r>
              <a:rPr lang="en-US" sz="2600" dirty="0" err="1" smtClean="0">
                <a:latin typeface="Book Antiqua" panose="02040602050305030304" pitchFamily="18" charset="0"/>
              </a:rPr>
              <a:t>cString</a:t>
            </a:r>
            <a:r>
              <a:rPr lang="en-US" sz="2600" dirty="0" smtClean="0">
                <a:latin typeface="Book Antiqua" panose="02040602050305030304" pitchFamily="18" charset="0"/>
              </a:rPr>
              <a:t>[] = “</a:t>
            </a:r>
            <a:r>
              <a:rPr lang="en-US" sz="2600" dirty="0" err="1" smtClean="0">
                <a:latin typeface="Book Antiqua" panose="02040602050305030304" pitchFamily="18" charset="0"/>
              </a:rPr>
              <a:t>Hellow</a:t>
            </a:r>
            <a:r>
              <a:rPr lang="en-US" sz="2600" dirty="0" smtClean="0">
                <a:latin typeface="Book Antiqua" panose="0204060205030503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A C++ String is an object of the </a:t>
            </a:r>
            <a:r>
              <a:rPr lang="en-US" sz="2600" dirty="0" err="1" smtClean="0">
                <a:latin typeface="Book Antiqua" panose="02040602050305030304" pitchFamily="18" charset="0"/>
              </a:rPr>
              <a:t>std</a:t>
            </a:r>
            <a:r>
              <a:rPr lang="en-US" sz="2600" dirty="0" smtClean="0">
                <a:latin typeface="Book Antiqua" panose="02040602050305030304" pitchFamily="18" charset="0"/>
              </a:rPr>
              <a:t>::string class. </a:t>
            </a:r>
          </a:p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string </a:t>
            </a:r>
            <a:r>
              <a:rPr lang="en-US" sz="2600" dirty="0" err="1" smtClean="0">
                <a:latin typeface="Book Antiqua" panose="02040602050305030304" pitchFamily="18" charset="0"/>
              </a:rPr>
              <a:t>cppString</a:t>
            </a:r>
            <a:r>
              <a:rPr lang="en-US" sz="2600" dirty="0" smtClean="0">
                <a:latin typeface="Book Antiqua" panose="02040602050305030304" pitchFamily="18" charset="0"/>
              </a:rPr>
              <a:t> = “</a:t>
            </a:r>
            <a:r>
              <a:rPr lang="en-US" sz="2600" dirty="0" err="1" smtClean="0">
                <a:latin typeface="Book Antiqua" panose="02040602050305030304" pitchFamily="18" charset="0"/>
              </a:rPr>
              <a:t>Hellow</a:t>
            </a:r>
            <a:r>
              <a:rPr lang="en-US" sz="2600" dirty="0" smtClean="0">
                <a:latin typeface="Book Antiqua" panose="0204060205030503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The C++ string provides several built-in methods for operations like concatenation, comparison, finding substring, etc., which makes it more versatile than C-String.  </a:t>
            </a:r>
          </a:p>
          <a:p>
            <a:pPr marL="0" indent="0" algn="just">
              <a:buNone/>
            </a:pPr>
            <a:endParaRPr lang="en-US" sz="26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92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296"/>
            <a:ext cx="10515600" cy="62564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Initializing Strings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7936"/>
            <a:ext cx="10515600" cy="61200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There are multiple ways to initialize strings in C++:</a:t>
            </a:r>
          </a:p>
          <a:p>
            <a:pPr marL="0" indent="0" algn="just">
              <a:buNone/>
            </a:pPr>
            <a:endParaRPr lang="en-US" sz="2600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2600" b="1" dirty="0" smtClean="0">
                <a:latin typeface="Book Antiqua" panose="02040602050305030304" pitchFamily="18" charset="0"/>
              </a:rPr>
              <a:t>For C-Strings:</a:t>
            </a:r>
          </a:p>
          <a:p>
            <a:pPr marL="0" indent="0" algn="just">
              <a:buNone/>
            </a:pPr>
            <a:r>
              <a:rPr lang="en-US" sz="2600" b="1" dirty="0" smtClean="0">
                <a:latin typeface="Book Antiqua" panose="02040602050305030304" pitchFamily="18" charset="0"/>
              </a:rPr>
              <a:t>Direct initialization:</a:t>
            </a:r>
          </a:p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char str1[] = “</a:t>
            </a:r>
            <a:r>
              <a:rPr lang="en-US" sz="2600" dirty="0" err="1" smtClean="0">
                <a:latin typeface="Book Antiqua" panose="02040602050305030304" pitchFamily="18" charset="0"/>
              </a:rPr>
              <a:t>Hellow</a:t>
            </a:r>
            <a:r>
              <a:rPr lang="en-US" sz="2600" dirty="0" smtClean="0">
                <a:latin typeface="Book Antiqua" panose="0204060205030503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en-US" sz="2600" b="1" dirty="0" smtClean="0">
                <a:latin typeface="Book Antiqua" panose="02040602050305030304" pitchFamily="18" charset="0"/>
              </a:rPr>
              <a:t>Character-by-character:</a:t>
            </a:r>
          </a:p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char str2[] = {‘H’, ‘e’, ‘l’, ‘l’, ‘o’, ‘\0’};</a:t>
            </a:r>
          </a:p>
          <a:p>
            <a:pPr marL="0" indent="0" algn="just">
              <a:buNone/>
            </a:pPr>
            <a:endParaRPr lang="en-US" sz="2600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2600" b="1" dirty="0" smtClean="0">
                <a:latin typeface="Book Antiqua" panose="02040602050305030304" pitchFamily="18" charset="0"/>
              </a:rPr>
              <a:t>For C++ Strings:</a:t>
            </a:r>
          </a:p>
          <a:p>
            <a:pPr marL="0" indent="0" algn="just">
              <a:buNone/>
            </a:pPr>
            <a:r>
              <a:rPr lang="en-US" sz="2600" b="1" dirty="0" smtClean="0">
                <a:latin typeface="Book Antiqua" panose="02040602050305030304" pitchFamily="18" charset="0"/>
              </a:rPr>
              <a:t>Using string literals: </a:t>
            </a:r>
          </a:p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string str1 = “Hello”;</a:t>
            </a:r>
          </a:p>
          <a:p>
            <a:pPr marL="0" indent="0" algn="just">
              <a:buNone/>
            </a:pPr>
            <a:r>
              <a:rPr lang="en-US" sz="2600" b="1" dirty="0" smtClean="0">
                <a:latin typeface="Book Antiqua" panose="02040602050305030304" pitchFamily="18" charset="0"/>
              </a:rPr>
              <a:t>Copying another string:</a:t>
            </a:r>
          </a:p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string str2 = str1;</a:t>
            </a:r>
          </a:p>
          <a:p>
            <a:pPr marL="0" indent="0" algn="just">
              <a:buNone/>
            </a:pPr>
            <a:endParaRPr lang="en-US" sz="2600" b="1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76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296"/>
            <a:ext cx="10515600" cy="57751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C++ program Using C-Strings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9812"/>
            <a:ext cx="10515600" cy="548715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#include &lt;</a:t>
            </a:r>
            <a:r>
              <a:rPr lang="en-US" dirty="0" err="1">
                <a:latin typeface="Book Antiqua" panose="02040602050305030304" pitchFamily="18" charset="0"/>
              </a:rPr>
              <a:t>iostream</a:t>
            </a:r>
            <a:r>
              <a:rPr lang="en-US" dirty="0">
                <a:latin typeface="Book Antiqua" panose="0204060205030503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#include &lt;</a:t>
            </a:r>
            <a:r>
              <a:rPr lang="en-US" dirty="0" err="1">
                <a:latin typeface="Book Antiqua" panose="02040602050305030304" pitchFamily="18" charset="0"/>
              </a:rPr>
              <a:t>cstring</a:t>
            </a:r>
            <a:r>
              <a:rPr lang="en-US" dirty="0">
                <a:latin typeface="Book Antiqua" panose="02040602050305030304" pitchFamily="18" charset="0"/>
              </a:rPr>
              <a:t>&gt; // For string manipulation </a:t>
            </a:r>
            <a:r>
              <a:rPr lang="en-US" dirty="0" smtClean="0">
                <a:latin typeface="Book Antiqua" panose="02040602050305030304" pitchFamily="18" charset="0"/>
              </a:rPr>
              <a:t>functions 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using namespace </a:t>
            </a:r>
            <a:r>
              <a:rPr lang="en-US" dirty="0" err="1" smtClean="0">
                <a:latin typeface="Book Antiqua" panose="02040602050305030304" pitchFamily="18" charset="0"/>
              </a:rPr>
              <a:t>std</a:t>
            </a:r>
            <a:r>
              <a:rPr lang="en-US" dirty="0" smtClean="0">
                <a:latin typeface="Book Antiqua" panose="02040602050305030304" pitchFamily="18" charset="0"/>
              </a:rPr>
              <a:t>;</a:t>
            </a: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Book Antiqua" panose="02040602050305030304" pitchFamily="18" charset="0"/>
              </a:rPr>
              <a:t>int</a:t>
            </a:r>
            <a:r>
              <a:rPr lang="en-US" dirty="0">
                <a:latin typeface="Book Antiqua" panose="02040602050305030304" pitchFamily="18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    char cString1[] = "Hello";</a:t>
            </a: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    char cString2[10</a:t>
            </a:r>
            <a:r>
              <a:rPr lang="en-US" dirty="0" smtClean="0">
                <a:latin typeface="Book Antiqua" panose="02040602050305030304" pitchFamily="18" charset="0"/>
              </a:rPr>
              <a:t>];</a:t>
            </a: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    // Copying a string</a:t>
            </a: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    </a:t>
            </a:r>
            <a:r>
              <a:rPr lang="en-US" dirty="0" err="1" smtClean="0">
                <a:latin typeface="Book Antiqua" panose="02040602050305030304" pitchFamily="18" charset="0"/>
              </a:rPr>
              <a:t>strcpy</a:t>
            </a:r>
            <a:r>
              <a:rPr lang="en-US" dirty="0" smtClean="0">
                <a:latin typeface="Book Antiqua" panose="02040602050305030304" pitchFamily="18" charset="0"/>
              </a:rPr>
              <a:t>(cString2</a:t>
            </a:r>
            <a:r>
              <a:rPr lang="en-US" dirty="0">
                <a:latin typeface="Book Antiqua" panose="02040602050305030304" pitchFamily="18" charset="0"/>
              </a:rPr>
              <a:t>, cString1);</a:t>
            </a: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    // Concatenation</a:t>
            </a: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    </a:t>
            </a:r>
            <a:r>
              <a:rPr lang="en-US" dirty="0" err="1" smtClean="0">
                <a:latin typeface="Book Antiqua" panose="02040602050305030304" pitchFamily="18" charset="0"/>
              </a:rPr>
              <a:t>strcat</a:t>
            </a:r>
            <a:r>
              <a:rPr lang="en-US" dirty="0" smtClean="0">
                <a:latin typeface="Book Antiqua" panose="02040602050305030304" pitchFamily="18" charset="0"/>
              </a:rPr>
              <a:t>(cString2</a:t>
            </a:r>
            <a:r>
              <a:rPr lang="en-US" dirty="0">
                <a:latin typeface="Book Antiqua" panose="02040602050305030304" pitchFamily="18" charset="0"/>
              </a:rPr>
              <a:t>, " World</a:t>
            </a:r>
            <a:r>
              <a:rPr lang="en-US" dirty="0" smtClean="0">
                <a:latin typeface="Book Antiqua" panose="02040602050305030304" pitchFamily="18" charset="0"/>
              </a:rPr>
              <a:t>!");</a:t>
            </a: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    </a:t>
            </a:r>
            <a:r>
              <a:rPr lang="en-US" dirty="0" err="1" smtClean="0">
                <a:latin typeface="Book Antiqua" panose="02040602050305030304" pitchFamily="18" charset="0"/>
              </a:rPr>
              <a:t>cout</a:t>
            </a:r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&lt;&lt; "C-String: " &lt;&lt; cString2 </a:t>
            </a:r>
            <a:r>
              <a:rPr lang="en-US" dirty="0" smtClean="0">
                <a:latin typeface="Book Antiqua" panose="02040602050305030304" pitchFamily="18" charset="0"/>
              </a:rPr>
              <a:t>&lt;&lt;</a:t>
            </a:r>
            <a:r>
              <a:rPr lang="en-US" dirty="0" err="1" smtClean="0">
                <a:latin typeface="Book Antiqua" panose="02040602050305030304" pitchFamily="18" charset="0"/>
              </a:rPr>
              <a:t>endl</a:t>
            </a:r>
            <a:r>
              <a:rPr lang="en-US" dirty="0" smtClean="0">
                <a:latin typeface="Book Antiqua" panose="02040602050305030304" pitchFamily="18" charset="0"/>
              </a:rPr>
              <a:t>;</a:t>
            </a: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    return 0;</a:t>
            </a: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467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820"/>
            <a:ext cx="10515600" cy="52111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C++ program Using Strings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8930"/>
            <a:ext cx="10515600" cy="55280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#include &lt;string&gt; </a:t>
            </a:r>
          </a:p>
          <a:p>
            <a:pPr marL="0" indent="0">
              <a:buNone/>
            </a:pPr>
            <a:r>
              <a:rPr lang="en-US" dirty="0" smtClean="0"/>
              <a:t>using namespace </a:t>
            </a:r>
            <a:r>
              <a:rPr lang="en-US" dirty="0" err="1" smtClean="0"/>
              <a:t>std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string </a:t>
            </a:r>
            <a:r>
              <a:rPr lang="en-US" dirty="0"/>
              <a:t>cppString1 = "Hello";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string </a:t>
            </a:r>
            <a:r>
              <a:rPr lang="en-US" dirty="0"/>
              <a:t>cppString2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cppString2 </a:t>
            </a:r>
            <a:r>
              <a:rPr lang="en-US" dirty="0"/>
              <a:t>= cppString1</a:t>
            </a:r>
            <a:r>
              <a:rPr lang="en-US" dirty="0" smtClean="0"/>
              <a:t>;	</a:t>
            </a:r>
            <a:r>
              <a:rPr lang="en-US" dirty="0"/>
              <a:t> // Assigning one string to another</a:t>
            </a:r>
          </a:p>
          <a:p>
            <a:pPr marL="0" indent="0">
              <a:buNone/>
            </a:pPr>
            <a:r>
              <a:rPr lang="en-US" dirty="0" smtClean="0"/>
              <a:t>   cppString2 += " World!"; 	</a:t>
            </a:r>
            <a:r>
              <a:rPr lang="en-US" dirty="0"/>
              <a:t>// </a:t>
            </a:r>
            <a:r>
              <a:rPr lang="en-US" dirty="0" smtClean="0"/>
              <a:t>Concatenation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"C++ String: " &lt;&lt; cppString2 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  </a:t>
            </a:r>
            <a:r>
              <a:rPr lang="en-US" dirty="0"/>
              <a:t>// Getting length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"Length: " &lt;&lt; cppString2.length() 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string </a:t>
            </a:r>
            <a:r>
              <a:rPr lang="en-US" dirty="0"/>
              <a:t>sub = cppString2.substr(0, 5</a:t>
            </a:r>
            <a:r>
              <a:rPr lang="en-US" dirty="0" smtClean="0"/>
              <a:t>); </a:t>
            </a:r>
            <a:r>
              <a:rPr lang="en-US" dirty="0"/>
              <a:t>// </a:t>
            </a:r>
            <a:r>
              <a:rPr lang="en-US" dirty="0" smtClean="0"/>
              <a:t>Substring</a:t>
            </a:r>
            <a:endParaRPr lang="en-US" dirty="0"/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 cout</a:t>
            </a:r>
            <a:r>
              <a:rPr lang="en-US" dirty="0" smtClean="0"/>
              <a:t> </a:t>
            </a:r>
            <a:r>
              <a:rPr lang="en-US" dirty="0"/>
              <a:t>&lt;&lt; "Substring: " &lt;&lt; sub 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return </a:t>
            </a:r>
            <a:r>
              <a:rPr lang="en-US" dirty="0"/>
              <a:t>0;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20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296"/>
            <a:ext cx="10515600" cy="673768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Some built-in string function in C++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6064"/>
            <a:ext cx="10515600" cy="578188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>
                <a:latin typeface="Book Antiqua" panose="02040602050305030304" pitchFamily="18" charset="0"/>
              </a:rPr>
              <a:t>Here are some commonly used built-in string functions in C++ along with their explanations and code </a:t>
            </a:r>
            <a:r>
              <a:rPr lang="en-US" dirty="0" smtClean="0">
                <a:latin typeface="Book Antiqua" panose="02040602050305030304" pitchFamily="18" charset="0"/>
              </a:rPr>
              <a:t>examples: </a:t>
            </a:r>
          </a:p>
          <a:p>
            <a:pPr marL="571500" indent="-571500" algn="just">
              <a:buAutoNum type="romanLcPeriod"/>
            </a:pPr>
            <a:r>
              <a:rPr lang="en-US" b="1" dirty="0">
                <a:latin typeface="Book Antiqua" panose="02040602050305030304" pitchFamily="18" charset="0"/>
              </a:rPr>
              <a:t>s</a:t>
            </a:r>
            <a:r>
              <a:rPr lang="en-US" b="1" dirty="0" smtClean="0">
                <a:latin typeface="Book Antiqua" panose="02040602050305030304" pitchFamily="18" charset="0"/>
              </a:rPr>
              <a:t>trcat():  </a:t>
            </a:r>
          </a:p>
          <a:p>
            <a:pPr marL="0" indent="0" algn="just">
              <a:buNone/>
            </a:pPr>
            <a:r>
              <a:rPr lang="en-US" dirty="0" smtClean="0">
                <a:latin typeface="Book Antiqua" panose="02040602050305030304" pitchFamily="18" charset="0"/>
              </a:rPr>
              <a:t>Combining two strings into a single string.</a:t>
            </a:r>
          </a:p>
          <a:p>
            <a:pPr marL="0" indent="0" algn="just">
              <a:buNone/>
            </a:pPr>
            <a:r>
              <a:rPr lang="en-US" b="1" dirty="0">
                <a:latin typeface="Book Antiqua" panose="02040602050305030304" pitchFamily="18" charset="0"/>
              </a:rPr>
              <a:t>ii. copy(): </a:t>
            </a:r>
          </a:p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Used to copy one string to another string. </a:t>
            </a:r>
          </a:p>
          <a:p>
            <a:pPr marL="0" indent="0" algn="just">
              <a:buNone/>
            </a:pPr>
            <a:r>
              <a:rPr lang="en-US" b="1" dirty="0">
                <a:latin typeface="Book Antiqua" panose="02040602050305030304" pitchFamily="18" charset="0"/>
              </a:rPr>
              <a:t>iii. </a:t>
            </a:r>
            <a:r>
              <a:rPr lang="en-US" b="1" dirty="0" err="1">
                <a:latin typeface="Book Antiqua" panose="02040602050305030304" pitchFamily="18" charset="0"/>
              </a:rPr>
              <a:t>strcpy</a:t>
            </a:r>
            <a:r>
              <a:rPr lang="en-US" b="1" dirty="0">
                <a:latin typeface="Book Antiqua" panose="02040602050305030304" pitchFamily="18" charset="0"/>
              </a:rPr>
              <a:t>(): </a:t>
            </a:r>
          </a:p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For copying string, another string function </a:t>
            </a:r>
            <a:r>
              <a:rPr lang="en-US" sz="2600" dirty="0" err="1" smtClean="0">
                <a:latin typeface="Book Antiqua" panose="02040602050305030304" pitchFamily="18" charset="0"/>
              </a:rPr>
              <a:t>strcpy</a:t>
            </a:r>
            <a:r>
              <a:rPr lang="en-US" sz="2600" dirty="0" smtClean="0">
                <a:latin typeface="Book Antiqua" panose="02040602050305030304" pitchFamily="18" charset="0"/>
              </a:rPr>
              <a:t>() is also used. </a:t>
            </a:r>
          </a:p>
          <a:p>
            <a:pPr marL="0" indent="0" algn="just">
              <a:buNone/>
            </a:pPr>
            <a:r>
              <a:rPr lang="en-US" b="1" dirty="0">
                <a:latin typeface="Book Antiqua" panose="02040602050305030304" pitchFamily="18" charset="0"/>
              </a:rPr>
              <a:t>iv. </a:t>
            </a:r>
            <a:r>
              <a:rPr lang="en-US" b="1" dirty="0" smtClean="0">
                <a:latin typeface="Book Antiqua" panose="02040602050305030304" pitchFamily="18" charset="0"/>
              </a:rPr>
              <a:t>swap():</a:t>
            </a:r>
          </a:p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To swap (or interchange) values of two strings, swap() function is used. </a:t>
            </a:r>
            <a:endParaRPr lang="en-US" sz="3700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b="1" dirty="0" smtClean="0">
                <a:latin typeface="Book Antiqua" panose="02040602050305030304" pitchFamily="18" charset="0"/>
              </a:rPr>
              <a:t>v. Length</a:t>
            </a:r>
            <a:r>
              <a:rPr lang="en-US" b="1" dirty="0">
                <a:latin typeface="Book Antiqua" panose="02040602050305030304" pitchFamily="18" charset="0"/>
              </a:rPr>
              <a:t>() or size(): </a:t>
            </a:r>
          </a:p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Returns the length of </a:t>
            </a:r>
            <a:r>
              <a:rPr lang="en-US" b="1" dirty="0">
                <a:latin typeface="Book Antiqua" panose="02040602050305030304" pitchFamily="18" charset="0"/>
              </a:rPr>
              <a:t>the</a:t>
            </a:r>
            <a:r>
              <a:rPr lang="en-US" sz="2600" dirty="0" smtClean="0">
                <a:latin typeface="Book Antiqua" panose="02040602050305030304" pitchFamily="18" charset="0"/>
              </a:rPr>
              <a:t> string. </a:t>
            </a:r>
          </a:p>
          <a:p>
            <a:pPr marL="0" indent="0" algn="just">
              <a:buNone/>
            </a:pPr>
            <a:r>
              <a:rPr lang="en-US" b="1" dirty="0" smtClean="0">
                <a:latin typeface="Book Antiqua" panose="02040602050305030304" pitchFamily="18" charset="0"/>
              </a:rPr>
              <a:t>vi. </a:t>
            </a:r>
            <a:r>
              <a:rPr lang="en-US" b="1" dirty="0">
                <a:latin typeface="Book Antiqua" panose="02040602050305030304" pitchFamily="18" charset="0"/>
              </a:rPr>
              <a:t>empty(): </a:t>
            </a:r>
          </a:p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Checks if the string is empty. </a:t>
            </a:r>
          </a:p>
          <a:p>
            <a:pPr marL="0" indent="0" algn="just">
              <a:buNone/>
            </a:pPr>
            <a:endParaRPr lang="en-US" sz="2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008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2619"/>
            <a:ext cx="10515600" cy="580103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latin typeface="Book Antiqua" panose="02040602050305030304" pitchFamily="18" charset="0"/>
              </a:rPr>
              <a:t>vii. replace():</a:t>
            </a:r>
            <a:endParaRPr lang="en-US" sz="2600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2723"/>
            <a:ext cx="10515600" cy="5164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Replaces part of the string with another string. </a:t>
            </a:r>
          </a:p>
          <a:p>
            <a:pPr marL="0" indent="0" algn="just">
              <a:buNone/>
            </a:pPr>
            <a:r>
              <a:rPr lang="en-US" sz="2600" b="1" dirty="0" smtClean="0">
                <a:latin typeface="Book Antiqua" panose="02040602050305030304" pitchFamily="18" charset="0"/>
              </a:rPr>
              <a:t>viii. </a:t>
            </a:r>
            <a:r>
              <a:rPr lang="en-US" sz="2600" b="1" dirty="0">
                <a:latin typeface="Book Antiqua" panose="02040602050305030304" pitchFamily="18" charset="0"/>
              </a:rPr>
              <a:t>append(): </a:t>
            </a: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 Adds one string to the end of another. </a:t>
            </a:r>
          </a:p>
          <a:p>
            <a:pPr marL="0" indent="0" algn="just">
              <a:buNone/>
            </a:pPr>
            <a:r>
              <a:rPr lang="en-US" sz="2600" b="1" dirty="0" smtClean="0">
                <a:latin typeface="Book Antiqua" panose="02040602050305030304" pitchFamily="18" charset="0"/>
              </a:rPr>
              <a:t>ix. </a:t>
            </a:r>
            <a:r>
              <a:rPr lang="en-US" sz="2600" b="1" dirty="0" err="1">
                <a:latin typeface="Book Antiqua" panose="02040602050305030304" pitchFamily="18" charset="0"/>
              </a:rPr>
              <a:t>substr</a:t>
            </a:r>
            <a:r>
              <a:rPr lang="en-US" sz="2600" b="1" dirty="0">
                <a:latin typeface="Book Antiqua" panose="02040602050305030304" pitchFamily="18" charset="0"/>
              </a:rPr>
              <a:t>(): </a:t>
            </a: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Returns a substring of the string. </a:t>
            </a:r>
          </a:p>
          <a:p>
            <a:pPr marL="0" indent="0" algn="just">
              <a:buNone/>
            </a:pPr>
            <a:r>
              <a:rPr lang="en-US" sz="2600" b="1" dirty="0" smtClean="0">
                <a:latin typeface="Book Antiqua" panose="02040602050305030304" pitchFamily="18" charset="0"/>
              </a:rPr>
              <a:t>x. </a:t>
            </a:r>
            <a:r>
              <a:rPr lang="en-US" sz="2600" b="1" dirty="0">
                <a:latin typeface="Book Antiqua" panose="02040602050305030304" pitchFamily="18" charset="0"/>
              </a:rPr>
              <a:t>find():</a:t>
            </a: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 Find the first occurrence of a substring in the string and returns its   </a:t>
            </a:r>
            <a:r>
              <a:rPr lang="en-US" sz="2600" dirty="0" smtClean="0">
                <a:latin typeface="Book Antiqua" panose="02040602050305030304" pitchFamily="18" charset="0"/>
              </a:rPr>
              <a:t>position.</a:t>
            </a:r>
          </a:p>
          <a:p>
            <a:pPr marL="0" indent="0" algn="just">
              <a:buNone/>
            </a:pPr>
            <a:r>
              <a:rPr lang="en-US" sz="2600" b="1" dirty="0">
                <a:latin typeface="Book Antiqua" panose="02040602050305030304" pitchFamily="18" charset="0"/>
              </a:rPr>
              <a:t>x</a:t>
            </a:r>
            <a:r>
              <a:rPr lang="en-US" sz="2600" b="1" dirty="0" smtClean="0">
                <a:latin typeface="Book Antiqua" panose="02040602050305030304" pitchFamily="18" charset="0"/>
              </a:rPr>
              <a:t>i. erase(): 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Removes part of the string. </a:t>
            </a:r>
          </a:p>
          <a:p>
            <a:pPr marL="0" indent="0">
              <a:buNone/>
            </a:pPr>
            <a:endParaRPr lang="en-US" sz="2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78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275"/>
            <a:ext cx="10515600" cy="67286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Array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7084"/>
            <a:ext cx="10515600" cy="54198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An array is a collection of elements of the same data type, stored in contiguous memory locations. It allows for efficient access and manipulation of data using an index.</a:t>
            </a: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An array is used to store multiple values in a single variable instead of declaring separate variables for each value. For example, to store 10 integers, you can declare an array of size 10 instead of declaring 10 individual variables. 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Some characteristics of an array are as follows: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>
                <a:latin typeface="Book Antiqua" panose="02040602050305030304" pitchFamily="18" charset="0"/>
              </a:rPr>
              <a:t>Fixed size: The size of the array is defined when it is declared.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>
                <a:latin typeface="Book Antiqua" panose="02040602050305030304" pitchFamily="18" charset="0"/>
              </a:rPr>
              <a:t>Homogeneous: All elements in an array are of the same data type.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600" dirty="0">
                <a:latin typeface="Book Antiqua" panose="02040602050305030304" pitchFamily="18" charset="0"/>
              </a:rPr>
              <a:t>Random access: Elements can be accessed directly using their index.</a:t>
            </a: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426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8659"/>
            <a:ext cx="10515600" cy="98322"/>
          </a:xfrm>
        </p:spPr>
        <p:txBody>
          <a:bodyPr>
            <a:normAutofit fontScale="90000"/>
          </a:bodyPr>
          <a:lstStyle/>
          <a:p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36084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b="1" dirty="0" smtClean="0">
                <a:latin typeface="Book Antiqua" panose="02040602050305030304" pitchFamily="18" charset="0"/>
              </a:rPr>
              <a:t>xii. </a:t>
            </a:r>
            <a:r>
              <a:rPr lang="en-US" sz="2600" b="1" dirty="0">
                <a:latin typeface="Book Antiqua" panose="02040602050305030304" pitchFamily="18" charset="0"/>
              </a:rPr>
              <a:t>compare(): </a:t>
            </a: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Compares two strings lexicographically. </a:t>
            </a:r>
          </a:p>
          <a:p>
            <a:pPr marL="0" indent="0" algn="just">
              <a:buNone/>
            </a:pPr>
            <a:r>
              <a:rPr lang="en-US" sz="2600" b="1" dirty="0" smtClean="0">
                <a:latin typeface="Book Antiqua" panose="02040602050305030304" pitchFamily="18" charset="0"/>
              </a:rPr>
              <a:t>xiii. </a:t>
            </a:r>
            <a:r>
              <a:rPr lang="en-US" sz="2600" b="1" dirty="0">
                <a:latin typeface="Book Antiqua" panose="02040602050305030304" pitchFamily="18" charset="0"/>
              </a:rPr>
              <a:t>insert(): </a:t>
            </a: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Inserts a string at a specific position. </a:t>
            </a:r>
          </a:p>
          <a:p>
            <a:pPr marL="0" indent="0" algn="just">
              <a:buNone/>
            </a:pPr>
            <a:r>
              <a:rPr lang="en-US" sz="2600" b="1" dirty="0" smtClean="0">
                <a:latin typeface="Book Antiqua" panose="02040602050305030304" pitchFamily="18" charset="0"/>
              </a:rPr>
              <a:t>xiv. clear</a:t>
            </a:r>
            <a:r>
              <a:rPr lang="en-US" sz="2600" b="1" dirty="0">
                <a:latin typeface="Book Antiqua" panose="02040602050305030304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 Clears the entire string (makes it empty). </a:t>
            </a:r>
          </a:p>
          <a:p>
            <a:pPr marL="0" indent="0" algn="just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27922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380"/>
            <a:ext cx="10515600" cy="59355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C++ Program to demonstrate the above built-in string functions. 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825" y="639614"/>
            <a:ext cx="11161295" cy="5983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//header file &lt;</a:t>
            </a:r>
            <a:r>
              <a:rPr lang="en-US" sz="2600" dirty="0" err="1" smtClean="0">
                <a:latin typeface="Book Antiqua" panose="02040602050305030304" pitchFamily="18" charset="0"/>
              </a:rPr>
              <a:t>cstring</a:t>
            </a:r>
            <a:r>
              <a:rPr lang="en-US" sz="2600" dirty="0" smtClean="0">
                <a:latin typeface="Book Antiqua" panose="02040602050305030304" pitchFamily="18" charset="0"/>
              </a:rPr>
              <a:t>&gt; and &lt;string&gt; must be include before using </a:t>
            </a:r>
            <a:r>
              <a:rPr lang="en-US" sz="2600" i="1" dirty="0" smtClean="0">
                <a:latin typeface="Book Antiqua" panose="02040602050305030304" pitchFamily="18" charset="0"/>
              </a:rPr>
              <a:t>built-in</a:t>
            </a:r>
            <a:r>
              <a:rPr lang="en-US" sz="2600" dirty="0" smtClean="0">
                <a:latin typeface="Book Antiqua" panose="02040602050305030304" pitchFamily="18" charset="0"/>
              </a:rPr>
              <a:t> function. </a:t>
            </a:r>
          </a:p>
          <a:p>
            <a:pPr marL="0" indent="0">
              <a:buNone/>
            </a:pPr>
            <a:r>
              <a:rPr lang="en-US" sz="2600" dirty="0" err="1" smtClean="0">
                <a:latin typeface="Book Antiqua" panose="02040602050305030304" pitchFamily="18" charset="0"/>
              </a:rPr>
              <a:t>int</a:t>
            </a:r>
            <a:r>
              <a:rPr lang="en-US" sz="2600" dirty="0" smtClean="0">
                <a:latin typeface="Book Antiqua" panose="02040602050305030304" pitchFamily="18" charset="0"/>
              </a:rPr>
              <a:t> </a:t>
            </a:r>
            <a:r>
              <a:rPr lang="en-US" sz="2600" dirty="0">
                <a:latin typeface="Book Antiqua" panose="02040602050305030304" pitchFamily="18" charset="0"/>
              </a:rPr>
              <a:t>main()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{ 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string </a:t>
            </a:r>
            <a:r>
              <a:rPr lang="en-US" sz="2600" dirty="0" err="1">
                <a:latin typeface="Book Antiqua" panose="02040602050305030304" pitchFamily="18" charset="0"/>
              </a:rPr>
              <a:t>str</a:t>
            </a:r>
            <a:r>
              <a:rPr lang="en-US" sz="2600" dirty="0">
                <a:latin typeface="Book Antiqua" panose="02040602050305030304" pitchFamily="18" charset="0"/>
              </a:rPr>
              <a:t> = "Welcome to C++ programming</a:t>
            </a:r>
            <a:r>
              <a:rPr lang="en-US" sz="2600" dirty="0" smtClean="0">
                <a:latin typeface="Book Antiqua" panose="02040602050305030304" pitchFamily="18" charset="0"/>
              </a:rPr>
              <a:t>"; 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char s1[50]="Hi, How are you";	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char </a:t>
            </a:r>
            <a:r>
              <a:rPr lang="en-US" sz="2600" dirty="0">
                <a:latin typeface="Book Antiqua" panose="02040602050305030304" pitchFamily="18" charset="0"/>
              </a:rPr>
              <a:t>s2[50]="I, am fine and </a:t>
            </a:r>
            <a:r>
              <a:rPr lang="en-US" sz="2600" dirty="0" smtClean="0">
                <a:latin typeface="Book Antiqua" panose="02040602050305030304" pitchFamily="18" charset="0"/>
              </a:rPr>
              <a:t>you“;</a:t>
            </a:r>
            <a:endParaRPr lang="en-US" sz="26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600" dirty="0" err="1" smtClean="0">
                <a:latin typeface="Book Antiqua" panose="02040602050305030304" pitchFamily="18" charset="0"/>
              </a:rPr>
              <a:t>cout</a:t>
            </a:r>
            <a:r>
              <a:rPr lang="en-US" sz="2600" dirty="0">
                <a:latin typeface="Book Antiqua" panose="02040602050305030304" pitchFamily="18" charset="0"/>
              </a:rPr>
              <a:t>&lt;&lt;strcat(s1,s2)&lt;&lt;</a:t>
            </a:r>
            <a:r>
              <a:rPr lang="en-US" sz="2600" dirty="0" err="1">
                <a:latin typeface="Book Antiqua" panose="02040602050305030304" pitchFamily="18" charset="0"/>
              </a:rPr>
              <a:t>endl</a:t>
            </a:r>
            <a:r>
              <a:rPr lang="en-US" sz="2600" dirty="0" smtClean="0">
                <a:latin typeface="Book Antiqua" panose="02040602050305030304" pitchFamily="18" charset="0"/>
              </a:rPr>
              <a:t>; //strcat() function used to concatenate strings</a:t>
            </a:r>
          </a:p>
          <a:p>
            <a:pPr marL="0" indent="0">
              <a:buNone/>
            </a:pPr>
            <a:r>
              <a:rPr lang="en-US" sz="2600" dirty="0" err="1" smtClean="0">
                <a:latin typeface="Book Antiqua" panose="02040602050305030304" pitchFamily="18" charset="0"/>
              </a:rPr>
              <a:t>str.copy</a:t>
            </a:r>
            <a:r>
              <a:rPr lang="en-US" sz="2600" dirty="0" smtClean="0">
                <a:latin typeface="Book Antiqua" panose="02040602050305030304" pitchFamily="18" charset="0"/>
              </a:rPr>
              <a:t>(s2,7,1);      //copy() function, copy </a:t>
            </a:r>
            <a:r>
              <a:rPr lang="en-US" sz="2600" dirty="0" err="1" smtClean="0">
                <a:latin typeface="Book Antiqua" panose="02040602050305030304" pitchFamily="18" charset="0"/>
              </a:rPr>
              <a:t>str</a:t>
            </a:r>
            <a:r>
              <a:rPr lang="en-US" sz="2600" dirty="0" smtClean="0">
                <a:latin typeface="Book Antiqua" panose="02040602050305030304" pitchFamily="18" charset="0"/>
              </a:rPr>
              <a:t> to s2 7 char start from 0</a:t>
            </a:r>
          </a:p>
          <a:p>
            <a:pPr marL="0" indent="0">
              <a:buNone/>
            </a:pPr>
            <a:r>
              <a:rPr lang="en-US" sz="2600" dirty="0" err="1" smtClean="0">
                <a:latin typeface="Book Antiqua" panose="02040602050305030304" pitchFamily="18" charset="0"/>
              </a:rPr>
              <a:t>cout</a:t>
            </a:r>
            <a:r>
              <a:rPr lang="en-US" sz="2600" dirty="0" smtClean="0">
                <a:latin typeface="Book Antiqua" panose="02040602050305030304" pitchFamily="18" charset="0"/>
              </a:rPr>
              <a:t>&lt;&lt;“The copies string is “&lt;&lt;s2&lt;&lt;</a:t>
            </a:r>
            <a:r>
              <a:rPr lang="en-US" sz="2600" dirty="0" err="1" smtClean="0">
                <a:latin typeface="Book Antiqua" panose="02040602050305030304" pitchFamily="18" charset="0"/>
              </a:rPr>
              <a:t>endl</a:t>
            </a:r>
            <a:r>
              <a:rPr lang="en-US" sz="2600" dirty="0" smtClean="0">
                <a:latin typeface="Book Antiqua" panose="0204060205030503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</a:rPr>
              <a:t>	return 0;</a:t>
            </a: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5187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380"/>
            <a:ext cx="10515600" cy="59355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C++ Program to demonstrate the above built-in string functions. 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737936"/>
            <a:ext cx="11161295" cy="59837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 err="1" smtClean="0">
                <a:latin typeface="Book Antiqua" panose="02040602050305030304" pitchFamily="18" charset="0"/>
              </a:rPr>
              <a:t>int</a:t>
            </a:r>
            <a:r>
              <a:rPr lang="en-US" sz="2600" dirty="0" smtClean="0">
                <a:latin typeface="Book Antiqua" panose="02040602050305030304" pitchFamily="18" charset="0"/>
              </a:rPr>
              <a:t> </a:t>
            </a:r>
            <a:r>
              <a:rPr lang="en-US" sz="2600" dirty="0">
                <a:latin typeface="Book Antiqua" panose="02040602050305030304" pitchFamily="18" charset="0"/>
              </a:rPr>
              <a:t>main</a:t>
            </a:r>
            <a:r>
              <a:rPr lang="en-US" sz="2600" dirty="0" smtClean="0">
                <a:latin typeface="Book Antiqua" panose="02040602050305030304" pitchFamily="18" charset="0"/>
              </a:rPr>
              <a:t>(){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string </a:t>
            </a:r>
            <a:r>
              <a:rPr lang="en-US" sz="2600" dirty="0" err="1">
                <a:latin typeface="Book Antiqua" panose="02040602050305030304" pitchFamily="18" charset="0"/>
              </a:rPr>
              <a:t>str</a:t>
            </a:r>
            <a:r>
              <a:rPr lang="en-US" sz="2600" dirty="0">
                <a:latin typeface="Book Antiqua" panose="02040602050305030304" pitchFamily="18" charset="0"/>
              </a:rPr>
              <a:t> = </a:t>
            </a:r>
            <a:r>
              <a:rPr lang="en-US" sz="2600" dirty="0" smtClean="0">
                <a:latin typeface="Book Antiqua" panose="02040602050305030304" pitchFamily="18" charset="0"/>
              </a:rPr>
              <a:t>“This is starting"; 	// code for </a:t>
            </a:r>
            <a:r>
              <a:rPr lang="en-US" sz="2600" dirty="0" err="1" smtClean="0">
                <a:latin typeface="Book Antiqua" panose="02040602050305030304" pitchFamily="18" charset="0"/>
              </a:rPr>
              <a:t>strcpy</a:t>
            </a:r>
            <a:r>
              <a:rPr lang="en-US" sz="2600" dirty="0" smtClean="0">
                <a:latin typeface="Book Antiqua" panose="02040602050305030304" pitchFamily="18" charset="0"/>
              </a:rPr>
              <a:t>() function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char A[20];</a:t>
            </a:r>
          </a:p>
          <a:p>
            <a:pPr marL="0" indent="0">
              <a:buNone/>
            </a:pPr>
            <a:r>
              <a:rPr lang="en-US" sz="2600" dirty="0" err="1" smtClean="0">
                <a:latin typeface="Book Antiqua" panose="02040602050305030304" pitchFamily="18" charset="0"/>
              </a:rPr>
              <a:t>strcpy</a:t>
            </a:r>
            <a:r>
              <a:rPr lang="en-US" sz="2600" dirty="0" smtClean="0">
                <a:latin typeface="Book Antiqua" panose="02040602050305030304" pitchFamily="18" charset="0"/>
              </a:rPr>
              <a:t>(</a:t>
            </a:r>
            <a:r>
              <a:rPr lang="en-US" sz="2600" dirty="0" err="1" smtClean="0">
                <a:latin typeface="Book Antiqua" panose="02040602050305030304" pitchFamily="18" charset="0"/>
              </a:rPr>
              <a:t>A,”This</a:t>
            </a:r>
            <a:r>
              <a:rPr lang="en-US" sz="2600" dirty="0" smtClean="0">
                <a:latin typeface="Book Antiqua" panose="02040602050305030304" pitchFamily="18" charset="0"/>
              </a:rPr>
              <a:t> is starting”);</a:t>
            </a:r>
          </a:p>
          <a:p>
            <a:pPr marL="0" indent="0">
              <a:buNone/>
            </a:pPr>
            <a:r>
              <a:rPr lang="en-US" sz="2600" dirty="0" err="1" smtClean="0">
                <a:latin typeface="Book Antiqua" panose="02040602050305030304" pitchFamily="18" charset="0"/>
              </a:rPr>
              <a:t>cout</a:t>
            </a:r>
            <a:r>
              <a:rPr lang="en-US" sz="2600" dirty="0" smtClean="0">
                <a:latin typeface="Book Antiqua" panose="02040602050305030304" pitchFamily="18" charset="0"/>
              </a:rPr>
              <a:t>&lt;&lt;</a:t>
            </a:r>
            <a:r>
              <a:rPr lang="en-US" sz="2600" dirty="0" err="1" smtClean="0">
                <a:latin typeface="Book Antiqua" panose="02040602050305030304" pitchFamily="18" charset="0"/>
              </a:rPr>
              <a:t>str</a:t>
            </a:r>
            <a:r>
              <a:rPr lang="en-US" sz="2600" dirty="0" smtClean="0">
                <a:latin typeface="Book Antiqua" panose="02040602050305030304" pitchFamily="18" charset="0"/>
              </a:rPr>
              <a:t>&lt;&lt;</a:t>
            </a:r>
            <a:r>
              <a:rPr lang="en-US" sz="2600" dirty="0" err="1" smtClean="0">
                <a:latin typeface="Book Antiqua" panose="02040602050305030304" pitchFamily="18" charset="0"/>
              </a:rPr>
              <a:t>endl</a:t>
            </a:r>
            <a:r>
              <a:rPr lang="en-US" sz="2600" dirty="0" smtClean="0">
                <a:latin typeface="Book Antiqua" panose="0204060205030503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600" dirty="0" err="1" smtClean="0">
                <a:latin typeface="Book Antiqua" panose="02040602050305030304" pitchFamily="18" charset="0"/>
              </a:rPr>
              <a:t>cout</a:t>
            </a:r>
            <a:r>
              <a:rPr lang="en-US" sz="2600" dirty="0" smtClean="0">
                <a:latin typeface="Book Antiqua" panose="02040602050305030304" pitchFamily="18" charset="0"/>
              </a:rPr>
              <a:t>&lt;&lt;A&lt;&lt;</a:t>
            </a:r>
            <a:r>
              <a:rPr lang="en-US" sz="2600" dirty="0" err="1" smtClean="0">
                <a:latin typeface="Book Antiqua" panose="02040602050305030304" pitchFamily="18" charset="0"/>
              </a:rPr>
              <a:t>endl</a:t>
            </a:r>
            <a:r>
              <a:rPr lang="en-US" sz="2600" dirty="0" smtClean="0">
                <a:latin typeface="Book Antiqua" panose="0204060205030503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</a:rPr>
              <a:t>string str1="Apple</a:t>
            </a:r>
            <a:r>
              <a:rPr lang="en-US" sz="2600" dirty="0" smtClean="0">
                <a:latin typeface="Book Antiqua" panose="02040602050305030304" pitchFamily="18" charset="0"/>
              </a:rPr>
              <a:t>";			// code for swap() function</a:t>
            </a:r>
            <a:endParaRPr lang="en-US" sz="26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</a:rPr>
              <a:t>string str2="Banana";</a:t>
            </a:r>
          </a:p>
          <a:p>
            <a:pPr marL="0" indent="0">
              <a:buNone/>
            </a:pPr>
            <a:r>
              <a:rPr lang="en-US" sz="2600" dirty="0" err="1">
                <a:latin typeface="Book Antiqua" panose="02040602050305030304" pitchFamily="18" charset="0"/>
              </a:rPr>
              <a:t>cout</a:t>
            </a:r>
            <a:r>
              <a:rPr lang="en-US" sz="2600" dirty="0">
                <a:latin typeface="Book Antiqua" panose="02040602050305030304" pitchFamily="18" charset="0"/>
              </a:rPr>
              <a:t>&lt;&lt;"str1 is:"&lt;&lt;str1&lt;&lt;</a:t>
            </a:r>
            <a:r>
              <a:rPr lang="en-US" sz="2600" dirty="0" err="1">
                <a:latin typeface="Book Antiqua" panose="02040602050305030304" pitchFamily="18" charset="0"/>
              </a:rPr>
              <a:t>endl</a:t>
            </a:r>
            <a:r>
              <a:rPr lang="en-US" sz="2600" dirty="0">
                <a:latin typeface="Book Antiqua" panose="0204060205030503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600" dirty="0" err="1">
                <a:latin typeface="Book Antiqua" panose="02040602050305030304" pitchFamily="18" charset="0"/>
              </a:rPr>
              <a:t>cout</a:t>
            </a:r>
            <a:r>
              <a:rPr lang="en-US" sz="2600" dirty="0">
                <a:latin typeface="Book Antiqua" panose="02040602050305030304" pitchFamily="18" charset="0"/>
              </a:rPr>
              <a:t>&lt;&lt;"str2 is:"&lt;&lt;str2&lt;&lt;</a:t>
            </a:r>
            <a:r>
              <a:rPr lang="en-US" sz="2600" dirty="0" err="1">
                <a:latin typeface="Book Antiqua" panose="02040602050305030304" pitchFamily="18" charset="0"/>
              </a:rPr>
              <a:t>endl</a:t>
            </a:r>
            <a:r>
              <a:rPr lang="en-US" sz="2600" dirty="0">
                <a:latin typeface="Book Antiqua" panose="0204060205030503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</a:rPr>
              <a:t>str1.swap(str2);</a:t>
            </a:r>
          </a:p>
          <a:p>
            <a:pPr marL="0" indent="0">
              <a:buNone/>
            </a:pPr>
            <a:r>
              <a:rPr lang="en-US" sz="2600" dirty="0" err="1">
                <a:latin typeface="Book Antiqua" panose="02040602050305030304" pitchFamily="18" charset="0"/>
              </a:rPr>
              <a:t>cout</a:t>
            </a:r>
            <a:r>
              <a:rPr lang="en-US" sz="2600" dirty="0">
                <a:latin typeface="Book Antiqua" panose="02040602050305030304" pitchFamily="18" charset="0"/>
              </a:rPr>
              <a:t>&lt;&lt;"str1 is:"&lt;&lt;str1&lt;&lt;</a:t>
            </a:r>
            <a:r>
              <a:rPr lang="en-US" sz="2600" dirty="0" err="1">
                <a:latin typeface="Book Antiqua" panose="02040602050305030304" pitchFamily="18" charset="0"/>
              </a:rPr>
              <a:t>endl</a:t>
            </a:r>
            <a:r>
              <a:rPr lang="en-US" sz="2600" dirty="0">
                <a:latin typeface="Book Antiqua" panose="0204060205030503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600" dirty="0" err="1">
                <a:latin typeface="Book Antiqua" panose="02040602050305030304" pitchFamily="18" charset="0"/>
              </a:rPr>
              <a:t>cout</a:t>
            </a:r>
            <a:r>
              <a:rPr lang="en-US" sz="2600" dirty="0">
                <a:latin typeface="Book Antiqua" panose="02040602050305030304" pitchFamily="18" charset="0"/>
              </a:rPr>
              <a:t>&lt;&lt;"str2 is:"&lt;&lt;str2&lt;&lt;</a:t>
            </a:r>
            <a:r>
              <a:rPr lang="en-US" sz="2600" dirty="0" err="1">
                <a:latin typeface="Book Antiqua" panose="02040602050305030304" pitchFamily="18" charset="0"/>
              </a:rPr>
              <a:t>endl</a:t>
            </a:r>
            <a:r>
              <a:rPr lang="en-US" sz="2600" dirty="0" smtClean="0">
                <a:latin typeface="Book Antiqua" panose="0204060205030503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return </a:t>
            </a:r>
            <a:r>
              <a:rPr lang="en-US" sz="2600" dirty="0">
                <a:latin typeface="Book Antiqua" panose="02040602050305030304" pitchFamily="18" charset="0"/>
              </a:rPr>
              <a:t>0;</a:t>
            </a: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1325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380"/>
            <a:ext cx="10515600" cy="59355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C++ Program to demonstrate the above built-in string functions. 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737936"/>
            <a:ext cx="11161295" cy="59837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 err="1" smtClean="0">
                <a:latin typeface="Book Antiqua" panose="02040602050305030304" pitchFamily="18" charset="0"/>
              </a:rPr>
              <a:t>int</a:t>
            </a:r>
            <a:r>
              <a:rPr lang="en-US" sz="2600" dirty="0" smtClean="0">
                <a:latin typeface="Book Antiqua" panose="02040602050305030304" pitchFamily="18" charset="0"/>
              </a:rPr>
              <a:t> </a:t>
            </a:r>
            <a:r>
              <a:rPr lang="en-US" sz="2600" dirty="0">
                <a:latin typeface="Book Antiqua" panose="02040602050305030304" pitchFamily="18" charset="0"/>
              </a:rPr>
              <a:t>main</a:t>
            </a:r>
            <a:r>
              <a:rPr lang="en-US" sz="2600" dirty="0" smtClean="0">
                <a:latin typeface="Book Antiqua" panose="02040602050305030304" pitchFamily="18" charset="0"/>
              </a:rPr>
              <a:t>(){</a:t>
            </a: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</a:rPr>
              <a:t>	string </a:t>
            </a:r>
            <a:r>
              <a:rPr lang="en-US" sz="2600" dirty="0" err="1">
                <a:latin typeface="Book Antiqua" panose="02040602050305030304" pitchFamily="18" charset="0"/>
              </a:rPr>
              <a:t>str</a:t>
            </a:r>
            <a:r>
              <a:rPr lang="en-US" sz="2600" dirty="0">
                <a:latin typeface="Book Antiqua" panose="02040602050305030304" pitchFamily="18" charset="0"/>
              </a:rPr>
              <a:t>="Hi, How are you</a:t>
            </a:r>
            <a:r>
              <a:rPr lang="en-US" sz="2600" dirty="0" smtClean="0">
                <a:latin typeface="Book Antiqua" panose="02040602050305030304" pitchFamily="18" charset="0"/>
              </a:rPr>
              <a:t>";		//code for length() function</a:t>
            </a:r>
            <a:endParaRPr lang="en-US" sz="26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</a:rPr>
              <a:t>	</a:t>
            </a:r>
            <a:r>
              <a:rPr lang="en-US" sz="2600" dirty="0" err="1">
                <a:latin typeface="Book Antiqua" panose="02040602050305030304" pitchFamily="18" charset="0"/>
              </a:rPr>
              <a:t>int</a:t>
            </a:r>
            <a:r>
              <a:rPr lang="en-US" sz="2600" dirty="0">
                <a:latin typeface="Book Antiqua" panose="02040602050305030304" pitchFamily="18" charset="0"/>
              </a:rPr>
              <a:t> </a:t>
            </a:r>
            <a:r>
              <a:rPr lang="en-US" sz="2600" dirty="0" err="1">
                <a:latin typeface="Book Antiqua" panose="02040602050305030304" pitchFamily="18" charset="0"/>
              </a:rPr>
              <a:t>len</a:t>
            </a:r>
            <a:r>
              <a:rPr lang="en-US" sz="2600" dirty="0">
                <a:latin typeface="Book Antiqua" panose="0204060205030503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</a:rPr>
              <a:t>	</a:t>
            </a:r>
            <a:r>
              <a:rPr lang="en-US" sz="2600" dirty="0" err="1">
                <a:latin typeface="Book Antiqua" panose="02040602050305030304" pitchFamily="18" charset="0"/>
              </a:rPr>
              <a:t>len</a:t>
            </a:r>
            <a:r>
              <a:rPr lang="en-US" sz="2600" dirty="0">
                <a:latin typeface="Book Antiqua" panose="02040602050305030304" pitchFamily="18" charset="0"/>
              </a:rPr>
              <a:t>=</a:t>
            </a:r>
            <a:r>
              <a:rPr lang="en-US" sz="2600" dirty="0" err="1">
                <a:latin typeface="Book Antiqua" panose="02040602050305030304" pitchFamily="18" charset="0"/>
              </a:rPr>
              <a:t>str.length</a:t>
            </a:r>
            <a:r>
              <a:rPr lang="en-US" sz="2600" dirty="0">
                <a:latin typeface="Book Antiqua" panose="0204060205030503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</a:rPr>
              <a:t>	</a:t>
            </a:r>
            <a:r>
              <a:rPr lang="en-US" sz="2600" dirty="0" err="1">
                <a:latin typeface="Book Antiqua" panose="02040602050305030304" pitchFamily="18" charset="0"/>
              </a:rPr>
              <a:t>cout</a:t>
            </a:r>
            <a:r>
              <a:rPr lang="en-US" sz="2600" dirty="0">
                <a:latin typeface="Book Antiqua" panose="02040602050305030304" pitchFamily="18" charset="0"/>
              </a:rPr>
              <a:t>&lt;&lt;"Length is:"&lt;&lt;</a:t>
            </a:r>
            <a:r>
              <a:rPr lang="en-US" sz="2600" dirty="0" err="1">
                <a:latin typeface="Book Antiqua" panose="02040602050305030304" pitchFamily="18" charset="0"/>
              </a:rPr>
              <a:t>len</a:t>
            </a:r>
            <a:r>
              <a:rPr lang="en-US" sz="2600" dirty="0">
                <a:latin typeface="Book Antiqua" panose="02040602050305030304" pitchFamily="18" charset="0"/>
              </a:rPr>
              <a:t>&lt;&lt;</a:t>
            </a:r>
            <a:r>
              <a:rPr lang="en-US" sz="2600" dirty="0" err="1">
                <a:latin typeface="Book Antiqua" panose="02040602050305030304" pitchFamily="18" charset="0"/>
              </a:rPr>
              <a:t>endl</a:t>
            </a:r>
            <a:r>
              <a:rPr lang="en-US" sz="2600" dirty="0" smtClean="0">
                <a:latin typeface="Book Antiqua" panose="0204060205030503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</a:rPr>
              <a:t>	</a:t>
            </a:r>
            <a:r>
              <a:rPr lang="en-US" sz="2600" dirty="0" smtClean="0">
                <a:latin typeface="Book Antiqua" panose="02040602050305030304" pitchFamily="18" charset="0"/>
              </a:rPr>
              <a:t>string </a:t>
            </a:r>
            <a:r>
              <a:rPr lang="en-US" sz="2600" dirty="0">
                <a:latin typeface="Book Antiqua" panose="02040602050305030304" pitchFamily="18" charset="0"/>
              </a:rPr>
              <a:t>str1 = "hi</a:t>
            </a:r>
            <a:r>
              <a:rPr lang="en-US" sz="2600" dirty="0" smtClean="0">
                <a:latin typeface="Book Antiqua" panose="02040602050305030304" pitchFamily="18" charset="0"/>
              </a:rPr>
              <a:t>";				//code for empty() function</a:t>
            </a:r>
            <a:endParaRPr lang="en-US" sz="26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	if </a:t>
            </a:r>
            <a:r>
              <a:rPr lang="en-US" sz="2600" dirty="0">
                <a:latin typeface="Book Antiqua" panose="02040602050305030304" pitchFamily="18" charset="0"/>
              </a:rPr>
              <a:t>(str1.empty()) {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	</a:t>
            </a:r>
            <a:r>
              <a:rPr lang="en-US" sz="2600" dirty="0" err="1" smtClean="0">
                <a:latin typeface="Book Antiqua" panose="02040602050305030304" pitchFamily="18" charset="0"/>
              </a:rPr>
              <a:t>cout</a:t>
            </a:r>
            <a:r>
              <a:rPr lang="en-US" sz="2600" dirty="0" smtClean="0">
                <a:latin typeface="Book Antiqua" panose="02040602050305030304" pitchFamily="18" charset="0"/>
              </a:rPr>
              <a:t> </a:t>
            </a:r>
            <a:r>
              <a:rPr lang="en-US" sz="2600" dirty="0">
                <a:latin typeface="Book Antiqua" panose="02040602050305030304" pitchFamily="18" charset="0"/>
              </a:rPr>
              <a:t>&lt;&lt; "str1 is empty." &lt;&lt; </a:t>
            </a:r>
            <a:r>
              <a:rPr lang="en-US" sz="2600" dirty="0" err="1">
                <a:latin typeface="Book Antiqua" panose="02040602050305030304" pitchFamily="18" charset="0"/>
              </a:rPr>
              <a:t>std</a:t>
            </a:r>
            <a:r>
              <a:rPr lang="en-US" sz="2600" dirty="0">
                <a:latin typeface="Book Antiqua" panose="02040602050305030304" pitchFamily="18" charset="0"/>
              </a:rPr>
              <a:t>::</a:t>
            </a:r>
            <a:r>
              <a:rPr lang="en-US" sz="2600" dirty="0" err="1">
                <a:latin typeface="Book Antiqua" panose="02040602050305030304" pitchFamily="18" charset="0"/>
              </a:rPr>
              <a:t>endl</a:t>
            </a:r>
            <a:r>
              <a:rPr lang="en-US" sz="2600" dirty="0">
                <a:latin typeface="Book Antiqua" panose="0204060205030503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</a:rPr>
              <a:t>    </a:t>
            </a:r>
            <a:r>
              <a:rPr lang="en-US" sz="2600" dirty="0" smtClean="0">
                <a:latin typeface="Book Antiqua" panose="02040602050305030304" pitchFamily="18" charset="0"/>
              </a:rPr>
              <a:t>	} </a:t>
            </a:r>
            <a:r>
              <a:rPr lang="en-US" sz="2600" dirty="0">
                <a:latin typeface="Book Antiqua" panose="02040602050305030304" pitchFamily="18" charset="0"/>
              </a:rPr>
              <a:t>else {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	</a:t>
            </a:r>
            <a:r>
              <a:rPr lang="en-US" sz="2600" dirty="0" err="1" smtClean="0">
                <a:latin typeface="Book Antiqua" panose="02040602050305030304" pitchFamily="18" charset="0"/>
              </a:rPr>
              <a:t>cout</a:t>
            </a:r>
            <a:r>
              <a:rPr lang="en-US" sz="2600" dirty="0" smtClean="0">
                <a:latin typeface="Book Antiqua" panose="02040602050305030304" pitchFamily="18" charset="0"/>
              </a:rPr>
              <a:t> </a:t>
            </a:r>
            <a:r>
              <a:rPr lang="en-US" sz="2600" dirty="0">
                <a:latin typeface="Book Antiqua" panose="02040602050305030304" pitchFamily="18" charset="0"/>
              </a:rPr>
              <a:t>&lt;&lt; "str1 is not empty." &lt;&lt; </a:t>
            </a:r>
            <a:r>
              <a:rPr lang="en-US" sz="2600" dirty="0" err="1">
                <a:latin typeface="Book Antiqua" panose="02040602050305030304" pitchFamily="18" charset="0"/>
              </a:rPr>
              <a:t>std</a:t>
            </a:r>
            <a:r>
              <a:rPr lang="en-US" sz="2600" dirty="0">
                <a:latin typeface="Book Antiqua" panose="02040602050305030304" pitchFamily="18" charset="0"/>
              </a:rPr>
              <a:t>::</a:t>
            </a:r>
            <a:r>
              <a:rPr lang="en-US" sz="2600" dirty="0" err="1">
                <a:latin typeface="Book Antiqua" panose="02040602050305030304" pitchFamily="18" charset="0"/>
              </a:rPr>
              <a:t>endl</a:t>
            </a:r>
            <a:r>
              <a:rPr lang="en-US" sz="2600" dirty="0">
                <a:latin typeface="Book Antiqua" panose="0204060205030503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</a:rPr>
              <a:t> </a:t>
            </a:r>
            <a:r>
              <a:rPr lang="en-US" sz="2600" dirty="0" smtClean="0">
                <a:latin typeface="Book Antiqua" panose="02040602050305030304" pitchFamily="18" charset="0"/>
              </a:rPr>
              <a:t>	   </a:t>
            </a:r>
            <a:r>
              <a:rPr lang="en-US" sz="2600" dirty="0">
                <a:latin typeface="Book Antiqua" panose="02040602050305030304" pitchFamily="18" charset="0"/>
              </a:rPr>
              <a:t>}</a:t>
            </a:r>
            <a:endParaRPr lang="en-US" sz="2600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	return </a:t>
            </a:r>
            <a:r>
              <a:rPr lang="en-US" sz="2600" dirty="0">
                <a:latin typeface="Book Antiqua" panose="02040602050305030304" pitchFamily="18" charset="0"/>
              </a:rPr>
              <a:t>0;</a:t>
            </a: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6765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380"/>
            <a:ext cx="10515600" cy="59355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C++ Program to demonstrate the above built-in string functions. 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737936"/>
            <a:ext cx="11161295" cy="59837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 err="1" smtClean="0">
                <a:latin typeface="Book Antiqua" panose="02040602050305030304" pitchFamily="18" charset="0"/>
              </a:rPr>
              <a:t>int</a:t>
            </a:r>
            <a:r>
              <a:rPr lang="en-US" sz="2600" dirty="0" smtClean="0">
                <a:latin typeface="Book Antiqua" panose="02040602050305030304" pitchFamily="18" charset="0"/>
              </a:rPr>
              <a:t> </a:t>
            </a:r>
            <a:r>
              <a:rPr lang="en-US" sz="2600" dirty="0">
                <a:latin typeface="Book Antiqua" panose="02040602050305030304" pitchFamily="18" charset="0"/>
              </a:rPr>
              <a:t>main</a:t>
            </a:r>
            <a:r>
              <a:rPr lang="en-US" sz="2600" dirty="0" smtClean="0">
                <a:latin typeface="Book Antiqua" panose="02040602050305030304" pitchFamily="18" charset="0"/>
              </a:rPr>
              <a:t>(){</a:t>
            </a: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</a:rPr>
              <a:t>string </a:t>
            </a:r>
            <a:r>
              <a:rPr lang="en-US" sz="2600" dirty="0" err="1">
                <a:latin typeface="Book Antiqua" panose="02040602050305030304" pitchFamily="18" charset="0"/>
              </a:rPr>
              <a:t>str</a:t>
            </a:r>
            <a:r>
              <a:rPr lang="en-US" sz="2600" dirty="0">
                <a:latin typeface="Book Antiqua" panose="02040602050305030304" pitchFamily="18" charset="0"/>
              </a:rPr>
              <a:t> = "Hello, World</a:t>
            </a:r>
            <a:r>
              <a:rPr lang="en-US" sz="2600" dirty="0" smtClean="0">
                <a:latin typeface="Book Antiqua" panose="02040602050305030304" pitchFamily="18" charset="0"/>
              </a:rPr>
              <a:t>!";		//code for replace() function</a:t>
            </a:r>
            <a:endParaRPr lang="en-US" sz="26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600" dirty="0" err="1" smtClean="0">
                <a:latin typeface="Book Antiqua" panose="02040602050305030304" pitchFamily="18" charset="0"/>
              </a:rPr>
              <a:t>str.replace</a:t>
            </a:r>
            <a:r>
              <a:rPr lang="en-US" sz="2600" dirty="0" smtClean="0">
                <a:latin typeface="Book Antiqua" panose="02040602050305030304" pitchFamily="18" charset="0"/>
              </a:rPr>
              <a:t>(7</a:t>
            </a:r>
            <a:r>
              <a:rPr lang="en-US" sz="2600" dirty="0">
                <a:latin typeface="Book Antiqua" panose="02040602050305030304" pitchFamily="18" charset="0"/>
              </a:rPr>
              <a:t>, 5, "C++");</a:t>
            </a:r>
          </a:p>
          <a:p>
            <a:pPr marL="0" indent="0">
              <a:buNone/>
            </a:pPr>
            <a:r>
              <a:rPr lang="en-US" sz="2600" dirty="0" err="1">
                <a:latin typeface="Book Antiqua" panose="02040602050305030304" pitchFamily="18" charset="0"/>
              </a:rPr>
              <a:t>cout</a:t>
            </a:r>
            <a:r>
              <a:rPr lang="en-US" sz="2600" dirty="0">
                <a:latin typeface="Book Antiqua" panose="02040602050305030304" pitchFamily="18" charset="0"/>
              </a:rPr>
              <a:t> &lt;&lt; "Modified string: " &lt;&lt; </a:t>
            </a:r>
            <a:r>
              <a:rPr lang="en-US" sz="2600" dirty="0" err="1">
                <a:latin typeface="Book Antiqua" panose="02040602050305030304" pitchFamily="18" charset="0"/>
              </a:rPr>
              <a:t>str</a:t>
            </a:r>
            <a:r>
              <a:rPr lang="en-US" sz="2600" dirty="0">
                <a:latin typeface="Book Antiqua" panose="02040602050305030304" pitchFamily="18" charset="0"/>
              </a:rPr>
              <a:t> </a:t>
            </a:r>
            <a:r>
              <a:rPr lang="en-US" sz="2600" dirty="0" smtClean="0">
                <a:latin typeface="Book Antiqua" panose="02040602050305030304" pitchFamily="18" charset="0"/>
              </a:rPr>
              <a:t>&lt;&lt;</a:t>
            </a:r>
            <a:r>
              <a:rPr lang="en-US" sz="2600" dirty="0" err="1" smtClean="0">
                <a:latin typeface="Book Antiqua" panose="02040602050305030304" pitchFamily="18" charset="0"/>
              </a:rPr>
              <a:t>endl</a:t>
            </a:r>
            <a:r>
              <a:rPr lang="en-US" sz="2600" dirty="0" smtClean="0">
                <a:latin typeface="Book Antiqua" panose="02040602050305030304" pitchFamily="18" charset="0"/>
              </a:rPr>
              <a:t>; </a:t>
            </a: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</a:rPr>
              <a:t>string </a:t>
            </a:r>
            <a:r>
              <a:rPr lang="en-US" sz="2600" dirty="0" smtClean="0">
                <a:latin typeface="Book Antiqua" panose="02040602050305030304" pitchFamily="18" charset="0"/>
              </a:rPr>
              <a:t>str1 </a:t>
            </a:r>
            <a:r>
              <a:rPr lang="en-US" sz="2600" dirty="0">
                <a:latin typeface="Book Antiqua" panose="02040602050305030304" pitchFamily="18" charset="0"/>
              </a:rPr>
              <a:t>= "Hello</a:t>
            </a:r>
            <a:r>
              <a:rPr lang="en-US" sz="2600" dirty="0" smtClean="0">
                <a:latin typeface="Book Antiqua" panose="02040602050305030304" pitchFamily="18" charset="0"/>
              </a:rPr>
              <a:t>";			//code for append() function   </a:t>
            </a:r>
            <a:endParaRPr lang="en-US" sz="26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str1.append</a:t>
            </a:r>
            <a:r>
              <a:rPr lang="en-US" sz="2600" dirty="0">
                <a:latin typeface="Book Antiqua" panose="02040602050305030304" pitchFamily="18" charset="0"/>
              </a:rPr>
              <a:t>(", World</a:t>
            </a:r>
            <a:r>
              <a:rPr lang="en-US" sz="2600" dirty="0" smtClean="0">
                <a:latin typeface="Book Antiqua" panose="02040602050305030304" pitchFamily="18" charset="0"/>
              </a:rPr>
              <a:t>!");    </a:t>
            </a:r>
          </a:p>
          <a:p>
            <a:pPr marL="0" indent="0">
              <a:buNone/>
            </a:pPr>
            <a:r>
              <a:rPr lang="en-US" sz="2600" dirty="0" err="1" smtClean="0">
                <a:latin typeface="Book Antiqua" panose="02040602050305030304" pitchFamily="18" charset="0"/>
              </a:rPr>
              <a:t>cout</a:t>
            </a:r>
            <a:r>
              <a:rPr lang="en-US" sz="2600" dirty="0" smtClean="0">
                <a:latin typeface="Book Antiqua" panose="02040602050305030304" pitchFamily="18" charset="0"/>
              </a:rPr>
              <a:t> </a:t>
            </a:r>
            <a:r>
              <a:rPr lang="en-US" sz="2600" dirty="0">
                <a:latin typeface="Book Antiqua" panose="02040602050305030304" pitchFamily="18" charset="0"/>
              </a:rPr>
              <a:t>&lt;&lt; "Appended string: " &lt;&lt; </a:t>
            </a:r>
            <a:r>
              <a:rPr lang="en-US" sz="2600" dirty="0" smtClean="0">
                <a:latin typeface="Book Antiqua" panose="02040602050305030304" pitchFamily="18" charset="0"/>
              </a:rPr>
              <a:t>str1 &lt;&lt;</a:t>
            </a:r>
            <a:r>
              <a:rPr lang="en-US" sz="2600" dirty="0" err="1" smtClean="0">
                <a:latin typeface="Book Antiqua" panose="02040602050305030304" pitchFamily="18" charset="0"/>
              </a:rPr>
              <a:t>endl</a:t>
            </a:r>
            <a:r>
              <a:rPr lang="en-US" sz="2600" dirty="0" smtClean="0">
                <a:latin typeface="Book Antiqua" panose="0204060205030503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</a:rPr>
              <a:t>string </a:t>
            </a:r>
            <a:r>
              <a:rPr lang="en-US" sz="2600" dirty="0" smtClean="0">
                <a:latin typeface="Book Antiqua" panose="02040602050305030304" pitchFamily="18" charset="0"/>
              </a:rPr>
              <a:t>str2 </a:t>
            </a:r>
            <a:r>
              <a:rPr lang="en-US" sz="2600" dirty="0">
                <a:latin typeface="Book Antiqua" panose="02040602050305030304" pitchFamily="18" charset="0"/>
              </a:rPr>
              <a:t>= "Hello, World</a:t>
            </a:r>
            <a:r>
              <a:rPr lang="en-US" sz="2600" dirty="0" smtClean="0">
                <a:latin typeface="Book Antiqua" panose="02040602050305030304" pitchFamily="18" charset="0"/>
              </a:rPr>
              <a:t>!"; //code for </a:t>
            </a:r>
            <a:r>
              <a:rPr lang="en-US" sz="2600" dirty="0" err="1" smtClean="0">
                <a:latin typeface="Book Antiqua" panose="02040602050305030304" pitchFamily="18" charset="0"/>
              </a:rPr>
              <a:t>substr</a:t>
            </a:r>
            <a:r>
              <a:rPr lang="en-US" sz="2600" dirty="0" smtClean="0">
                <a:latin typeface="Book Antiqua" panose="02040602050305030304" pitchFamily="18" charset="0"/>
              </a:rPr>
              <a:t>() function </a:t>
            </a:r>
            <a:endParaRPr lang="en-US" sz="26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string </a:t>
            </a:r>
            <a:r>
              <a:rPr lang="en-US" sz="2600" dirty="0">
                <a:latin typeface="Book Antiqua" panose="02040602050305030304" pitchFamily="18" charset="0"/>
              </a:rPr>
              <a:t>sub = </a:t>
            </a:r>
            <a:r>
              <a:rPr lang="en-US" sz="2600" dirty="0" smtClean="0">
                <a:latin typeface="Book Antiqua" panose="02040602050305030304" pitchFamily="18" charset="0"/>
              </a:rPr>
              <a:t>str2.substr(7</a:t>
            </a:r>
            <a:r>
              <a:rPr lang="en-US" sz="2600" dirty="0">
                <a:latin typeface="Book Antiqua" panose="02040602050305030304" pitchFamily="18" charset="0"/>
              </a:rPr>
              <a:t>, 5</a:t>
            </a:r>
            <a:r>
              <a:rPr lang="en-US" sz="2600" dirty="0" smtClean="0">
                <a:latin typeface="Book Antiqua" panose="0204060205030503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600" dirty="0" err="1" smtClean="0">
                <a:latin typeface="Book Antiqua" panose="02040602050305030304" pitchFamily="18" charset="0"/>
              </a:rPr>
              <a:t>cout</a:t>
            </a:r>
            <a:r>
              <a:rPr lang="en-US" sz="2600" dirty="0" smtClean="0">
                <a:latin typeface="Book Antiqua" panose="02040602050305030304" pitchFamily="18" charset="0"/>
              </a:rPr>
              <a:t> </a:t>
            </a:r>
            <a:r>
              <a:rPr lang="en-US" sz="2600" dirty="0">
                <a:latin typeface="Book Antiqua" panose="02040602050305030304" pitchFamily="18" charset="0"/>
              </a:rPr>
              <a:t>&lt;&lt; "Original string: " &lt;&lt; </a:t>
            </a:r>
            <a:r>
              <a:rPr lang="en-US" sz="2600" dirty="0" smtClean="0">
                <a:latin typeface="Book Antiqua" panose="02040602050305030304" pitchFamily="18" charset="0"/>
              </a:rPr>
              <a:t>str2 </a:t>
            </a:r>
            <a:r>
              <a:rPr lang="en-US" sz="2600" dirty="0">
                <a:latin typeface="Book Antiqua" panose="02040602050305030304" pitchFamily="18" charset="0"/>
              </a:rPr>
              <a:t>&lt;&lt;</a:t>
            </a:r>
            <a:r>
              <a:rPr lang="en-US" sz="2600" dirty="0" err="1">
                <a:latin typeface="Book Antiqua" panose="02040602050305030304" pitchFamily="18" charset="0"/>
              </a:rPr>
              <a:t>endl</a:t>
            </a:r>
            <a:r>
              <a:rPr lang="en-US" sz="2600" dirty="0">
                <a:latin typeface="Book Antiqua" panose="0204060205030503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600" dirty="0" err="1" smtClean="0">
                <a:latin typeface="Book Antiqua" panose="02040602050305030304" pitchFamily="18" charset="0"/>
              </a:rPr>
              <a:t>cout</a:t>
            </a:r>
            <a:r>
              <a:rPr lang="en-US" sz="2600" dirty="0" smtClean="0">
                <a:latin typeface="Book Antiqua" panose="02040602050305030304" pitchFamily="18" charset="0"/>
              </a:rPr>
              <a:t> </a:t>
            </a:r>
            <a:r>
              <a:rPr lang="en-US" sz="2600" dirty="0">
                <a:latin typeface="Book Antiqua" panose="02040602050305030304" pitchFamily="18" charset="0"/>
              </a:rPr>
              <a:t>&lt;&lt; "Extracted substring: " &lt;&lt; sub &lt;&lt;</a:t>
            </a:r>
            <a:r>
              <a:rPr lang="en-US" sz="2600" dirty="0" err="1">
                <a:latin typeface="Book Antiqua" panose="02040602050305030304" pitchFamily="18" charset="0"/>
              </a:rPr>
              <a:t>endl</a:t>
            </a:r>
            <a:r>
              <a:rPr lang="en-US" sz="2600" dirty="0" smtClean="0">
                <a:latin typeface="Book Antiqua" panose="0204060205030503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return </a:t>
            </a:r>
            <a:r>
              <a:rPr lang="en-US" sz="2600" dirty="0">
                <a:latin typeface="Book Antiqua" panose="02040602050305030304" pitchFamily="18" charset="0"/>
              </a:rPr>
              <a:t>0;</a:t>
            </a: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1051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380"/>
            <a:ext cx="10515600" cy="59355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C++ Program to demonstrate the above built-in string functions. 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737936"/>
            <a:ext cx="11161295" cy="59837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 err="1" smtClean="0">
                <a:latin typeface="Book Antiqua" panose="02040602050305030304" pitchFamily="18" charset="0"/>
              </a:rPr>
              <a:t>int</a:t>
            </a:r>
            <a:r>
              <a:rPr lang="en-US" sz="2600" dirty="0" smtClean="0">
                <a:latin typeface="Book Antiqua" panose="02040602050305030304" pitchFamily="18" charset="0"/>
              </a:rPr>
              <a:t> </a:t>
            </a:r>
            <a:r>
              <a:rPr lang="en-US" sz="2600" dirty="0">
                <a:latin typeface="Book Antiqua" panose="02040602050305030304" pitchFamily="18" charset="0"/>
              </a:rPr>
              <a:t>main</a:t>
            </a:r>
            <a:r>
              <a:rPr lang="en-US" sz="2600" dirty="0" smtClean="0">
                <a:latin typeface="Book Antiqua" panose="02040602050305030304" pitchFamily="18" charset="0"/>
              </a:rPr>
              <a:t>(){				//code for find() function </a:t>
            </a: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</a:rPr>
              <a:t>string </a:t>
            </a:r>
            <a:r>
              <a:rPr lang="en-US" sz="2600" dirty="0" err="1">
                <a:latin typeface="Book Antiqua" panose="02040602050305030304" pitchFamily="18" charset="0"/>
              </a:rPr>
              <a:t>str</a:t>
            </a:r>
            <a:r>
              <a:rPr lang="en-US" sz="2600" dirty="0">
                <a:latin typeface="Book Antiqua" panose="02040602050305030304" pitchFamily="18" charset="0"/>
              </a:rPr>
              <a:t>("C++ is a very interesting programming language");</a:t>
            </a: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</a:rPr>
              <a:t>	</a:t>
            </a:r>
            <a:r>
              <a:rPr lang="en-US" sz="2600" dirty="0" err="1">
                <a:latin typeface="Book Antiqua" panose="02040602050305030304" pitchFamily="18" charset="0"/>
              </a:rPr>
              <a:t>int</a:t>
            </a:r>
            <a:r>
              <a:rPr lang="en-US" sz="2600" dirty="0">
                <a:latin typeface="Book Antiqua" panose="02040602050305030304" pitchFamily="18" charset="0"/>
              </a:rPr>
              <a:t> loc1, loc2;</a:t>
            </a: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</a:rPr>
              <a:t>	loc1 = </a:t>
            </a:r>
            <a:r>
              <a:rPr lang="en-US" sz="2600" dirty="0" err="1">
                <a:latin typeface="Book Antiqua" panose="02040602050305030304" pitchFamily="18" charset="0"/>
              </a:rPr>
              <a:t>str.find</a:t>
            </a:r>
            <a:r>
              <a:rPr lang="en-US" sz="2600" dirty="0">
                <a:latin typeface="Book Antiqua" panose="02040602050305030304" pitchFamily="18" charset="0"/>
              </a:rPr>
              <a:t>("interesting");</a:t>
            </a: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</a:rPr>
              <a:t>	</a:t>
            </a:r>
            <a:r>
              <a:rPr lang="en-US" sz="2600" dirty="0" err="1">
                <a:latin typeface="Book Antiqua" panose="02040602050305030304" pitchFamily="18" charset="0"/>
              </a:rPr>
              <a:t>cout</a:t>
            </a:r>
            <a:r>
              <a:rPr lang="en-US" sz="2600" dirty="0">
                <a:latin typeface="Book Antiqua" panose="02040602050305030304" pitchFamily="18" charset="0"/>
              </a:rPr>
              <a:t>&lt;&lt;"The word interesting is found at </a:t>
            </a:r>
            <a:r>
              <a:rPr lang="en-US" sz="2600" dirty="0" err="1">
                <a:latin typeface="Book Antiqua" panose="02040602050305030304" pitchFamily="18" charset="0"/>
              </a:rPr>
              <a:t>loc</a:t>
            </a:r>
            <a:r>
              <a:rPr lang="en-US" sz="2600" dirty="0">
                <a:latin typeface="Book Antiqua" panose="02040602050305030304" pitchFamily="18" charset="0"/>
              </a:rPr>
              <a:t>"&lt;&lt;loc1</a:t>
            </a:r>
            <a:r>
              <a:rPr lang="en-US" sz="2600" dirty="0" smtClean="0">
                <a:latin typeface="Book Antiqua" panose="02040602050305030304" pitchFamily="18" charset="0"/>
              </a:rPr>
              <a:t>; 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	string </a:t>
            </a:r>
            <a:r>
              <a:rPr lang="en-US" sz="2600" dirty="0" err="1">
                <a:latin typeface="Book Antiqua" panose="02040602050305030304" pitchFamily="18" charset="0"/>
              </a:rPr>
              <a:t>str</a:t>
            </a:r>
            <a:r>
              <a:rPr lang="en-US" sz="2600" dirty="0">
                <a:latin typeface="Book Antiqua" panose="02040602050305030304" pitchFamily="18" charset="0"/>
              </a:rPr>
              <a:t> = "Hello, World</a:t>
            </a:r>
            <a:r>
              <a:rPr lang="en-US" sz="2600" dirty="0" smtClean="0">
                <a:latin typeface="Book Antiqua" panose="02040602050305030304" pitchFamily="18" charset="0"/>
              </a:rPr>
              <a:t>!";	// code for erase() function 	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	</a:t>
            </a:r>
            <a:r>
              <a:rPr lang="en-US" sz="2600" dirty="0" err="1" smtClean="0">
                <a:latin typeface="Book Antiqua" panose="02040602050305030304" pitchFamily="18" charset="0"/>
              </a:rPr>
              <a:t>str.erase</a:t>
            </a:r>
            <a:r>
              <a:rPr lang="en-US" sz="2600" dirty="0" smtClean="0">
                <a:latin typeface="Book Antiqua" panose="02040602050305030304" pitchFamily="18" charset="0"/>
              </a:rPr>
              <a:t>(7, 6);		// </a:t>
            </a:r>
            <a:r>
              <a:rPr lang="en-US" sz="2600" dirty="0">
                <a:latin typeface="Book Antiqua" panose="02040602050305030304" pitchFamily="18" charset="0"/>
              </a:rPr>
              <a:t>Erase 7 characters starting from index </a:t>
            </a:r>
            <a:r>
              <a:rPr lang="en-US" sz="2600" dirty="0" smtClean="0">
                <a:latin typeface="Book Antiqua" panose="02040602050305030304" pitchFamily="18" charset="0"/>
              </a:rPr>
              <a:t>7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    	</a:t>
            </a:r>
            <a:r>
              <a:rPr lang="en-US" sz="2600" dirty="0" err="1" smtClean="0">
                <a:latin typeface="Book Antiqua" panose="02040602050305030304" pitchFamily="18" charset="0"/>
              </a:rPr>
              <a:t>cout</a:t>
            </a:r>
            <a:r>
              <a:rPr lang="en-US" sz="2600" dirty="0" smtClean="0">
                <a:latin typeface="Book Antiqua" panose="02040602050305030304" pitchFamily="18" charset="0"/>
              </a:rPr>
              <a:t> </a:t>
            </a:r>
            <a:r>
              <a:rPr lang="en-US" sz="2600" dirty="0">
                <a:latin typeface="Book Antiqua" panose="02040602050305030304" pitchFamily="18" charset="0"/>
              </a:rPr>
              <a:t>&lt;&lt; "String after erasing: " &lt;&lt; </a:t>
            </a:r>
            <a:r>
              <a:rPr lang="en-US" sz="2600" dirty="0" err="1">
                <a:latin typeface="Book Antiqua" panose="02040602050305030304" pitchFamily="18" charset="0"/>
              </a:rPr>
              <a:t>str</a:t>
            </a:r>
            <a:r>
              <a:rPr lang="en-US" sz="2600" dirty="0">
                <a:latin typeface="Book Antiqua" panose="02040602050305030304" pitchFamily="18" charset="0"/>
              </a:rPr>
              <a:t> </a:t>
            </a:r>
            <a:r>
              <a:rPr lang="en-US" sz="2600" dirty="0" smtClean="0">
                <a:latin typeface="Book Antiqua" panose="02040602050305030304" pitchFamily="18" charset="0"/>
              </a:rPr>
              <a:t>&lt;&lt;</a:t>
            </a:r>
            <a:r>
              <a:rPr lang="en-US" sz="2600" dirty="0" err="1" smtClean="0">
                <a:latin typeface="Book Antiqua" panose="02040602050305030304" pitchFamily="18" charset="0"/>
              </a:rPr>
              <a:t>endl</a:t>
            </a:r>
            <a:r>
              <a:rPr lang="en-US" sz="2600" dirty="0" smtClean="0">
                <a:latin typeface="Book Antiqua" panose="02040602050305030304" pitchFamily="18" charset="0"/>
              </a:rPr>
              <a:t>; 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	</a:t>
            </a:r>
            <a:r>
              <a:rPr lang="en-US" sz="2600" dirty="0" err="1" smtClean="0">
                <a:latin typeface="Book Antiqua" panose="02040602050305030304" pitchFamily="18" charset="0"/>
              </a:rPr>
              <a:t>str.erase</a:t>
            </a:r>
            <a:r>
              <a:rPr lang="en-US" sz="2600" dirty="0" smtClean="0">
                <a:latin typeface="Book Antiqua" panose="02040602050305030304" pitchFamily="18" charset="0"/>
              </a:rPr>
              <a:t>(5</a:t>
            </a:r>
            <a:r>
              <a:rPr lang="en-US" sz="2600" dirty="0">
                <a:latin typeface="Book Antiqua" panose="02040602050305030304" pitchFamily="18" charset="0"/>
              </a:rPr>
              <a:t>, 1</a:t>
            </a:r>
            <a:r>
              <a:rPr lang="en-US" sz="2600" dirty="0" smtClean="0">
                <a:latin typeface="Book Antiqua" panose="02040602050305030304" pitchFamily="18" charset="0"/>
              </a:rPr>
              <a:t>);		// </a:t>
            </a:r>
            <a:r>
              <a:rPr lang="en-US" sz="2600" dirty="0">
                <a:latin typeface="Book Antiqua" panose="02040602050305030304" pitchFamily="18" charset="0"/>
              </a:rPr>
              <a:t>Erase a single character at index 5 </a:t>
            </a: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</a:rPr>
              <a:t>    </a:t>
            </a:r>
            <a:r>
              <a:rPr lang="en-US" sz="2600" dirty="0" smtClean="0">
                <a:latin typeface="Book Antiqua" panose="02040602050305030304" pitchFamily="18" charset="0"/>
              </a:rPr>
              <a:t>	</a:t>
            </a:r>
            <a:r>
              <a:rPr lang="en-US" sz="2600" dirty="0" err="1" smtClean="0">
                <a:latin typeface="Book Antiqua" panose="02040602050305030304" pitchFamily="18" charset="0"/>
              </a:rPr>
              <a:t>cout</a:t>
            </a:r>
            <a:r>
              <a:rPr lang="en-US" sz="2600" dirty="0" smtClean="0">
                <a:latin typeface="Book Antiqua" panose="02040602050305030304" pitchFamily="18" charset="0"/>
              </a:rPr>
              <a:t> </a:t>
            </a:r>
            <a:r>
              <a:rPr lang="en-US" sz="2600" dirty="0">
                <a:latin typeface="Book Antiqua" panose="02040602050305030304" pitchFamily="18" charset="0"/>
              </a:rPr>
              <a:t>&lt;&lt; "String after removing the comma: " &lt;&lt; </a:t>
            </a:r>
            <a:r>
              <a:rPr lang="en-US" sz="2600" dirty="0" err="1" smtClean="0">
                <a:latin typeface="Book Antiqua" panose="02040602050305030304" pitchFamily="18" charset="0"/>
              </a:rPr>
              <a:t>str</a:t>
            </a:r>
            <a:r>
              <a:rPr lang="en-US" sz="2600" dirty="0" smtClean="0">
                <a:latin typeface="Book Antiqua" panose="02040602050305030304" pitchFamily="18" charset="0"/>
              </a:rPr>
              <a:t> &lt;&lt;</a:t>
            </a:r>
            <a:r>
              <a:rPr lang="en-US" sz="2600" dirty="0" err="1" smtClean="0">
                <a:latin typeface="Book Antiqua" panose="02040602050305030304" pitchFamily="18" charset="0"/>
              </a:rPr>
              <a:t>endl</a:t>
            </a:r>
            <a:r>
              <a:rPr lang="en-US" sz="2600" dirty="0" smtClean="0">
                <a:latin typeface="Book Antiqua" panose="02040602050305030304" pitchFamily="18" charset="0"/>
              </a:rPr>
              <a:t>;	</a:t>
            </a:r>
            <a:endParaRPr lang="en-US" sz="26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</a:rPr>
              <a:t>    </a:t>
            </a:r>
            <a:r>
              <a:rPr lang="en-US" sz="2600" dirty="0" smtClean="0">
                <a:latin typeface="Book Antiqua" panose="02040602050305030304" pitchFamily="18" charset="0"/>
              </a:rPr>
              <a:t>	</a:t>
            </a:r>
            <a:r>
              <a:rPr lang="en-US" sz="2600" dirty="0" err="1" smtClean="0">
                <a:latin typeface="Book Antiqua" panose="02040602050305030304" pitchFamily="18" charset="0"/>
              </a:rPr>
              <a:t>str.erase</a:t>
            </a:r>
            <a:r>
              <a:rPr lang="en-US" sz="2600" dirty="0" smtClean="0">
                <a:latin typeface="Book Antiqua" panose="02040602050305030304" pitchFamily="18" charset="0"/>
              </a:rPr>
              <a:t>();  				</a:t>
            </a:r>
            <a:r>
              <a:rPr lang="en-US" sz="2600" dirty="0">
                <a:latin typeface="Book Antiqua" panose="02040602050305030304" pitchFamily="18" charset="0"/>
              </a:rPr>
              <a:t> // Erase everything</a:t>
            </a: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</a:rPr>
              <a:t>   </a:t>
            </a:r>
            <a:r>
              <a:rPr lang="en-US" sz="2600" dirty="0" smtClean="0">
                <a:latin typeface="Book Antiqua" panose="02040602050305030304" pitchFamily="18" charset="0"/>
              </a:rPr>
              <a:t>	</a:t>
            </a:r>
            <a:r>
              <a:rPr lang="en-US" sz="2600" dirty="0" err="1" smtClean="0">
                <a:latin typeface="Book Antiqua" panose="02040602050305030304" pitchFamily="18" charset="0"/>
              </a:rPr>
              <a:t>cout</a:t>
            </a:r>
            <a:r>
              <a:rPr lang="en-US" sz="2600" dirty="0" smtClean="0">
                <a:latin typeface="Book Antiqua" panose="02040602050305030304" pitchFamily="18" charset="0"/>
              </a:rPr>
              <a:t> </a:t>
            </a:r>
            <a:r>
              <a:rPr lang="en-US" sz="2600" dirty="0">
                <a:latin typeface="Book Antiqua" panose="02040602050305030304" pitchFamily="18" charset="0"/>
              </a:rPr>
              <a:t>&lt;&lt; "String after erasing everything: \"" &lt;&lt; </a:t>
            </a:r>
            <a:r>
              <a:rPr lang="en-US" sz="2600" dirty="0" err="1">
                <a:latin typeface="Book Antiqua" panose="02040602050305030304" pitchFamily="18" charset="0"/>
              </a:rPr>
              <a:t>str</a:t>
            </a:r>
            <a:r>
              <a:rPr lang="en-US" sz="2600" dirty="0">
                <a:latin typeface="Book Antiqua" panose="02040602050305030304" pitchFamily="18" charset="0"/>
              </a:rPr>
              <a:t> &lt;&lt; "\"" </a:t>
            </a:r>
            <a:r>
              <a:rPr lang="en-US" sz="2600" dirty="0" smtClean="0">
                <a:latin typeface="Book Antiqua" panose="02040602050305030304" pitchFamily="18" charset="0"/>
              </a:rPr>
              <a:t>&lt;&lt;</a:t>
            </a:r>
            <a:r>
              <a:rPr lang="en-US" sz="2600" dirty="0" err="1" smtClean="0">
                <a:latin typeface="Book Antiqua" panose="02040602050305030304" pitchFamily="18" charset="0"/>
              </a:rPr>
              <a:t>endl</a:t>
            </a:r>
            <a:r>
              <a:rPr lang="en-US" sz="2600" dirty="0" smtClean="0">
                <a:latin typeface="Book Antiqua" panose="0204060205030503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return </a:t>
            </a:r>
            <a:r>
              <a:rPr lang="en-US" sz="2600" dirty="0">
                <a:latin typeface="Book Antiqua" panose="02040602050305030304" pitchFamily="18" charset="0"/>
              </a:rPr>
              <a:t>0;</a:t>
            </a: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7720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380"/>
            <a:ext cx="10515600" cy="59355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C++ Program to demonstrate the above built-in string functions. 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737936"/>
            <a:ext cx="11161295" cy="59837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 err="1" smtClean="0">
                <a:latin typeface="Book Antiqua" panose="02040602050305030304" pitchFamily="18" charset="0"/>
              </a:rPr>
              <a:t>int</a:t>
            </a:r>
            <a:r>
              <a:rPr lang="en-US" sz="2600" dirty="0" smtClean="0">
                <a:latin typeface="Book Antiqua" panose="02040602050305030304" pitchFamily="18" charset="0"/>
              </a:rPr>
              <a:t> </a:t>
            </a:r>
            <a:r>
              <a:rPr lang="en-US" sz="2600" dirty="0">
                <a:latin typeface="Book Antiqua" panose="02040602050305030304" pitchFamily="18" charset="0"/>
              </a:rPr>
              <a:t>main</a:t>
            </a:r>
            <a:r>
              <a:rPr lang="en-US" sz="2600" dirty="0" smtClean="0">
                <a:latin typeface="Book Antiqua" panose="02040602050305030304" pitchFamily="18" charset="0"/>
              </a:rPr>
              <a:t>(){				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string </a:t>
            </a:r>
            <a:r>
              <a:rPr lang="en-US" sz="2600" dirty="0">
                <a:latin typeface="Book Antiqua" panose="02040602050305030304" pitchFamily="18" charset="0"/>
              </a:rPr>
              <a:t>str1 = "Hello";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string </a:t>
            </a:r>
            <a:r>
              <a:rPr lang="en-US" sz="2600" dirty="0">
                <a:latin typeface="Book Antiqua" panose="02040602050305030304" pitchFamily="18" charset="0"/>
              </a:rPr>
              <a:t>str2 = "World</a:t>
            </a:r>
            <a:r>
              <a:rPr lang="en-US" sz="2600" dirty="0" smtClean="0">
                <a:latin typeface="Book Antiqua" panose="02040602050305030304" pitchFamily="18" charset="0"/>
              </a:rPr>
              <a:t>";				// code for compare() function </a:t>
            </a:r>
            <a:endParaRPr lang="en-US" sz="26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600" dirty="0" err="1" smtClean="0">
                <a:latin typeface="Book Antiqua" panose="02040602050305030304" pitchFamily="18" charset="0"/>
              </a:rPr>
              <a:t>int</a:t>
            </a:r>
            <a:r>
              <a:rPr lang="en-US" sz="2600" dirty="0" smtClean="0">
                <a:latin typeface="Book Antiqua" panose="02040602050305030304" pitchFamily="18" charset="0"/>
              </a:rPr>
              <a:t> </a:t>
            </a:r>
            <a:r>
              <a:rPr lang="en-US" sz="2600" dirty="0">
                <a:latin typeface="Book Antiqua" panose="02040602050305030304" pitchFamily="18" charset="0"/>
              </a:rPr>
              <a:t>result = str1.compare(str2</a:t>
            </a:r>
            <a:r>
              <a:rPr lang="en-US" sz="2600" dirty="0" smtClean="0">
                <a:latin typeface="Book Antiqua" panose="02040602050305030304" pitchFamily="18" charset="0"/>
              </a:rPr>
              <a:t>);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 </a:t>
            </a:r>
            <a:r>
              <a:rPr lang="en-US" sz="2600" dirty="0">
                <a:latin typeface="Book Antiqua" panose="02040602050305030304" pitchFamily="18" charset="0"/>
              </a:rPr>
              <a:t>if (result == 0) {</a:t>
            </a:r>
          </a:p>
          <a:p>
            <a:pPr marL="0" indent="0">
              <a:buNone/>
            </a:pPr>
            <a:r>
              <a:rPr lang="en-US" sz="2600" dirty="0" err="1" smtClean="0">
                <a:latin typeface="Book Antiqua" panose="02040602050305030304" pitchFamily="18" charset="0"/>
              </a:rPr>
              <a:t>cout</a:t>
            </a:r>
            <a:r>
              <a:rPr lang="en-US" sz="2600" dirty="0" smtClean="0">
                <a:latin typeface="Book Antiqua" panose="02040602050305030304" pitchFamily="18" charset="0"/>
              </a:rPr>
              <a:t> </a:t>
            </a:r>
            <a:r>
              <a:rPr lang="en-US" sz="2600" dirty="0">
                <a:latin typeface="Book Antiqua" panose="02040602050305030304" pitchFamily="18" charset="0"/>
              </a:rPr>
              <a:t>&lt;&lt; "str1 and str2 are equal." &lt;&lt; </a:t>
            </a:r>
            <a:r>
              <a:rPr lang="en-US" sz="2600" dirty="0" err="1">
                <a:latin typeface="Book Antiqua" panose="02040602050305030304" pitchFamily="18" charset="0"/>
              </a:rPr>
              <a:t>std</a:t>
            </a:r>
            <a:r>
              <a:rPr lang="en-US" sz="2600" dirty="0">
                <a:latin typeface="Book Antiqua" panose="02040602050305030304" pitchFamily="18" charset="0"/>
              </a:rPr>
              <a:t>::</a:t>
            </a:r>
            <a:r>
              <a:rPr lang="en-US" sz="2600" dirty="0" err="1">
                <a:latin typeface="Book Antiqua" panose="02040602050305030304" pitchFamily="18" charset="0"/>
              </a:rPr>
              <a:t>endl</a:t>
            </a:r>
            <a:r>
              <a:rPr lang="en-US" sz="2600" dirty="0">
                <a:latin typeface="Book Antiqua" panose="0204060205030503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</a:rPr>
              <a:t>  </a:t>
            </a:r>
            <a:r>
              <a:rPr lang="en-US" sz="2600" dirty="0" smtClean="0">
                <a:latin typeface="Book Antiqua" panose="02040602050305030304" pitchFamily="18" charset="0"/>
              </a:rPr>
              <a:t> </a:t>
            </a:r>
            <a:r>
              <a:rPr lang="en-US" sz="2600" dirty="0">
                <a:latin typeface="Book Antiqua" panose="02040602050305030304" pitchFamily="18" charset="0"/>
              </a:rPr>
              <a:t>} </a:t>
            </a:r>
            <a:r>
              <a:rPr lang="en-US" sz="2600" dirty="0" smtClean="0">
                <a:latin typeface="Book Antiqua" panose="02040602050305030304" pitchFamily="18" charset="0"/>
              </a:rPr>
              <a:t>else </a:t>
            </a:r>
            <a:r>
              <a:rPr lang="en-US" sz="2600" dirty="0">
                <a:latin typeface="Book Antiqua" panose="0204060205030503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</a:rPr>
              <a:t>        	</a:t>
            </a:r>
            <a:r>
              <a:rPr lang="en-US" sz="2600" dirty="0" err="1" smtClean="0">
                <a:latin typeface="Book Antiqua" panose="02040602050305030304" pitchFamily="18" charset="0"/>
              </a:rPr>
              <a:t>cout</a:t>
            </a:r>
            <a:r>
              <a:rPr lang="en-US" sz="2600" dirty="0" smtClean="0">
                <a:latin typeface="Book Antiqua" panose="02040602050305030304" pitchFamily="18" charset="0"/>
              </a:rPr>
              <a:t> </a:t>
            </a:r>
            <a:r>
              <a:rPr lang="en-US" sz="2600" dirty="0">
                <a:latin typeface="Book Antiqua" panose="02040602050305030304" pitchFamily="18" charset="0"/>
              </a:rPr>
              <a:t>&lt;&lt; "str1 </a:t>
            </a:r>
            <a:r>
              <a:rPr lang="en-US" sz="2600" dirty="0" smtClean="0">
                <a:latin typeface="Book Antiqua" panose="02040602050305030304" pitchFamily="18" charset="0"/>
              </a:rPr>
              <a:t>and str2 are not equal." </a:t>
            </a:r>
            <a:r>
              <a:rPr lang="en-US" sz="2600" dirty="0">
                <a:latin typeface="Book Antiqua" panose="02040602050305030304" pitchFamily="18" charset="0"/>
              </a:rPr>
              <a:t>&lt;&lt; </a:t>
            </a:r>
            <a:r>
              <a:rPr lang="en-US" sz="2600" dirty="0" err="1">
                <a:latin typeface="Book Antiqua" panose="02040602050305030304" pitchFamily="18" charset="0"/>
              </a:rPr>
              <a:t>std</a:t>
            </a:r>
            <a:r>
              <a:rPr lang="en-US" sz="2600" dirty="0">
                <a:latin typeface="Book Antiqua" panose="02040602050305030304" pitchFamily="18" charset="0"/>
              </a:rPr>
              <a:t>::</a:t>
            </a:r>
            <a:r>
              <a:rPr lang="en-US" sz="2600" dirty="0" err="1">
                <a:latin typeface="Book Antiqua" panose="02040602050305030304" pitchFamily="18" charset="0"/>
              </a:rPr>
              <a:t>endl</a:t>
            </a:r>
            <a:r>
              <a:rPr lang="en-US" sz="2600" dirty="0">
                <a:latin typeface="Book Antiqua" panose="0204060205030503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</a:rPr>
              <a:t>    </a:t>
            </a:r>
            <a:r>
              <a:rPr lang="en-US" sz="2600" dirty="0" smtClean="0">
                <a:latin typeface="Book Antiqua" panose="02040602050305030304" pitchFamily="18" charset="0"/>
              </a:rPr>
              <a:t>	}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string </a:t>
            </a:r>
            <a:r>
              <a:rPr lang="en-US" sz="2600" dirty="0" err="1">
                <a:latin typeface="Book Antiqua" panose="02040602050305030304" pitchFamily="18" charset="0"/>
              </a:rPr>
              <a:t>str</a:t>
            </a:r>
            <a:r>
              <a:rPr lang="en-US" sz="2600" dirty="0">
                <a:latin typeface="Book Antiqua" panose="02040602050305030304" pitchFamily="18" charset="0"/>
              </a:rPr>
              <a:t> = "C++ Programming</a:t>
            </a:r>
            <a:r>
              <a:rPr lang="en-US" sz="2600" dirty="0" smtClean="0">
                <a:latin typeface="Book Antiqua" panose="02040602050305030304" pitchFamily="18" charset="0"/>
              </a:rPr>
              <a:t>!";			//code for insert() function </a:t>
            </a:r>
            <a:endParaRPr lang="en-US" sz="26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600" dirty="0" err="1">
                <a:latin typeface="Book Antiqua" panose="02040602050305030304" pitchFamily="18" charset="0"/>
              </a:rPr>
              <a:t>str.insert</a:t>
            </a:r>
            <a:r>
              <a:rPr lang="en-US" sz="2600" dirty="0">
                <a:latin typeface="Book Antiqua" panose="02040602050305030304" pitchFamily="18" charset="0"/>
              </a:rPr>
              <a:t>(3, " is fun");</a:t>
            </a:r>
          </a:p>
          <a:p>
            <a:pPr marL="0" indent="0">
              <a:buNone/>
            </a:pPr>
            <a:r>
              <a:rPr lang="en-US" sz="2600" dirty="0" err="1">
                <a:latin typeface="Book Antiqua" panose="02040602050305030304" pitchFamily="18" charset="0"/>
              </a:rPr>
              <a:t>cout</a:t>
            </a:r>
            <a:r>
              <a:rPr lang="en-US" sz="2600" dirty="0">
                <a:latin typeface="Book Antiqua" panose="02040602050305030304" pitchFamily="18" charset="0"/>
              </a:rPr>
              <a:t> &lt;&lt; </a:t>
            </a:r>
            <a:r>
              <a:rPr lang="en-US" sz="2600" dirty="0" err="1">
                <a:latin typeface="Book Antiqua" panose="02040602050305030304" pitchFamily="18" charset="0"/>
              </a:rPr>
              <a:t>str</a:t>
            </a:r>
            <a:r>
              <a:rPr lang="en-US" sz="2600" dirty="0">
                <a:latin typeface="Book Antiqua" panose="02040602050305030304" pitchFamily="18" charset="0"/>
              </a:rPr>
              <a:t>; </a:t>
            </a:r>
            <a:r>
              <a:rPr lang="en-US" sz="2600" dirty="0" smtClean="0">
                <a:latin typeface="Book Antiqua" panose="02040602050305030304" pitchFamily="18" charset="0"/>
              </a:rPr>
              <a:t>					// </a:t>
            </a:r>
            <a:r>
              <a:rPr lang="en-US" sz="2600" dirty="0">
                <a:latin typeface="Book Antiqua" panose="02040602050305030304" pitchFamily="18" charset="0"/>
              </a:rPr>
              <a:t>Output: C++ is fun </a:t>
            </a:r>
            <a:r>
              <a:rPr lang="en-US" sz="2600" dirty="0" smtClean="0">
                <a:latin typeface="Book Antiqua" panose="02040602050305030304" pitchFamily="18" charset="0"/>
              </a:rPr>
              <a:t>Programming</a:t>
            </a:r>
            <a:endParaRPr lang="en-US" sz="26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	return </a:t>
            </a:r>
            <a:r>
              <a:rPr lang="en-US" sz="2600" dirty="0">
                <a:latin typeface="Book Antiqua" panose="02040602050305030304" pitchFamily="18" charset="0"/>
              </a:rPr>
              <a:t>0</a:t>
            </a:r>
            <a:r>
              <a:rPr lang="en-US" sz="2600" dirty="0" smtClean="0">
                <a:latin typeface="Book Antiqua" panose="0204060205030503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}</a:t>
            </a:r>
            <a:endParaRPr lang="en-US" sz="2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972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4380"/>
            <a:ext cx="10515600" cy="59355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C++ Program to demonstrate the above built-in string functions. 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737936"/>
            <a:ext cx="11161295" cy="5983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err="1" smtClean="0">
                <a:latin typeface="Book Antiqua" panose="02040602050305030304" pitchFamily="18" charset="0"/>
              </a:rPr>
              <a:t>int</a:t>
            </a:r>
            <a:r>
              <a:rPr lang="en-US" sz="2600" dirty="0" smtClean="0">
                <a:latin typeface="Book Antiqua" panose="02040602050305030304" pitchFamily="18" charset="0"/>
              </a:rPr>
              <a:t> </a:t>
            </a:r>
            <a:r>
              <a:rPr lang="en-US" sz="2600" dirty="0">
                <a:latin typeface="Book Antiqua" panose="02040602050305030304" pitchFamily="18" charset="0"/>
              </a:rPr>
              <a:t>main</a:t>
            </a:r>
            <a:r>
              <a:rPr lang="en-US" sz="2600" dirty="0" smtClean="0">
                <a:latin typeface="Book Antiqua" panose="0204060205030503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{				//code for clear() function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String </a:t>
            </a:r>
            <a:r>
              <a:rPr lang="en-US" sz="2600" dirty="0" err="1">
                <a:latin typeface="Book Antiqua" panose="02040602050305030304" pitchFamily="18" charset="0"/>
              </a:rPr>
              <a:t>str</a:t>
            </a:r>
            <a:r>
              <a:rPr lang="en-US" sz="2600" dirty="0">
                <a:latin typeface="Book Antiqua" panose="02040602050305030304" pitchFamily="18" charset="0"/>
              </a:rPr>
              <a:t> = "Hello, World!";</a:t>
            </a:r>
          </a:p>
          <a:p>
            <a:pPr marL="0" indent="0">
              <a:buNone/>
            </a:pPr>
            <a:r>
              <a:rPr lang="en-US" sz="2600" dirty="0" err="1">
                <a:latin typeface="Book Antiqua" panose="02040602050305030304" pitchFamily="18" charset="0"/>
              </a:rPr>
              <a:t>cout</a:t>
            </a:r>
            <a:r>
              <a:rPr lang="en-US" sz="2600" dirty="0">
                <a:latin typeface="Book Antiqua" panose="02040602050305030304" pitchFamily="18" charset="0"/>
              </a:rPr>
              <a:t> &lt;&lt; "Original string: " &lt;&lt; </a:t>
            </a:r>
            <a:r>
              <a:rPr lang="en-US" sz="2600" dirty="0" err="1">
                <a:latin typeface="Book Antiqua" panose="02040602050305030304" pitchFamily="18" charset="0"/>
              </a:rPr>
              <a:t>str</a:t>
            </a:r>
            <a:r>
              <a:rPr lang="en-US" sz="2600" dirty="0">
                <a:latin typeface="Book Antiqua" panose="02040602050305030304" pitchFamily="18" charset="0"/>
              </a:rPr>
              <a:t> </a:t>
            </a:r>
            <a:r>
              <a:rPr lang="en-US" sz="2600" dirty="0" smtClean="0">
                <a:latin typeface="Book Antiqua" panose="02040602050305030304" pitchFamily="18" charset="0"/>
              </a:rPr>
              <a:t>&lt;&lt;</a:t>
            </a:r>
            <a:r>
              <a:rPr lang="en-US" sz="2600" dirty="0" err="1" smtClean="0">
                <a:latin typeface="Book Antiqua" panose="02040602050305030304" pitchFamily="18" charset="0"/>
              </a:rPr>
              <a:t>endl</a:t>
            </a:r>
            <a:r>
              <a:rPr lang="en-US" sz="2600" dirty="0">
                <a:latin typeface="Book Antiqua" panose="0204060205030503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600" dirty="0" err="1" smtClean="0">
                <a:latin typeface="Book Antiqua" panose="02040602050305030304" pitchFamily="18" charset="0"/>
              </a:rPr>
              <a:t>str.clear</a:t>
            </a:r>
            <a:r>
              <a:rPr lang="en-US" sz="2600" dirty="0" smtClean="0">
                <a:latin typeface="Book Antiqua" panose="02040602050305030304" pitchFamily="18" charset="0"/>
              </a:rPr>
              <a:t>();			</a:t>
            </a:r>
            <a:r>
              <a:rPr lang="en-US" sz="2600" dirty="0">
                <a:latin typeface="Book Antiqua" panose="02040602050305030304" pitchFamily="18" charset="0"/>
              </a:rPr>
              <a:t>// Clear the </a:t>
            </a:r>
            <a:r>
              <a:rPr lang="en-US" sz="2600" dirty="0" smtClean="0">
                <a:latin typeface="Book Antiqua" panose="02040602050305030304" pitchFamily="18" charset="0"/>
              </a:rPr>
              <a:t>string</a:t>
            </a:r>
            <a:endParaRPr lang="en-US" sz="26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600" dirty="0" err="1">
                <a:latin typeface="Book Antiqua" panose="02040602050305030304" pitchFamily="18" charset="0"/>
              </a:rPr>
              <a:t>cout</a:t>
            </a:r>
            <a:r>
              <a:rPr lang="en-US" sz="2600" dirty="0">
                <a:latin typeface="Book Antiqua" panose="02040602050305030304" pitchFamily="18" charset="0"/>
              </a:rPr>
              <a:t>&lt;&lt;"string after clear"&lt;&lt;</a:t>
            </a:r>
            <a:r>
              <a:rPr lang="en-US" sz="2600" dirty="0" err="1">
                <a:latin typeface="Book Antiqua" panose="02040602050305030304" pitchFamily="18" charset="0"/>
              </a:rPr>
              <a:t>str</a:t>
            </a:r>
            <a:r>
              <a:rPr lang="en-US" sz="2600" dirty="0">
                <a:latin typeface="Book Antiqua" panose="02040602050305030304" pitchFamily="18" charset="0"/>
              </a:rPr>
              <a:t>&lt;&lt;</a:t>
            </a:r>
            <a:r>
              <a:rPr lang="en-US" sz="2600" dirty="0" err="1">
                <a:latin typeface="Book Antiqua" panose="02040602050305030304" pitchFamily="18" charset="0"/>
              </a:rPr>
              <a:t>endl</a:t>
            </a:r>
            <a:r>
              <a:rPr lang="en-US" sz="2600" dirty="0">
                <a:latin typeface="Book Antiqua" panose="02040602050305030304" pitchFamily="18" charset="0"/>
              </a:rPr>
              <a:t>;</a:t>
            </a:r>
            <a:r>
              <a:rPr lang="en-US" sz="2600" dirty="0" smtClean="0">
                <a:latin typeface="Book Antiqua" panose="02040602050305030304" pitchFamily="18" charset="0"/>
              </a:rPr>
              <a:t>	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return </a:t>
            </a:r>
            <a:r>
              <a:rPr lang="en-US" sz="2600" dirty="0">
                <a:latin typeface="Book Antiqua" panose="02040602050305030304" pitchFamily="18" charset="0"/>
              </a:rPr>
              <a:t>0</a:t>
            </a:r>
            <a:r>
              <a:rPr lang="en-US" sz="2600" dirty="0" smtClean="0">
                <a:latin typeface="Book Antiqua" panose="0204060205030503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}</a:t>
            </a:r>
            <a:endParaRPr lang="en-US" sz="2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72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155"/>
            <a:ext cx="10515600" cy="560439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Representation of array 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68594"/>
            <a:ext cx="10515600" cy="60370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An array can be represented in memory as a sequence of elements in contiguous locations.</a:t>
            </a:r>
          </a:p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For </a:t>
            </a:r>
            <a:r>
              <a:rPr lang="en-US" sz="2600" dirty="0">
                <a:latin typeface="Book Antiqua" panose="02040602050305030304" pitchFamily="18" charset="0"/>
              </a:rPr>
              <a:t>example</a:t>
            </a:r>
            <a:r>
              <a:rPr lang="en-US" sz="2600" dirty="0" smtClean="0">
                <a:latin typeface="Book Antiqua" panose="0204060205030503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				Index</a:t>
            </a:r>
            <a:r>
              <a:rPr lang="en-US" sz="2600" dirty="0">
                <a:latin typeface="Book Antiqua" panose="02040602050305030304" pitchFamily="18" charset="0"/>
              </a:rPr>
              <a:t>:     0     1     2     3     4</a:t>
            </a:r>
          </a:p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				Value</a:t>
            </a:r>
            <a:r>
              <a:rPr lang="en-US" sz="2600" dirty="0">
                <a:latin typeface="Book Antiqua" panose="02040602050305030304" pitchFamily="18" charset="0"/>
              </a:rPr>
              <a:t>:    10    20    30    40    </a:t>
            </a:r>
            <a:r>
              <a:rPr lang="en-US" sz="2600" dirty="0" smtClean="0">
                <a:latin typeface="Book Antiqua" panose="02040602050305030304" pitchFamily="18" charset="0"/>
              </a:rPr>
              <a:t>50 </a:t>
            </a: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If this array is named </a:t>
            </a:r>
            <a:r>
              <a:rPr lang="en-US" sz="2600" dirty="0" err="1">
                <a:latin typeface="Book Antiqua" panose="02040602050305030304" pitchFamily="18" charset="0"/>
              </a:rPr>
              <a:t>arr</a:t>
            </a:r>
            <a:r>
              <a:rPr lang="en-US" sz="2600" dirty="0">
                <a:latin typeface="Book Antiqua" panose="02040602050305030304" pitchFamily="18" charset="0"/>
              </a:rPr>
              <a:t>, the elements are accessed as </a:t>
            </a:r>
            <a:r>
              <a:rPr lang="en-US" sz="2600" dirty="0" err="1">
                <a:latin typeface="Book Antiqua" panose="02040602050305030304" pitchFamily="18" charset="0"/>
              </a:rPr>
              <a:t>arr</a:t>
            </a:r>
            <a:r>
              <a:rPr lang="en-US" sz="2600" dirty="0">
                <a:latin typeface="Book Antiqua" panose="02040602050305030304" pitchFamily="18" charset="0"/>
              </a:rPr>
              <a:t>[0], </a:t>
            </a:r>
            <a:r>
              <a:rPr lang="en-US" sz="2600" dirty="0" err="1">
                <a:latin typeface="Book Antiqua" panose="02040602050305030304" pitchFamily="18" charset="0"/>
              </a:rPr>
              <a:t>arr</a:t>
            </a:r>
            <a:r>
              <a:rPr lang="en-US" sz="2600" dirty="0">
                <a:latin typeface="Book Antiqua" panose="02040602050305030304" pitchFamily="18" charset="0"/>
              </a:rPr>
              <a:t>[1], ..., </a:t>
            </a:r>
            <a:r>
              <a:rPr lang="en-US" sz="2600" dirty="0" err="1">
                <a:latin typeface="Book Antiqua" panose="02040602050305030304" pitchFamily="18" charset="0"/>
              </a:rPr>
              <a:t>arr</a:t>
            </a:r>
            <a:r>
              <a:rPr lang="en-US" sz="2600" dirty="0">
                <a:latin typeface="Book Antiqua" panose="02040602050305030304" pitchFamily="18" charset="0"/>
              </a:rPr>
              <a:t>[4</a:t>
            </a:r>
            <a:r>
              <a:rPr lang="en-US" sz="2600" dirty="0" smtClean="0">
                <a:latin typeface="Book Antiqua" panose="02040602050305030304" pitchFamily="18" charset="0"/>
              </a:rPr>
              <a:t>].   </a:t>
            </a:r>
          </a:p>
          <a:p>
            <a:pPr marL="0" indent="0" algn="just">
              <a:buNone/>
            </a:pPr>
            <a:endParaRPr lang="en-US" sz="2600" dirty="0" smtClean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Types of Arrays</a:t>
            </a: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One-dimensional Array: A linear array with elements stored in a single row.</a:t>
            </a: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Multi-dimensional Array: Arrays with more than one dimension, like 2D arrays (matrices).</a:t>
            </a:r>
          </a:p>
          <a:p>
            <a:pPr marL="0" indent="0" algn="just">
              <a:buNone/>
            </a:pPr>
            <a:endParaRPr lang="en-US" sz="26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US" sz="2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37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826"/>
            <a:ext cx="10515600" cy="51127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Terminology Used in Array 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0103"/>
            <a:ext cx="10515600" cy="618449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600" b="1" dirty="0">
                <a:latin typeface="Book Antiqua" panose="02040602050305030304" pitchFamily="18" charset="0"/>
              </a:rPr>
              <a:t>Element: </a:t>
            </a:r>
            <a:r>
              <a:rPr lang="en-US" sz="2600" dirty="0">
                <a:latin typeface="Book Antiqua" panose="02040602050305030304" pitchFamily="18" charset="0"/>
              </a:rPr>
              <a:t>A single item in the array.</a:t>
            </a:r>
          </a:p>
          <a:p>
            <a:pPr marL="0" indent="0" algn="just">
              <a:buNone/>
            </a:pPr>
            <a:r>
              <a:rPr lang="en-US" sz="2600" b="1" dirty="0">
                <a:latin typeface="Book Antiqua" panose="02040602050305030304" pitchFamily="18" charset="0"/>
              </a:rPr>
              <a:t>Index (or Subscript): </a:t>
            </a:r>
            <a:r>
              <a:rPr lang="en-US" sz="2600" dirty="0">
                <a:latin typeface="Book Antiqua" panose="02040602050305030304" pitchFamily="18" charset="0"/>
              </a:rPr>
              <a:t>The position of an element in the array. Indexing usually starts at 0.</a:t>
            </a:r>
          </a:p>
          <a:p>
            <a:pPr marL="0" indent="0" algn="just">
              <a:buNone/>
            </a:pPr>
            <a:r>
              <a:rPr lang="en-US" sz="2600" b="1" dirty="0">
                <a:latin typeface="Book Antiqua" panose="02040602050305030304" pitchFamily="18" charset="0"/>
              </a:rPr>
              <a:t>Base Address: </a:t>
            </a:r>
            <a:r>
              <a:rPr lang="en-US" sz="2600" dirty="0">
                <a:latin typeface="Book Antiqua" panose="02040602050305030304" pitchFamily="18" charset="0"/>
              </a:rPr>
              <a:t>The address of the first element in the array.</a:t>
            </a:r>
          </a:p>
          <a:p>
            <a:pPr marL="0" indent="0" algn="just">
              <a:buNone/>
            </a:pPr>
            <a:r>
              <a:rPr lang="en-US" sz="2600" b="1" dirty="0">
                <a:latin typeface="Book Antiqua" panose="02040602050305030304" pitchFamily="18" charset="0"/>
              </a:rPr>
              <a:t>Size: </a:t>
            </a:r>
            <a:r>
              <a:rPr lang="en-US" sz="2600" dirty="0">
                <a:latin typeface="Book Antiqua" panose="02040602050305030304" pitchFamily="18" charset="0"/>
              </a:rPr>
              <a:t>The number of elements in the array.</a:t>
            </a:r>
          </a:p>
          <a:p>
            <a:pPr marL="0" indent="0" algn="just">
              <a:buNone/>
            </a:pPr>
            <a:r>
              <a:rPr lang="en-US" sz="2600" b="1" dirty="0">
                <a:latin typeface="Book Antiqua" panose="02040602050305030304" pitchFamily="18" charset="0"/>
              </a:rPr>
              <a:t>Dimension: </a:t>
            </a:r>
            <a:r>
              <a:rPr lang="en-US" sz="2600" dirty="0">
                <a:latin typeface="Book Antiqua" panose="02040602050305030304" pitchFamily="18" charset="0"/>
              </a:rPr>
              <a:t>Refers to the levels in multi-dimensional arrays (1D, 2D, 3D, </a:t>
            </a:r>
            <a:r>
              <a:rPr lang="en-US" sz="2600" dirty="0" smtClean="0">
                <a:latin typeface="Book Antiqua" panose="02040602050305030304" pitchFamily="18" charset="0"/>
              </a:rPr>
              <a:t>etc.). 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Advantages of Arrays </a:t>
            </a:r>
          </a:p>
          <a:p>
            <a:pPr marL="0" indent="0" algn="just">
              <a:buNone/>
            </a:pPr>
            <a:r>
              <a:rPr lang="en-US" b="1" dirty="0">
                <a:latin typeface="Book Antiqua" panose="02040602050305030304" pitchFamily="18" charset="0"/>
              </a:rPr>
              <a:t>Efficient Access: </a:t>
            </a:r>
            <a:r>
              <a:rPr lang="en-US" dirty="0">
                <a:latin typeface="Book Antiqua" panose="02040602050305030304" pitchFamily="18" charset="0"/>
              </a:rPr>
              <a:t>Elements can be accessed directly using an index.</a:t>
            </a:r>
          </a:p>
          <a:p>
            <a:pPr marL="0" indent="0" algn="just">
              <a:buNone/>
            </a:pPr>
            <a:r>
              <a:rPr lang="en-US" b="1" dirty="0">
                <a:latin typeface="Book Antiqua" panose="02040602050305030304" pitchFamily="18" charset="0"/>
              </a:rPr>
              <a:t>Memory Contiguity: </a:t>
            </a:r>
            <a:r>
              <a:rPr lang="en-US" dirty="0">
                <a:latin typeface="Book Antiqua" panose="02040602050305030304" pitchFamily="18" charset="0"/>
              </a:rPr>
              <a:t>Arrays are stored in contiguous memory locations, enabling faster traversal.</a:t>
            </a:r>
          </a:p>
          <a:p>
            <a:pPr marL="0" indent="0" algn="just">
              <a:buNone/>
            </a:pPr>
            <a:r>
              <a:rPr lang="en-US" b="1" dirty="0">
                <a:latin typeface="Book Antiqua" panose="02040602050305030304" pitchFamily="18" charset="0"/>
              </a:rPr>
              <a:t>Code Clarity: </a:t>
            </a:r>
            <a:r>
              <a:rPr lang="en-US" dirty="0">
                <a:latin typeface="Book Antiqua" panose="02040602050305030304" pitchFamily="18" charset="0"/>
              </a:rPr>
              <a:t>Arrays simplify the code when working with multiple related data.</a:t>
            </a:r>
          </a:p>
          <a:p>
            <a:pPr marL="0" indent="0" algn="just">
              <a:buNone/>
            </a:pPr>
            <a:r>
              <a:rPr lang="en-US" b="1" dirty="0">
                <a:latin typeface="Book Antiqua" panose="02040602050305030304" pitchFamily="18" charset="0"/>
              </a:rPr>
              <a:t>Sorting and Searching: </a:t>
            </a:r>
            <a:r>
              <a:rPr lang="en-US" dirty="0">
                <a:latin typeface="Book Antiqua" panose="02040602050305030304" pitchFamily="18" charset="0"/>
              </a:rPr>
              <a:t>Arrays are ideal for algorithms like binary search or </a:t>
            </a:r>
            <a:r>
              <a:rPr lang="en-US" dirty="0" smtClean="0">
                <a:latin typeface="Book Antiqua" panose="02040602050305030304" pitchFamily="18" charset="0"/>
              </a:rPr>
              <a:t>sorting. </a:t>
            </a: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68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491"/>
            <a:ext cx="10515600" cy="53094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Disadvantages of Arrays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19432"/>
            <a:ext cx="10515600" cy="5557531"/>
          </a:xfrm>
        </p:spPr>
        <p:txBody>
          <a:bodyPr/>
          <a:lstStyle/>
          <a:p>
            <a:pPr marL="0" indent="0" algn="just">
              <a:buNone/>
            </a:pPr>
            <a:r>
              <a:rPr lang="en-US" sz="2600" b="1" dirty="0">
                <a:latin typeface="Book Antiqua" panose="02040602050305030304" pitchFamily="18" charset="0"/>
              </a:rPr>
              <a:t>Fixed Size: </a:t>
            </a:r>
            <a:r>
              <a:rPr lang="en-US" sz="2600" dirty="0">
                <a:latin typeface="Book Antiqua" panose="02040602050305030304" pitchFamily="18" charset="0"/>
              </a:rPr>
              <a:t>The size of an array is fixed and cannot be changed during runtime.</a:t>
            </a:r>
          </a:p>
          <a:p>
            <a:pPr marL="0" indent="0" algn="just">
              <a:buNone/>
            </a:pPr>
            <a:r>
              <a:rPr lang="en-US" sz="2600" b="1" dirty="0">
                <a:latin typeface="Book Antiqua" panose="02040602050305030304" pitchFamily="18" charset="0"/>
              </a:rPr>
              <a:t>Homogeneous Data: </a:t>
            </a:r>
            <a:r>
              <a:rPr lang="en-US" sz="2600" dirty="0">
                <a:latin typeface="Book Antiqua" panose="02040602050305030304" pitchFamily="18" charset="0"/>
              </a:rPr>
              <a:t>Only elements of the same type can be stored.</a:t>
            </a:r>
          </a:p>
          <a:p>
            <a:pPr marL="0" indent="0" algn="just">
              <a:buNone/>
            </a:pPr>
            <a:r>
              <a:rPr lang="en-US" sz="2600" b="1" dirty="0">
                <a:latin typeface="Book Antiqua" panose="02040602050305030304" pitchFamily="18" charset="0"/>
              </a:rPr>
              <a:t>Memory Wastage: </a:t>
            </a:r>
            <a:r>
              <a:rPr lang="en-US" sz="2600" dirty="0">
                <a:latin typeface="Book Antiqua" panose="02040602050305030304" pitchFamily="18" charset="0"/>
              </a:rPr>
              <a:t>If the array size is larger than required, memory is wasted.</a:t>
            </a:r>
          </a:p>
          <a:p>
            <a:pPr marL="0" indent="0" algn="just">
              <a:buNone/>
            </a:pPr>
            <a:r>
              <a:rPr lang="en-US" sz="2600" b="1" dirty="0">
                <a:latin typeface="Book Antiqua" panose="02040602050305030304" pitchFamily="18" charset="0"/>
              </a:rPr>
              <a:t>Insertion and Deletion: </a:t>
            </a:r>
            <a:r>
              <a:rPr lang="en-US" sz="2600" dirty="0">
                <a:latin typeface="Book Antiqua" panose="02040602050305030304" pitchFamily="18" charset="0"/>
              </a:rPr>
              <a:t>Adding or removing elements is costly, as it may involve shifting elements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5852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490"/>
            <a:ext cx="10515600" cy="50144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One-Dimensional Array 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9935"/>
            <a:ext cx="10515600" cy="558702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Book Antiqua" panose="02040602050305030304" pitchFamily="18" charset="0"/>
              </a:rPr>
              <a:t>A one-dimensional array is a collection of elements of the same data type stored in contiguous memory locations. It is defined and initialized as follows</a:t>
            </a:r>
            <a:r>
              <a:rPr lang="en-US" dirty="0" smtClean="0">
                <a:latin typeface="Book Antiqua" panose="0204060205030503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en-US" dirty="0" err="1">
                <a:latin typeface="Book Antiqua" panose="02040602050305030304" pitchFamily="18" charset="0"/>
              </a:rPr>
              <a:t>data_type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array_name</a:t>
            </a:r>
            <a:r>
              <a:rPr lang="en-US" dirty="0">
                <a:latin typeface="Book Antiqua" panose="02040602050305030304" pitchFamily="18" charset="0"/>
              </a:rPr>
              <a:t>[size</a:t>
            </a:r>
            <a:r>
              <a:rPr lang="en-US" dirty="0" smtClean="0">
                <a:latin typeface="Book Antiqua" panose="02040602050305030304" pitchFamily="18" charset="0"/>
              </a:rPr>
              <a:t>];</a:t>
            </a:r>
          </a:p>
          <a:p>
            <a:pPr marL="0" indent="0" algn="just">
              <a:buNone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Book Antiqua" panose="02040602050305030304" pitchFamily="18" charset="0"/>
              </a:rPr>
              <a:t>Example.</a:t>
            </a:r>
            <a:endParaRPr lang="en-US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dirty="0" err="1">
                <a:latin typeface="Book Antiqua" panose="02040602050305030304" pitchFamily="18" charset="0"/>
              </a:rPr>
              <a:t>int</a:t>
            </a:r>
            <a:r>
              <a:rPr lang="en-US" dirty="0">
                <a:latin typeface="Book Antiqua" panose="02040602050305030304" pitchFamily="18" charset="0"/>
              </a:rPr>
              <a:t> numbers[5] = {1, 2, 3, 4, 5</a:t>
            </a:r>
            <a:r>
              <a:rPr lang="en-US" dirty="0" smtClean="0">
                <a:latin typeface="Book Antiqua" panose="02040602050305030304" pitchFamily="18" charset="0"/>
              </a:rPr>
              <a:t>};		</a:t>
            </a:r>
            <a:r>
              <a:rPr lang="en-US" dirty="0">
                <a:latin typeface="Book Antiqua" panose="02040602050305030304" pitchFamily="18" charset="0"/>
              </a:rPr>
              <a:t> // Define and initialize an </a:t>
            </a:r>
            <a:r>
              <a:rPr lang="en-US" dirty="0" smtClean="0">
                <a:latin typeface="Book Antiqua" panose="02040602050305030304" pitchFamily="18" charset="0"/>
              </a:rPr>
              <a:t>array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8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57027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Accessing and Writing at an index in an array 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9766"/>
            <a:ext cx="10515600" cy="61353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You can access or modify elements of an array using their index. Array indices in C++ start from 0</a:t>
            </a:r>
            <a:r>
              <a:rPr lang="en-US" sz="2600" dirty="0" smtClean="0">
                <a:latin typeface="Book Antiqua" panose="0204060205030503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#include &lt;</a:t>
            </a:r>
            <a:r>
              <a:rPr lang="en-US" sz="2600" dirty="0" err="1">
                <a:latin typeface="Book Antiqua" panose="02040602050305030304" pitchFamily="18" charset="0"/>
              </a:rPr>
              <a:t>iostream</a:t>
            </a:r>
            <a:r>
              <a:rPr lang="en-US" sz="2600" dirty="0">
                <a:latin typeface="Book Antiqua" panose="0204060205030503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using namespace </a:t>
            </a:r>
            <a:r>
              <a:rPr lang="en-US" sz="2600" dirty="0" err="1">
                <a:latin typeface="Book Antiqua" panose="02040602050305030304" pitchFamily="18" charset="0"/>
              </a:rPr>
              <a:t>std</a:t>
            </a:r>
            <a:r>
              <a:rPr lang="en-US" sz="2600" dirty="0" smtClean="0">
                <a:latin typeface="Book Antiqua" panose="02040602050305030304" pitchFamily="18" charset="0"/>
              </a:rPr>
              <a:t>;</a:t>
            </a:r>
            <a:endParaRPr lang="en-US" sz="26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2600" dirty="0" err="1">
                <a:latin typeface="Book Antiqua" panose="02040602050305030304" pitchFamily="18" charset="0"/>
              </a:rPr>
              <a:t>int</a:t>
            </a:r>
            <a:r>
              <a:rPr lang="en-US" sz="2600" dirty="0">
                <a:latin typeface="Book Antiqua" panose="02040602050305030304" pitchFamily="18" charset="0"/>
              </a:rPr>
              <a:t> main() {</a:t>
            </a: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    </a:t>
            </a:r>
            <a:r>
              <a:rPr lang="en-US" sz="2600" dirty="0" err="1">
                <a:latin typeface="Book Antiqua" panose="02040602050305030304" pitchFamily="18" charset="0"/>
              </a:rPr>
              <a:t>int</a:t>
            </a:r>
            <a:r>
              <a:rPr lang="en-US" sz="2600" dirty="0">
                <a:latin typeface="Book Antiqua" panose="02040602050305030304" pitchFamily="18" charset="0"/>
              </a:rPr>
              <a:t> numbers[5] = {10, 20, 30, 40, 50</a:t>
            </a:r>
            <a:r>
              <a:rPr lang="en-US" sz="2600" dirty="0" smtClean="0">
                <a:latin typeface="Book Antiqua" panose="02040602050305030304" pitchFamily="18" charset="0"/>
              </a:rPr>
              <a:t>};</a:t>
            </a:r>
            <a:endParaRPr lang="en-US" sz="26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    </a:t>
            </a:r>
            <a:r>
              <a:rPr lang="en-US" sz="2600" dirty="0" smtClean="0">
                <a:latin typeface="Book Antiqua" panose="02040602050305030304" pitchFamily="18" charset="0"/>
              </a:rPr>
              <a:t>// </a:t>
            </a:r>
            <a:r>
              <a:rPr lang="en-US" sz="2600" dirty="0">
                <a:latin typeface="Book Antiqua" panose="02040602050305030304" pitchFamily="18" charset="0"/>
              </a:rPr>
              <a:t>Access an element</a:t>
            </a: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    </a:t>
            </a:r>
            <a:r>
              <a:rPr lang="en-US" sz="2600" dirty="0" err="1">
                <a:latin typeface="Book Antiqua" panose="02040602050305030304" pitchFamily="18" charset="0"/>
              </a:rPr>
              <a:t>cout</a:t>
            </a:r>
            <a:r>
              <a:rPr lang="en-US" sz="2600" dirty="0">
                <a:latin typeface="Book Antiqua" panose="02040602050305030304" pitchFamily="18" charset="0"/>
              </a:rPr>
              <a:t> &lt;&lt; "Element at index 2: " &lt;&lt; numbers[2] &lt;&lt; </a:t>
            </a:r>
            <a:r>
              <a:rPr lang="en-US" sz="2600" dirty="0" err="1">
                <a:latin typeface="Book Antiqua" panose="02040602050305030304" pitchFamily="18" charset="0"/>
              </a:rPr>
              <a:t>endl</a:t>
            </a:r>
            <a:r>
              <a:rPr lang="en-US" sz="2600" dirty="0">
                <a:latin typeface="Book Antiqua" panose="0204060205030503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 </a:t>
            </a:r>
            <a:r>
              <a:rPr lang="en-US" sz="2600" dirty="0" smtClean="0">
                <a:latin typeface="Book Antiqua" panose="02040602050305030304" pitchFamily="18" charset="0"/>
              </a:rPr>
              <a:t>   // </a:t>
            </a:r>
            <a:r>
              <a:rPr lang="en-US" sz="2600" dirty="0">
                <a:latin typeface="Book Antiqua" panose="02040602050305030304" pitchFamily="18" charset="0"/>
              </a:rPr>
              <a:t>Write/modify an element</a:t>
            </a: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    numbers[2] = 35;</a:t>
            </a: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    </a:t>
            </a:r>
            <a:r>
              <a:rPr lang="en-US" sz="2600" dirty="0" err="1">
                <a:latin typeface="Book Antiqua" panose="02040602050305030304" pitchFamily="18" charset="0"/>
              </a:rPr>
              <a:t>cout</a:t>
            </a:r>
            <a:r>
              <a:rPr lang="en-US" sz="2600" dirty="0">
                <a:latin typeface="Book Antiqua" panose="02040602050305030304" pitchFamily="18" charset="0"/>
              </a:rPr>
              <a:t> &lt;&lt; "Modified element at index 2: " &lt;&lt; numbers[2] </a:t>
            </a:r>
            <a:r>
              <a:rPr lang="en-US" sz="2600" dirty="0" smtClean="0">
                <a:latin typeface="Book Antiqua" panose="02040602050305030304" pitchFamily="18" charset="0"/>
              </a:rPr>
              <a:t> &lt;&lt;</a:t>
            </a:r>
            <a:r>
              <a:rPr lang="en-US" sz="2600" dirty="0" err="1" smtClean="0">
                <a:latin typeface="Book Antiqua" panose="02040602050305030304" pitchFamily="18" charset="0"/>
              </a:rPr>
              <a:t>endl</a:t>
            </a:r>
            <a:r>
              <a:rPr lang="en-US" sz="2600" dirty="0" smtClean="0">
                <a:latin typeface="Book Antiqua" panose="0204060205030503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  </a:t>
            </a:r>
            <a:r>
              <a:rPr lang="en-US" sz="2600" dirty="0">
                <a:latin typeface="Book Antiqua" panose="02040602050305030304" pitchFamily="18" charset="0"/>
              </a:rPr>
              <a:t>return 0;</a:t>
            </a:r>
          </a:p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}</a:t>
            </a:r>
            <a:endParaRPr lang="en-US" sz="2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2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324"/>
            <a:ext cx="10515600" cy="530942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Traversing an array 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9266"/>
            <a:ext cx="10515600" cy="615499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To traverse an array means to visit each element, usually to process or print it</a:t>
            </a:r>
            <a:r>
              <a:rPr lang="en-US" dirty="0" smtClean="0"/>
              <a:t>. </a:t>
            </a:r>
          </a:p>
          <a:p>
            <a:pPr marL="0" indent="0" algn="just">
              <a:buNone/>
            </a:pPr>
            <a:r>
              <a:rPr lang="en-US" dirty="0">
                <a:latin typeface="Book Antiqua" panose="02040602050305030304" pitchFamily="18" charset="0"/>
              </a:rPr>
              <a:t>#include &lt;</a:t>
            </a:r>
            <a:r>
              <a:rPr lang="en-US" dirty="0" err="1">
                <a:latin typeface="Book Antiqua" panose="02040602050305030304" pitchFamily="18" charset="0"/>
              </a:rPr>
              <a:t>iostream</a:t>
            </a:r>
            <a:r>
              <a:rPr lang="en-US" dirty="0">
                <a:latin typeface="Book Antiqua" panose="0204060205030503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dirty="0">
                <a:latin typeface="Book Antiqua" panose="02040602050305030304" pitchFamily="18" charset="0"/>
              </a:rPr>
              <a:t>using namespace </a:t>
            </a:r>
            <a:r>
              <a:rPr lang="en-US" dirty="0" err="1">
                <a:latin typeface="Book Antiqua" panose="02040602050305030304" pitchFamily="18" charset="0"/>
              </a:rPr>
              <a:t>std</a:t>
            </a:r>
            <a:r>
              <a:rPr lang="en-US" dirty="0" smtClean="0">
                <a:latin typeface="Book Antiqua" panose="02040602050305030304" pitchFamily="18" charset="0"/>
              </a:rPr>
              <a:t>;</a:t>
            </a:r>
            <a:endParaRPr lang="en-US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dirty="0" err="1">
                <a:latin typeface="Book Antiqua" panose="02040602050305030304" pitchFamily="18" charset="0"/>
              </a:rPr>
              <a:t>int</a:t>
            </a:r>
            <a:r>
              <a:rPr lang="en-US" dirty="0">
                <a:latin typeface="Book Antiqua" panose="02040602050305030304" pitchFamily="18" charset="0"/>
              </a:rPr>
              <a:t> main() {</a:t>
            </a:r>
          </a:p>
          <a:p>
            <a:pPr marL="0" indent="0" algn="just">
              <a:buNone/>
            </a:pPr>
            <a:r>
              <a:rPr lang="en-US" dirty="0">
                <a:latin typeface="Book Antiqua" panose="02040602050305030304" pitchFamily="18" charset="0"/>
              </a:rPr>
              <a:t>    </a:t>
            </a:r>
            <a:r>
              <a:rPr lang="en-US" dirty="0" err="1">
                <a:latin typeface="Book Antiqua" panose="02040602050305030304" pitchFamily="18" charset="0"/>
              </a:rPr>
              <a:t>int</a:t>
            </a:r>
            <a:r>
              <a:rPr lang="en-US" dirty="0">
                <a:latin typeface="Book Antiqua" panose="02040602050305030304" pitchFamily="18" charset="0"/>
              </a:rPr>
              <a:t> numbers[5] = {1, 2, 3, 4, 5</a:t>
            </a:r>
            <a:r>
              <a:rPr lang="en-US" dirty="0" smtClean="0">
                <a:latin typeface="Book Antiqua" panose="02040602050305030304" pitchFamily="18" charset="0"/>
              </a:rPr>
              <a:t>};</a:t>
            </a:r>
            <a:endParaRPr lang="en-US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Book Antiqua" panose="02040602050305030304" pitchFamily="18" charset="0"/>
              </a:rPr>
              <a:t>    // Traverse the array using a for loop</a:t>
            </a:r>
          </a:p>
          <a:p>
            <a:pPr marL="0" indent="0" algn="just">
              <a:buNone/>
            </a:pPr>
            <a:r>
              <a:rPr lang="en-US" dirty="0">
                <a:latin typeface="Book Antiqua" panose="02040602050305030304" pitchFamily="18" charset="0"/>
              </a:rPr>
              <a:t>    </a:t>
            </a:r>
            <a:r>
              <a:rPr lang="en-US" dirty="0" err="1">
                <a:latin typeface="Book Antiqua" panose="02040602050305030304" pitchFamily="18" charset="0"/>
              </a:rPr>
              <a:t>cout</a:t>
            </a:r>
            <a:r>
              <a:rPr lang="en-US" dirty="0">
                <a:latin typeface="Book Antiqua" panose="02040602050305030304" pitchFamily="18" charset="0"/>
              </a:rPr>
              <a:t> &lt;&lt; "Array elements: ";</a:t>
            </a:r>
          </a:p>
          <a:p>
            <a:pPr marL="0" indent="0" algn="just">
              <a:buNone/>
            </a:pPr>
            <a:r>
              <a:rPr lang="en-US" dirty="0">
                <a:latin typeface="Book Antiqua" panose="02040602050305030304" pitchFamily="18" charset="0"/>
              </a:rPr>
              <a:t>    for (</a:t>
            </a:r>
            <a:r>
              <a:rPr lang="en-US" dirty="0" err="1">
                <a:latin typeface="Book Antiqua" panose="02040602050305030304" pitchFamily="18" charset="0"/>
              </a:rPr>
              <a:t>int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i</a:t>
            </a:r>
            <a:r>
              <a:rPr lang="en-US" dirty="0">
                <a:latin typeface="Book Antiqua" panose="02040602050305030304" pitchFamily="18" charset="0"/>
              </a:rPr>
              <a:t> = 0; </a:t>
            </a:r>
            <a:r>
              <a:rPr lang="en-US" dirty="0" err="1">
                <a:latin typeface="Book Antiqua" panose="02040602050305030304" pitchFamily="18" charset="0"/>
              </a:rPr>
              <a:t>i</a:t>
            </a:r>
            <a:r>
              <a:rPr lang="en-US" dirty="0">
                <a:latin typeface="Book Antiqua" panose="02040602050305030304" pitchFamily="18" charset="0"/>
              </a:rPr>
              <a:t> &lt; 5; </a:t>
            </a:r>
            <a:r>
              <a:rPr lang="en-US" dirty="0" err="1">
                <a:latin typeface="Book Antiqua" panose="02040602050305030304" pitchFamily="18" charset="0"/>
              </a:rPr>
              <a:t>i</a:t>
            </a:r>
            <a:r>
              <a:rPr lang="en-US" dirty="0">
                <a:latin typeface="Book Antiqua" panose="02040602050305030304" pitchFamily="18" charset="0"/>
              </a:rPr>
              <a:t>++) {</a:t>
            </a:r>
          </a:p>
          <a:p>
            <a:pPr marL="0" indent="0" algn="just">
              <a:buNone/>
            </a:pPr>
            <a:r>
              <a:rPr lang="en-US" dirty="0">
                <a:latin typeface="Book Antiqua" panose="02040602050305030304" pitchFamily="18" charset="0"/>
              </a:rPr>
              <a:t>        </a:t>
            </a:r>
            <a:r>
              <a:rPr lang="en-US" dirty="0" err="1">
                <a:latin typeface="Book Antiqua" panose="02040602050305030304" pitchFamily="18" charset="0"/>
              </a:rPr>
              <a:t>cout</a:t>
            </a:r>
            <a:r>
              <a:rPr lang="en-US" dirty="0">
                <a:latin typeface="Book Antiqua" panose="02040602050305030304" pitchFamily="18" charset="0"/>
              </a:rPr>
              <a:t> &lt;&lt; numbers[</a:t>
            </a:r>
            <a:r>
              <a:rPr lang="en-US" dirty="0" err="1">
                <a:latin typeface="Book Antiqua" panose="02040602050305030304" pitchFamily="18" charset="0"/>
              </a:rPr>
              <a:t>i</a:t>
            </a:r>
            <a:r>
              <a:rPr lang="en-US" dirty="0">
                <a:latin typeface="Book Antiqua" panose="02040602050305030304" pitchFamily="18" charset="0"/>
              </a:rPr>
              <a:t>] &lt;&lt; " ";</a:t>
            </a:r>
          </a:p>
          <a:p>
            <a:pPr marL="0" indent="0" algn="just">
              <a:buNone/>
            </a:pPr>
            <a:r>
              <a:rPr lang="en-US" dirty="0">
                <a:latin typeface="Book Antiqua" panose="02040602050305030304" pitchFamily="18" charset="0"/>
              </a:rPr>
              <a:t>    }</a:t>
            </a:r>
          </a:p>
          <a:p>
            <a:pPr marL="0" indent="0" algn="just">
              <a:buNone/>
            </a:pPr>
            <a:r>
              <a:rPr lang="en-US" dirty="0">
                <a:latin typeface="Book Antiqua" panose="02040602050305030304" pitchFamily="18" charset="0"/>
              </a:rPr>
              <a:t>    </a:t>
            </a:r>
            <a:r>
              <a:rPr lang="en-US" dirty="0" err="1">
                <a:latin typeface="Book Antiqua" panose="02040602050305030304" pitchFamily="18" charset="0"/>
              </a:rPr>
              <a:t>cout</a:t>
            </a:r>
            <a:r>
              <a:rPr lang="en-US" dirty="0">
                <a:latin typeface="Book Antiqua" panose="02040602050305030304" pitchFamily="18" charset="0"/>
              </a:rPr>
              <a:t> &lt;&lt; </a:t>
            </a:r>
            <a:r>
              <a:rPr lang="en-US" dirty="0" err="1">
                <a:latin typeface="Book Antiqua" panose="02040602050305030304" pitchFamily="18" charset="0"/>
              </a:rPr>
              <a:t>endl</a:t>
            </a:r>
            <a:r>
              <a:rPr lang="en-US" dirty="0" smtClean="0">
                <a:latin typeface="Book Antiqua" panose="02040602050305030304" pitchFamily="18" charset="0"/>
              </a:rPr>
              <a:t>;</a:t>
            </a:r>
            <a:endParaRPr lang="en-US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Book Antiqua" panose="02040602050305030304" pitchFamily="18" charset="0"/>
              </a:rPr>
              <a:t>    return 0;</a:t>
            </a:r>
          </a:p>
          <a:p>
            <a:pPr marL="0" indent="0" algn="just">
              <a:buNone/>
            </a:pPr>
            <a:r>
              <a:rPr lang="en-US" dirty="0">
                <a:latin typeface="Book Antiqua" panose="02040602050305030304" pitchFamily="18" charset="0"/>
              </a:rPr>
              <a:t>}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4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323"/>
            <a:ext cx="10515600" cy="501445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Book Antiqua" panose="02040602050305030304" pitchFamily="18" charset="0"/>
              </a:rPr>
              <a:t>s</a:t>
            </a:r>
            <a:r>
              <a:rPr lang="en-US" sz="2800" dirty="0" err="1" smtClean="0">
                <a:solidFill>
                  <a:srgbClr val="FF0000"/>
                </a:solidFill>
                <a:latin typeface="Book Antiqua" panose="02040602050305030304" pitchFamily="18" charset="0"/>
              </a:rPr>
              <a:t>izeof</a:t>
            </a:r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() Operator 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9768"/>
            <a:ext cx="10515600" cy="61156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The </a:t>
            </a:r>
            <a:r>
              <a:rPr lang="en-US" sz="2600" dirty="0" err="1">
                <a:latin typeface="Book Antiqua" panose="02040602050305030304" pitchFamily="18" charset="0"/>
              </a:rPr>
              <a:t>sizeof</a:t>
            </a:r>
            <a:r>
              <a:rPr lang="en-US" sz="2600" dirty="0">
                <a:latin typeface="Book Antiqua" panose="02040602050305030304" pitchFamily="18" charset="0"/>
              </a:rPr>
              <a:t>() operator returns the total memory occupied by the array in bytes</a:t>
            </a:r>
            <a:r>
              <a:rPr lang="en-US" sz="2600" dirty="0" smtClean="0">
                <a:latin typeface="Book Antiqua" panose="0204060205030503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sz="2600" b="1" dirty="0" smtClean="0">
                <a:latin typeface="Book Antiqua" panose="02040602050305030304" pitchFamily="18" charset="0"/>
              </a:rPr>
              <a:t>Total size of the Array:  </a:t>
            </a:r>
          </a:p>
          <a:p>
            <a:pPr marL="0" indent="0" algn="just">
              <a:buNone/>
            </a:pPr>
            <a:r>
              <a:rPr lang="en-US" sz="2600" dirty="0" err="1">
                <a:latin typeface="Book Antiqua" panose="02040602050305030304" pitchFamily="18" charset="0"/>
              </a:rPr>
              <a:t>int</a:t>
            </a:r>
            <a:r>
              <a:rPr lang="en-US" sz="2600" dirty="0">
                <a:latin typeface="Book Antiqua" panose="02040602050305030304" pitchFamily="18" charset="0"/>
              </a:rPr>
              <a:t> </a:t>
            </a:r>
            <a:r>
              <a:rPr lang="en-US" sz="2600" dirty="0" err="1">
                <a:latin typeface="Book Antiqua" panose="02040602050305030304" pitchFamily="18" charset="0"/>
              </a:rPr>
              <a:t>arr</a:t>
            </a:r>
            <a:r>
              <a:rPr lang="en-US" sz="2600" dirty="0">
                <a:latin typeface="Book Antiqua" panose="02040602050305030304" pitchFamily="18" charset="0"/>
              </a:rPr>
              <a:t>[5] = {1, 2, 3, 4, 5};</a:t>
            </a:r>
          </a:p>
          <a:p>
            <a:pPr marL="0" indent="0" algn="just">
              <a:buNone/>
            </a:pPr>
            <a:r>
              <a:rPr lang="en-US" sz="2600" dirty="0" err="1">
                <a:latin typeface="Book Antiqua" panose="02040602050305030304" pitchFamily="18" charset="0"/>
              </a:rPr>
              <a:t>cout</a:t>
            </a:r>
            <a:r>
              <a:rPr lang="en-US" sz="2600" dirty="0">
                <a:latin typeface="Book Antiqua" panose="02040602050305030304" pitchFamily="18" charset="0"/>
              </a:rPr>
              <a:t> &lt;&lt; "Total size of the array: " &lt;&lt; </a:t>
            </a:r>
            <a:r>
              <a:rPr lang="en-US" sz="2600" dirty="0" err="1">
                <a:latin typeface="Book Antiqua" panose="02040602050305030304" pitchFamily="18" charset="0"/>
              </a:rPr>
              <a:t>sizeof</a:t>
            </a:r>
            <a:r>
              <a:rPr lang="en-US" sz="2600" dirty="0">
                <a:latin typeface="Book Antiqua" panose="02040602050305030304" pitchFamily="18" charset="0"/>
              </a:rPr>
              <a:t>(</a:t>
            </a:r>
            <a:r>
              <a:rPr lang="en-US" sz="2600" dirty="0" err="1">
                <a:latin typeface="Book Antiqua" panose="02040602050305030304" pitchFamily="18" charset="0"/>
              </a:rPr>
              <a:t>arr</a:t>
            </a:r>
            <a:r>
              <a:rPr lang="en-US" sz="2600" dirty="0">
                <a:latin typeface="Book Antiqua" panose="02040602050305030304" pitchFamily="18" charset="0"/>
              </a:rPr>
              <a:t>) &lt;&lt; " bytes" &lt;&lt; </a:t>
            </a:r>
            <a:r>
              <a:rPr lang="en-US" sz="2600" dirty="0" err="1">
                <a:latin typeface="Book Antiqua" panose="02040602050305030304" pitchFamily="18" charset="0"/>
              </a:rPr>
              <a:t>endl</a:t>
            </a:r>
            <a:r>
              <a:rPr lang="en-US" sz="2600" dirty="0">
                <a:latin typeface="Book Antiqua" panose="0204060205030503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600" b="1" dirty="0">
                <a:latin typeface="Book Antiqua" panose="02040602050305030304" pitchFamily="18" charset="0"/>
              </a:rPr>
              <a:t>Size of an Individual </a:t>
            </a:r>
            <a:r>
              <a:rPr lang="en-US" sz="2600" b="1" dirty="0" smtClean="0">
                <a:latin typeface="Book Antiqua" panose="02040602050305030304" pitchFamily="18" charset="0"/>
              </a:rPr>
              <a:t>Element: </a:t>
            </a: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The </a:t>
            </a:r>
            <a:r>
              <a:rPr lang="en-US" sz="2600" dirty="0" err="1">
                <a:latin typeface="Book Antiqua" panose="02040602050305030304" pitchFamily="18" charset="0"/>
              </a:rPr>
              <a:t>sizeof</a:t>
            </a:r>
            <a:r>
              <a:rPr lang="en-US" sz="2600" dirty="0">
                <a:latin typeface="Book Antiqua" panose="02040602050305030304" pitchFamily="18" charset="0"/>
              </a:rPr>
              <a:t>() operator can also be used to find the size of one element in the array</a:t>
            </a:r>
            <a:r>
              <a:rPr lang="en-US" sz="2600" dirty="0" smtClean="0">
                <a:latin typeface="Book Antiqua" panose="0204060205030503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sz="2600" dirty="0" err="1">
                <a:latin typeface="Book Antiqua" panose="02040602050305030304" pitchFamily="18" charset="0"/>
              </a:rPr>
              <a:t>cout</a:t>
            </a:r>
            <a:r>
              <a:rPr lang="en-US" sz="2600" dirty="0">
                <a:latin typeface="Book Antiqua" panose="02040602050305030304" pitchFamily="18" charset="0"/>
              </a:rPr>
              <a:t> &lt;&lt; "Size of one element: " &lt;&lt; </a:t>
            </a:r>
            <a:r>
              <a:rPr lang="en-US" sz="2600" dirty="0" err="1">
                <a:latin typeface="Book Antiqua" panose="02040602050305030304" pitchFamily="18" charset="0"/>
              </a:rPr>
              <a:t>sizeof</a:t>
            </a:r>
            <a:r>
              <a:rPr lang="en-US" sz="2600" dirty="0">
                <a:latin typeface="Book Antiqua" panose="02040602050305030304" pitchFamily="18" charset="0"/>
              </a:rPr>
              <a:t>(</a:t>
            </a:r>
            <a:r>
              <a:rPr lang="en-US" sz="2600" dirty="0" err="1">
                <a:latin typeface="Book Antiqua" panose="02040602050305030304" pitchFamily="18" charset="0"/>
              </a:rPr>
              <a:t>arr</a:t>
            </a:r>
            <a:r>
              <a:rPr lang="en-US" sz="2600" dirty="0">
                <a:latin typeface="Book Antiqua" panose="02040602050305030304" pitchFamily="18" charset="0"/>
              </a:rPr>
              <a:t>[0]) &lt;&lt; " bytes" &lt;&lt; </a:t>
            </a:r>
            <a:r>
              <a:rPr lang="en-US" sz="2600" dirty="0" err="1">
                <a:latin typeface="Book Antiqua" panose="02040602050305030304" pitchFamily="18" charset="0"/>
              </a:rPr>
              <a:t>endl</a:t>
            </a:r>
            <a:r>
              <a:rPr lang="en-US" sz="2600" dirty="0" smtClean="0">
                <a:latin typeface="Book Antiqua" panose="0204060205030503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en-US" sz="2600" b="1" dirty="0">
                <a:latin typeface="Book Antiqua" panose="02040602050305030304" pitchFamily="18" charset="0"/>
              </a:rPr>
              <a:t>Number of Elements in the Array</a:t>
            </a:r>
            <a:r>
              <a:rPr lang="en-US" sz="2600" b="1" dirty="0" smtClean="0">
                <a:latin typeface="Book Antiqua" panose="0204060205030503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To determine the number of elements in the array, divide the total size of the array by the size of one element</a:t>
            </a:r>
            <a:r>
              <a:rPr lang="en-US" sz="2600" dirty="0" smtClean="0">
                <a:latin typeface="Book Antiqua" panose="0204060205030503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sz="2600" dirty="0" err="1">
                <a:latin typeface="Book Antiqua" panose="02040602050305030304" pitchFamily="18" charset="0"/>
              </a:rPr>
              <a:t>cout</a:t>
            </a:r>
            <a:r>
              <a:rPr lang="en-US" sz="2600" dirty="0">
                <a:latin typeface="Book Antiqua" panose="02040602050305030304" pitchFamily="18" charset="0"/>
              </a:rPr>
              <a:t> &lt;&lt; "Number of elements: " &lt;&lt; </a:t>
            </a:r>
            <a:r>
              <a:rPr lang="en-US" sz="2600" dirty="0" err="1">
                <a:latin typeface="Book Antiqua" panose="02040602050305030304" pitchFamily="18" charset="0"/>
              </a:rPr>
              <a:t>sizeof</a:t>
            </a:r>
            <a:r>
              <a:rPr lang="en-US" sz="2600" dirty="0">
                <a:latin typeface="Book Antiqua" panose="02040602050305030304" pitchFamily="18" charset="0"/>
              </a:rPr>
              <a:t>(</a:t>
            </a:r>
            <a:r>
              <a:rPr lang="en-US" sz="2600" dirty="0" err="1">
                <a:latin typeface="Book Antiqua" panose="02040602050305030304" pitchFamily="18" charset="0"/>
              </a:rPr>
              <a:t>arr</a:t>
            </a:r>
            <a:r>
              <a:rPr lang="en-US" sz="2600" dirty="0">
                <a:latin typeface="Book Antiqua" panose="02040602050305030304" pitchFamily="18" charset="0"/>
              </a:rPr>
              <a:t>) / </a:t>
            </a:r>
            <a:r>
              <a:rPr lang="en-US" sz="2600" dirty="0" err="1">
                <a:latin typeface="Book Antiqua" panose="02040602050305030304" pitchFamily="18" charset="0"/>
              </a:rPr>
              <a:t>sizeof</a:t>
            </a:r>
            <a:r>
              <a:rPr lang="en-US" sz="2600" dirty="0">
                <a:latin typeface="Book Antiqua" panose="02040602050305030304" pitchFamily="18" charset="0"/>
              </a:rPr>
              <a:t>(</a:t>
            </a:r>
            <a:r>
              <a:rPr lang="en-US" sz="2600" dirty="0" err="1">
                <a:latin typeface="Book Antiqua" panose="02040602050305030304" pitchFamily="18" charset="0"/>
              </a:rPr>
              <a:t>arr</a:t>
            </a:r>
            <a:r>
              <a:rPr lang="en-US" sz="2600" dirty="0">
                <a:latin typeface="Book Antiqua" panose="02040602050305030304" pitchFamily="18" charset="0"/>
              </a:rPr>
              <a:t>[0]) &lt;&lt; </a:t>
            </a:r>
            <a:r>
              <a:rPr lang="en-US" sz="2600" dirty="0" err="1">
                <a:latin typeface="Book Antiqua" panose="02040602050305030304" pitchFamily="18" charset="0"/>
              </a:rPr>
              <a:t>endl</a:t>
            </a:r>
            <a:r>
              <a:rPr lang="en-US" sz="2600" dirty="0">
                <a:latin typeface="Book Antiqua" panose="02040602050305030304" pitchFamily="18" charset="0"/>
              </a:rPr>
              <a:t>;</a:t>
            </a:r>
          </a:p>
          <a:p>
            <a:pPr marL="0" indent="0" algn="just">
              <a:buNone/>
            </a:pPr>
            <a:endParaRPr lang="en-US" sz="26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endParaRPr lang="en-US" sz="2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60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5374</TotalTime>
  <Words>1872</Words>
  <Application>Microsoft Office PowerPoint</Application>
  <PresentationFormat>Widescreen</PresentationFormat>
  <Paragraphs>315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Book Antiqua</vt:lpstr>
      <vt:lpstr>Calibri</vt:lpstr>
      <vt:lpstr>Calibri Light</vt:lpstr>
      <vt:lpstr>Office Theme</vt:lpstr>
      <vt:lpstr>Introduction to Programming Lecture 06  Mr. Niaz Mir Khan Lecturer in Computer Science  ____________________________________________________________________</vt:lpstr>
      <vt:lpstr>Array</vt:lpstr>
      <vt:lpstr>Representation of array </vt:lpstr>
      <vt:lpstr>Terminology Used in Array </vt:lpstr>
      <vt:lpstr>Disadvantages of Arrays</vt:lpstr>
      <vt:lpstr>One-Dimensional Array </vt:lpstr>
      <vt:lpstr>Accessing and Writing at an index in an array </vt:lpstr>
      <vt:lpstr>Traversing an array </vt:lpstr>
      <vt:lpstr>sizeof() Operator </vt:lpstr>
      <vt:lpstr>Two-Dimensional Arrays</vt:lpstr>
      <vt:lpstr>Concept of Two-Dimensional Array </vt:lpstr>
      <vt:lpstr>Accessing and Writing at an Index in a Two-Dimensional Array</vt:lpstr>
      <vt:lpstr>PowerPoint Presentation</vt:lpstr>
      <vt:lpstr>Strings</vt:lpstr>
      <vt:lpstr>Initializing Strings</vt:lpstr>
      <vt:lpstr>C++ program Using C-Strings</vt:lpstr>
      <vt:lpstr>C++ program Using Strings</vt:lpstr>
      <vt:lpstr>Some built-in string function in C++</vt:lpstr>
      <vt:lpstr>vii. replace():</vt:lpstr>
      <vt:lpstr>.</vt:lpstr>
      <vt:lpstr>C++ Program to demonstrate the above built-in string functions. </vt:lpstr>
      <vt:lpstr>C++ Program to demonstrate the above built-in string functions. </vt:lpstr>
      <vt:lpstr>C++ Program to demonstrate the above built-in string functions. </vt:lpstr>
      <vt:lpstr>C++ Program to demonstrate the above built-in string functions. </vt:lpstr>
      <vt:lpstr>C++ Program to demonstrate the above built-in string functions. </vt:lpstr>
      <vt:lpstr>C++ Program to demonstrate the above built-in string functions. </vt:lpstr>
      <vt:lpstr>C++ Program to demonstrate the above built-in string functions.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 Lecture 01  Mr. Niaz Mir Khan ________________________________________________________</dc:title>
  <dc:creator>Windows User</dc:creator>
  <cp:lastModifiedBy>Windows User</cp:lastModifiedBy>
  <cp:revision>687</cp:revision>
  <dcterms:created xsi:type="dcterms:W3CDTF">2023-11-30T07:44:02Z</dcterms:created>
  <dcterms:modified xsi:type="dcterms:W3CDTF">2025-03-14T05:00:23Z</dcterms:modified>
</cp:coreProperties>
</file>