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sldIdLst>
    <p:sldId id="256" r:id="rId2"/>
    <p:sldId id="270" r:id="rId3"/>
    <p:sldId id="271" r:id="rId4"/>
    <p:sldId id="272" r:id="rId5"/>
    <p:sldId id="273" r:id="rId6"/>
    <p:sldId id="274" r:id="rId7"/>
    <p:sldId id="275" r:id="rId8"/>
    <p:sldId id="276" r:id="rId9"/>
    <p:sldId id="277" r:id="rId10"/>
    <p:sldId id="282" r:id="rId11"/>
    <p:sldId id="283" r:id="rId12"/>
    <p:sldId id="284" r:id="rId13"/>
    <p:sldId id="285" r:id="rId14"/>
    <p:sldId id="286" r:id="rId15"/>
    <p:sldId id="278" r:id="rId16"/>
    <p:sldId id="280" r:id="rId17"/>
    <p:sldId id="279" r:id="rId18"/>
    <p:sldId id="281" r:id="rId19"/>
    <p:sldId id="287" r:id="rId20"/>
    <p:sldId id="288" r:id="rId21"/>
    <p:sldId id="289" r:id="rId22"/>
    <p:sldId id="290" r:id="rId23"/>
    <p:sldId id="291" r:id="rId24"/>
    <p:sldId id="292" r:id="rId25"/>
    <p:sldId id="293" r:id="rId26"/>
    <p:sldId id="294" r:id="rId27"/>
    <p:sldId id="295" r:id="rId28"/>
    <p:sldId id="296" r:id="rId29"/>
    <p:sldId id="297" r:id="rId30"/>
    <p:sldId id="298" r:id="rId31"/>
    <p:sldId id="299" r:id="rId32"/>
    <p:sldId id="300"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B300070-7198-4432-8735-2837F7913826}">
          <p14:sldIdLst>
            <p14:sldId id="256"/>
            <p14:sldId id="270"/>
            <p14:sldId id="271"/>
            <p14:sldId id="272"/>
            <p14:sldId id="273"/>
            <p14:sldId id="274"/>
            <p14:sldId id="275"/>
            <p14:sldId id="276"/>
            <p14:sldId id="277"/>
            <p14:sldId id="282"/>
            <p14:sldId id="283"/>
            <p14:sldId id="284"/>
            <p14:sldId id="285"/>
            <p14:sldId id="286"/>
            <p14:sldId id="278"/>
            <p14:sldId id="280"/>
            <p14:sldId id="279"/>
            <p14:sldId id="281"/>
            <p14:sldId id="287"/>
            <p14:sldId id="288"/>
            <p14:sldId id="289"/>
            <p14:sldId id="290"/>
            <p14:sldId id="291"/>
            <p14:sldId id="292"/>
            <p14:sldId id="293"/>
            <p14:sldId id="294"/>
            <p14:sldId id="295"/>
            <p14:sldId id="296"/>
            <p14:sldId id="297"/>
            <p14:sldId id="298"/>
            <p14:sldId id="299"/>
            <p14:sldId id="30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User" initials="WU" lastIdx="5" clrIdx="0">
    <p:extLst>
      <p:ext uri="{19B8F6BF-5375-455C-9EA6-DF929625EA0E}">
        <p15:presenceInfo xmlns:p15="http://schemas.microsoft.com/office/powerpoint/2012/main" userId="Windows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375" autoAdjust="0"/>
    <p:restoredTop sz="86389" autoAdjust="0"/>
  </p:normalViewPr>
  <p:slideViewPr>
    <p:cSldViewPr snapToGrid="0">
      <p:cViewPr varScale="1">
        <p:scale>
          <a:sx n="59" d="100"/>
          <a:sy n="59" d="100"/>
        </p:scale>
        <p:origin x="1024" y="60"/>
      </p:cViewPr>
      <p:guideLst/>
    </p:cSldViewPr>
  </p:slideViewPr>
  <p:outlineViewPr>
    <p:cViewPr>
      <p:scale>
        <a:sx n="33" d="100"/>
        <a:sy n="33" d="100"/>
      </p:scale>
      <p:origin x="0" y="-8392"/>
    </p:cViewPr>
  </p:outlineViewPr>
  <p:notesTextViewPr>
    <p:cViewPr>
      <p:scale>
        <a:sx n="1" d="1"/>
        <a:sy n="1" d="1"/>
      </p:scale>
      <p:origin x="0" y="0"/>
    </p:cViewPr>
  </p:notesTextViewPr>
  <p:sorterViewPr>
    <p:cViewPr>
      <p:scale>
        <a:sx n="100" d="100"/>
        <a:sy n="100" d="100"/>
      </p:scale>
      <p:origin x="0" y="-876"/>
    </p:cViewPr>
  </p:sorterViewPr>
  <p:notesViewPr>
    <p:cSldViewPr snapToGrid="0">
      <p:cViewPr varScale="1">
        <p:scale>
          <a:sx n="61" d="100"/>
          <a:sy n="61" d="100"/>
        </p:scale>
        <p:origin x="2484" y="5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7A7341-CB7E-4764-B127-1A295AA9DAEF}" type="datetimeFigureOut">
              <a:rPr lang="en-US" smtClean="0"/>
              <a:t>21-Mar-25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3B0B21C-270B-4B0C-9CA3-C6E53C43D377}" type="slidenum">
              <a:rPr lang="en-US" smtClean="0"/>
              <a:t>‹#›</a:t>
            </a:fld>
            <a:endParaRPr lang="en-US"/>
          </a:p>
        </p:txBody>
      </p:sp>
    </p:spTree>
    <p:extLst>
      <p:ext uri="{BB962C8B-B14F-4D97-AF65-F5344CB8AC3E}">
        <p14:creationId xmlns:p14="http://schemas.microsoft.com/office/powerpoint/2010/main" val="28189169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43B0B21C-270B-4B0C-9CA3-C6E53C43D377}" type="slidenum">
              <a:rPr lang="en-US" smtClean="0"/>
              <a:t>9</a:t>
            </a:fld>
            <a:endParaRPr lang="en-US"/>
          </a:p>
        </p:txBody>
      </p:sp>
    </p:spTree>
    <p:extLst>
      <p:ext uri="{BB962C8B-B14F-4D97-AF65-F5344CB8AC3E}">
        <p14:creationId xmlns:p14="http://schemas.microsoft.com/office/powerpoint/2010/main" val="2834527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3B0B21C-270B-4B0C-9CA3-C6E53C43D377}" type="slidenum">
              <a:rPr lang="en-US" smtClean="0"/>
              <a:t>20</a:t>
            </a:fld>
            <a:endParaRPr lang="en-US"/>
          </a:p>
        </p:txBody>
      </p:sp>
    </p:spTree>
    <p:extLst>
      <p:ext uri="{BB962C8B-B14F-4D97-AF65-F5344CB8AC3E}">
        <p14:creationId xmlns:p14="http://schemas.microsoft.com/office/powerpoint/2010/main" val="305751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21-Mar-25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2939776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21-Mar-25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428806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21-Mar-25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8450519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DEA6B1-0E58-4B0C-AA5E-067A5B2F65E4}" type="datetimeFigureOut">
              <a:rPr lang="en-US" smtClean="0"/>
              <a:t>21-Mar-25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4235290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ADEA6B1-0E58-4B0C-AA5E-067A5B2F65E4}" type="datetimeFigureOut">
              <a:rPr lang="en-US" smtClean="0"/>
              <a:t>21-Mar-25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2715396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DEA6B1-0E58-4B0C-AA5E-067A5B2F65E4}" type="datetimeFigureOut">
              <a:rPr lang="en-US" smtClean="0"/>
              <a:t>21-Mar-25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968009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DEA6B1-0E58-4B0C-AA5E-067A5B2F65E4}" type="datetimeFigureOut">
              <a:rPr lang="en-US" smtClean="0"/>
              <a:t>21-Mar-25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318287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DEA6B1-0E58-4B0C-AA5E-067A5B2F65E4}" type="datetimeFigureOut">
              <a:rPr lang="en-US" smtClean="0"/>
              <a:t>21-Mar-25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069183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DEA6B1-0E58-4B0C-AA5E-067A5B2F65E4}" type="datetimeFigureOut">
              <a:rPr lang="en-US" smtClean="0"/>
              <a:t>21-Mar-25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15309237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DEA6B1-0E58-4B0C-AA5E-067A5B2F65E4}" type="datetimeFigureOut">
              <a:rPr lang="en-US" smtClean="0"/>
              <a:t>21-Mar-25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3298372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4ADEA6B1-0E58-4B0C-AA5E-067A5B2F65E4}" type="datetimeFigureOut">
              <a:rPr lang="en-US" smtClean="0"/>
              <a:t>21-Mar-25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A5403A-4179-44ED-BEA9-99E68F0F69C8}" type="slidenum">
              <a:rPr lang="en-US" smtClean="0"/>
              <a:t>‹#›</a:t>
            </a:fld>
            <a:endParaRPr lang="en-US"/>
          </a:p>
        </p:txBody>
      </p:sp>
    </p:spTree>
    <p:extLst>
      <p:ext uri="{BB962C8B-B14F-4D97-AF65-F5344CB8AC3E}">
        <p14:creationId xmlns:p14="http://schemas.microsoft.com/office/powerpoint/2010/main" val="20286689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DEA6B1-0E58-4B0C-AA5E-067A5B2F65E4}" type="datetimeFigureOut">
              <a:rPr lang="en-US" smtClean="0"/>
              <a:t>21-Mar-25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A5403A-4179-44ED-BEA9-99E68F0F69C8}" type="slidenum">
              <a:rPr lang="en-US" smtClean="0"/>
              <a:t>‹#›</a:t>
            </a:fld>
            <a:endParaRPr lang="en-US"/>
          </a:p>
        </p:txBody>
      </p:sp>
    </p:spTree>
    <p:extLst>
      <p:ext uri="{BB962C8B-B14F-4D97-AF65-F5344CB8AC3E}">
        <p14:creationId xmlns:p14="http://schemas.microsoft.com/office/powerpoint/2010/main" val="14531319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5743" y="585019"/>
            <a:ext cx="10618838" cy="2079524"/>
          </a:xfrm>
        </p:spPr>
        <p:txBody>
          <a:bodyPr>
            <a:normAutofit fontScale="90000"/>
          </a:bodyPr>
          <a:lstStyle/>
          <a:p>
            <a:r>
              <a:rPr lang="en-US" dirty="0" smtClean="0">
                <a:latin typeface="Book Antiqua" panose="02040602050305030304" pitchFamily="18" charset="0"/>
              </a:rPr>
              <a:t>Introduction to Programming</a:t>
            </a:r>
            <a:br>
              <a:rPr lang="en-US" dirty="0" smtClean="0">
                <a:latin typeface="Book Antiqua" panose="02040602050305030304" pitchFamily="18" charset="0"/>
              </a:rPr>
            </a:br>
            <a:r>
              <a:rPr lang="en-US" sz="3600" dirty="0">
                <a:solidFill>
                  <a:srgbClr val="FF0000"/>
                </a:solidFill>
                <a:latin typeface="Book Antiqua" panose="02040602050305030304" pitchFamily="18" charset="0"/>
              </a:rPr>
              <a:t>L</a:t>
            </a:r>
            <a:r>
              <a:rPr lang="en-US" sz="3600" dirty="0" smtClean="0">
                <a:solidFill>
                  <a:srgbClr val="FF0000"/>
                </a:solidFill>
                <a:latin typeface="Book Antiqua" panose="02040602050305030304" pitchFamily="18" charset="0"/>
              </a:rPr>
              <a:t>ecture 07</a:t>
            </a:r>
            <a:r>
              <a:rPr lang="en-US" sz="3600" dirty="0" smtClean="0">
                <a:latin typeface="Book Antiqua" panose="02040602050305030304" pitchFamily="18" charset="0"/>
              </a:rPr>
              <a:t/>
            </a:r>
            <a:br>
              <a:rPr lang="en-US" sz="3600" dirty="0" smtClean="0">
                <a:latin typeface="Book Antiqua" panose="02040602050305030304" pitchFamily="18" charset="0"/>
              </a:rPr>
            </a:br>
            <a:r>
              <a:rPr lang="en-US" sz="3600" dirty="0" smtClean="0">
                <a:latin typeface="Book Antiqua" panose="02040602050305030304" pitchFamily="18" charset="0"/>
              </a:rPr>
              <a:t/>
            </a:r>
            <a:br>
              <a:rPr lang="en-US" sz="3600" dirty="0" smtClean="0">
                <a:latin typeface="Book Antiqua" panose="02040602050305030304" pitchFamily="18" charset="0"/>
              </a:rPr>
            </a:br>
            <a:r>
              <a:rPr lang="en-US" sz="2700" dirty="0" smtClean="0">
                <a:latin typeface="Book Antiqua" panose="02040602050305030304" pitchFamily="18" charset="0"/>
              </a:rPr>
              <a:t>Mr. Niaz Mir Khan</a:t>
            </a:r>
            <a:br>
              <a:rPr lang="en-US" sz="2700" dirty="0" smtClean="0">
                <a:latin typeface="Book Antiqua" panose="02040602050305030304" pitchFamily="18" charset="0"/>
              </a:rPr>
            </a:br>
            <a:r>
              <a:rPr lang="en-US" sz="2700" dirty="0" smtClean="0">
                <a:latin typeface="Book Antiqua" panose="02040602050305030304" pitchFamily="18" charset="0"/>
              </a:rPr>
              <a:t>Lecturer in Computer Science </a:t>
            </a:r>
            <a:r>
              <a:rPr lang="en-US" sz="3600" dirty="0" smtClean="0"/>
              <a:t/>
            </a:r>
            <a:br>
              <a:rPr lang="en-US" sz="3600" dirty="0" smtClean="0"/>
            </a:br>
            <a:r>
              <a:rPr lang="en-US" sz="2700" dirty="0" smtClean="0">
                <a:solidFill>
                  <a:srgbClr val="FF0000"/>
                </a:solidFill>
              </a:rPr>
              <a:t>____________________________________________________________________</a:t>
            </a:r>
            <a:endParaRPr lang="en-US" sz="3600" dirty="0">
              <a:solidFill>
                <a:srgbClr val="FF0000"/>
              </a:solidFill>
            </a:endParaRPr>
          </a:p>
        </p:txBody>
      </p:sp>
      <p:sp>
        <p:nvSpPr>
          <p:cNvPr id="3" name="Subtitle 2"/>
          <p:cNvSpPr>
            <a:spLocks noGrp="1"/>
          </p:cNvSpPr>
          <p:nvPr>
            <p:ph type="subTitle" idx="1"/>
          </p:nvPr>
        </p:nvSpPr>
        <p:spPr>
          <a:xfrm>
            <a:off x="1440425" y="3411793"/>
            <a:ext cx="9144000" cy="3372464"/>
          </a:xfrm>
        </p:spPr>
        <p:txBody>
          <a:bodyPr>
            <a:normAutofit/>
          </a:bodyPr>
          <a:lstStyle/>
          <a:p>
            <a:endParaRPr lang="en-US" dirty="0" smtClean="0"/>
          </a:p>
          <a:p>
            <a:endParaRPr lang="en-US" dirty="0"/>
          </a:p>
          <a:p>
            <a:endParaRPr lang="en-US" dirty="0" smtClean="0"/>
          </a:p>
          <a:p>
            <a:endParaRPr lang="en-US" dirty="0"/>
          </a:p>
          <a:p>
            <a:r>
              <a:rPr lang="en-US" sz="2800" dirty="0" smtClean="0">
                <a:latin typeface="Book Antiqua" panose="02040602050305030304" pitchFamily="18" charset="0"/>
              </a:rPr>
              <a:t>Department of Computer Science</a:t>
            </a:r>
          </a:p>
          <a:p>
            <a:r>
              <a:rPr lang="en-US" sz="2800" dirty="0" smtClean="0">
                <a:latin typeface="Book Antiqua" panose="02040602050305030304" pitchFamily="18" charset="0"/>
              </a:rPr>
              <a:t>Govt: Degree College Jamrud, District Khyber</a:t>
            </a:r>
            <a:endParaRPr lang="en-US" sz="2800" dirty="0">
              <a:latin typeface="Book Antiqua" panose="02040602050305030304" pitchFamily="18" charset="0"/>
            </a:endParaRPr>
          </a:p>
        </p:txBody>
      </p:sp>
      <p:pic>
        <p:nvPicPr>
          <p:cNvPr id="4" name="Picture 3" descr="H:\degree college logo new.png"/>
          <p:cNvPicPr/>
          <p:nvPr/>
        </p:nvPicPr>
        <p:blipFill>
          <a:blip r:embed="rId2" cstate="print">
            <a:extLst>
              <a:ext uri="{BEBA8EAE-BF5A-486C-A8C5-ECC9F3942E4B}">
                <a14:imgProps xmlns:a14="http://schemas.microsoft.com/office/drawing/2010/main">
                  <a14:imgLayer r:embed="rId3">
                    <a14:imgEffect>
                      <a14:colorTemperature colorTemp="5300"/>
                    </a14:imgEffect>
                    <a14:imgEffect>
                      <a14:brightnessContrast bright="4000" contrast="11000"/>
                    </a14:imgEffect>
                  </a14:imgLayer>
                </a14:imgProps>
              </a:ext>
            </a:extLst>
          </a:blip>
          <a:srcRect/>
          <a:stretch>
            <a:fillRect/>
          </a:stretch>
        </p:blipFill>
        <p:spPr bwMode="auto">
          <a:xfrm>
            <a:off x="4532671" y="2674375"/>
            <a:ext cx="2979174" cy="2556386"/>
          </a:xfrm>
          <a:prstGeom prst="rect">
            <a:avLst/>
          </a:prstGeom>
          <a:noFill/>
          <a:ln w="9525">
            <a:noFill/>
            <a:miter lim="800000"/>
            <a:headEnd/>
            <a:tailEnd/>
          </a:ln>
        </p:spPr>
      </p:pic>
    </p:spTree>
    <p:extLst>
      <p:ext uri="{BB962C8B-B14F-4D97-AF65-F5344CB8AC3E}">
        <p14:creationId xmlns:p14="http://schemas.microsoft.com/office/powerpoint/2010/main" val="38890554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544285"/>
          </a:xfrm>
        </p:spPr>
        <p:txBody>
          <a:bodyPr>
            <a:normAutofit/>
          </a:bodyPr>
          <a:lstStyle/>
          <a:p>
            <a:r>
              <a:rPr lang="en-US" sz="2800" dirty="0" smtClean="0">
                <a:solidFill>
                  <a:srgbClr val="FF0000"/>
                </a:solidFill>
                <a:latin typeface="Book Antiqua" panose="02040602050305030304" pitchFamily="18" charset="0"/>
              </a:rPr>
              <a:t>Built-in Functions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74914"/>
            <a:ext cx="10515600" cy="5725886"/>
          </a:xfrm>
        </p:spPr>
        <p:txBody>
          <a:bodyPr>
            <a:normAutofit/>
          </a:bodyPr>
          <a:lstStyle/>
          <a:p>
            <a:pPr marL="0" indent="0" algn="just">
              <a:buNone/>
            </a:pPr>
            <a:r>
              <a:rPr lang="en-US" sz="2600" dirty="0">
                <a:latin typeface="Book Antiqua" panose="02040602050305030304" pitchFamily="18" charset="0"/>
              </a:rPr>
              <a:t>Built-in functions are predefined functions provided by a programming language that perform specific tasks. These functions are part of standard libraries or headers and are ready to use, meaning you don't need to define them yourself. They simplify coding by offering reusable and efficient solutions for common operations like </a:t>
            </a:r>
            <a:r>
              <a:rPr lang="en-US" sz="2600" dirty="0" smtClean="0">
                <a:latin typeface="Book Antiqua" panose="02040602050305030304" pitchFamily="18" charset="0"/>
              </a:rPr>
              <a:t>mathematical </a:t>
            </a:r>
            <a:r>
              <a:rPr lang="en-US" sz="2600" dirty="0">
                <a:latin typeface="Book Antiqua" panose="02040602050305030304" pitchFamily="18" charset="0"/>
              </a:rPr>
              <a:t>calculations, string manipulation, input/output, etc</a:t>
            </a:r>
            <a:r>
              <a:rPr lang="en-US" sz="2600" dirty="0" smtClean="0">
                <a:latin typeface="Book Antiqua" panose="02040602050305030304" pitchFamily="18" charset="0"/>
              </a:rPr>
              <a:t>.</a:t>
            </a:r>
          </a:p>
          <a:p>
            <a:pPr marL="0" indent="0" algn="just">
              <a:buNone/>
            </a:pPr>
            <a:r>
              <a:rPr lang="en-US" sz="2600" b="1" dirty="0">
                <a:latin typeface="Book Antiqua" panose="02040602050305030304" pitchFamily="18" charset="0"/>
              </a:rPr>
              <a:t>Characteristics of Built-in Functions:</a:t>
            </a:r>
          </a:p>
          <a:p>
            <a:pPr marL="0" indent="0" algn="just">
              <a:buNone/>
            </a:pPr>
            <a:r>
              <a:rPr lang="en-US" sz="2600" dirty="0">
                <a:latin typeface="Book Antiqua" panose="02040602050305030304" pitchFamily="18" charset="0"/>
              </a:rPr>
              <a:t>Predefined: Already implemented in the language.</a:t>
            </a:r>
          </a:p>
          <a:p>
            <a:pPr marL="0" indent="0" algn="just">
              <a:buNone/>
            </a:pPr>
            <a:r>
              <a:rPr lang="en-US" sz="2600" dirty="0">
                <a:latin typeface="Book Antiqua" panose="02040602050305030304" pitchFamily="18" charset="0"/>
              </a:rPr>
              <a:t>Reusable: Can be used multiple times without redefining.</a:t>
            </a:r>
          </a:p>
          <a:p>
            <a:pPr marL="0" indent="0" algn="just">
              <a:buNone/>
            </a:pPr>
            <a:r>
              <a:rPr lang="en-US" sz="2600" dirty="0">
                <a:latin typeface="Book Antiqua" panose="02040602050305030304" pitchFamily="18" charset="0"/>
              </a:rPr>
              <a:t>Efficient: Optimized for performance.</a:t>
            </a:r>
          </a:p>
          <a:p>
            <a:pPr marL="0" indent="0" algn="just">
              <a:buNone/>
            </a:pPr>
            <a:r>
              <a:rPr lang="en-US" sz="2600" dirty="0">
                <a:latin typeface="Book Antiqua" panose="02040602050305030304" pitchFamily="18" charset="0"/>
              </a:rPr>
              <a:t>Part of Libraries: Available through including specific header files in your program.</a:t>
            </a:r>
          </a:p>
          <a:p>
            <a:pPr marL="0" indent="0" algn="just">
              <a:buNone/>
            </a:pPr>
            <a:endParaRPr lang="en-US" sz="2600" dirty="0">
              <a:latin typeface="Book Antiqua" panose="02040602050305030304" pitchFamily="18" charset="0"/>
            </a:endParaRPr>
          </a:p>
        </p:txBody>
      </p:sp>
    </p:spTree>
    <p:extLst>
      <p:ext uri="{BB962C8B-B14F-4D97-AF65-F5344CB8AC3E}">
        <p14:creationId xmlns:p14="http://schemas.microsoft.com/office/powerpoint/2010/main" val="34120284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858"/>
            <a:ext cx="10515600" cy="555172"/>
          </a:xfrm>
        </p:spPr>
        <p:txBody>
          <a:bodyPr>
            <a:normAutofit/>
          </a:bodyPr>
          <a:lstStyle/>
          <a:p>
            <a:r>
              <a:rPr lang="en-US" sz="2800" dirty="0">
                <a:solidFill>
                  <a:srgbClr val="FF0000"/>
                </a:solidFill>
                <a:latin typeface="Book Antiqua" panose="02040602050305030304" pitchFamily="18" charset="0"/>
              </a:rPr>
              <a:t>Examples of Built-in Functions in C</a:t>
            </a:r>
            <a:r>
              <a:rPr lang="en-US" sz="2800" dirty="0" smtClean="0">
                <a:solidFill>
                  <a:srgbClr val="FF0000"/>
                </a:solidFill>
                <a:latin typeface="Book Antiqua" panose="02040602050305030304" pitchFamily="18" charset="0"/>
              </a:rPr>
              <a:t>++:</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64030"/>
            <a:ext cx="10515600" cy="6030683"/>
          </a:xfrm>
        </p:spPr>
        <p:txBody>
          <a:bodyPr>
            <a:normAutofit fontScale="92500" lnSpcReduction="10000"/>
          </a:bodyPr>
          <a:lstStyle/>
          <a:p>
            <a:pPr marL="0" indent="0" algn="just">
              <a:buNone/>
            </a:pPr>
            <a:r>
              <a:rPr lang="en-US" sz="3000" dirty="0" smtClean="0">
                <a:solidFill>
                  <a:srgbClr val="FF0000"/>
                </a:solidFill>
                <a:latin typeface="Book Antiqua" panose="02040602050305030304" pitchFamily="18" charset="0"/>
              </a:rPr>
              <a:t>1</a:t>
            </a:r>
            <a:r>
              <a:rPr lang="en-US" sz="3000" dirty="0">
                <a:solidFill>
                  <a:srgbClr val="FF0000"/>
                </a:solidFill>
                <a:latin typeface="Book Antiqua" panose="02040602050305030304" pitchFamily="18" charset="0"/>
              </a:rPr>
              <a:t>. Mathematical Functions (in &lt;</a:t>
            </a:r>
            <a:r>
              <a:rPr lang="en-US" sz="3000" dirty="0" err="1">
                <a:solidFill>
                  <a:srgbClr val="FF0000"/>
                </a:solidFill>
                <a:latin typeface="Book Antiqua" panose="02040602050305030304" pitchFamily="18" charset="0"/>
              </a:rPr>
              <a:t>cmath</a:t>
            </a:r>
            <a:r>
              <a:rPr lang="en-US" sz="3000" dirty="0">
                <a:solidFill>
                  <a:srgbClr val="FF0000"/>
                </a:solidFill>
                <a:latin typeface="Book Antiqua" panose="02040602050305030304" pitchFamily="18" charset="0"/>
              </a:rPr>
              <a:t>&gt;):</a:t>
            </a:r>
          </a:p>
          <a:p>
            <a:pPr marL="0" indent="0" algn="just">
              <a:buNone/>
            </a:pPr>
            <a:r>
              <a:rPr lang="en-US" dirty="0" err="1">
                <a:latin typeface="Book Antiqua" panose="02040602050305030304" pitchFamily="18" charset="0"/>
              </a:rPr>
              <a:t>sqrt</a:t>
            </a:r>
            <a:r>
              <a:rPr lang="en-US" dirty="0">
                <a:latin typeface="Book Antiqua" panose="02040602050305030304" pitchFamily="18" charset="0"/>
              </a:rPr>
              <a:t>(x): Returns the square root of x.</a:t>
            </a:r>
          </a:p>
          <a:p>
            <a:pPr marL="0" indent="0" algn="just">
              <a:buNone/>
            </a:pPr>
            <a:r>
              <a:rPr lang="en-US" dirty="0">
                <a:latin typeface="Book Antiqua" panose="02040602050305030304" pitchFamily="18" charset="0"/>
              </a:rPr>
              <a:t>pow(x, y): Calculates x raised to the power y.</a:t>
            </a:r>
          </a:p>
          <a:p>
            <a:pPr marL="0" indent="0" algn="just">
              <a:buNone/>
            </a:pPr>
            <a:r>
              <a:rPr lang="en-US" dirty="0">
                <a:latin typeface="Book Antiqua" panose="02040602050305030304" pitchFamily="18" charset="0"/>
              </a:rPr>
              <a:t>abs(x): Returns the absolute value of </a:t>
            </a:r>
            <a:r>
              <a:rPr lang="en-US" dirty="0" smtClean="0">
                <a:latin typeface="Book Antiqua" panose="02040602050305030304" pitchFamily="18" charset="0"/>
              </a:rPr>
              <a:t>x.</a:t>
            </a:r>
          </a:p>
          <a:p>
            <a:pPr marL="0" indent="0" algn="just">
              <a:buNone/>
            </a:pPr>
            <a:r>
              <a:rPr lang="en-US" sz="2600" dirty="0">
                <a:latin typeface="Book Antiqua" panose="02040602050305030304" pitchFamily="18" charset="0"/>
              </a:rPr>
              <a:t>#include &lt;</a:t>
            </a:r>
            <a:r>
              <a:rPr lang="en-US" sz="2600" dirty="0" err="1">
                <a:latin typeface="Book Antiqua" panose="02040602050305030304" pitchFamily="18" charset="0"/>
              </a:rPr>
              <a:t>iostream</a:t>
            </a:r>
            <a:r>
              <a:rPr lang="en-US" sz="2600" dirty="0">
                <a:latin typeface="Book Antiqua" panose="02040602050305030304" pitchFamily="18" charset="0"/>
              </a:rPr>
              <a:t>&gt;</a:t>
            </a:r>
          </a:p>
          <a:p>
            <a:pPr marL="0" indent="0" algn="just">
              <a:buNone/>
            </a:pPr>
            <a:r>
              <a:rPr lang="en-US" sz="2600" dirty="0">
                <a:latin typeface="Book Antiqua" panose="02040602050305030304" pitchFamily="18" charset="0"/>
              </a:rPr>
              <a:t>#include &lt;</a:t>
            </a:r>
            <a:r>
              <a:rPr lang="en-US" sz="2600" dirty="0" err="1">
                <a:latin typeface="Book Antiqua" panose="02040602050305030304" pitchFamily="18" charset="0"/>
              </a:rPr>
              <a:t>cmath</a:t>
            </a:r>
            <a:r>
              <a:rPr lang="en-US" sz="2600" dirty="0" smtClean="0">
                <a:latin typeface="Book Antiqua" panose="02040602050305030304" pitchFamily="18" charset="0"/>
              </a:rPr>
              <a:t>&gt;</a:t>
            </a:r>
          </a:p>
          <a:p>
            <a:pPr marL="0" indent="0" algn="just">
              <a:buNone/>
            </a:pPr>
            <a:r>
              <a:rPr lang="en-US" sz="2600" dirty="0" smtClean="0">
                <a:latin typeface="Book Antiqua" panose="02040602050305030304" pitchFamily="18" charset="0"/>
              </a:rPr>
              <a:t>using namespace </a:t>
            </a:r>
            <a:r>
              <a:rPr lang="en-US" sz="2600" dirty="0" err="1" smtClean="0">
                <a:latin typeface="Book Antiqua" panose="02040602050305030304" pitchFamily="18" charset="0"/>
              </a:rPr>
              <a:t>std</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err="1">
                <a:latin typeface="Book Antiqua" panose="02040602050305030304" pitchFamily="18" charset="0"/>
              </a:rPr>
              <a:t>int</a:t>
            </a:r>
            <a:r>
              <a:rPr lang="en-US" sz="2600" dirty="0">
                <a:latin typeface="Book Antiqua" panose="02040602050305030304" pitchFamily="18" charset="0"/>
              </a:rPr>
              <a:t> main() {</a:t>
            </a:r>
          </a:p>
          <a:p>
            <a:pPr marL="0" indent="0" algn="just">
              <a:buNone/>
            </a:pPr>
            <a:r>
              <a:rPr lang="en-US" sz="2600" dirty="0" smtClean="0">
                <a:latin typeface="Book Antiqua" panose="02040602050305030304" pitchFamily="18" charset="0"/>
              </a:rPr>
              <a:t>double </a:t>
            </a:r>
            <a:r>
              <a:rPr lang="en-US" sz="2600" dirty="0" err="1">
                <a:latin typeface="Book Antiqua" panose="02040602050305030304" pitchFamily="18" charset="0"/>
              </a:rPr>
              <a:t>num</a:t>
            </a:r>
            <a:r>
              <a:rPr lang="en-US" sz="2600" dirty="0">
                <a:latin typeface="Book Antiqua" panose="02040602050305030304" pitchFamily="18" charset="0"/>
              </a:rPr>
              <a:t> = 25.0;</a:t>
            </a:r>
          </a:p>
          <a:p>
            <a:pPr marL="0" indent="0" algn="just">
              <a:buNone/>
            </a:pPr>
            <a:r>
              <a:rPr lang="en-US" sz="2600" dirty="0" err="1" smtClean="0">
                <a:latin typeface="Book Antiqua" panose="02040602050305030304" pitchFamily="18" charset="0"/>
              </a:rPr>
              <a:t>cout</a:t>
            </a:r>
            <a:r>
              <a:rPr lang="en-US" sz="2600" dirty="0" smtClean="0">
                <a:latin typeface="Book Antiqua" panose="02040602050305030304" pitchFamily="18" charset="0"/>
              </a:rPr>
              <a:t> </a:t>
            </a:r>
            <a:r>
              <a:rPr lang="en-US" sz="2600" dirty="0">
                <a:latin typeface="Book Antiqua" panose="02040602050305030304" pitchFamily="18" charset="0"/>
              </a:rPr>
              <a:t>&lt;&lt; "Square root: " &lt;&lt; </a:t>
            </a:r>
            <a:r>
              <a:rPr lang="en-US" sz="2600" dirty="0" err="1">
                <a:latin typeface="Book Antiqua" panose="02040602050305030304" pitchFamily="18" charset="0"/>
              </a:rPr>
              <a:t>sqrt</a:t>
            </a:r>
            <a:r>
              <a:rPr lang="en-US" sz="2600" dirty="0">
                <a:latin typeface="Book Antiqua" panose="02040602050305030304" pitchFamily="18" charset="0"/>
              </a:rPr>
              <a:t>(</a:t>
            </a:r>
            <a:r>
              <a:rPr lang="en-US" sz="2600" dirty="0" err="1">
                <a:latin typeface="Book Antiqua" panose="02040602050305030304" pitchFamily="18" charset="0"/>
              </a:rPr>
              <a:t>num</a:t>
            </a:r>
            <a:r>
              <a:rPr lang="en-US" sz="2600" dirty="0">
                <a:latin typeface="Book Antiqua" panose="02040602050305030304" pitchFamily="18" charset="0"/>
              </a:rPr>
              <a:t>) </a:t>
            </a:r>
            <a:r>
              <a:rPr lang="en-US" sz="2600" dirty="0" smtClean="0">
                <a:latin typeface="Book Antiqua" panose="02040602050305030304" pitchFamily="18" charset="0"/>
              </a:rPr>
              <a:t>&lt;&lt;</a:t>
            </a:r>
            <a:r>
              <a:rPr lang="en-US" sz="2600" dirty="0" err="1" smtClean="0">
                <a:latin typeface="Book Antiqua" panose="02040602050305030304" pitchFamily="18" charset="0"/>
              </a:rPr>
              <a:t>endl</a:t>
            </a:r>
            <a:r>
              <a:rPr lang="en-US" sz="2600" dirty="0">
                <a:latin typeface="Book Antiqua" panose="02040602050305030304" pitchFamily="18" charset="0"/>
              </a:rPr>
              <a:t>;</a:t>
            </a:r>
          </a:p>
          <a:p>
            <a:pPr marL="0" indent="0" algn="just">
              <a:buNone/>
            </a:pPr>
            <a:r>
              <a:rPr lang="en-US" sz="2600" dirty="0" err="1" smtClean="0">
                <a:latin typeface="Book Antiqua" panose="02040602050305030304" pitchFamily="18" charset="0"/>
              </a:rPr>
              <a:t>cout</a:t>
            </a:r>
            <a:r>
              <a:rPr lang="en-US" sz="2600" dirty="0" smtClean="0">
                <a:latin typeface="Book Antiqua" panose="02040602050305030304" pitchFamily="18" charset="0"/>
              </a:rPr>
              <a:t> </a:t>
            </a:r>
            <a:r>
              <a:rPr lang="en-US" sz="2600" dirty="0">
                <a:latin typeface="Book Antiqua" panose="02040602050305030304" pitchFamily="18" charset="0"/>
              </a:rPr>
              <a:t>&lt;&lt; "Power: " &lt;&lt; pow(2, 3) </a:t>
            </a:r>
            <a:r>
              <a:rPr lang="en-US" sz="2600" dirty="0" smtClean="0">
                <a:latin typeface="Book Antiqua" panose="02040602050305030304" pitchFamily="18" charset="0"/>
              </a:rPr>
              <a:t>&lt;&lt;</a:t>
            </a:r>
            <a:r>
              <a:rPr lang="en-US" sz="2600" dirty="0" err="1" smtClean="0">
                <a:latin typeface="Book Antiqua" panose="02040602050305030304" pitchFamily="18" charset="0"/>
              </a:rPr>
              <a:t>endl</a:t>
            </a:r>
            <a:r>
              <a:rPr lang="en-US" sz="2600" dirty="0">
                <a:latin typeface="Book Antiqua" panose="02040602050305030304" pitchFamily="18" charset="0"/>
              </a:rPr>
              <a:t>;</a:t>
            </a:r>
          </a:p>
          <a:p>
            <a:pPr marL="0" indent="0" algn="just">
              <a:buNone/>
            </a:pPr>
            <a:r>
              <a:rPr lang="en-US" sz="2600" dirty="0" err="1" smtClean="0">
                <a:latin typeface="Book Antiqua" panose="02040602050305030304" pitchFamily="18" charset="0"/>
              </a:rPr>
              <a:t>cout</a:t>
            </a:r>
            <a:r>
              <a:rPr lang="en-US" sz="2600" dirty="0" smtClean="0">
                <a:latin typeface="Book Antiqua" panose="02040602050305030304" pitchFamily="18" charset="0"/>
              </a:rPr>
              <a:t> </a:t>
            </a:r>
            <a:r>
              <a:rPr lang="en-US" sz="2600" dirty="0">
                <a:latin typeface="Book Antiqua" panose="02040602050305030304" pitchFamily="18" charset="0"/>
              </a:rPr>
              <a:t>&lt;&lt; "Absolute value: " &lt;&lt; abs(-10) </a:t>
            </a:r>
            <a:r>
              <a:rPr lang="en-US" sz="2600" dirty="0" smtClean="0">
                <a:latin typeface="Book Antiqua" panose="02040602050305030304" pitchFamily="18" charset="0"/>
              </a:rPr>
              <a:t>&lt;&lt;</a:t>
            </a:r>
            <a:r>
              <a:rPr lang="en-US" sz="2600" dirty="0" err="1" smtClean="0">
                <a:latin typeface="Book Antiqua" panose="02040602050305030304" pitchFamily="18" charset="0"/>
              </a:rPr>
              <a:t>endl</a:t>
            </a:r>
            <a:r>
              <a:rPr lang="en-US" sz="2600" dirty="0">
                <a:latin typeface="Book Antiqua" panose="02040602050305030304" pitchFamily="18" charset="0"/>
              </a:rPr>
              <a:t>;</a:t>
            </a:r>
          </a:p>
          <a:p>
            <a:pPr marL="0" indent="0" algn="just">
              <a:buNone/>
            </a:pPr>
            <a:r>
              <a:rPr lang="en-US" sz="2600" dirty="0">
                <a:latin typeface="Book Antiqua" panose="02040602050305030304" pitchFamily="18" charset="0"/>
              </a:rPr>
              <a:t>    return 0;</a:t>
            </a:r>
          </a:p>
          <a:p>
            <a:pPr marL="0" indent="0" algn="just">
              <a:buNone/>
            </a:pPr>
            <a:r>
              <a:rPr lang="en-US" sz="2600" dirty="0" smtClean="0">
                <a:latin typeface="Book Antiqua" panose="02040602050305030304" pitchFamily="18" charset="0"/>
              </a:rPr>
              <a:t>}</a:t>
            </a:r>
          </a:p>
          <a:p>
            <a:pPr marL="0" indent="0" algn="just">
              <a:buNone/>
            </a:pPr>
            <a:endParaRPr lang="en-US" sz="2600" dirty="0">
              <a:latin typeface="Book Antiqua" panose="02040602050305030304" pitchFamily="18" charset="0"/>
            </a:endParaRPr>
          </a:p>
        </p:txBody>
      </p:sp>
    </p:spTree>
    <p:extLst>
      <p:ext uri="{BB962C8B-B14F-4D97-AF65-F5344CB8AC3E}">
        <p14:creationId xmlns:p14="http://schemas.microsoft.com/office/powerpoint/2010/main" val="3736256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87"/>
            <a:ext cx="10515600" cy="576942"/>
          </a:xfrm>
        </p:spPr>
        <p:txBody>
          <a:bodyPr>
            <a:normAutofit/>
          </a:bodyPr>
          <a:lstStyle/>
          <a:p>
            <a:r>
              <a:rPr lang="en-US" sz="2800" dirty="0" smtClean="0">
                <a:solidFill>
                  <a:srgbClr val="FF0000"/>
                </a:solidFill>
                <a:latin typeface="Book Antiqua" panose="02040602050305030304" pitchFamily="18" charset="0"/>
              </a:rPr>
              <a:t>2. Character </a:t>
            </a:r>
            <a:r>
              <a:rPr lang="en-US" sz="2800" dirty="0">
                <a:solidFill>
                  <a:srgbClr val="FF0000"/>
                </a:solidFill>
                <a:latin typeface="Book Antiqua" panose="02040602050305030304" pitchFamily="18" charset="0"/>
              </a:rPr>
              <a:t>Handling Functions (in &lt;</a:t>
            </a:r>
            <a:r>
              <a:rPr lang="en-US" sz="2800" dirty="0" err="1">
                <a:solidFill>
                  <a:srgbClr val="FF0000"/>
                </a:solidFill>
                <a:latin typeface="Book Antiqua" panose="02040602050305030304" pitchFamily="18" charset="0"/>
              </a:rPr>
              <a:t>cctype</a:t>
            </a:r>
            <a:r>
              <a:rPr lang="en-US" sz="2800" dirty="0" smtClean="0">
                <a:solidFill>
                  <a:srgbClr val="FF0000"/>
                </a:solidFill>
                <a:latin typeface="Book Antiqua" panose="02040602050305030304" pitchFamily="18" charset="0"/>
              </a:rPr>
              <a:t>&gt;):</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62000"/>
            <a:ext cx="10515600" cy="5878286"/>
          </a:xfrm>
        </p:spPr>
        <p:txBody>
          <a:bodyPr>
            <a:normAutofit fontScale="92500" lnSpcReduction="20000"/>
          </a:bodyPr>
          <a:lstStyle/>
          <a:p>
            <a:pPr marL="0" indent="0" algn="just">
              <a:buNone/>
            </a:pPr>
            <a:r>
              <a:rPr lang="en-US" dirty="0" err="1" smtClean="0">
                <a:latin typeface="Book Antiqua" panose="02040602050305030304" pitchFamily="18" charset="0"/>
              </a:rPr>
              <a:t>isalpha</a:t>
            </a:r>
            <a:r>
              <a:rPr lang="en-US" dirty="0" smtClean="0">
                <a:latin typeface="Book Antiqua" panose="02040602050305030304" pitchFamily="18" charset="0"/>
              </a:rPr>
              <a:t>(c</a:t>
            </a:r>
            <a:r>
              <a:rPr lang="en-US" dirty="0">
                <a:latin typeface="Book Antiqua" panose="02040602050305030304" pitchFamily="18" charset="0"/>
              </a:rPr>
              <a:t>): Checks if c is an alphabetic character.</a:t>
            </a:r>
          </a:p>
          <a:p>
            <a:pPr marL="0" indent="0" algn="just">
              <a:buNone/>
            </a:pPr>
            <a:r>
              <a:rPr lang="en-US" dirty="0" err="1">
                <a:latin typeface="Book Antiqua" panose="02040602050305030304" pitchFamily="18" charset="0"/>
              </a:rPr>
              <a:t>isdigit</a:t>
            </a:r>
            <a:r>
              <a:rPr lang="en-US" dirty="0">
                <a:latin typeface="Book Antiqua" panose="02040602050305030304" pitchFamily="18" charset="0"/>
              </a:rPr>
              <a:t>(c): Checks if c is a digit.</a:t>
            </a:r>
          </a:p>
          <a:p>
            <a:pPr marL="0" indent="0" algn="just">
              <a:buNone/>
            </a:pPr>
            <a:r>
              <a:rPr lang="en-US" dirty="0" err="1">
                <a:latin typeface="Book Antiqua" panose="02040602050305030304" pitchFamily="18" charset="0"/>
              </a:rPr>
              <a:t>toupper</a:t>
            </a:r>
            <a:r>
              <a:rPr lang="en-US" dirty="0">
                <a:latin typeface="Book Antiqua" panose="02040602050305030304" pitchFamily="18" charset="0"/>
              </a:rPr>
              <a:t>(c): Converts c to uppercase.</a:t>
            </a:r>
          </a:p>
          <a:p>
            <a:pPr marL="0" indent="0" algn="just">
              <a:buNone/>
            </a:pPr>
            <a:r>
              <a:rPr lang="en-US" dirty="0" err="1">
                <a:latin typeface="Book Antiqua" panose="02040602050305030304" pitchFamily="18" charset="0"/>
              </a:rPr>
              <a:t>tolower</a:t>
            </a:r>
            <a:r>
              <a:rPr lang="en-US" dirty="0">
                <a:latin typeface="Book Antiqua" panose="02040602050305030304" pitchFamily="18" charset="0"/>
              </a:rPr>
              <a:t>(c): Converts c to lowercase</a:t>
            </a:r>
            <a:r>
              <a:rPr lang="en-US" dirty="0" smtClean="0">
                <a:latin typeface="Book Antiqua" panose="02040602050305030304" pitchFamily="18" charset="0"/>
              </a:rPr>
              <a:t>.</a:t>
            </a:r>
          </a:p>
          <a:p>
            <a:pPr marL="0" indent="0" algn="just">
              <a:buNone/>
            </a:pPr>
            <a:r>
              <a:rPr lang="en-US" sz="2600" dirty="0">
                <a:latin typeface="Book Antiqua" panose="02040602050305030304" pitchFamily="18" charset="0"/>
              </a:rPr>
              <a:t>#include &lt;</a:t>
            </a:r>
            <a:r>
              <a:rPr lang="en-US" sz="2600" dirty="0" err="1">
                <a:latin typeface="Book Antiqua" panose="02040602050305030304" pitchFamily="18" charset="0"/>
              </a:rPr>
              <a:t>iostream</a:t>
            </a:r>
            <a:r>
              <a:rPr lang="en-US" sz="2600" dirty="0" smtClean="0">
                <a:latin typeface="Book Antiqua" panose="02040602050305030304" pitchFamily="18" charset="0"/>
              </a:rPr>
              <a:t>&gt;</a:t>
            </a:r>
          </a:p>
          <a:p>
            <a:pPr marL="0" indent="0" algn="just">
              <a:buNone/>
            </a:pPr>
            <a:r>
              <a:rPr lang="en-US" sz="2600" dirty="0" smtClean="0">
                <a:latin typeface="Book Antiqua" panose="02040602050305030304" pitchFamily="18" charset="0"/>
              </a:rPr>
              <a:t>using namespace </a:t>
            </a:r>
            <a:r>
              <a:rPr lang="en-US" sz="2600" dirty="0" err="1" smtClean="0">
                <a:latin typeface="Book Antiqua" panose="02040602050305030304" pitchFamily="18" charset="0"/>
              </a:rPr>
              <a:t>std</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#include &lt;</a:t>
            </a:r>
            <a:r>
              <a:rPr lang="en-US" sz="2600" dirty="0" err="1">
                <a:latin typeface="Book Antiqua" panose="02040602050305030304" pitchFamily="18" charset="0"/>
              </a:rPr>
              <a:t>cctype</a:t>
            </a:r>
            <a:r>
              <a:rPr lang="en-US" sz="2600" dirty="0" smtClean="0">
                <a:latin typeface="Book Antiqua" panose="02040602050305030304" pitchFamily="18" charset="0"/>
              </a:rPr>
              <a:t>&gt;</a:t>
            </a:r>
            <a:endParaRPr lang="en-US" sz="2600" dirty="0">
              <a:latin typeface="Book Antiqua" panose="02040602050305030304" pitchFamily="18" charset="0"/>
            </a:endParaRPr>
          </a:p>
          <a:p>
            <a:pPr marL="0" indent="0" algn="just">
              <a:buNone/>
            </a:pPr>
            <a:r>
              <a:rPr lang="en-US" sz="2600" dirty="0" err="1">
                <a:latin typeface="Book Antiqua" panose="02040602050305030304" pitchFamily="18" charset="0"/>
              </a:rPr>
              <a:t>int</a:t>
            </a:r>
            <a:r>
              <a:rPr lang="en-US" sz="2600" dirty="0">
                <a:latin typeface="Book Antiqua" panose="02040602050305030304" pitchFamily="18" charset="0"/>
              </a:rPr>
              <a:t> main() {</a:t>
            </a:r>
          </a:p>
          <a:p>
            <a:pPr marL="0" indent="0" algn="just">
              <a:buNone/>
            </a:pPr>
            <a:r>
              <a:rPr lang="en-US" sz="2600" dirty="0">
                <a:latin typeface="Book Antiqua" panose="02040602050305030304" pitchFamily="18" charset="0"/>
              </a:rPr>
              <a:t>    char </a:t>
            </a:r>
            <a:r>
              <a:rPr lang="en-US" sz="2600" dirty="0" err="1">
                <a:latin typeface="Book Antiqua" panose="02040602050305030304" pitchFamily="18" charset="0"/>
              </a:rPr>
              <a:t>ch</a:t>
            </a:r>
            <a:r>
              <a:rPr lang="en-US" sz="2600" dirty="0">
                <a:latin typeface="Book Antiqua" panose="02040602050305030304" pitchFamily="18" charset="0"/>
              </a:rPr>
              <a:t> = 'a';</a:t>
            </a:r>
          </a:p>
          <a:p>
            <a:pPr marL="0" indent="0" algn="just">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 </a:t>
            </a:r>
            <a:r>
              <a:rPr lang="en-US" sz="2600" dirty="0">
                <a:latin typeface="Book Antiqua" panose="02040602050305030304" pitchFamily="18" charset="0"/>
              </a:rPr>
              <a:t>&lt;&lt; "Uppercase: " &lt;&lt; (char)</a:t>
            </a:r>
            <a:r>
              <a:rPr lang="en-US" sz="2600" dirty="0" err="1">
                <a:latin typeface="Book Antiqua" panose="02040602050305030304" pitchFamily="18" charset="0"/>
              </a:rPr>
              <a:t>toupper</a:t>
            </a:r>
            <a:r>
              <a:rPr lang="en-US" sz="2600" dirty="0">
                <a:latin typeface="Book Antiqua" panose="02040602050305030304" pitchFamily="18" charset="0"/>
              </a:rPr>
              <a:t>(</a:t>
            </a:r>
            <a:r>
              <a:rPr lang="en-US" sz="2600" dirty="0" err="1">
                <a:latin typeface="Book Antiqua" panose="02040602050305030304" pitchFamily="18" charset="0"/>
              </a:rPr>
              <a:t>ch</a:t>
            </a:r>
            <a:r>
              <a:rPr lang="en-US" sz="2600" dirty="0">
                <a:latin typeface="Book Antiqua" panose="02040602050305030304" pitchFamily="18" charset="0"/>
              </a:rPr>
              <a:t>) </a:t>
            </a:r>
            <a:r>
              <a:rPr lang="en-US" sz="2600" dirty="0" smtClean="0">
                <a:latin typeface="Book Antiqua" panose="02040602050305030304" pitchFamily="18" charset="0"/>
              </a:rPr>
              <a:t>&lt;&lt;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lgn="just">
              <a:buNone/>
            </a:pPr>
            <a:r>
              <a:rPr lang="en-US" sz="2600" dirty="0" smtClean="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&lt;&lt;“Lowercase:”&lt;&lt; (char)</a:t>
            </a:r>
            <a:r>
              <a:rPr lang="en-US" sz="2600" dirty="0" err="1" smtClean="0">
                <a:latin typeface="Book Antiqua" panose="02040602050305030304" pitchFamily="18" charset="0"/>
              </a:rPr>
              <a:t>tolower</a:t>
            </a:r>
            <a:r>
              <a:rPr lang="en-US" sz="2600" dirty="0" smtClean="0">
                <a:latin typeface="Book Antiqua" panose="02040602050305030304" pitchFamily="18" charset="0"/>
              </a:rPr>
              <a:t>(</a:t>
            </a:r>
            <a:r>
              <a:rPr lang="en-US" sz="2600" dirty="0" err="1" smtClean="0">
                <a:latin typeface="Book Antiqua" panose="02040602050305030304" pitchFamily="18" charset="0"/>
              </a:rPr>
              <a:t>ch</a:t>
            </a:r>
            <a:r>
              <a:rPr lang="en-US" sz="2600" dirty="0" smtClean="0">
                <a:latin typeface="Book Antiqua" panose="02040602050305030304" pitchFamily="18" charset="0"/>
              </a:rPr>
              <a:t>) &lt;&lt;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 </a:t>
            </a:r>
            <a:r>
              <a:rPr lang="en-US" sz="2600" dirty="0">
                <a:latin typeface="Book Antiqua" panose="02040602050305030304" pitchFamily="18" charset="0"/>
              </a:rPr>
              <a:t>&lt;&lt; "Is digit: " &lt;&lt; </a:t>
            </a:r>
            <a:r>
              <a:rPr lang="en-US" sz="2600" dirty="0" err="1">
                <a:latin typeface="Book Antiqua" panose="02040602050305030304" pitchFamily="18" charset="0"/>
              </a:rPr>
              <a:t>isdigit</a:t>
            </a:r>
            <a:r>
              <a:rPr lang="en-US" sz="2600" dirty="0">
                <a:latin typeface="Book Antiqua" panose="02040602050305030304" pitchFamily="18" charset="0"/>
              </a:rPr>
              <a:t>(</a:t>
            </a:r>
            <a:r>
              <a:rPr lang="en-US" sz="2600" dirty="0" err="1">
                <a:latin typeface="Book Antiqua" panose="02040602050305030304" pitchFamily="18" charset="0"/>
              </a:rPr>
              <a:t>ch</a:t>
            </a:r>
            <a:r>
              <a:rPr lang="en-US" sz="2600" dirty="0">
                <a:latin typeface="Book Antiqua" panose="02040602050305030304" pitchFamily="18" charset="0"/>
              </a:rPr>
              <a:t>) </a:t>
            </a:r>
            <a:r>
              <a:rPr lang="en-US" sz="2600" dirty="0" smtClean="0">
                <a:latin typeface="Book Antiqua" panose="02040602050305030304" pitchFamily="18" charset="0"/>
              </a:rPr>
              <a:t>&lt;&lt;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 </a:t>
            </a:r>
            <a:r>
              <a:rPr lang="en-US" sz="2600" dirty="0">
                <a:latin typeface="Book Antiqua" panose="02040602050305030304" pitchFamily="18" charset="0"/>
              </a:rPr>
              <a:t>&lt;&lt; ch1 &lt;&lt; " is alphabetic: " &lt;&lt; (</a:t>
            </a:r>
            <a:r>
              <a:rPr lang="en-US" sz="2600" dirty="0" err="1">
                <a:latin typeface="Book Antiqua" panose="02040602050305030304" pitchFamily="18" charset="0"/>
              </a:rPr>
              <a:t>isalpha</a:t>
            </a:r>
            <a:r>
              <a:rPr lang="en-US" sz="2600" dirty="0">
                <a:latin typeface="Book Antiqua" panose="02040602050305030304" pitchFamily="18" charset="0"/>
              </a:rPr>
              <a:t>(ch1) ? "true" : "false") &lt;&lt;</a:t>
            </a:r>
            <a:r>
              <a:rPr lang="en-US" sz="2600" dirty="0" err="1">
                <a:latin typeface="Book Antiqua" panose="02040602050305030304" pitchFamily="18" charset="0"/>
              </a:rPr>
              <a:t>endl</a:t>
            </a:r>
            <a:r>
              <a:rPr lang="en-US" sz="2600" dirty="0">
                <a:latin typeface="Book Antiqua" panose="02040602050305030304" pitchFamily="18" charset="0"/>
              </a:rPr>
              <a:t>;</a:t>
            </a:r>
          </a:p>
          <a:p>
            <a:pPr marL="0" indent="0" algn="just">
              <a:buNone/>
            </a:pPr>
            <a:r>
              <a:rPr lang="en-US" sz="2600" dirty="0">
                <a:latin typeface="Book Antiqua" panose="02040602050305030304" pitchFamily="18" charset="0"/>
              </a:rPr>
              <a:t>    return 0;</a:t>
            </a:r>
          </a:p>
          <a:p>
            <a:pPr marL="0" indent="0" algn="just">
              <a:buNone/>
            </a:pPr>
            <a:r>
              <a:rPr lang="en-US" sz="2600" dirty="0">
                <a:latin typeface="Book Antiqua" panose="02040602050305030304" pitchFamily="18" charset="0"/>
              </a:rPr>
              <a:t>}</a:t>
            </a:r>
          </a:p>
          <a:p>
            <a:pPr marL="0" indent="0" algn="just">
              <a:buNone/>
            </a:pPr>
            <a:endParaRPr lang="en-US" sz="2600" dirty="0">
              <a:latin typeface="Book Antiqua" panose="02040602050305030304" pitchFamily="18" charset="0"/>
            </a:endParaRPr>
          </a:p>
        </p:txBody>
      </p:sp>
    </p:spTree>
    <p:extLst>
      <p:ext uri="{BB962C8B-B14F-4D97-AF65-F5344CB8AC3E}">
        <p14:creationId xmlns:p14="http://schemas.microsoft.com/office/powerpoint/2010/main" val="34850741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87"/>
            <a:ext cx="10515600" cy="522513"/>
          </a:xfrm>
        </p:spPr>
        <p:txBody>
          <a:bodyPr>
            <a:normAutofit/>
          </a:bodyPr>
          <a:lstStyle/>
          <a:p>
            <a:r>
              <a:rPr lang="en-US" sz="2800" dirty="0">
                <a:solidFill>
                  <a:srgbClr val="FF0000"/>
                </a:solidFill>
                <a:latin typeface="Book Antiqua" panose="02040602050305030304" pitchFamily="18" charset="0"/>
              </a:rPr>
              <a:t> </a:t>
            </a:r>
            <a:r>
              <a:rPr lang="en-US" sz="2800" dirty="0" smtClean="0">
                <a:solidFill>
                  <a:srgbClr val="FF0000"/>
                </a:solidFill>
                <a:latin typeface="Book Antiqua" panose="02040602050305030304" pitchFamily="18" charset="0"/>
              </a:rPr>
              <a:t>3. String </a:t>
            </a:r>
            <a:r>
              <a:rPr lang="en-US" sz="2800" dirty="0">
                <a:solidFill>
                  <a:srgbClr val="FF0000"/>
                </a:solidFill>
                <a:latin typeface="Book Antiqua" panose="02040602050305030304" pitchFamily="18" charset="0"/>
              </a:rPr>
              <a:t>Functions (in &lt;</a:t>
            </a:r>
            <a:r>
              <a:rPr lang="en-US" sz="2800" dirty="0" err="1">
                <a:solidFill>
                  <a:srgbClr val="FF0000"/>
                </a:solidFill>
                <a:latin typeface="Book Antiqua" panose="02040602050305030304" pitchFamily="18" charset="0"/>
              </a:rPr>
              <a:t>cstring</a:t>
            </a:r>
            <a:r>
              <a:rPr lang="en-US" sz="2800" dirty="0">
                <a:solidFill>
                  <a:srgbClr val="FF0000"/>
                </a:solidFill>
                <a:latin typeface="Book Antiqua" panose="02040602050305030304" pitchFamily="18" charset="0"/>
              </a:rPr>
              <a:t>&gt;):</a:t>
            </a:r>
          </a:p>
        </p:txBody>
      </p:sp>
      <p:sp>
        <p:nvSpPr>
          <p:cNvPr id="3" name="Content Placeholder 2"/>
          <p:cNvSpPr>
            <a:spLocks noGrp="1"/>
          </p:cNvSpPr>
          <p:nvPr>
            <p:ph idx="1"/>
          </p:nvPr>
        </p:nvSpPr>
        <p:spPr>
          <a:xfrm>
            <a:off x="838200" y="609600"/>
            <a:ext cx="10515600" cy="6117771"/>
          </a:xfrm>
        </p:spPr>
        <p:txBody>
          <a:bodyPr>
            <a:normAutofit fontScale="70000" lnSpcReduction="20000"/>
          </a:bodyPr>
          <a:lstStyle/>
          <a:p>
            <a:pPr marL="0" indent="0" algn="just">
              <a:buNone/>
            </a:pPr>
            <a:r>
              <a:rPr lang="en-US" sz="3400" dirty="0">
                <a:latin typeface="Book Antiqua" panose="02040602050305030304" pitchFamily="18" charset="0"/>
              </a:rPr>
              <a:t>String Functions (in &lt;</a:t>
            </a:r>
            <a:r>
              <a:rPr lang="en-US" sz="3400" dirty="0" err="1">
                <a:latin typeface="Book Antiqua" panose="02040602050305030304" pitchFamily="18" charset="0"/>
              </a:rPr>
              <a:t>cstring</a:t>
            </a:r>
            <a:r>
              <a:rPr lang="en-US" sz="3400" dirty="0">
                <a:latin typeface="Book Antiqua" panose="02040602050305030304" pitchFamily="18" charset="0"/>
              </a:rPr>
              <a:t>&gt;):</a:t>
            </a:r>
          </a:p>
          <a:p>
            <a:pPr marL="0" indent="0" algn="just">
              <a:buNone/>
            </a:pPr>
            <a:r>
              <a:rPr lang="en-US" sz="3400" dirty="0" err="1">
                <a:latin typeface="Book Antiqua" panose="02040602050305030304" pitchFamily="18" charset="0"/>
              </a:rPr>
              <a:t>strlen</a:t>
            </a:r>
            <a:r>
              <a:rPr lang="en-US" sz="3400" dirty="0">
                <a:latin typeface="Book Antiqua" panose="02040602050305030304" pitchFamily="18" charset="0"/>
              </a:rPr>
              <a:t>(s): Returns the length of string s.</a:t>
            </a:r>
          </a:p>
          <a:p>
            <a:pPr marL="0" indent="0" algn="just">
              <a:buNone/>
            </a:pPr>
            <a:r>
              <a:rPr lang="en-US" sz="3400" dirty="0" err="1">
                <a:latin typeface="Book Antiqua" panose="02040602050305030304" pitchFamily="18" charset="0"/>
              </a:rPr>
              <a:t>strcpy</a:t>
            </a:r>
            <a:r>
              <a:rPr lang="en-US" sz="3400" dirty="0">
                <a:latin typeface="Book Antiqua" panose="02040602050305030304" pitchFamily="18" charset="0"/>
              </a:rPr>
              <a:t>(</a:t>
            </a:r>
            <a:r>
              <a:rPr lang="en-US" sz="3400" dirty="0" err="1">
                <a:latin typeface="Book Antiqua" panose="02040602050305030304" pitchFamily="18" charset="0"/>
              </a:rPr>
              <a:t>dest</a:t>
            </a:r>
            <a:r>
              <a:rPr lang="en-US" sz="3400" dirty="0">
                <a:latin typeface="Book Antiqua" panose="02040602050305030304" pitchFamily="18" charset="0"/>
              </a:rPr>
              <a:t>, </a:t>
            </a:r>
            <a:r>
              <a:rPr lang="en-US" sz="3400" dirty="0" err="1">
                <a:latin typeface="Book Antiqua" panose="02040602050305030304" pitchFamily="18" charset="0"/>
              </a:rPr>
              <a:t>src</a:t>
            </a:r>
            <a:r>
              <a:rPr lang="en-US" sz="3400" dirty="0">
                <a:latin typeface="Book Antiqua" panose="02040602050305030304" pitchFamily="18" charset="0"/>
              </a:rPr>
              <a:t>): Copies string </a:t>
            </a:r>
            <a:r>
              <a:rPr lang="en-US" sz="3400" dirty="0" err="1">
                <a:latin typeface="Book Antiqua" panose="02040602050305030304" pitchFamily="18" charset="0"/>
              </a:rPr>
              <a:t>src</a:t>
            </a:r>
            <a:r>
              <a:rPr lang="en-US" sz="3400" dirty="0">
                <a:latin typeface="Book Antiqua" panose="02040602050305030304" pitchFamily="18" charset="0"/>
              </a:rPr>
              <a:t> to </a:t>
            </a:r>
            <a:r>
              <a:rPr lang="en-US" sz="3400" dirty="0" err="1">
                <a:latin typeface="Book Antiqua" panose="02040602050305030304" pitchFamily="18" charset="0"/>
              </a:rPr>
              <a:t>dest</a:t>
            </a:r>
            <a:r>
              <a:rPr lang="en-US" sz="3400" dirty="0">
                <a:latin typeface="Book Antiqua" panose="02040602050305030304" pitchFamily="18" charset="0"/>
              </a:rPr>
              <a:t>.</a:t>
            </a:r>
          </a:p>
          <a:p>
            <a:pPr marL="0" indent="0" algn="just">
              <a:buNone/>
            </a:pPr>
            <a:r>
              <a:rPr lang="en-US" sz="3400" dirty="0" err="1">
                <a:latin typeface="Book Antiqua" panose="02040602050305030304" pitchFamily="18" charset="0"/>
              </a:rPr>
              <a:t>strcmp</a:t>
            </a:r>
            <a:r>
              <a:rPr lang="en-US" sz="3400" dirty="0">
                <a:latin typeface="Book Antiqua" panose="02040602050305030304" pitchFamily="18" charset="0"/>
              </a:rPr>
              <a:t>(s1, s2): Compares two strings lexicographically</a:t>
            </a:r>
            <a:r>
              <a:rPr lang="en-US" sz="3400" dirty="0" smtClean="0"/>
              <a:t>.</a:t>
            </a:r>
          </a:p>
          <a:p>
            <a:pPr marL="0" indent="0" algn="just">
              <a:buNone/>
            </a:pPr>
            <a:r>
              <a:rPr lang="en-US" sz="3100" dirty="0">
                <a:latin typeface="Book Antiqua" panose="02040602050305030304" pitchFamily="18" charset="0"/>
              </a:rPr>
              <a:t>#include &lt;</a:t>
            </a:r>
            <a:r>
              <a:rPr lang="en-US" sz="3100" dirty="0" err="1">
                <a:latin typeface="Book Antiqua" panose="02040602050305030304" pitchFamily="18" charset="0"/>
              </a:rPr>
              <a:t>iostream</a:t>
            </a:r>
            <a:r>
              <a:rPr lang="en-US" sz="3100" dirty="0">
                <a:latin typeface="Book Antiqua" panose="02040602050305030304" pitchFamily="18" charset="0"/>
              </a:rPr>
              <a:t>&gt;</a:t>
            </a:r>
          </a:p>
          <a:p>
            <a:pPr marL="0" indent="0" algn="just">
              <a:buNone/>
            </a:pPr>
            <a:r>
              <a:rPr lang="en-US" sz="3100" dirty="0">
                <a:latin typeface="Book Antiqua" panose="02040602050305030304" pitchFamily="18" charset="0"/>
              </a:rPr>
              <a:t>#include &lt;</a:t>
            </a:r>
            <a:r>
              <a:rPr lang="en-US" sz="3100" dirty="0" err="1">
                <a:latin typeface="Book Antiqua" panose="02040602050305030304" pitchFamily="18" charset="0"/>
              </a:rPr>
              <a:t>cstring</a:t>
            </a:r>
            <a:r>
              <a:rPr lang="en-US" sz="3100" dirty="0" smtClean="0">
                <a:latin typeface="Book Antiqua" panose="02040602050305030304" pitchFamily="18" charset="0"/>
              </a:rPr>
              <a:t>&gt;</a:t>
            </a:r>
            <a:endParaRPr lang="en-US" sz="3100" dirty="0">
              <a:latin typeface="Book Antiqua" panose="02040602050305030304" pitchFamily="18" charset="0"/>
            </a:endParaRPr>
          </a:p>
          <a:p>
            <a:pPr marL="0" indent="0" algn="just">
              <a:buNone/>
            </a:pPr>
            <a:r>
              <a:rPr lang="en-US" sz="3100" dirty="0" err="1">
                <a:latin typeface="Book Antiqua" panose="02040602050305030304" pitchFamily="18" charset="0"/>
              </a:rPr>
              <a:t>int</a:t>
            </a:r>
            <a:r>
              <a:rPr lang="en-US" sz="3100" dirty="0">
                <a:latin typeface="Book Antiqua" panose="02040602050305030304" pitchFamily="18" charset="0"/>
              </a:rPr>
              <a:t> main() {</a:t>
            </a:r>
          </a:p>
          <a:p>
            <a:pPr marL="0" indent="0" algn="just">
              <a:buNone/>
            </a:pPr>
            <a:r>
              <a:rPr lang="en-US" sz="3100" dirty="0">
                <a:latin typeface="Book Antiqua" panose="02040602050305030304" pitchFamily="18" charset="0"/>
              </a:rPr>
              <a:t>    char str1[] = "Hello";</a:t>
            </a:r>
          </a:p>
          <a:p>
            <a:pPr marL="0" indent="0" algn="just">
              <a:buNone/>
            </a:pPr>
            <a:r>
              <a:rPr lang="en-US" sz="3100" dirty="0">
                <a:latin typeface="Book Antiqua" panose="02040602050305030304" pitchFamily="18" charset="0"/>
              </a:rPr>
              <a:t>    char str2[] = "World</a:t>
            </a:r>
            <a:r>
              <a:rPr lang="en-US" sz="3100" dirty="0" smtClean="0">
                <a:latin typeface="Book Antiqua" panose="02040602050305030304" pitchFamily="18" charset="0"/>
              </a:rPr>
              <a:t>";</a:t>
            </a:r>
            <a:endParaRPr lang="en-US" sz="3100" dirty="0">
              <a:latin typeface="Book Antiqua" panose="02040602050305030304" pitchFamily="18" charset="0"/>
            </a:endParaRPr>
          </a:p>
          <a:p>
            <a:pPr marL="0" indent="0" algn="just">
              <a:buNone/>
            </a:pPr>
            <a:r>
              <a:rPr lang="en-US" sz="3100" dirty="0">
                <a:latin typeface="Book Antiqua" panose="02040602050305030304" pitchFamily="18" charset="0"/>
              </a:rPr>
              <a:t>    </a:t>
            </a:r>
            <a:r>
              <a:rPr lang="en-US" sz="3100" dirty="0" err="1" smtClean="0">
                <a:latin typeface="Book Antiqua" panose="02040602050305030304" pitchFamily="18" charset="0"/>
              </a:rPr>
              <a:t>cout</a:t>
            </a:r>
            <a:r>
              <a:rPr lang="en-US" sz="3100" dirty="0" smtClean="0">
                <a:latin typeface="Book Antiqua" panose="02040602050305030304" pitchFamily="18" charset="0"/>
              </a:rPr>
              <a:t> </a:t>
            </a:r>
            <a:r>
              <a:rPr lang="en-US" sz="3100" dirty="0">
                <a:latin typeface="Book Antiqua" panose="02040602050305030304" pitchFamily="18" charset="0"/>
              </a:rPr>
              <a:t>&lt;&lt; "Length of str1: " &lt;&lt; </a:t>
            </a:r>
            <a:r>
              <a:rPr lang="en-US" sz="3100" dirty="0" err="1">
                <a:latin typeface="Book Antiqua" panose="02040602050305030304" pitchFamily="18" charset="0"/>
              </a:rPr>
              <a:t>strlen</a:t>
            </a:r>
            <a:r>
              <a:rPr lang="en-US" sz="3100" dirty="0">
                <a:latin typeface="Book Antiqua" panose="02040602050305030304" pitchFamily="18" charset="0"/>
              </a:rPr>
              <a:t>(str1) </a:t>
            </a:r>
            <a:r>
              <a:rPr lang="en-US" sz="3100" dirty="0" smtClean="0">
                <a:latin typeface="Book Antiqua" panose="02040602050305030304" pitchFamily="18" charset="0"/>
              </a:rPr>
              <a:t>&lt;&lt;</a:t>
            </a:r>
            <a:r>
              <a:rPr lang="en-US" sz="3100" dirty="0" err="1" smtClean="0">
                <a:latin typeface="Book Antiqua" panose="02040602050305030304" pitchFamily="18" charset="0"/>
              </a:rPr>
              <a:t>endl</a:t>
            </a:r>
            <a:r>
              <a:rPr lang="en-US" sz="3100" dirty="0" smtClean="0">
                <a:latin typeface="Book Antiqua" panose="02040602050305030304" pitchFamily="18" charset="0"/>
              </a:rPr>
              <a:t>;</a:t>
            </a:r>
            <a:endParaRPr lang="en-US" sz="3100" dirty="0">
              <a:latin typeface="Book Antiqua" panose="02040602050305030304" pitchFamily="18" charset="0"/>
            </a:endParaRPr>
          </a:p>
          <a:p>
            <a:pPr marL="0" indent="0" algn="just">
              <a:buNone/>
            </a:pPr>
            <a:r>
              <a:rPr lang="en-US" sz="3100" dirty="0">
                <a:latin typeface="Book Antiqua" panose="02040602050305030304" pitchFamily="18" charset="0"/>
              </a:rPr>
              <a:t>    </a:t>
            </a:r>
            <a:r>
              <a:rPr lang="en-US" sz="3100" dirty="0" err="1">
                <a:latin typeface="Book Antiqua" panose="02040602050305030304" pitchFamily="18" charset="0"/>
              </a:rPr>
              <a:t>strcpy</a:t>
            </a:r>
            <a:r>
              <a:rPr lang="en-US" sz="3100" dirty="0">
                <a:latin typeface="Book Antiqua" panose="02040602050305030304" pitchFamily="18" charset="0"/>
              </a:rPr>
              <a:t>(str2, str1); // Copy str1 into str2</a:t>
            </a:r>
          </a:p>
          <a:p>
            <a:pPr marL="0" indent="0" algn="just">
              <a:buNone/>
            </a:pPr>
            <a:r>
              <a:rPr lang="en-US" sz="3100" dirty="0">
                <a:latin typeface="Book Antiqua" panose="02040602050305030304" pitchFamily="18" charset="0"/>
              </a:rPr>
              <a:t>    </a:t>
            </a:r>
            <a:r>
              <a:rPr lang="en-US" sz="3100" dirty="0" err="1" smtClean="0">
                <a:latin typeface="Book Antiqua" panose="02040602050305030304" pitchFamily="18" charset="0"/>
              </a:rPr>
              <a:t>cout</a:t>
            </a:r>
            <a:r>
              <a:rPr lang="en-US" sz="3100" dirty="0" smtClean="0">
                <a:latin typeface="Book Antiqua" panose="02040602050305030304" pitchFamily="18" charset="0"/>
              </a:rPr>
              <a:t> </a:t>
            </a:r>
            <a:r>
              <a:rPr lang="en-US" sz="3100" dirty="0">
                <a:latin typeface="Book Antiqua" panose="02040602050305030304" pitchFamily="18" charset="0"/>
              </a:rPr>
              <a:t>&lt;&lt; "After copying, str2: " &lt;&lt; str2 </a:t>
            </a:r>
            <a:r>
              <a:rPr lang="en-US" sz="3100" dirty="0" smtClean="0">
                <a:latin typeface="Book Antiqua" panose="02040602050305030304" pitchFamily="18" charset="0"/>
              </a:rPr>
              <a:t>&lt;&lt;</a:t>
            </a:r>
            <a:r>
              <a:rPr lang="en-US" sz="3100" dirty="0" err="1" smtClean="0">
                <a:latin typeface="Book Antiqua" panose="02040602050305030304" pitchFamily="18" charset="0"/>
              </a:rPr>
              <a:t>endl</a:t>
            </a:r>
            <a:r>
              <a:rPr lang="en-US" sz="3100" dirty="0" smtClean="0">
                <a:latin typeface="Book Antiqua" panose="02040602050305030304" pitchFamily="18" charset="0"/>
              </a:rPr>
              <a:t>;</a:t>
            </a:r>
            <a:endParaRPr lang="en-US" sz="3100" dirty="0">
              <a:latin typeface="Book Antiqua" panose="02040602050305030304" pitchFamily="18" charset="0"/>
            </a:endParaRPr>
          </a:p>
          <a:p>
            <a:pPr marL="0" indent="0" algn="just">
              <a:buNone/>
            </a:pPr>
            <a:r>
              <a:rPr lang="en-US" sz="3100" dirty="0">
                <a:latin typeface="Book Antiqua" panose="02040602050305030304" pitchFamily="18" charset="0"/>
              </a:rPr>
              <a:t>    </a:t>
            </a:r>
            <a:r>
              <a:rPr lang="en-US" sz="3100" dirty="0" err="1">
                <a:latin typeface="Book Antiqua" panose="02040602050305030304" pitchFamily="18" charset="0"/>
              </a:rPr>
              <a:t>int</a:t>
            </a:r>
            <a:r>
              <a:rPr lang="en-US" sz="3100" dirty="0">
                <a:latin typeface="Book Antiqua" panose="02040602050305030304" pitchFamily="18" charset="0"/>
              </a:rPr>
              <a:t> result = </a:t>
            </a:r>
            <a:r>
              <a:rPr lang="en-US" sz="3100" dirty="0" err="1">
                <a:latin typeface="Book Antiqua" panose="02040602050305030304" pitchFamily="18" charset="0"/>
              </a:rPr>
              <a:t>strcmp</a:t>
            </a:r>
            <a:r>
              <a:rPr lang="en-US" sz="3100" dirty="0">
                <a:latin typeface="Book Antiqua" panose="02040602050305030304" pitchFamily="18" charset="0"/>
              </a:rPr>
              <a:t>("</a:t>
            </a:r>
            <a:r>
              <a:rPr lang="en-US" sz="3100" dirty="0" err="1">
                <a:latin typeface="Book Antiqua" panose="02040602050305030304" pitchFamily="18" charset="0"/>
              </a:rPr>
              <a:t>abc</a:t>
            </a:r>
            <a:r>
              <a:rPr lang="en-US" sz="3100" dirty="0">
                <a:latin typeface="Book Antiqua" panose="02040602050305030304" pitchFamily="18" charset="0"/>
              </a:rPr>
              <a:t>", "xyz"); // Compare two strings</a:t>
            </a:r>
          </a:p>
          <a:p>
            <a:pPr marL="0" indent="0" algn="just">
              <a:buNone/>
            </a:pPr>
            <a:r>
              <a:rPr lang="en-US" sz="3100" dirty="0">
                <a:latin typeface="Book Antiqua" panose="02040602050305030304" pitchFamily="18" charset="0"/>
              </a:rPr>
              <a:t>    </a:t>
            </a:r>
            <a:r>
              <a:rPr lang="en-US" sz="3100" dirty="0" err="1" smtClean="0">
                <a:latin typeface="Book Antiqua" panose="02040602050305030304" pitchFamily="18" charset="0"/>
              </a:rPr>
              <a:t>cout</a:t>
            </a:r>
            <a:r>
              <a:rPr lang="en-US" sz="3100" dirty="0" smtClean="0">
                <a:latin typeface="Book Antiqua" panose="02040602050305030304" pitchFamily="18" charset="0"/>
              </a:rPr>
              <a:t> </a:t>
            </a:r>
            <a:r>
              <a:rPr lang="en-US" sz="3100" dirty="0">
                <a:latin typeface="Book Antiqua" panose="02040602050305030304" pitchFamily="18" charset="0"/>
              </a:rPr>
              <a:t>&lt;&lt; "Comparison result: " &lt;&lt; result </a:t>
            </a:r>
            <a:r>
              <a:rPr lang="en-US" sz="3100" dirty="0" smtClean="0">
                <a:latin typeface="Book Antiqua" panose="02040602050305030304" pitchFamily="18" charset="0"/>
              </a:rPr>
              <a:t>&lt;&lt;</a:t>
            </a:r>
            <a:r>
              <a:rPr lang="en-US" sz="3100" dirty="0" err="1" smtClean="0">
                <a:latin typeface="Book Antiqua" panose="02040602050305030304" pitchFamily="18" charset="0"/>
              </a:rPr>
              <a:t>endl</a:t>
            </a:r>
            <a:r>
              <a:rPr lang="en-US" sz="3100" dirty="0">
                <a:latin typeface="Book Antiqua" panose="02040602050305030304" pitchFamily="18" charset="0"/>
              </a:rPr>
              <a:t>; // Negative value because "</a:t>
            </a:r>
            <a:r>
              <a:rPr lang="en-US" sz="3100" dirty="0" err="1">
                <a:latin typeface="Book Antiqua" panose="02040602050305030304" pitchFamily="18" charset="0"/>
              </a:rPr>
              <a:t>abc</a:t>
            </a:r>
            <a:r>
              <a:rPr lang="en-US" sz="3100" dirty="0">
                <a:latin typeface="Book Antiqua" panose="02040602050305030304" pitchFamily="18" charset="0"/>
              </a:rPr>
              <a:t>" &lt; "xyz"</a:t>
            </a:r>
          </a:p>
          <a:p>
            <a:pPr marL="0" indent="0" algn="just">
              <a:buNone/>
            </a:pPr>
            <a:r>
              <a:rPr lang="en-US" sz="3100" dirty="0">
                <a:latin typeface="Book Antiqua" panose="02040602050305030304" pitchFamily="18" charset="0"/>
              </a:rPr>
              <a:t>    </a:t>
            </a:r>
            <a:r>
              <a:rPr lang="en-US" sz="3100" dirty="0" smtClean="0">
                <a:latin typeface="Book Antiqua" panose="02040602050305030304" pitchFamily="18" charset="0"/>
              </a:rPr>
              <a:t>return </a:t>
            </a:r>
            <a:r>
              <a:rPr lang="en-US" sz="3100" dirty="0">
                <a:latin typeface="Book Antiqua" panose="02040602050305030304" pitchFamily="18" charset="0"/>
              </a:rPr>
              <a:t>0;</a:t>
            </a:r>
          </a:p>
          <a:p>
            <a:pPr marL="0" indent="0" algn="just">
              <a:buNone/>
            </a:pPr>
            <a:r>
              <a:rPr lang="en-US" sz="3100" dirty="0" smtClean="0">
                <a:latin typeface="Book Antiqua" panose="02040602050305030304" pitchFamily="18" charset="0"/>
              </a:rPr>
              <a:t>}</a:t>
            </a:r>
            <a:endParaRPr lang="en-US" sz="3100" dirty="0">
              <a:latin typeface="Book Antiqua" panose="02040602050305030304" pitchFamily="18" charset="0"/>
            </a:endParaRPr>
          </a:p>
        </p:txBody>
      </p:sp>
    </p:spTree>
    <p:extLst>
      <p:ext uri="{BB962C8B-B14F-4D97-AF65-F5344CB8AC3E}">
        <p14:creationId xmlns:p14="http://schemas.microsoft.com/office/powerpoint/2010/main" val="42479407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87"/>
            <a:ext cx="10515600" cy="522513"/>
          </a:xfrm>
        </p:spPr>
        <p:txBody>
          <a:bodyPr>
            <a:normAutofit/>
          </a:bodyPr>
          <a:lstStyle/>
          <a:p>
            <a:r>
              <a:rPr lang="en-US" sz="2800" dirty="0" smtClean="0">
                <a:solidFill>
                  <a:srgbClr val="FF0000"/>
                </a:solidFill>
                <a:latin typeface="Book Antiqua" panose="02040602050305030304" pitchFamily="18" charset="0"/>
              </a:rPr>
              <a:t>4. min() &amp; max() functions.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09600"/>
            <a:ext cx="10515600" cy="6117771"/>
          </a:xfrm>
        </p:spPr>
        <p:txBody>
          <a:bodyPr>
            <a:normAutofit/>
          </a:bodyPr>
          <a:lstStyle/>
          <a:p>
            <a:pPr marL="0" indent="0" algn="just">
              <a:buNone/>
            </a:pPr>
            <a:r>
              <a:rPr lang="en-US" sz="2400" dirty="0" smtClean="0">
                <a:latin typeface="Book Antiqua" panose="02040602050305030304" pitchFamily="18" charset="0"/>
              </a:rPr>
              <a:t>#</a:t>
            </a:r>
            <a:r>
              <a:rPr lang="en-US" sz="2400" dirty="0">
                <a:latin typeface="Book Antiqua" panose="02040602050305030304" pitchFamily="18" charset="0"/>
              </a:rPr>
              <a:t>include &lt;</a:t>
            </a:r>
            <a:r>
              <a:rPr lang="en-US" sz="2400" dirty="0" err="1">
                <a:latin typeface="Book Antiqua" panose="02040602050305030304" pitchFamily="18" charset="0"/>
              </a:rPr>
              <a:t>iostream</a:t>
            </a:r>
            <a:r>
              <a:rPr lang="en-US" sz="2400" dirty="0">
                <a:latin typeface="Book Antiqua" panose="02040602050305030304" pitchFamily="18" charset="0"/>
              </a:rPr>
              <a:t>&gt;</a:t>
            </a:r>
          </a:p>
          <a:p>
            <a:pPr marL="0" indent="0" algn="just">
              <a:buNone/>
            </a:pPr>
            <a:r>
              <a:rPr lang="en-US" sz="2400" dirty="0">
                <a:latin typeface="Book Antiqua" panose="02040602050305030304" pitchFamily="18" charset="0"/>
              </a:rPr>
              <a:t>#include &lt;algorithm&gt; </a:t>
            </a:r>
            <a:endParaRPr lang="en-US" sz="2400" dirty="0" smtClean="0">
              <a:latin typeface="Book Antiqua" panose="02040602050305030304" pitchFamily="18" charset="0"/>
            </a:endParaRPr>
          </a:p>
          <a:p>
            <a:pPr marL="0" indent="0" algn="just">
              <a:buNone/>
            </a:pPr>
            <a:r>
              <a:rPr lang="en-US" sz="2400" dirty="0" smtClean="0">
                <a:latin typeface="Book Antiqua" panose="02040602050305030304" pitchFamily="18" charset="0"/>
              </a:rPr>
              <a:t>using namespace </a:t>
            </a:r>
            <a:r>
              <a:rPr lang="en-US" sz="2400" dirty="0" err="1" smtClean="0">
                <a:latin typeface="Book Antiqua" panose="02040602050305030304" pitchFamily="18" charset="0"/>
              </a:rPr>
              <a:t>std</a:t>
            </a:r>
            <a:r>
              <a:rPr lang="en-US" sz="2400" dirty="0" smtClean="0">
                <a:latin typeface="Book Antiqua" panose="02040602050305030304" pitchFamily="18" charset="0"/>
              </a:rPr>
              <a:t>;</a:t>
            </a:r>
          </a:p>
          <a:p>
            <a:pPr marL="0" indent="0" algn="just">
              <a:buNone/>
            </a:pPr>
            <a:r>
              <a:rPr lang="en-US" sz="2400" dirty="0" err="1" smtClean="0">
                <a:latin typeface="Book Antiqua" panose="02040602050305030304" pitchFamily="18" charset="0"/>
              </a:rPr>
              <a:t>int</a:t>
            </a:r>
            <a:r>
              <a:rPr lang="en-US" sz="2400" dirty="0" smtClean="0">
                <a:latin typeface="Book Antiqua" panose="02040602050305030304" pitchFamily="18" charset="0"/>
              </a:rPr>
              <a:t> </a:t>
            </a:r>
            <a:r>
              <a:rPr lang="en-US" sz="2400" dirty="0">
                <a:latin typeface="Book Antiqua" panose="02040602050305030304" pitchFamily="18" charset="0"/>
              </a:rPr>
              <a:t>main() {</a:t>
            </a:r>
          </a:p>
          <a:p>
            <a:pPr marL="0" indent="0" algn="just">
              <a:buNone/>
            </a:pPr>
            <a:r>
              <a:rPr lang="en-US" sz="2400" dirty="0">
                <a:latin typeface="Book Antiqua" panose="02040602050305030304" pitchFamily="18" charset="0"/>
              </a:rPr>
              <a:t>    </a:t>
            </a:r>
            <a:r>
              <a:rPr lang="en-US" sz="2400" dirty="0" err="1">
                <a:latin typeface="Book Antiqua" panose="02040602050305030304" pitchFamily="18" charset="0"/>
              </a:rPr>
              <a:t>int</a:t>
            </a:r>
            <a:r>
              <a:rPr lang="en-US" sz="2400" dirty="0">
                <a:latin typeface="Book Antiqua" panose="02040602050305030304" pitchFamily="18" charset="0"/>
              </a:rPr>
              <a:t> a = 10, b = 20</a:t>
            </a: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lgn="just">
              <a:buNone/>
            </a:pPr>
            <a:r>
              <a:rPr lang="en-US" sz="2400" dirty="0">
                <a:latin typeface="Book Antiqua" panose="02040602050305030304" pitchFamily="18" charset="0"/>
              </a:rPr>
              <a:t>    </a:t>
            </a:r>
            <a:r>
              <a:rPr lang="en-US" sz="2400" dirty="0" err="1">
                <a:latin typeface="Book Antiqua" panose="02040602050305030304" pitchFamily="18" charset="0"/>
              </a:rPr>
              <a:t>int</a:t>
            </a:r>
            <a:r>
              <a:rPr lang="en-US" sz="2400" dirty="0">
                <a:latin typeface="Book Antiqua" panose="02040602050305030304" pitchFamily="18" charset="0"/>
              </a:rPr>
              <a:t> minimum = </a:t>
            </a:r>
            <a:r>
              <a:rPr lang="en-US" sz="2400" dirty="0" smtClean="0">
                <a:latin typeface="Book Antiqua" panose="02040602050305030304" pitchFamily="18" charset="0"/>
              </a:rPr>
              <a:t>min(a</a:t>
            </a:r>
            <a:r>
              <a:rPr lang="en-US" sz="2400" dirty="0">
                <a:latin typeface="Book Antiqua" panose="02040602050305030304" pitchFamily="18" charset="0"/>
              </a:rPr>
              <a:t>, b);</a:t>
            </a:r>
          </a:p>
          <a:p>
            <a:pPr marL="0" indent="0" algn="just">
              <a:buNone/>
            </a:pPr>
            <a:r>
              <a:rPr lang="en-US" sz="2400" dirty="0">
                <a:latin typeface="Book Antiqua" panose="02040602050305030304" pitchFamily="18" charset="0"/>
              </a:rPr>
              <a:t>    </a:t>
            </a:r>
            <a:r>
              <a:rPr lang="en-US" sz="2400" dirty="0" err="1" smtClean="0">
                <a:latin typeface="Book Antiqua" panose="02040602050305030304" pitchFamily="18" charset="0"/>
              </a:rPr>
              <a:t>cout</a:t>
            </a:r>
            <a:r>
              <a:rPr lang="en-US" sz="2400" dirty="0" smtClean="0">
                <a:latin typeface="Book Antiqua" panose="02040602050305030304" pitchFamily="18" charset="0"/>
              </a:rPr>
              <a:t> </a:t>
            </a:r>
            <a:r>
              <a:rPr lang="en-US" sz="2400" dirty="0">
                <a:latin typeface="Book Antiqua" panose="02040602050305030304" pitchFamily="18" charset="0"/>
              </a:rPr>
              <a:t>&lt;&lt; "The minimum of " &lt;&lt; a &lt;&lt; " and " &lt;&lt; b &lt;&lt; " is: " &lt;&lt; minimum &lt;&lt; </a:t>
            </a:r>
            <a:r>
              <a:rPr lang="en-US" sz="2400" dirty="0" err="1" smtClean="0">
                <a:latin typeface="Book Antiqua" panose="02040602050305030304" pitchFamily="18" charset="0"/>
              </a:rPr>
              <a:t>endl</a:t>
            </a: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lgn="just">
              <a:buNone/>
            </a:pPr>
            <a:r>
              <a:rPr lang="en-US" sz="2400" dirty="0">
                <a:latin typeface="Book Antiqua" panose="02040602050305030304" pitchFamily="18" charset="0"/>
              </a:rPr>
              <a:t>    </a:t>
            </a:r>
            <a:r>
              <a:rPr lang="en-US" sz="2400" dirty="0" err="1">
                <a:latin typeface="Book Antiqua" panose="02040602050305030304" pitchFamily="18" charset="0"/>
              </a:rPr>
              <a:t>int</a:t>
            </a:r>
            <a:r>
              <a:rPr lang="en-US" sz="2400" dirty="0">
                <a:latin typeface="Book Antiqua" panose="02040602050305030304" pitchFamily="18" charset="0"/>
              </a:rPr>
              <a:t> maximum = </a:t>
            </a:r>
            <a:r>
              <a:rPr lang="en-US" sz="2400" dirty="0" smtClean="0">
                <a:latin typeface="Book Antiqua" panose="02040602050305030304" pitchFamily="18" charset="0"/>
              </a:rPr>
              <a:t>max(a</a:t>
            </a:r>
            <a:r>
              <a:rPr lang="en-US" sz="2400" dirty="0">
                <a:latin typeface="Book Antiqua" panose="02040602050305030304" pitchFamily="18" charset="0"/>
              </a:rPr>
              <a:t>, b);</a:t>
            </a:r>
          </a:p>
          <a:p>
            <a:pPr marL="0" indent="0" algn="just">
              <a:buNone/>
            </a:pPr>
            <a:r>
              <a:rPr lang="en-US" sz="2400" dirty="0" err="1" smtClean="0">
                <a:latin typeface="Book Antiqua" panose="02040602050305030304" pitchFamily="18" charset="0"/>
              </a:rPr>
              <a:t>cout</a:t>
            </a:r>
            <a:r>
              <a:rPr lang="en-US" sz="2400" dirty="0" smtClean="0">
                <a:latin typeface="Book Antiqua" panose="02040602050305030304" pitchFamily="18" charset="0"/>
              </a:rPr>
              <a:t> </a:t>
            </a:r>
            <a:r>
              <a:rPr lang="en-US" sz="2400" dirty="0">
                <a:latin typeface="Book Antiqua" panose="02040602050305030304" pitchFamily="18" charset="0"/>
              </a:rPr>
              <a:t>&lt;&lt; "The maximum of " &lt;&lt; a &lt;&lt; " and " &lt;&lt; b &lt;&lt; " is: " &lt;&lt; maximum </a:t>
            </a:r>
            <a:r>
              <a:rPr lang="en-US" sz="2400" dirty="0" smtClean="0">
                <a:latin typeface="Book Antiqua" panose="02040602050305030304" pitchFamily="18" charset="0"/>
              </a:rPr>
              <a:t>&lt;&lt;</a:t>
            </a:r>
            <a:r>
              <a:rPr lang="en-US" sz="2400" dirty="0" err="1" smtClean="0">
                <a:latin typeface="Book Antiqua" panose="02040602050305030304" pitchFamily="18" charset="0"/>
              </a:rPr>
              <a:t>endl</a:t>
            </a: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lgn="just">
              <a:buNone/>
            </a:pPr>
            <a:r>
              <a:rPr lang="en-US" sz="2400" dirty="0">
                <a:latin typeface="Book Antiqua" panose="02040602050305030304" pitchFamily="18" charset="0"/>
              </a:rPr>
              <a:t>    return 0;</a:t>
            </a:r>
          </a:p>
          <a:p>
            <a:pPr marL="0" indent="0" algn="just">
              <a:buNone/>
            </a:pP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lgn="just">
              <a:buNone/>
            </a:pPr>
            <a:endParaRPr lang="en-US" sz="3100" dirty="0">
              <a:latin typeface="Book Antiqua" panose="02040602050305030304" pitchFamily="18" charset="0"/>
            </a:endParaRPr>
          </a:p>
        </p:txBody>
      </p:sp>
    </p:spTree>
    <p:extLst>
      <p:ext uri="{BB962C8B-B14F-4D97-AF65-F5344CB8AC3E}">
        <p14:creationId xmlns:p14="http://schemas.microsoft.com/office/powerpoint/2010/main" val="33883811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6"/>
            <a:ext cx="10515600" cy="492150"/>
          </a:xfrm>
        </p:spPr>
        <p:txBody>
          <a:bodyPr>
            <a:normAutofit/>
          </a:bodyPr>
          <a:lstStyle/>
          <a:p>
            <a:r>
              <a:rPr lang="en-US" sz="2800" dirty="0" smtClean="0">
                <a:solidFill>
                  <a:srgbClr val="FF0000"/>
                </a:solidFill>
                <a:latin typeface="Book Antiqua" panose="02040602050305030304" pitchFamily="18" charset="0"/>
              </a:rPr>
              <a:t>Scope of Variables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20486"/>
            <a:ext cx="10515600" cy="5987143"/>
          </a:xfrm>
        </p:spPr>
        <p:txBody>
          <a:bodyPr>
            <a:normAutofit/>
          </a:bodyPr>
          <a:lstStyle/>
          <a:p>
            <a:pPr marL="0" indent="0">
              <a:buNone/>
            </a:pPr>
            <a:r>
              <a:rPr lang="en-US" sz="2600" dirty="0" smtClean="0">
                <a:latin typeface="Book Antiqua" panose="02040602050305030304" pitchFamily="18" charset="0"/>
              </a:rPr>
              <a:t>The scope of a variable determines where in a program the variable can be accessed or used. It defines the lifetime and visibility of the variable. </a:t>
            </a:r>
          </a:p>
          <a:p>
            <a:pPr marL="0" indent="0">
              <a:buNone/>
            </a:pPr>
            <a:r>
              <a:rPr lang="en-US" sz="2600" dirty="0" smtClean="0">
                <a:latin typeface="Book Antiqua" panose="02040602050305030304" pitchFamily="18" charset="0"/>
              </a:rPr>
              <a:t>Variables in C++ can have different scopes based on where they are declared. </a:t>
            </a:r>
          </a:p>
          <a:p>
            <a:pPr marL="0" indent="0">
              <a:buNone/>
            </a:pPr>
            <a:r>
              <a:rPr lang="en-US" sz="2600" dirty="0" smtClean="0">
                <a:solidFill>
                  <a:srgbClr val="FF0000"/>
                </a:solidFill>
                <a:latin typeface="Book Antiqua" panose="02040602050305030304" pitchFamily="18" charset="0"/>
              </a:rPr>
              <a:t>1. Local Variable:</a:t>
            </a:r>
          </a:p>
          <a:p>
            <a:pPr marL="0" indent="0">
              <a:buNone/>
            </a:pPr>
            <a:r>
              <a:rPr lang="en-US" sz="2600" dirty="0" smtClean="0">
                <a:latin typeface="Book Antiqua" panose="02040602050305030304" pitchFamily="18" charset="0"/>
              </a:rPr>
              <a:t>Definition: These are variables declared inside a function or block and can only be accessed within that specific function or block.</a:t>
            </a:r>
          </a:p>
          <a:p>
            <a:pPr marL="0" indent="0">
              <a:buNone/>
            </a:pPr>
            <a:r>
              <a:rPr lang="en-US" sz="2600" dirty="0" smtClean="0">
                <a:latin typeface="Book Antiqua" panose="02040602050305030304" pitchFamily="18" charset="0"/>
              </a:rPr>
              <a:t>Scope</a:t>
            </a:r>
            <a:r>
              <a:rPr lang="en-US" sz="2600" dirty="0">
                <a:latin typeface="Book Antiqua" panose="02040602050305030304" pitchFamily="18" charset="0"/>
              </a:rPr>
              <a:t>: Limited to the function or block where they are defined.</a:t>
            </a:r>
          </a:p>
          <a:p>
            <a:pPr marL="0" indent="0">
              <a:buNone/>
            </a:pPr>
            <a:r>
              <a:rPr lang="en-US" sz="2600" dirty="0">
                <a:latin typeface="Book Antiqua" panose="02040602050305030304" pitchFamily="18" charset="0"/>
              </a:rPr>
              <a:t>Behavior: Created when the function is called and destroyed when the function ends</a:t>
            </a:r>
            <a:r>
              <a:rPr lang="en-US" sz="2600" dirty="0" smtClean="0">
                <a:latin typeface="Book Antiqua" panose="02040602050305030304" pitchFamily="18" charset="0"/>
              </a:rPr>
              <a:t>.</a:t>
            </a:r>
          </a:p>
          <a:p>
            <a:pPr marL="0" indent="0">
              <a:buNone/>
            </a:pPr>
            <a:r>
              <a:rPr lang="en-US" sz="2600" dirty="0" smtClean="0">
                <a:latin typeface="Book Antiqua" panose="02040602050305030304" pitchFamily="18" charset="0"/>
              </a:rPr>
              <a:t> </a:t>
            </a:r>
            <a:endParaRPr lang="en-US" sz="2600" dirty="0">
              <a:latin typeface="Book Antiqua" panose="02040602050305030304" pitchFamily="18" charset="0"/>
            </a:endParaRPr>
          </a:p>
        </p:txBody>
      </p:sp>
    </p:spTree>
    <p:extLst>
      <p:ext uri="{BB962C8B-B14F-4D97-AF65-F5344CB8AC3E}">
        <p14:creationId xmlns:p14="http://schemas.microsoft.com/office/powerpoint/2010/main" val="7910047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6"/>
            <a:ext cx="10515600" cy="492150"/>
          </a:xfrm>
        </p:spPr>
        <p:txBody>
          <a:bodyPr>
            <a:normAutofit/>
          </a:bodyPr>
          <a:lstStyle/>
          <a:p>
            <a:r>
              <a:rPr lang="en-US" sz="800" dirty="0" smtClean="0">
                <a:solidFill>
                  <a:srgbClr val="FF0000"/>
                </a:solidFill>
                <a:latin typeface="Book Antiqua" panose="02040602050305030304" pitchFamily="18" charset="0"/>
              </a:rPr>
              <a:t>.</a:t>
            </a:r>
            <a:endParaRPr lang="en-US" sz="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20486"/>
            <a:ext cx="10515600" cy="5987143"/>
          </a:xfrm>
        </p:spPr>
        <p:txBody>
          <a:bodyPr>
            <a:normAutofit/>
          </a:bodyPr>
          <a:lstStyle/>
          <a:p>
            <a:pPr marL="0" indent="0">
              <a:buNone/>
            </a:pPr>
            <a:r>
              <a:rPr lang="en-US" sz="2600" dirty="0" smtClean="0">
                <a:latin typeface="Book Antiqua" panose="02040602050305030304" pitchFamily="18" charset="0"/>
              </a:rPr>
              <a:t>void </a:t>
            </a:r>
            <a:r>
              <a:rPr lang="en-US" sz="2600" dirty="0" err="1" smtClean="0">
                <a:latin typeface="Book Antiqua" panose="02040602050305030304" pitchFamily="18" charset="0"/>
              </a:rPr>
              <a:t>my_function</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buNone/>
            </a:pPr>
            <a:r>
              <a:rPr lang="en-US" sz="2600" dirty="0">
                <a:latin typeface="Book Antiqua" panose="02040602050305030304" pitchFamily="18" charset="0"/>
              </a:rPr>
              <a:t>    x = 10  # Local variable</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&lt;&lt;“The value of x is = “&lt;&lt;x&lt;&lt;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buNone/>
            </a:pPr>
            <a:r>
              <a:rPr lang="en-US" sz="2600" dirty="0" smtClean="0">
                <a:latin typeface="Book Antiqua" panose="02040602050305030304" pitchFamily="18" charset="0"/>
              </a:rPr>
              <a:t>}</a:t>
            </a:r>
          </a:p>
          <a:p>
            <a:pPr marL="0" indent="0">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buNone/>
            </a:pPr>
            <a:r>
              <a:rPr lang="en-US" sz="2600" dirty="0">
                <a:latin typeface="Book Antiqua" panose="02040602050305030304" pitchFamily="18" charset="0"/>
              </a:rPr>
              <a:t>{</a:t>
            </a:r>
            <a:endParaRPr lang="en-US" sz="2600" dirty="0" smtClean="0">
              <a:latin typeface="Book Antiqua" panose="02040602050305030304" pitchFamily="18" charset="0"/>
            </a:endParaRPr>
          </a:p>
          <a:p>
            <a:pPr marL="0" indent="0">
              <a:buNone/>
            </a:pPr>
            <a:r>
              <a:rPr lang="en-US" sz="2600" dirty="0" err="1" smtClean="0">
                <a:latin typeface="Book Antiqua" panose="02040602050305030304" pitchFamily="18" charset="0"/>
              </a:rPr>
              <a:t>my_function</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buNone/>
            </a:pPr>
            <a:r>
              <a:rPr lang="en-US" sz="2600" dirty="0" err="1" smtClean="0">
                <a:latin typeface="Book Antiqua" panose="02040602050305030304" pitchFamily="18" charset="0"/>
              </a:rPr>
              <a:t>cout</a:t>
            </a:r>
            <a:r>
              <a:rPr lang="en-US" sz="2600" dirty="0" smtClean="0">
                <a:latin typeface="Book Antiqua" panose="02040602050305030304" pitchFamily="18" charset="0"/>
              </a:rPr>
              <a:t>&lt;&lt;x;	# </a:t>
            </a:r>
            <a:r>
              <a:rPr lang="en-US" sz="2600" dirty="0">
                <a:latin typeface="Book Antiqua" panose="02040602050305030304" pitchFamily="18" charset="0"/>
              </a:rPr>
              <a:t>This will give an error because x is not accessible </a:t>
            </a:r>
            <a:r>
              <a:rPr lang="en-US" sz="2600" dirty="0" smtClean="0">
                <a:latin typeface="Book Antiqua" panose="02040602050305030304" pitchFamily="18" charset="0"/>
              </a:rPr>
              <a:t>outside </a:t>
            </a:r>
            <a:r>
              <a:rPr lang="en-US" sz="2600" dirty="0">
                <a:latin typeface="Book Antiqua" panose="02040602050305030304" pitchFamily="18" charset="0"/>
              </a:rPr>
              <a:t>the function</a:t>
            </a:r>
            <a:r>
              <a:rPr lang="en-US" sz="2600" dirty="0" smtClean="0">
                <a:latin typeface="Book Antiqua" panose="02040602050305030304" pitchFamily="18" charset="0"/>
              </a:rPr>
              <a:t>.</a:t>
            </a:r>
          </a:p>
          <a:p>
            <a:pPr marL="0" indent="0">
              <a:buNone/>
            </a:pPr>
            <a:r>
              <a:rPr lang="en-US" sz="2600" dirty="0" smtClean="0">
                <a:latin typeface="Book Antiqua" panose="02040602050305030304" pitchFamily="18" charset="0"/>
              </a:rPr>
              <a:t>return 0;</a:t>
            </a:r>
          </a:p>
          <a:p>
            <a:pPr marL="0" indent="0">
              <a:buNone/>
            </a:pPr>
            <a:r>
              <a:rPr lang="en-US" sz="2600" dirty="0">
                <a:latin typeface="Book Antiqua" panose="02040602050305030304" pitchFamily="18" charset="0"/>
              </a:rPr>
              <a:t>}</a:t>
            </a:r>
          </a:p>
        </p:txBody>
      </p:sp>
    </p:spTree>
    <p:extLst>
      <p:ext uri="{BB962C8B-B14F-4D97-AF65-F5344CB8AC3E}">
        <p14:creationId xmlns:p14="http://schemas.microsoft.com/office/powerpoint/2010/main" val="98958986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6"/>
            <a:ext cx="10515600" cy="492150"/>
          </a:xfrm>
        </p:spPr>
        <p:txBody>
          <a:bodyPr>
            <a:normAutofit/>
          </a:bodyPr>
          <a:lstStyle/>
          <a:p>
            <a:r>
              <a:rPr lang="en-US" sz="2800" dirty="0" smtClean="0">
                <a:solidFill>
                  <a:srgbClr val="FF0000"/>
                </a:solidFill>
                <a:latin typeface="Book Antiqua" panose="02040602050305030304" pitchFamily="18" charset="0"/>
              </a:rPr>
              <a:t>2. Global Variable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20486"/>
            <a:ext cx="10515600" cy="5987143"/>
          </a:xfrm>
        </p:spPr>
        <p:txBody>
          <a:bodyPr>
            <a:normAutofit lnSpcReduction="10000"/>
          </a:bodyPr>
          <a:lstStyle/>
          <a:p>
            <a:pPr marL="0" indent="0" algn="just">
              <a:buNone/>
            </a:pPr>
            <a:r>
              <a:rPr lang="en-US" sz="2600" dirty="0">
                <a:latin typeface="Book Antiqua" panose="02040602050305030304" pitchFamily="18" charset="0"/>
              </a:rPr>
              <a:t>Definition: These are variables declared outside of any function or block and can be accessed from any part of the program</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Scope: Throughout the entire program</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Behavior: Exists for the program’s lifetime unless explicitly modified or deleted</a:t>
            </a:r>
            <a:r>
              <a:rPr lang="en-US" sz="2600" dirty="0" smtClean="0">
                <a:latin typeface="Book Antiqua" panose="02040602050305030304" pitchFamily="18" charset="0"/>
              </a:rPr>
              <a:t>. </a:t>
            </a:r>
          </a:p>
          <a:p>
            <a:pPr marL="0" indent="0" algn="just">
              <a:buNone/>
            </a:pPr>
            <a:r>
              <a:rPr lang="en-US" sz="2600" dirty="0">
                <a:latin typeface="Book Antiqua" panose="02040602050305030304" pitchFamily="18" charset="0"/>
              </a:rPr>
              <a:t>x = 20  # Global </a:t>
            </a:r>
            <a:r>
              <a:rPr lang="en-US" sz="2600" dirty="0" smtClean="0">
                <a:latin typeface="Book Antiqua" panose="02040602050305030304" pitchFamily="18" charset="0"/>
              </a:rPr>
              <a:t>variable</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void </a:t>
            </a:r>
            <a:r>
              <a:rPr lang="en-US" sz="2600" dirty="0" err="1" smtClean="0">
                <a:latin typeface="Book Antiqua" panose="02040602050305030304" pitchFamily="18" charset="0"/>
              </a:rPr>
              <a:t>my_function</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&lt;&lt;x;   # </a:t>
            </a:r>
            <a:r>
              <a:rPr lang="en-US" sz="2600" dirty="0">
                <a:latin typeface="Book Antiqua" panose="02040602050305030304" pitchFamily="18" charset="0"/>
              </a:rPr>
              <a:t>Accessible inside the </a:t>
            </a:r>
            <a:r>
              <a:rPr lang="en-US" sz="2600" dirty="0" smtClean="0">
                <a:latin typeface="Book Antiqua" panose="02040602050305030304" pitchFamily="18" charset="0"/>
              </a:rPr>
              <a:t>function</a:t>
            </a:r>
          </a:p>
          <a:p>
            <a:pPr marL="0" indent="0" algn="just">
              <a:buNone/>
            </a:pPr>
            <a:r>
              <a:rPr lang="en-US" sz="2600" dirty="0" smtClean="0">
                <a:latin typeface="Book Antiqua" panose="02040602050305030304" pitchFamily="18" charset="0"/>
              </a:rPr>
              <a:t>}</a:t>
            </a:r>
          </a:p>
          <a:p>
            <a:pPr marL="0" indent="0" algn="just">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endParaRPr lang="en-US" sz="2600" dirty="0">
              <a:latin typeface="Book Antiqua" panose="02040602050305030304" pitchFamily="18" charset="0"/>
            </a:endParaRPr>
          </a:p>
          <a:p>
            <a:pPr marL="0" indent="0" algn="just">
              <a:buNone/>
            </a:pPr>
            <a:r>
              <a:rPr lang="en-US" sz="2600" dirty="0" smtClean="0">
                <a:latin typeface="Book Antiqua" panose="02040602050305030304" pitchFamily="18" charset="0"/>
              </a:rPr>
              <a:t>void </a:t>
            </a:r>
            <a:r>
              <a:rPr lang="en-US" sz="2600" dirty="0" err="1" smtClean="0">
                <a:latin typeface="Book Antiqua" panose="02040602050305030304" pitchFamily="18" charset="0"/>
              </a:rPr>
              <a:t>my_function</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err="1" smtClean="0">
                <a:latin typeface="Book Antiqua" panose="02040602050305030304" pitchFamily="18" charset="0"/>
              </a:rPr>
              <a:t>cout</a:t>
            </a:r>
            <a:r>
              <a:rPr lang="en-US" sz="2600" dirty="0" smtClean="0">
                <a:latin typeface="Book Antiqua" panose="02040602050305030304" pitchFamily="18" charset="0"/>
              </a:rPr>
              <a:t>&lt;&lt;x;   </a:t>
            </a:r>
            <a:r>
              <a:rPr lang="en-US" sz="2600" dirty="0">
                <a:latin typeface="Book Antiqua" panose="02040602050305030304" pitchFamily="18" charset="0"/>
              </a:rPr>
              <a:t># Accessible here as well</a:t>
            </a:r>
          </a:p>
          <a:p>
            <a:pPr marL="0" indent="0" algn="just">
              <a:buNone/>
            </a:pPr>
            <a:r>
              <a:rPr lang="en-US" sz="2600" dirty="0" smtClean="0">
                <a:latin typeface="Book Antiqua" panose="02040602050305030304" pitchFamily="18" charset="0"/>
              </a:rPr>
              <a:t>return 0;</a:t>
            </a:r>
          </a:p>
          <a:p>
            <a:pPr marL="0" indent="0" algn="just">
              <a:buNone/>
            </a:pPr>
            <a:r>
              <a:rPr lang="en-US" sz="2600" dirty="0">
                <a:latin typeface="Book Antiqua" panose="02040602050305030304" pitchFamily="18" charset="0"/>
              </a:rPr>
              <a:t>}</a:t>
            </a:r>
            <a:endParaRPr lang="en-US" sz="2600" dirty="0" smtClean="0">
              <a:latin typeface="Book Antiqua" panose="02040602050305030304" pitchFamily="18" charset="0"/>
            </a:endParaRPr>
          </a:p>
        </p:txBody>
      </p:sp>
    </p:spTree>
    <p:extLst>
      <p:ext uri="{BB962C8B-B14F-4D97-AF65-F5344CB8AC3E}">
        <p14:creationId xmlns:p14="http://schemas.microsoft.com/office/powerpoint/2010/main" val="226128098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6"/>
            <a:ext cx="10515600" cy="492150"/>
          </a:xfrm>
        </p:spPr>
        <p:txBody>
          <a:bodyPr>
            <a:normAutofit/>
          </a:bodyPr>
          <a:lstStyle/>
          <a:p>
            <a:r>
              <a:rPr lang="en-US" sz="2800" dirty="0">
                <a:solidFill>
                  <a:srgbClr val="FF0000"/>
                </a:solidFill>
                <a:latin typeface="Book Antiqua" panose="02040602050305030304" pitchFamily="18" charset="0"/>
              </a:rPr>
              <a:t>3</a:t>
            </a:r>
            <a:r>
              <a:rPr lang="en-US" sz="2800" dirty="0" smtClean="0">
                <a:solidFill>
                  <a:srgbClr val="FF0000"/>
                </a:solidFill>
                <a:latin typeface="Book Antiqua" panose="02040602050305030304" pitchFamily="18" charset="0"/>
              </a:rPr>
              <a:t>. Static Variable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20486"/>
            <a:ext cx="10515600" cy="5987143"/>
          </a:xfrm>
        </p:spPr>
        <p:txBody>
          <a:bodyPr>
            <a:normAutofit/>
          </a:bodyPr>
          <a:lstStyle/>
          <a:p>
            <a:pPr marL="0" indent="0" algn="just">
              <a:buNone/>
            </a:pPr>
            <a:r>
              <a:rPr lang="en-US" sz="2600" dirty="0">
                <a:latin typeface="Book Antiqua" panose="02040602050305030304" pitchFamily="18" charset="0"/>
              </a:rPr>
              <a:t>Definition: These variables retain their value between multiple function calls</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Scope: Typically local to the function but maintain their value across calls</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Behavior: Initialized only once and not destroyed when the function ends</a:t>
            </a:r>
            <a:r>
              <a:rPr lang="en-US" sz="2600" dirty="0" smtClean="0">
                <a:latin typeface="Book Antiqua" panose="02040602050305030304" pitchFamily="18" charset="0"/>
              </a:rPr>
              <a:t>. </a:t>
            </a:r>
          </a:p>
          <a:p>
            <a:pPr marL="0" indent="0" algn="just">
              <a:buNone/>
            </a:pPr>
            <a:r>
              <a:rPr lang="en-US" sz="2600" dirty="0">
                <a:latin typeface="Book Antiqua" panose="02040602050305030304" pitchFamily="18" charset="0"/>
              </a:rPr>
              <a:t>void </a:t>
            </a:r>
            <a:r>
              <a:rPr lang="en-US" sz="2600" dirty="0" err="1">
                <a:latin typeface="Book Antiqua" panose="02040602050305030304" pitchFamily="18" charset="0"/>
              </a:rPr>
              <a:t>myFunction</a:t>
            </a:r>
            <a:r>
              <a:rPr lang="en-US" sz="2600" dirty="0">
                <a:latin typeface="Book Antiqua" panose="02040602050305030304" pitchFamily="18" charset="0"/>
              </a:rPr>
              <a:t>() {</a:t>
            </a:r>
          </a:p>
          <a:p>
            <a:pPr marL="0" indent="0" algn="just">
              <a:buNone/>
            </a:pPr>
            <a:r>
              <a:rPr lang="en-US" sz="2600" dirty="0">
                <a:latin typeface="Book Antiqua" panose="02040602050305030304" pitchFamily="18" charset="0"/>
              </a:rPr>
              <a:t>    static </a:t>
            </a:r>
            <a:r>
              <a:rPr lang="en-US" sz="2600" dirty="0" err="1">
                <a:latin typeface="Book Antiqua" panose="02040602050305030304" pitchFamily="18" charset="0"/>
              </a:rPr>
              <a:t>int</a:t>
            </a:r>
            <a:r>
              <a:rPr lang="en-US" sz="2600" dirty="0">
                <a:latin typeface="Book Antiqua" panose="02040602050305030304" pitchFamily="18" charset="0"/>
              </a:rPr>
              <a:t> x = 0;  // Static variable</a:t>
            </a:r>
          </a:p>
          <a:p>
            <a:pPr marL="0" indent="0" algn="just">
              <a:buNone/>
            </a:pPr>
            <a:r>
              <a:rPr lang="en-US" sz="2600" dirty="0">
                <a:latin typeface="Book Antiqua" panose="02040602050305030304" pitchFamily="18" charset="0"/>
              </a:rPr>
              <a:t>    x++;</a:t>
            </a:r>
          </a:p>
          <a:p>
            <a:pPr marL="0" indent="0" algn="just">
              <a:buNone/>
            </a:pPr>
            <a:r>
              <a:rPr lang="en-US" sz="2600" dirty="0">
                <a:latin typeface="Book Antiqua" panose="02040602050305030304" pitchFamily="18" charset="0"/>
              </a:rPr>
              <a:t>    </a:t>
            </a:r>
            <a:r>
              <a:rPr lang="en-US" sz="2600" dirty="0" err="1">
                <a:latin typeface="Book Antiqua" panose="02040602050305030304" pitchFamily="18" charset="0"/>
              </a:rPr>
              <a:t>cout</a:t>
            </a:r>
            <a:r>
              <a:rPr lang="en-US" sz="2600" dirty="0">
                <a:latin typeface="Book Antiqua" panose="02040602050305030304" pitchFamily="18" charset="0"/>
              </a:rPr>
              <a:t> &lt;&lt; x &lt;&lt; </a:t>
            </a:r>
            <a:r>
              <a:rPr lang="en-US" sz="2600" dirty="0" err="1">
                <a:latin typeface="Book Antiqua" panose="02040602050305030304" pitchFamily="18" charset="0"/>
              </a:rPr>
              <a:t>endl</a:t>
            </a:r>
            <a:r>
              <a:rPr lang="en-US" sz="2600" dirty="0">
                <a:latin typeface="Book Antiqua" panose="02040602050305030304" pitchFamily="18" charset="0"/>
              </a:rPr>
              <a:t>;</a:t>
            </a:r>
          </a:p>
          <a:p>
            <a:pPr marL="0" indent="0" algn="just">
              <a:buNone/>
            </a:pP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err="1">
                <a:latin typeface="Book Antiqua" panose="02040602050305030304" pitchFamily="18" charset="0"/>
              </a:rPr>
              <a:t>myFunction</a:t>
            </a:r>
            <a:r>
              <a:rPr lang="en-US" sz="2600" dirty="0">
                <a:latin typeface="Book Antiqua" panose="02040602050305030304" pitchFamily="18" charset="0"/>
              </a:rPr>
              <a:t>();  // Output: 1</a:t>
            </a:r>
          </a:p>
          <a:p>
            <a:pPr marL="0" indent="0" algn="just">
              <a:buNone/>
            </a:pPr>
            <a:r>
              <a:rPr lang="en-US" sz="2600" dirty="0" err="1">
                <a:latin typeface="Book Antiqua" panose="02040602050305030304" pitchFamily="18" charset="0"/>
              </a:rPr>
              <a:t>myFunction</a:t>
            </a:r>
            <a:r>
              <a:rPr lang="en-US" sz="2600" dirty="0">
                <a:latin typeface="Book Antiqua" panose="02040602050305030304" pitchFamily="18" charset="0"/>
              </a:rPr>
              <a:t>();  // Output: </a:t>
            </a:r>
            <a:r>
              <a:rPr lang="en-US" sz="2600" dirty="0" smtClean="0">
                <a:latin typeface="Book Antiqua" panose="02040602050305030304" pitchFamily="18" charset="0"/>
              </a:rPr>
              <a:t>2</a:t>
            </a:r>
            <a:endParaRPr lang="en-US" sz="2600" dirty="0">
              <a:latin typeface="Book Antiqua" panose="02040602050305030304" pitchFamily="18" charset="0"/>
            </a:endParaRPr>
          </a:p>
        </p:txBody>
      </p:sp>
    </p:spTree>
    <p:extLst>
      <p:ext uri="{BB962C8B-B14F-4D97-AF65-F5344CB8AC3E}">
        <p14:creationId xmlns:p14="http://schemas.microsoft.com/office/powerpoint/2010/main" val="35136052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295"/>
            <a:ext cx="10515600" cy="657726"/>
          </a:xfrm>
        </p:spPr>
        <p:txBody>
          <a:bodyPr>
            <a:normAutofit/>
          </a:bodyPr>
          <a:lstStyle/>
          <a:p>
            <a:r>
              <a:rPr lang="en-US" sz="2800" dirty="0" smtClean="0">
                <a:solidFill>
                  <a:srgbClr val="FF0000"/>
                </a:solidFill>
                <a:latin typeface="Book Antiqua" panose="02040602050305030304" pitchFamily="18" charset="0"/>
              </a:rPr>
              <a:t>Formal and Actual Parameters in C++</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898358"/>
            <a:ext cx="10515600" cy="3673642"/>
          </a:xfrm>
        </p:spPr>
        <p:txBody>
          <a:bodyPr>
            <a:normAutofit/>
          </a:bodyPr>
          <a:lstStyle/>
          <a:p>
            <a:pPr marL="0" indent="0" algn="just">
              <a:buNone/>
            </a:pPr>
            <a:r>
              <a:rPr lang="en-US" sz="2600" dirty="0">
                <a:latin typeface="Book Antiqua" panose="02040602050305030304" pitchFamily="18" charset="0"/>
              </a:rPr>
              <a:t>In C++ functions, parameters are used to pass values between functions. These parameters can be categorized into</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solidFill>
                  <a:srgbClr val="FF0000"/>
                </a:solidFill>
                <a:latin typeface="Book Antiqua" panose="02040602050305030304" pitchFamily="18" charset="0"/>
              </a:rPr>
              <a:t>Formal </a:t>
            </a:r>
            <a:r>
              <a:rPr lang="en-US" sz="2600" dirty="0" smtClean="0">
                <a:solidFill>
                  <a:srgbClr val="FF0000"/>
                </a:solidFill>
                <a:latin typeface="Book Antiqua" panose="02040602050305030304" pitchFamily="18" charset="0"/>
              </a:rPr>
              <a:t>Parameters</a:t>
            </a:r>
          </a:p>
          <a:p>
            <a:pPr marL="0" indent="0" algn="just">
              <a:buNone/>
            </a:pPr>
            <a:r>
              <a:rPr lang="en-US" sz="2600" dirty="0" smtClean="0">
                <a:latin typeface="Book Antiqua" panose="02040602050305030304" pitchFamily="18" charset="0"/>
              </a:rPr>
              <a:t>Parameters </a:t>
            </a:r>
            <a:r>
              <a:rPr lang="en-US" sz="2600" dirty="0">
                <a:latin typeface="Book Antiqua" panose="02040602050305030304" pitchFamily="18" charset="0"/>
              </a:rPr>
              <a:t>declared in the function definition (they receive values from the calling function).</a:t>
            </a:r>
          </a:p>
          <a:p>
            <a:pPr marL="0" indent="0" algn="just">
              <a:buNone/>
            </a:pPr>
            <a:r>
              <a:rPr lang="en-US" sz="2600" dirty="0">
                <a:solidFill>
                  <a:srgbClr val="FF0000"/>
                </a:solidFill>
                <a:latin typeface="Book Antiqua" panose="02040602050305030304" pitchFamily="18" charset="0"/>
              </a:rPr>
              <a:t>Actual </a:t>
            </a:r>
            <a:r>
              <a:rPr lang="en-US" sz="2600" dirty="0" smtClean="0">
                <a:solidFill>
                  <a:srgbClr val="FF0000"/>
                </a:solidFill>
                <a:latin typeface="Book Antiqua" panose="02040602050305030304" pitchFamily="18" charset="0"/>
              </a:rPr>
              <a:t>Parameters</a:t>
            </a:r>
          </a:p>
          <a:p>
            <a:pPr marL="0" indent="0" algn="just">
              <a:buNone/>
            </a:pPr>
            <a:r>
              <a:rPr lang="en-US" sz="2600" dirty="0" smtClean="0">
                <a:latin typeface="Book Antiqua" panose="02040602050305030304" pitchFamily="18" charset="0"/>
              </a:rPr>
              <a:t>Values </a:t>
            </a:r>
            <a:r>
              <a:rPr lang="en-US" sz="2600" dirty="0">
                <a:latin typeface="Book Antiqua" panose="02040602050305030304" pitchFamily="18" charset="0"/>
              </a:rPr>
              <a:t>or variables passed during function call (they are assigned to formal parameters).</a:t>
            </a:r>
          </a:p>
        </p:txBody>
      </p:sp>
    </p:spTree>
    <p:extLst>
      <p:ext uri="{BB962C8B-B14F-4D97-AF65-F5344CB8AC3E}">
        <p14:creationId xmlns:p14="http://schemas.microsoft.com/office/powerpoint/2010/main" val="1929185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275"/>
            <a:ext cx="10515600" cy="672861"/>
          </a:xfrm>
        </p:spPr>
        <p:txBody>
          <a:bodyPr>
            <a:normAutofit/>
          </a:bodyPr>
          <a:lstStyle/>
          <a:p>
            <a:r>
              <a:rPr lang="en-US" sz="2800" dirty="0" smtClean="0">
                <a:solidFill>
                  <a:srgbClr val="FF0000"/>
                </a:solidFill>
                <a:latin typeface="Book Antiqua" panose="02040602050305030304" pitchFamily="18" charset="0"/>
              </a:rPr>
              <a:t>Function</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57084"/>
            <a:ext cx="10515600" cy="5907187"/>
          </a:xfrm>
        </p:spPr>
        <p:txBody>
          <a:bodyPr>
            <a:normAutofit/>
          </a:bodyPr>
          <a:lstStyle/>
          <a:p>
            <a:pPr marL="0" indent="0" algn="just">
              <a:buNone/>
            </a:pPr>
            <a:r>
              <a:rPr lang="en-US" sz="2600" dirty="0">
                <a:latin typeface="Book Antiqua" panose="02040602050305030304" pitchFamily="18" charset="0"/>
              </a:rPr>
              <a:t>A function in programming is a block of code designed to perform a specific task. It is a reusable piece of code that can be called to perform its task multiple times </a:t>
            </a:r>
            <a:r>
              <a:rPr lang="en-US" sz="2600" dirty="0" smtClean="0">
                <a:latin typeface="Book Antiqua" panose="02040602050305030304" pitchFamily="18" charset="0"/>
              </a:rPr>
              <a:t>throughout </a:t>
            </a:r>
            <a:r>
              <a:rPr lang="en-US" sz="2600" dirty="0">
                <a:latin typeface="Book Antiqua" panose="02040602050305030304" pitchFamily="18" charset="0"/>
              </a:rPr>
              <a:t>a program</a:t>
            </a:r>
            <a:r>
              <a:rPr lang="en-US" sz="2600" dirty="0" smtClean="0">
                <a:latin typeface="Book Antiqua" panose="02040602050305030304" pitchFamily="18" charset="0"/>
              </a:rPr>
              <a:t>.</a:t>
            </a:r>
          </a:p>
          <a:p>
            <a:pPr marL="0" indent="0" algn="just">
              <a:buNone/>
            </a:pPr>
            <a:r>
              <a:rPr lang="en-US" dirty="0" smtClean="0">
                <a:solidFill>
                  <a:srgbClr val="FF0000"/>
                </a:solidFill>
                <a:latin typeface="Book Antiqua" panose="02040602050305030304" pitchFamily="18" charset="0"/>
              </a:rPr>
              <a:t>Concept of a Function</a:t>
            </a:r>
          </a:p>
          <a:p>
            <a:pPr marL="0" indent="0" algn="just">
              <a:buNone/>
            </a:pPr>
            <a:r>
              <a:rPr lang="en-US" sz="2600" dirty="0" err="1" smtClean="0">
                <a:solidFill>
                  <a:srgbClr val="FF0000"/>
                </a:solidFill>
                <a:latin typeface="Book Antiqua" panose="02040602050305030304" pitchFamily="18" charset="0"/>
              </a:rPr>
              <a:t>i</a:t>
            </a:r>
            <a:r>
              <a:rPr lang="en-US" sz="2600" dirty="0" smtClean="0">
                <a:solidFill>
                  <a:srgbClr val="FF0000"/>
                </a:solidFill>
                <a:latin typeface="Book Antiqua" panose="02040602050305030304" pitchFamily="18" charset="0"/>
              </a:rPr>
              <a:t>. Definition: </a:t>
            </a:r>
          </a:p>
          <a:p>
            <a:pPr marL="0" indent="0" algn="just">
              <a:buNone/>
            </a:pPr>
            <a:r>
              <a:rPr lang="en-US" sz="2600" dirty="0" smtClean="0">
                <a:latin typeface="Book Antiqua" panose="02040602050305030304" pitchFamily="18" charset="0"/>
              </a:rPr>
              <a:t>A function consists of a function name, parameters (optional), a return type, and a body (set of statements). </a:t>
            </a:r>
          </a:p>
          <a:p>
            <a:pPr marL="0" indent="0" algn="just">
              <a:buNone/>
            </a:pPr>
            <a:r>
              <a:rPr lang="en-US" sz="2600" dirty="0" smtClean="0">
                <a:solidFill>
                  <a:srgbClr val="FF0000"/>
                </a:solidFill>
                <a:latin typeface="Book Antiqua" panose="02040602050305030304" pitchFamily="18" charset="0"/>
              </a:rPr>
              <a:t>ii. Structure:</a:t>
            </a:r>
          </a:p>
          <a:p>
            <a:pPr marL="0" indent="0" algn="just">
              <a:buNone/>
            </a:pPr>
            <a:r>
              <a:rPr lang="en-US" dirty="0" smtClean="0">
                <a:solidFill>
                  <a:srgbClr val="FF0000"/>
                </a:solidFill>
                <a:latin typeface="Book Antiqua" panose="02040602050305030304" pitchFamily="18" charset="0"/>
              </a:rPr>
              <a:t> </a:t>
            </a:r>
            <a:r>
              <a:rPr lang="en-US" sz="2600" dirty="0" smtClean="0">
                <a:latin typeface="Book Antiqua" panose="02040602050305030304" pitchFamily="18" charset="0"/>
              </a:rPr>
              <a:t>return_type function_name(parameters) {</a:t>
            </a:r>
          </a:p>
          <a:p>
            <a:pPr marL="0" indent="0" algn="just">
              <a:buNone/>
            </a:pPr>
            <a:r>
              <a:rPr lang="en-US" sz="2600" dirty="0">
                <a:solidFill>
                  <a:srgbClr val="FF0000"/>
                </a:solidFill>
                <a:latin typeface="Book Antiqua" panose="02040602050305030304" pitchFamily="18" charset="0"/>
              </a:rPr>
              <a:t>	</a:t>
            </a:r>
            <a:r>
              <a:rPr lang="en-US" sz="2600" dirty="0" smtClean="0">
                <a:latin typeface="Book Antiqua" panose="02040602050305030304" pitchFamily="18" charset="0"/>
              </a:rPr>
              <a:t>//function body</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return value;	//optional, depending on return type</a:t>
            </a:r>
          </a:p>
          <a:p>
            <a:pPr marL="0" indent="0" algn="just">
              <a:buNone/>
            </a:pPr>
            <a:r>
              <a:rPr lang="en-US" sz="2600" dirty="0" smtClean="0">
                <a:latin typeface="Book Antiqua" panose="02040602050305030304" pitchFamily="18" charset="0"/>
              </a:rPr>
              <a:t>	}</a:t>
            </a:r>
            <a:endParaRPr lang="en-US" sz="2600" dirty="0">
              <a:latin typeface="Book Antiqua" panose="02040602050305030304" pitchFamily="18" charset="0"/>
            </a:endParaRPr>
          </a:p>
        </p:txBody>
      </p:sp>
    </p:spTree>
    <p:extLst>
      <p:ext uri="{BB962C8B-B14F-4D97-AF65-F5344CB8AC3E}">
        <p14:creationId xmlns:p14="http://schemas.microsoft.com/office/powerpoint/2010/main" val="32604264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2296"/>
            <a:ext cx="10515600" cy="673768"/>
          </a:xfrm>
        </p:spPr>
        <p:txBody>
          <a:bodyPr>
            <a:normAutofit/>
          </a:bodyPr>
          <a:lstStyle/>
          <a:p>
            <a:r>
              <a:rPr lang="en-US" sz="2800" dirty="0" smtClean="0">
                <a:solidFill>
                  <a:srgbClr val="FF0000"/>
                </a:solidFill>
                <a:latin typeface="Book Antiqua" panose="02040602050305030304" pitchFamily="18" charset="0"/>
              </a:rPr>
              <a:t>C++ code for formal and actual parameters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86064"/>
            <a:ext cx="10515600" cy="5390899"/>
          </a:xfrm>
        </p:spPr>
        <p:txBody>
          <a:bodyPr>
            <a:normAutofit fontScale="85000" lnSpcReduction="20000"/>
          </a:bodyPr>
          <a:lstStyle/>
          <a:p>
            <a:pPr marL="0" indent="0">
              <a:buNone/>
            </a:pPr>
            <a:r>
              <a:rPr lang="en-US" dirty="0">
                <a:latin typeface="Book Antiqua" panose="02040602050305030304" pitchFamily="18" charset="0"/>
              </a:rPr>
              <a:t>#include &lt;</a:t>
            </a:r>
            <a:r>
              <a:rPr lang="en-US" dirty="0" err="1">
                <a:latin typeface="Book Antiqua" panose="02040602050305030304" pitchFamily="18" charset="0"/>
              </a:rPr>
              <a:t>iostream</a:t>
            </a:r>
            <a:r>
              <a:rPr lang="en-US" dirty="0">
                <a:latin typeface="Book Antiqua" panose="02040602050305030304" pitchFamily="18" charset="0"/>
              </a:rPr>
              <a:t>&gt;</a:t>
            </a:r>
          </a:p>
          <a:p>
            <a:pPr marL="0" indent="0">
              <a:buNone/>
            </a:pPr>
            <a:r>
              <a:rPr lang="en-US" dirty="0">
                <a:latin typeface="Book Antiqua" panose="02040602050305030304" pitchFamily="18" charset="0"/>
              </a:rPr>
              <a:t>using namespace </a:t>
            </a:r>
            <a:r>
              <a:rPr lang="en-US" dirty="0" err="1">
                <a:latin typeface="Book Antiqua" panose="02040602050305030304" pitchFamily="18" charset="0"/>
              </a:rPr>
              <a:t>std</a:t>
            </a:r>
            <a:r>
              <a:rPr lang="en-US" dirty="0" smtClean="0">
                <a:latin typeface="Book Antiqua" panose="02040602050305030304" pitchFamily="18" charset="0"/>
              </a:rPr>
              <a:t>;</a:t>
            </a:r>
            <a:endParaRPr lang="en-US" dirty="0">
              <a:latin typeface="Book Antiqua" panose="02040602050305030304" pitchFamily="18" charset="0"/>
            </a:endParaRPr>
          </a:p>
          <a:p>
            <a:pPr marL="0" indent="0">
              <a:buNone/>
            </a:pPr>
            <a:r>
              <a:rPr lang="en-US" dirty="0">
                <a:latin typeface="Book Antiqua" panose="02040602050305030304" pitchFamily="18" charset="0"/>
              </a:rPr>
              <a:t>// Function definition with formal parameters (a and b)</a:t>
            </a:r>
          </a:p>
          <a:p>
            <a:pPr marL="0" indent="0">
              <a:buNone/>
            </a:pPr>
            <a:r>
              <a:rPr lang="en-US" dirty="0">
                <a:latin typeface="Book Antiqua" panose="02040602050305030304" pitchFamily="18" charset="0"/>
              </a:rPr>
              <a:t>void add(</a:t>
            </a:r>
            <a:r>
              <a:rPr lang="en-US" dirty="0" err="1">
                <a:latin typeface="Book Antiqua" panose="02040602050305030304" pitchFamily="18" charset="0"/>
              </a:rPr>
              <a:t>int</a:t>
            </a:r>
            <a:r>
              <a:rPr lang="en-US" dirty="0">
                <a:latin typeface="Book Antiqua" panose="02040602050305030304" pitchFamily="18" charset="0"/>
              </a:rPr>
              <a:t> a, </a:t>
            </a:r>
            <a:r>
              <a:rPr lang="en-US" dirty="0" err="1">
                <a:latin typeface="Book Antiqua" panose="02040602050305030304" pitchFamily="18" charset="0"/>
              </a:rPr>
              <a:t>int</a:t>
            </a:r>
            <a:r>
              <a:rPr lang="en-US" dirty="0">
                <a:latin typeface="Book Antiqua" panose="02040602050305030304" pitchFamily="18" charset="0"/>
              </a:rPr>
              <a:t> b) {</a:t>
            </a:r>
          </a:p>
          <a:p>
            <a:pPr marL="0" indent="0">
              <a:buNone/>
            </a:pPr>
            <a:r>
              <a:rPr lang="en-US" dirty="0">
                <a:latin typeface="Book Antiqua" panose="02040602050305030304" pitchFamily="18" charset="0"/>
              </a:rPr>
              <a:t>    </a:t>
            </a:r>
            <a:r>
              <a:rPr lang="en-US" dirty="0" err="1">
                <a:latin typeface="Book Antiqua" panose="02040602050305030304" pitchFamily="18" charset="0"/>
              </a:rPr>
              <a:t>int</a:t>
            </a:r>
            <a:r>
              <a:rPr lang="en-US" dirty="0">
                <a:latin typeface="Book Antiqua" panose="02040602050305030304" pitchFamily="18" charset="0"/>
              </a:rPr>
              <a:t> sum = a + b;</a:t>
            </a:r>
          </a:p>
          <a:p>
            <a:pPr marL="0" indent="0">
              <a:buNone/>
            </a:pPr>
            <a:r>
              <a:rPr lang="en-US" dirty="0">
                <a:latin typeface="Book Antiqua" panose="02040602050305030304" pitchFamily="18" charset="0"/>
              </a:rPr>
              <a:t>    </a:t>
            </a:r>
            <a:r>
              <a:rPr lang="en-US" dirty="0" err="1">
                <a:latin typeface="Book Antiqua" panose="02040602050305030304" pitchFamily="18" charset="0"/>
              </a:rPr>
              <a:t>cout</a:t>
            </a:r>
            <a:r>
              <a:rPr lang="en-US" dirty="0">
                <a:latin typeface="Book Antiqua" panose="02040602050305030304" pitchFamily="18" charset="0"/>
              </a:rPr>
              <a:t> &lt;&lt; "Sum: " &lt;&lt; sum &lt;&lt; </a:t>
            </a:r>
            <a:r>
              <a:rPr lang="en-US" dirty="0" err="1">
                <a:latin typeface="Book Antiqua" panose="02040602050305030304" pitchFamily="18" charset="0"/>
              </a:rPr>
              <a:t>endl</a:t>
            </a:r>
            <a:r>
              <a:rPr lang="en-US" dirty="0">
                <a:latin typeface="Book Antiqua" panose="02040602050305030304" pitchFamily="18" charset="0"/>
              </a:rPr>
              <a:t>;</a:t>
            </a:r>
          </a:p>
          <a:p>
            <a:pPr marL="0" indent="0">
              <a:buNone/>
            </a:pPr>
            <a:r>
              <a:rPr lang="en-US" dirty="0" smtClean="0">
                <a:latin typeface="Book Antiqua" panose="02040602050305030304" pitchFamily="18" charset="0"/>
              </a:rPr>
              <a:t>}</a:t>
            </a:r>
            <a:endParaRPr lang="en-US" dirty="0">
              <a:latin typeface="Book Antiqua" panose="02040602050305030304" pitchFamily="18" charset="0"/>
            </a:endParaRPr>
          </a:p>
          <a:p>
            <a:pPr marL="0" indent="0">
              <a:buNone/>
            </a:pPr>
            <a:r>
              <a:rPr lang="en-US" dirty="0" err="1">
                <a:latin typeface="Book Antiqua" panose="02040602050305030304" pitchFamily="18" charset="0"/>
              </a:rPr>
              <a:t>int</a:t>
            </a:r>
            <a:r>
              <a:rPr lang="en-US" dirty="0">
                <a:latin typeface="Book Antiqua" panose="02040602050305030304" pitchFamily="18" charset="0"/>
              </a:rPr>
              <a:t> main() {</a:t>
            </a:r>
          </a:p>
          <a:p>
            <a:pPr marL="0" indent="0">
              <a:buNone/>
            </a:pPr>
            <a:r>
              <a:rPr lang="en-US" dirty="0">
                <a:latin typeface="Book Antiqua" panose="02040602050305030304" pitchFamily="18" charset="0"/>
              </a:rPr>
              <a:t>    </a:t>
            </a:r>
            <a:r>
              <a:rPr lang="en-US" dirty="0" err="1">
                <a:latin typeface="Book Antiqua" panose="02040602050305030304" pitchFamily="18" charset="0"/>
              </a:rPr>
              <a:t>int</a:t>
            </a:r>
            <a:r>
              <a:rPr lang="en-US" dirty="0">
                <a:latin typeface="Book Antiqua" panose="02040602050305030304" pitchFamily="18" charset="0"/>
              </a:rPr>
              <a:t> x = 10, y = 20</a:t>
            </a:r>
            <a:r>
              <a:rPr lang="en-US" dirty="0" smtClean="0">
                <a:latin typeface="Book Antiqua" panose="02040602050305030304" pitchFamily="18" charset="0"/>
              </a:rPr>
              <a:t>;</a:t>
            </a:r>
            <a:endParaRPr lang="en-US" dirty="0">
              <a:latin typeface="Book Antiqua" panose="02040602050305030304" pitchFamily="18" charset="0"/>
            </a:endParaRPr>
          </a:p>
          <a:p>
            <a:pPr marL="0" indent="0">
              <a:buNone/>
            </a:pPr>
            <a:r>
              <a:rPr lang="en-US" dirty="0">
                <a:latin typeface="Book Antiqua" panose="02040602050305030304" pitchFamily="18" charset="0"/>
              </a:rPr>
              <a:t>    // Function call with actual parameters (x and y)</a:t>
            </a:r>
          </a:p>
          <a:p>
            <a:pPr marL="0" indent="0">
              <a:buNone/>
            </a:pPr>
            <a:r>
              <a:rPr lang="en-US" dirty="0">
                <a:latin typeface="Book Antiqua" panose="02040602050305030304" pitchFamily="18" charset="0"/>
              </a:rPr>
              <a:t>    add(x, y);</a:t>
            </a:r>
          </a:p>
          <a:p>
            <a:pPr marL="0" indent="0">
              <a:buNone/>
            </a:pPr>
            <a:endParaRPr lang="en-US" dirty="0">
              <a:latin typeface="Book Antiqua" panose="02040602050305030304" pitchFamily="18" charset="0"/>
            </a:endParaRPr>
          </a:p>
          <a:p>
            <a:pPr marL="0" indent="0">
              <a:buNone/>
            </a:pPr>
            <a:r>
              <a:rPr lang="en-US" dirty="0">
                <a:latin typeface="Book Antiqua" panose="02040602050305030304" pitchFamily="18" charset="0"/>
              </a:rPr>
              <a:t>    return 0;</a:t>
            </a:r>
          </a:p>
          <a:p>
            <a:pPr marL="0" indent="0">
              <a:buNone/>
            </a:pPr>
            <a:r>
              <a:rPr lang="en-US" dirty="0">
                <a:latin typeface="Book Antiqua" panose="02040602050305030304" pitchFamily="18" charset="0"/>
              </a:rPr>
              <a:t>}</a:t>
            </a:r>
          </a:p>
          <a:p>
            <a:pPr marL="0" indent="0">
              <a:buNone/>
            </a:pPr>
            <a:endParaRPr lang="en-US" dirty="0"/>
          </a:p>
        </p:txBody>
      </p:sp>
    </p:spTree>
    <p:extLst>
      <p:ext uri="{BB962C8B-B14F-4D97-AF65-F5344CB8AC3E}">
        <p14:creationId xmlns:p14="http://schemas.microsoft.com/office/powerpoint/2010/main" val="1525947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8"/>
            <a:ext cx="10515600" cy="641684"/>
          </a:xfrm>
        </p:spPr>
        <p:txBody>
          <a:bodyPr>
            <a:normAutofit/>
          </a:bodyPr>
          <a:lstStyle/>
          <a:p>
            <a:r>
              <a:rPr lang="en-US" sz="2800" dirty="0" smtClean="0">
                <a:solidFill>
                  <a:srgbClr val="FF0000"/>
                </a:solidFill>
                <a:latin typeface="Book Antiqua" panose="02040602050305030304" pitchFamily="18" charset="0"/>
              </a:rPr>
              <a:t>Types of Parameter Passing in C++</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70022"/>
            <a:ext cx="10515600" cy="5979121"/>
          </a:xfrm>
        </p:spPr>
        <p:txBody>
          <a:bodyPr>
            <a:normAutofit fontScale="85000" lnSpcReduction="20000"/>
          </a:bodyPr>
          <a:lstStyle/>
          <a:p>
            <a:pPr marL="0" indent="0">
              <a:buNone/>
            </a:pPr>
            <a:r>
              <a:rPr lang="en-US" sz="3100" dirty="0" smtClean="0">
                <a:latin typeface="Book Antiqua" panose="02040602050305030304" pitchFamily="18" charset="0"/>
              </a:rPr>
              <a:t>There are three common ways to pass parameters: </a:t>
            </a:r>
          </a:p>
          <a:p>
            <a:pPr marL="0" indent="0">
              <a:buNone/>
            </a:pPr>
            <a:r>
              <a:rPr lang="en-US" sz="3100" dirty="0" smtClean="0">
                <a:solidFill>
                  <a:srgbClr val="FF0000"/>
                </a:solidFill>
                <a:latin typeface="Book Antiqua" panose="02040602050305030304" pitchFamily="18" charset="0"/>
              </a:rPr>
              <a:t>Pass by Value (Copy of Actual Parameters)</a:t>
            </a:r>
          </a:p>
          <a:p>
            <a:pPr marL="0" indent="0">
              <a:buNone/>
            </a:pPr>
            <a:r>
              <a:rPr lang="en-US" sz="3100" dirty="0" smtClean="0">
                <a:latin typeface="Book Antiqua" panose="02040602050305030304" pitchFamily="18" charset="0"/>
              </a:rPr>
              <a:t>In pass by value the function receives a copy of the actual parameter. To change these parameters inside the function do not affect the original variable. </a:t>
            </a:r>
          </a:p>
          <a:p>
            <a:pPr marL="0" indent="0">
              <a:buNone/>
            </a:pPr>
            <a:r>
              <a:rPr lang="en-US" dirty="0" smtClean="0">
                <a:latin typeface="Book Antiqua" panose="02040602050305030304" pitchFamily="18" charset="0"/>
              </a:rPr>
              <a:t>#include&lt;</a:t>
            </a:r>
            <a:r>
              <a:rPr lang="en-US" dirty="0" err="1" smtClean="0">
                <a:latin typeface="Book Antiqua" panose="02040602050305030304" pitchFamily="18" charset="0"/>
              </a:rPr>
              <a:t>iostream</a:t>
            </a:r>
            <a:r>
              <a:rPr lang="en-US" dirty="0" smtClean="0">
                <a:latin typeface="Book Antiqua" panose="02040602050305030304" pitchFamily="18" charset="0"/>
              </a:rPr>
              <a:t>&gt;</a:t>
            </a:r>
          </a:p>
          <a:p>
            <a:pPr marL="0" indent="0">
              <a:buNone/>
            </a:pPr>
            <a:r>
              <a:rPr lang="en-US" dirty="0" smtClean="0">
                <a:latin typeface="Book Antiqua" panose="02040602050305030304" pitchFamily="18" charset="0"/>
              </a:rPr>
              <a:t>using namespace </a:t>
            </a:r>
            <a:r>
              <a:rPr lang="en-US" dirty="0" err="1" smtClean="0">
                <a:latin typeface="Book Antiqua" panose="02040602050305030304" pitchFamily="18" charset="0"/>
              </a:rPr>
              <a:t>std</a:t>
            </a:r>
            <a:r>
              <a:rPr lang="en-US" dirty="0" smtClean="0">
                <a:latin typeface="Book Antiqua" panose="02040602050305030304" pitchFamily="18" charset="0"/>
              </a:rPr>
              <a:t>;</a:t>
            </a:r>
          </a:p>
          <a:p>
            <a:pPr marL="0" indent="0">
              <a:buNone/>
            </a:pPr>
            <a:r>
              <a:rPr lang="en-US" dirty="0" smtClean="0">
                <a:latin typeface="Book Antiqua" panose="02040602050305030304" pitchFamily="18" charset="0"/>
              </a:rPr>
              <a:t>void </a:t>
            </a:r>
            <a:r>
              <a:rPr lang="en-US" dirty="0">
                <a:latin typeface="Book Antiqua" panose="02040602050305030304" pitchFamily="18" charset="0"/>
              </a:rPr>
              <a:t>modify(</a:t>
            </a:r>
            <a:r>
              <a:rPr lang="en-US" dirty="0" err="1">
                <a:latin typeface="Book Antiqua" panose="02040602050305030304" pitchFamily="18" charset="0"/>
              </a:rPr>
              <a:t>int</a:t>
            </a:r>
            <a:r>
              <a:rPr lang="en-US" dirty="0">
                <a:latin typeface="Book Antiqua" panose="02040602050305030304" pitchFamily="18" charset="0"/>
              </a:rPr>
              <a:t> a) {</a:t>
            </a:r>
          </a:p>
          <a:p>
            <a:pPr marL="0" indent="0">
              <a:buNone/>
            </a:pPr>
            <a:r>
              <a:rPr lang="en-US" dirty="0">
                <a:latin typeface="Book Antiqua" panose="02040602050305030304" pitchFamily="18" charset="0"/>
              </a:rPr>
              <a:t>    a = 50; // Modifies only the local copy</a:t>
            </a:r>
          </a:p>
          <a:p>
            <a:pPr marL="0" indent="0">
              <a:buNone/>
            </a:pPr>
            <a:r>
              <a:rPr lang="en-US" dirty="0" smtClean="0">
                <a:latin typeface="Book Antiqua" panose="02040602050305030304" pitchFamily="18" charset="0"/>
              </a:rPr>
              <a:t>}</a:t>
            </a:r>
          </a:p>
          <a:p>
            <a:pPr marL="0" indent="0">
              <a:buNone/>
            </a:pPr>
            <a:r>
              <a:rPr lang="en-US" dirty="0" err="1" smtClean="0">
                <a:latin typeface="Book Antiqua" panose="02040602050305030304" pitchFamily="18" charset="0"/>
              </a:rPr>
              <a:t>int</a:t>
            </a:r>
            <a:r>
              <a:rPr lang="en-US" dirty="0" smtClean="0">
                <a:latin typeface="Book Antiqua" panose="02040602050305030304" pitchFamily="18" charset="0"/>
              </a:rPr>
              <a:t> main()	{</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int</a:t>
            </a:r>
            <a:r>
              <a:rPr lang="en-US" dirty="0" smtClean="0">
                <a:latin typeface="Book Antiqua" panose="02040602050305030304" pitchFamily="18" charset="0"/>
              </a:rPr>
              <a:t> x = 90;</a:t>
            </a:r>
          </a:p>
          <a:p>
            <a:pPr marL="0" indent="0">
              <a:buNone/>
            </a:pPr>
            <a:r>
              <a:rPr lang="en-US" dirty="0" smtClean="0">
                <a:latin typeface="Book Antiqua" panose="02040602050305030304" pitchFamily="18" charset="0"/>
              </a:rPr>
              <a:t>	modify(x);</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&lt;&lt;“The value of x is = “&lt;&lt;x&lt;&lt;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buNone/>
            </a:pPr>
            <a:r>
              <a:rPr lang="en-US" dirty="0" smtClean="0">
                <a:latin typeface="Book Antiqua" panose="02040602050305030304" pitchFamily="18" charset="0"/>
              </a:rPr>
              <a:t>return 0;</a:t>
            </a:r>
          </a:p>
          <a:p>
            <a:pPr marL="0" indent="0">
              <a:buNone/>
            </a:pPr>
            <a:r>
              <a:rPr lang="en-US" dirty="0">
                <a:latin typeface="Book Antiqua" panose="02040602050305030304" pitchFamily="18" charset="0"/>
              </a:rPr>
              <a:t>}</a:t>
            </a:r>
          </a:p>
          <a:p>
            <a:pPr marL="0" indent="0">
              <a:buNone/>
            </a:pPr>
            <a:endParaRPr lang="en-US" sz="2600" dirty="0">
              <a:latin typeface="Book Antiqua" panose="02040602050305030304" pitchFamily="18" charset="0"/>
            </a:endParaRPr>
          </a:p>
        </p:txBody>
      </p:sp>
    </p:spTree>
    <p:extLst>
      <p:ext uri="{BB962C8B-B14F-4D97-AF65-F5344CB8AC3E}">
        <p14:creationId xmlns:p14="http://schemas.microsoft.com/office/powerpoint/2010/main" val="4079108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8"/>
            <a:ext cx="10515600" cy="657726"/>
          </a:xfrm>
        </p:spPr>
        <p:txBody>
          <a:bodyPr>
            <a:normAutofit/>
          </a:bodyPr>
          <a:lstStyle/>
          <a:p>
            <a:r>
              <a:rPr lang="en-US" sz="2800" dirty="0" smtClean="0">
                <a:solidFill>
                  <a:srgbClr val="FF0000"/>
                </a:solidFill>
                <a:latin typeface="Book Antiqua" panose="02040602050305030304" pitchFamily="18" charset="0"/>
              </a:rPr>
              <a:t>Pass by Reference (Modifies Actual Parameters)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64029"/>
            <a:ext cx="10515600" cy="6041571"/>
          </a:xfrm>
        </p:spPr>
        <p:txBody>
          <a:bodyPr>
            <a:normAutofit fontScale="92500" lnSpcReduction="10000"/>
          </a:bodyPr>
          <a:lstStyle/>
          <a:p>
            <a:pPr marL="0" indent="0" algn="just">
              <a:buNone/>
            </a:pPr>
            <a:r>
              <a:rPr lang="en-US" dirty="0" smtClean="0">
                <a:latin typeface="Book Antiqua" panose="02040602050305030304" pitchFamily="18" charset="0"/>
              </a:rPr>
              <a:t>In pass by reference the function receives a reference to the actual parameter. To change these parameters inside the function affect the original variable. </a:t>
            </a:r>
          </a:p>
          <a:p>
            <a:pPr marL="0" indent="0">
              <a:buNone/>
            </a:pPr>
            <a:r>
              <a:rPr lang="en-US" dirty="0" smtClean="0">
                <a:latin typeface="Book Antiqua" panose="02040602050305030304" pitchFamily="18" charset="0"/>
              </a:rPr>
              <a:t>#include&lt;</a:t>
            </a:r>
            <a:r>
              <a:rPr lang="en-US" dirty="0" err="1" smtClean="0">
                <a:latin typeface="Book Antiqua" panose="02040602050305030304" pitchFamily="18" charset="0"/>
              </a:rPr>
              <a:t>iostream</a:t>
            </a:r>
            <a:r>
              <a:rPr lang="en-US" dirty="0" smtClean="0">
                <a:latin typeface="Book Antiqua" panose="02040602050305030304" pitchFamily="18" charset="0"/>
              </a:rPr>
              <a:t>&gt;</a:t>
            </a:r>
          </a:p>
          <a:p>
            <a:pPr marL="0" indent="0">
              <a:buNone/>
            </a:pPr>
            <a:r>
              <a:rPr lang="en-US" dirty="0" smtClean="0">
                <a:latin typeface="Book Antiqua" panose="02040602050305030304" pitchFamily="18" charset="0"/>
              </a:rPr>
              <a:t>Using namespace </a:t>
            </a:r>
            <a:r>
              <a:rPr lang="en-US" dirty="0" err="1" smtClean="0">
                <a:latin typeface="Book Antiqua" panose="02040602050305030304" pitchFamily="18" charset="0"/>
              </a:rPr>
              <a:t>std</a:t>
            </a:r>
            <a:r>
              <a:rPr lang="en-US" dirty="0" smtClean="0">
                <a:latin typeface="Book Antiqua" panose="02040602050305030304" pitchFamily="18" charset="0"/>
              </a:rPr>
              <a:t>;</a:t>
            </a:r>
          </a:p>
          <a:p>
            <a:pPr marL="0" indent="0">
              <a:buNone/>
            </a:pPr>
            <a:r>
              <a:rPr lang="en-US" dirty="0" smtClean="0">
                <a:latin typeface="Book Antiqua" panose="02040602050305030304" pitchFamily="18" charset="0"/>
              </a:rPr>
              <a:t>void modify(</a:t>
            </a:r>
            <a:r>
              <a:rPr lang="en-US" dirty="0" err="1" smtClean="0">
                <a:latin typeface="Book Antiqua" panose="02040602050305030304" pitchFamily="18" charset="0"/>
              </a:rPr>
              <a:t>int</a:t>
            </a:r>
            <a:r>
              <a:rPr lang="en-US" dirty="0" smtClean="0">
                <a:latin typeface="Book Antiqua" panose="02040602050305030304" pitchFamily="18" charset="0"/>
              </a:rPr>
              <a:t> &amp;a)   {</a:t>
            </a:r>
          </a:p>
          <a:p>
            <a:pPr marL="0" indent="0">
              <a:buNone/>
            </a:pPr>
            <a:r>
              <a:rPr lang="en-US" dirty="0">
                <a:latin typeface="Book Antiqua" panose="02040602050305030304" pitchFamily="18" charset="0"/>
              </a:rPr>
              <a:t>	</a:t>
            </a:r>
            <a:r>
              <a:rPr lang="en-US" dirty="0" smtClean="0">
                <a:latin typeface="Book Antiqua" panose="02040602050305030304" pitchFamily="18" charset="0"/>
              </a:rPr>
              <a:t>a = 50;	// modifies the original variable </a:t>
            </a:r>
          </a:p>
          <a:p>
            <a:pPr marL="0" indent="0">
              <a:buNone/>
            </a:pPr>
            <a:r>
              <a:rPr lang="en-US" dirty="0" smtClean="0">
                <a:latin typeface="Book Antiqua" panose="02040602050305030304" pitchFamily="18" charset="0"/>
              </a:rPr>
              <a:t>}</a:t>
            </a:r>
          </a:p>
          <a:p>
            <a:pPr marL="0" indent="0">
              <a:buNone/>
            </a:pPr>
            <a:r>
              <a:rPr lang="en-US" dirty="0" err="1" smtClean="0">
                <a:latin typeface="Book Antiqua" panose="02040602050305030304" pitchFamily="18" charset="0"/>
              </a:rPr>
              <a:t>int</a:t>
            </a:r>
            <a:r>
              <a:rPr lang="en-US" dirty="0" smtClean="0">
                <a:latin typeface="Book Antiqua" panose="02040602050305030304" pitchFamily="18" charset="0"/>
              </a:rPr>
              <a:t> main()	{</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int</a:t>
            </a:r>
            <a:r>
              <a:rPr lang="en-US" dirty="0" smtClean="0">
                <a:latin typeface="Book Antiqua" panose="02040602050305030304" pitchFamily="18" charset="0"/>
              </a:rPr>
              <a:t> x = 67;</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modifiy</a:t>
            </a:r>
            <a:r>
              <a:rPr lang="en-US" dirty="0" smtClean="0">
                <a:latin typeface="Book Antiqua" panose="02040602050305030304" pitchFamily="18" charset="0"/>
              </a:rPr>
              <a:t>(x);</a:t>
            </a:r>
          </a:p>
          <a:p>
            <a:pPr marL="0" indent="0">
              <a:buNone/>
            </a:pPr>
            <a:r>
              <a:rPr lang="en-US" dirty="0">
                <a:latin typeface="Book Antiqua" panose="02040602050305030304" pitchFamily="18" charset="0"/>
              </a:rPr>
              <a:t>	</a:t>
            </a:r>
            <a:r>
              <a:rPr lang="en-US" dirty="0" err="1" smtClean="0">
                <a:latin typeface="Book Antiqua" panose="02040602050305030304" pitchFamily="18" charset="0"/>
              </a:rPr>
              <a:t>cout</a:t>
            </a:r>
            <a:r>
              <a:rPr lang="en-US" dirty="0" smtClean="0">
                <a:latin typeface="Book Antiqua" panose="02040602050305030304" pitchFamily="18" charset="0"/>
              </a:rPr>
              <a:t>&lt;&lt;“The value of x is = “&lt;&lt;x&lt;&lt;</a:t>
            </a:r>
            <a:r>
              <a:rPr lang="en-US" dirty="0" err="1" smtClean="0">
                <a:latin typeface="Book Antiqua" panose="02040602050305030304" pitchFamily="18" charset="0"/>
              </a:rPr>
              <a:t>endl</a:t>
            </a:r>
            <a:r>
              <a:rPr lang="en-US" dirty="0" smtClean="0">
                <a:latin typeface="Book Antiqua" panose="02040602050305030304" pitchFamily="18" charset="0"/>
              </a:rPr>
              <a:t>;</a:t>
            </a:r>
          </a:p>
          <a:p>
            <a:pPr marL="0" indent="0">
              <a:buNone/>
            </a:pPr>
            <a:r>
              <a:rPr lang="en-US" dirty="0">
                <a:latin typeface="Book Antiqua" panose="02040602050305030304" pitchFamily="18" charset="0"/>
              </a:rPr>
              <a:t>	</a:t>
            </a:r>
            <a:r>
              <a:rPr lang="en-US" dirty="0" smtClean="0">
                <a:latin typeface="Book Antiqua" panose="02040602050305030304" pitchFamily="18" charset="0"/>
              </a:rPr>
              <a:t>return 0;</a:t>
            </a:r>
          </a:p>
          <a:p>
            <a:pPr marL="0" indent="0">
              <a:buNone/>
            </a:pPr>
            <a:r>
              <a:rPr lang="en-US" dirty="0">
                <a:latin typeface="Book Antiqua" panose="02040602050305030304" pitchFamily="18" charset="0"/>
              </a:rPr>
              <a:t>}</a:t>
            </a:r>
          </a:p>
        </p:txBody>
      </p:sp>
    </p:spTree>
    <p:extLst>
      <p:ext uri="{BB962C8B-B14F-4D97-AF65-F5344CB8AC3E}">
        <p14:creationId xmlns:p14="http://schemas.microsoft.com/office/powerpoint/2010/main" val="22165965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8338"/>
            <a:ext cx="10515600" cy="657726"/>
          </a:xfrm>
        </p:spPr>
        <p:txBody>
          <a:bodyPr>
            <a:normAutofit/>
          </a:bodyPr>
          <a:lstStyle/>
          <a:p>
            <a:r>
              <a:rPr lang="en-US" sz="2800" dirty="0" smtClean="0">
                <a:solidFill>
                  <a:srgbClr val="FF0000"/>
                </a:solidFill>
                <a:latin typeface="Book Antiqua" panose="02040602050305030304" pitchFamily="18" charset="0"/>
              </a:rPr>
              <a:t>Pass by Pointer (Modifies Actual Parameters)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86064"/>
            <a:ext cx="10515600" cy="5759115"/>
          </a:xfrm>
        </p:spPr>
        <p:txBody>
          <a:bodyPr>
            <a:normAutofit fontScale="92500" lnSpcReduction="10000"/>
          </a:bodyPr>
          <a:lstStyle/>
          <a:p>
            <a:pPr marL="0" indent="0" algn="just">
              <a:buNone/>
            </a:pPr>
            <a:r>
              <a:rPr lang="en-US" dirty="0" smtClean="0">
                <a:latin typeface="Book Antiqua" panose="02040602050305030304" pitchFamily="18" charset="0"/>
              </a:rPr>
              <a:t>In pass by pointer the function receives a pointer to the actual parameter. To changes these parameters inside the function modify the original variable.</a:t>
            </a:r>
          </a:p>
          <a:p>
            <a:pPr marL="0" indent="0" algn="just">
              <a:buNone/>
            </a:pPr>
            <a:r>
              <a:rPr lang="en-US" sz="2600" dirty="0" smtClean="0">
                <a:latin typeface="Book Antiqua" panose="02040602050305030304" pitchFamily="18" charset="0"/>
              </a:rPr>
              <a:t>#include&lt;</a:t>
            </a:r>
            <a:r>
              <a:rPr lang="en-US" sz="2600" dirty="0" err="1" smtClean="0">
                <a:latin typeface="Book Antiqua" panose="02040602050305030304" pitchFamily="18" charset="0"/>
              </a:rPr>
              <a:t>iostream</a:t>
            </a:r>
            <a:r>
              <a:rPr lang="en-US" sz="2600" dirty="0" smtClean="0">
                <a:latin typeface="Book Antiqua" panose="02040602050305030304" pitchFamily="18" charset="0"/>
              </a:rPr>
              <a:t>&gt;</a:t>
            </a:r>
          </a:p>
          <a:p>
            <a:pPr marL="0" indent="0" algn="just">
              <a:buNone/>
            </a:pPr>
            <a:r>
              <a:rPr lang="en-US" sz="2600" dirty="0">
                <a:latin typeface="Book Antiqua" panose="02040602050305030304" pitchFamily="18" charset="0"/>
              </a:rPr>
              <a:t>u</a:t>
            </a:r>
            <a:r>
              <a:rPr lang="en-US" sz="2600" dirty="0" smtClean="0">
                <a:latin typeface="Book Antiqua" panose="02040602050305030304" pitchFamily="18" charset="0"/>
              </a:rPr>
              <a:t>sing namespace </a:t>
            </a:r>
            <a:r>
              <a:rPr lang="en-US" sz="2600" dirty="0" err="1" smtClean="0">
                <a:latin typeface="Book Antiqua" panose="02040602050305030304" pitchFamily="18" charset="0"/>
              </a:rPr>
              <a:t>std</a:t>
            </a:r>
            <a:r>
              <a:rPr lang="en-US" sz="2600" dirty="0" smtClean="0">
                <a:latin typeface="Book Antiqua" panose="02040602050305030304" pitchFamily="18" charset="0"/>
              </a:rPr>
              <a:t>;</a:t>
            </a:r>
          </a:p>
          <a:p>
            <a:pPr marL="0" indent="0" algn="just">
              <a:buNone/>
            </a:pPr>
            <a:r>
              <a:rPr lang="en-US" sz="2600" dirty="0" smtClean="0">
                <a:latin typeface="Book Antiqua" panose="02040602050305030304" pitchFamily="18" charset="0"/>
              </a:rPr>
              <a:t> void modify(</a:t>
            </a:r>
            <a:r>
              <a:rPr lang="en-US" sz="2600" dirty="0" err="1" smtClean="0">
                <a:latin typeface="Book Antiqua" panose="02040602050305030304" pitchFamily="18" charset="0"/>
              </a:rPr>
              <a:t>int</a:t>
            </a:r>
            <a:r>
              <a:rPr lang="en-US" sz="2600" dirty="0" smtClean="0">
                <a:latin typeface="Book Antiqua" panose="02040602050305030304" pitchFamily="18" charset="0"/>
              </a:rPr>
              <a:t> *a)</a:t>
            </a:r>
            <a:r>
              <a:rPr lang="en-US" sz="2600" dirty="0">
                <a:latin typeface="Book Antiqua" panose="02040602050305030304" pitchFamily="18" charset="0"/>
              </a:rPr>
              <a:t> </a:t>
            </a:r>
            <a:r>
              <a:rPr lang="en-US" sz="2600"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	*a = 40;	// modifies the original variable using pointer </a:t>
            </a:r>
          </a:p>
          <a:p>
            <a:pPr marL="0" indent="0" algn="just">
              <a:buNone/>
            </a:pPr>
            <a:r>
              <a:rPr lang="en-US" sz="2600" dirty="0" smtClean="0">
                <a:latin typeface="Book Antiqua" panose="02040602050305030304" pitchFamily="18" charset="0"/>
              </a:rPr>
              <a:t>}</a:t>
            </a:r>
          </a:p>
          <a:p>
            <a:pPr marL="0" indent="0" algn="just">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	{</a:t>
            </a:r>
          </a:p>
          <a:p>
            <a:pPr marL="0" indent="0" algn="just">
              <a:buNone/>
            </a:pPr>
            <a:r>
              <a:rPr lang="en-US" sz="2600" dirty="0">
                <a:latin typeface="Book Antiqua" panose="02040602050305030304" pitchFamily="18" charset="0"/>
              </a:rPr>
              <a:t>	</a:t>
            </a:r>
            <a:r>
              <a:rPr lang="en-US" sz="2600" dirty="0" err="1" smtClean="0">
                <a:latin typeface="Book Antiqua" panose="02040602050305030304" pitchFamily="18" charset="0"/>
              </a:rPr>
              <a:t>int</a:t>
            </a:r>
            <a:r>
              <a:rPr lang="en-US" sz="2600" dirty="0" smtClean="0">
                <a:latin typeface="Book Antiqua" panose="02040602050305030304" pitchFamily="18" charset="0"/>
              </a:rPr>
              <a:t> x = 80;</a:t>
            </a:r>
          </a:p>
          <a:p>
            <a:pPr marL="0" indent="0" algn="just">
              <a:buNone/>
            </a:pPr>
            <a:r>
              <a:rPr lang="en-US" sz="2600" dirty="0">
                <a:latin typeface="Book Antiqua" panose="02040602050305030304" pitchFamily="18" charset="0"/>
              </a:rPr>
              <a:t>	</a:t>
            </a:r>
            <a:r>
              <a:rPr lang="en-US" sz="2600" dirty="0" smtClean="0">
                <a:latin typeface="Book Antiqua" panose="02040602050305030304" pitchFamily="18" charset="0"/>
              </a:rPr>
              <a:t>modify(&amp;x);</a:t>
            </a:r>
          </a:p>
          <a:p>
            <a:pPr marL="0" indent="0" algn="just">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&lt;&lt;“The value of x is = “&lt;&lt;x&lt;&lt;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lgn="just">
              <a:buNone/>
            </a:pPr>
            <a:r>
              <a:rPr lang="en-US" sz="2600" dirty="0" smtClean="0">
                <a:latin typeface="Book Antiqua" panose="02040602050305030304" pitchFamily="18" charset="0"/>
              </a:rPr>
              <a:t>return 0;</a:t>
            </a:r>
          </a:p>
          <a:p>
            <a:pPr marL="0" indent="0" algn="just">
              <a:buNone/>
            </a:pPr>
            <a:r>
              <a:rPr lang="en-US" sz="2600" dirty="0">
                <a:latin typeface="Book Antiqua" panose="02040602050305030304" pitchFamily="18" charset="0"/>
              </a:rPr>
              <a:t>}</a:t>
            </a:r>
            <a:endParaRPr lang="en-US" sz="2600" dirty="0" smtClean="0">
              <a:latin typeface="Book Antiqua" panose="02040602050305030304" pitchFamily="18" charset="0"/>
            </a:endParaRPr>
          </a:p>
        </p:txBody>
      </p:sp>
    </p:spTree>
    <p:extLst>
      <p:ext uri="{BB962C8B-B14F-4D97-AF65-F5344CB8AC3E}">
        <p14:creationId xmlns:p14="http://schemas.microsoft.com/office/powerpoint/2010/main" val="240403878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4983"/>
            <a:ext cx="10515600" cy="573437"/>
          </a:xfrm>
        </p:spPr>
        <p:txBody>
          <a:bodyPr>
            <a:normAutofit/>
          </a:bodyPr>
          <a:lstStyle/>
          <a:p>
            <a:r>
              <a:rPr lang="en-US" sz="2800" dirty="0" smtClean="0">
                <a:solidFill>
                  <a:srgbClr val="FF0000"/>
                </a:solidFill>
                <a:latin typeface="Book Antiqua" panose="02040602050305030304" pitchFamily="18" charset="0"/>
              </a:rPr>
              <a:t>Local &amp; Global Functions in C++</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28420"/>
            <a:ext cx="10515600" cy="5935851"/>
          </a:xfrm>
        </p:spPr>
        <p:txBody>
          <a:bodyPr>
            <a:normAutofit fontScale="92500" lnSpcReduction="10000"/>
          </a:bodyPr>
          <a:lstStyle/>
          <a:p>
            <a:pPr marL="0" indent="0">
              <a:buNone/>
            </a:pPr>
            <a:r>
              <a:rPr lang="en-US" sz="2600" dirty="0" smtClean="0">
                <a:solidFill>
                  <a:srgbClr val="FF0000"/>
                </a:solidFill>
                <a:latin typeface="Book Antiqua" panose="02040602050305030304" pitchFamily="18" charset="0"/>
              </a:rPr>
              <a:t>Global Function </a:t>
            </a:r>
          </a:p>
          <a:p>
            <a:pPr marL="0" indent="0">
              <a:buNone/>
            </a:pPr>
            <a:r>
              <a:rPr lang="en-US" sz="2600" dirty="0" smtClean="0">
                <a:latin typeface="Book Antiqua" panose="02040602050305030304" pitchFamily="18" charset="0"/>
              </a:rPr>
              <a:t>A global function is declared outside any class or function and is accessible anywhere in the program. It can be used in multiple functions. </a:t>
            </a:r>
          </a:p>
          <a:p>
            <a:pPr marL="0" indent="0">
              <a:buNone/>
            </a:pPr>
            <a:r>
              <a:rPr lang="en-US" sz="2600" dirty="0" smtClean="0">
                <a:latin typeface="Book Antiqua" panose="02040602050305030304" pitchFamily="18" charset="0"/>
              </a:rPr>
              <a:t>C</a:t>
            </a:r>
            <a:r>
              <a:rPr lang="en-US" sz="2600" dirty="0">
                <a:latin typeface="Book Antiqua" panose="02040602050305030304" pitchFamily="18" charset="0"/>
              </a:rPr>
              <a:t>++ code of Global </a:t>
            </a:r>
            <a:r>
              <a:rPr lang="en-US" sz="2600" dirty="0" smtClean="0">
                <a:latin typeface="Book Antiqua" panose="02040602050305030304" pitchFamily="18" charset="0"/>
              </a:rPr>
              <a:t>Function</a:t>
            </a:r>
          </a:p>
          <a:p>
            <a:pPr marL="0" indent="0">
              <a:buNone/>
            </a:pPr>
            <a:r>
              <a:rPr lang="en-US" sz="2400" dirty="0" smtClean="0">
                <a:latin typeface="Book Antiqua" panose="02040602050305030304" pitchFamily="18" charset="0"/>
              </a:rPr>
              <a:t>#include&lt;</a:t>
            </a:r>
            <a:r>
              <a:rPr lang="en-US" sz="2400" dirty="0" err="1" smtClean="0">
                <a:latin typeface="Book Antiqua" panose="02040602050305030304" pitchFamily="18" charset="0"/>
              </a:rPr>
              <a:t>iostream</a:t>
            </a:r>
            <a:r>
              <a:rPr lang="en-US" sz="2400" dirty="0" smtClean="0">
                <a:latin typeface="Book Antiqua" panose="02040602050305030304" pitchFamily="18" charset="0"/>
              </a:rPr>
              <a:t>&gt;</a:t>
            </a:r>
          </a:p>
          <a:p>
            <a:pPr marL="0" indent="0">
              <a:buNone/>
            </a:pPr>
            <a:r>
              <a:rPr lang="en-US" sz="2400" dirty="0">
                <a:latin typeface="Book Antiqua" panose="02040602050305030304" pitchFamily="18" charset="0"/>
              </a:rPr>
              <a:t>u</a:t>
            </a:r>
            <a:r>
              <a:rPr lang="en-US" sz="2400" dirty="0" smtClean="0">
                <a:latin typeface="Book Antiqua" panose="02040602050305030304" pitchFamily="18" charset="0"/>
              </a:rPr>
              <a:t>sing namespace </a:t>
            </a:r>
            <a:r>
              <a:rPr lang="en-US" sz="2400" dirty="0" err="1" smtClean="0">
                <a:latin typeface="Book Antiqua" panose="02040602050305030304" pitchFamily="18" charset="0"/>
              </a:rPr>
              <a:t>std</a:t>
            </a:r>
            <a:r>
              <a:rPr lang="en-US" sz="2400" dirty="0" smtClean="0">
                <a:latin typeface="Book Antiqua" panose="02040602050305030304" pitchFamily="18" charset="0"/>
              </a:rPr>
              <a:t>;</a:t>
            </a:r>
          </a:p>
          <a:p>
            <a:pPr marL="0" indent="0">
              <a:buNone/>
            </a:pPr>
            <a:r>
              <a:rPr lang="en-US" sz="2400" dirty="0" smtClean="0">
                <a:latin typeface="Book Antiqua" panose="02040602050305030304" pitchFamily="18" charset="0"/>
              </a:rPr>
              <a:t>void </a:t>
            </a:r>
            <a:r>
              <a:rPr lang="en-US" sz="2400" dirty="0" err="1" smtClean="0">
                <a:latin typeface="Book Antiqua" panose="02040602050305030304" pitchFamily="18" charset="0"/>
              </a:rPr>
              <a:t>globalfunction</a:t>
            </a:r>
            <a:r>
              <a:rPr lang="en-US" sz="2400" dirty="0" smtClean="0">
                <a:latin typeface="Book Antiqua" panose="02040602050305030304" pitchFamily="18" charset="0"/>
              </a:rPr>
              <a:t>() {</a:t>
            </a:r>
          </a:p>
          <a:p>
            <a:pPr marL="0" indent="0">
              <a:buNone/>
            </a:pPr>
            <a:r>
              <a:rPr lang="en-US" sz="2400" dirty="0">
                <a:latin typeface="Book Antiqua" panose="02040602050305030304" pitchFamily="18" charset="0"/>
              </a:rPr>
              <a:t>	</a:t>
            </a:r>
            <a:r>
              <a:rPr lang="en-US" sz="2400" dirty="0" err="1" smtClean="0">
                <a:latin typeface="Book Antiqua" panose="02040602050305030304" pitchFamily="18" charset="0"/>
              </a:rPr>
              <a:t>cout</a:t>
            </a:r>
            <a:r>
              <a:rPr lang="en-US" sz="2400" dirty="0" smtClean="0">
                <a:latin typeface="Book Antiqua" panose="02040602050305030304" pitchFamily="18" charset="0"/>
              </a:rPr>
              <a:t>&lt;&lt;“This is a global function!”&lt;&lt;</a:t>
            </a:r>
            <a:r>
              <a:rPr lang="en-US" sz="2400" dirty="0" err="1" smtClean="0">
                <a:latin typeface="Book Antiqua" panose="02040602050305030304" pitchFamily="18" charset="0"/>
              </a:rPr>
              <a:t>endl</a:t>
            </a:r>
            <a:r>
              <a:rPr lang="en-US" sz="2400" dirty="0" smtClean="0">
                <a:latin typeface="Book Antiqua" panose="02040602050305030304" pitchFamily="18" charset="0"/>
              </a:rPr>
              <a:t>;</a:t>
            </a:r>
          </a:p>
          <a:p>
            <a:pPr marL="0" indent="0">
              <a:buNone/>
            </a:pPr>
            <a:r>
              <a:rPr lang="en-US" sz="2400" dirty="0" smtClean="0">
                <a:latin typeface="Book Antiqua" panose="02040602050305030304" pitchFamily="18" charset="0"/>
              </a:rPr>
              <a:t>}</a:t>
            </a:r>
          </a:p>
          <a:p>
            <a:pPr marL="0" indent="0">
              <a:buNone/>
            </a:pPr>
            <a:r>
              <a:rPr lang="en-US" sz="2400" dirty="0" err="1">
                <a:latin typeface="Book Antiqua" panose="02040602050305030304" pitchFamily="18" charset="0"/>
              </a:rPr>
              <a:t>i</a:t>
            </a:r>
            <a:r>
              <a:rPr lang="en-US" sz="2400" dirty="0" err="1" smtClean="0">
                <a:latin typeface="Book Antiqua" panose="02040602050305030304" pitchFamily="18" charset="0"/>
              </a:rPr>
              <a:t>nt</a:t>
            </a:r>
            <a:r>
              <a:rPr lang="en-US" sz="2400" dirty="0" smtClean="0">
                <a:latin typeface="Book Antiqua" panose="02040602050305030304" pitchFamily="18" charset="0"/>
              </a:rPr>
              <a:t> main()	</a:t>
            </a:r>
          </a:p>
          <a:p>
            <a:pPr marL="0" indent="0">
              <a:buNone/>
            </a:pPr>
            <a:r>
              <a:rPr lang="en-US" sz="2400" dirty="0" smtClean="0">
                <a:latin typeface="Book Antiqua" panose="02040602050305030304" pitchFamily="18" charset="0"/>
              </a:rPr>
              <a:t>{</a:t>
            </a:r>
          </a:p>
          <a:p>
            <a:pPr marL="0" indent="0">
              <a:buNone/>
            </a:pPr>
            <a:r>
              <a:rPr lang="en-US" sz="2400" dirty="0">
                <a:latin typeface="Book Antiqua" panose="02040602050305030304" pitchFamily="18" charset="0"/>
              </a:rPr>
              <a:t>	</a:t>
            </a:r>
            <a:r>
              <a:rPr lang="en-US" sz="2400" dirty="0" err="1" smtClean="0">
                <a:latin typeface="Book Antiqua" panose="02040602050305030304" pitchFamily="18" charset="0"/>
              </a:rPr>
              <a:t>globalfunction</a:t>
            </a:r>
            <a:r>
              <a:rPr lang="en-US" sz="2400" dirty="0" smtClean="0">
                <a:latin typeface="Book Antiqua" panose="02040602050305030304" pitchFamily="18" charset="0"/>
              </a:rPr>
              <a:t>();</a:t>
            </a:r>
          </a:p>
          <a:p>
            <a:pPr marL="0" indent="0">
              <a:buNone/>
            </a:pPr>
            <a:r>
              <a:rPr lang="en-US" sz="2400" dirty="0">
                <a:latin typeface="Book Antiqua" panose="02040602050305030304" pitchFamily="18" charset="0"/>
              </a:rPr>
              <a:t>	</a:t>
            </a:r>
            <a:r>
              <a:rPr lang="en-US" sz="2400" dirty="0" smtClean="0">
                <a:latin typeface="Book Antiqua" panose="02040602050305030304" pitchFamily="18" charset="0"/>
              </a:rPr>
              <a:t>return 0;</a:t>
            </a:r>
          </a:p>
          <a:p>
            <a:pPr marL="0" indent="0">
              <a:buNone/>
            </a:pPr>
            <a:r>
              <a:rPr lang="en-US" sz="2400" dirty="0" smtClean="0">
                <a:latin typeface="Book Antiqua" panose="02040602050305030304" pitchFamily="18" charset="0"/>
              </a:rPr>
              <a:t>}</a:t>
            </a:r>
            <a:endParaRPr lang="en-US" sz="2400" dirty="0">
              <a:latin typeface="Book Antiqua" panose="02040602050305030304" pitchFamily="18" charset="0"/>
            </a:endParaRPr>
          </a:p>
        </p:txBody>
      </p:sp>
    </p:spTree>
    <p:extLst>
      <p:ext uri="{BB962C8B-B14F-4D97-AF65-F5344CB8AC3E}">
        <p14:creationId xmlns:p14="http://schemas.microsoft.com/office/powerpoint/2010/main" val="25688518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0"/>
            <a:ext cx="10515600" cy="544286"/>
          </a:xfrm>
        </p:spPr>
        <p:txBody>
          <a:bodyPr>
            <a:normAutofit/>
          </a:bodyPr>
          <a:lstStyle/>
          <a:p>
            <a:r>
              <a:rPr lang="en-US" sz="2800" dirty="0" smtClean="0">
                <a:solidFill>
                  <a:srgbClr val="FF0000"/>
                </a:solidFill>
                <a:latin typeface="Book Antiqua" panose="02040602050305030304" pitchFamily="18" charset="0"/>
              </a:rPr>
              <a:t>Local Function</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544286"/>
            <a:ext cx="10515600" cy="6313713"/>
          </a:xfrm>
        </p:spPr>
        <p:txBody>
          <a:bodyPr>
            <a:normAutofit fontScale="92500" lnSpcReduction="20000"/>
          </a:bodyPr>
          <a:lstStyle/>
          <a:p>
            <a:pPr marL="0" indent="0" algn="just">
              <a:buNone/>
            </a:pPr>
            <a:r>
              <a:rPr lang="en-US" sz="2600" dirty="0">
                <a:latin typeface="Book Antiqua" panose="02040602050305030304" pitchFamily="18" charset="0"/>
              </a:rPr>
              <a:t>C++ does not allow functions to be declared inside another function (nested functions are not allowed</a:t>
            </a:r>
            <a:r>
              <a:rPr lang="en-US" sz="2600" dirty="0" smtClean="0">
                <a:latin typeface="Book Antiqua" panose="02040602050305030304" pitchFamily="18" charset="0"/>
              </a:rPr>
              <a:t>). However</a:t>
            </a:r>
            <a:r>
              <a:rPr lang="en-US" sz="2600" dirty="0">
                <a:latin typeface="Book Antiqua" panose="02040602050305030304" pitchFamily="18" charset="0"/>
              </a:rPr>
              <a:t>, a function can be called only within a certain scope, making it effectively "local</a:t>
            </a:r>
            <a:r>
              <a:rPr lang="en-US" sz="2600" dirty="0" smtClean="0">
                <a:latin typeface="Book Antiqua" panose="02040602050305030304" pitchFamily="18" charset="0"/>
              </a:rPr>
              <a:t>.“ The locality of a function is usually achieved by defining it inside a class (member functions). </a:t>
            </a:r>
          </a:p>
          <a:p>
            <a:pPr marL="0" indent="0" algn="just">
              <a:buNone/>
            </a:pPr>
            <a:r>
              <a:rPr lang="en-US" sz="2600" dirty="0">
                <a:latin typeface="Book Antiqua" panose="02040602050305030304" pitchFamily="18" charset="0"/>
              </a:rPr>
              <a:t>#include &lt;</a:t>
            </a:r>
            <a:r>
              <a:rPr lang="en-US" sz="2600" dirty="0" err="1">
                <a:latin typeface="Book Antiqua" panose="02040602050305030304" pitchFamily="18" charset="0"/>
              </a:rPr>
              <a:t>iostream</a:t>
            </a:r>
            <a:r>
              <a:rPr lang="en-US" sz="2600" dirty="0">
                <a:latin typeface="Book Antiqua" panose="02040602050305030304" pitchFamily="18" charset="0"/>
              </a:rPr>
              <a:t>&gt;</a:t>
            </a:r>
          </a:p>
          <a:p>
            <a:pPr marL="0" indent="0" algn="just">
              <a:buNone/>
            </a:pPr>
            <a:r>
              <a:rPr lang="en-US" sz="2600" dirty="0">
                <a:latin typeface="Book Antiqua" panose="02040602050305030304" pitchFamily="18" charset="0"/>
              </a:rPr>
              <a:t>using namespace </a:t>
            </a:r>
            <a:r>
              <a:rPr lang="en-US" sz="2600" dirty="0" err="1">
                <a:latin typeface="Book Antiqua" panose="02040602050305030304" pitchFamily="18" charset="0"/>
              </a:rPr>
              <a:t>std</a:t>
            </a: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a:latin typeface="Book Antiqua" panose="02040602050305030304" pitchFamily="18" charset="0"/>
              </a:rPr>
              <a:t>class Test {</a:t>
            </a:r>
          </a:p>
          <a:p>
            <a:pPr marL="0" indent="0" algn="just">
              <a:buNone/>
            </a:pPr>
            <a:r>
              <a:rPr lang="en-US" sz="2600" dirty="0">
                <a:latin typeface="Book Antiqua" panose="02040602050305030304" pitchFamily="18" charset="0"/>
              </a:rPr>
              <a:t>public</a:t>
            </a:r>
            <a:r>
              <a:rPr lang="en-US" sz="2600" dirty="0" smtClean="0">
                <a:latin typeface="Book Antiqua" panose="02040602050305030304" pitchFamily="18" charset="0"/>
              </a:rPr>
              <a:t>:	  			// </a:t>
            </a:r>
            <a:r>
              <a:rPr lang="en-US" sz="2600" dirty="0">
                <a:latin typeface="Book Antiqua" panose="02040602050305030304" pitchFamily="18" charset="0"/>
              </a:rPr>
              <a:t>Local function inside the class</a:t>
            </a:r>
          </a:p>
          <a:p>
            <a:pPr marL="0" indent="0" algn="just">
              <a:buNone/>
            </a:pPr>
            <a:r>
              <a:rPr lang="en-US" sz="2600" dirty="0">
                <a:latin typeface="Book Antiqua" panose="02040602050305030304" pitchFamily="18" charset="0"/>
              </a:rPr>
              <a:t>    void </a:t>
            </a:r>
            <a:r>
              <a:rPr lang="en-US" sz="2600" dirty="0" err="1">
                <a:latin typeface="Book Antiqua" panose="02040602050305030304" pitchFamily="18" charset="0"/>
              </a:rPr>
              <a:t>localFunction</a:t>
            </a:r>
            <a:r>
              <a:rPr lang="en-US" sz="2600" dirty="0">
                <a:latin typeface="Book Antiqua" panose="02040602050305030304" pitchFamily="18" charset="0"/>
              </a:rPr>
              <a:t>() {</a:t>
            </a:r>
          </a:p>
          <a:p>
            <a:pPr marL="0" indent="0" algn="just">
              <a:buNone/>
            </a:pPr>
            <a:r>
              <a:rPr lang="en-US" sz="2600" dirty="0">
                <a:latin typeface="Book Antiqua" panose="02040602050305030304" pitchFamily="18" charset="0"/>
              </a:rPr>
              <a:t>        </a:t>
            </a:r>
            <a:r>
              <a:rPr lang="en-US" sz="2600" dirty="0" err="1">
                <a:latin typeface="Book Antiqua" panose="02040602050305030304" pitchFamily="18" charset="0"/>
              </a:rPr>
              <a:t>cout</a:t>
            </a:r>
            <a:r>
              <a:rPr lang="en-US" sz="2600" dirty="0">
                <a:latin typeface="Book Antiqua" panose="02040602050305030304" pitchFamily="18" charset="0"/>
              </a:rPr>
              <a:t> &lt;&lt; "This is a local function inside a class!" &lt;&lt; </a:t>
            </a:r>
            <a:r>
              <a:rPr lang="en-US" sz="2600" dirty="0" err="1">
                <a:latin typeface="Book Antiqua" panose="02040602050305030304" pitchFamily="18" charset="0"/>
              </a:rPr>
              <a:t>endl</a:t>
            </a:r>
            <a:r>
              <a:rPr lang="en-US" sz="2600" dirty="0">
                <a:latin typeface="Book Antiqua" panose="02040602050305030304" pitchFamily="18" charset="0"/>
              </a:rPr>
              <a:t>;</a:t>
            </a:r>
          </a:p>
          <a:p>
            <a:pPr marL="0" indent="0" algn="just">
              <a:buNone/>
            </a:pPr>
            <a:r>
              <a:rPr lang="en-US" sz="2600" dirty="0">
                <a:latin typeface="Book Antiqua" panose="02040602050305030304" pitchFamily="18" charset="0"/>
              </a:rPr>
              <a:t>    }</a:t>
            </a:r>
          </a:p>
          <a:p>
            <a:pPr marL="0" indent="0" algn="just">
              <a:buNone/>
            </a:pPr>
            <a:r>
              <a:rPr lang="en-US" sz="2600" dirty="0" smtClean="0">
                <a:latin typeface="Book Antiqua" panose="02040602050305030304" pitchFamily="18" charset="0"/>
              </a:rPr>
              <a:t>};</a:t>
            </a:r>
            <a:endParaRPr lang="en-US" sz="2600" dirty="0">
              <a:latin typeface="Book Antiqua" panose="02040602050305030304" pitchFamily="18" charset="0"/>
            </a:endParaRPr>
          </a:p>
          <a:p>
            <a:pPr marL="0" indent="0" algn="just">
              <a:buNone/>
            </a:pPr>
            <a:r>
              <a:rPr lang="en-US" sz="2600" dirty="0" err="1">
                <a:latin typeface="Book Antiqua" panose="02040602050305030304" pitchFamily="18" charset="0"/>
              </a:rPr>
              <a:t>int</a:t>
            </a:r>
            <a:r>
              <a:rPr lang="en-US" sz="2600" dirty="0">
                <a:latin typeface="Book Antiqua" panose="02040602050305030304" pitchFamily="18" charset="0"/>
              </a:rPr>
              <a:t> main() {</a:t>
            </a:r>
          </a:p>
          <a:p>
            <a:pPr marL="0" indent="0" algn="just">
              <a:buNone/>
            </a:pPr>
            <a:r>
              <a:rPr lang="en-US" sz="2600" dirty="0">
                <a:latin typeface="Book Antiqua" panose="02040602050305030304" pitchFamily="18" charset="0"/>
              </a:rPr>
              <a:t>    Test </a:t>
            </a:r>
            <a:r>
              <a:rPr lang="en-US" sz="2600" dirty="0" err="1">
                <a:latin typeface="Book Antiqua" panose="02040602050305030304" pitchFamily="18" charset="0"/>
              </a:rPr>
              <a:t>obj</a:t>
            </a:r>
            <a:r>
              <a:rPr lang="en-US" sz="2600" dirty="0">
                <a:latin typeface="Book Antiqua" panose="02040602050305030304" pitchFamily="18" charset="0"/>
              </a:rPr>
              <a:t>;</a:t>
            </a:r>
          </a:p>
          <a:p>
            <a:pPr marL="0" indent="0" algn="just">
              <a:buNone/>
            </a:pPr>
            <a:r>
              <a:rPr lang="en-US" sz="2600" dirty="0">
                <a:latin typeface="Book Antiqua" panose="02040602050305030304" pitchFamily="18" charset="0"/>
              </a:rPr>
              <a:t>    </a:t>
            </a:r>
            <a:r>
              <a:rPr lang="en-US" sz="2600" dirty="0" err="1">
                <a:latin typeface="Book Antiqua" panose="02040602050305030304" pitchFamily="18" charset="0"/>
              </a:rPr>
              <a:t>obj.localFunction</a:t>
            </a:r>
            <a:r>
              <a:rPr lang="en-US" sz="2600" dirty="0">
                <a:latin typeface="Book Antiqua" panose="02040602050305030304" pitchFamily="18" charset="0"/>
              </a:rPr>
              <a:t>();  </a:t>
            </a:r>
            <a:r>
              <a:rPr lang="en-US" sz="2600" dirty="0" smtClean="0">
                <a:latin typeface="Book Antiqua" panose="02040602050305030304" pitchFamily="18" charset="0"/>
              </a:rPr>
              <a:t>		// </a:t>
            </a:r>
            <a:r>
              <a:rPr lang="en-US" sz="2600" dirty="0">
                <a:latin typeface="Book Antiqua" panose="02040602050305030304" pitchFamily="18" charset="0"/>
              </a:rPr>
              <a:t>Calling the local function via object</a:t>
            </a:r>
          </a:p>
          <a:p>
            <a:pPr marL="0" indent="0" algn="just">
              <a:buNone/>
            </a:pPr>
            <a:r>
              <a:rPr lang="en-US" sz="2600" dirty="0">
                <a:latin typeface="Book Antiqua" panose="02040602050305030304" pitchFamily="18" charset="0"/>
              </a:rPr>
              <a:t>    return 0;</a:t>
            </a:r>
          </a:p>
          <a:p>
            <a:pPr marL="0" indent="0" algn="just">
              <a:buNone/>
            </a:pPr>
            <a:r>
              <a:rPr lang="en-US" sz="2600" dirty="0" smtClean="0">
                <a:latin typeface="Book Antiqua" panose="02040602050305030304" pitchFamily="18" charset="0"/>
              </a:rPr>
              <a:t>}</a:t>
            </a:r>
            <a:endParaRPr lang="en-US" sz="2600" dirty="0">
              <a:latin typeface="Book Antiqua" panose="02040602050305030304" pitchFamily="18" charset="0"/>
            </a:endParaRPr>
          </a:p>
        </p:txBody>
      </p:sp>
    </p:spTree>
    <p:extLst>
      <p:ext uri="{BB962C8B-B14F-4D97-AF65-F5344CB8AC3E}">
        <p14:creationId xmlns:p14="http://schemas.microsoft.com/office/powerpoint/2010/main" val="17728095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8489"/>
            <a:ext cx="10515600" cy="542440"/>
          </a:xfrm>
        </p:spPr>
        <p:txBody>
          <a:bodyPr>
            <a:normAutofit/>
          </a:bodyPr>
          <a:lstStyle/>
          <a:p>
            <a:r>
              <a:rPr lang="en-US" sz="2800" dirty="0" smtClean="0">
                <a:solidFill>
                  <a:srgbClr val="FF0000"/>
                </a:solidFill>
                <a:latin typeface="Book Antiqua" panose="02040602050305030304" pitchFamily="18" charset="0"/>
              </a:rPr>
              <a:t>Inline Function in C++</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50929"/>
            <a:ext cx="10515600" cy="5780868"/>
          </a:xfrm>
        </p:spPr>
        <p:txBody>
          <a:bodyPr>
            <a:normAutofit/>
          </a:bodyPr>
          <a:lstStyle/>
          <a:p>
            <a:pPr marL="0" indent="0" algn="just">
              <a:buNone/>
            </a:pPr>
            <a:r>
              <a:rPr lang="en-US" sz="2600" dirty="0" smtClean="0">
                <a:latin typeface="Book Antiqua" panose="02040602050305030304" pitchFamily="18" charset="0"/>
              </a:rPr>
              <a:t>An inline function in C++ is a function whose code is expanded at the call site, instead of performing a normal function call. This reduces function call overhead and improves performance, especially for small, frequently used functions. </a:t>
            </a:r>
          </a:p>
          <a:p>
            <a:pPr marL="0" indent="0" algn="just">
              <a:buNone/>
            </a:pPr>
            <a:r>
              <a:rPr lang="en-US" sz="2600" dirty="0" smtClean="0">
                <a:solidFill>
                  <a:srgbClr val="FF0000"/>
                </a:solidFill>
                <a:latin typeface="Book Antiqua" panose="02040602050305030304" pitchFamily="18" charset="0"/>
              </a:rPr>
              <a:t>Key Features of Inline Functions </a:t>
            </a:r>
          </a:p>
          <a:p>
            <a:pPr algn="just">
              <a:buFont typeface="Wingdings" panose="05000000000000000000" pitchFamily="2" charset="2"/>
              <a:buChar char="Ø"/>
            </a:pPr>
            <a:r>
              <a:rPr lang="en-US" sz="2600" dirty="0" smtClean="0">
                <a:latin typeface="Book Antiqua" panose="02040602050305030304" pitchFamily="18" charset="0"/>
              </a:rPr>
              <a:t>Faster Execution</a:t>
            </a:r>
          </a:p>
          <a:p>
            <a:pPr algn="just">
              <a:buFont typeface="Wingdings" panose="05000000000000000000" pitchFamily="2" charset="2"/>
              <a:buChar char="Ø"/>
            </a:pPr>
            <a:r>
              <a:rPr lang="en-US" sz="2600" dirty="0" smtClean="0">
                <a:latin typeface="Book Antiqua" panose="02040602050305030304" pitchFamily="18" charset="0"/>
              </a:rPr>
              <a:t>No Overhead of Function Call </a:t>
            </a:r>
          </a:p>
          <a:p>
            <a:pPr algn="just">
              <a:buFont typeface="Wingdings" panose="05000000000000000000" pitchFamily="2" charset="2"/>
              <a:buChar char="Ø"/>
            </a:pPr>
            <a:r>
              <a:rPr lang="en-US" sz="2600" dirty="0" smtClean="0">
                <a:latin typeface="Book Antiqua" panose="02040602050305030304" pitchFamily="18" charset="0"/>
              </a:rPr>
              <a:t>Defining with inline keyword and Work Best for Small Functions. </a:t>
            </a:r>
            <a:endParaRPr lang="en-US" sz="2600" dirty="0">
              <a:latin typeface="Book Antiqua" panose="02040602050305030304" pitchFamily="18" charset="0"/>
            </a:endParaRPr>
          </a:p>
        </p:txBody>
      </p:sp>
    </p:spTree>
    <p:extLst>
      <p:ext uri="{BB962C8B-B14F-4D97-AF65-F5344CB8AC3E}">
        <p14:creationId xmlns:p14="http://schemas.microsoft.com/office/powerpoint/2010/main" val="2837040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87"/>
            <a:ext cx="10515600" cy="631370"/>
          </a:xfrm>
        </p:spPr>
        <p:txBody>
          <a:bodyPr>
            <a:normAutofit/>
          </a:bodyPr>
          <a:lstStyle/>
          <a:p>
            <a:r>
              <a:rPr lang="en-US" sz="2800" dirty="0" smtClean="0">
                <a:solidFill>
                  <a:srgbClr val="FF0000"/>
                </a:solidFill>
                <a:latin typeface="Book Antiqua" panose="02040602050305030304" pitchFamily="18" charset="0"/>
              </a:rPr>
              <a:t>C++ code of inline function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18456"/>
            <a:ext cx="10515600" cy="5987143"/>
          </a:xfrm>
        </p:spPr>
        <p:txBody>
          <a:bodyPr>
            <a:noAutofit/>
          </a:bodyPr>
          <a:lstStyle/>
          <a:p>
            <a:pPr marL="0" indent="0">
              <a:buNone/>
            </a:pPr>
            <a:r>
              <a:rPr lang="en-US" sz="2400" dirty="0">
                <a:latin typeface="Book Antiqua" panose="02040602050305030304" pitchFamily="18" charset="0"/>
              </a:rPr>
              <a:t>#include &lt;</a:t>
            </a:r>
            <a:r>
              <a:rPr lang="en-US" sz="2400" dirty="0" err="1">
                <a:latin typeface="Book Antiqua" panose="02040602050305030304" pitchFamily="18" charset="0"/>
              </a:rPr>
              <a:t>iostream</a:t>
            </a:r>
            <a:r>
              <a:rPr lang="en-US" sz="2400" dirty="0">
                <a:latin typeface="Book Antiqua" panose="02040602050305030304" pitchFamily="18" charset="0"/>
              </a:rPr>
              <a:t>&gt;</a:t>
            </a:r>
          </a:p>
          <a:p>
            <a:pPr marL="0" indent="0">
              <a:buNone/>
            </a:pPr>
            <a:r>
              <a:rPr lang="en-US" sz="2400" dirty="0">
                <a:latin typeface="Book Antiqua" panose="02040602050305030304" pitchFamily="18" charset="0"/>
              </a:rPr>
              <a:t>using namespace </a:t>
            </a:r>
            <a:r>
              <a:rPr lang="en-US" sz="2400" dirty="0" err="1">
                <a:latin typeface="Book Antiqua" panose="02040602050305030304" pitchFamily="18" charset="0"/>
              </a:rPr>
              <a:t>std</a:t>
            </a: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 Inline function to calculate the square of a number</a:t>
            </a:r>
          </a:p>
          <a:p>
            <a:pPr marL="0" indent="0">
              <a:buNone/>
            </a:pPr>
            <a:r>
              <a:rPr lang="en-US" sz="2400" dirty="0">
                <a:latin typeface="Book Antiqua" panose="02040602050305030304" pitchFamily="18" charset="0"/>
              </a:rPr>
              <a:t>inline </a:t>
            </a:r>
            <a:r>
              <a:rPr lang="en-US" sz="2400" dirty="0" err="1">
                <a:latin typeface="Book Antiqua" panose="02040602050305030304" pitchFamily="18" charset="0"/>
              </a:rPr>
              <a:t>int</a:t>
            </a:r>
            <a:r>
              <a:rPr lang="en-US" sz="2400" dirty="0">
                <a:latin typeface="Book Antiqua" panose="02040602050305030304" pitchFamily="18" charset="0"/>
              </a:rPr>
              <a:t> square(</a:t>
            </a:r>
            <a:r>
              <a:rPr lang="en-US" sz="2400" dirty="0" err="1">
                <a:latin typeface="Book Antiqua" panose="02040602050305030304" pitchFamily="18" charset="0"/>
              </a:rPr>
              <a:t>int</a:t>
            </a:r>
            <a:r>
              <a:rPr lang="en-US" sz="2400" dirty="0">
                <a:latin typeface="Book Antiqua" panose="02040602050305030304" pitchFamily="18" charset="0"/>
              </a:rPr>
              <a:t> x) {</a:t>
            </a:r>
          </a:p>
          <a:p>
            <a:pPr marL="0" indent="0">
              <a:buNone/>
            </a:pPr>
            <a:r>
              <a:rPr lang="en-US" sz="2400" dirty="0">
                <a:latin typeface="Book Antiqua" panose="02040602050305030304" pitchFamily="18" charset="0"/>
              </a:rPr>
              <a:t>    return x * x;</a:t>
            </a:r>
          </a:p>
          <a:p>
            <a:pPr marL="0" indent="0">
              <a:buNone/>
            </a:pP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buNone/>
            </a:pPr>
            <a:r>
              <a:rPr lang="en-US" sz="2400" dirty="0" err="1">
                <a:latin typeface="Book Antiqua" panose="02040602050305030304" pitchFamily="18" charset="0"/>
              </a:rPr>
              <a:t>int</a:t>
            </a:r>
            <a:r>
              <a:rPr lang="en-US" sz="2400" dirty="0">
                <a:latin typeface="Book Antiqua" panose="02040602050305030304" pitchFamily="18" charset="0"/>
              </a:rPr>
              <a:t> main() {</a:t>
            </a:r>
          </a:p>
          <a:p>
            <a:pPr marL="0" indent="0">
              <a:buNone/>
            </a:pPr>
            <a:r>
              <a:rPr lang="en-US" sz="2400" dirty="0">
                <a:latin typeface="Book Antiqua" panose="02040602050305030304" pitchFamily="18" charset="0"/>
              </a:rPr>
              <a:t>    </a:t>
            </a:r>
            <a:r>
              <a:rPr lang="en-US" sz="2400" dirty="0" err="1">
                <a:latin typeface="Book Antiqua" panose="02040602050305030304" pitchFamily="18" charset="0"/>
              </a:rPr>
              <a:t>int</a:t>
            </a:r>
            <a:r>
              <a:rPr lang="en-US" sz="2400" dirty="0">
                <a:latin typeface="Book Antiqua" panose="02040602050305030304" pitchFamily="18" charset="0"/>
              </a:rPr>
              <a:t> </a:t>
            </a:r>
            <a:r>
              <a:rPr lang="en-US" sz="2400" dirty="0" err="1">
                <a:latin typeface="Book Antiqua" panose="02040602050305030304" pitchFamily="18" charset="0"/>
              </a:rPr>
              <a:t>num</a:t>
            </a:r>
            <a:r>
              <a:rPr lang="en-US" sz="2400" dirty="0">
                <a:latin typeface="Book Antiqua" panose="02040602050305030304" pitchFamily="18" charset="0"/>
              </a:rPr>
              <a:t> = 5</a:t>
            </a: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    // Calling the inline function</a:t>
            </a:r>
          </a:p>
          <a:p>
            <a:pPr marL="0" indent="0">
              <a:buNone/>
            </a:pPr>
            <a:r>
              <a:rPr lang="en-US" sz="2400" dirty="0">
                <a:latin typeface="Book Antiqua" panose="02040602050305030304" pitchFamily="18" charset="0"/>
              </a:rPr>
              <a:t>    </a:t>
            </a:r>
            <a:r>
              <a:rPr lang="en-US" sz="2400" dirty="0" err="1">
                <a:latin typeface="Book Antiqua" panose="02040602050305030304" pitchFamily="18" charset="0"/>
              </a:rPr>
              <a:t>int</a:t>
            </a:r>
            <a:r>
              <a:rPr lang="en-US" sz="2400" dirty="0">
                <a:latin typeface="Book Antiqua" panose="02040602050305030304" pitchFamily="18" charset="0"/>
              </a:rPr>
              <a:t> result = square(</a:t>
            </a:r>
            <a:r>
              <a:rPr lang="en-US" sz="2400" dirty="0" err="1">
                <a:latin typeface="Book Antiqua" panose="02040602050305030304" pitchFamily="18" charset="0"/>
              </a:rPr>
              <a:t>num</a:t>
            </a: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    </a:t>
            </a:r>
            <a:r>
              <a:rPr lang="en-US" sz="2400" dirty="0" err="1">
                <a:latin typeface="Book Antiqua" panose="02040602050305030304" pitchFamily="18" charset="0"/>
              </a:rPr>
              <a:t>cout</a:t>
            </a:r>
            <a:r>
              <a:rPr lang="en-US" sz="2400" dirty="0">
                <a:latin typeface="Book Antiqua" panose="02040602050305030304" pitchFamily="18" charset="0"/>
              </a:rPr>
              <a:t> &lt;&lt; "The square of " &lt;&lt; </a:t>
            </a:r>
            <a:r>
              <a:rPr lang="en-US" sz="2400" dirty="0" err="1">
                <a:latin typeface="Book Antiqua" panose="02040602050305030304" pitchFamily="18" charset="0"/>
              </a:rPr>
              <a:t>num</a:t>
            </a:r>
            <a:r>
              <a:rPr lang="en-US" sz="2400" dirty="0">
                <a:latin typeface="Book Antiqua" panose="02040602050305030304" pitchFamily="18" charset="0"/>
              </a:rPr>
              <a:t> &lt;&lt; " is " &lt;&lt; result &lt;&lt; </a:t>
            </a:r>
            <a:r>
              <a:rPr lang="en-US" sz="2400" dirty="0" err="1">
                <a:latin typeface="Book Antiqua" panose="02040602050305030304" pitchFamily="18" charset="0"/>
              </a:rPr>
              <a:t>endl</a:t>
            </a: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buNone/>
            </a:pPr>
            <a:r>
              <a:rPr lang="en-US" sz="2400" dirty="0">
                <a:latin typeface="Book Antiqua" panose="02040602050305030304" pitchFamily="18" charset="0"/>
              </a:rPr>
              <a:t>    return 0;</a:t>
            </a:r>
          </a:p>
          <a:p>
            <a:pPr marL="0" indent="0">
              <a:buNone/>
            </a:pPr>
            <a:r>
              <a:rPr lang="en-US" sz="2400" dirty="0" smtClean="0">
                <a:latin typeface="Book Antiqua" panose="02040602050305030304" pitchFamily="18" charset="0"/>
              </a:rPr>
              <a:t>}</a:t>
            </a:r>
          </a:p>
        </p:txBody>
      </p:sp>
    </p:spTree>
    <p:extLst>
      <p:ext uri="{BB962C8B-B14F-4D97-AF65-F5344CB8AC3E}">
        <p14:creationId xmlns:p14="http://schemas.microsoft.com/office/powerpoint/2010/main" val="19523548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2"/>
            <a:ext cx="10515600" cy="489856"/>
          </a:xfrm>
        </p:spPr>
        <p:txBody>
          <a:bodyPr>
            <a:normAutofit/>
          </a:bodyPr>
          <a:lstStyle/>
          <a:p>
            <a:r>
              <a:rPr lang="en-US" sz="2800" dirty="0" smtClean="0">
                <a:solidFill>
                  <a:srgbClr val="FF0000"/>
                </a:solidFill>
                <a:latin typeface="Book Antiqua" panose="02040602050305030304" pitchFamily="18" charset="0"/>
              </a:rPr>
              <a:t>Default Arguments in C++</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53143"/>
            <a:ext cx="10515600" cy="5856514"/>
          </a:xfrm>
        </p:spPr>
        <p:txBody>
          <a:bodyPr>
            <a:normAutofit/>
          </a:bodyPr>
          <a:lstStyle/>
          <a:p>
            <a:pPr marL="0" indent="0" algn="just">
              <a:buNone/>
            </a:pPr>
            <a:r>
              <a:rPr lang="en-US" sz="2600" dirty="0">
                <a:latin typeface="Book Antiqua" panose="02040602050305030304" pitchFamily="18" charset="0"/>
              </a:rPr>
              <a:t>In C++, default arguments allow you to specify default values for function parameters. </a:t>
            </a: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If </a:t>
            </a:r>
            <a:r>
              <a:rPr lang="en-US" sz="2600" dirty="0">
                <a:latin typeface="Book Antiqua" panose="02040602050305030304" pitchFamily="18" charset="0"/>
              </a:rPr>
              <a:t>a function is called without passing an argument for that parameter, the default value is used. </a:t>
            </a:r>
            <a:endParaRPr lang="en-US" sz="2600" dirty="0" smtClean="0">
              <a:latin typeface="Book Antiqua" panose="02040602050305030304" pitchFamily="18" charset="0"/>
            </a:endParaRPr>
          </a:p>
          <a:p>
            <a:pPr marL="0" indent="0" algn="just">
              <a:buNone/>
            </a:pPr>
            <a:r>
              <a:rPr lang="en-US" sz="2600" dirty="0" smtClean="0">
                <a:latin typeface="Book Antiqua" panose="02040602050305030304" pitchFamily="18" charset="0"/>
              </a:rPr>
              <a:t>This </a:t>
            </a:r>
            <a:r>
              <a:rPr lang="en-US" sz="2600" dirty="0">
                <a:latin typeface="Book Antiqua" panose="02040602050305030304" pitchFamily="18" charset="0"/>
              </a:rPr>
              <a:t>provides a way to simplify function calls, especially when you want to use the same function with some common default values but also want to give the option of overriding them.</a:t>
            </a:r>
          </a:p>
        </p:txBody>
      </p:sp>
    </p:spTree>
    <p:extLst>
      <p:ext uri="{BB962C8B-B14F-4D97-AF65-F5344CB8AC3E}">
        <p14:creationId xmlns:p14="http://schemas.microsoft.com/office/powerpoint/2010/main" val="3795382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87087"/>
            <a:ext cx="10515600" cy="587827"/>
          </a:xfrm>
        </p:spPr>
        <p:txBody>
          <a:bodyPr>
            <a:normAutofit/>
          </a:bodyPr>
          <a:lstStyle/>
          <a:p>
            <a:r>
              <a:rPr lang="en-US" sz="2800" dirty="0" smtClean="0">
                <a:solidFill>
                  <a:srgbClr val="FF0000"/>
                </a:solidFill>
                <a:latin typeface="Book Antiqua" panose="02040602050305030304" pitchFamily="18" charset="0"/>
              </a:rPr>
              <a:t>C++ code for Default Arguments</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74914"/>
            <a:ext cx="10515600" cy="6096000"/>
          </a:xfrm>
        </p:spPr>
        <p:txBody>
          <a:bodyPr>
            <a:normAutofit fontScale="85000" lnSpcReduction="20000"/>
          </a:bodyPr>
          <a:lstStyle/>
          <a:p>
            <a:pPr marL="0" indent="0">
              <a:buNone/>
            </a:pPr>
            <a:r>
              <a:rPr lang="en-US" dirty="0">
                <a:latin typeface="Book Antiqua" panose="02040602050305030304" pitchFamily="18" charset="0"/>
              </a:rPr>
              <a:t>#include &lt;</a:t>
            </a:r>
            <a:r>
              <a:rPr lang="en-US" dirty="0" err="1">
                <a:latin typeface="Book Antiqua" panose="02040602050305030304" pitchFamily="18" charset="0"/>
              </a:rPr>
              <a:t>iostream</a:t>
            </a:r>
            <a:r>
              <a:rPr lang="en-US" dirty="0">
                <a:latin typeface="Book Antiqua" panose="02040602050305030304" pitchFamily="18" charset="0"/>
              </a:rPr>
              <a:t>&gt;</a:t>
            </a:r>
          </a:p>
          <a:p>
            <a:pPr marL="0" indent="0">
              <a:buNone/>
            </a:pPr>
            <a:r>
              <a:rPr lang="en-US" dirty="0">
                <a:latin typeface="Book Antiqua" panose="02040602050305030304" pitchFamily="18" charset="0"/>
              </a:rPr>
              <a:t>using namespace </a:t>
            </a:r>
            <a:r>
              <a:rPr lang="en-US" dirty="0" err="1">
                <a:latin typeface="Book Antiqua" panose="02040602050305030304" pitchFamily="18" charset="0"/>
              </a:rPr>
              <a:t>std</a:t>
            </a:r>
            <a:r>
              <a:rPr lang="en-US" dirty="0" smtClean="0">
                <a:latin typeface="Book Antiqua" panose="02040602050305030304" pitchFamily="18" charset="0"/>
              </a:rPr>
              <a:t>;</a:t>
            </a:r>
            <a:endParaRPr lang="en-US" dirty="0">
              <a:latin typeface="Book Antiqua" panose="02040602050305030304" pitchFamily="18" charset="0"/>
            </a:endParaRPr>
          </a:p>
          <a:p>
            <a:pPr marL="0" indent="0">
              <a:buNone/>
            </a:pPr>
            <a:r>
              <a:rPr lang="en-US" dirty="0">
                <a:latin typeface="Book Antiqua" panose="02040602050305030304" pitchFamily="18" charset="0"/>
              </a:rPr>
              <a:t>// Function with default arguments</a:t>
            </a:r>
          </a:p>
          <a:p>
            <a:pPr marL="0" indent="0">
              <a:buNone/>
            </a:pPr>
            <a:r>
              <a:rPr lang="en-US" dirty="0">
                <a:latin typeface="Book Antiqua" panose="02040602050305030304" pitchFamily="18" charset="0"/>
              </a:rPr>
              <a:t>void display(</a:t>
            </a:r>
            <a:r>
              <a:rPr lang="en-US" dirty="0" err="1">
                <a:latin typeface="Book Antiqua" panose="02040602050305030304" pitchFamily="18" charset="0"/>
              </a:rPr>
              <a:t>int</a:t>
            </a:r>
            <a:r>
              <a:rPr lang="en-US" dirty="0">
                <a:latin typeface="Book Antiqua" panose="02040602050305030304" pitchFamily="18" charset="0"/>
              </a:rPr>
              <a:t> x = 10, </a:t>
            </a:r>
            <a:r>
              <a:rPr lang="en-US" dirty="0" err="1">
                <a:latin typeface="Book Antiqua" panose="02040602050305030304" pitchFamily="18" charset="0"/>
              </a:rPr>
              <a:t>int</a:t>
            </a:r>
            <a:r>
              <a:rPr lang="en-US" dirty="0">
                <a:latin typeface="Book Antiqua" panose="02040602050305030304" pitchFamily="18" charset="0"/>
              </a:rPr>
              <a:t> y = 20) {</a:t>
            </a:r>
          </a:p>
          <a:p>
            <a:pPr marL="0" indent="0">
              <a:buNone/>
            </a:pPr>
            <a:r>
              <a:rPr lang="en-US" dirty="0">
                <a:latin typeface="Book Antiqua" panose="02040602050305030304" pitchFamily="18" charset="0"/>
              </a:rPr>
              <a:t>    </a:t>
            </a:r>
            <a:r>
              <a:rPr lang="en-US" dirty="0" err="1">
                <a:latin typeface="Book Antiqua" panose="02040602050305030304" pitchFamily="18" charset="0"/>
              </a:rPr>
              <a:t>cout</a:t>
            </a:r>
            <a:r>
              <a:rPr lang="en-US" dirty="0">
                <a:latin typeface="Book Antiqua" panose="02040602050305030304" pitchFamily="18" charset="0"/>
              </a:rPr>
              <a:t> &lt;&lt; "x: " &lt;&lt; x &lt;&lt; ", y: " &lt;&lt; y &lt;&lt; </a:t>
            </a:r>
            <a:r>
              <a:rPr lang="en-US" dirty="0" err="1">
                <a:latin typeface="Book Antiqua" panose="02040602050305030304" pitchFamily="18" charset="0"/>
              </a:rPr>
              <a:t>endl</a:t>
            </a:r>
            <a:r>
              <a:rPr lang="en-US" dirty="0">
                <a:latin typeface="Book Antiqua" panose="02040602050305030304" pitchFamily="18" charset="0"/>
              </a:rPr>
              <a:t>;</a:t>
            </a:r>
          </a:p>
          <a:p>
            <a:pPr marL="0" indent="0">
              <a:buNone/>
            </a:pPr>
            <a:r>
              <a:rPr lang="en-US" dirty="0" smtClean="0">
                <a:latin typeface="Book Antiqua" panose="02040602050305030304" pitchFamily="18" charset="0"/>
              </a:rPr>
              <a:t>}</a:t>
            </a:r>
            <a:endParaRPr lang="en-US" dirty="0">
              <a:latin typeface="Book Antiqua" panose="02040602050305030304" pitchFamily="18" charset="0"/>
            </a:endParaRPr>
          </a:p>
          <a:p>
            <a:pPr marL="0" indent="0">
              <a:buNone/>
            </a:pPr>
            <a:r>
              <a:rPr lang="en-US" dirty="0" err="1">
                <a:latin typeface="Book Antiqua" panose="02040602050305030304" pitchFamily="18" charset="0"/>
              </a:rPr>
              <a:t>int</a:t>
            </a:r>
            <a:r>
              <a:rPr lang="en-US" dirty="0">
                <a:latin typeface="Book Antiqua" panose="02040602050305030304" pitchFamily="18" charset="0"/>
              </a:rPr>
              <a:t> main() {</a:t>
            </a:r>
          </a:p>
          <a:p>
            <a:pPr marL="0" indent="0">
              <a:buNone/>
            </a:pPr>
            <a:r>
              <a:rPr lang="en-US" dirty="0">
                <a:latin typeface="Book Antiqua" panose="02040602050305030304" pitchFamily="18" charset="0"/>
              </a:rPr>
              <a:t>    </a:t>
            </a:r>
            <a:r>
              <a:rPr lang="en-US" dirty="0" err="1">
                <a:latin typeface="Book Antiqua" panose="02040602050305030304" pitchFamily="18" charset="0"/>
              </a:rPr>
              <a:t>cout</a:t>
            </a:r>
            <a:r>
              <a:rPr lang="en-US" dirty="0">
                <a:latin typeface="Book Antiqua" panose="02040602050305030304" pitchFamily="18" charset="0"/>
              </a:rPr>
              <a:t> &lt;&lt; "Calling display() with no arguments:" &lt;&lt; </a:t>
            </a:r>
            <a:r>
              <a:rPr lang="en-US" dirty="0" err="1">
                <a:latin typeface="Book Antiqua" panose="02040602050305030304" pitchFamily="18" charset="0"/>
              </a:rPr>
              <a:t>endl</a:t>
            </a:r>
            <a:r>
              <a:rPr lang="en-US" dirty="0">
                <a:latin typeface="Book Antiqua" panose="02040602050305030304" pitchFamily="18" charset="0"/>
              </a:rPr>
              <a:t>;</a:t>
            </a:r>
          </a:p>
          <a:p>
            <a:pPr marL="0" indent="0">
              <a:buNone/>
            </a:pPr>
            <a:r>
              <a:rPr lang="en-US" dirty="0">
                <a:latin typeface="Book Antiqua" panose="02040602050305030304" pitchFamily="18" charset="0"/>
              </a:rPr>
              <a:t>    display();  // Uses default arguments for both x and </a:t>
            </a:r>
            <a:r>
              <a:rPr lang="en-US" dirty="0" smtClean="0">
                <a:latin typeface="Book Antiqua" panose="02040602050305030304" pitchFamily="18" charset="0"/>
              </a:rPr>
              <a:t>y</a:t>
            </a:r>
            <a:endParaRPr lang="en-US" dirty="0">
              <a:latin typeface="Book Antiqua" panose="02040602050305030304" pitchFamily="18" charset="0"/>
            </a:endParaRPr>
          </a:p>
          <a:p>
            <a:pPr marL="0" indent="0">
              <a:buNone/>
            </a:pPr>
            <a:r>
              <a:rPr lang="en-US" dirty="0">
                <a:latin typeface="Book Antiqua" panose="02040602050305030304" pitchFamily="18" charset="0"/>
              </a:rPr>
              <a:t>    </a:t>
            </a:r>
            <a:r>
              <a:rPr lang="en-US" dirty="0" err="1">
                <a:latin typeface="Book Antiqua" panose="02040602050305030304" pitchFamily="18" charset="0"/>
              </a:rPr>
              <a:t>cout</a:t>
            </a:r>
            <a:r>
              <a:rPr lang="en-US" dirty="0">
                <a:latin typeface="Book Antiqua" panose="02040602050305030304" pitchFamily="18" charset="0"/>
              </a:rPr>
              <a:t> &lt;&lt; "Calling display(30):" &lt;&lt; </a:t>
            </a:r>
            <a:r>
              <a:rPr lang="en-US" dirty="0" err="1">
                <a:latin typeface="Book Antiqua" panose="02040602050305030304" pitchFamily="18" charset="0"/>
              </a:rPr>
              <a:t>endl</a:t>
            </a:r>
            <a:r>
              <a:rPr lang="en-US" dirty="0">
                <a:latin typeface="Book Antiqua" panose="02040602050305030304" pitchFamily="18" charset="0"/>
              </a:rPr>
              <a:t>;</a:t>
            </a:r>
          </a:p>
          <a:p>
            <a:pPr marL="0" indent="0">
              <a:buNone/>
            </a:pPr>
            <a:r>
              <a:rPr lang="en-US" dirty="0">
                <a:latin typeface="Book Antiqua" panose="02040602050305030304" pitchFamily="18" charset="0"/>
              </a:rPr>
              <a:t>    display(30);  // Only x is provided, y uses the default </a:t>
            </a:r>
            <a:r>
              <a:rPr lang="en-US" dirty="0" smtClean="0">
                <a:latin typeface="Book Antiqua" panose="02040602050305030304" pitchFamily="18" charset="0"/>
              </a:rPr>
              <a:t>value</a:t>
            </a:r>
            <a:endParaRPr lang="en-US" dirty="0">
              <a:latin typeface="Book Antiqua" panose="02040602050305030304" pitchFamily="18" charset="0"/>
            </a:endParaRPr>
          </a:p>
          <a:p>
            <a:pPr marL="0" indent="0">
              <a:buNone/>
            </a:pPr>
            <a:r>
              <a:rPr lang="en-US" dirty="0">
                <a:latin typeface="Book Antiqua" panose="02040602050305030304" pitchFamily="18" charset="0"/>
              </a:rPr>
              <a:t>    </a:t>
            </a:r>
            <a:r>
              <a:rPr lang="en-US" dirty="0" err="1">
                <a:latin typeface="Book Antiqua" panose="02040602050305030304" pitchFamily="18" charset="0"/>
              </a:rPr>
              <a:t>cout</a:t>
            </a:r>
            <a:r>
              <a:rPr lang="en-US" dirty="0">
                <a:latin typeface="Book Antiqua" panose="02040602050305030304" pitchFamily="18" charset="0"/>
              </a:rPr>
              <a:t> &lt;&lt; "Calling display(40, 50):" &lt;&lt; </a:t>
            </a:r>
            <a:r>
              <a:rPr lang="en-US" dirty="0" err="1">
                <a:latin typeface="Book Antiqua" panose="02040602050305030304" pitchFamily="18" charset="0"/>
              </a:rPr>
              <a:t>endl</a:t>
            </a:r>
            <a:r>
              <a:rPr lang="en-US" dirty="0">
                <a:latin typeface="Book Antiqua" panose="02040602050305030304" pitchFamily="18" charset="0"/>
              </a:rPr>
              <a:t>;</a:t>
            </a:r>
          </a:p>
          <a:p>
            <a:pPr marL="0" indent="0">
              <a:buNone/>
            </a:pPr>
            <a:r>
              <a:rPr lang="en-US" dirty="0">
                <a:latin typeface="Book Antiqua" panose="02040602050305030304" pitchFamily="18" charset="0"/>
              </a:rPr>
              <a:t>    display(40, 50);  // Both x and y are provided, default values are </a:t>
            </a:r>
            <a:r>
              <a:rPr lang="en-US" dirty="0" smtClean="0">
                <a:latin typeface="Book Antiqua" panose="02040602050305030304" pitchFamily="18" charset="0"/>
              </a:rPr>
              <a:t>ignored</a:t>
            </a:r>
            <a:endParaRPr lang="en-US" dirty="0">
              <a:latin typeface="Book Antiqua" panose="02040602050305030304" pitchFamily="18" charset="0"/>
            </a:endParaRPr>
          </a:p>
          <a:p>
            <a:pPr marL="0" indent="0">
              <a:buNone/>
            </a:pPr>
            <a:r>
              <a:rPr lang="en-US" dirty="0">
                <a:latin typeface="Book Antiqua" panose="02040602050305030304" pitchFamily="18" charset="0"/>
              </a:rPr>
              <a:t>    return 0;</a:t>
            </a:r>
          </a:p>
          <a:p>
            <a:pPr marL="0" indent="0">
              <a:buNone/>
            </a:pPr>
            <a:r>
              <a:rPr lang="en-US" dirty="0" smtClean="0">
                <a:latin typeface="Book Antiqua" panose="02040602050305030304" pitchFamily="18" charset="0"/>
              </a:rPr>
              <a:t>}</a:t>
            </a:r>
            <a:endParaRPr lang="en-US" dirty="0">
              <a:latin typeface="Book Antiqua" panose="02040602050305030304" pitchFamily="18" charset="0"/>
            </a:endParaRPr>
          </a:p>
        </p:txBody>
      </p:sp>
    </p:spTree>
    <p:extLst>
      <p:ext uri="{BB962C8B-B14F-4D97-AF65-F5344CB8AC3E}">
        <p14:creationId xmlns:p14="http://schemas.microsoft.com/office/powerpoint/2010/main" val="2681862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790416"/>
            <a:ext cx="10515600" cy="5873856"/>
          </a:xfrm>
        </p:spPr>
        <p:txBody>
          <a:bodyPr>
            <a:normAutofit/>
          </a:bodyPr>
          <a:lstStyle/>
          <a:p>
            <a:pPr marL="0" indent="0" algn="just">
              <a:buNone/>
            </a:pPr>
            <a:r>
              <a:rPr lang="en-US" sz="2600" dirty="0" smtClean="0">
                <a:solidFill>
                  <a:srgbClr val="FF0000"/>
                </a:solidFill>
                <a:latin typeface="Book Antiqua" panose="02040602050305030304" pitchFamily="18" charset="0"/>
              </a:rPr>
              <a:t>Return Type: </a:t>
            </a:r>
            <a:r>
              <a:rPr lang="en-US" sz="2600" dirty="0" smtClean="0">
                <a:latin typeface="Book Antiqua" panose="02040602050305030304" pitchFamily="18" charset="0"/>
              </a:rPr>
              <a:t>Specifies the type of value the function returns           (e.g., </a:t>
            </a:r>
            <a:r>
              <a:rPr lang="en-US" sz="2600" dirty="0" err="1" smtClean="0">
                <a:latin typeface="Book Antiqua" panose="02040602050305030304" pitchFamily="18" charset="0"/>
              </a:rPr>
              <a:t>int</a:t>
            </a:r>
            <a:r>
              <a:rPr lang="en-US" sz="2600" dirty="0" smtClean="0">
                <a:latin typeface="Book Antiqua" panose="02040602050305030304" pitchFamily="18" charset="0"/>
              </a:rPr>
              <a:t>, float, void). </a:t>
            </a:r>
            <a:r>
              <a:rPr lang="en-US" sz="2600" b="1" dirty="0" smtClean="0">
                <a:latin typeface="Book Antiqua" panose="02040602050305030304" pitchFamily="18" charset="0"/>
              </a:rPr>
              <a:t>  </a:t>
            </a:r>
          </a:p>
          <a:p>
            <a:pPr marL="0" indent="0" algn="just">
              <a:buNone/>
            </a:pPr>
            <a:r>
              <a:rPr lang="en-US" sz="2600" dirty="0" smtClean="0">
                <a:solidFill>
                  <a:srgbClr val="FF0000"/>
                </a:solidFill>
                <a:latin typeface="Book Antiqua" panose="02040602050305030304" pitchFamily="18" charset="0"/>
              </a:rPr>
              <a:t>Function Name:</a:t>
            </a:r>
            <a:r>
              <a:rPr lang="en-US" sz="2600" b="1" dirty="0" smtClean="0">
                <a:latin typeface="Book Antiqua" panose="02040602050305030304" pitchFamily="18" charset="0"/>
              </a:rPr>
              <a:t>	</a:t>
            </a:r>
            <a:r>
              <a:rPr lang="en-US" sz="2600" dirty="0" smtClean="0">
                <a:latin typeface="Book Antiqua" panose="02040602050305030304" pitchFamily="18" charset="0"/>
              </a:rPr>
              <a:t>Identifies the function.</a:t>
            </a:r>
          </a:p>
          <a:p>
            <a:pPr marL="0" indent="0" algn="just">
              <a:buNone/>
            </a:pPr>
            <a:r>
              <a:rPr lang="en-US" sz="2600" dirty="0" smtClean="0">
                <a:solidFill>
                  <a:srgbClr val="FF0000"/>
                </a:solidFill>
                <a:latin typeface="Book Antiqua" panose="02040602050305030304" pitchFamily="18" charset="0"/>
              </a:rPr>
              <a:t>Parameters:	</a:t>
            </a:r>
            <a:r>
              <a:rPr lang="en-US" sz="2600" b="1" dirty="0" smtClean="0">
                <a:latin typeface="Book Antiqua" panose="02040602050305030304" pitchFamily="18" charset="0"/>
              </a:rPr>
              <a:t>   </a:t>
            </a:r>
            <a:r>
              <a:rPr lang="en-US" sz="2600" dirty="0" smtClean="0">
                <a:latin typeface="Book Antiqua" panose="02040602050305030304" pitchFamily="18" charset="0"/>
              </a:rPr>
              <a:t>Input to the function (optional).</a:t>
            </a:r>
          </a:p>
          <a:p>
            <a:pPr marL="0" indent="0" algn="just">
              <a:buNone/>
            </a:pPr>
            <a:r>
              <a:rPr lang="en-US" sz="2600" dirty="0" smtClean="0">
                <a:solidFill>
                  <a:srgbClr val="FF0000"/>
                </a:solidFill>
                <a:latin typeface="Book Antiqua" panose="02040602050305030304" pitchFamily="18" charset="0"/>
              </a:rPr>
              <a:t>Function Body:    </a:t>
            </a:r>
            <a:r>
              <a:rPr lang="en-US" sz="2600" dirty="0" smtClean="0">
                <a:latin typeface="Book Antiqua" panose="02040602050305030304" pitchFamily="18" charset="0"/>
              </a:rPr>
              <a:t>Contains the code to execute. </a:t>
            </a:r>
          </a:p>
          <a:p>
            <a:pPr marL="0" indent="0" algn="just">
              <a:buNone/>
            </a:pPr>
            <a:r>
              <a:rPr lang="en-US" sz="2600" dirty="0" smtClean="0">
                <a:solidFill>
                  <a:srgbClr val="FF0000"/>
                </a:solidFill>
                <a:latin typeface="Book Antiqua" panose="02040602050305030304" pitchFamily="18" charset="0"/>
              </a:rPr>
              <a:t>Return Statement:     </a:t>
            </a:r>
            <a:r>
              <a:rPr lang="en-US" sz="2600" dirty="0" smtClean="0">
                <a:latin typeface="Book Antiqua" panose="02040602050305030304" pitchFamily="18" charset="0"/>
              </a:rPr>
              <a:t>Sends a value back to the caller (optional for 				      void functions).  </a:t>
            </a:r>
          </a:p>
          <a:p>
            <a:pPr marL="0" indent="0" algn="just">
              <a:buNone/>
            </a:pPr>
            <a:endParaRPr lang="en-US" sz="2600" dirty="0">
              <a:latin typeface="Book Antiqua" panose="02040602050305030304" pitchFamily="18" charset="0"/>
            </a:endParaRPr>
          </a:p>
        </p:txBody>
      </p:sp>
      <p:sp>
        <p:nvSpPr>
          <p:cNvPr id="4" name="Title 3"/>
          <p:cNvSpPr>
            <a:spLocks noGrp="1"/>
          </p:cNvSpPr>
          <p:nvPr>
            <p:ph type="title"/>
          </p:nvPr>
        </p:nvSpPr>
        <p:spPr>
          <a:xfrm>
            <a:off x="838200" y="108489"/>
            <a:ext cx="10515600" cy="681926"/>
          </a:xfrm>
        </p:spPr>
        <p:txBody>
          <a:bodyPr>
            <a:normAutofit/>
          </a:bodyPr>
          <a:lstStyle/>
          <a:p>
            <a:r>
              <a:rPr lang="en-US" sz="2800" dirty="0" smtClean="0">
                <a:solidFill>
                  <a:srgbClr val="FF0000"/>
                </a:solidFill>
                <a:latin typeface="Book Antiqua" panose="02040602050305030304" pitchFamily="18" charset="0"/>
              </a:rPr>
              <a:t>iii. Components </a:t>
            </a:r>
            <a:endParaRPr lang="en-US" sz="2800" dirty="0">
              <a:solidFill>
                <a:srgbClr val="FF0000"/>
              </a:solidFill>
              <a:latin typeface="Book Antiqua" panose="02040602050305030304" pitchFamily="18" charset="0"/>
            </a:endParaRPr>
          </a:p>
        </p:txBody>
      </p:sp>
    </p:spTree>
    <p:extLst>
      <p:ext uri="{BB962C8B-B14F-4D97-AF65-F5344CB8AC3E}">
        <p14:creationId xmlns:p14="http://schemas.microsoft.com/office/powerpoint/2010/main" val="272663262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0629"/>
            <a:ext cx="10515600" cy="544285"/>
          </a:xfrm>
        </p:spPr>
        <p:txBody>
          <a:bodyPr>
            <a:normAutofit/>
          </a:bodyPr>
          <a:lstStyle/>
          <a:p>
            <a:r>
              <a:rPr lang="en-US" sz="2800" dirty="0" smtClean="0">
                <a:solidFill>
                  <a:srgbClr val="FF0000"/>
                </a:solidFill>
                <a:latin typeface="Book Antiqua" panose="02040602050305030304" pitchFamily="18" charset="0"/>
              </a:rPr>
              <a:t>Return Statement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74914"/>
            <a:ext cx="10515600" cy="6074229"/>
          </a:xfrm>
        </p:spPr>
        <p:txBody>
          <a:bodyPr>
            <a:normAutofit fontScale="92500" lnSpcReduction="10000"/>
          </a:bodyPr>
          <a:lstStyle/>
          <a:p>
            <a:pPr marL="0" indent="0" algn="just">
              <a:buNone/>
            </a:pPr>
            <a:r>
              <a:rPr lang="en-US" sz="2600" dirty="0">
                <a:latin typeface="Book Antiqua" panose="02040602050305030304" pitchFamily="18" charset="0"/>
              </a:rPr>
              <a:t>The return statement in C++ is used to exit a function and optionally send a value back to the caller. It is important for controlling program flow and returning computed values from functions.</a:t>
            </a:r>
          </a:p>
          <a:p>
            <a:pPr marL="0" indent="0">
              <a:buNone/>
            </a:pPr>
            <a:r>
              <a:rPr lang="en-US" sz="2600" dirty="0" smtClean="0">
                <a:solidFill>
                  <a:srgbClr val="FF0000"/>
                </a:solidFill>
                <a:latin typeface="Book Antiqua" panose="02040602050305030304" pitchFamily="18" charset="0"/>
              </a:rPr>
              <a:t>Function Returning an integer:</a:t>
            </a:r>
          </a:p>
          <a:p>
            <a:pPr marL="0" indent="0">
              <a:buNone/>
            </a:pPr>
            <a:r>
              <a:rPr lang="en-US" sz="2400" dirty="0" smtClean="0">
                <a:latin typeface="Book Antiqua" panose="02040602050305030304" pitchFamily="18" charset="0"/>
              </a:rPr>
              <a:t>	#</a:t>
            </a:r>
            <a:r>
              <a:rPr lang="en-US" sz="2400" dirty="0">
                <a:latin typeface="Book Antiqua" panose="02040602050305030304" pitchFamily="18" charset="0"/>
              </a:rPr>
              <a:t>include &lt;</a:t>
            </a:r>
            <a:r>
              <a:rPr lang="en-US" sz="2400" dirty="0" err="1">
                <a:latin typeface="Book Antiqua" panose="02040602050305030304" pitchFamily="18" charset="0"/>
              </a:rPr>
              <a:t>iostream</a:t>
            </a:r>
            <a:r>
              <a:rPr lang="en-US" sz="2400" dirty="0">
                <a:latin typeface="Book Antiqua" panose="02040602050305030304" pitchFamily="18" charset="0"/>
              </a:rPr>
              <a:t>&gt;</a:t>
            </a:r>
          </a:p>
          <a:p>
            <a:pPr marL="0" indent="0">
              <a:buNone/>
            </a:pPr>
            <a:r>
              <a:rPr lang="en-US" sz="2400" dirty="0" smtClean="0">
                <a:latin typeface="Book Antiqua" panose="02040602050305030304" pitchFamily="18" charset="0"/>
              </a:rPr>
              <a:t>	using </a:t>
            </a:r>
            <a:r>
              <a:rPr lang="en-US" sz="2400" dirty="0">
                <a:latin typeface="Book Antiqua" panose="02040602050305030304" pitchFamily="18" charset="0"/>
              </a:rPr>
              <a:t>namespace </a:t>
            </a:r>
            <a:r>
              <a:rPr lang="en-US" sz="2400" dirty="0" err="1">
                <a:latin typeface="Book Antiqua" panose="02040602050305030304" pitchFamily="18" charset="0"/>
              </a:rPr>
              <a:t>std</a:t>
            </a:r>
            <a:r>
              <a:rPr lang="en-US" sz="2400" dirty="0" smtClean="0">
                <a:latin typeface="Book Antiqua" panose="02040602050305030304" pitchFamily="18" charset="0"/>
              </a:rPr>
              <a:t>;</a:t>
            </a:r>
            <a:endParaRPr lang="en-US" sz="2400" dirty="0">
              <a:latin typeface="Book Antiqua" panose="02040602050305030304" pitchFamily="18" charset="0"/>
            </a:endParaRPr>
          </a:p>
          <a:p>
            <a:pPr marL="0" indent="0">
              <a:buNone/>
            </a:pPr>
            <a:r>
              <a:rPr lang="en-US" sz="2400" dirty="0" smtClean="0">
                <a:latin typeface="Book Antiqua" panose="02040602050305030304" pitchFamily="18" charset="0"/>
              </a:rPr>
              <a:t>	// </a:t>
            </a:r>
            <a:r>
              <a:rPr lang="en-US" sz="2400" dirty="0">
                <a:latin typeface="Book Antiqua" panose="02040602050305030304" pitchFamily="18" charset="0"/>
              </a:rPr>
              <a:t>Function to add two numbers and return the result</a:t>
            </a:r>
          </a:p>
          <a:p>
            <a:pPr marL="0" indent="0">
              <a:buNone/>
            </a:pPr>
            <a:r>
              <a:rPr lang="en-US" sz="2400" dirty="0" smtClean="0">
                <a:latin typeface="Book Antiqua" panose="02040602050305030304" pitchFamily="18" charset="0"/>
              </a:rPr>
              <a:t>	</a:t>
            </a:r>
            <a:r>
              <a:rPr lang="en-US" sz="2400" dirty="0" err="1" smtClean="0">
                <a:latin typeface="Book Antiqua" panose="02040602050305030304" pitchFamily="18" charset="0"/>
              </a:rPr>
              <a:t>int</a:t>
            </a:r>
            <a:r>
              <a:rPr lang="en-US" sz="2400" dirty="0" smtClean="0">
                <a:latin typeface="Book Antiqua" panose="02040602050305030304" pitchFamily="18" charset="0"/>
              </a:rPr>
              <a:t> </a:t>
            </a:r>
            <a:r>
              <a:rPr lang="en-US" sz="2400" dirty="0">
                <a:latin typeface="Book Antiqua" panose="02040602050305030304" pitchFamily="18" charset="0"/>
              </a:rPr>
              <a:t>add(</a:t>
            </a:r>
            <a:r>
              <a:rPr lang="en-US" sz="2400" dirty="0" err="1">
                <a:latin typeface="Book Antiqua" panose="02040602050305030304" pitchFamily="18" charset="0"/>
              </a:rPr>
              <a:t>int</a:t>
            </a:r>
            <a:r>
              <a:rPr lang="en-US" sz="2400" dirty="0">
                <a:latin typeface="Book Antiqua" panose="02040602050305030304" pitchFamily="18" charset="0"/>
              </a:rPr>
              <a:t> a, </a:t>
            </a:r>
            <a:r>
              <a:rPr lang="en-US" sz="2400" dirty="0" err="1">
                <a:latin typeface="Book Antiqua" panose="02040602050305030304" pitchFamily="18" charset="0"/>
              </a:rPr>
              <a:t>int</a:t>
            </a:r>
            <a:r>
              <a:rPr lang="en-US" sz="2400" dirty="0">
                <a:latin typeface="Book Antiqua" panose="02040602050305030304" pitchFamily="18" charset="0"/>
              </a:rPr>
              <a:t> b) {</a:t>
            </a:r>
          </a:p>
          <a:p>
            <a:pPr marL="0" indent="0">
              <a:buNone/>
            </a:pPr>
            <a:r>
              <a:rPr lang="en-US" sz="2400" dirty="0">
                <a:latin typeface="Book Antiqua" panose="02040602050305030304" pitchFamily="18" charset="0"/>
              </a:rPr>
              <a:t>    </a:t>
            </a:r>
            <a:r>
              <a:rPr lang="en-US" sz="2400" dirty="0" smtClean="0">
                <a:latin typeface="Book Antiqua" panose="02040602050305030304" pitchFamily="18" charset="0"/>
              </a:rPr>
              <a:t>	return </a:t>
            </a:r>
            <a:r>
              <a:rPr lang="en-US" sz="2400" dirty="0">
                <a:latin typeface="Book Antiqua" panose="02040602050305030304" pitchFamily="18" charset="0"/>
              </a:rPr>
              <a:t>a + b; // Returns the sum of a and b</a:t>
            </a:r>
          </a:p>
          <a:p>
            <a:pPr marL="0" indent="0">
              <a:buNone/>
            </a:pPr>
            <a:r>
              <a:rPr lang="en-US" sz="2400" dirty="0" smtClean="0">
                <a:latin typeface="Book Antiqua" panose="02040602050305030304" pitchFamily="18" charset="0"/>
              </a:rPr>
              <a:t>	}</a:t>
            </a:r>
            <a:endParaRPr lang="en-US" sz="2400" dirty="0">
              <a:latin typeface="Book Antiqua" panose="02040602050305030304" pitchFamily="18" charset="0"/>
            </a:endParaRPr>
          </a:p>
          <a:p>
            <a:pPr marL="0" indent="0">
              <a:buNone/>
            </a:pPr>
            <a:r>
              <a:rPr lang="en-US" sz="2400" dirty="0" smtClean="0">
                <a:latin typeface="Book Antiqua" panose="02040602050305030304" pitchFamily="18" charset="0"/>
              </a:rPr>
              <a:t>	</a:t>
            </a:r>
            <a:r>
              <a:rPr lang="en-US" sz="2400" dirty="0" err="1" smtClean="0">
                <a:latin typeface="Book Antiqua" panose="02040602050305030304" pitchFamily="18" charset="0"/>
              </a:rPr>
              <a:t>int</a:t>
            </a:r>
            <a:r>
              <a:rPr lang="en-US" sz="2400" dirty="0" smtClean="0">
                <a:latin typeface="Book Antiqua" panose="02040602050305030304" pitchFamily="18" charset="0"/>
              </a:rPr>
              <a:t> </a:t>
            </a:r>
            <a:r>
              <a:rPr lang="en-US" sz="2400" dirty="0">
                <a:latin typeface="Book Antiqua" panose="02040602050305030304" pitchFamily="18" charset="0"/>
              </a:rPr>
              <a:t>main() {</a:t>
            </a:r>
          </a:p>
          <a:p>
            <a:pPr marL="0" indent="0">
              <a:buNone/>
            </a:pPr>
            <a:r>
              <a:rPr lang="en-US" sz="2400" dirty="0">
                <a:latin typeface="Book Antiqua" panose="02040602050305030304" pitchFamily="18" charset="0"/>
              </a:rPr>
              <a:t>    </a:t>
            </a:r>
            <a:r>
              <a:rPr lang="en-US" sz="2400" dirty="0" smtClean="0">
                <a:latin typeface="Book Antiqua" panose="02040602050305030304" pitchFamily="18" charset="0"/>
              </a:rPr>
              <a:t>	</a:t>
            </a:r>
            <a:r>
              <a:rPr lang="en-US" sz="2400" dirty="0" err="1" smtClean="0">
                <a:latin typeface="Book Antiqua" panose="02040602050305030304" pitchFamily="18" charset="0"/>
              </a:rPr>
              <a:t>int</a:t>
            </a:r>
            <a:r>
              <a:rPr lang="en-US" sz="2400" dirty="0" smtClean="0">
                <a:latin typeface="Book Antiqua" panose="02040602050305030304" pitchFamily="18" charset="0"/>
              </a:rPr>
              <a:t> </a:t>
            </a:r>
            <a:r>
              <a:rPr lang="en-US" sz="2400" dirty="0">
                <a:latin typeface="Book Antiqua" panose="02040602050305030304" pitchFamily="18" charset="0"/>
              </a:rPr>
              <a:t>sum = add(10, 5); // Function call</a:t>
            </a:r>
          </a:p>
          <a:p>
            <a:pPr marL="0" indent="0">
              <a:buNone/>
            </a:pPr>
            <a:r>
              <a:rPr lang="en-US" sz="2400" dirty="0">
                <a:latin typeface="Book Antiqua" panose="02040602050305030304" pitchFamily="18" charset="0"/>
              </a:rPr>
              <a:t>    </a:t>
            </a:r>
            <a:r>
              <a:rPr lang="en-US" sz="2400" dirty="0" smtClean="0">
                <a:latin typeface="Book Antiqua" panose="02040602050305030304" pitchFamily="18" charset="0"/>
              </a:rPr>
              <a:t>	</a:t>
            </a:r>
            <a:r>
              <a:rPr lang="en-US" sz="2400" dirty="0" err="1" smtClean="0">
                <a:latin typeface="Book Antiqua" panose="02040602050305030304" pitchFamily="18" charset="0"/>
              </a:rPr>
              <a:t>cout</a:t>
            </a:r>
            <a:r>
              <a:rPr lang="en-US" sz="2400" dirty="0" smtClean="0">
                <a:latin typeface="Book Antiqua" panose="02040602050305030304" pitchFamily="18" charset="0"/>
              </a:rPr>
              <a:t> </a:t>
            </a:r>
            <a:r>
              <a:rPr lang="en-US" sz="2400" dirty="0">
                <a:latin typeface="Book Antiqua" panose="02040602050305030304" pitchFamily="18" charset="0"/>
              </a:rPr>
              <a:t>&lt;&lt; "Sum: " &lt;&lt; sum &lt;&lt; </a:t>
            </a:r>
            <a:r>
              <a:rPr lang="en-US" sz="2400" dirty="0" err="1">
                <a:latin typeface="Book Antiqua" panose="02040602050305030304" pitchFamily="18" charset="0"/>
              </a:rPr>
              <a:t>endl</a:t>
            </a:r>
            <a:r>
              <a:rPr lang="en-US" sz="2400" dirty="0">
                <a:latin typeface="Book Antiqua" panose="02040602050305030304" pitchFamily="18" charset="0"/>
              </a:rPr>
              <a:t>;</a:t>
            </a:r>
          </a:p>
          <a:p>
            <a:pPr marL="0" indent="0">
              <a:buNone/>
            </a:pPr>
            <a:r>
              <a:rPr lang="en-US" sz="2400" dirty="0">
                <a:latin typeface="Book Antiqua" panose="02040602050305030304" pitchFamily="18" charset="0"/>
              </a:rPr>
              <a:t>    </a:t>
            </a:r>
            <a:r>
              <a:rPr lang="en-US" sz="2400" dirty="0" smtClean="0">
                <a:latin typeface="Book Antiqua" panose="02040602050305030304" pitchFamily="18" charset="0"/>
              </a:rPr>
              <a:t>	return </a:t>
            </a:r>
            <a:r>
              <a:rPr lang="en-US" sz="2400" dirty="0">
                <a:latin typeface="Book Antiqua" panose="02040602050305030304" pitchFamily="18" charset="0"/>
              </a:rPr>
              <a:t>0;</a:t>
            </a:r>
          </a:p>
          <a:p>
            <a:pPr marL="0" indent="0">
              <a:buNone/>
            </a:pPr>
            <a:r>
              <a:rPr lang="en-US" sz="2400" dirty="0" smtClean="0">
                <a:latin typeface="Book Antiqua" panose="02040602050305030304" pitchFamily="18" charset="0"/>
              </a:rPr>
              <a:t>	}</a:t>
            </a:r>
            <a:endParaRPr lang="en-US" sz="2400" dirty="0">
              <a:latin typeface="Book Antiqua" panose="02040602050305030304" pitchFamily="18" charset="0"/>
            </a:endParaRPr>
          </a:p>
          <a:p>
            <a:pPr marL="0" indent="0">
              <a:buNone/>
            </a:pPr>
            <a:endParaRPr lang="en-US" sz="2400" dirty="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14274740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6201"/>
            <a:ext cx="10515600" cy="522513"/>
          </a:xfrm>
        </p:spPr>
        <p:txBody>
          <a:bodyPr>
            <a:normAutofit/>
          </a:bodyPr>
          <a:lstStyle/>
          <a:p>
            <a:r>
              <a:rPr lang="en-US" sz="2800" dirty="0" smtClean="0">
                <a:solidFill>
                  <a:srgbClr val="FF0000"/>
                </a:solidFill>
                <a:latin typeface="Book Antiqua" panose="02040602050305030304" pitchFamily="18" charset="0"/>
              </a:rPr>
              <a:t>Function Overloading in C++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598714"/>
            <a:ext cx="10515600" cy="5921829"/>
          </a:xfrm>
        </p:spPr>
        <p:txBody>
          <a:bodyPr>
            <a:normAutofit/>
          </a:bodyPr>
          <a:lstStyle/>
          <a:p>
            <a:pPr marL="0" indent="0" algn="just">
              <a:buNone/>
            </a:pPr>
            <a:r>
              <a:rPr lang="en-US" sz="2600" dirty="0">
                <a:latin typeface="Book Antiqua" panose="02040602050305030304" pitchFamily="18" charset="0"/>
              </a:rPr>
              <a:t>Function overloading in C++ allows multiple functions to have the same name but with different parameter lists. The correct function is selected based on the number and types of arguments provided during the function call</a:t>
            </a:r>
            <a:r>
              <a:rPr lang="en-US" sz="2600" dirty="0" smtClean="0">
                <a:latin typeface="Book Antiqua" panose="02040602050305030304" pitchFamily="18" charset="0"/>
              </a:rPr>
              <a:t>.</a:t>
            </a:r>
          </a:p>
          <a:p>
            <a:pPr marL="0" indent="0" algn="just">
              <a:buNone/>
            </a:pPr>
            <a:r>
              <a:rPr lang="en-US" sz="2600" dirty="0" smtClean="0">
                <a:solidFill>
                  <a:srgbClr val="FF0000"/>
                </a:solidFill>
                <a:latin typeface="Book Antiqua" panose="02040602050305030304" pitchFamily="18" charset="0"/>
              </a:rPr>
              <a:t>Rules for Function Overloading: </a:t>
            </a:r>
          </a:p>
          <a:p>
            <a:pPr marL="0" indent="0" algn="just">
              <a:buNone/>
            </a:pPr>
            <a:r>
              <a:rPr lang="en-US" sz="2600" dirty="0" smtClean="0">
                <a:latin typeface="Book Antiqua" panose="02040602050305030304" pitchFamily="18" charset="0"/>
              </a:rPr>
              <a:t>1. Functions </a:t>
            </a:r>
            <a:r>
              <a:rPr lang="en-US" sz="2600" dirty="0">
                <a:latin typeface="Book Antiqua" panose="02040602050305030304" pitchFamily="18" charset="0"/>
              </a:rPr>
              <a:t>must have the same name.</a:t>
            </a:r>
          </a:p>
          <a:p>
            <a:pPr marL="0" indent="0" algn="just">
              <a:buNone/>
            </a:pPr>
            <a:r>
              <a:rPr lang="en-US" sz="2600" dirty="0" smtClean="0">
                <a:latin typeface="Book Antiqua" panose="02040602050305030304" pitchFamily="18" charset="0"/>
              </a:rPr>
              <a:t>2. They </a:t>
            </a:r>
            <a:r>
              <a:rPr lang="en-US" sz="2600" dirty="0">
                <a:latin typeface="Book Antiqua" panose="02040602050305030304" pitchFamily="18" charset="0"/>
              </a:rPr>
              <a:t>must differ in:</a:t>
            </a:r>
          </a:p>
          <a:p>
            <a:pPr marL="0" indent="0" algn="just">
              <a:buNone/>
            </a:pPr>
            <a:r>
              <a:rPr lang="en-US" sz="2600" dirty="0" smtClean="0">
                <a:latin typeface="Book Antiqua" panose="02040602050305030304" pitchFamily="18" charset="0"/>
              </a:rPr>
              <a:t>	</a:t>
            </a:r>
            <a:r>
              <a:rPr lang="en-US" sz="2600" dirty="0" err="1" smtClean="0">
                <a:latin typeface="Book Antiqua" panose="02040602050305030304" pitchFamily="18" charset="0"/>
              </a:rPr>
              <a:t>i</a:t>
            </a:r>
            <a:r>
              <a:rPr lang="en-US" sz="2600" dirty="0" smtClean="0">
                <a:latin typeface="Book Antiqua" panose="02040602050305030304" pitchFamily="18" charset="0"/>
              </a:rPr>
              <a:t>. Number </a:t>
            </a:r>
            <a:r>
              <a:rPr lang="en-US" sz="2600" dirty="0">
                <a:latin typeface="Book Antiqua" panose="02040602050305030304" pitchFamily="18" charset="0"/>
              </a:rPr>
              <a:t>of parameters</a:t>
            </a:r>
          </a:p>
          <a:p>
            <a:pPr marL="0" indent="0" algn="just">
              <a:buNone/>
            </a:pPr>
            <a:r>
              <a:rPr lang="en-US" sz="2600" dirty="0" smtClean="0">
                <a:latin typeface="Book Antiqua" panose="02040602050305030304" pitchFamily="18" charset="0"/>
              </a:rPr>
              <a:t>	ii. Type </a:t>
            </a:r>
            <a:r>
              <a:rPr lang="en-US" sz="2600" dirty="0">
                <a:latin typeface="Book Antiqua" panose="02040602050305030304" pitchFamily="18" charset="0"/>
              </a:rPr>
              <a:t>of parameters</a:t>
            </a:r>
          </a:p>
          <a:p>
            <a:pPr marL="0" indent="0" algn="just">
              <a:buNone/>
            </a:pPr>
            <a:r>
              <a:rPr lang="en-US" sz="2600" dirty="0" smtClean="0">
                <a:latin typeface="Book Antiqua" panose="02040602050305030304" pitchFamily="18" charset="0"/>
              </a:rPr>
              <a:t>	iii. Order </a:t>
            </a:r>
            <a:r>
              <a:rPr lang="en-US" sz="2600" dirty="0">
                <a:latin typeface="Book Antiqua" panose="02040602050305030304" pitchFamily="18" charset="0"/>
              </a:rPr>
              <a:t>of parameters (if types are different)</a:t>
            </a:r>
          </a:p>
          <a:p>
            <a:pPr marL="0" indent="0" algn="just">
              <a:buNone/>
            </a:pPr>
            <a:r>
              <a:rPr lang="en-US" sz="2600" dirty="0" smtClean="0">
                <a:latin typeface="Book Antiqua" panose="02040602050305030304" pitchFamily="18" charset="0"/>
              </a:rPr>
              <a:t>3. Function </a:t>
            </a:r>
            <a:r>
              <a:rPr lang="en-US" sz="2600" dirty="0">
                <a:latin typeface="Book Antiqua" panose="02040602050305030304" pitchFamily="18" charset="0"/>
              </a:rPr>
              <a:t>return type does not contribute to overloading.</a:t>
            </a:r>
          </a:p>
        </p:txBody>
      </p:sp>
    </p:spTree>
    <p:extLst>
      <p:ext uri="{BB962C8B-B14F-4D97-AF65-F5344CB8AC3E}">
        <p14:creationId xmlns:p14="http://schemas.microsoft.com/office/powerpoint/2010/main" val="245066240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9743"/>
            <a:ext cx="10515600" cy="566057"/>
          </a:xfrm>
        </p:spPr>
        <p:txBody>
          <a:bodyPr>
            <a:normAutofit/>
          </a:bodyPr>
          <a:lstStyle/>
          <a:p>
            <a:r>
              <a:rPr lang="en-US" sz="2800" dirty="0" smtClean="0">
                <a:solidFill>
                  <a:srgbClr val="FF0000"/>
                </a:solidFill>
                <a:latin typeface="Book Antiqua" panose="02040602050305030304" pitchFamily="18" charset="0"/>
              </a:rPr>
              <a:t>C++ Program to Demonstrate Function Overloading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685800"/>
            <a:ext cx="10515600" cy="6096000"/>
          </a:xfrm>
        </p:spPr>
        <p:txBody>
          <a:bodyPr>
            <a:normAutofit fontScale="85000" lnSpcReduction="20000"/>
          </a:bodyPr>
          <a:lstStyle/>
          <a:p>
            <a:pPr marL="0" indent="0">
              <a:buNone/>
            </a:pPr>
            <a:r>
              <a:rPr lang="en-US" dirty="0">
                <a:latin typeface="Book Antiqua" panose="02040602050305030304" pitchFamily="18" charset="0"/>
              </a:rPr>
              <a:t>#include &lt;</a:t>
            </a:r>
            <a:r>
              <a:rPr lang="en-US" dirty="0" err="1">
                <a:latin typeface="Book Antiqua" panose="02040602050305030304" pitchFamily="18" charset="0"/>
              </a:rPr>
              <a:t>iostream</a:t>
            </a:r>
            <a:r>
              <a:rPr lang="en-US" dirty="0">
                <a:latin typeface="Book Antiqua" panose="02040602050305030304" pitchFamily="18" charset="0"/>
              </a:rPr>
              <a:t>&gt;</a:t>
            </a:r>
          </a:p>
          <a:p>
            <a:pPr marL="0" indent="0">
              <a:buNone/>
            </a:pPr>
            <a:r>
              <a:rPr lang="en-US" dirty="0">
                <a:latin typeface="Book Antiqua" panose="02040602050305030304" pitchFamily="18" charset="0"/>
              </a:rPr>
              <a:t>using namespace </a:t>
            </a:r>
            <a:r>
              <a:rPr lang="en-US" dirty="0" err="1">
                <a:latin typeface="Book Antiqua" panose="02040602050305030304" pitchFamily="18" charset="0"/>
              </a:rPr>
              <a:t>std</a:t>
            </a:r>
            <a:r>
              <a:rPr lang="en-US" dirty="0" smtClean="0">
                <a:latin typeface="Book Antiqua" panose="02040602050305030304" pitchFamily="18" charset="0"/>
              </a:rPr>
              <a:t>;</a:t>
            </a:r>
            <a:endParaRPr lang="en-US" dirty="0">
              <a:latin typeface="Book Antiqua" panose="02040602050305030304" pitchFamily="18" charset="0"/>
            </a:endParaRPr>
          </a:p>
          <a:p>
            <a:pPr marL="0" indent="0">
              <a:buNone/>
            </a:pPr>
            <a:r>
              <a:rPr lang="en-US" dirty="0">
                <a:latin typeface="Book Antiqua" panose="02040602050305030304" pitchFamily="18" charset="0"/>
              </a:rPr>
              <a:t>// Function with integer parameters</a:t>
            </a:r>
          </a:p>
          <a:p>
            <a:pPr marL="0" indent="0">
              <a:buNone/>
            </a:pPr>
            <a:r>
              <a:rPr lang="en-US" dirty="0" err="1">
                <a:latin typeface="Book Antiqua" panose="02040602050305030304" pitchFamily="18" charset="0"/>
              </a:rPr>
              <a:t>int</a:t>
            </a:r>
            <a:r>
              <a:rPr lang="en-US" dirty="0">
                <a:latin typeface="Book Antiqua" panose="02040602050305030304" pitchFamily="18" charset="0"/>
              </a:rPr>
              <a:t> add(</a:t>
            </a:r>
            <a:r>
              <a:rPr lang="en-US" dirty="0" err="1">
                <a:latin typeface="Book Antiqua" panose="02040602050305030304" pitchFamily="18" charset="0"/>
              </a:rPr>
              <a:t>int</a:t>
            </a:r>
            <a:r>
              <a:rPr lang="en-US" dirty="0">
                <a:latin typeface="Book Antiqua" panose="02040602050305030304" pitchFamily="18" charset="0"/>
              </a:rPr>
              <a:t> a, </a:t>
            </a:r>
            <a:r>
              <a:rPr lang="en-US" dirty="0" err="1">
                <a:latin typeface="Book Antiqua" panose="02040602050305030304" pitchFamily="18" charset="0"/>
              </a:rPr>
              <a:t>int</a:t>
            </a:r>
            <a:r>
              <a:rPr lang="en-US" dirty="0">
                <a:latin typeface="Book Antiqua" panose="02040602050305030304" pitchFamily="18" charset="0"/>
              </a:rPr>
              <a:t> b) {</a:t>
            </a:r>
          </a:p>
          <a:p>
            <a:pPr marL="0" indent="0">
              <a:buNone/>
            </a:pPr>
            <a:r>
              <a:rPr lang="en-US" dirty="0">
                <a:latin typeface="Book Antiqua" panose="02040602050305030304" pitchFamily="18" charset="0"/>
              </a:rPr>
              <a:t>    return a + b;</a:t>
            </a:r>
          </a:p>
          <a:p>
            <a:pPr marL="0" indent="0">
              <a:buNone/>
            </a:pPr>
            <a:r>
              <a:rPr lang="en-US" dirty="0" smtClean="0">
                <a:latin typeface="Book Antiqua" panose="02040602050305030304" pitchFamily="18" charset="0"/>
              </a:rPr>
              <a:t>}</a:t>
            </a:r>
            <a:endParaRPr lang="en-US" dirty="0">
              <a:latin typeface="Book Antiqua" panose="02040602050305030304" pitchFamily="18" charset="0"/>
            </a:endParaRPr>
          </a:p>
          <a:p>
            <a:pPr marL="0" indent="0">
              <a:buNone/>
            </a:pPr>
            <a:r>
              <a:rPr lang="en-US" dirty="0">
                <a:latin typeface="Book Antiqua" panose="02040602050305030304" pitchFamily="18" charset="0"/>
              </a:rPr>
              <a:t>// Function with double parameters</a:t>
            </a:r>
          </a:p>
          <a:p>
            <a:pPr marL="0" indent="0">
              <a:buNone/>
            </a:pPr>
            <a:r>
              <a:rPr lang="en-US" dirty="0">
                <a:latin typeface="Book Antiqua" panose="02040602050305030304" pitchFamily="18" charset="0"/>
              </a:rPr>
              <a:t>double add(double a, double b) {</a:t>
            </a:r>
          </a:p>
          <a:p>
            <a:pPr marL="0" indent="0">
              <a:buNone/>
            </a:pPr>
            <a:r>
              <a:rPr lang="en-US" dirty="0">
                <a:latin typeface="Book Antiqua" panose="02040602050305030304" pitchFamily="18" charset="0"/>
              </a:rPr>
              <a:t>    return a + b;</a:t>
            </a:r>
          </a:p>
          <a:p>
            <a:pPr marL="0" indent="0">
              <a:buNone/>
            </a:pPr>
            <a:r>
              <a:rPr lang="en-US" dirty="0" smtClean="0">
                <a:latin typeface="Book Antiqua" panose="02040602050305030304" pitchFamily="18" charset="0"/>
              </a:rPr>
              <a:t>}</a:t>
            </a:r>
            <a:endParaRPr lang="en-US" dirty="0">
              <a:latin typeface="Book Antiqua" panose="02040602050305030304" pitchFamily="18" charset="0"/>
            </a:endParaRPr>
          </a:p>
          <a:p>
            <a:pPr marL="0" indent="0">
              <a:buNone/>
            </a:pPr>
            <a:r>
              <a:rPr lang="en-US" dirty="0" err="1">
                <a:latin typeface="Book Antiqua" panose="02040602050305030304" pitchFamily="18" charset="0"/>
              </a:rPr>
              <a:t>int</a:t>
            </a:r>
            <a:r>
              <a:rPr lang="en-US" dirty="0">
                <a:latin typeface="Book Antiqua" panose="02040602050305030304" pitchFamily="18" charset="0"/>
              </a:rPr>
              <a:t> main() {</a:t>
            </a:r>
          </a:p>
          <a:p>
            <a:pPr marL="0" indent="0">
              <a:buNone/>
            </a:pPr>
            <a:r>
              <a:rPr lang="en-US" dirty="0">
                <a:latin typeface="Book Antiqua" panose="02040602050305030304" pitchFamily="18" charset="0"/>
              </a:rPr>
              <a:t>    </a:t>
            </a:r>
            <a:r>
              <a:rPr lang="en-US" dirty="0" err="1">
                <a:latin typeface="Book Antiqua" panose="02040602050305030304" pitchFamily="18" charset="0"/>
              </a:rPr>
              <a:t>cout</a:t>
            </a:r>
            <a:r>
              <a:rPr lang="en-US" dirty="0">
                <a:latin typeface="Book Antiqua" panose="02040602050305030304" pitchFamily="18" charset="0"/>
              </a:rPr>
              <a:t> &lt;&lt; "Sum (</a:t>
            </a:r>
            <a:r>
              <a:rPr lang="en-US" dirty="0" err="1">
                <a:latin typeface="Book Antiqua" panose="02040602050305030304" pitchFamily="18" charset="0"/>
              </a:rPr>
              <a:t>int</a:t>
            </a:r>
            <a:r>
              <a:rPr lang="en-US" dirty="0">
                <a:latin typeface="Book Antiqua" panose="02040602050305030304" pitchFamily="18" charset="0"/>
              </a:rPr>
              <a:t>): " &lt;&lt; add(5, 3) &lt;&lt; </a:t>
            </a:r>
            <a:r>
              <a:rPr lang="en-US" dirty="0" err="1">
                <a:latin typeface="Book Antiqua" panose="02040602050305030304" pitchFamily="18" charset="0"/>
              </a:rPr>
              <a:t>endl</a:t>
            </a:r>
            <a:r>
              <a:rPr lang="en-US" dirty="0">
                <a:latin typeface="Book Antiqua" panose="02040602050305030304" pitchFamily="18" charset="0"/>
              </a:rPr>
              <a:t>;</a:t>
            </a:r>
          </a:p>
          <a:p>
            <a:pPr marL="0" indent="0">
              <a:buNone/>
            </a:pPr>
            <a:r>
              <a:rPr lang="en-US" dirty="0">
                <a:latin typeface="Book Antiqua" panose="02040602050305030304" pitchFamily="18" charset="0"/>
              </a:rPr>
              <a:t>    </a:t>
            </a:r>
            <a:r>
              <a:rPr lang="en-US" dirty="0" err="1">
                <a:latin typeface="Book Antiqua" panose="02040602050305030304" pitchFamily="18" charset="0"/>
              </a:rPr>
              <a:t>cout</a:t>
            </a:r>
            <a:r>
              <a:rPr lang="en-US" dirty="0">
                <a:latin typeface="Book Antiqua" panose="02040602050305030304" pitchFamily="18" charset="0"/>
              </a:rPr>
              <a:t> &lt;&lt; "Sum (double): " &lt;&lt; add(5.5, 2.3) &lt;&lt; </a:t>
            </a:r>
            <a:r>
              <a:rPr lang="en-US" dirty="0" err="1">
                <a:latin typeface="Book Antiqua" panose="02040602050305030304" pitchFamily="18" charset="0"/>
              </a:rPr>
              <a:t>endl</a:t>
            </a:r>
            <a:r>
              <a:rPr lang="en-US" dirty="0">
                <a:latin typeface="Book Antiqua" panose="02040602050305030304" pitchFamily="18" charset="0"/>
              </a:rPr>
              <a:t>;</a:t>
            </a:r>
          </a:p>
          <a:p>
            <a:pPr marL="0" indent="0">
              <a:buNone/>
            </a:pPr>
            <a:r>
              <a:rPr lang="en-US" dirty="0">
                <a:latin typeface="Book Antiqua" panose="02040602050305030304" pitchFamily="18" charset="0"/>
              </a:rPr>
              <a:t>    return 0;</a:t>
            </a:r>
          </a:p>
          <a:p>
            <a:pPr marL="0" indent="0">
              <a:buNone/>
            </a:pPr>
            <a:r>
              <a:rPr lang="en-US" dirty="0" smtClean="0">
                <a:latin typeface="Book Antiqua" panose="02040602050305030304" pitchFamily="18" charset="0"/>
              </a:rPr>
              <a:t>}</a:t>
            </a:r>
            <a:endParaRPr lang="en-US" dirty="0">
              <a:latin typeface="Book Antiqua" panose="02040602050305030304" pitchFamily="18" charset="0"/>
            </a:endParaRPr>
          </a:p>
        </p:txBody>
      </p:sp>
    </p:spTree>
    <p:extLst>
      <p:ext uri="{BB962C8B-B14F-4D97-AF65-F5344CB8AC3E}">
        <p14:creationId xmlns:p14="http://schemas.microsoft.com/office/powerpoint/2010/main" val="1541324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589935"/>
            <a:ext cx="11098161" cy="6268065"/>
          </a:xfrm>
        </p:spPr>
        <p:txBody>
          <a:bodyPr>
            <a:normAutofit lnSpcReduction="10000"/>
          </a:bodyPr>
          <a:lstStyle/>
          <a:p>
            <a:pPr marL="0" indent="0" algn="just">
              <a:buNone/>
            </a:pPr>
            <a:r>
              <a:rPr lang="en-US" sz="2600" dirty="0" smtClean="0">
                <a:latin typeface="Book Antiqua" panose="02040602050305030304" pitchFamily="18" charset="0"/>
              </a:rPr>
              <a:t>Functions in C++ can be categorized into:</a:t>
            </a:r>
          </a:p>
          <a:p>
            <a:pPr marL="0" indent="0" algn="just">
              <a:buNone/>
            </a:pPr>
            <a:r>
              <a:rPr lang="en-US" sz="2600" dirty="0" err="1" smtClean="0">
                <a:latin typeface="Book Antiqua" panose="02040602050305030304" pitchFamily="18" charset="0"/>
              </a:rPr>
              <a:t>i</a:t>
            </a:r>
            <a:r>
              <a:rPr lang="en-US" sz="2600" dirty="0" smtClean="0">
                <a:latin typeface="Book Antiqua" panose="02040602050305030304" pitchFamily="18" charset="0"/>
              </a:rPr>
              <a:t>. Built-in Functions	ii. User-defined Functions </a:t>
            </a:r>
          </a:p>
          <a:p>
            <a:pPr marL="0" indent="0" algn="just">
              <a:buNone/>
            </a:pPr>
            <a:r>
              <a:rPr lang="en-US" dirty="0" smtClean="0">
                <a:solidFill>
                  <a:srgbClr val="FF0000"/>
                </a:solidFill>
                <a:latin typeface="Book Antiqua" panose="02040602050305030304" pitchFamily="18" charset="0"/>
              </a:rPr>
              <a:t>Built-in Functions: </a:t>
            </a:r>
          </a:p>
          <a:p>
            <a:pPr marL="0" indent="0" algn="just">
              <a:buNone/>
            </a:pPr>
            <a:r>
              <a:rPr lang="en-US" sz="2600" dirty="0" smtClean="0">
                <a:latin typeface="Book Antiqua" panose="02040602050305030304" pitchFamily="18" charset="0"/>
              </a:rPr>
              <a:t>Built-in </a:t>
            </a:r>
            <a:r>
              <a:rPr lang="en-US" sz="2600" dirty="0">
                <a:latin typeface="Book Antiqua" panose="02040602050305030304" pitchFamily="18" charset="0"/>
              </a:rPr>
              <a:t>functions are pre-defined functions provided by a programming language to perform common tasks. They help simplify programming by avoiding the need to write code for frequently used operations like mathematical calculations, string manipulations, or input/output tasks</a:t>
            </a:r>
            <a:r>
              <a:rPr lang="en-US" sz="2600" dirty="0" smtClean="0">
                <a:latin typeface="Book Antiqua" panose="02040602050305030304" pitchFamily="18" charset="0"/>
              </a:rPr>
              <a:t>.</a:t>
            </a:r>
          </a:p>
          <a:p>
            <a:pPr marL="0" indent="0" algn="just">
              <a:buNone/>
            </a:pPr>
            <a:r>
              <a:rPr lang="en-US" dirty="0" smtClean="0">
                <a:solidFill>
                  <a:srgbClr val="FF0000"/>
                </a:solidFill>
                <a:latin typeface="Book Antiqua" panose="02040602050305030304" pitchFamily="18" charset="0"/>
              </a:rPr>
              <a:t>Advantages of Using Built-in Functions</a:t>
            </a:r>
          </a:p>
          <a:p>
            <a:pPr marL="0" indent="0" algn="just">
              <a:buNone/>
            </a:pPr>
            <a:r>
              <a:rPr lang="en-US" sz="2600" dirty="0" smtClean="0">
                <a:solidFill>
                  <a:srgbClr val="FF0000"/>
                </a:solidFill>
                <a:latin typeface="Book Antiqua" panose="02040602050305030304" pitchFamily="18" charset="0"/>
              </a:rPr>
              <a:t>Save Time</a:t>
            </a:r>
            <a:r>
              <a:rPr lang="en-US" sz="2600" dirty="0">
                <a:solidFill>
                  <a:srgbClr val="FF0000"/>
                </a:solidFill>
                <a:latin typeface="Book Antiqua" panose="02040602050305030304" pitchFamily="18" charset="0"/>
              </a:rPr>
              <a:t>: </a:t>
            </a:r>
            <a:r>
              <a:rPr lang="en-US" sz="2600" dirty="0">
                <a:latin typeface="Book Antiqua" panose="02040602050305030304" pitchFamily="18" charset="0"/>
              </a:rPr>
              <a:t>Built-in functions save time by providing pre-written, optimized code for common tasks, eliminating the need to write and debug custom implementations</a:t>
            </a:r>
            <a:r>
              <a:rPr lang="en-US" sz="2600" dirty="0" smtClean="0">
                <a:latin typeface="Book Antiqua" panose="02040602050305030304" pitchFamily="18" charset="0"/>
              </a:rPr>
              <a:t>.</a:t>
            </a:r>
          </a:p>
          <a:p>
            <a:pPr marL="0" indent="0" algn="just">
              <a:buNone/>
            </a:pPr>
            <a:r>
              <a:rPr lang="en-US" sz="2600" dirty="0" smtClean="0">
                <a:solidFill>
                  <a:srgbClr val="FF0000"/>
                </a:solidFill>
                <a:latin typeface="Book Antiqua" panose="02040602050305030304" pitchFamily="18" charset="0"/>
              </a:rPr>
              <a:t>Error-Free: </a:t>
            </a:r>
            <a:r>
              <a:rPr lang="en-US" sz="2600" dirty="0" smtClean="0">
                <a:latin typeface="Book Antiqua" panose="02040602050305030304" pitchFamily="18" charset="0"/>
              </a:rPr>
              <a:t>Already tested and validated. </a:t>
            </a:r>
          </a:p>
          <a:p>
            <a:pPr marL="0" indent="0">
              <a:buNone/>
            </a:pPr>
            <a:r>
              <a:rPr lang="en-US" sz="2600" dirty="0" smtClean="0">
                <a:solidFill>
                  <a:srgbClr val="FF0000"/>
                </a:solidFill>
                <a:latin typeface="Book Antiqua" panose="02040602050305030304" pitchFamily="18" charset="0"/>
              </a:rPr>
              <a:t>Improved Readability: </a:t>
            </a:r>
            <a:r>
              <a:rPr lang="en-US" sz="2600" dirty="0" smtClean="0">
                <a:latin typeface="Book Antiqua" panose="02040602050305030304" pitchFamily="18" charset="0"/>
              </a:rPr>
              <a:t>Code becomes cleaner and easier to understand.</a:t>
            </a:r>
            <a:r>
              <a:rPr lang="en-US" dirty="0" smtClean="0">
                <a:latin typeface="Book Antiqua" panose="02040602050305030304" pitchFamily="18" charset="0"/>
              </a:rPr>
              <a:t> </a:t>
            </a:r>
          </a:p>
          <a:p>
            <a:pPr marL="0" indent="0" algn="just">
              <a:buNone/>
            </a:pPr>
            <a:r>
              <a:rPr lang="en-US" sz="2600" dirty="0" smtClean="0">
                <a:latin typeface="Book Antiqua" panose="02040602050305030304" pitchFamily="18" charset="0"/>
              </a:rPr>
              <a:t>Example, </a:t>
            </a:r>
            <a:r>
              <a:rPr lang="en-US" sz="2600" dirty="0" err="1" smtClean="0">
                <a:latin typeface="Book Antiqua" panose="02040602050305030304" pitchFamily="18" charset="0"/>
              </a:rPr>
              <a:t>sqrt</a:t>
            </a:r>
            <a:r>
              <a:rPr lang="en-US" sz="2600" dirty="0" smtClean="0">
                <a:latin typeface="Book Antiqua" panose="02040602050305030304" pitchFamily="18" charset="0"/>
              </a:rPr>
              <a:t>(), abs(), pow(), etc. Code of built-in function available in previous slide. </a:t>
            </a:r>
          </a:p>
          <a:p>
            <a:pPr marL="0" indent="0" algn="just">
              <a:buNone/>
            </a:pPr>
            <a:endParaRPr lang="en-US" sz="2600" b="1" dirty="0" smtClean="0">
              <a:latin typeface="Book Antiqua" panose="02040602050305030304" pitchFamily="18" charset="0"/>
            </a:endParaRPr>
          </a:p>
          <a:p>
            <a:pPr marL="0" indent="0" algn="just">
              <a:buNone/>
            </a:pPr>
            <a:endParaRPr lang="en-US" sz="2600" b="1" dirty="0">
              <a:latin typeface="Book Antiqua" panose="02040602050305030304" pitchFamily="18" charset="0"/>
            </a:endParaRPr>
          </a:p>
        </p:txBody>
      </p:sp>
      <p:sp>
        <p:nvSpPr>
          <p:cNvPr id="4" name="Title 3"/>
          <p:cNvSpPr>
            <a:spLocks noGrp="1"/>
          </p:cNvSpPr>
          <p:nvPr>
            <p:ph type="title"/>
          </p:nvPr>
        </p:nvSpPr>
        <p:spPr>
          <a:xfrm>
            <a:off x="838200" y="78659"/>
            <a:ext cx="10515600" cy="609600"/>
          </a:xfrm>
        </p:spPr>
        <p:txBody>
          <a:bodyPr>
            <a:normAutofit/>
          </a:bodyPr>
          <a:lstStyle/>
          <a:p>
            <a:r>
              <a:rPr lang="en-US" sz="2800" dirty="0" smtClean="0">
                <a:solidFill>
                  <a:srgbClr val="FF0000"/>
                </a:solidFill>
                <a:latin typeface="Book Antiqua" panose="02040602050305030304" pitchFamily="18" charset="0"/>
              </a:rPr>
              <a:t>Types of Functions </a:t>
            </a:r>
            <a:endParaRPr lang="en-US" sz="2800" dirty="0">
              <a:solidFill>
                <a:srgbClr val="FF0000"/>
              </a:solidFill>
              <a:latin typeface="Book Antiqua" panose="02040602050305030304" pitchFamily="18" charset="0"/>
            </a:endParaRPr>
          </a:p>
        </p:txBody>
      </p:sp>
    </p:spTree>
    <p:extLst>
      <p:ext uri="{BB962C8B-B14F-4D97-AF65-F5344CB8AC3E}">
        <p14:creationId xmlns:p14="http://schemas.microsoft.com/office/powerpoint/2010/main" val="2959174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1" y="471948"/>
            <a:ext cx="10606548" cy="6192324"/>
          </a:xfrm>
        </p:spPr>
        <p:txBody>
          <a:bodyPr>
            <a:noAutofit/>
          </a:bodyPr>
          <a:lstStyle/>
          <a:p>
            <a:pPr marL="0" indent="0" algn="just">
              <a:buNone/>
            </a:pPr>
            <a:r>
              <a:rPr lang="en-US" dirty="0" smtClean="0">
                <a:solidFill>
                  <a:srgbClr val="FF0000"/>
                </a:solidFill>
                <a:latin typeface="Book Antiqua" panose="02040602050305030304" pitchFamily="18" charset="0"/>
              </a:rPr>
              <a:t>ii</a:t>
            </a:r>
            <a:r>
              <a:rPr lang="en-US" dirty="0">
                <a:solidFill>
                  <a:srgbClr val="FF0000"/>
                </a:solidFill>
                <a:latin typeface="Book Antiqua" panose="02040602050305030304" pitchFamily="18" charset="0"/>
              </a:rPr>
              <a:t>. User-defined Functions</a:t>
            </a:r>
            <a:r>
              <a:rPr lang="en-US" dirty="0" smtClean="0">
                <a:solidFill>
                  <a:srgbClr val="FF0000"/>
                </a:solidFill>
                <a:latin typeface="Book Antiqua" panose="02040602050305030304" pitchFamily="18" charset="0"/>
              </a:rPr>
              <a:t>: </a:t>
            </a:r>
          </a:p>
          <a:p>
            <a:pPr marL="0" indent="0" algn="just">
              <a:buNone/>
            </a:pPr>
            <a:r>
              <a:rPr lang="en-US" sz="2600" dirty="0" smtClean="0">
                <a:latin typeface="Book Antiqua" panose="02040602050305030304" pitchFamily="18" charset="0"/>
              </a:rPr>
              <a:t>User-defined </a:t>
            </a:r>
            <a:r>
              <a:rPr lang="en-US" sz="2600" dirty="0">
                <a:latin typeface="Book Antiqua" panose="02040602050305030304" pitchFamily="18" charset="0"/>
              </a:rPr>
              <a:t>functions are custom functions written by the programmer to perform specific tasks within a program. They allow for modularity, code reuse, and better organization of complex programs</a:t>
            </a:r>
            <a:r>
              <a:rPr lang="en-US" sz="2600" dirty="0" smtClean="0">
                <a:latin typeface="Book Antiqua" panose="02040602050305030304" pitchFamily="18" charset="0"/>
              </a:rPr>
              <a:t>.</a:t>
            </a:r>
          </a:p>
          <a:p>
            <a:pPr marL="0" indent="0" algn="just">
              <a:buNone/>
            </a:pPr>
            <a:r>
              <a:rPr lang="en-US" dirty="0">
                <a:solidFill>
                  <a:srgbClr val="FF0000"/>
                </a:solidFill>
                <a:latin typeface="Book Antiqua" panose="02040602050305030304" pitchFamily="18" charset="0"/>
              </a:rPr>
              <a:t>Characteristics of User-Defined Functions:</a:t>
            </a:r>
          </a:p>
          <a:p>
            <a:pPr marL="0" indent="0" algn="just">
              <a:buNone/>
            </a:pPr>
            <a:r>
              <a:rPr lang="en-US" sz="2600" dirty="0" smtClean="0">
                <a:solidFill>
                  <a:srgbClr val="FF0000"/>
                </a:solidFill>
                <a:latin typeface="Book Antiqua" panose="02040602050305030304" pitchFamily="18" charset="0"/>
              </a:rPr>
              <a:t>Customizable: </a:t>
            </a:r>
            <a:r>
              <a:rPr lang="en-US" sz="2600" dirty="0" smtClean="0">
                <a:latin typeface="Book Antiqua" panose="02040602050305030304" pitchFamily="18" charset="0"/>
              </a:rPr>
              <a:t>User define the logic based on your specific needs. </a:t>
            </a:r>
          </a:p>
          <a:p>
            <a:pPr marL="0" indent="0" algn="just">
              <a:buNone/>
            </a:pPr>
            <a:r>
              <a:rPr lang="en-US" sz="2600" dirty="0" smtClean="0">
                <a:solidFill>
                  <a:srgbClr val="FF0000"/>
                </a:solidFill>
                <a:latin typeface="Book Antiqua" panose="02040602050305030304" pitchFamily="18" charset="0"/>
              </a:rPr>
              <a:t>Reusability: </a:t>
            </a:r>
            <a:r>
              <a:rPr lang="en-US" sz="2600" dirty="0" smtClean="0">
                <a:latin typeface="Book Antiqua" panose="02040602050305030304" pitchFamily="18" charset="0"/>
              </a:rPr>
              <a:t>Once written, the function can be called multiple times in the program. </a:t>
            </a:r>
          </a:p>
          <a:p>
            <a:pPr marL="0" indent="0" algn="just">
              <a:buNone/>
            </a:pPr>
            <a:r>
              <a:rPr lang="en-US" sz="2600" dirty="0" smtClean="0">
                <a:solidFill>
                  <a:srgbClr val="FF0000"/>
                </a:solidFill>
                <a:latin typeface="Book Antiqua" panose="02040602050305030304" pitchFamily="18" charset="0"/>
              </a:rPr>
              <a:t>Modularity: </a:t>
            </a:r>
            <a:r>
              <a:rPr lang="en-US" sz="2600" dirty="0" smtClean="0">
                <a:latin typeface="Book Antiqua" panose="02040602050305030304" pitchFamily="18" charset="0"/>
              </a:rPr>
              <a:t>Helps break a large program into smaller, manageable chunks. </a:t>
            </a:r>
          </a:p>
          <a:p>
            <a:pPr marL="0" indent="0" algn="just">
              <a:buNone/>
            </a:pPr>
            <a:r>
              <a:rPr lang="en-US" sz="2600" dirty="0" smtClean="0">
                <a:solidFill>
                  <a:srgbClr val="FF0000"/>
                </a:solidFill>
                <a:latin typeface="Book Antiqua" panose="02040602050305030304" pitchFamily="18" charset="0"/>
              </a:rPr>
              <a:t>Parameters: </a:t>
            </a:r>
            <a:r>
              <a:rPr lang="en-US" sz="2600" dirty="0" smtClean="0">
                <a:latin typeface="Book Antiqua" panose="02040602050305030304" pitchFamily="18" charset="0"/>
              </a:rPr>
              <a:t>Accepts input values (parameters) and may return an output (return value). </a:t>
            </a:r>
          </a:p>
        </p:txBody>
      </p:sp>
      <p:sp>
        <p:nvSpPr>
          <p:cNvPr id="4" name="Title 3"/>
          <p:cNvSpPr>
            <a:spLocks noGrp="1"/>
          </p:cNvSpPr>
          <p:nvPr>
            <p:ph type="title"/>
          </p:nvPr>
        </p:nvSpPr>
        <p:spPr>
          <a:xfrm>
            <a:off x="838200" y="108489"/>
            <a:ext cx="10515600" cy="45719"/>
          </a:xfrm>
        </p:spPr>
        <p:txBody>
          <a:bodyPr>
            <a:normAutofit fontScale="90000"/>
          </a:bodyPr>
          <a:lstStyle/>
          <a:p>
            <a:r>
              <a:rPr lang="en-US" sz="800" dirty="0" smtClean="0">
                <a:latin typeface="Book Antiqua" panose="02040602050305030304" pitchFamily="18" charset="0"/>
              </a:rPr>
              <a:t>.</a:t>
            </a:r>
            <a:endParaRPr lang="en-US" sz="800" dirty="0">
              <a:latin typeface="Book Antiqua" panose="02040602050305030304" pitchFamily="18" charset="0"/>
            </a:endParaRPr>
          </a:p>
        </p:txBody>
      </p:sp>
    </p:spTree>
    <p:extLst>
      <p:ext uri="{BB962C8B-B14F-4D97-AF65-F5344CB8AC3E}">
        <p14:creationId xmlns:p14="http://schemas.microsoft.com/office/powerpoint/2010/main" val="2665318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8827"/>
            <a:ext cx="10515600" cy="2084438"/>
          </a:xfrm>
        </p:spPr>
        <p:txBody>
          <a:bodyPr>
            <a:noAutofit/>
          </a:bodyPr>
          <a:lstStyle/>
          <a:p>
            <a:r>
              <a:rPr lang="en-US" sz="2400" dirty="0">
                <a:latin typeface="Book Antiqua" panose="02040602050305030304" pitchFamily="18" charset="0"/>
              </a:rPr>
              <a:t>Example </a:t>
            </a:r>
            <a:r>
              <a:rPr lang="en-US" sz="2400" dirty="0" smtClean="0">
                <a:latin typeface="Book Antiqua" panose="02040602050305030304" pitchFamily="18" charset="0"/>
              </a:rPr>
              <a:t>of </a:t>
            </a:r>
            <a:r>
              <a:rPr lang="en-US" sz="2400" dirty="0">
                <a:latin typeface="Book Antiqua" panose="02040602050305030304" pitchFamily="18" charset="0"/>
              </a:rPr>
              <a:t>User-defined function. </a:t>
            </a:r>
            <a:br>
              <a:rPr lang="en-US" sz="2400" dirty="0">
                <a:latin typeface="Book Antiqua" panose="02040602050305030304" pitchFamily="18" charset="0"/>
              </a:rPr>
            </a:br>
            <a:r>
              <a:rPr lang="en-US" sz="2400" dirty="0">
                <a:latin typeface="Book Antiqua" panose="02040602050305030304" pitchFamily="18" charset="0"/>
              </a:rPr>
              <a:t>	type	name (param1, param2, </a:t>
            </a:r>
            <a:r>
              <a:rPr lang="en-US" sz="2400" dirty="0" smtClean="0">
                <a:latin typeface="Book Antiqua" panose="02040602050305030304" pitchFamily="18" charset="0"/>
              </a:rPr>
              <a:t>…..)</a:t>
            </a:r>
            <a:br>
              <a:rPr lang="en-US" sz="2400" dirty="0" smtClean="0">
                <a:latin typeface="Book Antiqua" panose="02040602050305030304" pitchFamily="18" charset="0"/>
              </a:rPr>
            </a:br>
            <a:r>
              <a:rPr lang="en-US" sz="2400" dirty="0" smtClean="0">
                <a:latin typeface="Book Antiqua" panose="02040602050305030304" pitchFamily="18" charset="0"/>
              </a:rPr>
              <a:t>  </a:t>
            </a:r>
            <a:r>
              <a:rPr lang="en-US" sz="2400" dirty="0">
                <a:latin typeface="Book Antiqua" panose="02040602050305030304" pitchFamily="18" charset="0"/>
              </a:rPr>
              <a:t>{	</a:t>
            </a:r>
            <a:br>
              <a:rPr lang="en-US" sz="2400" dirty="0">
                <a:latin typeface="Book Antiqua" panose="02040602050305030304" pitchFamily="18" charset="0"/>
              </a:rPr>
            </a:br>
            <a:r>
              <a:rPr lang="en-US" sz="2400" dirty="0">
                <a:latin typeface="Book Antiqua" panose="02040602050305030304" pitchFamily="18" charset="0"/>
              </a:rPr>
              <a:t>	Statements(s)	</a:t>
            </a:r>
            <a:r>
              <a:rPr lang="en-US" sz="2400" dirty="0" smtClean="0">
                <a:latin typeface="Book Antiqua" panose="02040602050305030304" pitchFamily="18" charset="0"/>
              </a:rPr>
              <a:t/>
            </a:r>
            <a:br>
              <a:rPr lang="en-US" sz="2400" dirty="0" smtClean="0">
                <a:latin typeface="Book Antiqua" panose="02040602050305030304" pitchFamily="18" charset="0"/>
              </a:rPr>
            </a:br>
            <a:r>
              <a:rPr lang="en-US" sz="2400" dirty="0" smtClean="0">
                <a:latin typeface="Book Antiqua" panose="02040602050305030304" pitchFamily="18" charset="0"/>
              </a:rPr>
              <a:t>   }</a:t>
            </a:r>
            <a:endParaRPr lang="en-US" sz="2400" dirty="0">
              <a:latin typeface="Book Antiqua" panose="02040602050305030304" pitchFamily="18" charset="0"/>
            </a:endParaRPr>
          </a:p>
        </p:txBody>
      </p:sp>
      <p:sp>
        <p:nvSpPr>
          <p:cNvPr id="3" name="Content Placeholder 2"/>
          <p:cNvSpPr>
            <a:spLocks noGrp="1"/>
          </p:cNvSpPr>
          <p:nvPr>
            <p:ph idx="1"/>
          </p:nvPr>
        </p:nvSpPr>
        <p:spPr>
          <a:xfrm>
            <a:off x="838200" y="2025445"/>
            <a:ext cx="10515600" cy="4709651"/>
          </a:xfrm>
        </p:spPr>
        <p:txBody>
          <a:bodyPr>
            <a:normAutofit/>
          </a:bodyPr>
          <a:lstStyle/>
          <a:p>
            <a:pPr marL="0" indent="0">
              <a:buNone/>
            </a:pPr>
            <a:r>
              <a:rPr lang="en-US" dirty="0" smtClean="0">
                <a:solidFill>
                  <a:srgbClr val="FF0000"/>
                </a:solidFill>
                <a:latin typeface="Book Antiqua" panose="02040602050305030304" pitchFamily="18" charset="0"/>
              </a:rPr>
              <a:t>Basic Structure/Components of User-defined Function:</a:t>
            </a:r>
          </a:p>
          <a:p>
            <a:pPr marL="571500" indent="-571500">
              <a:buAutoNum type="romanLcPeriod"/>
            </a:pPr>
            <a:r>
              <a:rPr lang="en-US" dirty="0" smtClean="0">
                <a:solidFill>
                  <a:srgbClr val="FF0000"/>
                </a:solidFill>
                <a:latin typeface="Book Antiqua" panose="02040602050305030304" pitchFamily="18" charset="0"/>
              </a:rPr>
              <a:t>Function Declaration (Prototype): </a:t>
            </a:r>
            <a:r>
              <a:rPr lang="en-US" sz="2600" dirty="0" smtClean="0">
                <a:latin typeface="Book Antiqua" panose="02040602050305030304" pitchFamily="18" charset="0"/>
              </a:rPr>
              <a:t>Tells the compiler about the function before its use. Specifies the function’s name, return type, and parameters. i.e. </a:t>
            </a:r>
            <a:r>
              <a:rPr lang="en-US" sz="2600" dirty="0">
                <a:latin typeface="Book Antiqua" panose="02040602050305030304" pitchFamily="18" charset="0"/>
              </a:rPr>
              <a:t> </a:t>
            </a:r>
            <a:r>
              <a:rPr lang="en-US" sz="2600" dirty="0" err="1" smtClean="0">
                <a:latin typeface="Book Antiqua" panose="02040602050305030304" pitchFamily="18" charset="0"/>
              </a:rPr>
              <a:t>int</a:t>
            </a:r>
            <a:r>
              <a:rPr lang="en-US" sz="2600" dirty="0" smtClean="0">
                <a:latin typeface="Book Antiqua" panose="02040602050305030304" pitchFamily="18" charset="0"/>
              </a:rPr>
              <a:t> add(</a:t>
            </a:r>
            <a:r>
              <a:rPr lang="en-US" sz="2600" dirty="0" err="1" smtClean="0">
                <a:latin typeface="Book Antiqua" panose="02040602050305030304" pitchFamily="18" charset="0"/>
              </a:rPr>
              <a:t>int</a:t>
            </a:r>
            <a:r>
              <a:rPr lang="en-US" sz="2600" dirty="0" smtClean="0">
                <a:latin typeface="Book Antiqua" panose="02040602050305030304" pitchFamily="18" charset="0"/>
              </a:rPr>
              <a:t> a, </a:t>
            </a:r>
            <a:r>
              <a:rPr lang="en-US" sz="2600" dirty="0" err="1" smtClean="0">
                <a:latin typeface="Book Antiqua" panose="02040602050305030304" pitchFamily="18" charset="0"/>
              </a:rPr>
              <a:t>int</a:t>
            </a:r>
            <a:r>
              <a:rPr lang="en-US" sz="2600" dirty="0" smtClean="0">
                <a:latin typeface="Book Antiqua" panose="02040602050305030304" pitchFamily="18" charset="0"/>
              </a:rPr>
              <a:t> b);</a:t>
            </a:r>
            <a:r>
              <a:rPr lang="en-US" dirty="0" smtClean="0">
                <a:latin typeface="Book Antiqua" panose="02040602050305030304" pitchFamily="18" charset="0"/>
              </a:rPr>
              <a:t>	</a:t>
            </a:r>
          </a:p>
          <a:p>
            <a:pPr marL="571500" indent="-571500">
              <a:buAutoNum type="romanLcPeriod"/>
            </a:pPr>
            <a:r>
              <a:rPr lang="en-US" dirty="0" smtClean="0">
                <a:solidFill>
                  <a:srgbClr val="FF0000"/>
                </a:solidFill>
                <a:latin typeface="Book Antiqua" panose="02040602050305030304" pitchFamily="18" charset="0"/>
              </a:rPr>
              <a:t>Function Definition: </a:t>
            </a:r>
            <a:r>
              <a:rPr lang="en-US" sz="2600" dirty="0" smtClean="0">
                <a:latin typeface="Book Antiqua" panose="02040602050305030304" pitchFamily="18" charset="0"/>
              </a:rPr>
              <a:t>Contains the actual code or logic for the function. It must match the declaration in terms of return type, name, and parameters. i.e. </a:t>
            </a:r>
          </a:p>
          <a:p>
            <a:pPr marL="0" indent="0">
              <a:buNone/>
            </a:pPr>
            <a:r>
              <a:rPr lang="en-US" sz="2600" dirty="0" smtClean="0">
                <a:latin typeface="Book Antiqua" panose="02040602050305030304" pitchFamily="18" charset="0"/>
              </a:rPr>
              <a:t>		</a:t>
            </a:r>
            <a:r>
              <a:rPr lang="en-US" sz="2600" dirty="0" err="1" smtClean="0">
                <a:latin typeface="Book Antiqua" panose="02040602050305030304" pitchFamily="18" charset="0"/>
              </a:rPr>
              <a:t>int</a:t>
            </a:r>
            <a:r>
              <a:rPr lang="en-US" sz="2600" dirty="0" smtClean="0">
                <a:latin typeface="Book Antiqua" panose="02040602050305030304" pitchFamily="18" charset="0"/>
              </a:rPr>
              <a:t> add(</a:t>
            </a:r>
            <a:r>
              <a:rPr lang="en-US" sz="2600" dirty="0" err="1" smtClean="0">
                <a:latin typeface="Book Antiqua" panose="02040602050305030304" pitchFamily="18" charset="0"/>
              </a:rPr>
              <a:t>int</a:t>
            </a:r>
            <a:r>
              <a:rPr lang="en-US" sz="2600" dirty="0" smtClean="0">
                <a:latin typeface="Book Antiqua" panose="02040602050305030304" pitchFamily="18" charset="0"/>
              </a:rPr>
              <a:t> a, </a:t>
            </a:r>
            <a:r>
              <a:rPr lang="en-US" sz="2600" dirty="0" err="1" smtClean="0">
                <a:latin typeface="Book Antiqua" panose="02040602050305030304" pitchFamily="18" charset="0"/>
              </a:rPr>
              <a:t>int</a:t>
            </a:r>
            <a:r>
              <a:rPr lang="en-US" sz="2600" dirty="0" smtClean="0">
                <a:latin typeface="Book Antiqua" panose="02040602050305030304" pitchFamily="18" charset="0"/>
              </a:rPr>
              <a:t> b) {</a:t>
            </a:r>
          </a:p>
          <a:p>
            <a:pPr marL="0" indent="0">
              <a:buNone/>
            </a:pPr>
            <a:r>
              <a:rPr lang="en-US" sz="2600" dirty="0" smtClean="0">
                <a:latin typeface="Book Antiqua" panose="02040602050305030304" pitchFamily="18" charset="0"/>
              </a:rPr>
              <a:t>			return a + b;</a:t>
            </a:r>
          </a:p>
          <a:p>
            <a:pPr marL="0" indent="0">
              <a:buNone/>
            </a:pPr>
            <a:r>
              <a:rPr lang="en-US" sz="2600" dirty="0" smtClean="0">
                <a:latin typeface="Book Antiqua" panose="02040602050305030304" pitchFamily="18" charset="0"/>
              </a:rPr>
              <a:t>		   }</a:t>
            </a:r>
          </a:p>
        </p:txBody>
      </p:sp>
    </p:spTree>
    <p:extLst>
      <p:ext uri="{BB962C8B-B14F-4D97-AF65-F5344CB8AC3E}">
        <p14:creationId xmlns:p14="http://schemas.microsoft.com/office/powerpoint/2010/main" val="2638389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78659"/>
            <a:ext cx="10515600" cy="88489"/>
          </a:xfrm>
        </p:spPr>
        <p:txBody>
          <a:bodyPr>
            <a:normAutofit fontScale="90000"/>
          </a:bodyPr>
          <a:lstStyle/>
          <a:p>
            <a:r>
              <a:rPr lang="en-US" sz="800" dirty="0" smtClean="0"/>
              <a:t>.</a:t>
            </a:r>
            <a:endParaRPr lang="en-US" sz="800" dirty="0"/>
          </a:p>
        </p:txBody>
      </p:sp>
      <p:sp>
        <p:nvSpPr>
          <p:cNvPr id="3" name="Content Placeholder 2"/>
          <p:cNvSpPr>
            <a:spLocks noGrp="1"/>
          </p:cNvSpPr>
          <p:nvPr>
            <p:ph idx="1"/>
          </p:nvPr>
        </p:nvSpPr>
        <p:spPr>
          <a:xfrm>
            <a:off x="838200" y="167148"/>
            <a:ext cx="10515600" cy="6009815"/>
          </a:xfrm>
        </p:spPr>
        <p:txBody>
          <a:bodyPr/>
          <a:lstStyle/>
          <a:p>
            <a:pPr marL="0" indent="0" algn="just">
              <a:buNone/>
            </a:pPr>
            <a:r>
              <a:rPr lang="en-US" dirty="0" smtClean="0">
                <a:solidFill>
                  <a:srgbClr val="FF0000"/>
                </a:solidFill>
                <a:latin typeface="Book Antiqua" panose="02040602050305030304" pitchFamily="18" charset="0"/>
              </a:rPr>
              <a:t>iii. Function Call: </a:t>
            </a:r>
            <a:r>
              <a:rPr lang="en-US" sz="2600" dirty="0" smtClean="0">
                <a:latin typeface="Book Antiqua" panose="02040602050305030304" pitchFamily="18" charset="0"/>
              </a:rPr>
              <a:t>Executes the function by using its name and passing required arguments. i.e. </a:t>
            </a:r>
          </a:p>
          <a:p>
            <a:pPr marL="0" indent="0">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result = add(5, 2); </a:t>
            </a:r>
          </a:p>
          <a:p>
            <a:pPr marL="0" indent="0">
              <a:buNone/>
            </a:pPr>
            <a:r>
              <a:rPr lang="en-US" sz="2600" dirty="0" smtClean="0">
                <a:latin typeface="Book Antiqua" panose="02040602050305030304" pitchFamily="18" charset="0"/>
              </a:rPr>
              <a:t>Parts of Function</a:t>
            </a:r>
          </a:p>
          <a:p>
            <a:pPr marL="0" indent="0">
              <a:buNone/>
            </a:pPr>
            <a:endParaRPr lang="en-US" dirty="0" smtClean="0">
              <a:solidFill>
                <a:srgbClr val="FF0000"/>
              </a:solidFill>
              <a:latin typeface="Book Antiqua" panose="02040602050305030304" pitchFamily="18" charset="0"/>
            </a:endParaRPr>
          </a:p>
        </p:txBody>
      </p:sp>
    </p:spTree>
    <p:extLst>
      <p:ext uri="{BB962C8B-B14F-4D97-AF65-F5344CB8AC3E}">
        <p14:creationId xmlns:p14="http://schemas.microsoft.com/office/powerpoint/2010/main" val="2224006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3987"/>
            <a:ext cx="10515600" cy="712921"/>
          </a:xfrm>
        </p:spPr>
        <p:txBody>
          <a:bodyPr>
            <a:normAutofit/>
          </a:bodyPr>
          <a:lstStyle/>
          <a:p>
            <a:r>
              <a:rPr lang="en-US" sz="2800" dirty="0" smtClean="0">
                <a:solidFill>
                  <a:srgbClr val="FF0000"/>
                </a:solidFill>
                <a:latin typeface="Book Antiqua" panose="02040602050305030304" pitchFamily="18" charset="0"/>
              </a:rPr>
              <a:t>Example of C++ User-defined Function:</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728420"/>
            <a:ext cx="10515600" cy="5858360"/>
          </a:xfrm>
        </p:spPr>
        <p:txBody>
          <a:bodyPr/>
          <a:lstStyle/>
          <a:p>
            <a:pPr marL="0" indent="0">
              <a:buNone/>
            </a:pPr>
            <a:r>
              <a:rPr lang="en-US" sz="2600" dirty="0" smtClean="0">
                <a:latin typeface="Book Antiqua" panose="02040602050305030304" pitchFamily="18" charset="0"/>
              </a:rPr>
              <a:t>#include&lt;</a:t>
            </a:r>
            <a:r>
              <a:rPr lang="en-US" sz="2600" dirty="0" err="1" smtClean="0">
                <a:latin typeface="Book Antiqua" panose="02040602050305030304" pitchFamily="18" charset="0"/>
              </a:rPr>
              <a:t>iostream</a:t>
            </a:r>
            <a:r>
              <a:rPr lang="en-US" sz="2600" dirty="0" smtClean="0">
                <a:latin typeface="Book Antiqua" panose="02040602050305030304" pitchFamily="18" charset="0"/>
              </a:rPr>
              <a:t>&gt;</a:t>
            </a:r>
          </a:p>
          <a:p>
            <a:pPr marL="0" indent="0">
              <a:buNone/>
            </a:pPr>
            <a:r>
              <a:rPr lang="en-US" sz="2600" dirty="0" smtClean="0">
                <a:latin typeface="Book Antiqua" panose="02040602050305030304" pitchFamily="18" charset="0"/>
              </a:rPr>
              <a:t>using namespace </a:t>
            </a:r>
            <a:r>
              <a:rPr lang="en-US" sz="2600" dirty="0" err="1" smtClean="0">
                <a:latin typeface="Book Antiqua" panose="02040602050305030304" pitchFamily="18" charset="0"/>
              </a:rPr>
              <a:t>std</a:t>
            </a:r>
            <a:r>
              <a:rPr lang="en-US" sz="2600" dirty="0" smtClean="0">
                <a:latin typeface="Book Antiqua" panose="02040602050305030304" pitchFamily="18" charset="0"/>
              </a:rPr>
              <a:t>;</a:t>
            </a:r>
          </a:p>
          <a:p>
            <a:pPr marL="0" indent="0">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add(</a:t>
            </a:r>
            <a:r>
              <a:rPr lang="en-US" sz="2600" dirty="0" err="1" smtClean="0">
                <a:latin typeface="Book Antiqua" panose="02040602050305030304" pitchFamily="18" charset="0"/>
              </a:rPr>
              <a:t>int</a:t>
            </a:r>
            <a:r>
              <a:rPr lang="en-US" sz="2600" dirty="0" smtClean="0">
                <a:latin typeface="Book Antiqua" panose="02040602050305030304" pitchFamily="18" charset="0"/>
              </a:rPr>
              <a:t> a, </a:t>
            </a:r>
            <a:r>
              <a:rPr lang="en-US" sz="2600" dirty="0" err="1" smtClean="0">
                <a:latin typeface="Book Antiqua" panose="02040602050305030304" pitchFamily="18" charset="0"/>
              </a:rPr>
              <a:t>int</a:t>
            </a:r>
            <a:r>
              <a:rPr lang="en-US" sz="2600" dirty="0" smtClean="0">
                <a:latin typeface="Book Antiqua" panose="02040602050305030304" pitchFamily="18" charset="0"/>
              </a:rPr>
              <a:t> b);		// function declaration</a:t>
            </a:r>
          </a:p>
          <a:p>
            <a:pPr marL="0" indent="0">
              <a:buNone/>
            </a:pPr>
            <a:r>
              <a:rPr lang="en-US" sz="2600" dirty="0" err="1" smtClean="0">
                <a:latin typeface="Book Antiqua" panose="02040602050305030304" pitchFamily="18" charset="0"/>
              </a:rPr>
              <a:t>int</a:t>
            </a:r>
            <a:r>
              <a:rPr lang="en-US" sz="2600" dirty="0" smtClean="0">
                <a:latin typeface="Book Antiqua" panose="02040602050305030304" pitchFamily="18" charset="0"/>
              </a:rPr>
              <a:t> main(){</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int</a:t>
            </a:r>
            <a:r>
              <a:rPr lang="en-US" sz="2600" dirty="0" smtClean="0">
                <a:latin typeface="Book Antiqua" panose="02040602050305030304" pitchFamily="18" charset="0"/>
              </a:rPr>
              <a:t> result = add(5,3);	//function call </a:t>
            </a:r>
          </a:p>
          <a:p>
            <a:pPr marL="0" indent="0">
              <a:buNone/>
            </a:pPr>
            <a:r>
              <a:rPr lang="en-US" sz="2600" dirty="0">
                <a:latin typeface="Book Antiqua" panose="02040602050305030304" pitchFamily="18" charset="0"/>
              </a:rPr>
              <a:t>	</a:t>
            </a:r>
            <a:r>
              <a:rPr lang="en-US" sz="2600" dirty="0" err="1" smtClean="0">
                <a:latin typeface="Book Antiqua" panose="02040602050305030304" pitchFamily="18" charset="0"/>
              </a:rPr>
              <a:t>cout</a:t>
            </a:r>
            <a:r>
              <a:rPr lang="en-US" sz="2600" dirty="0" smtClean="0">
                <a:latin typeface="Book Antiqua" panose="02040602050305030304" pitchFamily="18" charset="0"/>
              </a:rPr>
              <a:t>&lt;&lt;“the </a:t>
            </a:r>
            <a:r>
              <a:rPr lang="en-US" sz="2600" dirty="0" err="1" smtClean="0">
                <a:latin typeface="Book Antiqua" panose="02040602050305030304" pitchFamily="18" charset="0"/>
              </a:rPr>
              <a:t>sume</a:t>
            </a:r>
            <a:r>
              <a:rPr lang="en-US" sz="2600" dirty="0" smtClean="0">
                <a:latin typeface="Book Antiqua" panose="02040602050305030304" pitchFamily="18" charset="0"/>
              </a:rPr>
              <a:t> is: “&lt;&lt;result&lt;&lt;</a:t>
            </a:r>
            <a:r>
              <a:rPr lang="en-US" sz="2600" dirty="0" err="1" smtClean="0">
                <a:latin typeface="Book Antiqua" panose="02040602050305030304" pitchFamily="18" charset="0"/>
              </a:rPr>
              <a:t>endl</a:t>
            </a:r>
            <a:r>
              <a:rPr lang="en-US" sz="2600" dirty="0" smtClean="0">
                <a:latin typeface="Book Antiqua" panose="02040602050305030304" pitchFamily="18" charset="0"/>
              </a:rPr>
              <a:t>;</a:t>
            </a:r>
          </a:p>
          <a:p>
            <a:pPr marL="0" indent="0">
              <a:buNone/>
            </a:pPr>
            <a:r>
              <a:rPr lang="en-US" sz="2600" dirty="0">
                <a:latin typeface="Book Antiqua" panose="02040602050305030304" pitchFamily="18" charset="0"/>
              </a:rPr>
              <a:t>	</a:t>
            </a:r>
            <a:r>
              <a:rPr lang="en-US" sz="2600" dirty="0" smtClean="0">
                <a:latin typeface="Book Antiqua" panose="02040602050305030304" pitchFamily="18" charset="0"/>
              </a:rPr>
              <a:t>return 0;</a:t>
            </a:r>
          </a:p>
          <a:p>
            <a:pPr marL="0" indent="0">
              <a:buNone/>
            </a:pPr>
            <a:r>
              <a:rPr lang="en-US" sz="2600" dirty="0" smtClean="0">
                <a:latin typeface="Book Antiqua" panose="02040602050305030304" pitchFamily="18" charset="0"/>
              </a:rPr>
              <a:t>	}				//function definition</a:t>
            </a:r>
          </a:p>
          <a:p>
            <a:pPr marL="0" indent="0">
              <a:buNone/>
            </a:pPr>
            <a:r>
              <a:rPr lang="en-US" sz="2600" dirty="0" smtClean="0">
                <a:latin typeface="Book Antiqua" panose="02040602050305030304" pitchFamily="18" charset="0"/>
              </a:rPr>
              <a:t>	</a:t>
            </a:r>
            <a:r>
              <a:rPr lang="en-US" sz="2600" dirty="0" err="1" smtClean="0">
                <a:latin typeface="Book Antiqua" panose="02040602050305030304" pitchFamily="18" charset="0"/>
              </a:rPr>
              <a:t>int</a:t>
            </a:r>
            <a:r>
              <a:rPr lang="en-US" sz="2600" dirty="0" smtClean="0">
                <a:latin typeface="Book Antiqua" panose="02040602050305030304" pitchFamily="18" charset="0"/>
              </a:rPr>
              <a:t> add(</a:t>
            </a:r>
            <a:r>
              <a:rPr lang="en-US" sz="2600" dirty="0" err="1" smtClean="0">
                <a:latin typeface="Book Antiqua" panose="02040602050305030304" pitchFamily="18" charset="0"/>
              </a:rPr>
              <a:t>int</a:t>
            </a:r>
            <a:r>
              <a:rPr lang="en-US" sz="2600" dirty="0" smtClean="0">
                <a:latin typeface="Book Antiqua" panose="02040602050305030304" pitchFamily="18" charset="0"/>
              </a:rPr>
              <a:t> a, </a:t>
            </a:r>
            <a:r>
              <a:rPr lang="en-US" sz="2600" dirty="0" err="1" smtClean="0">
                <a:latin typeface="Book Antiqua" panose="02040602050305030304" pitchFamily="18" charset="0"/>
              </a:rPr>
              <a:t>int</a:t>
            </a:r>
            <a:r>
              <a:rPr lang="en-US" sz="2600" dirty="0" smtClean="0">
                <a:latin typeface="Book Antiqua" panose="02040602050305030304" pitchFamily="18" charset="0"/>
              </a:rPr>
              <a:t> b) {</a:t>
            </a:r>
          </a:p>
          <a:p>
            <a:pPr marL="0" indent="0">
              <a:buNone/>
            </a:pPr>
            <a:r>
              <a:rPr lang="en-US" sz="2600" dirty="0" smtClean="0">
                <a:latin typeface="Book Antiqua" panose="02040602050305030304" pitchFamily="18" charset="0"/>
              </a:rPr>
              <a:t>	return </a:t>
            </a:r>
            <a:r>
              <a:rPr lang="en-US" sz="2600" dirty="0" err="1" smtClean="0">
                <a:latin typeface="Book Antiqua" panose="02040602050305030304" pitchFamily="18" charset="0"/>
              </a:rPr>
              <a:t>a+b</a:t>
            </a:r>
            <a:r>
              <a:rPr lang="en-US" sz="2600" dirty="0" smtClean="0">
                <a:latin typeface="Book Antiqua" panose="02040602050305030304" pitchFamily="18" charset="0"/>
              </a:rPr>
              <a:t>;			//return the sum of a and b </a:t>
            </a:r>
          </a:p>
          <a:p>
            <a:pPr marL="0" indent="0">
              <a:buNone/>
            </a:pPr>
            <a:r>
              <a:rPr lang="en-US" sz="2600" dirty="0">
                <a:latin typeface="Book Antiqua" panose="02040602050305030304" pitchFamily="18" charset="0"/>
              </a:rPr>
              <a:t>}</a:t>
            </a:r>
            <a:endParaRPr lang="en-US" sz="2600" dirty="0" smtClean="0">
              <a:latin typeface="Book Antiqua" panose="02040602050305030304" pitchFamily="18" charset="0"/>
            </a:endParaRPr>
          </a:p>
          <a:p>
            <a:pPr marL="0" indent="0">
              <a:buNone/>
            </a:pPr>
            <a:endParaRPr lang="en-US" dirty="0"/>
          </a:p>
        </p:txBody>
      </p:sp>
    </p:spTree>
    <p:extLst>
      <p:ext uri="{BB962C8B-B14F-4D97-AF65-F5344CB8AC3E}">
        <p14:creationId xmlns:p14="http://schemas.microsoft.com/office/powerpoint/2010/main" val="625434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
            <a:ext cx="10515600" cy="555170"/>
          </a:xfrm>
        </p:spPr>
        <p:txBody>
          <a:bodyPr>
            <a:normAutofit/>
          </a:bodyPr>
          <a:lstStyle/>
          <a:p>
            <a:r>
              <a:rPr lang="en-US" sz="2800" dirty="0" smtClean="0">
                <a:solidFill>
                  <a:srgbClr val="FF0000"/>
                </a:solidFill>
                <a:latin typeface="Book Antiqua" panose="02040602050305030304" pitchFamily="18" charset="0"/>
              </a:rPr>
              <a:t>Finding maximum out of three integers using function </a:t>
            </a:r>
            <a:endParaRPr lang="en-US" sz="2800" dirty="0">
              <a:solidFill>
                <a:srgbClr val="FF0000"/>
              </a:solidFill>
              <a:latin typeface="Book Antiqua" panose="02040602050305030304" pitchFamily="18" charset="0"/>
            </a:endParaRPr>
          </a:p>
        </p:txBody>
      </p:sp>
      <p:sp>
        <p:nvSpPr>
          <p:cNvPr id="3" name="Content Placeholder 2"/>
          <p:cNvSpPr>
            <a:spLocks noGrp="1"/>
          </p:cNvSpPr>
          <p:nvPr>
            <p:ph idx="1"/>
          </p:nvPr>
        </p:nvSpPr>
        <p:spPr>
          <a:xfrm>
            <a:off x="838200" y="435429"/>
            <a:ext cx="10515600" cy="6346371"/>
          </a:xfrm>
        </p:spPr>
        <p:txBody>
          <a:bodyPr>
            <a:noAutofit/>
          </a:bodyPr>
          <a:lstStyle/>
          <a:p>
            <a:pPr marL="0" indent="0">
              <a:buNone/>
            </a:pPr>
            <a:r>
              <a:rPr lang="en-US" sz="2200" dirty="0" smtClean="0">
                <a:latin typeface="Book Antiqua" panose="02040602050305030304" pitchFamily="18" charset="0"/>
              </a:rPr>
              <a:t>#include&lt;</a:t>
            </a:r>
            <a:r>
              <a:rPr lang="en-US" sz="2200" dirty="0" err="1" smtClean="0">
                <a:latin typeface="Book Antiqua" panose="02040602050305030304" pitchFamily="18" charset="0"/>
              </a:rPr>
              <a:t>iostream</a:t>
            </a:r>
            <a:r>
              <a:rPr lang="en-US" sz="2200" dirty="0" smtClean="0">
                <a:latin typeface="Book Antiqua" panose="02040602050305030304" pitchFamily="18" charset="0"/>
              </a:rPr>
              <a:t>&gt;</a:t>
            </a:r>
          </a:p>
          <a:p>
            <a:pPr marL="0" indent="0">
              <a:buNone/>
            </a:pPr>
            <a:r>
              <a:rPr lang="en-US" sz="2200" dirty="0" smtClean="0">
                <a:latin typeface="Book Antiqua" panose="02040602050305030304" pitchFamily="18" charset="0"/>
              </a:rPr>
              <a:t>using namespace </a:t>
            </a:r>
            <a:r>
              <a:rPr lang="en-US" sz="2200" dirty="0" err="1" smtClean="0">
                <a:latin typeface="Book Antiqua" panose="02040602050305030304" pitchFamily="18" charset="0"/>
              </a:rPr>
              <a:t>std</a:t>
            </a:r>
            <a:r>
              <a:rPr lang="en-US" sz="2200" dirty="0" smtClean="0">
                <a:latin typeface="Book Antiqua" panose="02040602050305030304" pitchFamily="18" charset="0"/>
              </a:rPr>
              <a:t>;</a:t>
            </a:r>
          </a:p>
          <a:p>
            <a:pPr marL="0" indent="0">
              <a:buNone/>
            </a:pPr>
            <a:r>
              <a:rPr lang="en-US" sz="2200" dirty="0" err="1" smtClean="0">
                <a:latin typeface="Book Antiqua" panose="02040602050305030304" pitchFamily="18" charset="0"/>
              </a:rPr>
              <a:t>int</a:t>
            </a:r>
            <a:r>
              <a:rPr lang="en-US" sz="2200" dirty="0" smtClean="0">
                <a:latin typeface="Book Antiqua" panose="02040602050305030304" pitchFamily="18" charset="0"/>
              </a:rPr>
              <a:t> main(){</a:t>
            </a:r>
          </a:p>
          <a:p>
            <a:pPr marL="0" indent="0">
              <a:buNone/>
            </a:pPr>
            <a:r>
              <a:rPr lang="en-US" sz="2200" dirty="0" err="1" smtClean="0">
                <a:latin typeface="Book Antiqua" panose="02040602050305030304" pitchFamily="18" charset="0"/>
              </a:rPr>
              <a:t>int</a:t>
            </a:r>
            <a:r>
              <a:rPr lang="en-US" sz="2200" dirty="0" smtClean="0">
                <a:latin typeface="Book Antiqua" panose="02040602050305030304" pitchFamily="18" charset="0"/>
              </a:rPr>
              <a:t> a, b, c;</a:t>
            </a:r>
          </a:p>
          <a:p>
            <a:pPr marL="0" indent="0">
              <a:buNone/>
            </a:pPr>
            <a:r>
              <a:rPr lang="en-US" sz="2200" dirty="0" err="1" smtClean="0">
                <a:latin typeface="Book Antiqua" panose="02040602050305030304" pitchFamily="18" charset="0"/>
              </a:rPr>
              <a:t>cout</a:t>
            </a:r>
            <a:r>
              <a:rPr lang="en-US" sz="2200" dirty="0" smtClean="0">
                <a:latin typeface="Book Antiqua" panose="02040602050305030304" pitchFamily="18" charset="0"/>
              </a:rPr>
              <a:t>&lt;&lt;“Enter three integers”;</a:t>
            </a:r>
          </a:p>
          <a:p>
            <a:pPr marL="0" indent="0">
              <a:buNone/>
            </a:pPr>
            <a:r>
              <a:rPr lang="en-US" sz="2200" dirty="0" err="1" smtClean="0">
                <a:latin typeface="Book Antiqua" panose="02040602050305030304" pitchFamily="18" charset="0"/>
              </a:rPr>
              <a:t>cin</a:t>
            </a:r>
            <a:r>
              <a:rPr lang="en-US" sz="2200" dirty="0" smtClean="0">
                <a:latin typeface="Book Antiqua" panose="02040602050305030304" pitchFamily="18" charset="0"/>
              </a:rPr>
              <a:t>&gt;&gt;a&gt;&gt;b&gt;&gt;c;</a:t>
            </a:r>
          </a:p>
          <a:p>
            <a:pPr marL="0" indent="0">
              <a:buNone/>
            </a:pPr>
            <a:r>
              <a:rPr lang="en-US" sz="2200" dirty="0" err="1" smtClean="0">
                <a:latin typeface="Book Antiqua" panose="02040602050305030304" pitchFamily="18" charset="0"/>
              </a:rPr>
              <a:t>cout</a:t>
            </a:r>
            <a:r>
              <a:rPr lang="en-US" sz="2200" dirty="0" smtClean="0">
                <a:latin typeface="Book Antiqua" panose="02040602050305030304" pitchFamily="18" charset="0"/>
              </a:rPr>
              <a:t>&lt;&lt;“Maximum is:”&lt;&lt;maximum(</a:t>
            </a:r>
            <a:r>
              <a:rPr lang="en-US" sz="2200" dirty="0" err="1" smtClean="0">
                <a:latin typeface="Book Antiqua" panose="02040602050305030304" pitchFamily="18" charset="0"/>
              </a:rPr>
              <a:t>a,b,c</a:t>
            </a:r>
            <a:r>
              <a:rPr lang="en-US" sz="2200" dirty="0" smtClean="0">
                <a:latin typeface="Book Antiqua" panose="02040602050305030304" pitchFamily="18" charset="0"/>
              </a:rPr>
              <a:t>)&lt;&lt;</a:t>
            </a:r>
            <a:r>
              <a:rPr lang="en-US" sz="2200" dirty="0" err="1" smtClean="0">
                <a:latin typeface="Book Antiqua" panose="02040602050305030304" pitchFamily="18" charset="0"/>
              </a:rPr>
              <a:t>endl</a:t>
            </a:r>
            <a:r>
              <a:rPr lang="en-US" sz="2200" dirty="0" smtClean="0">
                <a:latin typeface="Book Antiqua" panose="02040602050305030304" pitchFamily="18" charset="0"/>
              </a:rPr>
              <a:t>; 	//function call</a:t>
            </a:r>
          </a:p>
          <a:p>
            <a:pPr marL="0" indent="0">
              <a:buNone/>
            </a:pPr>
            <a:r>
              <a:rPr lang="en-US" sz="2200" dirty="0" smtClean="0">
                <a:latin typeface="Book Antiqua" panose="02040602050305030304" pitchFamily="18" charset="0"/>
              </a:rPr>
              <a:t>return 0; 	}</a:t>
            </a:r>
          </a:p>
          <a:p>
            <a:pPr marL="0" indent="0">
              <a:buNone/>
            </a:pPr>
            <a:r>
              <a:rPr lang="en-US" sz="2200" dirty="0" err="1" smtClean="0">
                <a:latin typeface="Book Antiqua" panose="02040602050305030304" pitchFamily="18" charset="0"/>
              </a:rPr>
              <a:t>int</a:t>
            </a:r>
            <a:r>
              <a:rPr lang="en-US" sz="2200" dirty="0" smtClean="0">
                <a:latin typeface="Book Antiqua" panose="02040602050305030304" pitchFamily="18" charset="0"/>
              </a:rPr>
              <a:t> maximum(</a:t>
            </a:r>
            <a:r>
              <a:rPr lang="en-US" sz="2200" dirty="0" err="1" smtClean="0">
                <a:latin typeface="Book Antiqua" panose="02040602050305030304" pitchFamily="18" charset="0"/>
              </a:rPr>
              <a:t>int</a:t>
            </a:r>
            <a:r>
              <a:rPr lang="en-US" sz="2200" dirty="0" smtClean="0">
                <a:latin typeface="Book Antiqua" panose="02040602050305030304" pitchFamily="18" charset="0"/>
              </a:rPr>
              <a:t> x, </a:t>
            </a:r>
            <a:r>
              <a:rPr lang="en-US" sz="2200" dirty="0" err="1" smtClean="0">
                <a:latin typeface="Book Antiqua" panose="02040602050305030304" pitchFamily="18" charset="0"/>
              </a:rPr>
              <a:t>int</a:t>
            </a:r>
            <a:r>
              <a:rPr lang="en-US" sz="2200" dirty="0" smtClean="0">
                <a:latin typeface="Book Antiqua" panose="02040602050305030304" pitchFamily="18" charset="0"/>
              </a:rPr>
              <a:t> y, </a:t>
            </a:r>
            <a:r>
              <a:rPr lang="en-US" sz="2200" dirty="0" err="1" smtClean="0">
                <a:latin typeface="Book Antiqua" panose="02040602050305030304" pitchFamily="18" charset="0"/>
              </a:rPr>
              <a:t>int</a:t>
            </a:r>
            <a:r>
              <a:rPr lang="en-US" sz="2200" dirty="0" smtClean="0">
                <a:latin typeface="Book Antiqua" panose="02040602050305030304" pitchFamily="18" charset="0"/>
              </a:rPr>
              <a:t> z)		//function definition</a:t>
            </a:r>
          </a:p>
          <a:p>
            <a:pPr marL="0" indent="0">
              <a:buNone/>
            </a:pPr>
            <a:r>
              <a:rPr lang="en-US" sz="2200" dirty="0" smtClean="0">
                <a:latin typeface="Book Antiqua" panose="02040602050305030304" pitchFamily="18" charset="0"/>
              </a:rPr>
              <a:t>{	</a:t>
            </a:r>
            <a:r>
              <a:rPr lang="en-US" sz="2200" dirty="0" err="1" smtClean="0">
                <a:latin typeface="Book Antiqua" panose="02040602050305030304" pitchFamily="18" charset="0"/>
              </a:rPr>
              <a:t>int</a:t>
            </a:r>
            <a:r>
              <a:rPr lang="en-US" sz="2200" dirty="0" smtClean="0">
                <a:latin typeface="Book Antiqua" panose="02040602050305030304" pitchFamily="18" charset="0"/>
              </a:rPr>
              <a:t> max = x;</a:t>
            </a:r>
          </a:p>
          <a:p>
            <a:pPr marL="0" indent="0">
              <a:buNone/>
            </a:pPr>
            <a:r>
              <a:rPr lang="en-US" sz="2200" dirty="0" smtClean="0">
                <a:latin typeface="Book Antiqua" panose="02040602050305030304" pitchFamily="18" charset="0"/>
              </a:rPr>
              <a:t>	if(y &gt;  max)</a:t>
            </a:r>
          </a:p>
          <a:p>
            <a:pPr marL="0" indent="0">
              <a:buNone/>
            </a:pPr>
            <a:r>
              <a:rPr lang="en-US" sz="2200" dirty="0" smtClean="0">
                <a:latin typeface="Book Antiqua" panose="02040602050305030304" pitchFamily="18" charset="0"/>
              </a:rPr>
              <a:t>		max = y;</a:t>
            </a:r>
          </a:p>
          <a:p>
            <a:pPr marL="0" indent="0">
              <a:buNone/>
            </a:pPr>
            <a:r>
              <a:rPr lang="en-US" sz="2200" dirty="0" smtClean="0">
                <a:latin typeface="Book Antiqua" panose="02040602050305030304" pitchFamily="18" charset="0"/>
              </a:rPr>
              <a:t>	if(z &gt; max)</a:t>
            </a:r>
          </a:p>
          <a:p>
            <a:pPr marL="0" indent="0">
              <a:buNone/>
            </a:pPr>
            <a:r>
              <a:rPr lang="en-US" sz="2200" dirty="0" smtClean="0">
                <a:latin typeface="Book Antiqua" panose="02040602050305030304" pitchFamily="18" charset="0"/>
              </a:rPr>
              <a:t>		max = z;</a:t>
            </a:r>
          </a:p>
          <a:p>
            <a:pPr marL="0" indent="0">
              <a:buNone/>
            </a:pPr>
            <a:r>
              <a:rPr lang="en-US" sz="2200" dirty="0" smtClean="0">
                <a:latin typeface="Book Antiqua" panose="02040602050305030304" pitchFamily="18" charset="0"/>
              </a:rPr>
              <a:t>return max;	}</a:t>
            </a:r>
            <a:endParaRPr lang="en-US" sz="2200" dirty="0">
              <a:latin typeface="Book Antiqua" panose="02040602050305030304" pitchFamily="18" charset="0"/>
            </a:endParaRPr>
          </a:p>
        </p:txBody>
      </p:sp>
    </p:spTree>
    <p:extLst>
      <p:ext uri="{BB962C8B-B14F-4D97-AF65-F5344CB8AC3E}">
        <p14:creationId xmlns:p14="http://schemas.microsoft.com/office/powerpoint/2010/main" val="99007788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7012</TotalTime>
  <Words>2344</Words>
  <Application>Microsoft Office PowerPoint</Application>
  <PresentationFormat>Widescreen</PresentationFormat>
  <Paragraphs>362</Paragraphs>
  <Slides>32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32</vt:i4>
      </vt:variant>
    </vt:vector>
  </HeadingPairs>
  <TitlesOfParts>
    <vt:vector size="38" baseType="lpstr">
      <vt:lpstr>Arial</vt:lpstr>
      <vt:lpstr>Book Antiqua</vt:lpstr>
      <vt:lpstr>Calibri</vt:lpstr>
      <vt:lpstr>Calibri Light</vt:lpstr>
      <vt:lpstr>Wingdings</vt:lpstr>
      <vt:lpstr>Office Theme</vt:lpstr>
      <vt:lpstr>Introduction to Programming Lecture 07  Mr. Niaz Mir Khan Lecturer in Computer Science  ____________________________________________________________________</vt:lpstr>
      <vt:lpstr>Function</vt:lpstr>
      <vt:lpstr>iii. Components </vt:lpstr>
      <vt:lpstr>Types of Functions </vt:lpstr>
      <vt:lpstr>.</vt:lpstr>
      <vt:lpstr>Example of User-defined function.   type name (param1, param2, …..)   {   Statements(s)     }</vt:lpstr>
      <vt:lpstr>.</vt:lpstr>
      <vt:lpstr>Example of C++ User-defined Function:</vt:lpstr>
      <vt:lpstr>Finding maximum out of three integers using function </vt:lpstr>
      <vt:lpstr>Built-in Functions</vt:lpstr>
      <vt:lpstr>Examples of Built-in Functions in C++:</vt:lpstr>
      <vt:lpstr>2. Character Handling Functions (in &lt;cctype&gt;):</vt:lpstr>
      <vt:lpstr> 3. String Functions (in &lt;cstring&gt;):</vt:lpstr>
      <vt:lpstr>4. min() &amp; max() functions. </vt:lpstr>
      <vt:lpstr>Scope of Variables </vt:lpstr>
      <vt:lpstr>.</vt:lpstr>
      <vt:lpstr>2. Global Variable </vt:lpstr>
      <vt:lpstr>3. Static Variable </vt:lpstr>
      <vt:lpstr>Formal and Actual Parameters in C++</vt:lpstr>
      <vt:lpstr>C++ code for formal and actual parameters</vt:lpstr>
      <vt:lpstr>Types of Parameter Passing in C++</vt:lpstr>
      <vt:lpstr>Pass by Reference (Modifies Actual Parameters)</vt:lpstr>
      <vt:lpstr>Pass by Pointer (Modifies Actual Parameters) </vt:lpstr>
      <vt:lpstr>Local &amp; Global Functions in C++</vt:lpstr>
      <vt:lpstr>Local Function</vt:lpstr>
      <vt:lpstr>Inline Function in C++</vt:lpstr>
      <vt:lpstr>C++ code of inline function </vt:lpstr>
      <vt:lpstr>Default Arguments in C++</vt:lpstr>
      <vt:lpstr>C++ code for Default Arguments</vt:lpstr>
      <vt:lpstr>Return Statement </vt:lpstr>
      <vt:lpstr>Function Overloading in C++ </vt:lpstr>
      <vt:lpstr>C++ Program to Demonstrate Function Overloading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Structure &amp; Algorithm Lecture 01  Mr. Niaz Mir Khan ________________________________________________________</dc:title>
  <dc:creator>Windows User</dc:creator>
  <cp:lastModifiedBy>Windows User</cp:lastModifiedBy>
  <cp:revision>881</cp:revision>
  <dcterms:created xsi:type="dcterms:W3CDTF">2023-11-30T07:44:02Z</dcterms:created>
  <dcterms:modified xsi:type="dcterms:W3CDTF">2025-03-21T05:36:10Z</dcterms:modified>
</cp:coreProperties>
</file>