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300070-7198-4432-8735-2837F7913826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6389" autoAdjust="0"/>
  </p:normalViewPr>
  <p:slideViewPr>
    <p:cSldViewPr snapToGrid="0">
      <p:cViewPr varScale="1">
        <p:scale>
          <a:sx n="59" d="100"/>
          <a:sy n="59" d="100"/>
        </p:scale>
        <p:origin x="1024" y="60"/>
      </p:cViewPr>
      <p:guideLst/>
    </p:cSldViewPr>
  </p:slideViewPr>
  <p:outlineViewPr>
    <p:cViewPr>
      <p:scale>
        <a:sx n="33" d="100"/>
        <a:sy n="33" d="100"/>
      </p:scale>
      <p:origin x="0" y="-83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notesViewPr>
    <p:cSldViewPr snapToGrid="0">
      <p:cViewPr varScale="1">
        <p:scale>
          <a:sx n="61" d="100"/>
          <a:sy n="61" d="100"/>
        </p:scale>
        <p:origin x="24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A7341-CB7E-4764-B127-1A295AA9DAEF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0B21C-270B-4B0C-9CA3-C6E53C43D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A6B1-0E58-4B0C-AA5E-067A5B2F65E4}" type="datetimeFigureOut">
              <a:rPr lang="en-US" smtClean="0"/>
              <a:t>15-Feb-25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743" y="585019"/>
            <a:ext cx="10618838" cy="20795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Introduction to Programming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sz="3600" dirty="0">
                <a:solidFill>
                  <a:srgbClr val="FF0000"/>
                </a:solidFill>
                <a:latin typeface="Book Antiqua" panose="02040602050305030304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ecture 08</a:t>
            </a: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Mr. Niaz Mir Khan</a:t>
            </a:r>
            <a:br>
              <a:rPr lang="en-US" sz="27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Lecturer in Computer Science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smtClean="0">
                <a:solidFill>
                  <a:srgbClr val="FF0000"/>
                </a:solidFill>
              </a:rPr>
              <a:t>____________________________________________________________________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25" y="3411793"/>
            <a:ext cx="9144000" cy="33724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latin typeface="Book Antiqua" panose="02040602050305030304" pitchFamily="18" charset="0"/>
              </a:rPr>
              <a:t>Department of Computer Science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Govt: Degree College Jamrud, District Khyber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H:\degree college logo new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32671" y="2674375"/>
            <a:ext cx="2979174" cy="255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0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490"/>
            <a:ext cx="10515600" cy="54244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Pointer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0930"/>
            <a:ext cx="10515600" cy="59668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 pointer in C++ is a variable that stores the memory address of another variable. Instead of holding a direct value, a pointer "points" to the </a:t>
            </a:r>
            <a:r>
              <a:rPr lang="en-US" sz="2600" dirty="0" smtClean="0">
                <a:latin typeface="Book Antiqua" panose="02040602050305030304" pitchFamily="18" charset="0"/>
              </a:rPr>
              <a:t>location of data in memory.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A pointer stores the address of another variable.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It is declared using the * operator.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The address-of operator &amp; is used to get the memory address of a variable.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The dereference operator * is used to access the value stored at the pointer’s address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8815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988"/>
            <a:ext cx="10515600" cy="51144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Advantages of Pointers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5432"/>
            <a:ext cx="10515600" cy="588935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Efficient Memory Management: Pointers allow dynamic memory allocation, helping optimize memory usage.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Faster Execution: Direct memory access improves performance over array indexing.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Used in Data Structures: Pointers are essential for implementing linked lists, trees, and graphs.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Function Arguments: Pointers allow functions to modify actual arguments (pass-by-reference).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Accessing Hardware: Used in system programming to manipulate memory addresses directly.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36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489"/>
            <a:ext cx="10515600" cy="6044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Code for Pointers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2922"/>
            <a:ext cx="10515600" cy="6028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#include &lt;</a:t>
            </a:r>
            <a:r>
              <a:rPr lang="en-US" sz="2400" dirty="0" err="1">
                <a:latin typeface="Book Antiqua" panose="02040602050305030304" pitchFamily="18" charset="0"/>
              </a:rPr>
              <a:t>iostream</a:t>
            </a:r>
            <a:r>
              <a:rPr lang="en-US" sz="2400" dirty="0">
                <a:latin typeface="Book Antiqua" panose="020406020503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using namespace </a:t>
            </a:r>
            <a:r>
              <a:rPr lang="en-US" sz="2400" dirty="0" err="1">
                <a:latin typeface="Book Antiqua" panose="02040602050305030304" pitchFamily="18" charset="0"/>
              </a:rPr>
              <a:t>std</a:t>
            </a:r>
            <a:r>
              <a:rPr lang="en-US" sz="2400" dirty="0" smtClean="0">
                <a:latin typeface="Book Antiqua" panose="02040602050305030304" pitchFamily="18" charset="0"/>
              </a:rPr>
              <a:t>;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Book Antiqua" panose="02040602050305030304" pitchFamily="18" charset="0"/>
              </a:rPr>
              <a:t>int</a:t>
            </a:r>
            <a:r>
              <a:rPr lang="en-US" sz="2400" dirty="0">
                <a:latin typeface="Book Antiqua" panose="0204060205030503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</a:t>
            </a:r>
            <a:r>
              <a:rPr lang="en-US" sz="2400" dirty="0" err="1">
                <a:latin typeface="Book Antiqua" panose="02040602050305030304" pitchFamily="18" charset="0"/>
              </a:rPr>
              <a:t>int</a:t>
            </a:r>
            <a:r>
              <a:rPr lang="en-US" sz="2400" dirty="0">
                <a:latin typeface="Book Antiqua" panose="02040602050305030304" pitchFamily="18" charset="0"/>
              </a:rPr>
              <a:t> </a:t>
            </a:r>
            <a:r>
              <a:rPr lang="en-US" sz="2400" dirty="0" err="1">
                <a:latin typeface="Book Antiqua" panose="02040602050305030304" pitchFamily="18" charset="0"/>
              </a:rPr>
              <a:t>num</a:t>
            </a:r>
            <a:r>
              <a:rPr lang="en-US" sz="2400" dirty="0">
                <a:latin typeface="Book Antiqua" panose="02040602050305030304" pitchFamily="18" charset="0"/>
              </a:rPr>
              <a:t> = 10;     // Normal integer variable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</a:t>
            </a:r>
            <a:r>
              <a:rPr lang="en-US" sz="2400" dirty="0" err="1">
                <a:latin typeface="Book Antiqua" panose="02040602050305030304" pitchFamily="18" charset="0"/>
              </a:rPr>
              <a:t>int</a:t>
            </a:r>
            <a:r>
              <a:rPr lang="en-US" sz="2400" dirty="0">
                <a:latin typeface="Book Antiqua" panose="02040602050305030304" pitchFamily="18" charset="0"/>
              </a:rPr>
              <a:t>* </a:t>
            </a:r>
            <a:r>
              <a:rPr lang="en-US" sz="2400" dirty="0" err="1">
                <a:latin typeface="Book Antiqua" panose="02040602050305030304" pitchFamily="18" charset="0"/>
              </a:rPr>
              <a:t>ptr</a:t>
            </a:r>
            <a:r>
              <a:rPr lang="en-US" sz="2400" dirty="0">
                <a:latin typeface="Book Antiqua" panose="02040602050305030304" pitchFamily="18" charset="0"/>
              </a:rPr>
              <a:t> = &amp;</a:t>
            </a:r>
            <a:r>
              <a:rPr lang="en-US" sz="2400" dirty="0" err="1">
                <a:latin typeface="Book Antiqua" panose="02040602050305030304" pitchFamily="18" charset="0"/>
              </a:rPr>
              <a:t>num</a:t>
            </a:r>
            <a:r>
              <a:rPr lang="en-US" sz="2400" dirty="0">
                <a:latin typeface="Book Antiqua" panose="02040602050305030304" pitchFamily="18" charset="0"/>
              </a:rPr>
              <a:t>;  // Pointer storing address of '</a:t>
            </a:r>
            <a:r>
              <a:rPr lang="en-US" sz="2400" dirty="0" err="1">
                <a:latin typeface="Book Antiqua" panose="02040602050305030304" pitchFamily="18" charset="0"/>
              </a:rPr>
              <a:t>num</a:t>
            </a:r>
            <a:r>
              <a:rPr lang="en-US" sz="2400" dirty="0" smtClean="0">
                <a:latin typeface="Book Antiqua" panose="02040602050305030304" pitchFamily="18" charset="0"/>
              </a:rPr>
              <a:t>'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// Displaying values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</a:t>
            </a:r>
            <a:r>
              <a:rPr lang="en-US" sz="2400" dirty="0" err="1">
                <a:latin typeface="Book Antiqua" panose="02040602050305030304" pitchFamily="18" charset="0"/>
              </a:rPr>
              <a:t>cout</a:t>
            </a:r>
            <a:r>
              <a:rPr lang="en-US" sz="2400" dirty="0">
                <a:latin typeface="Book Antiqua" panose="02040602050305030304" pitchFamily="18" charset="0"/>
              </a:rPr>
              <a:t> &lt;&lt; "Value of </a:t>
            </a:r>
            <a:r>
              <a:rPr lang="en-US" sz="2400" dirty="0" err="1">
                <a:latin typeface="Book Antiqua" panose="02040602050305030304" pitchFamily="18" charset="0"/>
              </a:rPr>
              <a:t>num</a:t>
            </a:r>
            <a:r>
              <a:rPr lang="en-US" sz="2400" dirty="0">
                <a:latin typeface="Book Antiqua" panose="02040602050305030304" pitchFamily="18" charset="0"/>
              </a:rPr>
              <a:t>: " &lt;&lt; </a:t>
            </a:r>
            <a:r>
              <a:rPr lang="en-US" sz="2400" dirty="0" err="1">
                <a:latin typeface="Book Antiqua" panose="02040602050305030304" pitchFamily="18" charset="0"/>
              </a:rPr>
              <a:t>num</a:t>
            </a:r>
            <a:r>
              <a:rPr lang="en-US" sz="2400" dirty="0">
                <a:latin typeface="Book Antiqua" panose="02040602050305030304" pitchFamily="18" charset="0"/>
              </a:rPr>
              <a:t> &lt;&lt; </a:t>
            </a:r>
            <a:r>
              <a:rPr lang="en-US" sz="2400" dirty="0" err="1">
                <a:latin typeface="Book Antiqua" panose="02040602050305030304" pitchFamily="18" charset="0"/>
              </a:rPr>
              <a:t>endl</a:t>
            </a:r>
            <a:r>
              <a:rPr lang="en-US" sz="24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</a:t>
            </a:r>
            <a:r>
              <a:rPr lang="en-US" sz="2400" dirty="0" err="1">
                <a:latin typeface="Book Antiqua" panose="02040602050305030304" pitchFamily="18" charset="0"/>
              </a:rPr>
              <a:t>cout</a:t>
            </a:r>
            <a:r>
              <a:rPr lang="en-US" sz="2400" dirty="0">
                <a:latin typeface="Book Antiqua" panose="02040602050305030304" pitchFamily="18" charset="0"/>
              </a:rPr>
              <a:t> &lt;&lt; "Address of </a:t>
            </a:r>
            <a:r>
              <a:rPr lang="en-US" sz="2400" dirty="0" err="1">
                <a:latin typeface="Book Antiqua" panose="02040602050305030304" pitchFamily="18" charset="0"/>
              </a:rPr>
              <a:t>num</a:t>
            </a:r>
            <a:r>
              <a:rPr lang="en-US" sz="2400" dirty="0">
                <a:latin typeface="Book Antiqua" panose="02040602050305030304" pitchFamily="18" charset="0"/>
              </a:rPr>
              <a:t>: " &lt;&lt; &amp;</a:t>
            </a:r>
            <a:r>
              <a:rPr lang="en-US" sz="2400" dirty="0" err="1">
                <a:latin typeface="Book Antiqua" panose="02040602050305030304" pitchFamily="18" charset="0"/>
              </a:rPr>
              <a:t>num</a:t>
            </a:r>
            <a:r>
              <a:rPr lang="en-US" sz="2400" dirty="0">
                <a:latin typeface="Book Antiqua" panose="02040602050305030304" pitchFamily="18" charset="0"/>
              </a:rPr>
              <a:t> &lt;&lt; </a:t>
            </a:r>
            <a:r>
              <a:rPr lang="en-US" sz="2400" dirty="0" err="1">
                <a:latin typeface="Book Antiqua" panose="02040602050305030304" pitchFamily="18" charset="0"/>
              </a:rPr>
              <a:t>endl</a:t>
            </a:r>
            <a:r>
              <a:rPr lang="en-US" sz="24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</a:t>
            </a:r>
            <a:r>
              <a:rPr lang="en-US" sz="2400" dirty="0" err="1">
                <a:latin typeface="Book Antiqua" panose="02040602050305030304" pitchFamily="18" charset="0"/>
              </a:rPr>
              <a:t>cout</a:t>
            </a:r>
            <a:r>
              <a:rPr lang="en-US" sz="2400" dirty="0">
                <a:latin typeface="Book Antiqua" panose="02040602050305030304" pitchFamily="18" charset="0"/>
              </a:rPr>
              <a:t> &lt;&lt; "Pointer stores address: " &lt;&lt; </a:t>
            </a:r>
            <a:r>
              <a:rPr lang="en-US" sz="2400" dirty="0" err="1">
                <a:latin typeface="Book Antiqua" panose="02040602050305030304" pitchFamily="18" charset="0"/>
              </a:rPr>
              <a:t>ptr</a:t>
            </a:r>
            <a:r>
              <a:rPr lang="en-US" sz="2400" dirty="0">
                <a:latin typeface="Book Antiqua" panose="02040602050305030304" pitchFamily="18" charset="0"/>
              </a:rPr>
              <a:t> &lt;&lt; </a:t>
            </a:r>
            <a:r>
              <a:rPr lang="en-US" sz="2400" dirty="0" err="1">
                <a:latin typeface="Book Antiqua" panose="02040602050305030304" pitchFamily="18" charset="0"/>
              </a:rPr>
              <a:t>endl</a:t>
            </a:r>
            <a:r>
              <a:rPr lang="en-US" sz="24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</a:t>
            </a:r>
            <a:r>
              <a:rPr lang="en-US" sz="2400" dirty="0" err="1">
                <a:latin typeface="Book Antiqua" panose="02040602050305030304" pitchFamily="18" charset="0"/>
              </a:rPr>
              <a:t>cout</a:t>
            </a:r>
            <a:r>
              <a:rPr lang="en-US" sz="2400" dirty="0">
                <a:latin typeface="Book Antiqua" panose="02040602050305030304" pitchFamily="18" charset="0"/>
              </a:rPr>
              <a:t> &lt;&lt; "Value at pointer address: " &lt;&lt; *</a:t>
            </a:r>
            <a:r>
              <a:rPr lang="en-US" sz="2400" dirty="0" err="1">
                <a:latin typeface="Book Antiqua" panose="02040602050305030304" pitchFamily="18" charset="0"/>
              </a:rPr>
              <a:t>ptr</a:t>
            </a:r>
            <a:r>
              <a:rPr lang="en-US" sz="2400" dirty="0">
                <a:latin typeface="Book Antiqua" panose="02040602050305030304" pitchFamily="18" charset="0"/>
              </a:rPr>
              <a:t> &lt;&lt; </a:t>
            </a:r>
            <a:r>
              <a:rPr lang="en-US" sz="2400" dirty="0" err="1">
                <a:latin typeface="Book Antiqua" panose="02040602050305030304" pitchFamily="18" charset="0"/>
              </a:rPr>
              <a:t>endl</a:t>
            </a:r>
            <a:r>
              <a:rPr lang="en-US" sz="2400" dirty="0" smtClean="0">
                <a:latin typeface="Book Antiqua" panose="02040602050305030304" pitchFamily="18" charset="0"/>
              </a:rPr>
              <a:t>;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}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7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3987"/>
            <a:ext cx="10515600" cy="5114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Pointer with Array in C++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3918"/>
            <a:ext cx="10515600" cy="58738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 pointer can be used to access elements of an array because an array name itself acts as a pointer to its first element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Array Name as a </a:t>
            </a:r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Pointer</a:t>
            </a:r>
            <a:endParaRPr lang="en-US" sz="2600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The array name (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) is a constant pointer to the first element.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 is equivalent to &amp;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[0</a:t>
            </a:r>
            <a:r>
              <a:rPr lang="en-US" sz="2600" dirty="0" smtClean="0">
                <a:latin typeface="Book Antiqua" panose="02040602050305030304" pitchFamily="18" charset="0"/>
              </a:rPr>
              <a:t>].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Pointer </a:t>
            </a:r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Arithmetic</a:t>
            </a:r>
            <a:endParaRPr lang="en-US" sz="2600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Incrementing a pointer moves it to the next element in memory.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Book Antiqua" panose="02040602050305030304" pitchFamily="18" charset="0"/>
              </a:rPr>
              <a:t>ptr</a:t>
            </a:r>
            <a:r>
              <a:rPr lang="en-US" sz="2600" dirty="0">
                <a:latin typeface="Book Antiqua" panose="02040602050305030304" pitchFamily="18" charset="0"/>
              </a:rPr>
              <a:t> + 1 moves to the next array element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>
                <a:solidFill>
                  <a:srgbClr val="FF0000"/>
                </a:solidFill>
                <a:latin typeface="Book Antiqua" panose="02040602050305030304" pitchFamily="18" charset="0"/>
              </a:rPr>
              <a:t>Accessing Elements Using a </a:t>
            </a:r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Pointer</a:t>
            </a:r>
            <a:endParaRPr lang="en-US" sz="2600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*(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 + </a:t>
            </a:r>
            <a:r>
              <a:rPr lang="en-US" sz="2600" dirty="0" err="1">
                <a:latin typeface="Book Antiqua" panose="02040602050305030304" pitchFamily="18" charset="0"/>
              </a:rPr>
              <a:t>i</a:t>
            </a:r>
            <a:r>
              <a:rPr lang="en-US" sz="2600" dirty="0">
                <a:latin typeface="Book Antiqua" panose="02040602050305030304" pitchFamily="18" charset="0"/>
              </a:rPr>
              <a:t>) is the same as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</a:t>
            </a:r>
            <a:r>
              <a:rPr lang="en-US" sz="2600" dirty="0" err="1">
                <a:latin typeface="Book Antiqua" panose="02040602050305030304" pitchFamily="18" charset="0"/>
              </a:rPr>
              <a:t>i</a:t>
            </a:r>
            <a:r>
              <a:rPr lang="en-US" sz="2600" dirty="0">
                <a:latin typeface="Book Antiqua" panose="02040602050305030304" pitchFamily="18" charset="0"/>
              </a:rPr>
              <a:t>].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52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489"/>
            <a:ext cx="10515600" cy="7594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Code: Pointer with Array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7904"/>
            <a:ext cx="10515600" cy="5858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#include &lt;</a:t>
            </a:r>
            <a:r>
              <a:rPr lang="en-US" sz="2400" dirty="0" err="1" smtClean="0">
                <a:latin typeface="Book Antiqua" panose="02040602050305030304" pitchFamily="18" charset="0"/>
              </a:rPr>
              <a:t>iostream</a:t>
            </a:r>
            <a:r>
              <a:rPr lang="en-US" sz="2400" dirty="0" smtClean="0">
                <a:latin typeface="Book Antiqua" panose="020406020503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using namespace </a:t>
            </a:r>
            <a:r>
              <a:rPr lang="en-US" sz="2400" dirty="0" err="1" smtClean="0">
                <a:latin typeface="Book Antiqua" panose="02040602050305030304" pitchFamily="18" charset="0"/>
              </a:rPr>
              <a:t>std</a:t>
            </a:r>
            <a:r>
              <a:rPr lang="en-US" sz="24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 smtClean="0">
                <a:latin typeface="Book Antiqua" panose="02040602050305030304" pitchFamily="18" charset="0"/>
              </a:rPr>
              <a:t>int</a:t>
            </a:r>
            <a:r>
              <a:rPr lang="en-US" sz="2400" dirty="0" smtClean="0">
                <a:latin typeface="Book Antiqua" panose="0204060205030503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    </a:t>
            </a:r>
            <a:r>
              <a:rPr lang="en-US" sz="2400" dirty="0" err="1" smtClean="0">
                <a:latin typeface="Book Antiqua" panose="02040602050305030304" pitchFamily="18" charset="0"/>
              </a:rPr>
              <a:t>int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 err="1" smtClean="0">
                <a:latin typeface="Book Antiqua" panose="02040602050305030304" pitchFamily="18" charset="0"/>
              </a:rPr>
              <a:t>arr</a:t>
            </a:r>
            <a:r>
              <a:rPr lang="en-US" sz="2400" dirty="0" smtClean="0">
                <a:latin typeface="Book Antiqua" panose="02040602050305030304" pitchFamily="18" charset="0"/>
              </a:rPr>
              <a:t>[] = {10, 20, 30, 40, 50};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    </a:t>
            </a:r>
            <a:r>
              <a:rPr lang="en-US" sz="2400" dirty="0" err="1" smtClean="0">
                <a:latin typeface="Book Antiqua" panose="02040602050305030304" pitchFamily="18" charset="0"/>
              </a:rPr>
              <a:t>int</a:t>
            </a:r>
            <a:r>
              <a:rPr lang="en-US" sz="2400" dirty="0" smtClean="0">
                <a:latin typeface="Book Antiqua" panose="02040602050305030304" pitchFamily="18" charset="0"/>
              </a:rPr>
              <a:t>* </a:t>
            </a:r>
            <a:r>
              <a:rPr lang="en-US" sz="2400" dirty="0" err="1" smtClean="0">
                <a:latin typeface="Book Antiqua" panose="02040602050305030304" pitchFamily="18" charset="0"/>
              </a:rPr>
              <a:t>ptr</a:t>
            </a:r>
            <a:r>
              <a:rPr lang="en-US" sz="2400" dirty="0" smtClean="0">
                <a:latin typeface="Book Antiqua" panose="02040602050305030304" pitchFamily="18" charset="0"/>
              </a:rPr>
              <a:t> = </a:t>
            </a:r>
            <a:r>
              <a:rPr lang="en-US" sz="2400" dirty="0" err="1" smtClean="0">
                <a:latin typeface="Book Antiqua" panose="02040602050305030304" pitchFamily="18" charset="0"/>
              </a:rPr>
              <a:t>arr</a:t>
            </a:r>
            <a:r>
              <a:rPr lang="en-US" sz="2400" dirty="0" smtClean="0">
                <a:latin typeface="Book Antiqua" panose="02040602050305030304" pitchFamily="18" charset="0"/>
              </a:rPr>
              <a:t>;  // Pointer pointing to the first element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    </a:t>
            </a:r>
            <a:r>
              <a:rPr lang="en-US" sz="2400" dirty="0" err="1" smtClean="0">
                <a:latin typeface="Book Antiqua" panose="02040602050305030304" pitchFamily="18" charset="0"/>
              </a:rPr>
              <a:t>cout</a:t>
            </a:r>
            <a:r>
              <a:rPr lang="en-US" sz="2400" dirty="0" smtClean="0">
                <a:latin typeface="Book Antiqua" panose="02040602050305030304" pitchFamily="18" charset="0"/>
              </a:rPr>
              <a:t> &lt;&lt; "Array elements using pointer: " &lt;&lt; </a:t>
            </a:r>
            <a:r>
              <a:rPr lang="en-US" sz="2400" dirty="0" err="1" smtClean="0">
                <a:latin typeface="Book Antiqua" panose="02040602050305030304" pitchFamily="18" charset="0"/>
              </a:rPr>
              <a:t>endl</a:t>
            </a:r>
            <a:r>
              <a:rPr lang="en-US" sz="24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    for (</a:t>
            </a:r>
            <a:r>
              <a:rPr lang="en-US" sz="2400" dirty="0" err="1" smtClean="0">
                <a:latin typeface="Book Antiqua" panose="02040602050305030304" pitchFamily="18" charset="0"/>
              </a:rPr>
              <a:t>int</a:t>
            </a:r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 err="1" smtClean="0">
                <a:latin typeface="Book Antiqua" panose="02040602050305030304" pitchFamily="18" charset="0"/>
              </a:rPr>
              <a:t>i</a:t>
            </a:r>
            <a:r>
              <a:rPr lang="en-US" sz="2400" dirty="0" smtClean="0">
                <a:latin typeface="Book Antiqua" panose="02040602050305030304" pitchFamily="18" charset="0"/>
              </a:rPr>
              <a:t> = 0; </a:t>
            </a:r>
            <a:r>
              <a:rPr lang="en-US" sz="2400" dirty="0" err="1" smtClean="0">
                <a:latin typeface="Book Antiqua" panose="02040602050305030304" pitchFamily="18" charset="0"/>
              </a:rPr>
              <a:t>i</a:t>
            </a:r>
            <a:r>
              <a:rPr lang="en-US" sz="2400" dirty="0" smtClean="0">
                <a:latin typeface="Book Antiqua" panose="02040602050305030304" pitchFamily="18" charset="0"/>
              </a:rPr>
              <a:t> &lt; 5; </a:t>
            </a:r>
            <a:r>
              <a:rPr lang="en-US" sz="2400" dirty="0" err="1" smtClean="0">
                <a:latin typeface="Book Antiqua" panose="02040602050305030304" pitchFamily="18" charset="0"/>
              </a:rPr>
              <a:t>i</a:t>
            </a:r>
            <a:r>
              <a:rPr lang="en-US" sz="2400" dirty="0" smtClean="0">
                <a:latin typeface="Book Antiqua" panose="0204060205030503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        </a:t>
            </a:r>
            <a:r>
              <a:rPr lang="en-US" sz="2400" dirty="0" err="1" smtClean="0">
                <a:latin typeface="Book Antiqua" panose="02040602050305030304" pitchFamily="18" charset="0"/>
              </a:rPr>
              <a:t>cout</a:t>
            </a:r>
            <a:r>
              <a:rPr lang="en-US" sz="2400" dirty="0" smtClean="0">
                <a:latin typeface="Book Antiqua" panose="02040602050305030304" pitchFamily="18" charset="0"/>
              </a:rPr>
              <a:t> &lt;&lt; "Element " &lt;&lt; </a:t>
            </a:r>
            <a:r>
              <a:rPr lang="en-US" sz="2400" dirty="0" err="1" smtClean="0">
                <a:latin typeface="Book Antiqua" panose="02040602050305030304" pitchFamily="18" charset="0"/>
              </a:rPr>
              <a:t>i</a:t>
            </a:r>
            <a:r>
              <a:rPr lang="en-US" sz="2400" dirty="0" smtClean="0">
                <a:latin typeface="Book Antiqua" panose="02040602050305030304" pitchFamily="18" charset="0"/>
              </a:rPr>
              <a:t> &lt;&lt; ": " &lt;&lt; *(</a:t>
            </a:r>
            <a:r>
              <a:rPr lang="en-US" sz="2400" dirty="0" err="1" smtClean="0">
                <a:latin typeface="Book Antiqua" panose="02040602050305030304" pitchFamily="18" charset="0"/>
              </a:rPr>
              <a:t>ptr</a:t>
            </a:r>
            <a:r>
              <a:rPr lang="en-US" sz="2400" dirty="0" smtClean="0">
                <a:latin typeface="Book Antiqua" panose="02040602050305030304" pitchFamily="18" charset="0"/>
              </a:rPr>
              <a:t> + </a:t>
            </a:r>
            <a:r>
              <a:rPr lang="en-US" sz="2400" dirty="0" err="1" smtClean="0">
                <a:latin typeface="Book Antiqua" panose="02040602050305030304" pitchFamily="18" charset="0"/>
              </a:rPr>
              <a:t>i</a:t>
            </a:r>
            <a:r>
              <a:rPr lang="en-US" sz="2400" dirty="0" smtClean="0">
                <a:latin typeface="Book Antiqua" panose="02040602050305030304" pitchFamily="18" charset="0"/>
              </a:rPr>
              <a:t>) &lt;&lt; </a:t>
            </a:r>
            <a:r>
              <a:rPr lang="en-US" sz="2400" dirty="0" err="1" smtClean="0">
                <a:latin typeface="Book Antiqua" panose="02040602050305030304" pitchFamily="18" charset="0"/>
              </a:rPr>
              <a:t>endl</a:t>
            </a:r>
            <a:r>
              <a:rPr lang="en-US" sz="24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}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02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7122</TotalTime>
  <Words>489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Book Antiqua</vt:lpstr>
      <vt:lpstr>Calibri</vt:lpstr>
      <vt:lpstr>Calibri Light</vt:lpstr>
      <vt:lpstr>Wingdings</vt:lpstr>
      <vt:lpstr>Office Theme</vt:lpstr>
      <vt:lpstr>Introduction to Programming Lecture 08  Mr. Niaz Mir Khan Lecturer in Computer Science  ____________________________________________________________________</vt:lpstr>
      <vt:lpstr>Pointer</vt:lpstr>
      <vt:lpstr>Advantages of Pointers</vt:lpstr>
      <vt:lpstr>C++ Code for Pointers</vt:lpstr>
      <vt:lpstr>Pointer with Array in C++</vt:lpstr>
      <vt:lpstr>C++ Code: Pointer with Array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Lecture 01  Mr. Niaz Mir Khan ________________________________________________________</dc:title>
  <dc:creator>Windows User</dc:creator>
  <cp:lastModifiedBy>Windows User</cp:lastModifiedBy>
  <cp:revision>902</cp:revision>
  <dcterms:created xsi:type="dcterms:W3CDTF">2023-11-30T07:44:02Z</dcterms:created>
  <dcterms:modified xsi:type="dcterms:W3CDTF">2025-02-15T05:58:22Z</dcterms:modified>
</cp:coreProperties>
</file>