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300070-7198-4432-8735-2837F791382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5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86389" autoAdjust="0"/>
  </p:normalViewPr>
  <p:slideViewPr>
    <p:cSldViewPr snapToGrid="0">
      <p:cViewPr varScale="1">
        <p:scale>
          <a:sx n="59" d="100"/>
          <a:sy n="59" d="100"/>
        </p:scale>
        <p:origin x="1100" y="64"/>
      </p:cViewPr>
      <p:guideLst/>
    </p:cSldViewPr>
  </p:slideViewPr>
  <p:outlineViewPr>
    <p:cViewPr>
      <p:scale>
        <a:sx n="33" d="100"/>
        <a:sy n="33" d="100"/>
      </p:scale>
      <p:origin x="0" y="-83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6"/>
    </p:cViewPr>
  </p:sorterViewPr>
  <p:notesViewPr>
    <p:cSldViewPr snapToGrid="0">
      <p:cViewPr varScale="1">
        <p:scale>
          <a:sx n="61" d="100"/>
          <a:sy n="61" d="100"/>
        </p:scale>
        <p:origin x="2484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A7341-CB7E-4764-B127-1A295AA9DAEF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B0B21C-270B-4B0C-9CA3-C6E53C43D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6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7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6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5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3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8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2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7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A6B1-0E58-4B0C-AA5E-067A5B2F65E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6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A6B1-0E58-4B0C-AA5E-067A5B2F65E4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5403A-4179-44ED-BEA9-99E68F0F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31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743" y="585019"/>
            <a:ext cx="10618838" cy="207952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Book Antiqua" panose="02040602050305030304" pitchFamily="18" charset="0"/>
              </a:rPr>
              <a:t>Introduction to Programming</a:t>
            </a:r>
            <a:br>
              <a:rPr lang="en-US" dirty="0" smtClean="0">
                <a:latin typeface="Book Antiqua" panose="02040602050305030304" pitchFamily="18" charset="0"/>
              </a:rPr>
            </a:br>
            <a:r>
              <a:rPr lang="en-US" sz="3600" dirty="0">
                <a:solidFill>
                  <a:srgbClr val="FF0000"/>
                </a:solidFill>
                <a:latin typeface="Book Antiqua" panose="02040602050305030304" pitchFamily="18" charset="0"/>
              </a:rPr>
              <a:t>L</a:t>
            </a:r>
            <a:r>
              <a:rPr lang="en-US" sz="36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ecture 09</a:t>
            </a:r>
            <a:r>
              <a:rPr lang="en-US" sz="3600" dirty="0" smtClean="0">
                <a:latin typeface="Book Antiqua" panose="02040602050305030304" pitchFamily="18" charset="0"/>
              </a:rPr>
              <a:t/>
            </a:r>
            <a:br>
              <a:rPr lang="en-US" sz="3600" dirty="0" smtClean="0">
                <a:latin typeface="Book Antiqua" panose="02040602050305030304" pitchFamily="18" charset="0"/>
              </a:rPr>
            </a:br>
            <a:r>
              <a:rPr lang="en-US" sz="3600" dirty="0" smtClean="0">
                <a:latin typeface="Book Antiqua" panose="02040602050305030304" pitchFamily="18" charset="0"/>
              </a:rPr>
              <a:t/>
            </a:r>
            <a:br>
              <a:rPr lang="en-US" sz="3600" dirty="0" smtClean="0">
                <a:latin typeface="Book Antiqua" panose="02040602050305030304" pitchFamily="18" charset="0"/>
              </a:rPr>
            </a:br>
            <a:r>
              <a:rPr lang="en-US" sz="2700" dirty="0" smtClean="0">
                <a:latin typeface="Book Antiqua" panose="02040602050305030304" pitchFamily="18" charset="0"/>
              </a:rPr>
              <a:t>Mr. Niaz Mir Khan</a:t>
            </a:r>
            <a:br>
              <a:rPr lang="en-US" sz="2700" dirty="0" smtClean="0">
                <a:latin typeface="Book Antiqua" panose="02040602050305030304" pitchFamily="18" charset="0"/>
              </a:rPr>
            </a:br>
            <a:r>
              <a:rPr lang="en-US" sz="2700" dirty="0" smtClean="0">
                <a:latin typeface="Book Antiqua" panose="02040602050305030304" pitchFamily="18" charset="0"/>
              </a:rPr>
              <a:t>Lecturer in Computer Science 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700" dirty="0" smtClean="0">
                <a:solidFill>
                  <a:srgbClr val="FF0000"/>
                </a:solidFill>
              </a:rPr>
              <a:t>____________________________________________________________________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425" y="3411793"/>
            <a:ext cx="9144000" cy="3372464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2800" dirty="0" smtClean="0">
                <a:latin typeface="Book Antiqua" panose="02040602050305030304" pitchFamily="18" charset="0"/>
              </a:rPr>
              <a:t>Department of Computer Science</a:t>
            </a:r>
          </a:p>
          <a:p>
            <a:r>
              <a:rPr lang="en-US" sz="2800" dirty="0" smtClean="0">
                <a:latin typeface="Book Antiqua" panose="02040602050305030304" pitchFamily="18" charset="0"/>
              </a:rPr>
              <a:t>Govt: Degree College Jamrud, District Khyber</a:t>
            </a:r>
            <a:endParaRPr lang="en-US" sz="2800" dirty="0">
              <a:latin typeface="Book Antiqua" panose="02040602050305030304" pitchFamily="18" charset="0"/>
            </a:endParaRPr>
          </a:p>
        </p:txBody>
      </p:sp>
      <p:pic>
        <p:nvPicPr>
          <p:cNvPr id="4" name="Picture 3" descr="H:\degree college logo new.png"/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bright="4000" contrast="11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532671" y="2674375"/>
            <a:ext cx="2979174" cy="255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905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087"/>
            <a:ext cx="10515600" cy="620484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Example of Simple Recursion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92629"/>
            <a:ext cx="10515600" cy="583474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#include &lt;</a:t>
            </a:r>
            <a:r>
              <a:rPr lang="en-US" dirty="0" err="1">
                <a:latin typeface="Book Antiqua" panose="02040602050305030304" pitchFamily="18" charset="0"/>
              </a:rPr>
              <a:t>iostream</a:t>
            </a:r>
            <a:r>
              <a:rPr lang="en-US" dirty="0">
                <a:latin typeface="Book Antiqua" panose="0204060205030503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using namespace </a:t>
            </a:r>
            <a:r>
              <a:rPr lang="en-US" dirty="0" err="1">
                <a:latin typeface="Book Antiqua" panose="02040602050305030304" pitchFamily="18" charset="0"/>
              </a:rPr>
              <a:t>std</a:t>
            </a:r>
            <a:r>
              <a:rPr lang="en-US" dirty="0" smtClean="0">
                <a:latin typeface="Book Antiqua" panose="02040602050305030304" pitchFamily="18" charset="0"/>
              </a:rPr>
              <a:t>;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void </a:t>
            </a:r>
            <a:r>
              <a:rPr lang="en-US" dirty="0" err="1">
                <a:latin typeface="Book Antiqua" panose="02040602050305030304" pitchFamily="18" charset="0"/>
              </a:rPr>
              <a:t>printNumbers</a:t>
            </a:r>
            <a:r>
              <a:rPr lang="en-US" dirty="0">
                <a:latin typeface="Book Antiqua" panose="02040602050305030304" pitchFamily="18" charset="0"/>
              </a:rPr>
              <a:t>(</a:t>
            </a:r>
            <a:r>
              <a:rPr lang="en-US" dirty="0" err="1">
                <a:latin typeface="Book Antiqua" panose="02040602050305030304" pitchFamily="18" charset="0"/>
              </a:rPr>
              <a:t>int</a:t>
            </a:r>
            <a:r>
              <a:rPr lang="en-US" dirty="0">
                <a:latin typeface="Book Antiqua" panose="02040602050305030304" pitchFamily="18" charset="0"/>
              </a:rPr>
              <a:t> n) </a:t>
            </a:r>
            <a:r>
              <a:rPr lang="en-US" dirty="0" smtClean="0">
                <a:latin typeface="Book Antiqua" panose="02040602050305030304" pitchFamily="18" charset="0"/>
              </a:rPr>
              <a:t>{		 // </a:t>
            </a:r>
            <a:r>
              <a:rPr lang="en-US" dirty="0">
                <a:latin typeface="Book Antiqua" panose="02040602050305030304" pitchFamily="18" charset="0"/>
              </a:rPr>
              <a:t>Recursive </a:t>
            </a:r>
            <a:r>
              <a:rPr lang="en-US" dirty="0" smtClean="0">
                <a:latin typeface="Book Antiqua" panose="02040602050305030304" pitchFamily="18" charset="0"/>
              </a:rPr>
              <a:t>function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if (n == 0)  </a:t>
            </a:r>
            <a:r>
              <a:rPr lang="en-US" dirty="0" smtClean="0">
                <a:latin typeface="Book Antiqua" panose="02040602050305030304" pitchFamily="18" charset="0"/>
              </a:rPr>
              <a:t>				// </a:t>
            </a:r>
            <a:r>
              <a:rPr lang="en-US" dirty="0">
                <a:latin typeface="Book Antiqua" panose="02040602050305030304" pitchFamily="18" charset="0"/>
              </a:rPr>
              <a:t>Base case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    return</a:t>
            </a:r>
            <a:r>
              <a:rPr lang="en-US" dirty="0" smtClean="0">
                <a:latin typeface="Book Antiqua" panose="02040602050305030304" pitchFamily="18" charset="0"/>
              </a:rPr>
              <a:t>;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</a:t>
            </a:r>
            <a:r>
              <a:rPr lang="en-US" dirty="0" err="1">
                <a:latin typeface="Book Antiqua" panose="02040602050305030304" pitchFamily="18" charset="0"/>
              </a:rPr>
              <a:t>cout</a:t>
            </a:r>
            <a:r>
              <a:rPr lang="en-US" dirty="0">
                <a:latin typeface="Book Antiqua" panose="02040602050305030304" pitchFamily="18" charset="0"/>
              </a:rPr>
              <a:t> &lt;&lt; n &lt;&lt; " "; </a:t>
            </a:r>
            <a:r>
              <a:rPr lang="en-US" dirty="0" smtClean="0">
                <a:latin typeface="Book Antiqua" panose="02040602050305030304" pitchFamily="18" charset="0"/>
              </a:rPr>
              <a:t>			 </a:t>
            </a:r>
            <a:r>
              <a:rPr lang="en-US" dirty="0">
                <a:latin typeface="Book Antiqua" panose="02040602050305030304" pitchFamily="18" charset="0"/>
              </a:rPr>
              <a:t>// Print the current number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</a:t>
            </a:r>
            <a:r>
              <a:rPr lang="en-US" dirty="0" err="1">
                <a:latin typeface="Book Antiqua" panose="02040602050305030304" pitchFamily="18" charset="0"/>
              </a:rPr>
              <a:t>printNumbers</a:t>
            </a:r>
            <a:r>
              <a:rPr lang="en-US" dirty="0">
                <a:latin typeface="Book Antiqua" panose="02040602050305030304" pitchFamily="18" charset="0"/>
              </a:rPr>
              <a:t>(n - 1);  </a:t>
            </a:r>
            <a:r>
              <a:rPr lang="en-US" dirty="0" smtClean="0">
                <a:latin typeface="Book Antiqua" panose="02040602050305030304" pitchFamily="18" charset="0"/>
              </a:rPr>
              <a:t>		// </a:t>
            </a:r>
            <a:r>
              <a:rPr lang="en-US" dirty="0">
                <a:latin typeface="Book Antiqua" panose="02040602050305030304" pitchFamily="18" charset="0"/>
              </a:rPr>
              <a:t>Recursive call with n-1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}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Book Antiqua" panose="02040602050305030304" pitchFamily="18" charset="0"/>
              </a:rPr>
              <a:t>int</a:t>
            </a:r>
            <a:r>
              <a:rPr lang="en-US" dirty="0">
                <a:latin typeface="Book Antiqua" panose="02040602050305030304" pitchFamily="18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</a:t>
            </a:r>
            <a:r>
              <a:rPr lang="en-US" dirty="0" err="1">
                <a:latin typeface="Book Antiqua" panose="02040602050305030304" pitchFamily="18" charset="0"/>
              </a:rPr>
              <a:t>int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dirty="0" err="1">
                <a:latin typeface="Book Antiqua" panose="02040602050305030304" pitchFamily="18" charset="0"/>
              </a:rPr>
              <a:t>num</a:t>
            </a:r>
            <a:r>
              <a:rPr lang="en-US" dirty="0">
                <a:latin typeface="Book Antiqua" panose="02040602050305030304" pitchFamily="18" charset="0"/>
              </a:rPr>
              <a:t> = 5;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</a:t>
            </a:r>
            <a:r>
              <a:rPr lang="en-US" dirty="0" err="1">
                <a:latin typeface="Book Antiqua" panose="02040602050305030304" pitchFamily="18" charset="0"/>
              </a:rPr>
              <a:t>cout</a:t>
            </a:r>
            <a:r>
              <a:rPr lang="en-US" dirty="0">
                <a:latin typeface="Book Antiqua" panose="02040602050305030304" pitchFamily="18" charset="0"/>
              </a:rPr>
              <a:t> &lt;&lt; "Numbers in descending order: ";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</a:t>
            </a:r>
            <a:r>
              <a:rPr lang="en-US" dirty="0" err="1">
                <a:latin typeface="Book Antiqua" panose="02040602050305030304" pitchFamily="18" charset="0"/>
              </a:rPr>
              <a:t>printNumbers</a:t>
            </a:r>
            <a:r>
              <a:rPr lang="en-US" dirty="0">
                <a:latin typeface="Book Antiqua" panose="02040602050305030304" pitchFamily="18" charset="0"/>
              </a:rPr>
              <a:t>(</a:t>
            </a:r>
            <a:r>
              <a:rPr lang="en-US" dirty="0" err="1">
                <a:latin typeface="Book Antiqua" panose="02040602050305030304" pitchFamily="18" charset="0"/>
              </a:rPr>
              <a:t>num</a:t>
            </a:r>
            <a:r>
              <a:rPr lang="en-US" dirty="0">
                <a:latin typeface="Book Antiqua" panose="02040602050305030304" pitchFamily="18" charset="0"/>
              </a:rPr>
              <a:t>); </a:t>
            </a:r>
            <a:r>
              <a:rPr lang="en-US" dirty="0" smtClean="0">
                <a:latin typeface="Book Antiqua" panose="02040602050305030304" pitchFamily="18" charset="0"/>
              </a:rPr>
              <a:t>				 </a:t>
            </a:r>
            <a:r>
              <a:rPr lang="en-US" dirty="0">
                <a:latin typeface="Book Antiqua" panose="02040602050305030304" pitchFamily="18" charset="0"/>
              </a:rPr>
              <a:t>// Function call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04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972"/>
            <a:ext cx="10515600" cy="62048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Key Points About Recursion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31371"/>
            <a:ext cx="10515600" cy="55455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anose="02040602050305030304" pitchFamily="18" charset="0"/>
              </a:rPr>
              <a:t>Recursion breaks a big problem into smaller </a:t>
            </a:r>
            <a:r>
              <a:rPr lang="en-US" sz="2600" dirty="0" err="1">
                <a:latin typeface="Book Antiqua" panose="02040602050305030304" pitchFamily="18" charset="0"/>
              </a:rPr>
              <a:t>subproblems</a:t>
            </a:r>
            <a:r>
              <a:rPr lang="en-US" sz="2600" dirty="0">
                <a:latin typeface="Book Antiqua" panose="0204060205030503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Book Antiqua" panose="02040602050305030304" pitchFamily="18" charset="0"/>
              </a:rPr>
              <a:t>Always </a:t>
            </a:r>
            <a:r>
              <a:rPr lang="en-US" sz="2600" dirty="0">
                <a:latin typeface="Book Antiqua" panose="02040602050305030304" pitchFamily="18" charset="0"/>
              </a:rPr>
              <a:t>include a base case to stop infinite recursion.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Book Antiqua" panose="02040602050305030304" pitchFamily="18" charset="0"/>
              </a:rPr>
              <a:t>Each </a:t>
            </a:r>
            <a:r>
              <a:rPr lang="en-US" sz="2600" dirty="0">
                <a:latin typeface="Book Antiqua" panose="02040602050305030304" pitchFamily="18" charset="0"/>
              </a:rPr>
              <a:t>recursive call takes up stack memory (LIFO order</a:t>
            </a:r>
            <a:r>
              <a:rPr lang="en-US" sz="2600" dirty="0" smtClean="0">
                <a:latin typeface="Book Antiqua" panose="020406020503050303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Book Antiqua" panose="02040602050305030304" pitchFamily="18" charset="0"/>
              </a:rPr>
              <a:t>Recursive </a:t>
            </a:r>
            <a:r>
              <a:rPr lang="en-US" sz="2600" dirty="0">
                <a:latin typeface="Book Antiqua" panose="02040602050305030304" pitchFamily="18" charset="0"/>
              </a:rPr>
              <a:t>functions can be replaced with loops in many cases.</a:t>
            </a:r>
          </a:p>
        </p:txBody>
      </p:sp>
    </p:spTree>
    <p:extLst>
      <p:ext uri="{BB962C8B-B14F-4D97-AF65-F5344CB8AC3E}">
        <p14:creationId xmlns:p14="http://schemas.microsoft.com/office/powerpoint/2010/main" val="208916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201"/>
            <a:ext cx="10515600" cy="4898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Structure in C++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057"/>
            <a:ext cx="10515600" cy="61504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A structure in C++ is a user-defined data type that groups related variables of different types under one name. It is similar to a class but has public members by default</a:t>
            </a:r>
            <a:r>
              <a:rPr lang="en-US" sz="2600" dirty="0" smtClean="0">
                <a:latin typeface="Book Antiqua" panose="0204060205030503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A structure in C++ is defined using the </a:t>
            </a:r>
            <a:r>
              <a:rPr lang="en-US" sz="2600" b="1" dirty="0" err="1">
                <a:latin typeface="Book Antiqua" panose="02040602050305030304" pitchFamily="18" charset="0"/>
              </a:rPr>
              <a:t>struct</a:t>
            </a:r>
            <a:r>
              <a:rPr lang="en-US" sz="2600" dirty="0">
                <a:latin typeface="Book Antiqua" panose="02040602050305030304" pitchFamily="18" charset="0"/>
              </a:rPr>
              <a:t> keyword, followed by the structure name and a block containing member variables</a:t>
            </a:r>
            <a:r>
              <a:rPr lang="en-US" sz="2600" dirty="0" smtClean="0">
                <a:latin typeface="Book Antiqua" panose="0204060205030503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6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Example of structure:</a:t>
            </a:r>
          </a:p>
          <a:p>
            <a:pPr marL="0" indent="0" algn="just">
              <a:buNone/>
            </a:pPr>
            <a:r>
              <a:rPr lang="en-US" sz="2600" dirty="0" err="1">
                <a:latin typeface="Book Antiqua" panose="02040602050305030304" pitchFamily="18" charset="0"/>
              </a:rPr>
              <a:t>struct</a:t>
            </a:r>
            <a:r>
              <a:rPr lang="en-US" sz="2600" dirty="0">
                <a:latin typeface="Book Antiqua" panose="02040602050305030304" pitchFamily="18" charset="0"/>
              </a:rPr>
              <a:t> </a:t>
            </a:r>
            <a:r>
              <a:rPr lang="en-US" sz="2600" dirty="0" err="1">
                <a:latin typeface="Book Antiqua" panose="02040602050305030304" pitchFamily="18" charset="0"/>
              </a:rPr>
              <a:t>StructureName</a:t>
            </a:r>
            <a:r>
              <a:rPr lang="en-US" sz="2600" dirty="0">
                <a:latin typeface="Book Antiqua" panose="0204060205030503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    </a:t>
            </a:r>
            <a:r>
              <a:rPr lang="en-US" sz="2600" dirty="0" err="1">
                <a:latin typeface="Book Antiqua" panose="02040602050305030304" pitchFamily="18" charset="0"/>
              </a:rPr>
              <a:t>dataType</a:t>
            </a:r>
            <a:r>
              <a:rPr lang="en-US" sz="2600" dirty="0">
                <a:latin typeface="Book Antiqua" panose="02040602050305030304" pitchFamily="18" charset="0"/>
              </a:rPr>
              <a:t> member1;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    </a:t>
            </a:r>
            <a:r>
              <a:rPr lang="en-US" sz="2600" dirty="0" err="1">
                <a:latin typeface="Book Antiqua" panose="02040602050305030304" pitchFamily="18" charset="0"/>
              </a:rPr>
              <a:t>dataType</a:t>
            </a:r>
            <a:r>
              <a:rPr lang="en-US" sz="2600" dirty="0">
                <a:latin typeface="Book Antiqua" panose="02040602050305030304" pitchFamily="18" charset="0"/>
              </a:rPr>
              <a:t> member2;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    // More members...</a:t>
            </a:r>
          </a:p>
          <a:p>
            <a:pPr marL="0" indent="0" algn="just">
              <a:buNone/>
            </a:pPr>
            <a:r>
              <a:rPr lang="en-US" sz="2600" dirty="0" smtClean="0">
                <a:latin typeface="Book Antiqua" panose="02040602050305030304" pitchFamily="18" charset="0"/>
              </a:rPr>
              <a:t>}; </a:t>
            </a:r>
          </a:p>
          <a:p>
            <a:pPr marL="0" indent="0" algn="just">
              <a:buNone/>
            </a:pPr>
            <a:endParaRPr lang="en-US" sz="2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84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088"/>
            <a:ext cx="10515600" cy="47897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Characteristics of Structure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058"/>
            <a:ext cx="10515600" cy="619397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anose="02040602050305030304" pitchFamily="18" charset="0"/>
              </a:rPr>
              <a:t>It groups multiple variables of different types into a single unit.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anose="02040602050305030304" pitchFamily="18" charset="0"/>
              </a:rPr>
              <a:t>Members of a structure can be accessed using the dot (.) operator.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anose="02040602050305030304" pitchFamily="18" charset="0"/>
              </a:rPr>
              <a:t>By default, members of a structure are public.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anose="02040602050305030304" pitchFamily="18" charset="0"/>
              </a:rPr>
              <a:t>A structure can have functions as members.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Book Antiqua" panose="02040602050305030304" pitchFamily="18" charset="0"/>
              </a:rPr>
              <a:t>Structures </a:t>
            </a:r>
            <a:r>
              <a:rPr lang="en-US" sz="2600" dirty="0" smtClean="0">
                <a:latin typeface="Book Antiqua" panose="02040602050305030304" pitchFamily="18" charset="0"/>
              </a:rPr>
              <a:t>can </a:t>
            </a:r>
            <a:r>
              <a:rPr lang="en-US" sz="2600" dirty="0">
                <a:latin typeface="Book Antiqua" panose="02040602050305030304" pitchFamily="18" charset="0"/>
              </a:rPr>
              <a:t>be nested within other structures</a:t>
            </a:r>
            <a:r>
              <a:rPr lang="en-US" sz="2600" dirty="0" smtClean="0">
                <a:latin typeface="Book Antiqua" panose="0204060205030503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Advantages of Structure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Data </a:t>
            </a:r>
            <a:r>
              <a:rPr lang="en-US" sz="2600" b="1" dirty="0">
                <a:latin typeface="Book Antiqua" panose="02040602050305030304" pitchFamily="18" charset="0"/>
              </a:rPr>
              <a:t>Organization: </a:t>
            </a:r>
            <a:r>
              <a:rPr lang="en-US" sz="2600" dirty="0">
                <a:latin typeface="Book Antiqua" panose="02040602050305030304" pitchFamily="18" charset="0"/>
              </a:rPr>
              <a:t>Helps organize related data logically.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Different </a:t>
            </a:r>
            <a:r>
              <a:rPr lang="en-US" sz="2600" b="1" dirty="0">
                <a:latin typeface="Book Antiqua" panose="02040602050305030304" pitchFamily="18" charset="0"/>
              </a:rPr>
              <a:t>Data Types: </a:t>
            </a:r>
            <a:r>
              <a:rPr lang="en-US" sz="2600" dirty="0">
                <a:latin typeface="Book Antiqua" panose="02040602050305030304" pitchFamily="18" charset="0"/>
              </a:rPr>
              <a:t>Allows grouping of different types of data.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Memory </a:t>
            </a:r>
            <a:r>
              <a:rPr lang="en-US" sz="2600" b="1" dirty="0">
                <a:latin typeface="Book Antiqua" panose="02040602050305030304" pitchFamily="18" charset="0"/>
              </a:rPr>
              <a:t>Efficiency: </a:t>
            </a:r>
            <a:r>
              <a:rPr lang="en-US" sz="2600" dirty="0">
                <a:latin typeface="Book Antiqua" panose="02040602050305030304" pitchFamily="18" charset="0"/>
              </a:rPr>
              <a:t>Uses less memory compared to classes (no hidden members).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Code </a:t>
            </a:r>
            <a:r>
              <a:rPr lang="en-US" sz="2600" b="1" dirty="0">
                <a:latin typeface="Book Antiqua" panose="02040602050305030304" pitchFamily="18" charset="0"/>
              </a:rPr>
              <a:t>Readability: </a:t>
            </a:r>
            <a:r>
              <a:rPr lang="en-US" sz="2600" dirty="0">
                <a:latin typeface="Book Antiqua" panose="02040602050305030304" pitchFamily="18" charset="0"/>
              </a:rPr>
              <a:t>Improves readability by logically grouping related elements.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Pass </a:t>
            </a:r>
            <a:r>
              <a:rPr lang="en-US" sz="2600" b="1" dirty="0">
                <a:latin typeface="Book Antiqua" panose="02040602050305030304" pitchFamily="18" charset="0"/>
              </a:rPr>
              <a:t>by Reference: </a:t>
            </a:r>
            <a:r>
              <a:rPr lang="en-US" sz="2600" dirty="0">
                <a:latin typeface="Book Antiqua" panose="02040602050305030304" pitchFamily="18" charset="0"/>
              </a:rPr>
              <a:t>Can be passed by reference to functions to avoid unnecessary copies.</a:t>
            </a:r>
          </a:p>
        </p:txBody>
      </p:sp>
    </p:spTree>
    <p:extLst>
      <p:ext uri="{BB962C8B-B14F-4D97-AF65-F5344CB8AC3E}">
        <p14:creationId xmlns:p14="http://schemas.microsoft.com/office/powerpoint/2010/main" val="229085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1"/>
            <a:ext cx="10515600" cy="359229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Example of Structure in C++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543" y="359230"/>
            <a:ext cx="11288485" cy="6400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#include &lt;</a:t>
            </a:r>
            <a:r>
              <a:rPr lang="en-US" sz="2000" dirty="0" err="1">
                <a:latin typeface="Book Antiqua" panose="02040602050305030304" pitchFamily="18" charset="0"/>
              </a:rPr>
              <a:t>iostream</a:t>
            </a:r>
            <a:r>
              <a:rPr lang="en-US" sz="2000" dirty="0">
                <a:latin typeface="Book Antiqua" panose="0204060205030503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using namespace </a:t>
            </a:r>
            <a:r>
              <a:rPr lang="en-US" sz="2000" dirty="0" err="1">
                <a:latin typeface="Book Antiqua" panose="02040602050305030304" pitchFamily="18" charset="0"/>
              </a:rPr>
              <a:t>std</a:t>
            </a:r>
            <a:r>
              <a:rPr lang="en-US" sz="2000" dirty="0" smtClean="0">
                <a:latin typeface="Book Antiqua" panose="02040602050305030304" pitchFamily="18" charset="0"/>
              </a:rPr>
              <a:t>;		</a:t>
            </a:r>
          </a:p>
          <a:p>
            <a:pPr marL="0" indent="0">
              <a:buNone/>
            </a:pPr>
            <a:r>
              <a:rPr lang="en-US" sz="2000" dirty="0" err="1" smtClean="0">
                <a:latin typeface="Book Antiqua" panose="02040602050305030304" pitchFamily="18" charset="0"/>
              </a:rPr>
              <a:t>struct</a:t>
            </a:r>
            <a:r>
              <a:rPr lang="en-US" sz="2000" dirty="0" smtClean="0">
                <a:latin typeface="Book Antiqua" panose="02040602050305030304" pitchFamily="18" charset="0"/>
              </a:rPr>
              <a:t> </a:t>
            </a:r>
            <a:r>
              <a:rPr lang="en-US" sz="2000" dirty="0">
                <a:latin typeface="Book Antiqua" panose="02040602050305030304" pitchFamily="18" charset="0"/>
              </a:rPr>
              <a:t>Student </a:t>
            </a:r>
            <a:r>
              <a:rPr lang="en-US" sz="2000" dirty="0" smtClean="0">
                <a:latin typeface="Book Antiqua" panose="02040602050305030304" pitchFamily="18" charset="0"/>
              </a:rPr>
              <a:t>{		// </a:t>
            </a:r>
            <a:r>
              <a:rPr lang="en-US" sz="2000" dirty="0">
                <a:latin typeface="Book Antiqua" panose="02040602050305030304" pitchFamily="18" charset="0"/>
              </a:rPr>
              <a:t>Defining a </a:t>
            </a:r>
            <a:r>
              <a:rPr lang="en-US" sz="2000" dirty="0" smtClean="0">
                <a:latin typeface="Book Antiqua" panose="02040602050305030304" pitchFamily="18" charset="0"/>
              </a:rPr>
              <a:t>structure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    string name;</a:t>
            </a: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    </a:t>
            </a:r>
            <a:r>
              <a:rPr lang="en-US" sz="2000" dirty="0" err="1">
                <a:latin typeface="Book Antiqua" panose="02040602050305030304" pitchFamily="18" charset="0"/>
              </a:rPr>
              <a:t>int</a:t>
            </a:r>
            <a:r>
              <a:rPr lang="en-US" sz="2000" dirty="0">
                <a:latin typeface="Book Antiqua" panose="02040602050305030304" pitchFamily="18" charset="0"/>
              </a:rPr>
              <a:t> age;</a:t>
            </a: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    float marks;</a:t>
            </a:r>
          </a:p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};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Book Antiqua" panose="02040602050305030304" pitchFamily="18" charset="0"/>
              </a:rPr>
              <a:t>int</a:t>
            </a:r>
            <a:r>
              <a:rPr lang="en-US" sz="2000" dirty="0">
                <a:latin typeface="Book Antiqua" panose="02040602050305030304" pitchFamily="18" charset="0"/>
              </a:rPr>
              <a:t> main() {</a:t>
            </a:r>
          </a:p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Student </a:t>
            </a:r>
            <a:r>
              <a:rPr lang="en-US" sz="2000" dirty="0">
                <a:latin typeface="Book Antiqua" panose="02040602050305030304" pitchFamily="18" charset="0"/>
              </a:rPr>
              <a:t>s1</a:t>
            </a:r>
            <a:r>
              <a:rPr lang="en-US" sz="2000" dirty="0" smtClean="0">
                <a:latin typeface="Book Antiqua" panose="02040602050305030304" pitchFamily="18" charset="0"/>
              </a:rPr>
              <a:t>;		</a:t>
            </a:r>
            <a:r>
              <a:rPr lang="en-US" sz="2000" dirty="0">
                <a:latin typeface="Book Antiqua" panose="02040602050305030304" pitchFamily="18" charset="0"/>
              </a:rPr>
              <a:t>// Creating a structure </a:t>
            </a:r>
            <a:r>
              <a:rPr lang="en-US" sz="2000" dirty="0" smtClean="0">
                <a:latin typeface="Book Antiqua" panose="02040602050305030304" pitchFamily="18" charset="0"/>
              </a:rPr>
              <a:t>variable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s1.name </a:t>
            </a:r>
            <a:r>
              <a:rPr lang="en-US" sz="2000" dirty="0">
                <a:latin typeface="Book Antiqua" panose="02040602050305030304" pitchFamily="18" charset="0"/>
              </a:rPr>
              <a:t>= "John</a:t>
            </a:r>
            <a:r>
              <a:rPr lang="en-US" sz="2000" dirty="0" smtClean="0">
                <a:latin typeface="Book Antiqua" panose="02040602050305030304" pitchFamily="18" charset="0"/>
              </a:rPr>
              <a:t>";	</a:t>
            </a:r>
            <a:r>
              <a:rPr lang="en-US" sz="2000" dirty="0">
                <a:latin typeface="Book Antiqua" panose="02040602050305030304" pitchFamily="18" charset="0"/>
              </a:rPr>
              <a:t> // Assigning values</a:t>
            </a:r>
          </a:p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s1.age </a:t>
            </a:r>
            <a:r>
              <a:rPr lang="en-US" sz="2000" dirty="0">
                <a:latin typeface="Book Antiqua" panose="02040602050305030304" pitchFamily="18" charset="0"/>
              </a:rPr>
              <a:t>= 20</a:t>
            </a:r>
            <a:r>
              <a:rPr lang="en-US" sz="2000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s1.marks </a:t>
            </a:r>
            <a:r>
              <a:rPr lang="en-US" sz="2000" dirty="0">
                <a:latin typeface="Book Antiqua" panose="02040602050305030304" pitchFamily="18" charset="0"/>
              </a:rPr>
              <a:t>= 85.5</a:t>
            </a:r>
            <a:r>
              <a:rPr lang="en-US" sz="2000" dirty="0" smtClean="0">
                <a:latin typeface="Book Antiqua" panose="02040602050305030304" pitchFamily="18" charset="0"/>
              </a:rPr>
              <a:t>;	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Book Antiqua" panose="02040602050305030304" pitchFamily="18" charset="0"/>
              </a:rPr>
              <a:t>cout</a:t>
            </a:r>
            <a:r>
              <a:rPr lang="en-US" sz="2000" dirty="0" smtClean="0">
                <a:latin typeface="Book Antiqua" panose="02040602050305030304" pitchFamily="18" charset="0"/>
              </a:rPr>
              <a:t> </a:t>
            </a:r>
            <a:r>
              <a:rPr lang="en-US" sz="2000" dirty="0">
                <a:latin typeface="Book Antiqua" panose="02040602050305030304" pitchFamily="18" charset="0"/>
              </a:rPr>
              <a:t>&lt;&lt; "Student Details:" &lt;&lt; </a:t>
            </a:r>
            <a:r>
              <a:rPr lang="en-US" sz="2000" dirty="0" err="1">
                <a:latin typeface="Book Antiqua" panose="02040602050305030304" pitchFamily="18" charset="0"/>
              </a:rPr>
              <a:t>endl</a:t>
            </a:r>
            <a:r>
              <a:rPr lang="en-US" sz="2000" dirty="0" smtClean="0">
                <a:latin typeface="Book Antiqua" panose="02040602050305030304" pitchFamily="18" charset="0"/>
              </a:rPr>
              <a:t>;	 </a:t>
            </a:r>
            <a:r>
              <a:rPr lang="en-US" sz="2000" dirty="0">
                <a:latin typeface="Book Antiqua" panose="02040602050305030304" pitchFamily="18" charset="0"/>
              </a:rPr>
              <a:t>// Displaying structure data</a:t>
            </a:r>
          </a:p>
          <a:p>
            <a:pPr marL="0" indent="0">
              <a:buNone/>
            </a:pPr>
            <a:r>
              <a:rPr lang="en-US" sz="2000" dirty="0" err="1" smtClean="0">
                <a:latin typeface="Book Antiqua" panose="02040602050305030304" pitchFamily="18" charset="0"/>
              </a:rPr>
              <a:t>cout</a:t>
            </a:r>
            <a:r>
              <a:rPr lang="en-US" sz="2000" dirty="0" smtClean="0">
                <a:latin typeface="Book Antiqua" panose="02040602050305030304" pitchFamily="18" charset="0"/>
              </a:rPr>
              <a:t> </a:t>
            </a:r>
            <a:r>
              <a:rPr lang="en-US" sz="2000" dirty="0">
                <a:latin typeface="Book Antiqua" panose="02040602050305030304" pitchFamily="18" charset="0"/>
              </a:rPr>
              <a:t>&lt;&lt; "Name: " &lt;&lt; s1.name </a:t>
            </a:r>
            <a:r>
              <a:rPr lang="en-US" sz="2000" dirty="0" smtClean="0">
                <a:latin typeface="Book Antiqua" panose="02040602050305030304" pitchFamily="18" charset="0"/>
              </a:rPr>
              <a:t>&lt;&lt;“   “&lt;&lt; </a:t>
            </a:r>
            <a:r>
              <a:rPr lang="en-US" sz="2000" dirty="0">
                <a:latin typeface="Book Antiqua" panose="02040602050305030304" pitchFamily="18" charset="0"/>
              </a:rPr>
              <a:t>"Age: " &lt;&lt; s1.age </a:t>
            </a:r>
            <a:r>
              <a:rPr lang="en-US" sz="2000" dirty="0" smtClean="0">
                <a:latin typeface="Book Antiqua" panose="02040602050305030304" pitchFamily="18" charset="0"/>
              </a:rPr>
              <a:t>&lt;&lt;“ “&lt;&lt;“Marks:”&lt;&lt;s1.marks&lt;&lt;</a:t>
            </a:r>
            <a:r>
              <a:rPr lang="en-US" sz="2000" dirty="0" err="1" smtClean="0">
                <a:latin typeface="Book Antiqua" panose="02040602050305030304" pitchFamily="18" charset="0"/>
              </a:rPr>
              <a:t>endl</a:t>
            </a:r>
            <a:r>
              <a:rPr lang="en-US" sz="2000" dirty="0" smtClean="0">
                <a:latin typeface="Book Antiqua" panose="02040602050305030304" pitchFamily="18" charset="0"/>
              </a:rPr>
              <a:t>;</a:t>
            </a:r>
            <a:endParaRPr lang="en-US" sz="20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return </a:t>
            </a:r>
            <a:r>
              <a:rPr lang="en-US" sz="2000" dirty="0">
                <a:latin typeface="Book Antiqua" panose="02040602050305030304" pitchFamily="18" charset="0"/>
              </a:rPr>
              <a:t>0;</a:t>
            </a:r>
          </a:p>
          <a:p>
            <a:pPr marL="0" indent="0">
              <a:buNone/>
            </a:pPr>
            <a:r>
              <a:rPr lang="en-US" sz="2000" dirty="0">
                <a:latin typeface="Book Antiqua" panose="02040602050305030304" pitchFamily="18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895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486" y="0"/>
            <a:ext cx="11114314" cy="50074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Advanced Example: Using Structures with Functions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686" y="413657"/>
            <a:ext cx="11266714" cy="6291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#include &lt;</a:t>
            </a:r>
            <a:r>
              <a:rPr lang="en-US" sz="2000" dirty="0" err="1" smtClean="0">
                <a:latin typeface="Book Antiqua" panose="02040602050305030304" pitchFamily="18" charset="0"/>
              </a:rPr>
              <a:t>iostream</a:t>
            </a:r>
            <a:r>
              <a:rPr lang="en-US" sz="2000" dirty="0" smtClean="0">
                <a:latin typeface="Book Antiqua" panose="0204060205030503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using namespace </a:t>
            </a:r>
            <a:r>
              <a:rPr lang="en-US" sz="2000" dirty="0" err="1" smtClean="0">
                <a:latin typeface="Book Antiqua" panose="02040602050305030304" pitchFamily="18" charset="0"/>
              </a:rPr>
              <a:t>std</a:t>
            </a:r>
            <a:r>
              <a:rPr lang="en-US" sz="2000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Book Antiqua" panose="02040602050305030304" pitchFamily="18" charset="0"/>
              </a:rPr>
              <a:t>struct</a:t>
            </a:r>
            <a:r>
              <a:rPr lang="en-US" sz="2000" dirty="0" smtClean="0">
                <a:latin typeface="Book Antiqua" panose="02040602050305030304" pitchFamily="18" charset="0"/>
              </a:rPr>
              <a:t> Student {				// Defining a structure</a:t>
            </a:r>
          </a:p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    string name;</a:t>
            </a:r>
          </a:p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    </a:t>
            </a:r>
            <a:r>
              <a:rPr lang="en-US" sz="2000" dirty="0" err="1" smtClean="0">
                <a:latin typeface="Book Antiqua" panose="02040602050305030304" pitchFamily="18" charset="0"/>
              </a:rPr>
              <a:t>int</a:t>
            </a:r>
            <a:r>
              <a:rPr lang="en-US" sz="2000" dirty="0" smtClean="0">
                <a:latin typeface="Book Antiqua" panose="02040602050305030304" pitchFamily="18" charset="0"/>
              </a:rPr>
              <a:t> age;</a:t>
            </a:r>
          </a:p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    float marks;</a:t>
            </a:r>
          </a:p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};</a:t>
            </a:r>
          </a:p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void </a:t>
            </a:r>
            <a:r>
              <a:rPr lang="en-US" sz="2000" dirty="0" err="1" smtClean="0">
                <a:latin typeface="Book Antiqua" panose="02040602050305030304" pitchFamily="18" charset="0"/>
              </a:rPr>
              <a:t>displayStudent</a:t>
            </a:r>
            <a:r>
              <a:rPr lang="en-US" sz="2000" dirty="0" smtClean="0">
                <a:latin typeface="Book Antiqua" panose="02040602050305030304" pitchFamily="18" charset="0"/>
              </a:rPr>
              <a:t>(Student s) {		// Function to display student details</a:t>
            </a:r>
          </a:p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    </a:t>
            </a:r>
            <a:r>
              <a:rPr lang="en-US" sz="2000" dirty="0" err="1" smtClean="0">
                <a:latin typeface="Book Antiqua" panose="02040602050305030304" pitchFamily="18" charset="0"/>
              </a:rPr>
              <a:t>cout</a:t>
            </a:r>
            <a:r>
              <a:rPr lang="en-US" sz="2000" dirty="0" smtClean="0">
                <a:latin typeface="Book Antiqua" panose="02040602050305030304" pitchFamily="18" charset="0"/>
              </a:rPr>
              <a:t> &lt;&lt; "Name: " &lt;&lt; s.name &lt;&lt;“ “&lt;&lt;</a:t>
            </a:r>
            <a:r>
              <a:rPr lang="en-US" sz="2000" dirty="0">
                <a:latin typeface="Book Antiqua" panose="02040602050305030304" pitchFamily="18" charset="0"/>
              </a:rPr>
              <a:t> "Age: " &lt;&lt; </a:t>
            </a:r>
            <a:r>
              <a:rPr lang="en-US" sz="2000" dirty="0" err="1">
                <a:latin typeface="Book Antiqua" panose="02040602050305030304" pitchFamily="18" charset="0"/>
              </a:rPr>
              <a:t>s.age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smtClean="0">
                <a:latin typeface="Book Antiqua" panose="02040602050305030304" pitchFamily="18" charset="0"/>
              </a:rPr>
              <a:t>&lt;&lt;“ “&lt;&lt;</a:t>
            </a:r>
            <a:r>
              <a:rPr lang="en-US" sz="2000" dirty="0">
                <a:latin typeface="Book Antiqua" panose="02040602050305030304" pitchFamily="18" charset="0"/>
              </a:rPr>
              <a:t>"Marks: " &lt;&lt; </a:t>
            </a:r>
            <a:r>
              <a:rPr lang="en-US" sz="2000" dirty="0" err="1">
                <a:latin typeface="Book Antiqua" panose="02040602050305030304" pitchFamily="18" charset="0"/>
              </a:rPr>
              <a:t>s.marks</a:t>
            </a:r>
            <a:r>
              <a:rPr lang="en-US" sz="2000" dirty="0">
                <a:latin typeface="Book Antiqua" panose="02040602050305030304" pitchFamily="18" charset="0"/>
              </a:rPr>
              <a:t> </a:t>
            </a:r>
            <a:r>
              <a:rPr lang="en-US" sz="2000" dirty="0" smtClean="0">
                <a:latin typeface="Book Antiqua" panose="02040602050305030304" pitchFamily="18" charset="0"/>
              </a:rPr>
              <a:t>&lt;&lt;</a:t>
            </a:r>
            <a:r>
              <a:rPr lang="en-US" sz="2000" dirty="0" err="1" smtClean="0">
                <a:latin typeface="Book Antiqua" panose="02040602050305030304" pitchFamily="18" charset="0"/>
              </a:rPr>
              <a:t>endl</a:t>
            </a:r>
            <a:r>
              <a:rPr lang="en-US" sz="2000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latin typeface="Book Antiqua" panose="02040602050305030304" pitchFamily="18" charset="0"/>
              </a:rPr>
              <a:t>int</a:t>
            </a:r>
            <a:r>
              <a:rPr lang="en-US" sz="2000" dirty="0" smtClean="0">
                <a:latin typeface="Book Antiqua" panose="02040602050305030304" pitchFamily="18" charset="0"/>
              </a:rPr>
              <a:t> main() {</a:t>
            </a:r>
          </a:p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    Student s1 = {"Alice", 21, 90.5};</a:t>
            </a:r>
          </a:p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    </a:t>
            </a:r>
            <a:r>
              <a:rPr lang="en-US" sz="2000" dirty="0" err="1" smtClean="0">
                <a:latin typeface="Book Antiqua" panose="02040602050305030304" pitchFamily="18" charset="0"/>
              </a:rPr>
              <a:t>cout</a:t>
            </a:r>
            <a:r>
              <a:rPr lang="en-US" sz="2000" dirty="0" smtClean="0">
                <a:latin typeface="Book Antiqua" panose="02040602050305030304" pitchFamily="18" charset="0"/>
              </a:rPr>
              <a:t> &lt;&lt; "Student Information: " &lt;&lt; </a:t>
            </a:r>
            <a:r>
              <a:rPr lang="en-US" sz="2000" dirty="0" err="1" smtClean="0">
                <a:latin typeface="Book Antiqua" panose="02040602050305030304" pitchFamily="18" charset="0"/>
              </a:rPr>
              <a:t>endl</a:t>
            </a:r>
            <a:r>
              <a:rPr lang="en-US" sz="2000" dirty="0" smtClean="0">
                <a:latin typeface="Book Antiqua" panose="0204060205030503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    </a:t>
            </a:r>
            <a:r>
              <a:rPr lang="en-US" sz="2000" dirty="0" err="1" smtClean="0">
                <a:latin typeface="Book Antiqua" panose="02040602050305030304" pitchFamily="18" charset="0"/>
              </a:rPr>
              <a:t>displayStudent</a:t>
            </a:r>
            <a:r>
              <a:rPr lang="en-US" sz="2000" dirty="0" smtClean="0">
                <a:latin typeface="Book Antiqua" panose="02040602050305030304" pitchFamily="18" charset="0"/>
              </a:rPr>
              <a:t>(s1);</a:t>
            </a:r>
          </a:p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}</a:t>
            </a:r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48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489"/>
            <a:ext cx="10515600" cy="604433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Stack Rolling and Unrolling in C++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04434"/>
            <a:ext cx="10515600" cy="5873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>
                <a:latin typeface="Book Antiqua" panose="02040602050305030304" pitchFamily="18" charset="0"/>
              </a:rPr>
              <a:t>Understanding Stack in C++ 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The stack is a memory structure that follows the Last In, First Out (LIFO) principle. Every function call creates a new stack frame that stores</a:t>
            </a:r>
            <a:r>
              <a:rPr lang="en-US" sz="2600" dirty="0" smtClean="0">
                <a:latin typeface="Book Antiqua" panose="02040602050305030304" pitchFamily="18" charset="0"/>
              </a:rPr>
              <a:t>: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Function parameters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Local variables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Return address</a:t>
            </a:r>
          </a:p>
          <a:p>
            <a:pPr marL="0" indent="0">
              <a:buNone/>
            </a:pPr>
            <a:r>
              <a:rPr lang="en-US" sz="2600" dirty="0">
                <a:latin typeface="Book Antiqua" panose="02040602050305030304" pitchFamily="18" charset="0"/>
              </a:rPr>
              <a:t>When a function is called, the stack grows (rolling), and when it returns, the stack </a:t>
            </a:r>
            <a:r>
              <a:rPr lang="en-US" sz="2600" dirty="0" smtClean="0">
                <a:latin typeface="Book Antiqua" panose="02040602050305030304" pitchFamily="18" charset="0"/>
              </a:rPr>
              <a:t>shrinks </a:t>
            </a:r>
            <a:r>
              <a:rPr lang="en-US" sz="2600" dirty="0">
                <a:latin typeface="Book Antiqua" panose="02040602050305030304" pitchFamily="18" charset="0"/>
              </a:rPr>
              <a:t>(unrolling</a:t>
            </a:r>
            <a:r>
              <a:rPr lang="en-US" sz="2600" dirty="0" smtClean="0">
                <a:latin typeface="Book Antiqua" panose="02040602050305030304" pitchFamily="18" charset="0"/>
              </a:rPr>
              <a:t>). 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Stack Rolling 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Stack rolling (or stack building) refers to the process of pushing function calls onto the stack. Each time a function is called, a new stack frame is created, increasing the stack size.  </a:t>
            </a:r>
          </a:p>
          <a:p>
            <a:pPr marL="0" indent="0">
              <a:buNone/>
            </a:pPr>
            <a:endParaRPr lang="en-US" sz="26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92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sz="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.</a:t>
            </a:r>
            <a:endParaRPr lang="en-US" sz="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286"/>
            <a:ext cx="10515600" cy="65319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#include &lt;</a:t>
            </a:r>
            <a:r>
              <a:rPr lang="en-US" sz="2000" dirty="0" err="1" smtClean="0">
                <a:latin typeface="Book Antiqua" panose="02040602050305030304" pitchFamily="18" charset="0"/>
              </a:rPr>
              <a:t>iostream</a:t>
            </a:r>
            <a:r>
              <a:rPr lang="en-US" sz="2000" dirty="0" smtClean="0">
                <a:latin typeface="Book Antiqua" panose="02040602050305030304" pitchFamily="18" charset="0"/>
              </a:rPr>
              <a:t>&gt;			</a:t>
            </a:r>
          </a:p>
          <a:p>
            <a:pPr marL="0" indent="0" algn="just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using namespace </a:t>
            </a:r>
            <a:r>
              <a:rPr lang="en-US" sz="2000" dirty="0" err="1" smtClean="0">
                <a:latin typeface="Book Antiqua" panose="02040602050305030304" pitchFamily="18" charset="0"/>
              </a:rPr>
              <a:t>std</a:t>
            </a:r>
            <a:r>
              <a:rPr lang="en-US" sz="2000" dirty="0" smtClean="0">
                <a:latin typeface="Book Antiqua" panose="0204060205030503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void func1() {</a:t>
            </a:r>
          </a:p>
          <a:p>
            <a:pPr marL="0" indent="0" algn="just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    </a:t>
            </a:r>
            <a:r>
              <a:rPr lang="en-US" sz="2000" dirty="0" err="1" smtClean="0">
                <a:latin typeface="Book Antiqua" panose="02040602050305030304" pitchFamily="18" charset="0"/>
              </a:rPr>
              <a:t>cout</a:t>
            </a:r>
            <a:r>
              <a:rPr lang="en-US" sz="2000" dirty="0" smtClean="0">
                <a:latin typeface="Book Antiqua" panose="02040602050305030304" pitchFamily="18" charset="0"/>
              </a:rPr>
              <a:t> &lt;&lt; "Inside func1" &lt;&lt; </a:t>
            </a:r>
            <a:r>
              <a:rPr lang="en-US" sz="2000" dirty="0" err="1" smtClean="0">
                <a:latin typeface="Book Antiqua" panose="02040602050305030304" pitchFamily="18" charset="0"/>
              </a:rPr>
              <a:t>endl</a:t>
            </a:r>
            <a:r>
              <a:rPr lang="en-US" sz="2000" dirty="0" smtClean="0">
                <a:latin typeface="Book Antiqua" panose="0204060205030503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void func2() {</a:t>
            </a:r>
          </a:p>
          <a:p>
            <a:pPr marL="0" indent="0" algn="just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    </a:t>
            </a:r>
            <a:r>
              <a:rPr lang="en-US" sz="2000" dirty="0" err="1" smtClean="0">
                <a:latin typeface="Book Antiqua" panose="02040602050305030304" pitchFamily="18" charset="0"/>
              </a:rPr>
              <a:t>cout</a:t>
            </a:r>
            <a:r>
              <a:rPr lang="en-US" sz="2000" dirty="0" smtClean="0">
                <a:latin typeface="Book Antiqua" panose="02040602050305030304" pitchFamily="18" charset="0"/>
              </a:rPr>
              <a:t> &lt;&lt; "Inside func2" &lt;&lt; </a:t>
            </a:r>
            <a:r>
              <a:rPr lang="en-US" sz="2000" dirty="0" err="1" smtClean="0">
                <a:latin typeface="Book Antiqua" panose="02040602050305030304" pitchFamily="18" charset="0"/>
              </a:rPr>
              <a:t>endl</a:t>
            </a:r>
            <a:r>
              <a:rPr lang="en-US" sz="2000" dirty="0" smtClean="0">
                <a:latin typeface="Book Antiqua" panose="0204060205030503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    func1();  				// Calling func1 (stack grows)</a:t>
            </a:r>
          </a:p>
          <a:p>
            <a:pPr marL="0" indent="0" algn="just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void func3() {</a:t>
            </a:r>
          </a:p>
          <a:p>
            <a:pPr marL="0" indent="0" algn="just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    </a:t>
            </a:r>
            <a:r>
              <a:rPr lang="en-US" sz="2000" dirty="0" err="1" smtClean="0">
                <a:latin typeface="Book Antiqua" panose="02040602050305030304" pitchFamily="18" charset="0"/>
              </a:rPr>
              <a:t>cout</a:t>
            </a:r>
            <a:r>
              <a:rPr lang="en-US" sz="2000" dirty="0" smtClean="0">
                <a:latin typeface="Book Antiqua" panose="02040602050305030304" pitchFamily="18" charset="0"/>
              </a:rPr>
              <a:t> &lt;&lt; "Inside func3" &lt;&lt; </a:t>
            </a:r>
            <a:r>
              <a:rPr lang="en-US" sz="2000" dirty="0" err="1" smtClean="0">
                <a:latin typeface="Book Antiqua" panose="02040602050305030304" pitchFamily="18" charset="0"/>
              </a:rPr>
              <a:t>endl</a:t>
            </a:r>
            <a:r>
              <a:rPr lang="en-US" sz="2000" dirty="0" smtClean="0">
                <a:latin typeface="Book Antiqua" panose="0204060205030503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    func2();  				// Calling func2 (stack grows)</a:t>
            </a:r>
          </a:p>
          <a:p>
            <a:pPr marL="0" indent="0" algn="just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US" sz="2000" dirty="0" err="1" smtClean="0">
                <a:latin typeface="Book Antiqua" panose="02040602050305030304" pitchFamily="18" charset="0"/>
              </a:rPr>
              <a:t>int</a:t>
            </a:r>
            <a:r>
              <a:rPr lang="en-US" sz="2000" dirty="0" smtClean="0">
                <a:latin typeface="Book Antiqua" panose="02040602050305030304" pitchFamily="18" charset="0"/>
              </a:rPr>
              <a:t> main() {</a:t>
            </a:r>
          </a:p>
          <a:p>
            <a:pPr marL="0" indent="0" algn="just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    func3();  				// First function call (stack starts rolling)</a:t>
            </a:r>
          </a:p>
          <a:p>
            <a:pPr marL="0" indent="0" algn="just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    return 0;</a:t>
            </a:r>
          </a:p>
          <a:p>
            <a:pPr marL="0" indent="0" algn="just">
              <a:buNone/>
            </a:pPr>
            <a:r>
              <a:rPr lang="en-US" sz="2000" dirty="0" smtClean="0">
                <a:latin typeface="Book Antiqua" panose="02040602050305030304" pitchFamily="18" charset="0"/>
              </a:rPr>
              <a:t>}</a:t>
            </a:r>
            <a:endParaRPr lang="en-US" sz="2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92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086"/>
            <a:ext cx="10515600" cy="664027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Stack Unrolling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6943"/>
            <a:ext cx="10515600" cy="593271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Stack unrolling (or stack unwinding) occurs when function calls return, and their respective stack frames are removed</a:t>
            </a:r>
            <a:r>
              <a:rPr lang="en-US" sz="2600" dirty="0" smtClean="0">
                <a:latin typeface="Book Antiqua" panose="02040602050305030304" pitchFamily="18" charset="0"/>
              </a:rPr>
              <a:t>.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After func1() finishes execution</a:t>
            </a:r>
            <a:r>
              <a:rPr lang="en-US" sz="2600" dirty="0" smtClean="0">
                <a:latin typeface="Book Antiqua" panose="02040602050305030304" pitchFamily="18" charset="0"/>
              </a:rPr>
              <a:t>:</a:t>
            </a:r>
            <a:endParaRPr lang="en-US" sz="2600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It returns to func2(), which then returns to func3(), and finally back to main().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Each return operation pops a stack frame, reducing the stack size.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976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087"/>
            <a:ext cx="10515600" cy="55517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Recursion in C++ </a:t>
            </a:r>
            <a:endParaRPr lang="en-US" sz="2800" dirty="0">
              <a:solidFill>
                <a:srgbClr val="FF00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Recursion is a programming technique where a function calls itself directly or indirectly to solve a problem. Each recursive call breaks the problem into smaller </a:t>
            </a:r>
            <a:r>
              <a:rPr lang="en-US" sz="2600" dirty="0" err="1">
                <a:latin typeface="Book Antiqua" panose="02040602050305030304" pitchFamily="18" charset="0"/>
              </a:rPr>
              <a:t>subproblems</a:t>
            </a:r>
            <a:r>
              <a:rPr lang="en-US" sz="2600" dirty="0">
                <a:latin typeface="Book Antiqua" panose="02040602050305030304" pitchFamily="18" charset="0"/>
              </a:rPr>
              <a:t> until a base case is reached</a:t>
            </a:r>
            <a:r>
              <a:rPr lang="en-US" sz="2600" dirty="0" smtClean="0">
                <a:latin typeface="Book Antiqua" panose="0204060205030503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600" b="1" dirty="0">
                <a:latin typeface="Book Antiqua" panose="02040602050305030304" pitchFamily="18" charset="0"/>
              </a:rPr>
              <a:t>Recursion consists of two main parts</a:t>
            </a:r>
            <a:r>
              <a:rPr lang="en-US" sz="2600" b="1" dirty="0" smtClean="0">
                <a:latin typeface="Book Antiqua" panose="02040602050305030304" pitchFamily="18" charset="0"/>
              </a:rPr>
              <a:t>:</a:t>
            </a:r>
            <a:endParaRPr lang="en-US" sz="2600" b="1" dirty="0">
              <a:latin typeface="Book Antiqua" panose="02040602050305030304" pitchFamily="18" charset="0"/>
            </a:endParaRP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Base Case – The condition where recursion stops.</a:t>
            </a:r>
          </a:p>
          <a:p>
            <a:pPr marL="0" indent="0" algn="just">
              <a:buNone/>
            </a:pPr>
            <a:r>
              <a:rPr lang="en-US" sz="2600" dirty="0">
                <a:latin typeface="Book Antiqua" panose="02040602050305030304" pitchFamily="18" charset="0"/>
              </a:rPr>
              <a:t>Recursive Case – The function calls itself with a modified argument.</a:t>
            </a:r>
          </a:p>
        </p:txBody>
      </p:sp>
    </p:spTree>
    <p:extLst>
      <p:ext uri="{BB962C8B-B14F-4D97-AF65-F5344CB8AC3E}">
        <p14:creationId xmlns:p14="http://schemas.microsoft.com/office/powerpoint/2010/main" val="234730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7444</TotalTime>
  <Words>556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 Antiqua</vt:lpstr>
      <vt:lpstr>Calibri</vt:lpstr>
      <vt:lpstr>Calibri Light</vt:lpstr>
      <vt:lpstr>Wingdings</vt:lpstr>
      <vt:lpstr>Office Theme</vt:lpstr>
      <vt:lpstr>Introduction to Programming Lecture 09  Mr. Niaz Mir Khan Lecturer in Computer Science  ____________________________________________________________________</vt:lpstr>
      <vt:lpstr>Structure in C++ </vt:lpstr>
      <vt:lpstr>Characteristics of Structure </vt:lpstr>
      <vt:lpstr>Example of Structure in C++</vt:lpstr>
      <vt:lpstr>Advanced Example: Using Structures with Functions </vt:lpstr>
      <vt:lpstr>Stack Rolling and Unrolling in C++ </vt:lpstr>
      <vt:lpstr>.</vt:lpstr>
      <vt:lpstr>Stack Unrolling </vt:lpstr>
      <vt:lpstr>Recursion in C++ </vt:lpstr>
      <vt:lpstr>Example of Simple Recursion </vt:lpstr>
      <vt:lpstr>Key Points About Recursion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 Lecture 01  Mr. Niaz Mir Khan ________________________________________________________</dc:title>
  <dc:creator>Windows User</dc:creator>
  <cp:lastModifiedBy>Windows User</cp:lastModifiedBy>
  <cp:revision>964</cp:revision>
  <dcterms:created xsi:type="dcterms:W3CDTF">2023-11-30T07:44:02Z</dcterms:created>
  <dcterms:modified xsi:type="dcterms:W3CDTF">2025-03-08T06:07:56Z</dcterms:modified>
</cp:coreProperties>
</file>