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1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4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4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1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7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7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7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CEA61-13C0-42D9-90E3-400B690A81C6}" type="datetimeFigureOut">
              <a:rPr lang="en-US" smtClean="0"/>
              <a:t>20-May-25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EC001-1F5A-4580-998C-9570D8C85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103"/>
            <a:ext cx="10515600" cy="1187669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Web Development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800" b="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Lecture 03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929352"/>
          </a:xfrm>
        </p:spPr>
        <p:txBody>
          <a:bodyPr>
            <a:normAutofit/>
          </a:bodyPr>
          <a:lstStyle/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3200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32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3200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3200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3200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Mr. </a:t>
            </a:r>
            <a:r>
              <a:rPr lang="en-US" altLang="en-US" sz="3200" dirty="0" err="1" smtClean="0">
                <a:solidFill>
                  <a:srgbClr val="000000"/>
                </a:solidFill>
                <a:latin typeface="Book Antiqua" panose="02040602050305030304" pitchFamily="18" charset="0"/>
              </a:rPr>
              <a:t>Niaz</a:t>
            </a:r>
            <a:r>
              <a:rPr lang="en-US" altLang="en-US" sz="32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 Mir Khan </a:t>
            </a: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Lecturer in Computer Science </a:t>
            </a: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3200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__________________________________________________</a:t>
            </a: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Book Antiqua" panose="02040602050305030304" pitchFamily="18" charset="0"/>
              </a:rPr>
              <a:t>Department </a:t>
            </a:r>
            <a:r>
              <a:rPr lang="en-US" alt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of Computer Science </a:t>
            </a:r>
          </a:p>
          <a:p>
            <a:pPr marL="0" indent="0" algn="ctr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dirty="0" err="1">
                <a:solidFill>
                  <a:srgbClr val="000000"/>
                </a:solidFill>
                <a:latin typeface="Book Antiqua" panose="02040602050305030304" pitchFamily="18" charset="0"/>
              </a:rPr>
              <a:t>Govt</a:t>
            </a:r>
            <a:r>
              <a:rPr lang="en-US" alt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: Degree College </a:t>
            </a:r>
            <a:r>
              <a:rPr lang="en-US" altLang="en-US" dirty="0" err="1">
                <a:solidFill>
                  <a:srgbClr val="000000"/>
                </a:solidFill>
                <a:latin typeface="Book Antiqua" panose="02040602050305030304" pitchFamily="18" charset="0"/>
              </a:rPr>
              <a:t>Jamrud</a:t>
            </a:r>
            <a:r>
              <a:rPr lang="en-US" alt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, District Khyber </a:t>
            </a:r>
            <a:endParaRPr lang="en-US" altLang="en-US" sz="3200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H:\degree college logo 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31" y="1219200"/>
            <a:ext cx="3268718" cy="277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183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084"/>
            <a:ext cx="10515600" cy="63062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Basic HTML tables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4704"/>
            <a:ext cx="10515600" cy="593834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latin typeface="Book Antiqua" panose="02040602050305030304" pitchFamily="18" charset="0"/>
              </a:rPr>
              <a:t>&lt;table&gt;&lt;/table&gt;: create a table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latin typeface="Book Antiqua" panose="02040602050305030304" pitchFamily="18" charset="0"/>
              </a:rPr>
              <a:t>&lt;</a:t>
            </a:r>
            <a:r>
              <a:rPr lang="en-GB" sz="2600" dirty="0" err="1">
                <a:latin typeface="Book Antiqua" panose="02040602050305030304" pitchFamily="18" charset="0"/>
              </a:rPr>
              <a:t>tr</a:t>
            </a:r>
            <a:r>
              <a:rPr lang="en-GB" sz="2600" dirty="0">
                <a:latin typeface="Book Antiqua" panose="02040602050305030304" pitchFamily="18" charset="0"/>
              </a:rPr>
              <a:t>&gt;&lt;/</a:t>
            </a:r>
            <a:r>
              <a:rPr lang="en-GB" sz="2600" dirty="0" err="1">
                <a:latin typeface="Book Antiqua" panose="02040602050305030304" pitchFamily="18" charset="0"/>
              </a:rPr>
              <a:t>tr</a:t>
            </a:r>
            <a:r>
              <a:rPr lang="en-GB" sz="2600" dirty="0">
                <a:latin typeface="Book Antiqua" panose="02040602050305030304" pitchFamily="18" charset="0"/>
              </a:rPr>
              <a:t>&gt;: create a table row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GB" sz="2600" dirty="0">
                <a:latin typeface="Book Antiqua" panose="02040602050305030304" pitchFamily="18" charset="0"/>
              </a:rPr>
              <a:t>&lt;td&gt;&lt;/td&gt;: create tabular data (cell)</a:t>
            </a:r>
          </a:p>
          <a:p>
            <a:pPr marL="457200" lvl="1" indent="0">
              <a:buNone/>
              <a:defRPr/>
            </a:pPr>
            <a:endParaRPr lang="en-US" sz="2600" b="1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457200" lvl="1" indent="0">
              <a:buNone/>
              <a:defRPr/>
            </a:pPr>
            <a:endParaRPr lang="en-US" sz="2600" b="1" dirty="0" smtClean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marL="457200" lvl="1" indent="-457200">
              <a:buNone/>
              <a:defRPr/>
            </a:pPr>
            <a:r>
              <a:rPr lang="en-US" sz="26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TABLE </a:t>
            </a:r>
            <a:r>
              <a:rPr lang="en-US" sz="2600" dirty="0">
                <a:solidFill>
                  <a:srgbClr val="FF0000"/>
                </a:solidFill>
                <a:latin typeface="Book Antiqua" panose="02040602050305030304" pitchFamily="18" charset="0"/>
              </a:rPr>
              <a:t>element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2600" dirty="0">
                <a:latin typeface="Book Antiqua" panose="02040602050305030304" pitchFamily="18" charset="0"/>
              </a:rPr>
              <a:t>Attributes</a:t>
            </a:r>
          </a:p>
          <a:p>
            <a:pPr lvl="3">
              <a:buFont typeface="Wingdings" panose="05000000000000000000" pitchFamily="2" charset="2"/>
              <a:buChar char="Ø"/>
              <a:defRPr/>
            </a:pPr>
            <a:r>
              <a:rPr lang="en-US" sz="2600" b="1" dirty="0">
                <a:latin typeface="Book Antiqua" panose="02040602050305030304" pitchFamily="18" charset="0"/>
              </a:rPr>
              <a:t>BORDER</a:t>
            </a:r>
            <a:r>
              <a:rPr lang="en-US" sz="2600" dirty="0">
                <a:latin typeface="Book Antiqua" panose="02040602050305030304" pitchFamily="18" charset="0"/>
              </a:rPr>
              <a:t> lets you set the width of the table’s border in pixels</a:t>
            </a:r>
          </a:p>
          <a:p>
            <a:pPr lvl="3">
              <a:buFont typeface="Wingdings" panose="05000000000000000000" pitchFamily="2" charset="2"/>
              <a:buChar char="Ø"/>
              <a:defRPr/>
            </a:pPr>
            <a:r>
              <a:rPr lang="en-US" sz="2600" b="1" dirty="0">
                <a:latin typeface="Book Antiqua" panose="02040602050305030304" pitchFamily="18" charset="0"/>
              </a:rPr>
              <a:t>ALIGN</a:t>
            </a:r>
            <a:r>
              <a:rPr lang="en-US" sz="2600" dirty="0">
                <a:latin typeface="Book Antiqua" panose="02040602050305030304" pitchFamily="18" charset="0"/>
              </a:rPr>
              <a:t>: left, right or center</a:t>
            </a:r>
          </a:p>
          <a:p>
            <a:pPr lvl="3">
              <a:buFont typeface="Wingdings" panose="05000000000000000000" pitchFamily="2" charset="2"/>
              <a:buChar char="Ø"/>
              <a:defRPr/>
            </a:pPr>
            <a:r>
              <a:rPr lang="en-US" sz="2600" b="1" dirty="0">
                <a:latin typeface="Book Antiqua" panose="02040602050305030304" pitchFamily="18" charset="0"/>
              </a:rPr>
              <a:t>WIDTH:</a:t>
            </a:r>
            <a:r>
              <a:rPr lang="en-US" sz="2600" dirty="0">
                <a:latin typeface="Book Antiqua" panose="02040602050305030304" pitchFamily="18" charset="0"/>
              </a:rPr>
              <a:t> pixels (absolute) or a percentage</a:t>
            </a:r>
          </a:p>
          <a:p>
            <a:pPr lvl="3">
              <a:buFont typeface="Wingdings" panose="05000000000000000000" pitchFamily="2" charset="2"/>
              <a:buChar char="Ø"/>
              <a:defRPr/>
            </a:pPr>
            <a:r>
              <a:rPr lang="en-US" sz="2600" b="1" dirty="0">
                <a:latin typeface="Book Antiqua" panose="02040602050305030304" pitchFamily="18" charset="0"/>
              </a:rPr>
              <a:t>CAPTION</a:t>
            </a:r>
            <a:r>
              <a:rPr lang="en-US" sz="2600" dirty="0">
                <a:latin typeface="Book Antiqua" panose="02040602050305030304" pitchFamily="18" charset="0"/>
              </a:rPr>
              <a:t> element is inserted directly above the table in the browser window</a:t>
            </a:r>
          </a:p>
          <a:p>
            <a:pPr marL="0" indent="0">
              <a:buNone/>
            </a:pP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084"/>
            <a:ext cx="10515600" cy="504496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Basic HTML tables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8580"/>
            <a:ext cx="10515600" cy="616957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  <a:defRPr/>
            </a:pPr>
            <a:r>
              <a:rPr lang="en-US" sz="2600" dirty="0">
                <a:solidFill>
                  <a:srgbClr val="FF0000"/>
                </a:solidFill>
                <a:latin typeface="Book Antiqua" panose="02040602050305030304" pitchFamily="18" charset="0"/>
              </a:rPr>
              <a:t>TABLE element (cont.)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2600" b="1" dirty="0">
                <a:latin typeface="Courier New" pitchFamily="49" charset="0"/>
              </a:rPr>
              <a:t>THEAD</a:t>
            </a:r>
            <a:r>
              <a:rPr lang="en-US" sz="2600" dirty="0"/>
              <a:t> element</a:t>
            </a:r>
          </a:p>
          <a:p>
            <a:pPr lvl="3"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Header info</a:t>
            </a:r>
          </a:p>
          <a:p>
            <a:pPr lvl="3"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For example, titles of table and column headers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2600" b="1" dirty="0">
                <a:latin typeface="Courier New" pitchFamily="49" charset="0"/>
              </a:rPr>
              <a:t>TR</a:t>
            </a:r>
            <a:r>
              <a:rPr lang="en-US" sz="2600" dirty="0"/>
              <a:t> element</a:t>
            </a:r>
          </a:p>
          <a:p>
            <a:pPr lvl="3"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Table row element used for formatting the cells of individual rows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2600" b="1" dirty="0">
                <a:latin typeface="Courier New" pitchFamily="49" charset="0"/>
              </a:rPr>
              <a:t>TBODY</a:t>
            </a:r>
            <a:r>
              <a:rPr lang="en-US" sz="2600" dirty="0"/>
              <a:t> element</a:t>
            </a:r>
          </a:p>
          <a:p>
            <a:pPr lvl="3"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Used for formatting and grouping purposes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Smallest area of the table we are able to format is data cells</a:t>
            </a:r>
          </a:p>
          <a:p>
            <a:pPr lvl="3"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Two types of data cells</a:t>
            </a:r>
          </a:p>
          <a:p>
            <a:pPr lvl="4"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In the header:</a:t>
            </a:r>
            <a:r>
              <a:rPr lang="en-US" sz="2600" b="1" dirty="0">
                <a:latin typeface="Courier New" pitchFamily="49" charset="0"/>
              </a:rPr>
              <a:t> &lt;TH&gt;</a:t>
            </a:r>
            <a:r>
              <a:rPr lang="en-US" sz="2600" dirty="0"/>
              <a:t>…</a:t>
            </a:r>
            <a:r>
              <a:rPr lang="en-US" sz="2600" b="1" dirty="0">
                <a:latin typeface="Courier New" pitchFamily="49" charset="0"/>
              </a:rPr>
              <a:t>&lt;/TH&gt;</a:t>
            </a:r>
            <a:r>
              <a:rPr lang="en-US" sz="2600" dirty="0"/>
              <a:t> suitable for titles and column headings</a:t>
            </a:r>
          </a:p>
          <a:p>
            <a:pPr lvl="4"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In the table body: </a:t>
            </a:r>
            <a:r>
              <a:rPr lang="en-US" sz="2600" b="1" dirty="0">
                <a:latin typeface="Courier New" pitchFamily="49" charset="0"/>
              </a:rPr>
              <a:t>&lt;TD&gt;</a:t>
            </a:r>
            <a:r>
              <a:rPr lang="en-US" sz="2600" dirty="0"/>
              <a:t>…</a:t>
            </a:r>
            <a:r>
              <a:rPr lang="en-US" sz="2600" b="1" dirty="0">
                <a:latin typeface="Courier New" pitchFamily="49" charset="0"/>
              </a:rPr>
              <a:t>&lt;/TD&gt;</a:t>
            </a:r>
          </a:p>
          <a:p>
            <a:pPr lvl="3">
              <a:buFont typeface="Wingdings" panose="05000000000000000000" pitchFamily="2" charset="2"/>
              <a:buChar char="Ø"/>
              <a:defRPr/>
            </a:pPr>
            <a:r>
              <a:rPr lang="en-US" sz="2600" dirty="0"/>
              <a:t>Aligned left by default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01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4593"/>
            <a:ext cx="10515600" cy="52551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Example: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0110"/>
            <a:ext cx="10515600" cy="614855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&lt;table border=1 width="100</a:t>
            </a:r>
            <a:r>
              <a:rPr lang="en-GB" altLang="en-US" sz="3100" dirty="0" smtClean="0">
                <a:latin typeface="Book Antiqua" panose="02040602050305030304" pitchFamily="18" charset="0"/>
              </a:rPr>
              <a:t>%"&gt;</a:t>
            </a:r>
            <a:endParaRPr lang="en-GB" altLang="en-US" sz="31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  &lt;</a:t>
            </a:r>
            <a:r>
              <a:rPr lang="en-GB" altLang="en-US" sz="3100" dirty="0" err="1">
                <a:latin typeface="Book Antiqua" panose="02040602050305030304" pitchFamily="18" charset="0"/>
              </a:rPr>
              <a:t>tr</a:t>
            </a:r>
            <a:r>
              <a:rPr lang="en-GB" altLang="en-US" sz="3100" dirty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    &lt;td&gt;row1 col1&lt;/td&gt;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    &lt;td&gt;row1 col2&lt;/td&gt;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    &lt;td&gt;row1 col3&lt;/td&gt;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  &lt;/</a:t>
            </a:r>
            <a:r>
              <a:rPr lang="en-GB" altLang="en-US" sz="3100" dirty="0" err="1">
                <a:latin typeface="Book Antiqua" panose="02040602050305030304" pitchFamily="18" charset="0"/>
              </a:rPr>
              <a:t>tr</a:t>
            </a:r>
            <a:r>
              <a:rPr lang="en-GB" altLang="en-US" sz="3100" dirty="0" smtClean="0">
                <a:latin typeface="Book Antiqua" panose="02040602050305030304" pitchFamily="18" charset="0"/>
              </a:rPr>
              <a:t>&gt;</a:t>
            </a:r>
            <a:endParaRPr lang="en-GB" altLang="en-US" sz="31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  &lt;</a:t>
            </a:r>
            <a:r>
              <a:rPr lang="en-GB" altLang="en-US" sz="3100" dirty="0" err="1">
                <a:latin typeface="Book Antiqua" panose="02040602050305030304" pitchFamily="18" charset="0"/>
              </a:rPr>
              <a:t>tr</a:t>
            </a:r>
            <a:r>
              <a:rPr lang="en-GB" altLang="en-US" sz="3100" dirty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    &lt;td&gt;row2 col1&lt;/td&gt;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    &lt;td&gt;row2 col2&lt;/td&gt;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    &lt;td&gt;row2 col3&lt;/td&gt;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  &lt;/</a:t>
            </a:r>
            <a:r>
              <a:rPr lang="en-GB" altLang="en-US" sz="3100" dirty="0" err="1">
                <a:latin typeface="Book Antiqua" panose="02040602050305030304" pitchFamily="18" charset="0"/>
              </a:rPr>
              <a:t>tr</a:t>
            </a:r>
            <a:r>
              <a:rPr lang="en-GB" altLang="en-US" sz="3100" dirty="0" smtClean="0">
                <a:latin typeface="Book Antiqua" panose="02040602050305030304" pitchFamily="18" charset="0"/>
              </a:rPr>
              <a:t>&gt;</a:t>
            </a:r>
            <a:endParaRPr lang="en-GB" altLang="en-US" sz="31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  &lt;</a:t>
            </a:r>
            <a:r>
              <a:rPr lang="en-GB" altLang="en-US" sz="3100" dirty="0" err="1">
                <a:latin typeface="Book Antiqua" panose="02040602050305030304" pitchFamily="18" charset="0"/>
              </a:rPr>
              <a:t>tr</a:t>
            </a:r>
            <a:r>
              <a:rPr lang="en-GB" altLang="en-US" sz="3100" dirty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    &lt;td&gt;row3 col1&lt;/td&gt;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    &lt;td&gt;row3 col2&lt;/td&gt;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    &lt;td&gt;row3 col3&lt;/td&gt;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  &lt;/</a:t>
            </a:r>
            <a:r>
              <a:rPr lang="en-GB" altLang="en-US" sz="3100" dirty="0" err="1">
                <a:latin typeface="Book Antiqua" panose="02040602050305030304" pitchFamily="18" charset="0"/>
              </a:rPr>
              <a:t>tr</a:t>
            </a:r>
            <a:r>
              <a:rPr lang="en-GB" altLang="en-US" sz="3100" dirty="0" smtClean="0">
                <a:latin typeface="Book Antiqua" panose="02040602050305030304" pitchFamily="18" charset="0"/>
              </a:rPr>
              <a:t>&gt;</a:t>
            </a:r>
            <a:endParaRPr lang="en-GB" altLang="en-US" sz="31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100" dirty="0">
                <a:latin typeface="Book Antiqua" panose="02040602050305030304" pitchFamily="18" charset="0"/>
              </a:rPr>
              <a:t>&lt;/table&gt;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807" y="1449388"/>
            <a:ext cx="6538310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02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3986"/>
          </a:xfrm>
        </p:spPr>
        <p:txBody>
          <a:bodyPr>
            <a:normAutofit/>
          </a:bodyPr>
          <a:lstStyle/>
          <a:p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&lt;</a:t>
            </a:r>
            <a:r>
              <a:rPr lang="en-GB" altLang="en-US" sz="28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th</a:t>
            </a:r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&gt; instead of &lt;td&gt;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9903"/>
            <a:ext cx="10515600" cy="630620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Book Antiqua" panose="02040602050305030304" pitchFamily="18" charset="0"/>
              </a:rPr>
              <a:t>&lt;table</a:t>
            </a:r>
            <a:r>
              <a:rPr lang="en-GB" altLang="en-US" sz="2400" dirty="0" smtClean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400" dirty="0" smtClean="0">
                <a:latin typeface="Book Antiqua" panose="02040602050305030304" pitchFamily="18" charset="0"/>
              </a:rPr>
              <a:t>&lt;</a:t>
            </a:r>
            <a:r>
              <a:rPr lang="en-GB" altLang="en-US" sz="2400" dirty="0" err="1">
                <a:latin typeface="Book Antiqua" panose="02040602050305030304" pitchFamily="18" charset="0"/>
              </a:rPr>
              <a:t>tr</a:t>
            </a:r>
            <a:r>
              <a:rPr lang="en-GB" altLang="en-US" sz="2400" dirty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Book Antiqua" panose="02040602050305030304" pitchFamily="18" charset="0"/>
              </a:rPr>
              <a:t>    &lt;</a:t>
            </a:r>
            <a:r>
              <a:rPr lang="en-GB" altLang="en-US" sz="24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th</a:t>
            </a:r>
            <a:r>
              <a:rPr lang="en-GB" altLang="en-US" sz="2400" dirty="0">
                <a:latin typeface="Book Antiqua" panose="02040602050305030304" pitchFamily="18" charset="0"/>
              </a:rPr>
              <a:t>&gt;row1 col1&lt;/</a:t>
            </a:r>
            <a:r>
              <a:rPr lang="en-GB" altLang="en-US" sz="24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th</a:t>
            </a:r>
            <a:r>
              <a:rPr lang="en-GB" altLang="en-US" sz="2400" dirty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Book Antiqua" panose="02040602050305030304" pitchFamily="18" charset="0"/>
              </a:rPr>
              <a:t>    &lt;</a:t>
            </a:r>
            <a:r>
              <a:rPr lang="en-GB" altLang="en-US" sz="24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th</a:t>
            </a:r>
            <a:r>
              <a:rPr lang="en-GB" altLang="en-US" sz="2400" dirty="0">
                <a:latin typeface="Book Antiqua" panose="02040602050305030304" pitchFamily="18" charset="0"/>
              </a:rPr>
              <a:t>&gt;row1 col2&lt;/</a:t>
            </a:r>
            <a:r>
              <a:rPr lang="en-GB" altLang="en-US" sz="24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th</a:t>
            </a:r>
            <a:r>
              <a:rPr lang="en-GB" altLang="en-US" sz="2400" dirty="0">
                <a:latin typeface="Book Antiqua" panose="02040602050305030304" pitchFamily="18" charset="0"/>
              </a:rPr>
              <a:t>&gt;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Book Antiqua" panose="02040602050305030304" pitchFamily="18" charset="0"/>
              </a:rPr>
              <a:t>    &lt;</a:t>
            </a:r>
            <a:r>
              <a:rPr lang="en-GB" altLang="en-US" sz="24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th</a:t>
            </a:r>
            <a:r>
              <a:rPr lang="en-GB" altLang="en-US" sz="2400" dirty="0">
                <a:latin typeface="Book Antiqua" panose="02040602050305030304" pitchFamily="18" charset="0"/>
              </a:rPr>
              <a:t>&gt;row1 col3&lt;/</a:t>
            </a:r>
            <a:r>
              <a:rPr lang="en-GB" altLang="en-US" sz="24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th</a:t>
            </a:r>
            <a:r>
              <a:rPr lang="en-GB" altLang="en-US" sz="2400" dirty="0" smtClean="0">
                <a:latin typeface="Book Antiqua" panose="02040602050305030304" pitchFamily="18" charset="0"/>
              </a:rPr>
              <a:t>&gt;&lt;/</a:t>
            </a:r>
            <a:r>
              <a:rPr lang="en-GB" altLang="en-US" sz="2400" dirty="0" err="1">
                <a:latin typeface="Book Antiqua" panose="02040602050305030304" pitchFamily="18" charset="0"/>
              </a:rPr>
              <a:t>tr</a:t>
            </a:r>
            <a:r>
              <a:rPr lang="en-GB" altLang="en-US" sz="2400" dirty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Book Antiqua" panose="02040602050305030304" pitchFamily="18" charset="0"/>
              </a:rPr>
              <a:t>  &lt;</a:t>
            </a:r>
            <a:r>
              <a:rPr lang="en-GB" altLang="en-US" sz="2400" dirty="0" err="1">
                <a:latin typeface="Book Antiqua" panose="02040602050305030304" pitchFamily="18" charset="0"/>
              </a:rPr>
              <a:t>tr</a:t>
            </a:r>
            <a:r>
              <a:rPr lang="en-GB" altLang="en-US" sz="2400" dirty="0" smtClean="0">
                <a:latin typeface="Book Antiqua" panose="02040602050305030304" pitchFamily="18" charset="0"/>
              </a:rPr>
              <a:t>&gt;&lt;</a:t>
            </a:r>
            <a:r>
              <a:rPr lang="en-GB" altLang="en-US" sz="2400" dirty="0">
                <a:latin typeface="Book Antiqua" panose="02040602050305030304" pitchFamily="18" charset="0"/>
              </a:rPr>
              <a:t>td&gt;row2 col1&lt;/td&gt;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Book Antiqua" panose="02040602050305030304" pitchFamily="18" charset="0"/>
              </a:rPr>
              <a:t>    &lt;td&gt;row2 col2&lt;/td&gt;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Book Antiqua" panose="02040602050305030304" pitchFamily="18" charset="0"/>
              </a:rPr>
              <a:t>    &lt;td&gt;row2 col3&lt;/td</a:t>
            </a:r>
            <a:r>
              <a:rPr lang="en-GB" altLang="en-US" sz="2400" dirty="0" smtClean="0">
                <a:latin typeface="Book Antiqua" panose="02040602050305030304" pitchFamily="18" charset="0"/>
              </a:rPr>
              <a:t>&gt;&lt;/</a:t>
            </a:r>
            <a:r>
              <a:rPr lang="en-GB" altLang="en-US" sz="2400" dirty="0" err="1">
                <a:latin typeface="Book Antiqua" panose="02040602050305030304" pitchFamily="18" charset="0"/>
              </a:rPr>
              <a:t>tr</a:t>
            </a:r>
            <a:r>
              <a:rPr lang="en-GB" altLang="en-US" sz="2400" dirty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Book Antiqua" panose="02040602050305030304" pitchFamily="18" charset="0"/>
              </a:rPr>
              <a:t>  &lt;</a:t>
            </a:r>
            <a:r>
              <a:rPr lang="en-GB" altLang="en-US" sz="2400" dirty="0" err="1">
                <a:latin typeface="Book Antiqua" panose="02040602050305030304" pitchFamily="18" charset="0"/>
              </a:rPr>
              <a:t>tr</a:t>
            </a:r>
            <a:r>
              <a:rPr lang="en-GB" altLang="en-US" sz="2400" dirty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Book Antiqua" panose="02040602050305030304" pitchFamily="18" charset="0"/>
              </a:rPr>
              <a:t>    &lt;td&gt;row3 col1&lt;/td&gt;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Book Antiqua" panose="02040602050305030304" pitchFamily="18" charset="0"/>
              </a:rPr>
              <a:t>    &lt;td&gt;row3 col2&lt;/td&gt;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400" dirty="0">
                <a:latin typeface="Book Antiqua" panose="02040602050305030304" pitchFamily="18" charset="0"/>
              </a:rPr>
              <a:t>    &lt;td&gt;row3 col3&lt;/td</a:t>
            </a:r>
            <a:r>
              <a:rPr lang="en-GB" altLang="en-US" sz="2400" dirty="0" smtClean="0">
                <a:latin typeface="Book Antiqua" panose="02040602050305030304" pitchFamily="18" charset="0"/>
              </a:rPr>
              <a:t>&gt;&lt;/</a:t>
            </a:r>
            <a:r>
              <a:rPr lang="en-GB" altLang="en-US" sz="2400" dirty="0" err="1">
                <a:latin typeface="Book Antiqua" panose="02040602050305030304" pitchFamily="18" charset="0"/>
              </a:rPr>
              <a:t>tr</a:t>
            </a:r>
            <a:r>
              <a:rPr lang="en-GB" altLang="en-US" sz="2400" dirty="0" smtClean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2400" dirty="0" smtClean="0">
                <a:latin typeface="Book Antiqua" panose="02040602050305030304" pitchFamily="18" charset="0"/>
              </a:rPr>
              <a:t>&lt;/</a:t>
            </a:r>
            <a:r>
              <a:rPr lang="en-GB" altLang="en-US" sz="2400" dirty="0">
                <a:latin typeface="Book Antiqua" panose="02040602050305030304" pitchFamily="18" charset="0"/>
              </a:rPr>
              <a:t>table</a:t>
            </a:r>
            <a:r>
              <a:rPr lang="en-GB" altLang="en-US" sz="2400" dirty="0" smtClean="0">
                <a:latin typeface="Book Antiqua" panose="02040602050305030304" pitchFamily="18" charset="0"/>
              </a:rPr>
              <a:t>&gt;</a:t>
            </a:r>
            <a:endParaRPr lang="en-GB" altLang="en-US" sz="2400" dirty="0">
              <a:latin typeface="Book Antiqua" panose="02040602050305030304" pitchFamily="18" charset="0"/>
            </a:endParaRPr>
          </a:p>
        </p:txBody>
      </p:sp>
      <p:pic>
        <p:nvPicPr>
          <p:cNvPr id="4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905" y="1464168"/>
            <a:ext cx="6142640" cy="262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25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04799"/>
          </a:xfrm>
        </p:spPr>
        <p:txBody>
          <a:bodyPr>
            <a:noAutofit/>
          </a:bodyPr>
          <a:lstStyle/>
          <a:p>
            <a:r>
              <a:rPr lang="en-US" sz="26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Example: </a:t>
            </a:r>
            <a:endParaRPr lang="en-US" sz="26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1945"/>
            <a:ext cx="10515600" cy="62326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latin typeface="Book Antiqua" panose="02040602050305030304" pitchFamily="18" charset="0"/>
              </a:rPr>
              <a:t>&lt;table border=1 width="100%"&gt;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latin typeface="Book Antiqua" panose="02040602050305030304" pitchFamily="18" charset="0"/>
              </a:rPr>
              <a:t>&lt;caption&gt;Table 1.1: Caption Example&lt;/caption&gt;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solidFill>
                  <a:srgbClr val="C00000"/>
                </a:solidFill>
                <a:latin typeface="Book Antiqua" panose="02040602050305030304" pitchFamily="18" charset="0"/>
              </a:rPr>
              <a:t>  &lt;</a:t>
            </a:r>
            <a:r>
              <a:rPr lang="en-GB" altLang="en-US" sz="16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thead</a:t>
            </a:r>
            <a:r>
              <a:rPr lang="en-GB" altLang="en-US" sz="1600" dirty="0">
                <a:solidFill>
                  <a:srgbClr val="C00000"/>
                </a:solidFill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latin typeface="Book Antiqua" panose="02040602050305030304" pitchFamily="18" charset="0"/>
              </a:rPr>
              <a:t>   &lt;</a:t>
            </a:r>
            <a:r>
              <a:rPr lang="en-GB" altLang="en-US" sz="1600" dirty="0" err="1" smtClean="0">
                <a:latin typeface="Book Antiqua" panose="02040602050305030304" pitchFamily="18" charset="0"/>
              </a:rPr>
              <a:t>tr</a:t>
            </a:r>
            <a:r>
              <a:rPr lang="en-GB" altLang="en-US" sz="1600" dirty="0" smtClean="0">
                <a:latin typeface="Book Antiqua" panose="02040602050305030304" pitchFamily="18" charset="0"/>
              </a:rPr>
              <a:t>&gt;&lt;</a:t>
            </a:r>
            <a:r>
              <a:rPr lang="en-GB" altLang="en-US" sz="1600" dirty="0" err="1" smtClean="0">
                <a:latin typeface="Book Antiqua" panose="02040602050305030304" pitchFamily="18" charset="0"/>
              </a:rPr>
              <a:t>th</a:t>
            </a:r>
            <a:r>
              <a:rPr lang="en-GB" altLang="en-US" sz="1600" dirty="0" smtClean="0">
                <a:latin typeface="Book Antiqua" panose="02040602050305030304" pitchFamily="18" charset="0"/>
              </a:rPr>
              <a:t>&gt;row1 col1&lt;/</a:t>
            </a:r>
            <a:r>
              <a:rPr lang="en-GB" altLang="en-US" sz="1600" dirty="0" err="1" smtClean="0">
                <a:latin typeface="Book Antiqua" panose="02040602050305030304" pitchFamily="18" charset="0"/>
              </a:rPr>
              <a:t>th</a:t>
            </a:r>
            <a:r>
              <a:rPr lang="en-GB" altLang="en-US" sz="1600" dirty="0" smtClean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 smtClean="0">
                <a:latin typeface="Book Antiqua" panose="02040602050305030304" pitchFamily="18" charset="0"/>
              </a:rPr>
              <a:t>    </a:t>
            </a:r>
            <a:r>
              <a:rPr lang="en-GB" altLang="en-US" sz="1600" dirty="0">
                <a:latin typeface="Book Antiqua" panose="02040602050305030304" pitchFamily="18" charset="0"/>
              </a:rPr>
              <a:t>&lt;</a:t>
            </a:r>
            <a:r>
              <a:rPr lang="en-GB" altLang="en-US" sz="1600" dirty="0" err="1">
                <a:latin typeface="Book Antiqua" panose="02040602050305030304" pitchFamily="18" charset="0"/>
              </a:rPr>
              <a:t>th</a:t>
            </a:r>
            <a:r>
              <a:rPr lang="en-GB" altLang="en-US" sz="1600" dirty="0">
                <a:latin typeface="Book Antiqua" panose="02040602050305030304" pitchFamily="18" charset="0"/>
              </a:rPr>
              <a:t>&gt;row1 col2&lt;/</a:t>
            </a:r>
            <a:r>
              <a:rPr lang="en-GB" altLang="en-US" sz="1600" dirty="0" err="1">
                <a:latin typeface="Book Antiqua" panose="02040602050305030304" pitchFamily="18" charset="0"/>
              </a:rPr>
              <a:t>th</a:t>
            </a:r>
            <a:r>
              <a:rPr lang="en-GB" altLang="en-US" sz="1600" dirty="0">
                <a:latin typeface="Book Antiqua" panose="02040602050305030304" pitchFamily="18" charset="0"/>
              </a:rPr>
              <a:t>&gt;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latin typeface="Book Antiqua" panose="02040602050305030304" pitchFamily="18" charset="0"/>
              </a:rPr>
              <a:t>    &lt;</a:t>
            </a:r>
            <a:r>
              <a:rPr lang="en-GB" altLang="en-US" sz="1600" dirty="0" err="1">
                <a:latin typeface="Book Antiqua" panose="02040602050305030304" pitchFamily="18" charset="0"/>
              </a:rPr>
              <a:t>th</a:t>
            </a:r>
            <a:r>
              <a:rPr lang="en-GB" altLang="en-US" sz="1600" dirty="0">
                <a:latin typeface="Book Antiqua" panose="02040602050305030304" pitchFamily="18" charset="0"/>
              </a:rPr>
              <a:t>&gt;row1 col3&lt;/</a:t>
            </a:r>
            <a:r>
              <a:rPr lang="en-GB" altLang="en-US" sz="1600" dirty="0" err="1">
                <a:latin typeface="Book Antiqua" panose="02040602050305030304" pitchFamily="18" charset="0"/>
              </a:rPr>
              <a:t>th</a:t>
            </a:r>
            <a:r>
              <a:rPr lang="en-GB" altLang="en-US" sz="1600" dirty="0" smtClean="0">
                <a:latin typeface="Book Antiqua" panose="02040602050305030304" pitchFamily="18" charset="0"/>
              </a:rPr>
              <a:t>&gt;&lt;/</a:t>
            </a:r>
            <a:r>
              <a:rPr lang="en-GB" altLang="en-US" sz="1600" dirty="0" err="1">
                <a:latin typeface="Book Antiqua" panose="02040602050305030304" pitchFamily="18" charset="0"/>
              </a:rPr>
              <a:t>tr</a:t>
            </a:r>
            <a:r>
              <a:rPr lang="en-GB" altLang="en-US" sz="1600" dirty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solidFill>
                  <a:srgbClr val="C00000"/>
                </a:solidFill>
                <a:latin typeface="Book Antiqua" panose="02040602050305030304" pitchFamily="18" charset="0"/>
              </a:rPr>
              <a:t>  &lt;/</a:t>
            </a:r>
            <a:r>
              <a:rPr lang="en-GB" altLang="en-US" sz="16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thead</a:t>
            </a:r>
            <a:r>
              <a:rPr lang="en-GB" altLang="en-US" sz="1600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&gt;</a:t>
            </a:r>
            <a:endParaRPr lang="en-GB" altLang="en-US" sz="16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solidFill>
                  <a:srgbClr val="C00000"/>
                </a:solidFill>
                <a:latin typeface="Book Antiqua" panose="02040602050305030304" pitchFamily="18" charset="0"/>
              </a:rPr>
              <a:t>&lt;</a:t>
            </a:r>
            <a:r>
              <a:rPr lang="en-GB" altLang="en-US" sz="16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tfoot</a:t>
            </a:r>
            <a:r>
              <a:rPr lang="en-GB" altLang="en-US" sz="1600" dirty="0">
                <a:solidFill>
                  <a:srgbClr val="C00000"/>
                </a:solidFill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latin typeface="Book Antiqua" panose="02040602050305030304" pitchFamily="18" charset="0"/>
              </a:rPr>
              <a:t>  &lt;</a:t>
            </a:r>
            <a:r>
              <a:rPr lang="en-GB" altLang="en-US" sz="1600" dirty="0" err="1">
                <a:latin typeface="Book Antiqua" panose="02040602050305030304" pitchFamily="18" charset="0"/>
              </a:rPr>
              <a:t>tr</a:t>
            </a:r>
            <a:r>
              <a:rPr lang="en-GB" altLang="en-US" sz="1600" dirty="0" smtClean="0">
                <a:latin typeface="Book Antiqua" panose="02040602050305030304" pitchFamily="18" charset="0"/>
              </a:rPr>
              <a:t>&gt;&lt;</a:t>
            </a:r>
            <a:r>
              <a:rPr lang="en-GB" altLang="en-US" sz="1600" dirty="0">
                <a:latin typeface="Book Antiqua" panose="02040602050305030304" pitchFamily="18" charset="0"/>
              </a:rPr>
              <a:t>td&gt;row2 col1&lt;/td&gt;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latin typeface="Book Antiqua" panose="02040602050305030304" pitchFamily="18" charset="0"/>
              </a:rPr>
              <a:t>    &lt;td&gt;row2 col2&lt;/td&gt;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latin typeface="Book Antiqua" panose="02040602050305030304" pitchFamily="18" charset="0"/>
              </a:rPr>
              <a:t>    &lt;td&gt;row2 col3&lt;/td</a:t>
            </a:r>
            <a:r>
              <a:rPr lang="en-GB" altLang="en-US" sz="1600" dirty="0" smtClean="0">
                <a:latin typeface="Book Antiqua" panose="02040602050305030304" pitchFamily="18" charset="0"/>
              </a:rPr>
              <a:t>&gt;  </a:t>
            </a:r>
            <a:r>
              <a:rPr lang="en-GB" altLang="en-US" sz="1600" dirty="0">
                <a:latin typeface="Book Antiqua" panose="02040602050305030304" pitchFamily="18" charset="0"/>
              </a:rPr>
              <a:t>&lt;/</a:t>
            </a:r>
            <a:r>
              <a:rPr lang="en-GB" altLang="en-US" sz="1600" dirty="0" err="1">
                <a:latin typeface="Book Antiqua" panose="02040602050305030304" pitchFamily="18" charset="0"/>
              </a:rPr>
              <a:t>tr</a:t>
            </a:r>
            <a:r>
              <a:rPr lang="en-GB" altLang="en-US" sz="1600" dirty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solidFill>
                  <a:srgbClr val="C00000"/>
                </a:solidFill>
                <a:latin typeface="Book Antiqua" panose="02040602050305030304" pitchFamily="18" charset="0"/>
              </a:rPr>
              <a:t>&lt;/</a:t>
            </a:r>
            <a:r>
              <a:rPr lang="en-GB" altLang="en-US" sz="16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tfoot</a:t>
            </a:r>
            <a:r>
              <a:rPr lang="en-GB" altLang="en-US" sz="1600" dirty="0" smtClean="0">
                <a:solidFill>
                  <a:srgbClr val="C00000"/>
                </a:solidFill>
                <a:latin typeface="Book Antiqua" panose="02040602050305030304" pitchFamily="18" charset="0"/>
              </a:rPr>
              <a:t>&gt;</a:t>
            </a:r>
            <a:endParaRPr lang="en-GB" altLang="en-US" sz="16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latin typeface="Book Antiqua" panose="02040602050305030304" pitchFamily="18" charset="0"/>
              </a:rPr>
              <a:t>  &lt;</a:t>
            </a:r>
            <a:r>
              <a:rPr lang="en-GB" altLang="en-US" sz="1600" dirty="0" err="1">
                <a:latin typeface="Book Antiqua" panose="02040602050305030304" pitchFamily="18" charset="0"/>
              </a:rPr>
              <a:t>tr</a:t>
            </a:r>
            <a:r>
              <a:rPr lang="en-GB" altLang="en-US" sz="1600" dirty="0" smtClean="0">
                <a:latin typeface="Book Antiqua" panose="02040602050305030304" pitchFamily="18" charset="0"/>
              </a:rPr>
              <a:t>&gt;&lt;</a:t>
            </a:r>
            <a:r>
              <a:rPr lang="en-GB" altLang="en-US" sz="1600" dirty="0">
                <a:latin typeface="Book Antiqua" panose="02040602050305030304" pitchFamily="18" charset="0"/>
              </a:rPr>
              <a:t>td&gt;row3 col1&lt;/td&gt;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latin typeface="Book Antiqua" panose="02040602050305030304" pitchFamily="18" charset="0"/>
              </a:rPr>
              <a:t>    &lt;td&gt;row3 col2&lt;/td&gt;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latin typeface="Book Antiqua" panose="02040602050305030304" pitchFamily="18" charset="0"/>
              </a:rPr>
              <a:t>    &lt;td&gt;row3 col3&lt;/td</a:t>
            </a:r>
            <a:r>
              <a:rPr lang="en-GB" altLang="en-US" sz="1600" dirty="0" smtClean="0">
                <a:latin typeface="Book Antiqua" panose="02040602050305030304" pitchFamily="18" charset="0"/>
              </a:rPr>
              <a:t>&gt;&lt;/</a:t>
            </a:r>
            <a:r>
              <a:rPr lang="en-GB" altLang="en-US" sz="1600" dirty="0" err="1">
                <a:latin typeface="Book Antiqua" panose="02040602050305030304" pitchFamily="18" charset="0"/>
              </a:rPr>
              <a:t>tr</a:t>
            </a:r>
            <a:r>
              <a:rPr lang="en-GB" altLang="en-US" sz="1600" dirty="0" smtClean="0">
                <a:latin typeface="Book Antiqua" panose="02040602050305030304" pitchFamily="18" charset="0"/>
              </a:rPr>
              <a:t>&gt;</a:t>
            </a:r>
            <a:endParaRPr lang="en-GB" altLang="en-US" sz="16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latin typeface="Book Antiqua" panose="02040602050305030304" pitchFamily="18" charset="0"/>
              </a:rPr>
              <a:t>  &lt;</a:t>
            </a:r>
            <a:r>
              <a:rPr lang="en-GB" altLang="en-US" sz="1600" dirty="0" err="1">
                <a:latin typeface="Book Antiqua" panose="02040602050305030304" pitchFamily="18" charset="0"/>
              </a:rPr>
              <a:t>tr</a:t>
            </a:r>
            <a:r>
              <a:rPr lang="en-GB" altLang="en-US" sz="1600" dirty="0" smtClean="0">
                <a:latin typeface="Book Antiqua" panose="02040602050305030304" pitchFamily="18" charset="0"/>
              </a:rPr>
              <a:t>&gt;&lt;</a:t>
            </a:r>
            <a:r>
              <a:rPr lang="en-GB" altLang="en-US" sz="1600" dirty="0">
                <a:latin typeface="Book Antiqua" panose="02040602050305030304" pitchFamily="18" charset="0"/>
              </a:rPr>
              <a:t>td&gt;row4 col1&lt;/td&gt;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latin typeface="Book Antiqua" panose="02040602050305030304" pitchFamily="18" charset="0"/>
              </a:rPr>
              <a:t>    &lt;td&gt;row4 col2&lt;/td&gt;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1600" dirty="0">
                <a:latin typeface="Book Antiqua" panose="02040602050305030304" pitchFamily="18" charset="0"/>
              </a:rPr>
              <a:t>    &lt;td&gt;row4 col3&lt;/td</a:t>
            </a:r>
            <a:r>
              <a:rPr lang="en-GB" altLang="en-US" sz="1600" dirty="0" smtClean="0">
                <a:latin typeface="Book Antiqua" panose="02040602050305030304" pitchFamily="18" charset="0"/>
              </a:rPr>
              <a:t>&gt;&lt;/</a:t>
            </a:r>
            <a:r>
              <a:rPr lang="en-GB" altLang="en-US" sz="1600" dirty="0" err="1">
                <a:latin typeface="Book Antiqua" panose="02040602050305030304" pitchFamily="18" charset="0"/>
              </a:rPr>
              <a:t>tr</a:t>
            </a:r>
            <a:r>
              <a:rPr lang="en-GB" altLang="en-US" sz="1600" dirty="0" smtClean="0">
                <a:latin typeface="Book Antiqua" panose="02040602050305030304" pitchFamily="18" charset="0"/>
              </a:rPr>
              <a:t>&gt;&lt;/</a:t>
            </a:r>
            <a:r>
              <a:rPr lang="en-GB" altLang="en-US" sz="1600" dirty="0">
                <a:latin typeface="Book Antiqua" panose="02040602050305030304" pitchFamily="18" charset="0"/>
              </a:rPr>
              <a:t>table&gt;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62959" y="1340397"/>
            <a:ext cx="4357687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&lt;</a:t>
            </a:r>
            <a:r>
              <a:rPr lang="en-GB" altLang="en-US" sz="28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thead</a:t>
            </a:r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&gt;&lt;</a:t>
            </a:r>
            <a:r>
              <a:rPr lang="en-GB" altLang="en-US" sz="28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tfoot</a:t>
            </a:r>
            <a:r>
              <a:rPr lang="en-GB" alt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&gt;&lt;caption&gt;</a:t>
            </a:r>
          </a:p>
        </p:txBody>
      </p:sp>
      <p:pic>
        <p:nvPicPr>
          <p:cNvPr id="5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77" y="2347037"/>
            <a:ext cx="6540462" cy="170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5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4084"/>
            <a:ext cx="10515600" cy="493985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Cell Spacing and Padding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8069"/>
            <a:ext cx="10515600" cy="559889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600" dirty="0">
                <a:latin typeface="Book Antiqua" panose="02040602050305030304" pitchFamily="18" charset="0"/>
              </a:rPr>
              <a:t>Tables have two important </a:t>
            </a:r>
            <a:r>
              <a:rPr lang="en-US" altLang="en-US" sz="2600" dirty="0" smtClean="0">
                <a:latin typeface="Book Antiqua" panose="02040602050305030304" pitchFamily="18" charset="0"/>
              </a:rPr>
              <a:t>attributes: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smtClean="0"/>
              <a:t>				</a:t>
            </a:r>
            <a:endParaRPr lang="en-US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03427" y="1147763"/>
            <a:ext cx="4267200" cy="4419600"/>
          </a:xfrm>
          <a:prstGeom prst="rect">
            <a:avLst/>
          </a:prstGeom>
        </p:spPr>
        <p:txBody>
          <a:bodyPr/>
          <a:lstStyle/>
          <a:p>
            <a:pPr marL="282575" indent="-2825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600" noProof="1" smtClean="0">
                <a:latin typeface="Book Antiqua" panose="02040602050305030304" pitchFamily="18" charset="0"/>
                <a:cs typeface="Consolas" pitchFamily="49" charset="0"/>
              </a:rPr>
              <a:t>Cellpadding</a:t>
            </a:r>
          </a:p>
          <a:p>
            <a:pPr marL="282575" indent="-2825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2600" noProof="1">
              <a:latin typeface="Book Antiqua" panose="02040602050305030304" pitchFamily="18" charset="0"/>
              <a:cs typeface="Arial" charset="0"/>
            </a:endParaRPr>
          </a:p>
          <a:p>
            <a:pPr marL="282575" indent="-2825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2600" noProof="1" smtClean="0">
              <a:latin typeface="Book Antiqua" panose="02040602050305030304" pitchFamily="18" charset="0"/>
              <a:cs typeface="Arial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tabLst>
                <a:tab pos="282575" algn="l"/>
              </a:tabLst>
              <a:defRPr/>
            </a:pPr>
            <a:endParaRPr lang="en-US" sz="2600" dirty="0">
              <a:latin typeface="Book Antiqua" panose="02040602050305030304" pitchFamily="18" charset="0"/>
              <a:cs typeface="Arial" charset="0"/>
            </a:endParaRPr>
          </a:p>
          <a:p>
            <a:pPr marL="282575" indent="-282575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2600" dirty="0" smtClean="0">
              <a:latin typeface="Book Antiqua" panose="02040602050305030304" pitchFamily="18" charset="0"/>
              <a:cs typeface="Arial" charset="0"/>
            </a:endParaRPr>
          </a:p>
          <a:p>
            <a:pPr marL="282575" indent="-282575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600" dirty="0" smtClean="0">
                <a:latin typeface="Book Antiqua" panose="02040602050305030304" pitchFamily="18" charset="0"/>
                <a:cs typeface="Arial" charset="0"/>
              </a:rPr>
              <a:t>Defines </a:t>
            </a:r>
            <a:r>
              <a:rPr lang="en-US" sz="2600" dirty="0">
                <a:latin typeface="Book Antiqua" panose="02040602050305030304" pitchFamily="18" charset="0"/>
                <a:cs typeface="Arial" charset="0"/>
              </a:rPr>
              <a:t>the empty space around the cell content</a:t>
            </a:r>
          </a:p>
        </p:txBody>
      </p: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6832546" y="1715813"/>
            <a:ext cx="2501900" cy="1887538"/>
            <a:chOff x="3345" y="1688"/>
            <a:chExt cx="1576" cy="1189"/>
          </a:xfrm>
        </p:grpSpPr>
        <p:sp>
          <p:nvSpPr>
            <p:cNvPr id="6" name="Rectangle 25"/>
            <p:cNvSpPr>
              <a:spLocks noChangeArrowheads="1"/>
            </p:cNvSpPr>
            <p:nvPr/>
          </p:nvSpPr>
          <p:spPr bwMode="auto">
            <a:xfrm>
              <a:off x="3355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rgbClr val="C60C30"/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7" name="Line 31"/>
            <p:cNvSpPr>
              <a:spLocks noChangeShapeType="1"/>
            </p:cNvSpPr>
            <p:nvPr/>
          </p:nvSpPr>
          <p:spPr bwMode="auto">
            <a:xfrm flipH="1">
              <a:off x="3718" y="2057"/>
              <a:ext cx="0" cy="206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3345" y="1999"/>
              <a:ext cx="221" cy="0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3884" y="1996"/>
              <a:ext cx="221" cy="0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 flipH="1">
              <a:off x="3718" y="1718"/>
              <a:ext cx="0" cy="206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3355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rgbClr val="C60C30"/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>
                <a:defRPr/>
              </a:pP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cell</a:t>
              </a:r>
              <a:endParaRPr lang="bg-B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 flipH="1">
              <a:off x="3718" y="2647"/>
              <a:ext cx="0" cy="206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3345" y="2589"/>
              <a:ext cx="221" cy="0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4" name="Line 39"/>
            <p:cNvSpPr>
              <a:spLocks noChangeShapeType="1"/>
            </p:cNvSpPr>
            <p:nvPr/>
          </p:nvSpPr>
          <p:spPr bwMode="auto">
            <a:xfrm>
              <a:off x="3884" y="2586"/>
              <a:ext cx="221" cy="0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 flipH="1">
              <a:off x="3718" y="2308"/>
              <a:ext cx="0" cy="206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" name="Rectangle 41"/>
            <p:cNvSpPr>
              <a:spLocks noChangeArrowheads="1"/>
            </p:cNvSpPr>
            <p:nvPr/>
          </p:nvSpPr>
          <p:spPr bwMode="auto">
            <a:xfrm>
              <a:off x="4171" y="168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rgbClr val="C60C30"/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17" name="Line 42"/>
            <p:cNvSpPr>
              <a:spLocks noChangeShapeType="1"/>
            </p:cNvSpPr>
            <p:nvPr/>
          </p:nvSpPr>
          <p:spPr bwMode="auto">
            <a:xfrm flipH="1">
              <a:off x="4534" y="2057"/>
              <a:ext cx="0" cy="206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" name="Line 43"/>
            <p:cNvSpPr>
              <a:spLocks noChangeShapeType="1"/>
            </p:cNvSpPr>
            <p:nvPr/>
          </p:nvSpPr>
          <p:spPr bwMode="auto">
            <a:xfrm>
              <a:off x="4161" y="1999"/>
              <a:ext cx="221" cy="0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9" name="Line 44"/>
            <p:cNvSpPr>
              <a:spLocks noChangeShapeType="1"/>
            </p:cNvSpPr>
            <p:nvPr/>
          </p:nvSpPr>
          <p:spPr bwMode="auto">
            <a:xfrm>
              <a:off x="4700" y="1996"/>
              <a:ext cx="221" cy="0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" name="Line 45"/>
            <p:cNvSpPr>
              <a:spLocks noChangeShapeType="1"/>
            </p:cNvSpPr>
            <p:nvPr/>
          </p:nvSpPr>
          <p:spPr bwMode="auto">
            <a:xfrm flipH="1">
              <a:off x="4534" y="1718"/>
              <a:ext cx="0" cy="206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1" name="Rectangle 46"/>
            <p:cNvSpPr>
              <a:spLocks noChangeArrowheads="1"/>
            </p:cNvSpPr>
            <p:nvPr/>
          </p:nvSpPr>
          <p:spPr bwMode="auto">
            <a:xfrm>
              <a:off x="4171" y="2278"/>
              <a:ext cx="740" cy="599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rgbClr val="C60C30"/>
              </a:solidFill>
              <a:miter lim="800000"/>
              <a:headEnd/>
              <a:tailEnd/>
            </a:ln>
            <a:effectLst/>
          </p:spPr>
          <p:txBody>
            <a:bodyPr wrap="none" lIns="360000" tIns="288000" rIns="360000" bIns="288000" anchor="ctr">
              <a:spAutoFit/>
            </a:bodyPr>
            <a:lstStyle/>
            <a:p>
              <a:pPr>
                <a:defRPr/>
              </a:pPr>
              <a:r>
                <a:rPr 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cell</a:t>
              </a:r>
              <a:endParaRPr lang="bg-BG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22" name="Line 47"/>
            <p:cNvSpPr>
              <a:spLocks noChangeShapeType="1"/>
            </p:cNvSpPr>
            <p:nvPr/>
          </p:nvSpPr>
          <p:spPr bwMode="auto">
            <a:xfrm flipH="1">
              <a:off x="4534" y="2647"/>
              <a:ext cx="0" cy="206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3" name="Line 48"/>
            <p:cNvSpPr>
              <a:spLocks noChangeShapeType="1"/>
            </p:cNvSpPr>
            <p:nvPr/>
          </p:nvSpPr>
          <p:spPr bwMode="auto">
            <a:xfrm>
              <a:off x="4161" y="2589"/>
              <a:ext cx="221" cy="0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4" name="Line 49"/>
            <p:cNvSpPr>
              <a:spLocks noChangeShapeType="1"/>
            </p:cNvSpPr>
            <p:nvPr/>
          </p:nvSpPr>
          <p:spPr bwMode="auto">
            <a:xfrm>
              <a:off x="4700" y="2586"/>
              <a:ext cx="221" cy="0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 flipH="1">
              <a:off x="4534" y="2308"/>
              <a:ext cx="0" cy="206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1313902" y="1156713"/>
            <a:ext cx="3352800" cy="4572000"/>
          </a:xfrm>
          <a:prstGeom prst="rect">
            <a:avLst/>
          </a:prstGeom>
        </p:spPr>
        <p:txBody>
          <a:bodyPr/>
          <a:lstStyle/>
          <a:p>
            <a:pPr marL="282575" indent="-2825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600" noProof="1">
                <a:latin typeface="Book Antiqua" panose="02040602050305030304" pitchFamily="18" charset="0"/>
                <a:cs typeface="Consolas" pitchFamily="49" charset="0"/>
              </a:rPr>
              <a:t>C</a:t>
            </a:r>
            <a:r>
              <a:rPr lang="en-US" sz="2600" noProof="1" smtClean="0">
                <a:latin typeface="Book Antiqua" panose="02040602050305030304" pitchFamily="18" charset="0"/>
                <a:cs typeface="Consolas" pitchFamily="49" charset="0"/>
              </a:rPr>
              <a:t>ellspacing</a:t>
            </a:r>
            <a:endParaRPr lang="en-US" sz="2600" noProof="1">
              <a:latin typeface="Book Antiqua" panose="02040602050305030304" pitchFamily="18" charset="0"/>
              <a:cs typeface="Consolas" pitchFamily="49" charset="0"/>
            </a:endParaRPr>
          </a:p>
          <a:p>
            <a:pPr marL="282575" indent="-2825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2600" dirty="0">
              <a:latin typeface="Book Antiqua" panose="02040602050305030304" pitchFamily="18" charset="0"/>
              <a:cs typeface="Arial" charset="0"/>
            </a:endParaRPr>
          </a:p>
          <a:p>
            <a:pPr marL="282575" indent="-2825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2600" dirty="0">
              <a:latin typeface="Book Antiqua" panose="02040602050305030304" pitchFamily="18" charset="0"/>
              <a:cs typeface="Arial" charset="0"/>
            </a:endParaRPr>
          </a:p>
          <a:p>
            <a:pPr marL="282575" indent="-2825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2600" dirty="0">
              <a:latin typeface="Book Antiqua" panose="02040602050305030304" pitchFamily="18" charset="0"/>
              <a:cs typeface="Arial" charset="0"/>
            </a:endParaRPr>
          </a:p>
          <a:p>
            <a:pPr marL="282575" indent="-28257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endParaRPr lang="en-US" sz="2600" dirty="0">
              <a:latin typeface="Book Antiqua" panose="02040602050305030304" pitchFamily="18" charset="0"/>
              <a:cs typeface="Arial" charset="0"/>
            </a:endParaRPr>
          </a:p>
          <a:p>
            <a:pPr marL="282575" indent="-282575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lang="en-US" sz="2600" dirty="0" smtClean="0">
                <a:latin typeface="Book Antiqua" panose="02040602050305030304" pitchFamily="18" charset="0"/>
                <a:cs typeface="Arial" charset="0"/>
              </a:rPr>
              <a:t>Defines </a:t>
            </a:r>
            <a:r>
              <a:rPr lang="en-US" sz="2600" dirty="0">
                <a:latin typeface="Book Antiqua" panose="02040602050305030304" pitchFamily="18" charset="0"/>
                <a:cs typeface="Arial" charset="0"/>
              </a:rPr>
              <a:t>the empty space between cells</a:t>
            </a:r>
            <a:endParaRPr lang="en-US" sz="2600" dirty="0">
              <a:latin typeface="Book Antiqua" panose="02040602050305030304" pitchFamily="18" charset="0"/>
            </a:endParaRPr>
          </a:p>
        </p:txBody>
      </p:sp>
      <p:grpSp>
        <p:nvGrpSpPr>
          <p:cNvPr id="27" name="Group 52"/>
          <p:cNvGrpSpPr>
            <a:grpSpLocks/>
          </p:cNvGrpSpPr>
          <p:nvPr/>
        </p:nvGrpSpPr>
        <p:grpSpPr bwMode="auto">
          <a:xfrm>
            <a:off x="1568697" y="1908695"/>
            <a:ext cx="2233612" cy="1439862"/>
            <a:chOff x="838" y="1933"/>
            <a:chExt cx="1407" cy="907"/>
          </a:xfrm>
        </p:grpSpPr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838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rgbClr val="C60C3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cell</a:t>
              </a:r>
              <a:endParaRPr lang="bg-BG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auto">
            <a:xfrm>
              <a:off x="1746" y="1933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rgbClr val="C60C3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cell</a:t>
              </a:r>
              <a:endParaRPr lang="bg-BG" sz="24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30" name="Rectangle 9"/>
            <p:cNvSpPr>
              <a:spLocks noChangeArrowheads="1"/>
            </p:cNvSpPr>
            <p:nvPr/>
          </p:nvSpPr>
          <p:spPr bwMode="auto">
            <a:xfrm>
              <a:off x="838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rgbClr val="C60C3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cell</a:t>
              </a:r>
              <a:endParaRPr lang="bg-BG" sz="24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1746" y="2568"/>
              <a:ext cx="499" cy="272"/>
            </a:xfrm>
            <a:prstGeom prst="rect">
              <a:avLst/>
            </a:prstGeom>
            <a:solidFill>
              <a:schemeClr val="accent5">
                <a:lumMod val="75000"/>
                <a:alpha val="30000"/>
              </a:schemeClr>
            </a:solidFill>
            <a:ln w="9525" algn="ctr">
              <a:solidFill>
                <a:srgbClr val="C60C3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sz="2400" b="1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charset="0"/>
                </a:rPr>
                <a:t>cell</a:t>
              </a:r>
              <a:endParaRPr lang="bg-BG" sz="2400" b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1336" y="2069"/>
              <a:ext cx="410" cy="0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" name="Line 14"/>
            <p:cNvSpPr>
              <a:spLocks noChangeShapeType="1"/>
            </p:cNvSpPr>
            <p:nvPr/>
          </p:nvSpPr>
          <p:spPr bwMode="auto">
            <a:xfrm flipH="1">
              <a:off x="1988" y="2197"/>
              <a:ext cx="0" cy="371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1337" y="2704"/>
              <a:ext cx="410" cy="0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>
              <a:off x="1087" y="2197"/>
              <a:ext cx="0" cy="371"/>
            </a:xfrm>
            <a:prstGeom prst="line">
              <a:avLst/>
            </a:prstGeom>
            <a:noFill/>
            <a:ln w="25400">
              <a:solidFill>
                <a:srgbClr val="C60C30"/>
              </a:solidFill>
              <a:round/>
              <a:headEnd type="arrow" w="lg" len="med"/>
              <a:tailEnd type="arrow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336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573"/>
            <a:ext cx="10515600" cy="262758"/>
          </a:xfrm>
        </p:spPr>
        <p:txBody>
          <a:bodyPr>
            <a:normAutofit fontScale="90000"/>
          </a:bodyPr>
          <a:lstStyle/>
          <a:p>
            <a:r>
              <a:rPr lang="en-US" sz="1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Example: </a:t>
            </a:r>
            <a:endParaRPr lang="en-US" sz="1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6330"/>
            <a:ext cx="10515600" cy="6521669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&lt;table </a:t>
            </a:r>
            <a:r>
              <a:rPr lang="en-GB" altLang="en-US" sz="3600" dirty="0">
                <a:solidFill>
                  <a:srgbClr val="C00000"/>
                </a:solidFill>
                <a:latin typeface="Book Antiqua" panose="02040602050305030304" pitchFamily="18" charset="0"/>
              </a:rPr>
              <a:t>border=3 </a:t>
            </a:r>
            <a:r>
              <a:rPr lang="en-GB" altLang="en-US" sz="36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cellspacing</a:t>
            </a:r>
            <a:r>
              <a:rPr lang="en-GB" altLang="en-US" sz="3600" dirty="0">
                <a:solidFill>
                  <a:srgbClr val="C00000"/>
                </a:solidFill>
                <a:latin typeface="Book Antiqua" panose="02040602050305030304" pitchFamily="18" charset="0"/>
              </a:rPr>
              <a:t>="10" </a:t>
            </a:r>
            <a:r>
              <a:rPr lang="en-GB" altLang="en-US" sz="36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cellpadding</a:t>
            </a:r>
            <a:r>
              <a:rPr lang="en-GB" altLang="en-US" sz="3600" dirty="0">
                <a:solidFill>
                  <a:srgbClr val="C00000"/>
                </a:solidFill>
                <a:latin typeface="Book Antiqua" panose="02040602050305030304" pitchFamily="18" charset="0"/>
              </a:rPr>
              <a:t>="10" </a:t>
            </a:r>
            <a:r>
              <a:rPr lang="en-GB" altLang="en-US" sz="3600" dirty="0">
                <a:latin typeface="Book Antiqua" panose="02040602050305030304" pitchFamily="18" charset="0"/>
              </a:rPr>
              <a:t>width="100%"&gt;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&lt;caption&gt;Table 1.1: Caption Example&lt;/caption&gt;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  &lt;</a:t>
            </a:r>
            <a:r>
              <a:rPr lang="en-GB" altLang="en-US" sz="3600" dirty="0" err="1">
                <a:latin typeface="Book Antiqua" panose="02040602050305030304" pitchFamily="18" charset="0"/>
              </a:rPr>
              <a:t>thead</a:t>
            </a:r>
            <a:r>
              <a:rPr lang="en-GB" altLang="en-US" sz="3600" dirty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   &lt;</a:t>
            </a:r>
            <a:r>
              <a:rPr lang="en-GB" altLang="en-US" sz="3600" dirty="0" err="1">
                <a:latin typeface="Book Antiqua" panose="02040602050305030304" pitchFamily="18" charset="0"/>
              </a:rPr>
              <a:t>tr</a:t>
            </a:r>
            <a:r>
              <a:rPr lang="en-GB" altLang="en-US" sz="3600" dirty="0" smtClean="0">
                <a:latin typeface="Book Antiqua" panose="02040602050305030304" pitchFamily="18" charset="0"/>
              </a:rPr>
              <a:t>&gt;&lt;</a:t>
            </a:r>
            <a:r>
              <a:rPr lang="en-GB" altLang="en-US" sz="3600" dirty="0" err="1">
                <a:latin typeface="Book Antiqua" panose="02040602050305030304" pitchFamily="18" charset="0"/>
              </a:rPr>
              <a:t>th</a:t>
            </a:r>
            <a:r>
              <a:rPr lang="en-GB" altLang="en-US" sz="3600" dirty="0">
                <a:latin typeface="Book Antiqua" panose="02040602050305030304" pitchFamily="18" charset="0"/>
              </a:rPr>
              <a:t>&gt;row1 col1&lt;/</a:t>
            </a:r>
            <a:r>
              <a:rPr lang="en-GB" altLang="en-US" sz="3600" dirty="0" err="1">
                <a:latin typeface="Book Antiqua" panose="02040602050305030304" pitchFamily="18" charset="0"/>
              </a:rPr>
              <a:t>th</a:t>
            </a:r>
            <a:r>
              <a:rPr lang="en-GB" altLang="en-US" sz="3600" dirty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    &lt;</a:t>
            </a:r>
            <a:r>
              <a:rPr lang="en-GB" altLang="en-US" sz="3600" dirty="0" err="1">
                <a:latin typeface="Book Antiqua" panose="02040602050305030304" pitchFamily="18" charset="0"/>
              </a:rPr>
              <a:t>th</a:t>
            </a:r>
            <a:r>
              <a:rPr lang="en-GB" altLang="en-US" sz="3600" dirty="0">
                <a:latin typeface="Book Antiqua" panose="02040602050305030304" pitchFamily="18" charset="0"/>
              </a:rPr>
              <a:t>&gt;row1 col2&lt;/</a:t>
            </a:r>
            <a:r>
              <a:rPr lang="en-GB" altLang="en-US" sz="3600" dirty="0" err="1">
                <a:latin typeface="Book Antiqua" panose="02040602050305030304" pitchFamily="18" charset="0"/>
              </a:rPr>
              <a:t>th</a:t>
            </a:r>
            <a:r>
              <a:rPr lang="en-GB" altLang="en-US" sz="3600" dirty="0">
                <a:latin typeface="Book Antiqua" panose="02040602050305030304" pitchFamily="18" charset="0"/>
              </a:rPr>
              <a:t>&gt;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    &lt;</a:t>
            </a:r>
            <a:r>
              <a:rPr lang="en-GB" altLang="en-US" sz="3600" dirty="0" err="1">
                <a:latin typeface="Book Antiqua" panose="02040602050305030304" pitchFamily="18" charset="0"/>
              </a:rPr>
              <a:t>th</a:t>
            </a:r>
            <a:r>
              <a:rPr lang="en-GB" altLang="en-US" sz="3600" dirty="0">
                <a:latin typeface="Book Antiqua" panose="02040602050305030304" pitchFamily="18" charset="0"/>
              </a:rPr>
              <a:t>&gt;row1 col3&lt;/</a:t>
            </a:r>
            <a:r>
              <a:rPr lang="en-GB" altLang="en-US" sz="3600" dirty="0" err="1">
                <a:latin typeface="Book Antiqua" panose="02040602050305030304" pitchFamily="18" charset="0"/>
              </a:rPr>
              <a:t>th</a:t>
            </a:r>
            <a:r>
              <a:rPr lang="en-GB" altLang="en-US" sz="3600" dirty="0" smtClean="0">
                <a:latin typeface="Book Antiqua" panose="02040602050305030304" pitchFamily="18" charset="0"/>
              </a:rPr>
              <a:t>&gt; </a:t>
            </a:r>
            <a:r>
              <a:rPr lang="en-GB" altLang="en-US" sz="3600" dirty="0">
                <a:latin typeface="Book Antiqua" panose="02040602050305030304" pitchFamily="18" charset="0"/>
              </a:rPr>
              <a:t>&lt;/</a:t>
            </a:r>
            <a:r>
              <a:rPr lang="en-GB" altLang="en-US" sz="3600" dirty="0" err="1">
                <a:latin typeface="Book Antiqua" panose="02040602050305030304" pitchFamily="18" charset="0"/>
              </a:rPr>
              <a:t>tr</a:t>
            </a:r>
            <a:r>
              <a:rPr lang="en-GB" altLang="en-US" sz="3600" dirty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  &lt;/</a:t>
            </a:r>
            <a:r>
              <a:rPr lang="en-GB" altLang="en-US" sz="3600" dirty="0" err="1">
                <a:latin typeface="Book Antiqua" panose="02040602050305030304" pitchFamily="18" charset="0"/>
              </a:rPr>
              <a:t>thead</a:t>
            </a:r>
            <a:r>
              <a:rPr lang="en-GB" altLang="en-US" sz="3600" dirty="0" smtClean="0">
                <a:latin typeface="Book Antiqua" panose="02040602050305030304" pitchFamily="18" charset="0"/>
              </a:rPr>
              <a:t>&gt;</a:t>
            </a:r>
            <a:endParaRPr lang="en-GB" altLang="en-US" sz="36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&lt;</a:t>
            </a:r>
            <a:r>
              <a:rPr lang="en-GB" altLang="en-US" sz="3600" dirty="0" err="1">
                <a:latin typeface="Book Antiqua" panose="02040602050305030304" pitchFamily="18" charset="0"/>
              </a:rPr>
              <a:t>tfoot</a:t>
            </a:r>
            <a:r>
              <a:rPr lang="en-GB" altLang="en-US" sz="3600" dirty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  &lt;</a:t>
            </a:r>
            <a:r>
              <a:rPr lang="en-GB" altLang="en-US" sz="3600" dirty="0" err="1">
                <a:latin typeface="Book Antiqua" panose="02040602050305030304" pitchFamily="18" charset="0"/>
              </a:rPr>
              <a:t>tr</a:t>
            </a:r>
            <a:r>
              <a:rPr lang="en-GB" altLang="en-US" sz="3600" dirty="0" smtClean="0">
                <a:latin typeface="Book Antiqua" panose="02040602050305030304" pitchFamily="18" charset="0"/>
              </a:rPr>
              <a:t>&gt;&lt;</a:t>
            </a:r>
            <a:r>
              <a:rPr lang="en-GB" altLang="en-US" sz="3600" dirty="0">
                <a:latin typeface="Book Antiqua" panose="02040602050305030304" pitchFamily="18" charset="0"/>
              </a:rPr>
              <a:t>td&gt;row2 col1&lt;/td&gt;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    &lt;td&gt;row2 col2&lt;/td&gt;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    &lt;td&gt;row2 col3&lt;/td</a:t>
            </a:r>
            <a:r>
              <a:rPr lang="en-GB" altLang="en-US" sz="3600" dirty="0" smtClean="0">
                <a:latin typeface="Book Antiqua" panose="02040602050305030304" pitchFamily="18" charset="0"/>
              </a:rPr>
              <a:t>&gt;&lt;/</a:t>
            </a:r>
            <a:r>
              <a:rPr lang="en-GB" altLang="en-US" sz="3600" dirty="0" err="1">
                <a:latin typeface="Book Antiqua" panose="02040602050305030304" pitchFamily="18" charset="0"/>
              </a:rPr>
              <a:t>tr</a:t>
            </a:r>
            <a:r>
              <a:rPr lang="en-GB" altLang="en-US" sz="3600" dirty="0">
                <a:latin typeface="Book Antiqua" panose="02040602050305030304" pitchFamily="18" charset="0"/>
              </a:rPr>
              <a:t>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&lt;/</a:t>
            </a:r>
            <a:r>
              <a:rPr lang="en-GB" altLang="en-US" sz="3600" dirty="0" err="1">
                <a:latin typeface="Book Antiqua" panose="02040602050305030304" pitchFamily="18" charset="0"/>
              </a:rPr>
              <a:t>tfoot</a:t>
            </a:r>
            <a:r>
              <a:rPr lang="en-GB" altLang="en-US" sz="3600" dirty="0" smtClean="0">
                <a:latin typeface="Book Antiqua" panose="02040602050305030304" pitchFamily="18" charset="0"/>
              </a:rPr>
              <a:t>&gt;</a:t>
            </a:r>
            <a:endParaRPr lang="en-GB" altLang="en-US" sz="36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  &lt;</a:t>
            </a:r>
            <a:r>
              <a:rPr lang="en-GB" altLang="en-US" sz="3600" dirty="0" err="1">
                <a:latin typeface="Book Antiqua" panose="02040602050305030304" pitchFamily="18" charset="0"/>
              </a:rPr>
              <a:t>tr</a:t>
            </a:r>
            <a:r>
              <a:rPr lang="en-GB" altLang="en-US" sz="3600" dirty="0" smtClean="0">
                <a:latin typeface="Book Antiqua" panose="02040602050305030304" pitchFamily="18" charset="0"/>
              </a:rPr>
              <a:t>&gt;&lt;</a:t>
            </a:r>
            <a:r>
              <a:rPr lang="en-GB" altLang="en-US" sz="3600" dirty="0">
                <a:latin typeface="Book Antiqua" panose="02040602050305030304" pitchFamily="18" charset="0"/>
              </a:rPr>
              <a:t>td&gt;row3 col1&lt;/td&gt;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    &lt;td&gt;row3 col2&lt;/td&gt;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    &lt;td&gt;row3 col3&lt;/td</a:t>
            </a:r>
            <a:r>
              <a:rPr lang="en-GB" altLang="en-US" sz="3600" dirty="0" smtClean="0">
                <a:latin typeface="Book Antiqua" panose="02040602050305030304" pitchFamily="18" charset="0"/>
              </a:rPr>
              <a:t>&gt;&lt;/</a:t>
            </a:r>
            <a:r>
              <a:rPr lang="en-GB" altLang="en-US" sz="3600" dirty="0" err="1">
                <a:latin typeface="Book Antiqua" panose="02040602050305030304" pitchFamily="18" charset="0"/>
              </a:rPr>
              <a:t>tr</a:t>
            </a:r>
            <a:r>
              <a:rPr lang="en-GB" altLang="en-US" sz="3600" dirty="0" smtClean="0">
                <a:latin typeface="Book Antiqua" panose="02040602050305030304" pitchFamily="18" charset="0"/>
              </a:rPr>
              <a:t>&gt;</a:t>
            </a:r>
            <a:endParaRPr lang="en-GB" altLang="en-US" sz="3600" dirty="0">
              <a:latin typeface="Book Antiqua" panose="0204060205030503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  &lt;</a:t>
            </a:r>
            <a:r>
              <a:rPr lang="en-GB" altLang="en-US" sz="3600" dirty="0" err="1">
                <a:latin typeface="Book Antiqua" panose="02040602050305030304" pitchFamily="18" charset="0"/>
              </a:rPr>
              <a:t>tr</a:t>
            </a:r>
            <a:r>
              <a:rPr lang="en-GB" altLang="en-US" sz="3600" dirty="0" smtClean="0">
                <a:latin typeface="Book Antiqua" panose="02040602050305030304" pitchFamily="18" charset="0"/>
              </a:rPr>
              <a:t>&gt;&lt;</a:t>
            </a:r>
            <a:r>
              <a:rPr lang="en-GB" altLang="en-US" sz="3600" dirty="0">
                <a:latin typeface="Book Antiqua" panose="02040602050305030304" pitchFamily="18" charset="0"/>
              </a:rPr>
              <a:t>td&gt;row4 col1&lt;/td&gt;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    &lt;td&gt;row4 col2&lt;/td&gt;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    &lt;td&gt;row4 col3&lt;/td&gt;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altLang="en-US" sz="3600" dirty="0">
                <a:latin typeface="Book Antiqua" panose="02040602050305030304" pitchFamily="18" charset="0"/>
              </a:rPr>
              <a:t>  &lt;/</a:t>
            </a:r>
            <a:r>
              <a:rPr lang="en-GB" altLang="en-US" sz="3600" dirty="0" err="1">
                <a:latin typeface="Book Antiqua" panose="02040602050305030304" pitchFamily="18" charset="0"/>
              </a:rPr>
              <a:t>tr</a:t>
            </a:r>
            <a:r>
              <a:rPr lang="en-GB" altLang="en-US" sz="3600" dirty="0" smtClean="0">
                <a:latin typeface="Book Antiqua" panose="02040602050305030304" pitchFamily="18" charset="0"/>
              </a:rPr>
              <a:t>&gt;&lt;/</a:t>
            </a:r>
            <a:r>
              <a:rPr lang="en-GB" altLang="en-US" sz="3600" dirty="0">
                <a:latin typeface="Book Antiqua" panose="02040602050305030304" pitchFamily="18" charset="0"/>
              </a:rPr>
              <a:t>table&gt;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393" y="1657460"/>
            <a:ext cx="6810703" cy="418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46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368</Words>
  <Application>Microsoft Office PowerPoint</Application>
  <PresentationFormat>Widescreen</PresentationFormat>
  <Paragraphs>132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Consolas</vt:lpstr>
      <vt:lpstr>Courier New</vt:lpstr>
      <vt:lpstr>Wingdings</vt:lpstr>
      <vt:lpstr>Wingdings 2</vt:lpstr>
      <vt:lpstr>Office Theme</vt:lpstr>
      <vt:lpstr>Web Development  Lecture 03</vt:lpstr>
      <vt:lpstr>Basic HTML tables</vt:lpstr>
      <vt:lpstr>Basic HTML tables</vt:lpstr>
      <vt:lpstr>Example: </vt:lpstr>
      <vt:lpstr>&lt;th&gt; instead of &lt;td&gt;</vt:lpstr>
      <vt:lpstr>Example: </vt:lpstr>
      <vt:lpstr>Cell Spacing and Padding</vt:lpstr>
      <vt:lpstr>Example: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56</cp:revision>
  <dcterms:created xsi:type="dcterms:W3CDTF">2025-05-19T05:32:27Z</dcterms:created>
  <dcterms:modified xsi:type="dcterms:W3CDTF">2025-05-20T06:19:44Z</dcterms:modified>
</cp:coreProperties>
</file>