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A61-13C0-42D9-90E3-400B690A81C6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001-1F5A-4580-998C-9570D8C8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1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A61-13C0-42D9-90E3-400B690A81C6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001-1F5A-4580-998C-9570D8C8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3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A61-13C0-42D9-90E3-400B690A81C6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001-1F5A-4580-998C-9570D8C8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4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A61-13C0-42D9-90E3-400B690A81C6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001-1F5A-4580-998C-9570D8C8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4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A61-13C0-42D9-90E3-400B690A81C6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001-1F5A-4580-998C-9570D8C8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A61-13C0-42D9-90E3-400B690A81C6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001-1F5A-4580-998C-9570D8C8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1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A61-13C0-42D9-90E3-400B690A81C6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001-1F5A-4580-998C-9570D8C8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A61-13C0-42D9-90E3-400B690A81C6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001-1F5A-4580-998C-9570D8C8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7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A61-13C0-42D9-90E3-400B690A81C6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001-1F5A-4580-998C-9570D8C8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7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A61-13C0-42D9-90E3-400B690A81C6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001-1F5A-4580-998C-9570D8C8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7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A61-13C0-42D9-90E3-400B690A81C6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001-1F5A-4580-998C-9570D8C8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6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CEA61-13C0-42D9-90E3-400B690A81C6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EC001-1F5A-4580-998C-9570D8C8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5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103"/>
            <a:ext cx="10515600" cy="1187669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Web Development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800" b="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Lecture 02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929352"/>
          </a:xfrm>
        </p:spPr>
        <p:txBody>
          <a:bodyPr>
            <a:normAutofit/>
          </a:bodyPr>
          <a:lstStyle/>
          <a:p>
            <a:pPr marL="0" indent="0" algn="ctr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3200" dirty="0" smtClean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 algn="ctr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320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 algn="ctr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3200" dirty="0" smtClean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 algn="ctr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320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 algn="ctr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3200" dirty="0" smtClean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200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Mr. </a:t>
            </a:r>
            <a:r>
              <a:rPr lang="en-US" altLang="en-US" sz="3200" dirty="0" err="1" smtClean="0">
                <a:solidFill>
                  <a:srgbClr val="000000"/>
                </a:solidFill>
                <a:latin typeface="Book Antiqua" panose="02040602050305030304" pitchFamily="18" charset="0"/>
              </a:rPr>
              <a:t>Niaz</a:t>
            </a:r>
            <a:r>
              <a:rPr lang="en-US" altLang="en-US" sz="3200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 Mir Khan </a:t>
            </a:r>
          </a:p>
          <a:p>
            <a:pPr marL="0" indent="0"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200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Lecturer in Computer Science </a:t>
            </a:r>
          </a:p>
          <a:p>
            <a:pPr marL="0" indent="0"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200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__________________________________________________</a:t>
            </a:r>
          </a:p>
          <a:p>
            <a:pPr marL="0" indent="0"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Department </a:t>
            </a:r>
            <a:r>
              <a:rPr lang="en-US" alt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of Computer Science </a:t>
            </a:r>
          </a:p>
          <a:p>
            <a:pPr marL="0" indent="0"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rgbClr val="000000"/>
                </a:solidFill>
                <a:latin typeface="Book Antiqua" panose="02040602050305030304" pitchFamily="18" charset="0"/>
              </a:rPr>
              <a:t>Govt</a:t>
            </a:r>
            <a:r>
              <a:rPr lang="en-US" alt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: Degree College </a:t>
            </a:r>
            <a:r>
              <a:rPr lang="en-US" altLang="en-US" dirty="0" err="1">
                <a:solidFill>
                  <a:srgbClr val="000000"/>
                </a:solidFill>
                <a:latin typeface="Book Antiqua" panose="02040602050305030304" pitchFamily="18" charset="0"/>
              </a:rPr>
              <a:t>Jamrud</a:t>
            </a:r>
            <a:r>
              <a:rPr lang="en-US" alt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, District Khyber </a:t>
            </a:r>
            <a:endParaRPr lang="en-US" altLang="en-US" sz="3200" dirty="0" smtClean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H:\degree college logo 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531" y="1219200"/>
            <a:ext cx="3268718" cy="2779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83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593"/>
            <a:ext cx="10515600" cy="630621"/>
          </a:xfrm>
        </p:spPr>
        <p:txBody>
          <a:bodyPr>
            <a:normAutofit/>
          </a:bodyPr>
          <a:lstStyle/>
          <a:p>
            <a:r>
              <a:rPr lang="en-GB" alt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Definition lists: &lt;dl&gt;,&lt;</a:t>
            </a:r>
            <a:r>
              <a:rPr lang="en-GB" altLang="en-US" sz="2800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dt</a:t>
            </a:r>
            <a:r>
              <a:rPr lang="en-GB" alt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&gt;,&lt;</a:t>
            </a:r>
            <a:r>
              <a:rPr lang="en-GB" altLang="en-US" sz="2800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dd</a:t>
            </a:r>
            <a:r>
              <a:rPr lang="en-GB" alt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&gt;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5213"/>
            <a:ext cx="10515600" cy="6001408"/>
          </a:xfrm>
        </p:spPr>
        <p:txBody>
          <a:bodyPr>
            <a:norm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it-IT" sz="2600" noProof="1">
                <a:latin typeface="Book Antiqua" panose="02040602050305030304" pitchFamily="18" charset="0"/>
                <a:cs typeface="Arial" charset="0"/>
              </a:rPr>
              <a:t>&lt;dl&gt;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it-IT" sz="2600" noProof="1">
                <a:latin typeface="Book Antiqua" panose="02040602050305030304" pitchFamily="18" charset="0"/>
                <a:cs typeface="Arial" charset="0"/>
              </a:rPr>
              <a:t>    &lt;dt&gt;HTML&lt;/dt&gt;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it-IT" sz="2600" noProof="1">
                <a:latin typeface="Book Antiqua" panose="02040602050305030304" pitchFamily="18" charset="0"/>
                <a:cs typeface="Arial" charset="0"/>
              </a:rPr>
              <a:t>    &lt;dd&gt;A markup language designed …&lt;/dd&gt;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it-IT" sz="2600" noProof="1">
                <a:latin typeface="Book Antiqua" panose="02040602050305030304" pitchFamily="18" charset="0"/>
                <a:cs typeface="Arial" charset="0"/>
              </a:rPr>
              <a:t>&lt;/dl</a:t>
            </a:r>
            <a:r>
              <a:rPr lang="it-IT" sz="2600" noProof="1" smtClean="0">
                <a:latin typeface="Book Antiqua" panose="02040602050305030304" pitchFamily="18" charset="0"/>
                <a:cs typeface="Arial" charset="0"/>
              </a:rPr>
              <a:t>&gt;</a:t>
            </a:r>
            <a:endParaRPr lang="it-IT" sz="2600" noProof="1">
              <a:latin typeface="Book Antiqua" panose="02040602050305030304" pitchFamily="18" charset="0"/>
              <a:cs typeface="Arial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it-IT" sz="2600" noProof="1">
                <a:latin typeface="Book Antiqua" panose="02040602050305030304" pitchFamily="18" charset="0"/>
                <a:cs typeface="Arial" charset="0"/>
              </a:rPr>
              <a:t>&lt;dl&gt;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it-IT" sz="2600" noProof="1">
                <a:latin typeface="Book Antiqua" panose="02040602050305030304" pitchFamily="18" charset="0"/>
                <a:cs typeface="Arial" charset="0"/>
              </a:rPr>
              <a:t>    &lt;dt&gt;CSS&lt;/dt&gt;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it-IT" sz="2600" noProof="1">
                <a:latin typeface="Book Antiqua" panose="02040602050305030304" pitchFamily="18" charset="0"/>
                <a:cs typeface="Arial" charset="0"/>
              </a:rPr>
              <a:t>    &lt;dd&gt;Language used to describe…....&lt;/dd&gt;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it-IT" sz="2600" noProof="1">
                <a:latin typeface="Book Antiqua" panose="02040602050305030304" pitchFamily="18" charset="0"/>
                <a:cs typeface="Arial" charset="0"/>
              </a:rPr>
              <a:t>&lt;/dl</a:t>
            </a:r>
            <a:r>
              <a:rPr lang="it-IT" sz="2600" noProof="1" smtClean="0">
                <a:latin typeface="Book Antiqua" panose="02040602050305030304" pitchFamily="18" charset="0"/>
                <a:cs typeface="Arial" charset="0"/>
              </a:rPr>
              <a:t>&gt;</a:t>
            </a:r>
            <a:endParaRPr lang="it-IT" sz="2600" noProof="1">
              <a:latin typeface="Book Antiqua" panose="02040602050305030304" pitchFamily="18" charset="0"/>
              <a:cs typeface="Arial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it-IT" sz="2600" noProof="1">
                <a:latin typeface="Book Antiqua" panose="02040602050305030304" pitchFamily="18" charset="0"/>
                <a:cs typeface="Arial" charset="0"/>
              </a:rPr>
              <a:t>&lt;dl&gt;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it-IT" sz="2600" noProof="1">
                <a:latin typeface="Book Antiqua" panose="02040602050305030304" pitchFamily="18" charset="0"/>
                <a:cs typeface="Arial" charset="0"/>
              </a:rPr>
              <a:t>    &lt;dt&gt;Javascript&lt;/dt&gt;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it-IT" sz="2600" noProof="1">
                <a:latin typeface="Book Antiqua" panose="02040602050305030304" pitchFamily="18" charset="0"/>
                <a:cs typeface="Arial" charset="0"/>
              </a:rPr>
              <a:t>    &lt;dd&gt;A scripting language produced ..&lt;/dd&gt;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it-IT" sz="2600" noProof="1">
                <a:latin typeface="Book Antiqua" panose="02040602050305030304" pitchFamily="18" charset="0"/>
                <a:cs typeface="Arial" charset="0"/>
              </a:rPr>
              <a:t>&lt;/dl&gt;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477" y="1981255"/>
            <a:ext cx="4824413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49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593"/>
            <a:ext cx="10515600" cy="525517"/>
          </a:xfrm>
        </p:spPr>
        <p:txBody>
          <a:bodyPr>
            <a:normAutofit/>
          </a:bodyPr>
          <a:lstStyle/>
          <a:p>
            <a:r>
              <a:rPr lang="en-GB" alt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HTML special characters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0110"/>
            <a:ext cx="10515600" cy="55568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" name="Group 151"/>
          <p:cNvGrpSpPr>
            <a:grpSpLocks/>
          </p:cNvGrpSpPr>
          <p:nvPr/>
        </p:nvGrpSpPr>
        <p:grpSpPr bwMode="auto">
          <a:xfrm>
            <a:off x="934162" y="620110"/>
            <a:ext cx="10648238" cy="6085490"/>
            <a:chOff x="518" y="984"/>
            <a:chExt cx="4721" cy="299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151" y="3514"/>
              <a:ext cx="1088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£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81" y="3514"/>
              <a:ext cx="1270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&amp;pound;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18" y="3514"/>
              <a:ext cx="2363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British Pound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151" y="3284"/>
              <a:ext cx="1088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€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881" y="3284"/>
              <a:ext cx="1270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&amp;#8364;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18" y="3284"/>
              <a:ext cx="2363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Euro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151" y="3054"/>
              <a:ext cx="1088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"</a:t>
              </a:r>
              <a:endPara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881" y="3054"/>
              <a:ext cx="1270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&amp;quot;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18" y="3054"/>
              <a:ext cx="2363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Quotation Mark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151" y="3744"/>
              <a:ext cx="1088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¥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881" y="3744"/>
              <a:ext cx="1270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&amp;yen;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18" y="3744"/>
              <a:ext cx="2363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Japanese Yen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151" y="2824"/>
              <a:ext cx="1088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—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881" y="2824"/>
              <a:ext cx="1270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&amp;mdash;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18" y="2824"/>
              <a:ext cx="2363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Em Dash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151" y="2594"/>
              <a:ext cx="1088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endParaRPr lang="en-US" sz="19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881" y="2594"/>
              <a:ext cx="1270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&amp;nbsp;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18" y="2594"/>
              <a:ext cx="2363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Non-breaking Space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151" y="2364"/>
              <a:ext cx="1088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&amp;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881" y="2364"/>
              <a:ext cx="1270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&amp;amp;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18" y="2364"/>
              <a:ext cx="2363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Ampersand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151" y="2134"/>
              <a:ext cx="1088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&gt;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881" y="2134"/>
              <a:ext cx="1270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&amp;gt;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18" y="2134"/>
              <a:ext cx="2363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Greater Than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151" y="1904"/>
              <a:ext cx="1088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&lt;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881" y="1904"/>
              <a:ext cx="1270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&amp;lt;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518" y="1904"/>
              <a:ext cx="2363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Less Than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151" y="1674"/>
              <a:ext cx="1088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™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881" y="1674"/>
              <a:ext cx="1270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&amp;trade;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518" y="1674"/>
              <a:ext cx="2363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Trademark Sign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151" y="1444"/>
              <a:ext cx="1088" cy="232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®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2881" y="1444"/>
              <a:ext cx="1270" cy="232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&amp;reg;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18" y="1444"/>
              <a:ext cx="2363" cy="232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Registered Trademark Sign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4151" y="1214"/>
              <a:ext cx="1088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©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881" y="1214"/>
              <a:ext cx="1270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&amp;copy;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18" y="1214"/>
              <a:ext cx="2363" cy="23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Copyright Sign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151" y="984"/>
              <a:ext cx="1088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Symbol</a:t>
              </a: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881" y="984"/>
              <a:ext cx="1270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HTML Entity</a:t>
              </a: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518" y="984"/>
              <a:ext cx="2363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Symbol Name</a:t>
              </a:r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518" y="984"/>
              <a:ext cx="4721" cy="0"/>
            </a:xfrm>
            <a:prstGeom prst="line">
              <a:avLst/>
            </a:prstGeom>
            <a:noFill/>
            <a:ln w="25400" cap="sq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518" y="3974"/>
              <a:ext cx="4721" cy="0"/>
            </a:xfrm>
            <a:prstGeom prst="line">
              <a:avLst/>
            </a:prstGeom>
            <a:noFill/>
            <a:ln w="25400" cap="sq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518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5239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Line 67"/>
            <p:cNvSpPr>
              <a:spLocks noChangeShapeType="1"/>
            </p:cNvSpPr>
            <p:nvPr/>
          </p:nvSpPr>
          <p:spPr bwMode="auto">
            <a:xfrm>
              <a:off x="2881" y="984"/>
              <a:ext cx="0" cy="299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Line 68"/>
            <p:cNvSpPr>
              <a:spLocks noChangeShapeType="1"/>
            </p:cNvSpPr>
            <p:nvPr/>
          </p:nvSpPr>
          <p:spPr bwMode="auto">
            <a:xfrm>
              <a:off x="4151" y="984"/>
              <a:ext cx="0" cy="299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Line 69"/>
            <p:cNvSpPr>
              <a:spLocks noChangeShapeType="1"/>
            </p:cNvSpPr>
            <p:nvPr/>
          </p:nvSpPr>
          <p:spPr bwMode="auto">
            <a:xfrm>
              <a:off x="518" y="1214"/>
              <a:ext cx="4721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Line 74"/>
            <p:cNvSpPr>
              <a:spLocks noChangeShapeType="1"/>
            </p:cNvSpPr>
            <p:nvPr/>
          </p:nvSpPr>
          <p:spPr bwMode="auto">
            <a:xfrm>
              <a:off x="518" y="1444"/>
              <a:ext cx="4721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Line 79"/>
            <p:cNvSpPr>
              <a:spLocks noChangeShapeType="1"/>
            </p:cNvSpPr>
            <p:nvPr/>
          </p:nvSpPr>
          <p:spPr bwMode="auto">
            <a:xfrm>
              <a:off x="518" y="1674"/>
              <a:ext cx="4721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Line 84"/>
            <p:cNvSpPr>
              <a:spLocks noChangeShapeType="1"/>
            </p:cNvSpPr>
            <p:nvPr/>
          </p:nvSpPr>
          <p:spPr bwMode="auto">
            <a:xfrm>
              <a:off x="518" y="1904"/>
              <a:ext cx="4721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Line 89"/>
            <p:cNvSpPr>
              <a:spLocks noChangeShapeType="1"/>
            </p:cNvSpPr>
            <p:nvPr/>
          </p:nvSpPr>
          <p:spPr bwMode="auto">
            <a:xfrm>
              <a:off x="518" y="2134"/>
              <a:ext cx="4721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Line 94"/>
            <p:cNvSpPr>
              <a:spLocks noChangeShapeType="1"/>
            </p:cNvSpPr>
            <p:nvPr/>
          </p:nvSpPr>
          <p:spPr bwMode="auto">
            <a:xfrm>
              <a:off x="518" y="2364"/>
              <a:ext cx="4721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Line 99"/>
            <p:cNvSpPr>
              <a:spLocks noChangeShapeType="1"/>
            </p:cNvSpPr>
            <p:nvPr/>
          </p:nvSpPr>
          <p:spPr bwMode="auto">
            <a:xfrm>
              <a:off x="518" y="2594"/>
              <a:ext cx="4721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Line 104"/>
            <p:cNvSpPr>
              <a:spLocks noChangeShapeType="1"/>
            </p:cNvSpPr>
            <p:nvPr/>
          </p:nvSpPr>
          <p:spPr bwMode="auto">
            <a:xfrm>
              <a:off x="518" y="2824"/>
              <a:ext cx="4721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Line 109"/>
            <p:cNvSpPr>
              <a:spLocks noChangeShapeType="1"/>
            </p:cNvSpPr>
            <p:nvPr/>
          </p:nvSpPr>
          <p:spPr bwMode="auto">
            <a:xfrm>
              <a:off x="518" y="3054"/>
              <a:ext cx="4721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Line 116"/>
            <p:cNvSpPr>
              <a:spLocks noChangeShapeType="1"/>
            </p:cNvSpPr>
            <p:nvPr/>
          </p:nvSpPr>
          <p:spPr bwMode="auto">
            <a:xfrm>
              <a:off x="518" y="3284"/>
              <a:ext cx="4721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Line 123"/>
            <p:cNvSpPr>
              <a:spLocks noChangeShapeType="1"/>
            </p:cNvSpPr>
            <p:nvPr/>
          </p:nvSpPr>
          <p:spPr bwMode="auto">
            <a:xfrm>
              <a:off x="518" y="3514"/>
              <a:ext cx="4721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Line 130"/>
            <p:cNvSpPr>
              <a:spLocks noChangeShapeType="1"/>
            </p:cNvSpPr>
            <p:nvPr/>
          </p:nvSpPr>
          <p:spPr bwMode="auto">
            <a:xfrm>
              <a:off x="518" y="3744"/>
              <a:ext cx="4721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79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573"/>
            <a:ext cx="10515600" cy="588579"/>
          </a:xfrm>
        </p:spPr>
        <p:txBody>
          <a:bodyPr>
            <a:normAutofit/>
          </a:bodyPr>
          <a:lstStyle/>
          <a:p>
            <a:r>
              <a:rPr lang="en-GB" alt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&lt;div&gt;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2152"/>
            <a:ext cx="10515600" cy="58542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GB" sz="2600" dirty="0">
                <a:solidFill>
                  <a:schemeClr val="bg1">
                    <a:lumMod val="25000"/>
                  </a:schemeClr>
                </a:solidFill>
                <a:latin typeface="Book Antiqua" panose="02040602050305030304" pitchFamily="18" charset="0"/>
              </a:rPr>
              <a:t>&lt;div&gt;&lt;/div&gt;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GB" sz="2600" dirty="0">
                <a:solidFill>
                  <a:schemeClr val="bg1">
                    <a:lumMod val="25000"/>
                  </a:schemeClr>
                </a:solidFill>
                <a:latin typeface="Book Antiqua" panose="02040602050305030304" pitchFamily="18" charset="0"/>
              </a:rPr>
              <a:t>&lt;div&gt; creates logical divisions within a page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2600" dirty="0">
                <a:solidFill>
                  <a:schemeClr val="bg1">
                    <a:lumMod val="25000"/>
                  </a:schemeClr>
                </a:solidFill>
                <a:latin typeface="Book Antiqua" panose="02040602050305030304" pitchFamily="18" charset="0"/>
              </a:rPr>
              <a:t>It is block level element, add a line break before and after </a:t>
            </a:r>
            <a:r>
              <a:rPr lang="en-US" sz="2600" dirty="0">
                <a:solidFill>
                  <a:schemeClr val="bg1">
                    <a:lumMod val="25000"/>
                  </a:schemeClr>
                </a:solidFill>
                <a:latin typeface="Book Antiqua" panose="02040602050305030304" pitchFamily="18" charset="0"/>
              </a:rPr>
              <a:t>them</a:t>
            </a:r>
          </a:p>
          <a:p>
            <a:pPr marL="0" lvl="1" indent="0">
              <a:buNone/>
              <a:defRPr/>
            </a:pPr>
            <a:r>
              <a:rPr lang="en-GB" alt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&lt;span&gt; 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GB" sz="2600" dirty="0">
                <a:latin typeface="Book Antiqua" panose="02040602050305030304" pitchFamily="18" charset="0"/>
              </a:rPr>
              <a:t>&lt;span&gt;&lt;/span&gt;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GB" sz="2600" dirty="0">
                <a:solidFill>
                  <a:schemeClr val="bg1">
                    <a:lumMod val="25000"/>
                  </a:schemeClr>
                </a:solidFill>
                <a:latin typeface="Book Antiqua" panose="02040602050305030304" pitchFamily="18" charset="0"/>
              </a:rPr>
              <a:t>Useful for modifying or formatting specific portion of text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GB" sz="2600" dirty="0">
                <a:solidFill>
                  <a:schemeClr val="bg1">
                    <a:lumMod val="25000"/>
                  </a:schemeClr>
                </a:solidFill>
                <a:latin typeface="Book Antiqua" panose="02040602050305030304" pitchFamily="18" charset="0"/>
              </a:rPr>
              <a:t>It is inline element, </a:t>
            </a:r>
            <a:r>
              <a:rPr lang="en-GB" sz="2600" dirty="0" err="1">
                <a:solidFill>
                  <a:schemeClr val="bg1">
                    <a:lumMod val="25000"/>
                  </a:schemeClr>
                </a:solidFill>
                <a:latin typeface="Book Antiqua" panose="02040602050305030304" pitchFamily="18" charset="0"/>
              </a:rPr>
              <a:t>i</a:t>
            </a:r>
            <a:r>
              <a:rPr lang="en-GB" sz="2600" dirty="0">
                <a:solidFill>
                  <a:schemeClr val="bg1">
                    <a:lumMod val="25000"/>
                  </a:schemeClr>
                </a:solidFill>
                <a:latin typeface="Book Antiqua" panose="02040602050305030304" pitchFamily="18" charset="0"/>
              </a:rPr>
              <a:t>-e, It does not add line break before and after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GB" sz="2600" u="sng" dirty="0">
                <a:latin typeface="Book Antiqua" panose="02040602050305030304" pitchFamily="18" charset="0"/>
              </a:rPr>
              <a:t>Both &lt;div&gt; and &lt;span&gt; are used with </a:t>
            </a:r>
            <a:r>
              <a:rPr lang="en-GB" sz="2600" i="1" u="sng" dirty="0">
                <a:latin typeface="Book Antiqua" panose="02040602050305030304" pitchFamily="18" charset="0"/>
              </a:rPr>
              <a:t>CSS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GB" sz="2600" i="1" u="sng" dirty="0">
                <a:latin typeface="Book Antiqua" panose="02040602050305030304" pitchFamily="18" charset="0"/>
              </a:rPr>
              <a:t>We will cover CSS later</a:t>
            </a:r>
            <a:r>
              <a:rPr lang="en-GB" sz="2600" dirty="0">
                <a:latin typeface="Book Antiqua" panose="02040602050305030304" pitchFamily="18" charset="0"/>
              </a:rPr>
              <a:t>.</a:t>
            </a:r>
          </a:p>
          <a:p>
            <a:pPr marL="0" lvl="1" indent="0">
              <a:buNone/>
              <a:defRPr/>
            </a:pPr>
            <a:endParaRPr lang="en-US" sz="2800" dirty="0" smtClean="0">
              <a:solidFill>
                <a:schemeClr val="bg1">
                  <a:lumMod val="25000"/>
                </a:schemeClr>
              </a:solidFill>
              <a:latin typeface="Book Antiqua" panose="02040602050305030304" pitchFamily="18" charset="0"/>
            </a:endParaRPr>
          </a:p>
          <a:p>
            <a:pPr marL="457200" lvl="1" indent="0">
              <a:buNone/>
              <a:defRPr/>
            </a:pPr>
            <a:endParaRPr lang="en-US" sz="2600" dirty="0" smtClean="0">
              <a:solidFill>
                <a:schemeClr val="bg1">
                  <a:lumMod val="25000"/>
                </a:schemeClr>
              </a:solidFill>
              <a:latin typeface="Book Antiqua" panose="02040602050305030304" pitchFamily="18" charset="0"/>
            </a:endParaRPr>
          </a:p>
          <a:p>
            <a:pPr marL="457200" lvl="1" indent="0">
              <a:buNone/>
              <a:defRPr/>
            </a:pPr>
            <a:endParaRPr lang="en-US" sz="2600" dirty="0" smtClean="0">
              <a:solidFill>
                <a:schemeClr val="bg1">
                  <a:lumMod val="25000"/>
                </a:schemeClr>
              </a:solidFill>
              <a:latin typeface="Book Antiqua" panose="02040602050305030304" pitchFamily="18" charset="0"/>
            </a:endParaRPr>
          </a:p>
          <a:p>
            <a:pPr marL="457200" lvl="1" indent="0">
              <a:buNone/>
              <a:defRPr/>
            </a:pPr>
            <a:endParaRPr lang="en-US" sz="2600" dirty="0">
              <a:solidFill>
                <a:schemeClr val="bg1">
                  <a:lumMod val="25000"/>
                </a:schemeClr>
              </a:solidFill>
              <a:latin typeface="Book Antiqua" panose="02040602050305030304" pitchFamily="18" charset="0"/>
            </a:endParaRPr>
          </a:p>
          <a:p>
            <a:pPr marL="457200" lvl="1" indent="0">
              <a:buNone/>
              <a:defRPr/>
            </a:pPr>
            <a:endParaRPr lang="en-US" sz="2600" dirty="0">
              <a:solidFill>
                <a:schemeClr val="bg1">
                  <a:lumMod val="25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7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593"/>
            <a:ext cx="10515600" cy="52551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6744"/>
            <a:ext cx="10515600" cy="5938345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noProof="1">
                <a:latin typeface="Book Antiqua" panose="02040602050305030304" pitchFamily="18" charset="0"/>
                <a:cs typeface="Arial" charset="0"/>
              </a:rPr>
              <a:t>&lt;div style="font-size:24px; color:red"&gt;</a:t>
            </a:r>
            <a:r>
              <a:rPr lang="en-US" noProof="1">
                <a:solidFill>
                  <a:schemeClr val="bg1">
                    <a:lumMod val="25000"/>
                  </a:schemeClr>
                </a:solidFill>
                <a:latin typeface="Book Antiqua" panose="02040602050305030304" pitchFamily="18" charset="0"/>
                <a:cs typeface="Arial" charset="0"/>
              </a:rPr>
              <a:t>DIV example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noProof="1">
                <a:latin typeface="Book Antiqua" panose="02040602050305030304" pitchFamily="18" charset="0"/>
                <a:cs typeface="Arial" charset="0"/>
              </a:rPr>
              <a:t>&lt;/div&gt;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noProof="1">
                <a:solidFill>
                  <a:schemeClr val="bg1">
                    <a:lumMod val="25000"/>
                  </a:schemeClr>
                </a:solidFill>
                <a:latin typeface="Book Antiqua" panose="02040602050305030304" pitchFamily="18" charset="0"/>
                <a:cs typeface="Arial" charset="0"/>
              </a:rPr>
              <a:t>This one is </a:t>
            </a:r>
            <a:r>
              <a:rPr lang="en-US" noProof="1">
                <a:latin typeface="Book Antiqua" panose="02040602050305030304" pitchFamily="18" charset="0"/>
                <a:cs typeface="Arial" charset="0"/>
              </a:rPr>
              <a:t>&lt;span style="color:red; font-weight:bold"&gt; </a:t>
            </a:r>
            <a:r>
              <a:rPr lang="en-US" noProof="1">
                <a:solidFill>
                  <a:schemeClr val="bg1">
                    <a:lumMod val="25000"/>
                  </a:schemeClr>
                </a:solidFill>
                <a:latin typeface="Book Antiqua" panose="02040602050305030304" pitchFamily="18" charset="0"/>
                <a:cs typeface="Arial" charset="0"/>
              </a:rPr>
              <a:t>only a test </a:t>
            </a:r>
            <a:r>
              <a:rPr lang="en-US" noProof="1">
                <a:latin typeface="Book Antiqua" panose="02040602050305030304" pitchFamily="18" charset="0"/>
                <a:cs typeface="Arial" charset="0"/>
              </a:rPr>
              <a:t>&lt;/span&gt;.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317" y="2919602"/>
            <a:ext cx="6215228" cy="279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43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125"/>
            <a:ext cx="10515600" cy="189185"/>
          </a:xfrm>
        </p:spPr>
        <p:txBody>
          <a:bodyPr>
            <a:normAutofit fontScale="90000"/>
          </a:bodyPr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25"/>
            <a:ext cx="10515600" cy="67318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Div</a:t>
            </a:r>
            <a:r>
              <a:rPr lang="en-US" sz="40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 Example with CSS</a:t>
            </a:r>
            <a:r>
              <a:rPr lang="en-US" sz="40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:</a:t>
            </a:r>
            <a:endParaRPr lang="en-US" dirty="0" smtClean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3700" dirty="0">
                <a:latin typeface="Book Antiqua" panose="02040602050305030304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3700" dirty="0">
                <a:latin typeface="Book Antiqua" panose="02040602050305030304" pitchFamily="18" charset="0"/>
              </a:rPr>
              <a:t>&lt;html</a:t>
            </a:r>
            <a:r>
              <a:rPr lang="en-US" sz="3700" dirty="0" smtClean="0">
                <a:latin typeface="Book Antiqua" panose="02040602050305030304" pitchFamily="18" charset="0"/>
              </a:rPr>
              <a:t>&gt;&lt;</a:t>
            </a:r>
            <a:r>
              <a:rPr lang="en-US" sz="3700" dirty="0">
                <a:latin typeface="Book Antiqua" panose="02040602050305030304" pitchFamily="18" charset="0"/>
              </a:rPr>
              <a:t>head&gt;</a:t>
            </a:r>
          </a:p>
          <a:p>
            <a:pPr marL="0" indent="0">
              <a:buNone/>
            </a:pPr>
            <a:r>
              <a:rPr lang="en-US" sz="3700" dirty="0">
                <a:latin typeface="Book Antiqua" panose="02040602050305030304" pitchFamily="18" charset="0"/>
              </a:rPr>
              <a:t>  &lt;style&gt;</a:t>
            </a:r>
          </a:p>
          <a:p>
            <a:pPr marL="0" indent="0">
              <a:buNone/>
            </a:pPr>
            <a:r>
              <a:rPr lang="en-US" sz="3700" dirty="0">
                <a:latin typeface="Book Antiqua" panose="02040602050305030304" pitchFamily="18" charset="0"/>
              </a:rPr>
              <a:t>    </a:t>
            </a:r>
            <a:r>
              <a:rPr lang="en-US" sz="3700" dirty="0" smtClean="0">
                <a:latin typeface="Book Antiqua" panose="02040602050305030304" pitchFamily="18" charset="0"/>
              </a:rPr>
              <a:t>	.</a:t>
            </a:r>
            <a:r>
              <a:rPr lang="en-US" sz="3700" dirty="0">
                <a:latin typeface="Book Antiqua" panose="02040602050305030304" pitchFamily="18" charset="0"/>
              </a:rPr>
              <a:t>box {</a:t>
            </a:r>
          </a:p>
          <a:p>
            <a:pPr marL="0" indent="0">
              <a:buNone/>
            </a:pPr>
            <a:r>
              <a:rPr lang="en-US" sz="3700" dirty="0">
                <a:latin typeface="Book Antiqua" panose="02040602050305030304" pitchFamily="18" charset="0"/>
              </a:rPr>
              <a:t>      </a:t>
            </a:r>
            <a:r>
              <a:rPr lang="en-US" sz="3700" dirty="0" smtClean="0">
                <a:latin typeface="Book Antiqua" panose="02040602050305030304" pitchFamily="18" charset="0"/>
              </a:rPr>
              <a:t>	border</a:t>
            </a:r>
            <a:r>
              <a:rPr lang="en-US" sz="3700" dirty="0">
                <a:latin typeface="Book Antiqua" panose="02040602050305030304" pitchFamily="18" charset="0"/>
              </a:rPr>
              <a:t>: 2px solid blue;</a:t>
            </a:r>
          </a:p>
          <a:p>
            <a:pPr marL="0" indent="0">
              <a:buNone/>
            </a:pPr>
            <a:r>
              <a:rPr lang="en-US" sz="3700" dirty="0">
                <a:latin typeface="Book Antiqua" panose="02040602050305030304" pitchFamily="18" charset="0"/>
              </a:rPr>
              <a:t>      </a:t>
            </a:r>
            <a:r>
              <a:rPr lang="en-US" sz="3700" dirty="0" smtClean="0">
                <a:latin typeface="Book Antiqua" panose="02040602050305030304" pitchFamily="18" charset="0"/>
              </a:rPr>
              <a:t>	padding</a:t>
            </a:r>
            <a:r>
              <a:rPr lang="en-US" sz="3700" dirty="0">
                <a:latin typeface="Book Antiqua" panose="02040602050305030304" pitchFamily="18" charset="0"/>
              </a:rPr>
              <a:t>: 10px;</a:t>
            </a:r>
          </a:p>
          <a:p>
            <a:pPr marL="0" indent="0">
              <a:buNone/>
            </a:pPr>
            <a:r>
              <a:rPr lang="en-US" sz="3700" dirty="0">
                <a:latin typeface="Book Antiqua" panose="02040602050305030304" pitchFamily="18" charset="0"/>
              </a:rPr>
              <a:t>      </a:t>
            </a:r>
            <a:r>
              <a:rPr lang="en-US" sz="3700" dirty="0" smtClean="0">
                <a:latin typeface="Book Antiqua" panose="02040602050305030304" pitchFamily="18" charset="0"/>
              </a:rPr>
              <a:t>	margin</a:t>
            </a:r>
            <a:r>
              <a:rPr lang="en-US" sz="3700" dirty="0">
                <a:latin typeface="Book Antiqua" panose="02040602050305030304" pitchFamily="18" charset="0"/>
              </a:rPr>
              <a:t>: 10px 0;</a:t>
            </a:r>
          </a:p>
          <a:p>
            <a:pPr marL="0" indent="0">
              <a:buNone/>
            </a:pPr>
            <a:r>
              <a:rPr lang="en-US" sz="3700" dirty="0">
                <a:latin typeface="Book Antiqua" panose="0204060205030503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3700" dirty="0">
                <a:latin typeface="Book Antiqua" panose="02040602050305030304" pitchFamily="18" charset="0"/>
              </a:rPr>
              <a:t>  &lt;/style</a:t>
            </a:r>
            <a:r>
              <a:rPr lang="en-US" sz="3700" dirty="0" smtClean="0">
                <a:latin typeface="Book Antiqua" panose="02040602050305030304" pitchFamily="18" charset="0"/>
              </a:rPr>
              <a:t>&gt;&lt;/</a:t>
            </a:r>
            <a:r>
              <a:rPr lang="en-US" sz="3700" dirty="0">
                <a:latin typeface="Book Antiqua" panose="02040602050305030304" pitchFamily="18" charset="0"/>
              </a:rPr>
              <a:t>head&gt;</a:t>
            </a:r>
          </a:p>
          <a:p>
            <a:pPr marL="0" indent="0">
              <a:buNone/>
            </a:pPr>
            <a:r>
              <a:rPr lang="en-US" sz="3700" dirty="0">
                <a:latin typeface="Book Antiqua" panose="02040602050305030304" pitchFamily="18" charset="0"/>
              </a:rPr>
              <a:t>&lt;body</a:t>
            </a:r>
            <a:r>
              <a:rPr lang="en-US" sz="3700" dirty="0" smtClean="0">
                <a:latin typeface="Book Antiqua" panose="02040602050305030304" pitchFamily="18" charset="0"/>
              </a:rPr>
              <a:t>&gt;</a:t>
            </a:r>
            <a:endParaRPr lang="en-US" sz="37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3700" dirty="0" smtClean="0">
                <a:latin typeface="Book Antiqua" panose="02040602050305030304" pitchFamily="18" charset="0"/>
              </a:rPr>
              <a:t>	&lt;</a:t>
            </a:r>
            <a:r>
              <a:rPr lang="en-US" sz="3700" dirty="0">
                <a:latin typeface="Book Antiqua" panose="02040602050305030304" pitchFamily="18" charset="0"/>
              </a:rPr>
              <a:t>div class="box"&gt;</a:t>
            </a:r>
          </a:p>
          <a:p>
            <a:pPr marL="0" indent="0">
              <a:buNone/>
            </a:pPr>
            <a:r>
              <a:rPr lang="en-US" sz="3700" dirty="0">
                <a:latin typeface="Book Antiqua" panose="02040602050305030304" pitchFamily="18" charset="0"/>
              </a:rPr>
              <a:t>  </a:t>
            </a:r>
            <a:r>
              <a:rPr lang="en-US" sz="3700" dirty="0" smtClean="0">
                <a:latin typeface="Book Antiqua" panose="02040602050305030304" pitchFamily="18" charset="0"/>
              </a:rPr>
              <a:t>	&lt;</a:t>
            </a:r>
            <a:r>
              <a:rPr lang="en-US" sz="3700" dirty="0">
                <a:latin typeface="Book Antiqua" panose="02040602050305030304" pitchFamily="18" charset="0"/>
              </a:rPr>
              <a:t>h2&gt;This is a </a:t>
            </a:r>
            <a:r>
              <a:rPr lang="en-US" sz="3700" dirty="0" err="1">
                <a:latin typeface="Book Antiqua" panose="02040602050305030304" pitchFamily="18" charset="0"/>
              </a:rPr>
              <a:t>Div</a:t>
            </a:r>
            <a:r>
              <a:rPr lang="en-US" sz="3700" dirty="0">
                <a:latin typeface="Book Antiqua" panose="02040602050305030304" pitchFamily="18" charset="0"/>
              </a:rPr>
              <a:t>&lt;/h2&gt;</a:t>
            </a:r>
          </a:p>
          <a:p>
            <a:pPr marL="0" indent="0">
              <a:buNone/>
            </a:pPr>
            <a:r>
              <a:rPr lang="en-US" sz="3700" dirty="0">
                <a:latin typeface="Book Antiqua" panose="02040602050305030304" pitchFamily="18" charset="0"/>
              </a:rPr>
              <a:t> </a:t>
            </a:r>
            <a:r>
              <a:rPr lang="en-US" sz="3700" dirty="0" smtClean="0">
                <a:latin typeface="Book Antiqua" panose="02040602050305030304" pitchFamily="18" charset="0"/>
              </a:rPr>
              <a:t>	 </a:t>
            </a:r>
            <a:r>
              <a:rPr lang="en-US" sz="3700" dirty="0">
                <a:latin typeface="Book Antiqua" panose="02040602050305030304" pitchFamily="18" charset="0"/>
              </a:rPr>
              <a:t>&lt;p&gt;The div tag is a block-level element used to group content.&lt;/p&gt;</a:t>
            </a:r>
          </a:p>
          <a:p>
            <a:pPr marL="0" indent="0">
              <a:buNone/>
            </a:pPr>
            <a:r>
              <a:rPr lang="en-US" sz="3700" dirty="0">
                <a:latin typeface="Book Antiqua" panose="02040602050305030304" pitchFamily="18" charset="0"/>
              </a:rPr>
              <a:t>&lt;/div</a:t>
            </a:r>
            <a:r>
              <a:rPr lang="en-US" sz="3700" dirty="0" smtClean="0">
                <a:latin typeface="Book Antiqua" panose="02040602050305030304" pitchFamily="18" charset="0"/>
              </a:rPr>
              <a:t>&gt;&lt;/</a:t>
            </a:r>
            <a:r>
              <a:rPr lang="en-US" sz="3700" dirty="0">
                <a:latin typeface="Book Antiqua" panose="02040602050305030304" pitchFamily="18" charset="0"/>
              </a:rPr>
              <a:t>body</a:t>
            </a:r>
            <a:r>
              <a:rPr lang="en-US" sz="3700" dirty="0" smtClean="0">
                <a:latin typeface="Book Antiqua" panose="02040602050305030304" pitchFamily="18" charset="0"/>
              </a:rPr>
              <a:t>&gt;&lt;/</a:t>
            </a:r>
            <a:r>
              <a:rPr lang="en-US" sz="3700" dirty="0">
                <a:latin typeface="Book Antiqua" panose="02040602050305030304" pitchFamily="18" charset="0"/>
              </a:rPr>
              <a:t>html&gt; </a:t>
            </a:r>
            <a:endParaRPr lang="en-US" sz="37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56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573"/>
            <a:ext cx="10515600" cy="55704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Span Example with CSS: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0620"/>
            <a:ext cx="10515600" cy="60854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  	&lt;style&gt;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    		.highlight {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     		 color: red;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      		font-weight: bold;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  		}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  &lt;/style&gt;&lt;/head&gt;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&lt;p&gt;This is a &lt;span class="highlight"&gt;highlighted&lt;/span&gt; word in a sentence.&lt;/p&gt;&lt;/body&gt;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&lt;/html&gt;</a:t>
            </a:r>
            <a:endParaRPr lang="en-US" sz="2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77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677"/>
            <a:ext cx="10515600" cy="641130"/>
          </a:xfrm>
        </p:spPr>
        <p:txBody>
          <a:bodyPr>
            <a:normAutofit/>
          </a:bodyPr>
          <a:lstStyle/>
          <a:p>
            <a:r>
              <a:rPr lang="en-GB" alt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Links path to pages on same server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9807"/>
            <a:ext cx="10515600" cy="53571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600" noProof="1">
                <a:latin typeface="Book Antiqua" panose="02040602050305030304" pitchFamily="18" charset="0"/>
              </a:rPr>
              <a:t>Link path to page/documents on the same server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2600" noProof="1">
                <a:latin typeface="Book Antiqua" panose="02040602050305030304" pitchFamily="18" charset="0"/>
              </a:rPr>
              <a:t>&lt;a href=“http://</a:t>
            </a:r>
            <a:r>
              <a:rPr lang="en-US" sz="2600" i="1" noProof="1">
                <a:latin typeface="Book Antiqua" panose="02040602050305030304" pitchFamily="18" charset="0"/>
              </a:rPr>
              <a:t>www.linkAddress.com</a:t>
            </a:r>
            <a:r>
              <a:rPr lang="en-US" sz="2600" noProof="1">
                <a:latin typeface="Book Antiqua" panose="02040602050305030304" pitchFamily="18" charset="0"/>
              </a:rPr>
              <a:t>"&gt;</a:t>
            </a:r>
            <a:r>
              <a:rPr lang="en-US" sz="2600" u="sng" noProof="1">
                <a:solidFill>
                  <a:schemeClr val="tx1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LinkText </a:t>
            </a:r>
            <a:r>
              <a:rPr lang="en-US" sz="2600" noProof="1">
                <a:latin typeface="Book Antiqua" panose="02040602050305030304" pitchFamily="18" charset="0"/>
              </a:rPr>
              <a:t>&lt;/a&gt;</a:t>
            </a:r>
          </a:p>
          <a:p>
            <a:pPr marL="908050" lvl="1" indent="-457200">
              <a:buFont typeface="Wingdings" panose="05000000000000000000" pitchFamily="2" charset="2"/>
              <a:buChar char="Ø"/>
              <a:defRPr/>
            </a:pPr>
            <a:endParaRPr lang="en-US" sz="2600" noProof="1">
              <a:latin typeface="Book Antiqua" panose="02040602050305030304" pitchFamily="18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GB" sz="2600" dirty="0">
                <a:latin typeface="Book Antiqua" panose="02040602050305030304" pitchFamily="18" charset="0"/>
              </a:rPr>
              <a:t>&lt;a </a:t>
            </a:r>
            <a:r>
              <a:rPr lang="en-GB" sz="2600" dirty="0" err="1">
                <a:latin typeface="Book Antiqua" panose="02040602050305030304" pitchFamily="18" charset="0"/>
              </a:rPr>
              <a:t>href</a:t>
            </a:r>
            <a:r>
              <a:rPr lang="en-GB" sz="2600" dirty="0">
                <a:latin typeface="Book Antiqua" panose="02040602050305030304" pitchFamily="18" charset="0"/>
              </a:rPr>
              <a:t>=“anotherPage.html"&gt;</a:t>
            </a:r>
            <a:r>
              <a:rPr lang="en-GB" sz="2600" dirty="0" err="1">
                <a:latin typeface="Book Antiqua" panose="02040602050305030304" pitchFamily="18" charset="0"/>
              </a:rPr>
              <a:t>LinkText</a:t>
            </a:r>
            <a:r>
              <a:rPr lang="en-GB" sz="2600" dirty="0">
                <a:latin typeface="Book Antiqua" panose="02040602050305030304" pitchFamily="18" charset="0"/>
              </a:rPr>
              <a:t>&lt;/a&gt;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GB" sz="2600" dirty="0">
                <a:solidFill>
                  <a:schemeClr val="bg1">
                    <a:lumMod val="10000"/>
                  </a:schemeClr>
                </a:solidFill>
                <a:latin typeface="Book Antiqua" panose="02040602050305030304" pitchFamily="18" charset="0"/>
                <a:cs typeface="Times New Roman" pitchFamily="18" charset="0"/>
              </a:rPr>
              <a:t>anotherPage.html is in the same directory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GB" sz="2600" dirty="0">
              <a:solidFill>
                <a:schemeClr val="bg1">
                  <a:lumMod val="10000"/>
                </a:schemeClr>
              </a:solidFill>
              <a:latin typeface="Book Antiqua" panose="02040602050305030304" pitchFamily="18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GB" sz="2600" dirty="0">
                <a:latin typeface="Book Antiqua" panose="02040602050305030304" pitchFamily="18" charset="0"/>
              </a:rPr>
              <a:t>&lt;a </a:t>
            </a:r>
            <a:r>
              <a:rPr lang="en-GB" sz="2600" dirty="0" err="1">
                <a:latin typeface="Book Antiqua" panose="02040602050305030304" pitchFamily="18" charset="0"/>
              </a:rPr>
              <a:t>href</a:t>
            </a:r>
            <a:r>
              <a:rPr lang="en-GB" sz="2600" dirty="0">
                <a:latin typeface="Book Antiqua" panose="02040602050305030304" pitchFamily="18" charset="0"/>
              </a:rPr>
              <a:t>=“</a:t>
            </a:r>
            <a:r>
              <a:rPr lang="en-GB" sz="2600" dirty="0" err="1">
                <a:latin typeface="Book Antiqua" panose="02040602050305030304" pitchFamily="18" charset="0"/>
              </a:rPr>
              <a:t>folderName</a:t>
            </a:r>
            <a:r>
              <a:rPr lang="en-GB" sz="2600" dirty="0">
                <a:latin typeface="Book Antiqua" panose="02040602050305030304" pitchFamily="18" charset="0"/>
              </a:rPr>
              <a:t>/anotherPage.html"&gt;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GB" sz="2600" dirty="0">
                <a:solidFill>
                  <a:schemeClr val="bg1">
                    <a:lumMod val="10000"/>
                  </a:schemeClr>
                </a:solidFill>
                <a:latin typeface="Book Antiqua" panose="02040602050305030304" pitchFamily="18" charset="0"/>
                <a:cs typeface="Times New Roman" pitchFamily="18" charset="0"/>
              </a:rPr>
              <a:t>anotherPage.html is in sub-directory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GB" sz="2600" dirty="0">
              <a:solidFill>
                <a:schemeClr val="bg1">
                  <a:lumMod val="10000"/>
                </a:schemeClr>
              </a:solidFill>
              <a:latin typeface="Book Antiqua" panose="02040602050305030304" pitchFamily="18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GB" sz="2600" dirty="0">
                <a:latin typeface="Book Antiqua" panose="02040602050305030304" pitchFamily="18" charset="0"/>
              </a:rPr>
              <a:t>&lt;a </a:t>
            </a:r>
            <a:r>
              <a:rPr lang="en-GB" sz="2600" dirty="0" err="1">
                <a:latin typeface="Book Antiqua" panose="02040602050305030304" pitchFamily="18" charset="0"/>
              </a:rPr>
              <a:t>href</a:t>
            </a:r>
            <a:r>
              <a:rPr lang="en-GB" sz="2600" dirty="0">
                <a:latin typeface="Book Antiqua" panose="02040602050305030304" pitchFamily="18" charset="0"/>
              </a:rPr>
              <a:t>="../anotherPage.html"&gt;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GB" sz="2600" dirty="0">
                <a:solidFill>
                  <a:schemeClr val="bg1">
                    <a:lumMod val="10000"/>
                  </a:schemeClr>
                </a:solidFill>
                <a:latin typeface="Book Antiqua" panose="02040602050305030304" pitchFamily="18" charset="0"/>
                <a:cs typeface="Times New Roman" pitchFamily="18" charset="0"/>
              </a:rPr>
              <a:t>anotherPage.html is in parent-directory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3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573"/>
            <a:ext cx="10515600" cy="536027"/>
          </a:xfrm>
        </p:spPr>
        <p:txBody>
          <a:bodyPr>
            <a:normAutofit/>
          </a:bodyPr>
          <a:lstStyle/>
          <a:p>
            <a:r>
              <a:rPr lang="en-GB" alt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Link to location in the same document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60224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sz="2600" noProof="1">
                <a:solidFill>
                  <a:srgbClr val="000000"/>
                </a:solidFill>
                <a:latin typeface="Book Antiqua" panose="02040602050305030304" pitchFamily="18" charset="0"/>
                <a:cs typeface="Consolas" pitchFamily="49" charset="0"/>
              </a:rPr>
              <a:t>&lt;h1&gt;Table of Contents&lt;/h1&gt;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sz="2600" noProof="1">
                <a:solidFill>
                  <a:srgbClr val="000000"/>
                </a:solidFill>
                <a:latin typeface="Book Antiqua" panose="02040602050305030304" pitchFamily="18" charset="0"/>
                <a:cs typeface="Consolas" pitchFamily="49" charset="0"/>
              </a:rPr>
              <a:t>&lt;p&gt;&lt;a href="</a:t>
            </a:r>
            <a:r>
              <a:rPr lang="en-US" sz="2600" noProof="1">
                <a:solidFill>
                  <a:srgbClr val="FF0000"/>
                </a:solidFill>
                <a:latin typeface="Book Antiqua" panose="02040602050305030304" pitchFamily="18" charset="0"/>
                <a:cs typeface="Consolas" pitchFamily="49" charset="0"/>
              </a:rPr>
              <a:t>#section1</a:t>
            </a:r>
            <a:r>
              <a:rPr lang="en-US" sz="2600" noProof="1">
                <a:solidFill>
                  <a:srgbClr val="000000"/>
                </a:solidFill>
                <a:latin typeface="Book Antiqua" panose="02040602050305030304" pitchFamily="18" charset="0"/>
                <a:cs typeface="Consolas" pitchFamily="49" charset="0"/>
              </a:rPr>
              <a:t>"&gt;Introduction&lt;/a&gt;&lt;br /&gt;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sz="2600" noProof="1">
                <a:solidFill>
                  <a:srgbClr val="000000"/>
                </a:solidFill>
                <a:latin typeface="Book Antiqua" panose="02040602050305030304" pitchFamily="18" charset="0"/>
                <a:cs typeface="Consolas" pitchFamily="49" charset="0"/>
              </a:rPr>
              <a:t>&lt;a href="</a:t>
            </a:r>
            <a:r>
              <a:rPr lang="en-US" sz="2600" noProof="1">
                <a:solidFill>
                  <a:srgbClr val="FF0000"/>
                </a:solidFill>
                <a:latin typeface="Book Antiqua" panose="02040602050305030304" pitchFamily="18" charset="0"/>
                <a:cs typeface="Consolas" pitchFamily="49" charset="0"/>
              </a:rPr>
              <a:t>#section2</a:t>
            </a:r>
            <a:r>
              <a:rPr lang="en-US" sz="2600" noProof="1">
                <a:solidFill>
                  <a:srgbClr val="000000"/>
                </a:solidFill>
                <a:latin typeface="Book Antiqua" panose="02040602050305030304" pitchFamily="18" charset="0"/>
                <a:cs typeface="Consolas" pitchFamily="49" charset="0"/>
              </a:rPr>
              <a:t>"&gt;Some background&lt;/A&gt;&lt;br /&gt;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sz="2600" noProof="1">
                <a:solidFill>
                  <a:srgbClr val="000000"/>
                </a:solidFill>
                <a:latin typeface="Book Antiqua" panose="02040602050305030304" pitchFamily="18" charset="0"/>
                <a:cs typeface="Consolas" pitchFamily="49" charset="0"/>
              </a:rPr>
              <a:t>&lt;a href="</a:t>
            </a:r>
            <a:r>
              <a:rPr lang="en-US" sz="2600" noProof="1">
                <a:solidFill>
                  <a:srgbClr val="FF0000"/>
                </a:solidFill>
                <a:latin typeface="Book Antiqua" panose="02040602050305030304" pitchFamily="18" charset="0"/>
                <a:cs typeface="Consolas" pitchFamily="49" charset="0"/>
              </a:rPr>
              <a:t>#section2.1</a:t>
            </a:r>
            <a:r>
              <a:rPr lang="en-US" sz="2600" noProof="1">
                <a:solidFill>
                  <a:srgbClr val="000000"/>
                </a:solidFill>
                <a:latin typeface="Book Antiqua" panose="02040602050305030304" pitchFamily="18" charset="0"/>
                <a:cs typeface="Consolas" pitchFamily="49" charset="0"/>
              </a:rPr>
              <a:t>"&gt;Project History&lt;/a&gt;&lt;br /&gt;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sz="2600" noProof="1">
                <a:solidFill>
                  <a:srgbClr val="000000"/>
                </a:solidFill>
                <a:latin typeface="Book Antiqua" panose="02040602050305030304" pitchFamily="18" charset="0"/>
                <a:cs typeface="Consolas" pitchFamily="49" charset="0"/>
              </a:rPr>
              <a:t>...the rest of the table of contents...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sz="2600" noProof="1">
                <a:solidFill>
                  <a:srgbClr val="000000"/>
                </a:solidFill>
                <a:latin typeface="Book Antiqua" panose="02040602050305030304" pitchFamily="18" charset="0"/>
                <a:cs typeface="Consolas" pitchFamily="49" charset="0"/>
              </a:rPr>
              <a:t>&lt;!-- The document text follows here </a:t>
            </a:r>
            <a:r>
              <a:rPr lang="en-US" sz="2600" noProof="1" smtClean="0">
                <a:solidFill>
                  <a:srgbClr val="000000"/>
                </a:solidFill>
                <a:latin typeface="Book Antiqua" panose="02040602050305030304" pitchFamily="18" charset="0"/>
                <a:cs typeface="Consolas" pitchFamily="49" charset="0"/>
              </a:rPr>
              <a:t>--&gt;</a:t>
            </a:r>
            <a:endParaRPr lang="en-US" sz="2600" noProof="1">
              <a:solidFill>
                <a:srgbClr val="000000"/>
              </a:solidFill>
              <a:latin typeface="Book Antiqua" panose="02040602050305030304" pitchFamily="18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sz="2600" noProof="1">
                <a:solidFill>
                  <a:srgbClr val="000000"/>
                </a:solidFill>
                <a:latin typeface="Book Antiqua" panose="02040602050305030304" pitchFamily="18" charset="0"/>
                <a:cs typeface="Consolas" pitchFamily="49" charset="0"/>
              </a:rPr>
              <a:t>&lt;h2 </a:t>
            </a:r>
            <a:r>
              <a:rPr lang="en-US" sz="2600" noProof="1">
                <a:solidFill>
                  <a:srgbClr val="FF0000"/>
                </a:solidFill>
                <a:latin typeface="Book Antiqua" panose="02040602050305030304" pitchFamily="18" charset="0"/>
                <a:cs typeface="Consolas" pitchFamily="49" charset="0"/>
              </a:rPr>
              <a:t>id="section1"</a:t>
            </a:r>
            <a:r>
              <a:rPr lang="en-US" sz="2600" noProof="1">
                <a:solidFill>
                  <a:srgbClr val="000000"/>
                </a:solidFill>
                <a:latin typeface="Book Antiqua" panose="02040602050305030304" pitchFamily="18" charset="0"/>
                <a:cs typeface="Consolas" pitchFamily="49" charset="0"/>
              </a:rPr>
              <a:t>&gt;Introduction&lt;/h2&gt;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sz="2600" noProof="1">
                <a:solidFill>
                  <a:srgbClr val="000000"/>
                </a:solidFill>
                <a:latin typeface="Book Antiqua" panose="02040602050305030304" pitchFamily="18" charset="0"/>
                <a:cs typeface="Consolas" pitchFamily="49" charset="0"/>
              </a:rPr>
              <a:t>... Section 1 follows here ...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sz="2600" noProof="1">
                <a:solidFill>
                  <a:srgbClr val="000000"/>
                </a:solidFill>
                <a:latin typeface="Book Antiqua" panose="02040602050305030304" pitchFamily="18" charset="0"/>
                <a:cs typeface="Consolas" pitchFamily="49" charset="0"/>
              </a:rPr>
              <a:t>&lt;h2 </a:t>
            </a:r>
            <a:r>
              <a:rPr lang="en-US" sz="2600" noProof="1">
                <a:solidFill>
                  <a:srgbClr val="FF0000"/>
                </a:solidFill>
                <a:latin typeface="Book Antiqua" panose="02040602050305030304" pitchFamily="18" charset="0"/>
                <a:cs typeface="Consolas" pitchFamily="49" charset="0"/>
              </a:rPr>
              <a:t>id="section2"</a:t>
            </a:r>
            <a:r>
              <a:rPr lang="en-US" sz="2600" noProof="1">
                <a:solidFill>
                  <a:srgbClr val="000000"/>
                </a:solidFill>
                <a:latin typeface="Book Antiqua" panose="02040602050305030304" pitchFamily="18" charset="0"/>
                <a:cs typeface="Consolas" pitchFamily="49" charset="0"/>
              </a:rPr>
              <a:t>&gt;Some background&lt;/h2&gt;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sz="2600" noProof="1">
                <a:solidFill>
                  <a:srgbClr val="000000"/>
                </a:solidFill>
                <a:latin typeface="Book Antiqua" panose="02040602050305030304" pitchFamily="18" charset="0"/>
                <a:cs typeface="Consolas" pitchFamily="49" charset="0"/>
              </a:rPr>
              <a:t>... Section 2 follows here ...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sz="2600" noProof="1">
                <a:solidFill>
                  <a:srgbClr val="000000"/>
                </a:solidFill>
                <a:latin typeface="Book Antiqua" panose="02040602050305030304" pitchFamily="18" charset="0"/>
                <a:cs typeface="Consolas" pitchFamily="49" charset="0"/>
              </a:rPr>
              <a:t>&lt;h3 </a:t>
            </a:r>
            <a:r>
              <a:rPr lang="en-US" sz="2600" noProof="1">
                <a:solidFill>
                  <a:srgbClr val="FF0000"/>
                </a:solidFill>
                <a:latin typeface="Book Antiqua" panose="02040602050305030304" pitchFamily="18" charset="0"/>
                <a:cs typeface="Consolas" pitchFamily="49" charset="0"/>
              </a:rPr>
              <a:t>id="section2.1"</a:t>
            </a:r>
            <a:r>
              <a:rPr lang="en-US" sz="2600" noProof="1">
                <a:solidFill>
                  <a:srgbClr val="000000"/>
                </a:solidFill>
                <a:latin typeface="Book Antiqua" panose="02040602050305030304" pitchFamily="18" charset="0"/>
                <a:cs typeface="Consolas" pitchFamily="49" charset="0"/>
              </a:rPr>
              <a:t>&gt;Project History&lt;/h3&gt;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en-US" sz="2600" noProof="1">
                <a:solidFill>
                  <a:srgbClr val="000000"/>
                </a:solidFill>
                <a:latin typeface="Book Antiqua" panose="02040602050305030304" pitchFamily="18" charset="0"/>
                <a:cs typeface="Consolas" pitchFamily="49" charset="0"/>
              </a:rPr>
              <a:t>... Section 2.1 follows here ...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5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145"/>
            <a:ext cx="10515600" cy="2837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4" descr="links-to-same-docum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14097"/>
            <a:ext cx="10515600" cy="553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19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084"/>
            <a:ext cx="10515600" cy="557047"/>
          </a:xfrm>
        </p:spPr>
        <p:txBody>
          <a:bodyPr>
            <a:normAutofit/>
          </a:bodyPr>
          <a:lstStyle/>
          <a:p>
            <a:r>
              <a:rPr lang="en-GB" alt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Lists: Ordered List / Unordered List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1131"/>
            <a:ext cx="10515600" cy="5535832"/>
          </a:xfrm>
        </p:spPr>
        <p:txBody>
          <a:bodyPr>
            <a:norm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it-IT" sz="2600" noProof="1">
                <a:solidFill>
                  <a:srgbClr val="000000"/>
                </a:solidFill>
                <a:latin typeface="Book Antiqua" panose="02040602050305030304" pitchFamily="18" charset="0"/>
                <a:cs typeface="Courier New" pitchFamily="49" charset="0"/>
              </a:rPr>
              <a:t>&lt;ol type="1"&gt;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it-IT" sz="2600" noProof="1">
                <a:solidFill>
                  <a:srgbClr val="000000"/>
                </a:solidFill>
                <a:latin typeface="Book Antiqua" panose="02040602050305030304" pitchFamily="18" charset="0"/>
                <a:cs typeface="Courier New" pitchFamily="49" charset="0"/>
              </a:rPr>
              <a:t>    &lt;li&gt;Apple&lt;/li&gt;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it-IT" sz="2600" noProof="1">
                <a:solidFill>
                  <a:srgbClr val="000000"/>
                </a:solidFill>
                <a:latin typeface="Book Antiqua" panose="02040602050305030304" pitchFamily="18" charset="0"/>
                <a:cs typeface="Courier New" pitchFamily="49" charset="0"/>
              </a:rPr>
              <a:t>    &lt;li&gt;Orange&lt;/li&gt;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it-IT" sz="2600" noProof="1">
                <a:solidFill>
                  <a:srgbClr val="000000"/>
                </a:solidFill>
                <a:latin typeface="Book Antiqua" panose="02040602050305030304" pitchFamily="18" charset="0"/>
                <a:cs typeface="Courier New" pitchFamily="49" charset="0"/>
              </a:rPr>
              <a:t>    &lt;li&gt;Grapefruit&lt;/li</a:t>
            </a:r>
            <a:r>
              <a:rPr lang="it-IT" sz="2600" noProof="1" smtClean="0">
                <a:solidFill>
                  <a:srgbClr val="000000"/>
                </a:solidFill>
                <a:latin typeface="Book Antiqua" panose="02040602050305030304" pitchFamily="18" charset="0"/>
                <a:cs typeface="Courier New" pitchFamily="49" charset="0"/>
              </a:rPr>
              <a:t>&gt;  </a:t>
            </a:r>
            <a:endParaRPr lang="it-IT" sz="2600" noProof="1">
              <a:solidFill>
                <a:srgbClr val="000000"/>
              </a:solidFill>
              <a:latin typeface="Book Antiqua" panose="02040602050305030304" pitchFamily="18" charset="0"/>
              <a:cs typeface="Courier New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it-IT" sz="2600" noProof="1">
                <a:solidFill>
                  <a:srgbClr val="000000"/>
                </a:solidFill>
                <a:latin typeface="Book Antiqua" panose="02040602050305030304" pitchFamily="18" charset="0"/>
                <a:cs typeface="Courier New" pitchFamily="49" charset="0"/>
              </a:rPr>
              <a:t>&lt;/ol&gt;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endParaRPr lang="it-IT" sz="2600" noProof="1">
              <a:solidFill>
                <a:srgbClr val="000000"/>
              </a:solidFill>
              <a:latin typeface="Book Antiqua" panose="02040602050305030304" pitchFamily="18" charset="0"/>
              <a:cs typeface="Courier New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it-IT" sz="2600" noProof="1">
                <a:solidFill>
                  <a:srgbClr val="000000"/>
                </a:solidFill>
                <a:latin typeface="Book Antiqua" panose="02040602050305030304" pitchFamily="18" charset="0"/>
                <a:cs typeface="Courier New" pitchFamily="49" charset="0"/>
              </a:rPr>
              <a:t>&lt;ul type="disc"&gt;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it-IT" sz="2600" noProof="1">
                <a:solidFill>
                  <a:srgbClr val="000000"/>
                </a:solidFill>
                <a:latin typeface="Book Antiqua" panose="02040602050305030304" pitchFamily="18" charset="0"/>
                <a:cs typeface="Courier New" pitchFamily="49" charset="0"/>
              </a:rPr>
              <a:t>    &lt;li&gt;Apple&lt;/li&gt;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it-IT" sz="2600" noProof="1">
                <a:solidFill>
                  <a:srgbClr val="000000"/>
                </a:solidFill>
                <a:latin typeface="Book Antiqua" panose="02040602050305030304" pitchFamily="18" charset="0"/>
                <a:cs typeface="Courier New" pitchFamily="49" charset="0"/>
              </a:rPr>
              <a:t>    &lt;li&gt;Orange&lt;/li&gt;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it-IT" sz="2600" noProof="1">
                <a:solidFill>
                  <a:srgbClr val="000000"/>
                </a:solidFill>
                <a:latin typeface="Book Antiqua" panose="02040602050305030304" pitchFamily="18" charset="0"/>
                <a:cs typeface="Courier New" pitchFamily="49" charset="0"/>
              </a:rPr>
              <a:t>    &lt;li&gt;Grapefruit&lt;/li&gt;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it-IT" sz="2600" noProof="1">
                <a:solidFill>
                  <a:srgbClr val="000000"/>
                </a:solidFill>
                <a:latin typeface="Book Antiqua" panose="02040602050305030304" pitchFamily="18" charset="0"/>
                <a:cs typeface="Courier New" pitchFamily="49" charset="0"/>
              </a:rPr>
              <a:t>&lt;/ul&gt;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latin typeface="Book Antiqua" panose="02040602050305030304" pitchFamily="18" charset="0"/>
            </a:endParaRPr>
          </a:p>
        </p:txBody>
      </p:sp>
      <p:pic>
        <p:nvPicPr>
          <p:cNvPr id="4" name="Content Placeholder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39" y="641131"/>
            <a:ext cx="3878262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11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9600"/>
          </a:xfrm>
        </p:spPr>
        <p:txBody>
          <a:bodyPr>
            <a:normAutofit/>
          </a:bodyPr>
          <a:lstStyle/>
          <a:p>
            <a:r>
              <a:rPr lang="en-GB" alt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Ordered List types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altLang="en-US" sz="2600" dirty="0">
                <a:latin typeface="Book Antiqua" panose="02040602050305030304" pitchFamily="18" charset="0"/>
              </a:rPr>
              <a:t>&lt;ol type="1"&gt;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altLang="en-US" sz="2600" dirty="0">
                <a:latin typeface="Book Antiqua" panose="02040602050305030304" pitchFamily="18" charset="0"/>
              </a:rPr>
              <a:t>  &lt;li&gt;Apple&lt;/li&gt;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altLang="en-US" sz="2600" dirty="0">
                <a:latin typeface="Book Antiqua" panose="02040602050305030304" pitchFamily="18" charset="0"/>
              </a:rPr>
              <a:t>  &lt;li&gt;Orange&lt;/li&gt;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altLang="en-US" sz="2600" dirty="0">
                <a:latin typeface="Book Antiqua" panose="02040602050305030304" pitchFamily="18" charset="0"/>
              </a:rPr>
              <a:t>  &lt;li&gt;Grapefruit&lt;/li&gt;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altLang="en-US" sz="2600" dirty="0">
                <a:latin typeface="Book Antiqua" panose="02040602050305030304" pitchFamily="18" charset="0"/>
              </a:rPr>
              <a:t>&lt;/ol&gt;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GB" sz="2600" dirty="0">
                <a:latin typeface="Book Antiqua" panose="02040602050305030304" pitchFamily="18" charset="0"/>
              </a:rPr>
              <a:t>&lt;</a:t>
            </a:r>
            <a:r>
              <a:rPr lang="en-GB" sz="2600" dirty="0" err="1">
                <a:latin typeface="Book Antiqua" panose="02040602050305030304" pitchFamily="18" charset="0"/>
              </a:rPr>
              <a:t>ol</a:t>
            </a:r>
            <a:r>
              <a:rPr lang="en-GB" sz="2600" dirty="0">
                <a:latin typeface="Book Antiqua" panose="02040602050305030304" pitchFamily="18" charset="0"/>
              </a:rPr>
              <a:t> type="1"&gt;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GB" sz="2600" dirty="0">
                <a:latin typeface="Book Antiqua" panose="02040602050305030304" pitchFamily="18" charset="0"/>
              </a:rPr>
              <a:t>Type=1 </a:t>
            </a:r>
            <a:r>
              <a:rPr lang="en-GB" sz="2600" dirty="0">
                <a:latin typeface="Book Antiqua" panose="02040602050305030304" pitchFamily="18" charset="0"/>
                <a:sym typeface="Wingdings" pitchFamily="2" charset="2"/>
              </a:rPr>
              <a:t> 1,2,3,4,5…</a:t>
            </a:r>
            <a:endParaRPr lang="en-GB" sz="2600" dirty="0">
              <a:latin typeface="Book Antiqua" panose="02040602050305030304" pitchFamily="18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GB" sz="2600" dirty="0">
                <a:latin typeface="Book Antiqua" panose="02040602050305030304" pitchFamily="18" charset="0"/>
              </a:rPr>
              <a:t>Type=A</a:t>
            </a:r>
            <a:r>
              <a:rPr lang="it-IT" sz="2600" dirty="0">
                <a:latin typeface="Book Antiqua" panose="02040602050305030304" pitchFamily="18" charset="0"/>
              </a:rPr>
              <a:t> </a:t>
            </a:r>
            <a:r>
              <a:rPr lang="en-GB" sz="2600" dirty="0">
                <a:latin typeface="Book Antiqua" panose="02040602050305030304" pitchFamily="18" charset="0"/>
                <a:sym typeface="Wingdings" pitchFamily="2" charset="2"/>
              </a:rPr>
              <a:t> A,B,C,D…</a:t>
            </a:r>
            <a:endParaRPr lang="it-IT" sz="2600" dirty="0">
              <a:latin typeface="Book Antiqua" panose="02040602050305030304" pitchFamily="18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GB" sz="2600" dirty="0">
                <a:latin typeface="Book Antiqua" panose="02040602050305030304" pitchFamily="18" charset="0"/>
              </a:rPr>
              <a:t>Type=a</a:t>
            </a:r>
            <a:r>
              <a:rPr lang="en-GB" sz="2600" dirty="0">
                <a:latin typeface="Book Antiqua" panose="02040602050305030304" pitchFamily="18" charset="0"/>
                <a:sym typeface="Wingdings" pitchFamily="2" charset="2"/>
              </a:rPr>
              <a:t>  </a:t>
            </a:r>
            <a:r>
              <a:rPr lang="en-GB" sz="2600" dirty="0" err="1">
                <a:latin typeface="Book Antiqua" panose="02040602050305030304" pitchFamily="18" charset="0"/>
                <a:sym typeface="Wingdings" pitchFamily="2" charset="2"/>
              </a:rPr>
              <a:t>a,b,c,d</a:t>
            </a:r>
            <a:r>
              <a:rPr lang="en-GB" sz="2600" dirty="0">
                <a:latin typeface="Book Antiqua" panose="02040602050305030304" pitchFamily="18" charset="0"/>
                <a:sym typeface="Wingdings" pitchFamily="2" charset="2"/>
              </a:rPr>
              <a:t>,…</a:t>
            </a:r>
            <a:endParaRPr lang="en-GB" sz="2600" dirty="0">
              <a:latin typeface="Book Antiqua" panose="02040602050305030304" pitchFamily="18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GB" sz="2600" dirty="0">
                <a:latin typeface="Book Antiqua" panose="02040602050305030304" pitchFamily="18" charset="0"/>
              </a:rPr>
              <a:t>Type=I</a:t>
            </a:r>
            <a:r>
              <a:rPr lang="en-GB" sz="2600" dirty="0">
                <a:latin typeface="Book Antiqua" panose="02040602050305030304" pitchFamily="18" charset="0"/>
                <a:sym typeface="Wingdings" pitchFamily="2" charset="2"/>
              </a:rPr>
              <a:t>   I,II,III,IV,…</a:t>
            </a:r>
            <a:endParaRPr lang="en-GB" sz="2600" dirty="0">
              <a:latin typeface="Book Antiqua" panose="02040602050305030304" pitchFamily="18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GB" sz="2600" dirty="0">
                <a:latin typeface="Book Antiqua" panose="02040602050305030304" pitchFamily="18" charset="0"/>
              </a:rPr>
              <a:t>Type=</a:t>
            </a:r>
            <a:r>
              <a:rPr lang="en-GB" sz="2600" dirty="0" err="1">
                <a:latin typeface="Book Antiqua" panose="02040602050305030304" pitchFamily="18" charset="0"/>
              </a:rPr>
              <a:t>i</a:t>
            </a:r>
            <a:r>
              <a:rPr lang="en-GB" sz="2600" dirty="0">
                <a:latin typeface="Book Antiqua" panose="02040602050305030304" pitchFamily="18" charset="0"/>
                <a:sym typeface="Wingdings" pitchFamily="2" charset="2"/>
              </a:rPr>
              <a:t>  </a:t>
            </a:r>
            <a:r>
              <a:rPr lang="en-GB" sz="2600" dirty="0" err="1">
                <a:latin typeface="Book Antiqua" panose="02040602050305030304" pitchFamily="18" charset="0"/>
                <a:sym typeface="Wingdings" pitchFamily="2" charset="2"/>
              </a:rPr>
              <a:t>i,ii,iii,iv</a:t>
            </a:r>
            <a:endParaRPr lang="en-US" sz="2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0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15006"/>
          </a:xfrm>
        </p:spPr>
        <p:txBody>
          <a:bodyPr>
            <a:normAutofit/>
          </a:bodyPr>
          <a:lstStyle/>
          <a:p>
            <a:r>
              <a:rPr lang="en-GB" alt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Unordered List types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5006"/>
            <a:ext cx="10515600" cy="61800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altLang="en-US" sz="2600" dirty="0">
                <a:latin typeface="Book Antiqua" panose="02040602050305030304" pitchFamily="18" charset="0"/>
              </a:rPr>
              <a:t>&lt;ul type="disk"&gt;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altLang="en-US" sz="2600" dirty="0">
                <a:latin typeface="Book Antiqua" panose="02040602050305030304" pitchFamily="18" charset="0"/>
              </a:rPr>
              <a:t>   &lt;li&gt;Apple&lt;/li&gt;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altLang="en-US" sz="2600" dirty="0">
                <a:latin typeface="Book Antiqua" panose="02040602050305030304" pitchFamily="18" charset="0"/>
              </a:rPr>
              <a:t>   &lt;li&gt;Orange&lt;/li&gt;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altLang="en-US" sz="2600" dirty="0">
                <a:latin typeface="Book Antiqua" panose="02040602050305030304" pitchFamily="18" charset="0"/>
              </a:rPr>
              <a:t>   &lt;li&gt;Grapefruit&lt;/li&gt;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altLang="en-US" sz="2600" dirty="0">
                <a:latin typeface="Book Antiqua" panose="02040602050305030304" pitchFamily="18" charset="0"/>
              </a:rPr>
              <a:t>&lt;/ul&gt;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Type value can be </a:t>
            </a:r>
            <a:r>
              <a:rPr lang="en-US" sz="2800" b="1" i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disc</a:t>
            </a:r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, </a:t>
            </a:r>
            <a:r>
              <a:rPr lang="en-US" sz="2800" b="1" i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circle</a:t>
            </a:r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 or </a:t>
            </a:r>
            <a:r>
              <a:rPr lang="en-US" sz="2800" b="1" i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square </a:t>
            </a:r>
          </a:p>
          <a:p>
            <a:pPr marL="0" indent="0">
              <a:spcBef>
                <a:spcPct val="50000"/>
              </a:spcBef>
              <a:buNone/>
              <a:defRPr/>
            </a:pPr>
            <a:endParaRPr lang="en-US" sz="2800" b="1" i="1" dirty="0" smtClean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145381" y="4167188"/>
            <a:ext cx="16764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400" b="1" dirty="0">
                <a:latin typeface="+mn-lt"/>
                <a:cs typeface="Arial" charset="0"/>
              </a:rPr>
              <a:t> Apple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400" b="1" dirty="0">
                <a:latin typeface="+mn-lt"/>
                <a:cs typeface="Arial" charset="0"/>
              </a:rPr>
              <a:t> Orange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400" b="1" dirty="0">
                <a:latin typeface="+mn-lt"/>
                <a:cs typeface="Arial" charset="0"/>
              </a:rPr>
              <a:t> Pear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449638" y="4160838"/>
            <a:ext cx="19050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FontTx/>
              <a:buChar char="o"/>
              <a:defRPr/>
            </a:pPr>
            <a:r>
              <a:rPr lang="en-US" sz="2400" b="1" dirty="0">
                <a:latin typeface="+mn-lt"/>
                <a:cs typeface="Arial" charset="0"/>
              </a:rPr>
              <a:t>  Apple</a:t>
            </a:r>
          </a:p>
          <a:p>
            <a:pPr algn="l" eaLnBrk="1" hangingPunct="1">
              <a:spcBef>
                <a:spcPct val="50000"/>
              </a:spcBef>
              <a:buFontTx/>
              <a:buChar char="o"/>
              <a:defRPr/>
            </a:pPr>
            <a:r>
              <a:rPr lang="en-US" sz="2400" b="1" dirty="0">
                <a:latin typeface="+mn-lt"/>
                <a:cs typeface="Arial" charset="0"/>
              </a:rPr>
              <a:t>  Orange</a:t>
            </a:r>
          </a:p>
          <a:p>
            <a:pPr algn="l" eaLnBrk="1" hangingPunct="1">
              <a:spcBef>
                <a:spcPct val="50000"/>
              </a:spcBef>
              <a:buFontTx/>
              <a:buChar char="o"/>
              <a:defRPr/>
            </a:pPr>
            <a:r>
              <a:rPr lang="en-US" sz="2400" b="1" dirty="0">
                <a:latin typeface="+mn-lt"/>
                <a:cs typeface="Arial" charset="0"/>
              </a:rPr>
              <a:t>  Pear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191250" y="4229100"/>
            <a:ext cx="19050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400" b="1" dirty="0">
                <a:latin typeface="+mn-lt"/>
                <a:cs typeface="Arial" charset="0"/>
              </a:rPr>
              <a:t>  Apple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400" b="1" dirty="0">
                <a:latin typeface="+mn-lt"/>
                <a:cs typeface="Arial" charset="0"/>
              </a:rPr>
              <a:t>  Orange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400" b="1" dirty="0">
                <a:latin typeface="+mn-lt"/>
                <a:cs typeface="Arial" charset="0"/>
              </a:rPr>
              <a:t>  Pear</a:t>
            </a: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6096000" y="4160838"/>
            <a:ext cx="447675" cy="1676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3345355" y="4160837"/>
            <a:ext cx="431800" cy="1600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026510" y="4129088"/>
            <a:ext cx="431800" cy="1600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83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084"/>
            <a:ext cx="10515600" cy="567558"/>
          </a:xfrm>
        </p:spPr>
        <p:txBody>
          <a:bodyPr>
            <a:normAutofit/>
          </a:bodyPr>
          <a:lstStyle/>
          <a:p>
            <a:r>
              <a:rPr lang="en-GB" alt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Nested unordered lists in HTML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1641"/>
            <a:ext cx="10515600" cy="55389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altLang="en-US" sz="2600" dirty="0">
                <a:latin typeface="Book Antiqua" panose="02040602050305030304" pitchFamily="18" charset="0"/>
              </a:rPr>
              <a:t>&lt;ul 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altLang="en-US" sz="2600" dirty="0">
                <a:latin typeface="Book Antiqua" panose="02040602050305030304" pitchFamily="18" charset="0"/>
              </a:rPr>
              <a:t>  &lt;li&gt;.....&lt;/li&gt;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altLang="en-US" sz="2600" dirty="0">
                <a:latin typeface="Book Antiqua" panose="02040602050305030304" pitchFamily="18" charset="0"/>
              </a:rPr>
              <a:t>  &lt;li&gt;...&lt;/li</a:t>
            </a:r>
            <a:r>
              <a:rPr lang="it-IT" altLang="en-US" sz="2600" dirty="0" smtClean="0">
                <a:latin typeface="Book Antiqua" panose="02040602050305030304" pitchFamily="18" charset="0"/>
              </a:rPr>
              <a:t>&gt;</a:t>
            </a:r>
            <a:endParaRPr lang="it-IT" altLang="en-US" sz="26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altLang="en-US" sz="2600" dirty="0">
                <a:latin typeface="Book Antiqua" panose="02040602050305030304" pitchFamily="18" charset="0"/>
              </a:rPr>
              <a:t>          &lt;ul 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altLang="en-US" sz="2600" dirty="0">
                <a:latin typeface="Book Antiqua" panose="02040602050305030304" pitchFamily="18" charset="0"/>
              </a:rPr>
              <a:t>                &lt;li&gt;.....&lt;/li&gt;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altLang="en-US" sz="2600" dirty="0">
                <a:latin typeface="Book Antiqua" panose="02040602050305030304" pitchFamily="18" charset="0"/>
              </a:rPr>
              <a:t>                &lt;li&gt;...&lt;/li&gt;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altLang="en-US" sz="2600" dirty="0">
                <a:latin typeface="Book Antiqua" panose="02040602050305030304" pitchFamily="18" charset="0"/>
              </a:rPr>
              <a:t>          &lt;/ul</a:t>
            </a:r>
            <a:r>
              <a:rPr lang="it-IT" altLang="en-US" sz="2600" dirty="0" smtClean="0">
                <a:latin typeface="Book Antiqua" panose="02040602050305030304" pitchFamily="18" charset="0"/>
              </a:rPr>
              <a:t>&gt;</a:t>
            </a:r>
            <a:endParaRPr lang="it-IT" altLang="en-US" sz="26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altLang="en-US" sz="2600" dirty="0">
                <a:latin typeface="Book Antiqua" panose="02040602050305030304" pitchFamily="18" charset="0"/>
              </a:rPr>
              <a:t>  &lt;li&gt;....&lt;/li&gt;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altLang="en-US" sz="2600" dirty="0">
                <a:latin typeface="Book Antiqua" panose="02040602050305030304" pitchFamily="18" charset="0"/>
              </a:rPr>
              <a:t>&lt;/ul&gt;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C:\Documents and Settings\audrey\Desktop\PowerPoint\IWWW slides\InetWWW_gifs\Chapter 04\LIST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152" y="861847"/>
            <a:ext cx="5705475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40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084"/>
            <a:ext cx="10515600" cy="557048"/>
          </a:xfrm>
        </p:spPr>
        <p:txBody>
          <a:bodyPr>
            <a:normAutofit/>
          </a:bodyPr>
          <a:lstStyle/>
          <a:p>
            <a:r>
              <a:rPr lang="en-GB" alt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Similarly nested ordered lists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Content Placeholder 4" descr="C:\Documents and Settings\audrey\Desktop\PowerPoint\IWWW slides\InetWWW_gifs\Chapter 04\LIST3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1338" y="929864"/>
            <a:ext cx="7077075" cy="5000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72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736</Words>
  <Application>Microsoft Office PowerPoint</Application>
  <PresentationFormat>Widescreen</PresentationFormat>
  <Paragraphs>189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Book Antiqua</vt:lpstr>
      <vt:lpstr>Calibri</vt:lpstr>
      <vt:lpstr>Calibri Light</vt:lpstr>
      <vt:lpstr>Consolas</vt:lpstr>
      <vt:lpstr>Courier New</vt:lpstr>
      <vt:lpstr>Times New Roman</vt:lpstr>
      <vt:lpstr>Wingdings</vt:lpstr>
      <vt:lpstr>Office Theme</vt:lpstr>
      <vt:lpstr>Web Development  Lecture 02</vt:lpstr>
      <vt:lpstr>Links path to pages on same server</vt:lpstr>
      <vt:lpstr>Link to location in the same document</vt:lpstr>
      <vt:lpstr>.</vt:lpstr>
      <vt:lpstr>Lists: Ordered List / Unordered List</vt:lpstr>
      <vt:lpstr>Ordered List types</vt:lpstr>
      <vt:lpstr>Unordered List types</vt:lpstr>
      <vt:lpstr>Nested unordered lists in HTML</vt:lpstr>
      <vt:lpstr>Similarly nested ordered lists</vt:lpstr>
      <vt:lpstr>Definition lists: &lt;dl&gt;,&lt;dt&gt;,&lt;dd&gt;</vt:lpstr>
      <vt:lpstr>HTML special characters</vt:lpstr>
      <vt:lpstr>&lt;div&gt; </vt:lpstr>
      <vt:lpstr>.</vt:lpstr>
      <vt:lpstr>.</vt:lpstr>
      <vt:lpstr>Span Example with CSS: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40</cp:revision>
  <dcterms:created xsi:type="dcterms:W3CDTF">2025-05-19T05:32:27Z</dcterms:created>
  <dcterms:modified xsi:type="dcterms:W3CDTF">2025-05-20T05:40:03Z</dcterms:modified>
</cp:coreProperties>
</file>