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56" r:id="rId3"/>
    <p:sldId id="257" r:id="rId4"/>
    <p:sldId id="261" r:id="rId5"/>
    <p:sldId id="270" r:id="rId6"/>
    <p:sldId id="271" r:id="rId7"/>
    <p:sldId id="263" r:id="rId8"/>
    <p:sldId id="273" r:id="rId9"/>
    <p:sldId id="272" r:id="rId10"/>
    <p:sldId id="274"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C39C3-020D-44A2-8A8E-74CC2B4E9E0C}" type="datetimeFigureOut">
              <a:rPr lang="en-SG" smtClean="0"/>
              <a:t>5/1/2025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0712F-6E77-4FC3-AF40-944904803766}" type="slidenum">
              <a:rPr lang="en-SG" smtClean="0"/>
              <a:t>‹#›</a:t>
            </a:fld>
            <a:endParaRPr lang="en-SG"/>
          </a:p>
        </p:txBody>
      </p:sp>
    </p:spTree>
    <p:extLst>
      <p:ext uri="{BB962C8B-B14F-4D97-AF65-F5344CB8AC3E}">
        <p14:creationId xmlns:p14="http://schemas.microsoft.com/office/powerpoint/2010/main" val="279199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9EC6-6ACC-3AB1-967E-DD67718AB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9998E8-2DCE-84AA-F8B7-18BB43E17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10443D3-DC75-AA57-C994-EBCDFFE1B974}"/>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5" name="Footer Placeholder 4">
            <a:extLst>
              <a:ext uri="{FF2B5EF4-FFF2-40B4-BE49-F238E27FC236}">
                <a16:creationId xmlns:a16="http://schemas.microsoft.com/office/drawing/2014/main" id="{0E6DAE0A-1273-9E69-6B36-38D5269C3A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A22846D-9DA9-B826-6848-2097FCEF1919}"/>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358250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C704-6402-4AFB-2174-F21C52F1F2C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A0CF42-7DCD-9D2A-1027-726A056C31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E37174-FF28-5AE1-81A9-084771CC745E}"/>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5" name="Footer Placeholder 4">
            <a:extLst>
              <a:ext uri="{FF2B5EF4-FFF2-40B4-BE49-F238E27FC236}">
                <a16:creationId xmlns:a16="http://schemas.microsoft.com/office/drawing/2014/main" id="{4C5E5726-6FEE-A452-9471-A1DE14C0748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742B58-E929-FDB8-6C45-30405E976174}"/>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75492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FF71D-1170-8E25-72E2-75AEE16FC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0FC32D-A66B-9F54-854E-A989DD345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50EC879-64C4-DB9D-EA93-BDF6FA420A07}"/>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5" name="Footer Placeholder 4">
            <a:extLst>
              <a:ext uri="{FF2B5EF4-FFF2-40B4-BE49-F238E27FC236}">
                <a16:creationId xmlns:a16="http://schemas.microsoft.com/office/drawing/2014/main" id="{003173D7-21DB-AA9C-51E4-2310D206A5B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4D8A168-B1D6-BF23-CA45-B04755054B1F}"/>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15979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FCE6-106B-BBCA-DE6E-0476C092A39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36E72FC-FD6B-09F3-80B4-86F1B2BAB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F7496F-43BC-92EA-4DC5-489E7371D6AF}"/>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5" name="Footer Placeholder 4">
            <a:extLst>
              <a:ext uri="{FF2B5EF4-FFF2-40B4-BE49-F238E27FC236}">
                <a16:creationId xmlns:a16="http://schemas.microsoft.com/office/drawing/2014/main" id="{D309A8D9-00A1-75D2-54EA-8A7E5C5464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C1E96B0-03BC-7B3E-A26F-FAA63CFD9D75}"/>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240140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669-2112-B218-3752-7651EAACD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D9424A7-8420-4497-2B24-4CC8B8116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A2662-923A-795F-30E4-0E8F5CBA02D8}"/>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5" name="Footer Placeholder 4">
            <a:extLst>
              <a:ext uri="{FF2B5EF4-FFF2-40B4-BE49-F238E27FC236}">
                <a16:creationId xmlns:a16="http://schemas.microsoft.com/office/drawing/2014/main" id="{2F282978-ACCE-2DD4-85EE-D6C8E8F37A2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5CAE8BD-7EC6-4FD6-6436-E9BCBE30F28E}"/>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214453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FA8D-7149-79F9-B76A-95A0B648213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E9848EB-2DD1-B38B-D21B-D97267EBA4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21979F6-0EBC-550F-39B2-DE6118946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ACDB001-3C9B-6AC0-D016-D20B5615C019}"/>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6" name="Footer Placeholder 5">
            <a:extLst>
              <a:ext uri="{FF2B5EF4-FFF2-40B4-BE49-F238E27FC236}">
                <a16:creationId xmlns:a16="http://schemas.microsoft.com/office/drawing/2014/main" id="{937377B0-82FE-B45B-A503-B061DC175A6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BB39891-60FA-767C-C611-E5BABA2CFC36}"/>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68635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E1EB-2979-1DBF-41C4-EF09FA5E4BD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DF92CEB-A9C3-7572-F202-47A08F8EE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C9184-BB5C-7F0A-63AB-88BFF24B5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79DB9D3-7ED6-A4EF-841A-C91AD6054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651DF-FDDD-D77B-D8F3-B9B072919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3EF7178-C598-72C1-FAA6-CCE846CAB14A}"/>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8" name="Footer Placeholder 7">
            <a:extLst>
              <a:ext uri="{FF2B5EF4-FFF2-40B4-BE49-F238E27FC236}">
                <a16:creationId xmlns:a16="http://schemas.microsoft.com/office/drawing/2014/main" id="{4CF7B8DF-0C34-87CE-6BB0-AF2B880104A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BFB5048-E48E-73B4-D0B7-ED777A36388A}"/>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79145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E129-4511-1796-4BB6-65AACE351CC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16A06F7-7065-F080-B45E-5050E8F1BBCF}"/>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4" name="Footer Placeholder 3">
            <a:extLst>
              <a:ext uri="{FF2B5EF4-FFF2-40B4-BE49-F238E27FC236}">
                <a16:creationId xmlns:a16="http://schemas.microsoft.com/office/drawing/2014/main" id="{47CBCE5A-D671-8F43-06F8-9049AE28A0C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512249-D45B-C229-FE5D-E130850ABBE2}"/>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167559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E2305-5299-A28D-D7AB-5B94EC0F272C}"/>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3" name="Footer Placeholder 2">
            <a:extLst>
              <a:ext uri="{FF2B5EF4-FFF2-40B4-BE49-F238E27FC236}">
                <a16:creationId xmlns:a16="http://schemas.microsoft.com/office/drawing/2014/main" id="{C4AB2906-C012-BF46-0A7E-906282185B1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DFDFE5F-FCD3-71AC-E413-9CEBC546EB4B}"/>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48769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6E31-4B90-536D-8C40-BABAD053A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941C018-576D-E206-9FEC-11C47BA5B9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85D2252-1383-B983-2F53-4B2DB679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50AC1-2ED1-C684-4E2A-BCC41E6D0BA6}"/>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6" name="Footer Placeholder 5">
            <a:extLst>
              <a:ext uri="{FF2B5EF4-FFF2-40B4-BE49-F238E27FC236}">
                <a16:creationId xmlns:a16="http://schemas.microsoft.com/office/drawing/2014/main" id="{065DBED8-9EA1-9D3C-B751-2749EB4D98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19D96F4-8E84-577A-5292-078B05BADA9E}"/>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29657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9D54-6F43-F2C6-CE49-F16B696C7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527DBDA-5494-A86F-FD24-6156F4DB5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F60416C-CDF5-90D8-39F1-C76D332E6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F1B26-2E1D-4813-954A-4B62DB98505D}"/>
              </a:ext>
            </a:extLst>
          </p:cNvPr>
          <p:cNvSpPr>
            <a:spLocks noGrp="1"/>
          </p:cNvSpPr>
          <p:nvPr>
            <p:ph type="dt" sz="half" idx="10"/>
          </p:nvPr>
        </p:nvSpPr>
        <p:spPr/>
        <p:txBody>
          <a:bodyPr/>
          <a:lstStyle/>
          <a:p>
            <a:fld id="{99086839-C79E-4D75-A0E8-7B9E7DE3D84E}" type="datetimeFigureOut">
              <a:rPr lang="en-SG" smtClean="0"/>
              <a:t>5/1/2025</a:t>
            </a:fld>
            <a:endParaRPr lang="en-SG"/>
          </a:p>
        </p:txBody>
      </p:sp>
      <p:sp>
        <p:nvSpPr>
          <p:cNvPr id="6" name="Footer Placeholder 5">
            <a:extLst>
              <a:ext uri="{FF2B5EF4-FFF2-40B4-BE49-F238E27FC236}">
                <a16:creationId xmlns:a16="http://schemas.microsoft.com/office/drawing/2014/main" id="{95C1FE9E-662B-B314-1E17-6DDB9808650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9D1CC2E-35AF-5DA0-95E2-CB73B25921EE}"/>
              </a:ext>
            </a:extLst>
          </p:cNvPr>
          <p:cNvSpPr>
            <a:spLocks noGrp="1"/>
          </p:cNvSpPr>
          <p:nvPr>
            <p:ph type="sldNum" sz="quarter" idx="12"/>
          </p:nvPr>
        </p:nvSpPr>
        <p:spPr/>
        <p:txBody>
          <a:bodyPr/>
          <a:lstStyle/>
          <a:p>
            <a:fld id="{7C5ECF35-2211-4A65-8317-7276FD0A5D26}" type="slidenum">
              <a:rPr lang="en-SG" smtClean="0"/>
              <a:t>‹#›</a:t>
            </a:fld>
            <a:endParaRPr lang="en-SG"/>
          </a:p>
        </p:txBody>
      </p:sp>
    </p:spTree>
    <p:extLst>
      <p:ext uri="{BB962C8B-B14F-4D97-AF65-F5344CB8AC3E}">
        <p14:creationId xmlns:p14="http://schemas.microsoft.com/office/powerpoint/2010/main" val="108528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D5AAF-1BF7-6A92-7CA7-F6054483D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A9463D8-D49F-440E-852C-ABD317887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2431389-E3E6-B1F1-6AEE-B6361644D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86839-C79E-4D75-A0E8-7B9E7DE3D84E}" type="datetimeFigureOut">
              <a:rPr lang="en-SG" smtClean="0"/>
              <a:t>5/1/2025</a:t>
            </a:fld>
            <a:endParaRPr lang="en-SG"/>
          </a:p>
        </p:txBody>
      </p:sp>
      <p:sp>
        <p:nvSpPr>
          <p:cNvPr id="5" name="Footer Placeholder 4">
            <a:extLst>
              <a:ext uri="{FF2B5EF4-FFF2-40B4-BE49-F238E27FC236}">
                <a16:creationId xmlns:a16="http://schemas.microsoft.com/office/drawing/2014/main" id="{1E880A43-17D3-2A61-3D52-E56B062DA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35E9384-5BCA-C96B-D6DD-867D6AC9D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ECF35-2211-4A65-8317-7276FD0A5D26}" type="slidenum">
              <a:rPr lang="en-SG" smtClean="0"/>
              <a:t>‹#›</a:t>
            </a:fld>
            <a:endParaRPr lang="en-SG"/>
          </a:p>
        </p:txBody>
      </p:sp>
    </p:spTree>
    <p:extLst>
      <p:ext uri="{BB962C8B-B14F-4D97-AF65-F5344CB8AC3E}">
        <p14:creationId xmlns:p14="http://schemas.microsoft.com/office/powerpoint/2010/main" val="2144128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yasserh/twitter-tweets-sentiment-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7E405-C315-D369-0B8C-823D7D020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7454B-58D0-1FAC-546C-94C2B0C20015}"/>
              </a:ext>
            </a:extLst>
          </p:cNvPr>
          <p:cNvSpPr>
            <a:spLocks noGrp="1"/>
          </p:cNvSpPr>
          <p:nvPr>
            <p:ph type="ctrTitle"/>
          </p:nvPr>
        </p:nvSpPr>
        <p:spPr>
          <a:xfrm>
            <a:off x="1092679" y="2330570"/>
            <a:ext cx="10006641" cy="548227"/>
          </a:xfrm>
        </p:spPr>
        <p:txBody>
          <a:bodyPr>
            <a:noAutofit/>
          </a:bodyPr>
          <a:lstStyle/>
          <a:p>
            <a:r>
              <a:rPr lang="en-SG" sz="2400" b="1" dirty="0">
                <a:latin typeface="Gill Sans MT" panose="020B0502020104020203" pitchFamily="34" charset="0"/>
              </a:rPr>
              <a:t>TWITTER SENTIMENT ANALYSIS</a:t>
            </a:r>
          </a:p>
        </p:txBody>
      </p:sp>
      <p:sp>
        <p:nvSpPr>
          <p:cNvPr id="3" name="Subtitle 2">
            <a:extLst>
              <a:ext uri="{FF2B5EF4-FFF2-40B4-BE49-F238E27FC236}">
                <a16:creationId xmlns:a16="http://schemas.microsoft.com/office/drawing/2014/main" id="{C32AC03B-87C7-7DDE-E7B9-FF3A927AD188}"/>
              </a:ext>
            </a:extLst>
          </p:cNvPr>
          <p:cNvSpPr>
            <a:spLocks noGrp="1"/>
          </p:cNvSpPr>
          <p:nvPr>
            <p:ph type="subTitle" idx="1"/>
          </p:nvPr>
        </p:nvSpPr>
        <p:spPr>
          <a:xfrm>
            <a:off x="1380226" y="3527275"/>
            <a:ext cx="9144000" cy="548227"/>
          </a:xfrm>
        </p:spPr>
        <p:txBody>
          <a:bodyPr/>
          <a:lstStyle/>
          <a:p>
            <a:r>
              <a:rPr lang="en-SG" dirty="0"/>
              <a:t>(Text Analysis and prediction using Python Libraries)</a:t>
            </a:r>
          </a:p>
        </p:txBody>
      </p:sp>
    </p:spTree>
    <p:extLst>
      <p:ext uri="{BB962C8B-B14F-4D97-AF65-F5344CB8AC3E}">
        <p14:creationId xmlns:p14="http://schemas.microsoft.com/office/powerpoint/2010/main" val="225897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344B4-2DCF-6227-5B73-3E5FC9BAD5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53DE026-1AC6-225A-CB7A-44BC6C5F5DAC}"/>
              </a:ext>
            </a:extLst>
          </p:cNvPr>
          <p:cNvSpPr txBox="1"/>
          <p:nvPr/>
        </p:nvSpPr>
        <p:spPr>
          <a:xfrm>
            <a:off x="350808" y="491832"/>
            <a:ext cx="8586159" cy="369332"/>
          </a:xfrm>
          <a:prstGeom prst="rect">
            <a:avLst/>
          </a:prstGeom>
          <a:noFill/>
        </p:spPr>
        <p:txBody>
          <a:bodyPr wrap="square" rtlCol="0">
            <a:spAutoFit/>
          </a:bodyPr>
          <a:lstStyle/>
          <a:p>
            <a:r>
              <a:rPr lang="en-SG" b="1" dirty="0"/>
              <a:t>4. PREDICTIVE Models using </a:t>
            </a:r>
            <a:r>
              <a:rPr lang="en-SG" b="1" dirty="0" err="1"/>
              <a:t>TfidfVectorizer</a:t>
            </a:r>
            <a:r>
              <a:rPr lang="en-SG" b="1" dirty="0"/>
              <a:t> - Metrics</a:t>
            </a:r>
          </a:p>
        </p:txBody>
      </p:sp>
      <p:sp>
        <p:nvSpPr>
          <p:cNvPr id="12" name="Slide Number Placeholder 11">
            <a:extLst>
              <a:ext uri="{FF2B5EF4-FFF2-40B4-BE49-F238E27FC236}">
                <a16:creationId xmlns:a16="http://schemas.microsoft.com/office/drawing/2014/main" id="{0DD7BB13-0825-E208-6884-6899FBF0DFCA}"/>
              </a:ext>
            </a:extLst>
          </p:cNvPr>
          <p:cNvSpPr>
            <a:spLocks noGrp="1"/>
          </p:cNvSpPr>
          <p:nvPr>
            <p:ph type="sldNum" sz="quarter" idx="12"/>
          </p:nvPr>
        </p:nvSpPr>
        <p:spPr>
          <a:xfrm>
            <a:off x="8627853" y="6356350"/>
            <a:ext cx="2743200" cy="365125"/>
          </a:xfrm>
        </p:spPr>
        <p:txBody>
          <a:bodyPr/>
          <a:lstStyle/>
          <a:p>
            <a:fld id="{7C5ECF35-2211-4A65-8317-7276FD0A5D26}" type="slidenum">
              <a:rPr lang="en-SG" smtClean="0"/>
              <a:t>10</a:t>
            </a:fld>
            <a:endParaRPr lang="en-SG"/>
          </a:p>
        </p:txBody>
      </p:sp>
      <p:pic>
        <p:nvPicPr>
          <p:cNvPr id="5" name="Picture 4">
            <a:extLst>
              <a:ext uri="{FF2B5EF4-FFF2-40B4-BE49-F238E27FC236}">
                <a16:creationId xmlns:a16="http://schemas.microsoft.com/office/drawing/2014/main" id="{5CE4E27C-9A65-6BC3-582A-59C55035D07F}"/>
              </a:ext>
            </a:extLst>
          </p:cNvPr>
          <p:cNvPicPr>
            <a:picLocks noChangeAspect="1"/>
          </p:cNvPicPr>
          <p:nvPr/>
        </p:nvPicPr>
        <p:blipFill>
          <a:blip r:embed="rId2"/>
          <a:stretch>
            <a:fillRect/>
          </a:stretch>
        </p:blipFill>
        <p:spPr>
          <a:xfrm>
            <a:off x="350808" y="963302"/>
            <a:ext cx="11266714" cy="5317641"/>
          </a:xfrm>
          <a:prstGeom prst="rect">
            <a:avLst/>
          </a:prstGeom>
        </p:spPr>
      </p:pic>
    </p:spTree>
    <p:extLst>
      <p:ext uri="{BB962C8B-B14F-4D97-AF65-F5344CB8AC3E}">
        <p14:creationId xmlns:p14="http://schemas.microsoft.com/office/powerpoint/2010/main" val="77525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42FC-852C-FF88-B71D-F9890082DF9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05AFF9-D500-C893-5F3A-5658F9ED7929}"/>
              </a:ext>
            </a:extLst>
          </p:cNvPr>
          <p:cNvSpPr txBox="1"/>
          <p:nvPr/>
        </p:nvSpPr>
        <p:spPr>
          <a:xfrm>
            <a:off x="615593" y="436737"/>
            <a:ext cx="8586159" cy="369332"/>
          </a:xfrm>
          <a:prstGeom prst="rect">
            <a:avLst/>
          </a:prstGeom>
          <a:noFill/>
        </p:spPr>
        <p:txBody>
          <a:bodyPr wrap="square" rtlCol="0">
            <a:spAutoFit/>
          </a:bodyPr>
          <a:lstStyle/>
          <a:p>
            <a:r>
              <a:rPr lang="en-SG" b="1" dirty="0"/>
              <a:t>4. PREDICTIVE Models – Naive Bayes</a:t>
            </a:r>
          </a:p>
        </p:txBody>
      </p:sp>
      <p:sp>
        <p:nvSpPr>
          <p:cNvPr id="7" name="Slide Number Placeholder 6">
            <a:extLst>
              <a:ext uri="{FF2B5EF4-FFF2-40B4-BE49-F238E27FC236}">
                <a16:creationId xmlns:a16="http://schemas.microsoft.com/office/drawing/2014/main" id="{8A6D4941-0DED-CF3D-DEA5-C4BF1D82CB43}"/>
              </a:ext>
            </a:extLst>
          </p:cNvPr>
          <p:cNvSpPr>
            <a:spLocks noGrp="1"/>
          </p:cNvSpPr>
          <p:nvPr>
            <p:ph type="sldNum" sz="quarter" idx="12"/>
          </p:nvPr>
        </p:nvSpPr>
        <p:spPr/>
        <p:txBody>
          <a:bodyPr/>
          <a:lstStyle/>
          <a:p>
            <a:fld id="{7C5ECF35-2211-4A65-8317-7276FD0A5D26}" type="slidenum">
              <a:rPr lang="en-SG" smtClean="0"/>
              <a:t>11</a:t>
            </a:fld>
            <a:endParaRPr lang="en-SG"/>
          </a:p>
        </p:txBody>
      </p:sp>
      <p:pic>
        <p:nvPicPr>
          <p:cNvPr id="3" name="Picture 2">
            <a:extLst>
              <a:ext uri="{FF2B5EF4-FFF2-40B4-BE49-F238E27FC236}">
                <a16:creationId xmlns:a16="http://schemas.microsoft.com/office/drawing/2014/main" id="{6893AB37-1450-672F-6F36-1EAAF3CFBEE8}"/>
              </a:ext>
            </a:extLst>
          </p:cNvPr>
          <p:cNvPicPr>
            <a:picLocks noChangeAspect="1"/>
          </p:cNvPicPr>
          <p:nvPr/>
        </p:nvPicPr>
        <p:blipFill>
          <a:blip r:embed="rId2"/>
          <a:stretch>
            <a:fillRect/>
          </a:stretch>
        </p:blipFill>
        <p:spPr>
          <a:xfrm>
            <a:off x="223701" y="3259407"/>
            <a:ext cx="4134750" cy="3462068"/>
          </a:xfrm>
          <a:prstGeom prst="rect">
            <a:avLst/>
          </a:prstGeom>
        </p:spPr>
      </p:pic>
      <p:pic>
        <p:nvPicPr>
          <p:cNvPr id="9" name="Picture 8">
            <a:extLst>
              <a:ext uri="{FF2B5EF4-FFF2-40B4-BE49-F238E27FC236}">
                <a16:creationId xmlns:a16="http://schemas.microsoft.com/office/drawing/2014/main" id="{87169853-1EFE-DC48-F40B-00FDB56B5B7E}"/>
              </a:ext>
            </a:extLst>
          </p:cNvPr>
          <p:cNvPicPr>
            <a:picLocks noChangeAspect="1"/>
          </p:cNvPicPr>
          <p:nvPr/>
        </p:nvPicPr>
        <p:blipFill>
          <a:blip r:embed="rId3"/>
          <a:stretch>
            <a:fillRect/>
          </a:stretch>
        </p:blipFill>
        <p:spPr>
          <a:xfrm>
            <a:off x="1205239" y="1063854"/>
            <a:ext cx="2390084" cy="1937767"/>
          </a:xfrm>
          <a:prstGeom prst="rect">
            <a:avLst/>
          </a:prstGeom>
        </p:spPr>
      </p:pic>
      <p:pic>
        <p:nvPicPr>
          <p:cNvPr id="11" name="Picture 10">
            <a:extLst>
              <a:ext uri="{FF2B5EF4-FFF2-40B4-BE49-F238E27FC236}">
                <a16:creationId xmlns:a16="http://schemas.microsoft.com/office/drawing/2014/main" id="{54D719A0-8607-7DD0-A657-D37E72478089}"/>
              </a:ext>
            </a:extLst>
          </p:cNvPr>
          <p:cNvPicPr>
            <a:picLocks noChangeAspect="1"/>
          </p:cNvPicPr>
          <p:nvPr/>
        </p:nvPicPr>
        <p:blipFill>
          <a:blip r:embed="rId4"/>
          <a:stretch>
            <a:fillRect/>
          </a:stretch>
        </p:blipFill>
        <p:spPr>
          <a:xfrm>
            <a:off x="7297786" y="1063854"/>
            <a:ext cx="2441012" cy="2018581"/>
          </a:xfrm>
          <a:prstGeom prst="rect">
            <a:avLst/>
          </a:prstGeom>
        </p:spPr>
      </p:pic>
      <p:pic>
        <p:nvPicPr>
          <p:cNvPr id="13" name="Picture 12">
            <a:extLst>
              <a:ext uri="{FF2B5EF4-FFF2-40B4-BE49-F238E27FC236}">
                <a16:creationId xmlns:a16="http://schemas.microsoft.com/office/drawing/2014/main" id="{BECF2892-48F4-EA48-C10E-24D0A6F91FB8}"/>
              </a:ext>
            </a:extLst>
          </p:cNvPr>
          <p:cNvPicPr>
            <a:picLocks noChangeAspect="1"/>
          </p:cNvPicPr>
          <p:nvPr/>
        </p:nvPicPr>
        <p:blipFill>
          <a:blip r:embed="rId5"/>
          <a:stretch>
            <a:fillRect/>
          </a:stretch>
        </p:blipFill>
        <p:spPr>
          <a:xfrm>
            <a:off x="6638685" y="3190132"/>
            <a:ext cx="3943829" cy="3348780"/>
          </a:xfrm>
          <a:prstGeom prst="rect">
            <a:avLst/>
          </a:prstGeom>
        </p:spPr>
      </p:pic>
    </p:spTree>
    <p:extLst>
      <p:ext uri="{BB962C8B-B14F-4D97-AF65-F5344CB8AC3E}">
        <p14:creationId xmlns:p14="http://schemas.microsoft.com/office/powerpoint/2010/main" val="164136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AB993-DB56-D7F4-C2D6-AFA452755A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307DCD-D8B3-8109-E448-4069AB988DF4}"/>
              </a:ext>
            </a:extLst>
          </p:cNvPr>
          <p:cNvSpPr txBox="1"/>
          <p:nvPr/>
        </p:nvSpPr>
        <p:spPr>
          <a:xfrm>
            <a:off x="615593" y="436737"/>
            <a:ext cx="8586159" cy="369332"/>
          </a:xfrm>
          <a:prstGeom prst="rect">
            <a:avLst/>
          </a:prstGeom>
          <a:noFill/>
        </p:spPr>
        <p:txBody>
          <a:bodyPr wrap="square" rtlCol="0">
            <a:spAutoFit/>
          </a:bodyPr>
          <a:lstStyle/>
          <a:p>
            <a:r>
              <a:rPr lang="en-SG" b="1" dirty="0"/>
              <a:t>5. Conclusion</a:t>
            </a:r>
          </a:p>
        </p:txBody>
      </p:sp>
      <p:sp>
        <p:nvSpPr>
          <p:cNvPr id="2" name="TextBox 1">
            <a:extLst>
              <a:ext uri="{FF2B5EF4-FFF2-40B4-BE49-F238E27FC236}">
                <a16:creationId xmlns:a16="http://schemas.microsoft.com/office/drawing/2014/main" id="{E181CD0F-3CE0-5CF7-E063-C756238806D1}"/>
              </a:ext>
            </a:extLst>
          </p:cNvPr>
          <p:cNvSpPr txBox="1"/>
          <p:nvPr/>
        </p:nvSpPr>
        <p:spPr>
          <a:xfrm>
            <a:off x="615593" y="1457551"/>
            <a:ext cx="10317192" cy="3416320"/>
          </a:xfrm>
          <a:prstGeom prst="rect">
            <a:avLst/>
          </a:prstGeom>
          <a:noFill/>
        </p:spPr>
        <p:txBody>
          <a:bodyPr wrap="square" rtlCol="0">
            <a:spAutoFit/>
          </a:bodyPr>
          <a:lstStyle/>
          <a:p>
            <a:r>
              <a:rPr lang="en-SG" dirty="0"/>
              <a:t>Feature reduction using PCA impacts the performance of predictive models whether we use </a:t>
            </a:r>
            <a:r>
              <a:rPr lang="en-SG" dirty="0" err="1"/>
              <a:t>CountVectorizer</a:t>
            </a:r>
            <a:r>
              <a:rPr lang="en-SG" dirty="0"/>
              <a:t> or </a:t>
            </a:r>
            <a:r>
              <a:rPr lang="en-SG" dirty="0" err="1"/>
              <a:t>TfidfVectoriser</a:t>
            </a:r>
            <a:r>
              <a:rPr lang="en-SG" dirty="0"/>
              <a:t>. </a:t>
            </a:r>
            <a:r>
              <a:rPr lang="en-SG" dirty="0" err="1"/>
              <a:t>NaiveBayes</a:t>
            </a:r>
            <a:r>
              <a:rPr lang="en-SG" dirty="0"/>
              <a:t> using full features is delivering the best predictive model and is chosen for classifying the tweets.</a:t>
            </a:r>
          </a:p>
          <a:p>
            <a:endParaRPr lang="en-SG" dirty="0"/>
          </a:p>
          <a:p>
            <a:r>
              <a:rPr lang="en-SG" dirty="0"/>
              <a:t>The negatively classified comments can be analysed further to extract insights to identify the areas where improvements are required.</a:t>
            </a:r>
          </a:p>
          <a:p>
            <a:endParaRPr lang="en-SG" dirty="0"/>
          </a:p>
          <a:p>
            <a:r>
              <a:rPr lang="en-SG" dirty="0"/>
              <a:t>The positively classified comments, after further text processing will give insights in to current strengths which is giving the organisation a competitive advantage and should strive to maintain those for continued business success.</a:t>
            </a:r>
          </a:p>
          <a:p>
            <a:endParaRPr lang="en-SG" dirty="0"/>
          </a:p>
          <a:p>
            <a:endParaRPr lang="en-SG" dirty="0"/>
          </a:p>
        </p:txBody>
      </p:sp>
      <p:sp>
        <p:nvSpPr>
          <p:cNvPr id="3" name="Slide Number Placeholder 2">
            <a:extLst>
              <a:ext uri="{FF2B5EF4-FFF2-40B4-BE49-F238E27FC236}">
                <a16:creationId xmlns:a16="http://schemas.microsoft.com/office/drawing/2014/main" id="{F6E23959-FEEB-3DE3-887D-BA781B711F38}"/>
              </a:ext>
            </a:extLst>
          </p:cNvPr>
          <p:cNvSpPr>
            <a:spLocks noGrp="1"/>
          </p:cNvSpPr>
          <p:nvPr>
            <p:ph type="sldNum" sz="quarter" idx="12"/>
          </p:nvPr>
        </p:nvSpPr>
        <p:spPr/>
        <p:txBody>
          <a:bodyPr/>
          <a:lstStyle/>
          <a:p>
            <a:fld id="{7C5ECF35-2211-4A65-8317-7276FD0A5D26}" type="slidenum">
              <a:rPr lang="en-SG" smtClean="0"/>
              <a:t>12</a:t>
            </a:fld>
            <a:endParaRPr lang="en-SG"/>
          </a:p>
        </p:txBody>
      </p:sp>
    </p:spTree>
    <p:extLst>
      <p:ext uri="{BB962C8B-B14F-4D97-AF65-F5344CB8AC3E}">
        <p14:creationId xmlns:p14="http://schemas.microsoft.com/office/powerpoint/2010/main" val="314581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C9908D-6E52-E83D-B538-93EEA16B3523}"/>
              </a:ext>
            </a:extLst>
          </p:cNvPr>
          <p:cNvSpPr txBox="1"/>
          <p:nvPr/>
        </p:nvSpPr>
        <p:spPr>
          <a:xfrm>
            <a:off x="1063925" y="2783653"/>
            <a:ext cx="9109494" cy="1477328"/>
          </a:xfrm>
          <a:prstGeom prst="rect">
            <a:avLst/>
          </a:prstGeom>
          <a:noFill/>
        </p:spPr>
        <p:txBody>
          <a:bodyPr wrap="square" rtlCol="0">
            <a:spAutoFit/>
          </a:bodyPr>
          <a:lstStyle/>
          <a:p>
            <a:pPr marL="342900" indent="-342900">
              <a:buAutoNum type="arabicPeriod"/>
            </a:pPr>
            <a:r>
              <a:rPr lang="en-SG" dirty="0"/>
              <a:t>Business Problem and Stakeholders</a:t>
            </a:r>
          </a:p>
          <a:p>
            <a:pPr marL="342900" indent="-342900">
              <a:buAutoNum type="arabicPeriod"/>
            </a:pPr>
            <a:r>
              <a:rPr lang="en-SG" dirty="0"/>
              <a:t>Data Source and Structure</a:t>
            </a:r>
          </a:p>
          <a:p>
            <a:pPr marL="342900" indent="-342900">
              <a:buAutoNum type="arabicPeriod"/>
            </a:pPr>
            <a:r>
              <a:rPr lang="en-SG" dirty="0"/>
              <a:t>Model Building Approach</a:t>
            </a:r>
          </a:p>
          <a:p>
            <a:pPr marL="342900" indent="-342900">
              <a:buAutoNum type="arabicPeriod"/>
            </a:pPr>
            <a:r>
              <a:rPr lang="en-SG" dirty="0"/>
              <a:t>PREDICTIVE Models, Metrics and Model evaluation</a:t>
            </a:r>
          </a:p>
          <a:p>
            <a:r>
              <a:rPr lang="en-SG" dirty="0"/>
              <a:t>5.   Conclusion </a:t>
            </a:r>
          </a:p>
        </p:txBody>
      </p:sp>
      <p:sp>
        <p:nvSpPr>
          <p:cNvPr id="7" name="Title 1">
            <a:extLst>
              <a:ext uri="{FF2B5EF4-FFF2-40B4-BE49-F238E27FC236}">
                <a16:creationId xmlns:a16="http://schemas.microsoft.com/office/drawing/2014/main" id="{F49A8031-1061-21F7-8B1C-5723E1C4351E}"/>
              </a:ext>
            </a:extLst>
          </p:cNvPr>
          <p:cNvSpPr>
            <a:spLocks noGrp="1"/>
          </p:cNvSpPr>
          <p:nvPr>
            <p:ph type="ctrTitle"/>
          </p:nvPr>
        </p:nvSpPr>
        <p:spPr>
          <a:xfrm>
            <a:off x="1063925" y="1508185"/>
            <a:ext cx="10006641" cy="548227"/>
          </a:xfrm>
        </p:spPr>
        <p:txBody>
          <a:bodyPr>
            <a:noAutofit/>
          </a:bodyPr>
          <a:lstStyle/>
          <a:p>
            <a:r>
              <a:rPr lang="en-SG" sz="2400" b="1" dirty="0">
                <a:latin typeface="Gill Sans MT" panose="020B0502020104020203" pitchFamily="34" charset="0"/>
              </a:rPr>
              <a:t>AGENDA</a:t>
            </a:r>
          </a:p>
        </p:txBody>
      </p:sp>
      <p:sp>
        <p:nvSpPr>
          <p:cNvPr id="2" name="Slide Number Placeholder 1">
            <a:extLst>
              <a:ext uri="{FF2B5EF4-FFF2-40B4-BE49-F238E27FC236}">
                <a16:creationId xmlns:a16="http://schemas.microsoft.com/office/drawing/2014/main" id="{7346B1F2-7BBD-8300-9C70-254E586342A8}"/>
              </a:ext>
            </a:extLst>
          </p:cNvPr>
          <p:cNvSpPr>
            <a:spLocks noGrp="1"/>
          </p:cNvSpPr>
          <p:nvPr>
            <p:ph type="sldNum" sz="quarter" idx="12"/>
          </p:nvPr>
        </p:nvSpPr>
        <p:spPr/>
        <p:txBody>
          <a:bodyPr/>
          <a:lstStyle/>
          <a:p>
            <a:fld id="{7C5ECF35-2211-4A65-8317-7276FD0A5D26}" type="slidenum">
              <a:rPr lang="en-SG" smtClean="0"/>
              <a:t>2</a:t>
            </a:fld>
            <a:endParaRPr lang="en-SG"/>
          </a:p>
        </p:txBody>
      </p:sp>
    </p:spTree>
    <p:extLst>
      <p:ext uri="{BB962C8B-B14F-4D97-AF65-F5344CB8AC3E}">
        <p14:creationId xmlns:p14="http://schemas.microsoft.com/office/powerpoint/2010/main" val="29296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927F-A22E-F86D-06B0-97E9963E0D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B6F8846-BFC1-7CA7-213C-1717CDECC5B8}"/>
              </a:ext>
            </a:extLst>
          </p:cNvPr>
          <p:cNvSpPr txBox="1"/>
          <p:nvPr/>
        </p:nvSpPr>
        <p:spPr>
          <a:xfrm>
            <a:off x="563592" y="678611"/>
            <a:ext cx="8586159" cy="646331"/>
          </a:xfrm>
          <a:prstGeom prst="rect">
            <a:avLst/>
          </a:prstGeom>
          <a:noFill/>
        </p:spPr>
        <p:txBody>
          <a:bodyPr wrap="square" rtlCol="0">
            <a:spAutoFit/>
          </a:bodyPr>
          <a:lstStyle/>
          <a:p>
            <a:r>
              <a:rPr lang="en-SG" b="1" dirty="0"/>
              <a:t>1. Business Problem and Stakeholders</a:t>
            </a:r>
          </a:p>
          <a:p>
            <a:r>
              <a:rPr lang="en-SG" dirty="0"/>
              <a:t>	</a:t>
            </a:r>
          </a:p>
        </p:txBody>
      </p:sp>
      <p:sp>
        <p:nvSpPr>
          <p:cNvPr id="5" name="TextBox 4">
            <a:extLst>
              <a:ext uri="{FF2B5EF4-FFF2-40B4-BE49-F238E27FC236}">
                <a16:creationId xmlns:a16="http://schemas.microsoft.com/office/drawing/2014/main" id="{E054AC9C-4777-BBB2-9241-ACBA1F7E6919}"/>
              </a:ext>
            </a:extLst>
          </p:cNvPr>
          <p:cNvSpPr txBox="1"/>
          <p:nvPr/>
        </p:nvSpPr>
        <p:spPr>
          <a:xfrm>
            <a:off x="663771" y="1810508"/>
            <a:ext cx="10621695" cy="2031325"/>
          </a:xfrm>
          <a:prstGeom prst="rect">
            <a:avLst/>
          </a:prstGeom>
          <a:noFill/>
        </p:spPr>
        <p:txBody>
          <a:bodyPr wrap="square" rtlCol="0">
            <a:spAutoFit/>
          </a:bodyPr>
          <a:lstStyle/>
          <a:p>
            <a:r>
              <a:rPr lang="en-US" dirty="0"/>
              <a:t>Given the growing impact of sentiments expressed on social media across businesses, it is essential to monitor and manage this space for the sustained growth and success of all types of organizations. </a:t>
            </a:r>
          </a:p>
          <a:p>
            <a:endParaRPr lang="en-US" dirty="0"/>
          </a:p>
          <a:p>
            <a:r>
              <a:rPr lang="en-US" dirty="0"/>
              <a:t>The objective of this project is to classify the sentiment as either positive or negative by </a:t>
            </a:r>
            <a:r>
              <a:rPr lang="en-US" dirty="0" err="1"/>
              <a:t>analysing</a:t>
            </a:r>
            <a:r>
              <a:rPr lang="en-US" dirty="0"/>
              <a:t> the text in those tweets. Further and future enhancement of the model will enable Brand Monitoring and Reputation Management, Customer Service Automation, obtaining ideas for future and innovative product development etc.</a:t>
            </a:r>
            <a:endParaRPr lang="en-SG" dirty="0"/>
          </a:p>
        </p:txBody>
      </p:sp>
      <p:sp>
        <p:nvSpPr>
          <p:cNvPr id="6" name="TextBox 5">
            <a:extLst>
              <a:ext uri="{FF2B5EF4-FFF2-40B4-BE49-F238E27FC236}">
                <a16:creationId xmlns:a16="http://schemas.microsoft.com/office/drawing/2014/main" id="{94FDA80F-38E7-EE99-52A0-696DBE237B90}"/>
              </a:ext>
            </a:extLst>
          </p:cNvPr>
          <p:cNvSpPr txBox="1"/>
          <p:nvPr/>
        </p:nvSpPr>
        <p:spPr>
          <a:xfrm>
            <a:off x="663771" y="4327399"/>
            <a:ext cx="10895625" cy="369332"/>
          </a:xfrm>
          <a:prstGeom prst="rect">
            <a:avLst/>
          </a:prstGeom>
          <a:noFill/>
        </p:spPr>
        <p:txBody>
          <a:bodyPr wrap="square" rtlCol="0">
            <a:spAutoFit/>
          </a:bodyPr>
          <a:lstStyle/>
          <a:p>
            <a:r>
              <a:rPr lang="en-SG" b="1" dirty="0"/>
              <a:t>Primary Stakeholders </a:t>
            </a:r>
            <a:r>
              <a:rPr lang="en-SG" dirty="0"/>
              <a:t>are all consumer facing businesses who wants to see their business sustained and expanded. </a:t>
            </a:r>
          </a:p>
        </p:txBody>
      </p:sp>
      <p:sp>
        <p:nvSpPr>
          <p:cNvPr id="2" name="Slide Number Placeholder 1">
            <a:extLst>
              <a:ext uri="{FF2B5EF4-FFF2-40B4-BE49-F238E27FC236}">
                <a16:creationId xmlns:a16="http://schemas.microsoft.com/office/drawing/2014/main" id="{C1323EC5-9956-330B-67F2-4E8206F140CB}"/>
              </a:ext>
            </a:extLst>
          </p:cNvPr>
          <p:cNvSpPr>
            <a:spLocks noGrp="1"/>
          </p:cNvSpPr>
          <p:nvPr>
            <p:ph type="sldNum" sz="quarter" idx="12"/>
          </p:nvPr>
        </p:nvSpPr>
        <p:spPr/>
        <p:txBody>
          <a:bodyPr/>
          <a:lstStyle/>
          <a:p>
            <a:fld id="{7C5ECF35-2211-4A65-8317-7276FD0A5D26}" type="slidenum">
              <a:rPr lang="en-SG" smtClean="0"/>
              <a:t>3</a:t>
            </a:fld>
            <a:endParaRPr lang="en-SG"/>
          </a:p>
        </p:txBody>
      </p:sp>
    </p:spTree>
    <p:extLst>
      <p:ext uri="{BB962C8B-B14F-4D97-AF65-F5344CB8AC3E}">
        <p14:creationId xmlns:p14="http://schemas.microsoft.com/office/powerpoint/2010/main" val="353171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22F50-984E-8825-5ED5-63E16308D22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952C24C-23B5-5A97-DB75-54A80831459E}"/>
              </a:ext>
            </a:extLst>
          </p:cNvPr>
          <p:cNvSpPr txBox="1"/>
          <p:nvPr/>
        </p:nvSpPr>
        <p:spPr>
          <a:xfrm>
            <a:off x="504598" y="112273"/>
            <a:ext cx="8586159" cy="646331"/>
          </a:xfrm>
          <a:prstGeom prst="rect">
            <a:avLst/>
          </a:prstGeom>
          <a:noFill/>
        </p:spPr>
        <p:txBody>
          <a:bodyPr wrap="square" rtlCol="0">
            <a:spAutoFit/>
          </a:bodyPr>
          <a:lstStyle/>
          <a:p>
            <a:r>
              <a:rPr lang="en-SG" b="1" dirty="0"/>
              <a:t>2. Data Source and Structure</a:t>
            </a:r>
          </a:p>
          <a:p>
            <a:r>
              <a:rPr lang="en-SG" dirty="0"/>
              <a:t>	</a:t>
            </a:r>
          </a:p>
        </p:txBody>
      </p:sp>
      <p:sp>
        <p:nvSpPr>
          <p:cNvPr id="2" name="TextBox 1">
            <a:extLst>
              <a:ext uri="{FF2B5EF4-FFF2-40B4-BE49-F238E27FC236}">
                <a16:creationId xmlns:a16="http://schemas.microsoft.com/office/drawing/2014/main" id="{712B097F-803B-066B-500D-540F7497354C}"/>
              </a:ext>
            </a:extLst>
          </p:cNvPr>
          <p:cNvSpPr txBox="1"/>
          <p:nvPr/>
        </p:nvSpPr>
        <p:spPr>
          <a:xfrm>
            <a:off x="951855" y="503145"/>
            <a:ext cx="10621695" cy="369332"/>
          </a:xfrm>
          <a:prstGeom prst="rect">
            <a:avLst/>
          </a:prstGeom>
          <a:noFill/>
        </p:spPr>
        <p:txBody>
          <a:bodyPr wrap="square" rtlCol="0">
            <a:spAutoFit/>
          </a:bodyPr>
          <a:lstStyle/>
          <a:p>
            <a:r>
              <a:rPr lang="fr-FR" b="1" i="0" dirty="0">
                <a:effectLst/>
                <a:latin typeface="system-ui"/>
              </a:rPr>
              <a:t>Source - </a:t>
            </a:r>
            <a:r>
              <a:rPr lang="fr-FR" b="1" i="0" dirty="0" err="1">
                <a:effectLst/>
                <a:latin typeface="system-ui"/>
              </a:rPr>
              <a:t>Kaggle</a:t>
            </a:r>
            <a:r>
              <a:rPr lang="fr-FR" b="1" i="0" dirty="0">
                <a:effectLst/>
                <a:latin typeface="system-ui"/>
              </a:rPr>
              <a:t> - </a:t>
            </a:r>
            <a:r>
              <a:rPr lang="en-SG" dirty="0">
                <a:hlinkClick r:id="rId2"/>
              </a:rPr>
              <a:t> Twitter Tweets Sentiment Dataset</a:t>
            </a:r>
            <a:r>
              <a:rPr lang="en-SG" dirty="0"/>
              <a:t>.</a:t>
            </a:r>
          </a:p>
        </p:txBody>
      </p:sp>
      <p:sp>
        <p:nvSpPr>
          <p:cNvPr id="12" name="Slide Number Placeholder 11">
            <a:extLst>
              <a:ext uri="{FF2B5EF4-FFF2-40B4-BE49-F238E27FC236}">
                <a16:creationId xmlns:a16="http://schemas.microsoft.com/office/drawing/2014/main" id="{EF7C268C-D0B0-7B9E-F361-950B47818C69}"/>
              </a:ext>
            </a:extLst>
          </p:cNvPr>
          <p:cNvSpPr>
            <a:spLocks noGrp="1"/>
          </p:cNvSpPr>
          <p:nvPr>
            <p:ph type="sldNum" sz="quarter" idx="12"/>
          </p:nvPr>
        </p:nvSpPr>
        <p:spPr/>
        <p:txBody>
          <a:bodyPr/>
          <a:lstStyle/>
          <a:p>
            <a:fld id="{7C5ECF35-2211-4A65-8317-7276FD0A5D26}" type="slidenum">
              <a:rPr lang="en-SG" smtClean="0"/>
              <a:t>4</a:t>
            </a:fld>
            <a:endParaRPr lang="en-SG"/>
          </a:p>
        </p:txBody>
      </p:sp>
      <p:pic>
        <p:nvPicPr>
          <p:cNvPr id="13" name="Picture 12">
            <a:extLst>
              <a:ext uri="{FF2B5EF4-FFF2-40B4-BE49-F238E27FC236}">
                <a16:creationId xmlns:a16="http://schemas.microsoft.com/office/drawing/2014/main" id="{B944A79B-F546-7DAB-E776-E0E0B7CA44C7}"/>
              </a:ext>
            </a:extLst>
          </p:cNvPr>
          <p:cNvPicPr>
            <a:picLocks noChangeAspect="1"/>
          </p:cNvPicPr>
          <p:nvPr/>
        </p:nvPicPr>
        <p:blipFill>
          <a:blip r:embed="rId3"/>
          <a:stretch>
            <a:fillRect/>
          </a:stretch>
        </p:blipFill>
        <p:spPr>
          <a:xfrm>
            <a:off x="2822032" y="1201948"/>
            <a:ext cx="5152166" cy="5221857"/>
          </a:xfrm>
          <a:prstGeom prst="rect">
            <a:avLst/>
          </a:prstGeom>
        </p:spPr>
      </p:pic>
    </p:spTree>
    <p:extLst>
      <p:ext uri="{BB962C8B-B14F-4D97-AF65-F5344CB8AC3E}">
        <p14:creationId xmlns:p14="http://schemas.microsoft.com/office/powerpoint/2010/main" val="276927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F9318-F120-6BD0-692B-5387A9F894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2B14CFC-95EC-0440-4E60-BC8F718885CF}"/>
              </a:ext>
            </a:extLst>
          </p:cNvPr>
          <p:cNvSpPr txBox="1"/>
          <p:nvPr/>
        </p:nvSpPr>
        <p:spPr>
          <a:xfrm>
            <a:off x="504598" y="112273"/>
            <a:ext cx="8586159" cy="646331"/>
          </a:xfrm>
          <a:prstGeom prst="rect">
            <a:avLst/>
          </a:prstGeom>
          <a:noFill/>
        </p:spPr>
        <p:txBody>
          <a:bodyPr wrap="square" rtlCol="0">
            <a:spAutoFit/>
          </a:bodyPr>
          <a:lstStyle/>
          <a:p>
            <a:r>
              <a:rPr lang="en-SG" b="1" dirty="0"/>
              <a:t>2. Data Source and Structure</a:t>
            </a:r>
          </a:p>
          <a:p>
            <a:r>
              <a:rPr lang="en-SG" dirty="0"/>
              <a:t>	</a:t>
            </a:r>
          </a:p>
        </p:txBody>
      </p:sp>
      <p:sp>
        <p:nvSpPr>
          <p:cNvPr id="12" name="Slide Number Placeholder 11">
            <a:extLst>
              <a:ext uri="{FF2B5EF4-FFF2-40B4-BE49-F238E27FC236}">
                <a16:creationId xmlns:a16="http://schemas.microsoft.com/office/drawing/2014/main" id="{24261BEE-5D51-702A-3A8E-EE12D2BBA57E}"/>
              </a:ext>
            </a:extLst>
          </p:cNvPr>
          <p:cNvSpPr>
            <a:spLocks noGrp="1"/>
          </p:cNvSpPr>
          <p:nvPr>
            <p:ph type="sldNum" sz="quarter" idx="12"/>
          </p:nvPr>
        </p:nvSpPr>
        <p:spPr/>
        <p:txBody>
          <a:bodyPr/>
          <a:lstStyle/>
          <a:p>
            <a:fld id="{7C5ECF35-2211-4A65-8317-7276FD0A5D26}" type="slidenum">
              <a:rPr lang="en-SG" smtClean="0"/>
              <a:t>5</a:t>
            </a:fld>
            <a:endParaRPr lang="en-SG"/>
          </a:p>
        </p:txBody>
      </p:sp>
      <p:pic>
        <p:nvPicPr>
          <p:cNvPr id="5" name="Picture 4">
            <a:extLst>
              <a:ext uri="{FF2B5EF4-FFF2-40B4-BE49-F238E27FC236}">
                <a16:creationId xmlns:a16="http://schemas.microsoft.com/office/drawing/2014/main" id="{9252678B-6388-A8A0-7DD5-950769A72EBA}"/>
              </a:ext>
            </a:extLst>
          </p:cNvPr>
          <p:cNvPicPr>
            <a:picLocks noChangeAspect="1"/>
          </p:cNvPicPr>
          <p:nvPr/>
        </p:nvPicPr>
        <p:blipFill>
          <a:blip r:embed="rId2"/>
          <a:stretch>
            <a:fillRect/>
          </a:stretch>
        </p:blipFill>
        <p:spPr>
          <a:xfrm>
            <a:off x="378126" y="953714"/>
            <a:ext cx="4314644" cy="4180936"/>
          </a:xfrm>
          <a:prstGeom prst="rect">
            <a:avLst/>
          </a:prstGeom>
        </p:spPr>
      </p:pic>
      <p:pic>
        <p:nvPicPr>
          <p:cNvPr id="7" name="Picture 6">
            <a:extLst>
              <a:ext uri="{FF2B5EF4-FFF2-40B4-BE49-F238E27FC236}">
                <a16:creationId xmlns:a16="http://schemas.microsoft.com/office/drawing/2014/main" id="{50B76612-C49D-C6A0-908F-BCBC213CD825}"/>
              </a:ext>
            </a:extLst>
          </p:cNvPr>
          <p:cNvPicPr>
            <a:picLocks noChangeAspect="1"/>
          </p:cNvPicPr>
          <p:nvPr/>
        </p:nvPicPr>
        <p:blipFill>
          <a:blip r:embed="rId3"/>
          <a:stretch>
            <a:fillRect/>
          </a:stretch>
        </p:blipFill>
        <p:spPr>
          <a:xfrm>
            <a:off x="7620671" y="1543232"/>
            <a:ext cx="3180330" cy="3154347"/>
          </a:xfrm>
          <a:prstGeom prst="rect">
            <a:avLst/>
          </a:prstGeom>
        </p:spPr>
      </p:pic>
      <p:sp>
        <p:nvSpPr>
          <p:cNvPr id="8" name="Arrow: Right 7">
            <a:extLst>
              <a:ext uri="{FF2B5EF4-FFF2-40B4-BE49-F238E27FC236}">
                <a16:creationId xmlns:a16="http://schemas.microsoft.com/office/drawing/2014/main" id="{A5CBDF97-C982-50EA-ACA7-DFBAAC899787}"/>
              </a:ext>
            </a:extLst>
          </p:cNvPr>
          <p:cNvSpPr/>
          <p:nvPr/>
        </p:nvSpPr>
        <p:spPr>
          <a:xfrm>
            <a:off x="4623758" y="2952167"/>
            <a:ext cx="2789207" cy="9872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1481782A-13A0-D2D2-5E4D-FFC4A1F2C3A9}"/>
              </a:ext>
            </a:extLst>
          </p:cNvPr>
          <p:cNvSpPr txBox="1"/>
          <p:nvPr/>
        </p:nvSpPr>
        <p:spPr>
          <a:xfrm>
            <a:off x="575094" y="6044242"/>
            <a:ext cx="8126648" cy="369332"/>
          </a:xfrm>
          <a:prstGeom prst="rect">
            <a:avLst/>
          </a:prstGeom>
          <a:noFill/>
        </p:spPr>
        <p:txBody>
          <a:bodyPr wrap="none" rtlCol="0">
            <a:spAutoFit/>
          </a:bodyPr>
          <a:lstStyle/>
          <a:p>
            <a:r>
              <a:rPr lang="en-SG" sz="1200" b="1" dirty="0"/>
              <a:t>Neutral</a:t>
            </a:r>
            <a:r>
              <a:rPr lang="en-SG" dirty="0"/>
              <a:t> </a:t>
            </a:r>
            <a:r>
              <a:rPr lang="en-SG" sz="1200" dirty="0"/>
              <a:t>Sentiments are removed and only </a:t>
            </a:r>
            <a:r>
              <a:rPr lang="en-SG" sz="1200" b="1" dirty="0"/>
              <a:t>Positive</a:t>
            </a:r>
            <a:r>
              <a:rPr lang="en-SG" sz="1200" dirty="0"/>
              <a:t> and </a:t>
            </a:r>
            <a:r>
              <a:rPr lang="en-SG" sz="1200" b="1" dirty="0"/>
              <a:t>Negative</a:t>
            </a:r>
            <a:r>
              <a:rPr lang="en-SG" sz="1200" dirty="0"/>
              <a:t> views are used for further analysis and building the models</a:t>
            </a:r>
          </a:p>
        </p:txBody>
      </p:sp>
    </p:spTree>
    <p:extLst>
      <p:ext uri="{BB962C8B-B14F-4D97-AF65-F5344CB8AC3E}">
        <p14:creationId xmlns:p14="http://schemas.microsoft.com/office/powerpoint/2010/main" val="291686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C23F3-E210-6B89-CE18-10FFBF1A14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DEFF86B-C1E9-7BB4-53D9-24196C71B5C4}"/>
              </a:ext>
            </a:extLst>
          </p:cNvPr>
          <p:cNvSpPr txBox="1"/>
          <p:nvPr/>
        </p:nvSpPr>
        <p:spPr>
          <a:xfrm>
            <a:off x="615593" y="436737"/>
            <a:ext cx="8586159" cy="369332"/>
          </a:xfrm>
          <a:prstGeom prst="rect">
            <a:avLst/>
          </a:prstGeom>
          <a:noFill/>
        </p:spPr>
        <p:txBody>
          <a:bodyPr wrap="square" rtlCol="0">
            <a:spAutoFit/>
          </a:bodyPr>
          <a:lstStyle/>
          <a:p>
            <a:r>
              <a:rPr lang="en-SG" b="1" dirty="0"/>
              <a:t>3. Model Building Approach</a:t>
            </a:r>
          </a:p>
        </p:txBody>
      </p:sp>
      <p:sp>
        <p:nvSpPr>
          <p:cNvPr id="8" name="TextBox 7">
            <a:extLst>
              <a:ext uri="{FF2B5EF4-FFF2-40B4-BE49-F238E27FC236}">
                <a16:creationId xmlns:a16="http://schemas.microsoft.com/office/drawing/2014/main" id="{56932E6D-23BF-3EBA-EC0C-DDB82C019DD9}"/>
              </a:ext>
            </a:extLst>
          </p:cNvPr>
          <p:cNvSpPr txBox="1"/>
          <p:nvPr/>
        </p:nvSpPr>
        <p:spPr>
          <a:xfrm>
            <a:off x="7131479" y="1846053"/>
            <a:ext cx="2737448" cy="1754326"/>
          </a:xfrm>
          <a:prstGeom prst="rect">
            <a:avLst/>
          </a:prstGeom>
          <a:noFill/>
        </p:spPr>
        <p:txBody>
          <a:bodyPr wrap="square" rtlCol="0">
            <a:spAutoFit/>
          </a:bodyPr>
          <a:lstStyle/>
          <a:p>
            <a:r>
              <a:rPr lang="en-SG" b="1" i="1" dirty="0" err="1"/>
              <a:t>LogisticRegression</a:t>
            </a:r>
            <a:endParaRPr lang="en-SG" b="1" i="1" dirty="0"/>
          </a:p>
          <a:p>
            <a:r>
              <a:rPr lang="en-SG" b="1" i="1" dirty="0" err="1"/>
              <a:t>DecisionTreeClassifier</a:t>
            </a:r>
            <a:endParaRPr lang="en-SG" b="1" i="1" dirty="0"/>
          </a:p>
          <a:p>
            <a:r>
              <a:rPr lang="en-SG" b="1" i="1" dirty="0" err="1"/>
              <a:t>RandomForestClassifier</a:t>
            </a:r>
            <a:endParaRPr lang="en-SG" b="1" i="1" dirty="0"/>
          </a:p>
          <a:p>
            <a:r>
              <a:rPr lang="en-SG" b="1" i="1" dirty="0" err="1"/>
              <a:t>BaggingClassifier</a:t>
            </a:r>
            <a:endParaRPr lang="en-SG" b="1" i="1" dirty="0"/>
          </a:p>
          <a:p>
            <a:r>
              <a:rPr lang="en-SG" b="1" i="1" dirty="0" err="1"/>
              <a:t>AdaBoostClassifier</a:t>
            </a:r>
            <a:endParaRPr lang="en-SG" b="1" i="1" dirty="0"/>
          </a:p>
          <a:p>
            <a:r>
              <a:rPr lang="en-SG" b="1" i="1" dirty="0" err="1"/>
              <a:t>StackingClassifier</a:t>
            </a:r>
            <a:endParaRPr lang="en-SG" b="1" i="1" dirty="0"/>
          </a:p>
        </p:txBody>
      </p:sp>
      <p:sp>
        <p:nvSpPr>
          <p:cNvPr id="2" name="Slide Number Placeholder 1">
            <a:extLst>
              <a:ext uri="{FF2B5EF4-FFF2-40B4-BE49-F238E27FC236}">
                <a16:creationId xmlns:a16="http://schemas.microsoft.com/office/drawing/2014/main" id="{0B357707-3242-75FB-14C7-A948361B1EAD}"/>
              </a:ext>
            </a:extLst>
          </p:cNvPr>
          <p:cNvSpPr>
            <a:spLocks noGrp="1"/>
          </p:cNvSpPr>
          <p:nvPr>
            <p:ph type="sldNum" sz="quarter" idx="12"/>
          </p:nvPr>
        </p:nvSpPr>
        <p:spPr/>
        <p:txBody>
          <a:bodyPr/>
          <a:lstStyle/>
          <a:p>
            <a:fld id="{7C5ECF35-2211-4A65-8317-7276FD0A5D26}" type="slidenum">
              <a:rPr lang="en-SG" smtClean="0"/>
              <a:t>6</a:t>
            </a:fld>
            <a:endParaRPr lang="en-SG"/>
          </a:p>
        </p:txBody>
      </p:sp>
      <p:sp>
        <p:nvSpPr>
          <p:cNvPr id="3" name="TextBox 2">
            <a:extLst>
              <a:ext uri="{FF2B5EF4-FFF2-40B4-BE49-F238E27FC236}">
                <a16:creationId xmlns:a16="http://schemas.microsoft.com/office/drawing/2014/main" id="{5D724810-03AA-7E62-D8A4-F7B057B225AC}"/>
              </a:ext>
            </a:extLst>
          </p:cNvPr>
          <p:cNvSpPr txBox="1"/>
          <p:nvPr/>
        </p:nvSpPr>
        <p:spPr>
          <a:xfrm>
            <a:off x="908649" y="1846053"/>
            <a:ext cx="184731" cy="923330"/>
          </a:xfrm>
          <a:prstGeom prst="rect">
            <a:avLst/>
          </a:prstGeom>
          <a:noFill/>
        </p:spPr>
        <p:txBody>
          <a:bodyPr wrap="none" rtlCol="0">
            <a:spAutoFit/>
          </a:bodyPr>
          <a:lstStyle/>
          <a:p>
            <a:endParaRPr lang="en-SG" dirty="0"/>
          </a:p>
          <a:p>
            <a:endParaRPr lang="en-SG" dirty="0"/>
          </a:p>
          <a:p>
            <a:endParaRPr lang="en-SG" dirty="0"/>
          </a:p>
        </p:txBody>
      </p:sp>
      <p:sp>
        <p:nvSpPr>
          <p:cNvPr id="6" name="TextBox 5">
            <a:extLst>
              <a:ext uri="{FF2B5EF4-FFF2-40B4-BE49-F238E27FC236}">
                <a16:creationId xmlns:a16="http://schemas.microsoft.com/office/drawing/2014/main" id="{89DBF98C-70C1-867D-5BAF-1E8169DF2C07}"/>
              </a:ext>
            </a:extLst>
          </p:cNvPr>
          <p:cNvSpPr txBox="1"/>
          <p:nvPr/>
        </p:nvSpPr>
        <p:spPr>
          <a:xfrm>
            <a:off x="454673" y="1951672"/>
            <a:ext cx="2213763" cy="1477328"/>
          </a:xfrm>
          <a:prstGeom prst="rect">
            <a:avLst/>
          </a:prstGeom>
          <a:noFill/>
        </p:spPr>
        <p:txBody>
          <a:bodyPr wrap="square" rtlCol="0">
            <a:spAutoFit/>
          </a:bodyPr>
          <a:lstStyle/>
          <a:p>
            <a:r>
              <a:rPr lang="en-SG" b="1" dirty="0" err="1"/>
              <a:t>CountVectorizer</a:t>
            </a:r>
            <a:endParaRPr lang="en-SG" b="1" dirty="0"/>
          </a:p>
          <a:p>
            <a:endParaRPr lang="en-SG" b="1" dirty="0"/>
          </a:p>
          <a:p>
            <a:endParaRPr lang="en-SG" b="1" dirty="0"/>
          </a:p>
          <a:p>
            <a:endParaRPr lang="en-SG" b="1" dirty="0"/>
          </a:p>
          <a:p>
            <a:r>
              <a:rPr lang="en-SG" b="1" dirty="0" err="1"/>
              <a:t>TfidfVectorizer</a:t>
            </a:r>
            <a:endParaRPr lang="en-SG" b="1" dirty="0"/>
          </a:p>
        </p:txBody>
      </p:sp>
      <p:sp>
        <p:nvSpPr>
          <p:cNvPr id="9" name="TextBox 8">
            <a:extLst>
              <a:ext uri="{FF2B5EF4-FFF2-40B4-BE49-F238E27FC236}">
                <a16:creationId xmlns:a16="http://schemas.microsoft.com/office/drawing/2014/main" id="{2F5B213A-C6BF-E0D1-F36A-F3706F5B8B09}"/>
              </a:ext>
            </a:extLst>
          </p:cNvPr>
          <p:cNvSpPr txBox="1"/>
          <p:nvPr/>
        </p:nvSpPr>
        <p:spPr>
          <a:xfrm>
            <a:off x="4623978" y="2627054"/>
            <a:ext cx="569387" cy="369332"/>
          </a:xfrm>
          <a:prstGeom prst="rect">
            <a:avLst/>
          </a:prstGeom>
          <a:noFill/>
        </p:spPr>
        <p:txBody>
          <a:bodyPr wrap="none" rtlCol="0">
            <a:spAutoFit/>
          </a:bodyPr>
          <a:lstStyle/>
          <a:p>
            <a:r>
              <a:rPr lang="en-SG" b="1" dirty="0"/>
              <a:t>PCA</a:t>
            </a:r>
          </a:p>
        </p:txBody>
      </p:sp>
      <p:sp>
        <p:nvSpPr>
          <p:cNvPr id="11" name="Arrow: Right 10">
            <a:extLst>
              <a:ext uri="{FF2B5EF4-FFF2-40B4-BE49-F238E27FC236}">
                <a16:creationId xmlns:a16="http://schemas.microsoft.com/office/drawing/2014/main" id="{D0AF425A-A083-DBB3-661E-7EAA6945FD93}"/>
              </a:ext>
            </a:extLst>
          </p:cNvPr>
          <p:cNvSpPr/>
          <p:nvPr/>
        </p:nvSpPr>
        <p:spPr>
          <a:xfrm>
            <a:off x="5439935" y="2046274"/>
            <a:ext cx="1604971" cy="1446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EB00212E-9311-13AF-715A-311635E96420}"/>
              </a:ext>
            </a:extLst>
          </p:cNvPr>
          <p:cNvSpPr txBox="1"/>
          <p:nvPr/>
        </p:nvSpPr>
        <p:spPr>
          <a:xfrm>
            <a:off x="454674" y="4816085"/>
            <a:ext cx="2213763" cy="923330"/>
          </a:xfrm>
          <a:prstGeom prst="rect">
            <a:avLst/>
          </a:prstGeom>
          <a:noFill/>
        </p:spPr>
        <p:txBody>
          <a:bodyPr wrap="square" rtlCol="0">
            <a:spAutoFit/>
          </a:bodyPr>
          <a:lstStyle/>
          <a:p>
            <a:r>
              <a:rPr lang="en-SG" b="1" dirty="0" err="1"/>
              <a:t>CountVectorizer</a:t>
            </a:r>
            <a:endParaRPr lang="en-SG" b="1" dirty="0"/>
          </a:p>
          <a:p>
            <a:endParaRPr lang="en-SG" b="1" dirty="0"/>
          </a:p>
          <a:p>
            <a:r>
              <a:rPr lang="en-SG" b="1" dirty="0" err="1"/>
              <a:t>TfidfVectorizer</a:t>
            </a:r>
            <a:endParaRPr lang="en-SG" b="1" dirty="0"/>
          </a:p>
        </p:txBody>
      </p:sp>
      <p:sp>
        <p:nvSpPr>
          <p:cNvPr id="15" name="TextBox 14">
            <a:extLst>
              <a:ext uri="{FF2B5EF4-FFF2-40B4-BE49-F238E27FC236}">
                <a16:creationId xmlns:a16="http://schemas.microsoft.com/office/drawing/2014/main" id="{18F9C51A-3447-EBA1-AB09-3432D17B9717}"/>
              </a:ext>
            </a:extLst>
          </p:cNvPr>
          <p:cNvSpPr txBox="1"/>
          <p:nvPr/>
        </p:nvSpPr>
        <p:spPr>
          <a:xfrm>
            <a:off x="7328711" y="5135683"/>
            <a:ext cx="1281889" cy="369332"/>
          </a:xfrm>
          <a:prstGeom prst="rect">
            <a:avLst/>
          </a:prstGeom>
          <a:noFill/>
        </p:spPr>
        <p:txBody>
          <a:bodyPr wrap="none" rtlCol="0">
            <a:spAutoFit/>
          </a:bodyPr>
          <a:lstStyle/>
          <a:p>
            <a:r>
              <a:rPr lang="en-SG" b="1" dirty="0" err="1"/>
              <a:t>NaiveBayes</a:t>
            </a:r>
            <a:endParaRPr lang="en-SG" b="1" dirty="0"/>
          </a:p>
        </p:txBody>
      </p:sp>
      <p:cxnSp>
        <p:nvCxnSpPr>
          <p:cNvPr id="12" name="Straight Arrow Connector 11">
            <a:extLst>
              <a:ext uri="{FF2B5EF4-FFF2-40B4-BE49-F238E27FC236}">
                <a16:creationId xmlns:a16="http://schemas.microsoft.com/office/drawing/2014/main" id="{5972C30A-6ECE-BC8C-E470-DEE36953D4B7}"/>
              </a:ext>
            </a:extLst>
          </p:cNvPr>
          <p:cNvCxnSpPr>
            <a:cxnSpLocks/>
          </p:cNvCxnSpPr>
          <p:nvPr/>
        </p:nvCxnSpPr>
        <p:spPr>
          <a:xfrm>
            <a:off x="2148840" y="2193154"/>
            <a:ext cx="2475138" cy="51554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ABE1F5-A963-BF7C-B0B3-03501FF0337F}"/>
              </a:ext>
            </a:extLst>
          </p:cNvPr>
          <p:cNvCxnSpPr>
            <a:cxnSpLocks/>
          </p:cNvCxnSpPr>
          <p:nvPr/>
        </p:nvCxnSpPr>
        <p:spPr>
          <a:xfrm flipV="1">
            <a:off x="2029985" y="2935697"/>
            <a:ext cx="2593993" cy="39524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92EF3E5-1302-A0CB-5CDA-391AA2EA6532}"/>
              </a:ext>
            </a:extLst>
          </p:cNvPr>
          <p:cNvCxnSpPr/>
          <p:nvPr/>
        </p:nvCxnSpPr>
        <p:spPr>
          <a:xfrm>
            <a:off x="2148840" y="4993616"/>
            <a:ext cx="4896066" cy="28413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837B003-01F1-16DC-74CC-D3E22A0FE762}"/>
              </a:ext>
            </a:extLst>
          </p:cNvPr>
          <p:cNvCxnSpPr/>
          <p:nvPr/>
        </p:nvCxnSpPr>
        <p:spPr>
          <a:xfrm flipV="1">
            <a:off x="2029985" y="5362948"/>
            <a:ext cx="5014921" cy="23448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9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C9956-97C3-4AA4-8EC7-0ED35FEB158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612E2DE-098F-5E8D-6543-1BFCA3BDED66}"/>
              </a:ext>
            </a:extLst>
          </p:cNvPr>
          <p:cNvSpPr txBox="1"/>
          <p:nvPr/>
        </p:nvSpPr>
        <p:spPr>
          <a:xfrm>
            <a:off x="350808" y="491832"/>
            <a:ext cx="8586159" cy="369332"/>
          </a:xfrm>
          <a:prstGeom prst="rect">
            <a:avLst/>
          </a:prstGeom>
          <a:noFill/>
        </p:spPr>
        <p:txBody>
          <a:bodyPr wrap="square" rtlCol="0">
            <a:spAutoFit/>
          </a:bodyPr>
          <a:lstStyle/>
          <a:p>
            <a:r>
              <a:rPr lang="en-SG" b="1" dirty="0"/>
              <a:t>4. PREDICTIVE Models using </a:t>
            </a:r>
            <a:r>
              <a:rPr lang="en-SG" b="1" dirty="0" err="1"/>
              <a:t>CountVectorizer</a:t>
            </a:r>
            <a:r>
              <a:rPr lang="en-SG" b="1" dirty="0"/>
              <a:t> - Metrics</a:t>
            </a:r>
          </a:p>
        </p:txBody>
      </p:sp>
      <p:sp>
        <p:nvSpPr>
          <p:cNvPr id="12" name="Slide Number Placeholder 11">
            <a:extLst>
              <a:ext uri="{FF2B5EF4-FFF2-40B4-BE49-F238E27FC236}">
                <a16:creationId xmlns:a16="http://schemas.microsoft.com/office/drawing/2014/main" id="{DB413188-5099-72AA-F6F2-8A0C2B2AD5B1}"/>
              </a:ext>
            </a:extLst>
          </p:cNvPr>
          <p:cNvSpPr>
            <a:spLocks noGrp="1"/>
          </p:cNvSpPr>
          <p:nvPr>
            <p:ph type="sldNum" sz="quarter" idx="12"/>
          </p:nvPr>
        </p:nvSpPr>
        <p:spPr>
          <a:xfrm>
            <a:off x="8627853" y="6356350"/>
            <a:ext cx="2743200" cy="365125"/>
          </a:xfrm>
        </p:spPr>
        <p:txBody>
          <a:bodyPr/>
          <a:lstStyle/>
          <a:p>
            <a:fld id="{7C5ECF35-2211-4A65-8317-7276FD0A5D26}" type="slidenum">
              <a:rPr lang="en-SG" smtClean="0"/>
              <a:t>7</a:t>
            </a:fld>
            <a:endParaRPr lang="en-SG"/>
          </a:p>
        </p:txBody>
      </p:sp>
      <p:pic>
        <p:nvPicPr>
          <p:cNvPr id="3" name="Picture 2">
            <a:extLst>
              <a:ext uri="{FF2B5EF4-FFF2-40B4-BE49-F238E27FC236}">
                <a16:creationId xmlns:a16="http://schemas.microsoft.com/office/drawing/2014/main" id="{62F9FB16-C052-0F4C-A66F-ED78722E8497}"/>
              </a:ext>
            </a:extLst>
          </p:cNvPr>
          <p:cNvPicPr>
            <a:picLocks noChangeAspect="1"/>
          </p:cNvPicPr>
          <p:nvPr/>
        </p:nvPicPr>
        <p:blipFill>
          <a:blip r:embed="rId2"/>
          <a:stretch>
            <a:fillRect/>
          </a:stretch>
        </p:blipFill>
        <p:spPr>
          <a:xfrm>
            <a:off x="489858" y="1090104"/>
            <a:ext cx="11312140" cy="5382541"/>
          </a:xfrm>
          <a:prstGeom prst="rect">
            <a:avLst/>
          </a:prstGeom>
        </p:spPr>
      </p:pic>
    </p:spTree>
    <p:extLst>
      <p:ext uri="{BB962C8B-B14F-4D97-AF65-F5344CB8AC3E}">
        <p14:creationId xmlns:p14="http://schemas.microsoft.com/office/powerpoint/2010/main" val="198228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6824C-ACD0-5F5D-E943-BB926B28C0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DFAC540-F8BA-83D3-763B-C01550C629CA}"/>
              </a:ext>
            </a:extLst>
          </p:cNvPr>
          <p:cNvSpPr txBox="1"/>
          <p:nvPr/>
        </p:nvSpPr>
        <p:spPr>
          <a:xfrm>
            <a:off x="350808" y="491832"/>
            <a:ext cx="8586159" cy="369332"/>
          </a:xfrm>
          <a:prstGeom prst="rect">
            <a:avLst/>
          </a:prstGeom>
          <a:noFill/>
        </p:spPr>
        <p:txBody>
          <a:bodyPr wrap="square" rtlCol="0">
            <a:spAutoFit/>
          </a:bodyPr>
          <a:lstStyle/>
          <a:p>
            <a:r>
              <a:rPr lang="en-SG" b="1" dirty="0"/>
              <a:t>4. PREDICTIVE Models using </a:t>
            </a:r>
            <a:r>
              <a:rPr lang="en-SG" b="1" dirty="0" err="1"/>
              <a:t>CountVectorizer</a:t>
            </a:r>
            <a:r>
              <a:rPr lang="en-SG" b="1" dirty="0"/>
              <a:t> - Metrics</a:t>
            </a:r>
          </a:p>
        </p:txBody>
      </p:sp>
      <p:sp>
        <p:nvSpPr>
          <p:cNvPr id="12" name="Slide Number Placeholder 11">
            <a:extLst>
              <a:ext uri="{FF2B5EF4-FFF2-40B4-BE49-F238E27FC236}">
                <a16:creationId xmlns:a16="http://schemas.microsoft.com/office/drawing/2014/main" id="{7E64036C-FFCA-6EE9-FCD0-C95212D28171}"/>
              </a:ext>
            </a:extLst>
          </p:cNvPr>
          <p:cNvSpPr>
            <a:spLocks noGrp="1"/>
          </p:cNvSpPr>
          <p:nvPr>
            <p:ph type="sldNum" sz="quarter" idx="12"/>
          </p:nvPr>
        </p:nvSpPr>
        <p:spPr>
          <a:xfrm>
            <a:off x="8627853" y="6356350"/>
            <a:ext cx="2743200" cy="365125"/>
          </a:xfrm>
        </p:spPr>
        <p:txBody>
          <a:bodyPr/>
          <a:lstStyle/>
          <a:p>
            <a:fld id="{7C5ECF35-2211-4A65-8317-7276FD0A5D26}" type="slidenum">
              <a:rPr lang="en-SG" smtClean="0"/>
              <a:t>8</a:t>
            </a:fld>
            <a:endParaRPr lang="en-SG"/>
          </a:p>
        </p:txBody>
      </p:sp>
      <p:pic>
        <p:nvPicPr>
          <p:cNvPr id="3" name="Picture 2">
            <a:extLst>
              <a:ext uri="{FF2B5EF4-FFF2-40B4-BE49-F238E27FC236}">
                <a16:creationId xmlns:a16="http://schemas.microsoft.com/office/drawing/2014/main" id="{8EA99198-31AD-41BC-7E63-B2BF3A587DB3}"/>
              </a:ext>
            </a:extLst>
          </p:cNvPr>
          <p:cNvPicPr>
            <a:picLocks noChangeAspect="1"/>
          </p:cNvPicPr>
          <p:nvPr/>
        </p:nvPicPr>
        <p:blipFill>
          <a:blip r:embed="rId2"/>
          <a:stretch>
            <a:fillRect/>
          </a:stretch>
        </p:blipFill>
        <p:spPr>
          <a:xfrm>
            <a:off x="350808" y="913340"/>
            <a:ext cx="11440245" cy="5452828"/>
          </a:xfrm>
          <a:prstGeom prst="rect">
            <a:avLst/>
          </a:prstGeom>
        </p:spPr>
      </p:pic>
    </p:spTree>
    <p:extLst>
      <p:ext uri="{BB962C8B-B14F-4D97-AF65-F5344CB8AC3E}">
        <p14:creationId xmlns:p14="http://schemas.microsoft.com/office/powerpoint/2010/main" val="237135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CE5CD-49D2-0A57-CEF8-B733F4F0CD5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7B48F6-0627-66FB-B497-15FC98948C7D}"/>
              </a:ext>
            </a:extLst>
          </p:cNvPr>
          <p:cNvSpPr txBox="1"/>
          <p:nvPr/>
        </p:nvSpPr>
        <p:spPr>
          <a:xfrm>
            <a:off x="350808" y="491832"/>
            <a:ext cx="8586159" cy="369332"/>
          </a:xfrm>
          <a:prstGeom prst="rect">
            <a:avLst/>
          </a:prstGeom>
          <a:noFill/>
        </p:spPr>
        <p:txBody>
          <a:bodyPr wrap="square" rtlCol="0">
            <a:spAutoFit/>
          </a:bodyPr>
          <a:lstStyle/>
          <a:p>
            <a:r>
              <a:rPr lang="en-SG" b="1" dirty="0"/>
              <a:t>4. PREDICTIVE Models using </a:t>
            </a:r>
            <a:r>
              <a:rPr lang="en-SG" b="1" dirty="0" err="1"/>
              <a:t>TfidfVectorizer</a:t>
            </a:r>
            <a:r>
              <a:rPr lang="en-SG" b="1" dirty="0"/>
              <a:t> - Metrics</a:t>
            </a:r>
          </a:p>
        </p:txBody>
      </p:sp>
      <p:sp>
        <p:nvSpPr>
          <p:cNvPr id="12" name="Slide Number Placeholder 11">
            <a:extLst>
              <a:ext uri="{FF2B5EF4-FFF2-40B4-BE49-F238E27FC236}">
                <a16:creationId xmlns:a16="http://schemas.microsoft.com/office/drawing/2014/main" id="{3F911CE7-AD19-12B7-A859-7C41F1A1D832}"/>
              </a:ext>
            </a:extLst>
          </p:cNvPr>
          <p:cNvSpPr>
            <a:spLocks noGrp="1"/>
          </p:cNvSpPr>
          <p:nvPr>
            <p:ph type="sldNum" sz="quarter" idx="12"/>
          </p:nvPr>
        </p:nvSpPr>
        <p:spPr>
          <a:xfrm>
            <a:off x="8627853" y="6356350"/>
            <a:ext cx="2743200" cy="365125"/>
          </a:xfrm>
        </p:spPr>
        <p:txBody>
          <a:bodyPr/>
          <a:lstStyle/>
          <a:p>
            <a:fld id="{7C5ECF35-2211-4A65-8317-7276FD0A5D26}" type="slidenum">
              <a:rPr lang="en-SG" smtClean="0"/>
              <a:t>9</a:t>
            </a:fld>
            <a:endParaRPr lang="en-SG"/>
          </a:p>
        </p:txBody>
      </p:sp>
      <p:pic>
        <p:nvPicPr>
          <p:cNvPr id="5" name="Picture 4">
            <a:extLst>
              <a:ext uri="{FF2B5EF4-FFF2-40B4-BE49-F238E27FC236}">
                <a16:creationId xmlns:a16="http://schemas.microsoft.com/office/drawing/2014/main" id="{50B5D1FD-194D-7EC9-5F04-5F3A22F56CAD}"/>
              </a:ext>
            </a:extLst>
          </p:cNvPr>
          <p:cNvPicPr>
            <a:picLocks noChangeAspect="1"/>
          </p:cNvPicPr>
          <p:nvPr/>
        </p:nvPicPr>
        <p:blipFill>
          <a:blip r:embed="rId2"/>
          <a:stretch>
            <a:fillRect/>
          </a:stretch>
        </p:blipFill>
        <p:spPr>
          <a:xfrm>
            <a:off x="568070" y="1040194"/>
            <a:ext cx="10802983" cy="5137125"/>
          </a:xfrm>
          <a:prstGeom prst="rect">
            <a:avLst/>
          </a:prstGeom>
        </p:spPr>
      </p:pic>
    </p:spTree>
    <p:extLst>
      <p:ext uri="{BB962C8B-B14F-4D97-AF65-F5344CB8AC3E}">
        <p14:creationId xmlns:p14="http://schemas.microsoft.com/office/powerpoint/2010/main" val="288851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346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Gill Sans MT</vt:lpstr>
      <vt:lpstr>system-ui</vt:lpstr>
      <vt:lpstr>Office Theme</vt:lpstr>
      <vt:lpstr>TWITTER SENTIMENT ANALYSIS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Niaz Shamsudeen</dc:creator>
  <cp:lastModifiedBy>Niaz Shamsudeen</cp:lastModifiedBy>
  <cp:revision>20</cp:revision>
  <dcterms:created xsi:type="dcterms:W3CDTF">2024-12-03T02:20:16Z</dcterms:created>
  <dcterms:modified xsi:type="dcterms:W3CDTF">2025-01-05T10:55:38Z</dcterms:modified>
</cp:coreProperties>
</file>