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1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AA7D-9FBA-4D2A-8D72-9FD7E8FBA11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9C04-0F00-47B1-A26F-75B46AB5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ircuitglobe.com/wp-content/uploads/2015/11/three-wattmeter-eq1-compressor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Measurement of Three Phase Power: Three Wattmeter Method</a:t>
            </a:r>
          </a:p>
        </p:txBody>
      </p:sp>
    </p:spTree>
    <p:extLst>
      <p:ext uri="{BB962C8B-B14F-4D97-AF65-F5344CB8AC3E}">
        <p14:creationId xmlns:p14="http://schemas.microsoft.com/office/powerpoint/2010/main" val="40445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 measurement</a:t>
            </a:r>
            <a:r>
              <a:rPr lang="en-US" dirty="0"/>
              <a:t> in an AC circuit is measured with the help of a Wattmeter.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wattmeter is an instrument which consists of two coils called </a:t>
            </a:r>
            <a:r>
              <a:rPr lang="en-US" b="1" dirty="0"/>
              <a:t>Current coil</a:t>
            </a:r>
            <a:r>
              <a:rPr lang="en-US" dirty="0"/>
              <a:t> and </a:t>
            </a:r>
            <a:r>
              <a:rPr lang="en-US" b="1" dirty="0"/>
              <a:t>Potential coil</a:t>
            </a:r>
            <a:r>
              <a:rPr lang="en-US" b="1" dirty="0" smtClean="0"/>
              <a:t>.</a:t>
            </a:r>
          </a:p>
          <a:p>
            <a:pPr fontAlgn="base"/>
            <a:r>
              <a:rPr lang="en-US" dirty="0"/>
              <a:t>The current coil having low resistance is connected in series with the load so that it carries the load current.</a:t>
            </a:r>
          </a:p>
          <a:p>
            <a:pPr fontAlgn="base"/>
            <a:r>
              <a:rPr lang="en-US" dirty="0"/>
              <a:t>The potential coil having the resistance is connected across the load and carries the current proportional to the potential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0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53" y="163079"/>
            <a:ext cx="10515600" cy="4351338"/>
          </a:xfrm>
        </p:spPr>
        <p:txBody>
          <a:bodyPr/>
          <a:lstStyle/>
          <a:p>
            <a:r>
              <a:rPr lang="en-US" dirty="0"/>
              <a:t>Three Wattmeter method is employed to measure power in a 3 phase, 4 wire system. However, this method can also be employed in a 3 phase, 3 wire delta connected load, where power consumed by each load is required to be determined separately.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7" y="2227204"/>
            <a:ext cx="5835534" cy="41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8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50105"/>
            <a:ext cx="10515600" cy="4351338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Nunito Sans"/>
              </a:rPr>
              <a:t>The pressure coil of all the three </a:t>
            </a:r>
            <a:r>
              <a:rPr lang="en-US" altLang="en-US" dirty="0" err="1">
                <a:solidFill>
                  <a:srgbClr val="222222"/>
                </a:solidFill>
                <a:latin typeface="Nunito Sans"/>
              </a:rPr>
              <a:t>wattmeters</a:t>
            </a:r>
            <a:r>
              <a:rPr lang="en-US" altLang="en-US" dirty="0">
                <a:solidFill>
                  <a:srgbClr val="222222"/>
                </a:solidFill>
                <a:latin typeface="Nunito Sans"/>
              </a:rPr>
              <a:t> namely W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rgbClr val="222222"/>
                </a:solidFill>
                <a:effectLst/>
                <a:latin typeface="Nunito Sans"/>
              </a:rPr>
              <a:t>1</a:t>
            </a:r>
            <a:r>
              <a:rPr lang="en-US" altLang="en-US" dirty="0">
                <a:solidFill>
                  <a:srgbClr val="222222"/>
                </a:solidFill>
                <a:latin typeface="Nunito Sans"/>
                <a:hlinkClick r:id="rId2"/>
              </a:rPr>
              <a:t>, W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rgbClr val="222222"/>
                </a:solidFill>
                <a:effectLst/>
                <a:latin typeface="Nunito Sans"/>
                <a:hlinkClick r:id="rId2"/>
              </a:rPr>
              <a:t>2</a:t>
            </a:r>
            <a:r>
              <a:rPr lang="en-US" altLang="en-US" dirty="0">
                <a:solidFill>
                  <a:srgbClr val="222222"/>
                </a:solidFill>
                <a:latin typeface="Nunito Sans"/>
                <a:hlinkClick r:id="rId2"/>
              </a:rPr>
              <a:t> and W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rgbClr val="222222"/>
                </a:solidFill>
                <a:effectLst/>
                <a:latin typeface="Nunito Sans"/>
                <a:hlinkClick r:id="rId2"/>
              </a:rPr>
              <a:t>3</a:t>
            </a:r>
            <a:r>
              <a:rPr lang="en-US" altLang="en-US" dirty="0">
                <a:solidFill>
                  <a:srgbClr val="222222"/>
                </a:solidFill>
                <a:latin typeface="Nunito Sans"/>
                <a:hlinkClick r:id="rId2"/>
              </a:rPr>
              <a:t> are connected to a common terminal known as the </a:t>
            </a:r>
            <a:r>
              <a:rPr lang="en-US" altLang="en-US" b="1" dirty="0">
                <a:solidFill>
                  <a:srgbClr val="222222"/>
                </a:solidFill>
                <a:latin typeface="Nunito Sans"/>
                <a:hlinkClick r:id="rId2"/>
              </a:rPr>
              <a:t>neutral point</a:t>
            </a:r>
            <a:r>
              <a:rPr lang="en-US" altLang="en-US" dirty="0">
                <a:solidFill>
                  <a:srgbClr val="222222"/>
                </a:solidFill>
                <a:latin typeface="Nunito Sans"/>
                <a:hlinkClick r:id="rId2"/>
              </a:rPr>
              <a:t>. The product of the phase current and line voltage represents phase power and is recorded by an individual wattmeter.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hlinkClick r:id="rId2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Nunito Sans"/>
                <a:hlinkClick r:id="rId2"/>
              </a:rPr>
              <a:t>The total power in a three wattmeter method of power measurement is given by the algebraic sum of the readings of three </a:t>
            </a:r>
            <a:r>
              <a:rPr lang="en-US" altLang="en-US" dirty="0" err="1">
                <a:solidFill>
                  <a:srgbClr val="222222"/>
                </a:solidFill>
                <a:latin typeface="Nunito Sans"/>
                <a:hlinkClick r:id="rId2"/>
              </a:rPr>
              <a:t>wattmeters</a:t>
            </a:r>
            <a:r>
              <a:rPr lang="en-US" altLang="en-US" dirty="0">
                <a:solidFill>
                  <a:srgbClr val="222222"/>
                </a:solidFill>
                <a:latin typeface="Nunito Sans"/>
                <a:hlinkClick r:id="rId2"/>
              </a:rPr>
              <a:t>. i.e.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hlinkClick r:id="rId2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A3A3A"/>
                </a:solidFill>
                <a:latin typeface="Nunito Sans"/>
                <a:hlinkClick r:id="rId2"/>
              </a:rPr>
              <a:t> 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Nunito Sans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7867" y="1642289"/>
            <a:ext cx="18473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Nunito Sans"/>
            </a:endParaRPr>
          </a:p>
        </p:txBody>
      </p:sp>
      <p:pic>
        <p:nvPicPr>
          <p:cNvPr id="1026" name="Picture 2" descr="three-wattmeter-eq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52" y="3981797"/>
            <a:ext cx="4086012" cy="88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27513" y="48045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W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Nunito Sans"/>
              </a:rPr>
              <a:t>1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 = V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Nunito Sans"/>
              </a:rPr>
              <a:t>1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I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Nunito Sans"/>
              </a:rPr>
              <a:t>1</a:t>
            </a:r>
            <a:endParaRPr lang="en-US" b="0" i="0" dirty="0" smtClean="0">
              <a:solidFill>
                <a:srgbClr val="222222"/>
              </a:solidFill>
              <a:effectLst/>
              <a:latin typeface="Nunito Sans"/>
            </a:endParaRPr>
          </a:p>
          <a:p>
            <a:pPr fontAlgn="base"/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W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Nunito Sans"/>
              </a:rPr>
              <a:t>2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 = V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Nunito Sans"/>
              </a:rPr>
              <a:t>2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I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Nunito Sans"/>
              </a:rPr>
              <a:t>2</a:t>
            </a:r>
            <a:endParaRPr lang="en-US" b="0" i="0" dirty="0" smtClean="0">
              <a:solidFill>
                <a:srgbClr val="222222"/>
              </a:solidFill>
              <a:effectLst/>
              <a:latin typeface="Nunito Sans"/>
            </a:endParaRPr>
          </a:p>
          <a:p>
            <a:pPr fontAlgn="base"/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W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Nunito Sans"/>
              </a:rPr>
              <a:t>3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 = V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Nunito Sans"/>
              </a:rPr>
              <a:t>3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I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Nunito Sans"/>
              </a:rPr>
              <a:t>3</a:t>
            </a:r>
            <a:endParaRPr lang="en-US" b="0" i="0" dirty="0" smtClean="0">
              <a:solidFill>
                <a:srgbClr val="222222"/>
              </a:solidFill>
              <a:effectLst/>
              <a:latin typeface="Nunito Sans"/>
            </a:endParaRPr>
          </a:p>
          <a:p>
            <a:pPr fontAlgn="base"/>
            <a:r>
              <a:rPr lang="en-US" b="0" i="0" dirty="0" smtClean="0">
                <a:solidFill>
                  <a:srgbClr val="222222"/>
                </a:solidFill>
                <a:effectLst/>
                <a:latin typeface="Nunito Sans"/>
              </a:rPr>
              <a:t>Except for 3 phase, 4 wire unbalanced load, 3 phase power can be measured by using only Two Wattmeter Method.</a:t>
            </a:r>
            <a:endParaRPr lang="en-US" b="0" i="0" dirty="0">
              <a:solidFill>
                <a:srgbClr val="222222"/>
              </a:solidFill>
              <a:effectLst/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995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228725"/>
            <a:ext cx="79438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422" y="1825625"/>
            <a:ext cx="51711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5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7" y="74816"/>
            <a:ext cx="5511165" cy="3067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9" y="74814"/>
            <a:ext cx="5353396" cy="3067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27" y="3142212"/>
            <a:ext cx="5511165" cy="35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1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26621" y="1889017"/>
                <a:ext cx="2312493" cy="337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1" y="1889017"/>
                <a:ext cx="2312493" cy="337400"/>
              </a:xfrm>
              <a:prstGeom prst="rect">
                <a:avLst/>
              </a:prstGeom>
              <a:blipFill>
                <a:blip r:embed="rId2"/>
                <a:stretch>
                  <a:fillRect l="-2105" r="-315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28746" y="636633"/>
                <a:ext cx="3051668" cy="429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6" y="636633"/>
                <a:ext cx="3051668" cy="429733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28746" y="1207756"/>
                <a:ext cx="3040448" cy="429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6" y="1207756"/>
                <a:ext cx="3040448" cy="429733"/>
              </a:xfrm>
              <a:prstGeom prst="rect">
                <a:avLst/>
              </a:prstGeom>
              <a:blipFill>
                <a:blip r:embed="rId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87334" y="412123"/>
                <a:ext cx="1908215" cy="337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34" y="412123"/>
                <a:ext cx="1908215" cy="337400"/>
              </a:xfrm>
              <a:prstGeom prst="rect">
                <a:avLst/>
              </a:prstGeom>
              <a:blipFill>
                <a:blip r:embed="rId5"/>
                <a:stretch>
                  <a:fillRect l="-1278" r="-191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26621" y="2398865"/>
                <a:ext cx="3179525" cy="337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1" y="2398865"/>
                <a:ext cx="3179525" cy="337400"/>
              </a:xfrm>
              <a:prstGeom prst="rect">
                <a:avLst/>
              </a:prstGeom>
              <a:blipFill>
                <a:blip r:embed="rId6"/>
                <a:stretch>
                  <a:fillRect r="-57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26621" y="2819093"/>
                <a:ext cx="3060646" cy="337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1" y="2819093"/>
                <a:ext cx="3060646" cy="337400"/>
              </a:xfrm>
              <a:prstGeom prst="rect">
                <a:avLst/>
              </a:prstGeom>
              <a:blipFill>
                <a:blip r:embed="rId7"/>
                <a:stretch>
                  <a:fillRect l="-1394" r="-239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90488" y="3374250"/>
                <a:ext cx="4839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𝐴𝑁</m:t>
                        </m:r>
                      </m:sub>
                    </m:sSub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dirty="0" smtClean="0"/>
                      <m:t>*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8" y="3374250"/>
                <a:ext cx="483908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0" y="4031278"/>
                <a:ext cx="12144895" cy="350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=[</m:t>
                    </m:r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400" b="1" dirty="0" smtClean="0"/>
                  <a:t>] 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+[</m:t>
                    </m:r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400" b="1" dirty="0" smtClean="0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𝟏𝟐𝟎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+[</m:t>
                    </m:r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b="1" dirty="0" smtClean="0"/>
                  <a:t>* 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1400" b="1" dirty="0" smtClean="0"/>
                  <a:t>]</a:t>
                </a:r>
                <a:endParaRPr lang="en-US" sz="1400" b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1278"/>
                <a:ext cx="12144895" cy="350289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7105" y="4669263"/>
                <a:ext cx="12144895" cy="352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400" b="1" dirty="0" smtClean="0"/>
                  <a:t> 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𝟏𝟐𝟎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𝟏𝟐𝟎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e>
                    </m:func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" y="4669263"/>
                <a:ext cx="12144895" cy="352982"/>
              </a:xfrm>
              <a:prstGeom prst="rect">
                <a:avLst/>
              </a:prstGeom>
              <a:blipFill>
                <a:blip r:embed="rId10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8970" y="5197677"/>
            <a:ext cx="4943475" cy="53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7105" y="5874975"/>
                <a:ext cx="12144895" cy="33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400" b="1" dirty="0" smtClean="0"/>
                  <a:t> 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𝟏𝟐𝟎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𝟏𝟐𝟎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e>
                    </m:func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" y="5874975"/>
                <a:ext cx="12144895" cy="335476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5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3" y="449624"/>
            <a:ext cx="4943475" cy="53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19924" y="1376631"/>
                <a:ext cx="9853866" cy="33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400" b="1" dirty="0" smtClean="0"/>
                  <a:t> 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𝟏𝟐𝟎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𝟏𝟐𝟎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𝟏𝟐𝟎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e>
                    </m:func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24" y="1376631"/>
                <a:ext cx="9853866" cy="335476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23" y="1918768"/>
            <a:ext cx="6886222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Nunito Sans</vt:lpstr>
      <vt:lpstr>Office Theme</vt:lpstr>
      <vt:lpstr>Measurement of Three Phase Power: Three Wattmeter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Three Phase Power: Three Wattmeter Method</dc:title>
  <dc:creator>Wazir Laghari</dc:creator>
  <cp:lastModifiedBy>Wazir Laghari</cp:lastModifiedBy>
  <cp:revision>6</cp:revision>
  <dcterms:created xsi:type="dcterms:W3CDTF">2022-06-10T04:05:31Z</dcterms:created>
  <dcterms:modified xsi:type="dcterms:W3CDTF">2022-06-10T04:56:25Z</dcterms:modified>
</cp:coreProperties>
</file>