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8" r:id="rId2"/>
    <p:sldId id="291" r:id="rId3"/>
    <p:sldId id="289" r:id="rId4"/>
    <p:sldId id="290" r:id="rId5"/>
    <p:sldId id="256" r:id="rId6"/>
    <p:sldId id="282" r:id="rId7"/>
    <p:sldId id="283" r:id="rId8"/>
    <p:sldId id="284" r:id="rId9"/>
    <p:sldId id="285" r:id="rId10"/>
    <p:sldId id="286" r:id="rId11"/>
    <p:sldId id="287" r:id="rId12"/>
    <p:sldId id="258" r:id="rId13"/>
    <p:sldId id="267" r:id="rId14"/>
    <p:sldId id="268" r:id="rId15"/>
    <p:sldId id="269" r:id="rId16"/>
    <p:sldId id="270" r:id="rId17"/>
    <p:sldId id="271" r:id="rId18"/>
    <p:sldId id="272" r:id="rId19"/>
    <p:sldId id="273" r:id="rId20"/>
    <p:sldId id="275" r:id="rId21"/>
    <p:sldId id="274" r:id="rId22"/>
    <p:sldId id="276" r:id="rId23"/>
    <p:sldId id="277" r:id="rId24"/>
    <p:sldId id="278" r:id="rId25"/>
    <p:sldId id="279" r:id="rId26"/>
    <p:sldId id="280" r:id="rId27"/>
    <p:sldId id="281" r:id="rId28"/>
    <p:sldId id="292" r:id="rId29"/>
    <p:sldId id="293" r:id="rId30"/>
    <p:sldId id="294" r:id="rId31"/>
    <p:sldId id="295" r:id="rId32"/>
    <p:sldId id="296" r:id="rId33"/>
  </p:sldIdLst>
  <p:sldSz cx="12192000" cy="6858000"/>
  <p:notesSz cx="6858000" cy="9144000"/>
  <p:defaultText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2701" autoAdjust="0"/>
  </p:normalViewPr>
  <p:slideViewPr>
    <p:cSldViewPr snapToGrid="0">
      <p:cViewPr varScale="1">
        <p:scale>
          <a:sx n="112" d="100"/>
          <a:sy n="112" d="100"/>
        </p:scale>
        <p:origin x="54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0.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9821-0C46-4489-9FAC-5B895E792F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h-TH"/>
          </a:p>
        </p:txBody>
      </p:sp>
      <p:sp>
        <p:nvSpPr>
          <p:cNvPr id="3" name="Subtitle 2">
            <a:extLst>
              <a:ext uri="{FF2B5EF4-FFF2-40B4-BE49-F238E27FC236}">
                <a16:creationId xmlns:a16="http://schemas.microsoft.com/office/drawing/2014/main" id="{19CCEC1F-F6F9-4360-9AE3-144310FD98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h-TH"/>
          </a:p>
        </p:txBody>
      </p:sp>
      <p:sp>
        <p:nvSpPr>
          <p:cNvPr id="4" name="Date Placeholder 3">
            <a:extLst>
              <a:ext uri="{FF2B5EF4-FFF2-40B4-BE49-F238E27FC236}">
                <a16:creationId xmlns:a16="http://schemas.microsoft.com/office/drawing/2014/main" id="{E494BC01-550B-45A1-9930-69A1A2BA39FD}"/>
              </a:ext>
            </a:extLst>
          </p:cNvPr>
          <p:cNvSpPr>
            <a:spLocks noGrp="1"/>
          </p:cNvSpPr>
          <p:nvPr>
            <p:ph type="dt" sz="half" idx="10"/>
          </p:nvPr>
        </p:nvSpPr>
        <p:spPr/>
        <p:txBody>
          <a:bodyPr/>
          <a:lstStyle/>
          <a:p>
            <a:fld id="{BE18317F-2388-4D9B-B051-1A4D40EADA15}" type="datetimeFigureOut">
              <a:rPr lang="th-TH" smtClean="0"/>
              <a:t>13/05/65</a:t>
            </a:fld>
            <a:endParaRPr lang="th-TH"/>
          </a:p>
        </p:txBody>
      </p:sp>
      <p:sp>
        <p:nvSpPr>
          <p:cNvPr id="5" name="Footer Placeholder 4">
            <a:extLst>
              <a:ext uri="{FF2B5EF4-FFF2-40B4-BE49-F238E27FC236}">
                <a16:creationId xmlns:a16="http://schemas.microsoft.com/office/drawing/2014/main" id="{248357FE-D530-4FEB-ABE2-98C0CDF0B32E}"/>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977FAC97-B2B5-45C9-B476-05313231634F}"/>
              </a:ext>
            </a:extLst>
          </p:cNvPr>
          <p:cNvSpPr>
            <a:spLocks noGrp="1"/>
          </p:cNvSpPr>
          <p:nvPr>
            <p:ph type="sldNum" sz="quarter" idx="12"/>
          </p:nvPr>
        </p:nvSpPr>
        <p:spPr/>
        <p:txBody>
          <a:bodyPr/>
          <a:lstStyle/>
          <a:p>
            <a:fld id="{0392EB7E-3286-49D0-9D14-BB91C59561B0}" type="slidenum">
              <a:rPr lang="th-TH" smtClean="0"/>
              <a:t>‹#›</a:t>
            </a:fld>
            <a:endParaRPr lang="th-TH"/>
          </a:p>
        </p:txBody>
      </p:sp>
    </p:spTree>
    <p:extLst>
      <p:ext uri="{BB962C8B-B14F-4D97-AF65-F5344CB8AC3E}">
        <p14:creationId xmlns:p14="http://schemas.microsoft.com/office/powerpoint/2010/main" val="1701724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9ACD6-8296-4639-9F8A-6BD83E70C079}"/>
              </a:ext>
            </a:extLst>
          </p:cNvPr>
          <p:cNvSpPr>
            <a:spLocks noGrp="1"/>
          </p:cNvSpPr>
          <p:nvPr>
            <p:ph type="title"/>
          </p:nvPr>
        </p:nvSpPr>
        <p:spPr/>
        <p:txBody>
          <a:bodyPr/>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095E922E-371E-4BCA-9ECE-820A444629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6D3C64B3-352B-40EF-8E7D-9F989CC041F2}"/>
              </a:ext>
            </a:extLst>
          </p:cNvPr>
          <p:cNvSpPr>
            <a:spLocks noGrp="1"/>
          </p:cNvSpPr>
          <p:nvPr>
            <p:ph type="dt" sz="half" idx="10"/>
          </p:nvPr>
        </p:nvSpPr>
        <p:spPr/>
        <p:txBody>
          <a:bodyPr/>
          <a:lstStyle/>
          <a:p>
            <a:fld id="{BE18317F-2388-4D9B-B051-1A4D40EADA15}" type="datetimeFigureOut">
              <a:rPr lang="th-TH" smtClean="0"/>
              <a:t>13/05/65</a:t>
            </a:fld>
            <a:endParaRPr lang="th-TH"/>
          </a:p>
        </p:txBody>
      </p:sp>
      <p:sp>
        <p:nvSpPr>
          <p:cNvPr id="5" name="Footer Placeholder 4">
            <a:extLst>
              <a:ext uri="{FF2B5EF4-FFF2-40B4-BE49-F238E27FC236}">
                <a16:creationId xmlns:a16="http://schemas.microsoft.com/office/drawing/2014/main" id="{2DCC8882-2A6D-4BAD-8CF3-8286D24D631F}"/>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2F72C0AC-BB7C-499E-82E1-B33C08C4B945}"/>
              </a:ext>
            </a:extLst>
          </p:cNvPr>
          <p:cNvSpPr>
            <a:spLocks noGrp="1"/>
          </p:cNvSpPr>
          <p:nvPr>
            <p:ph type="sldNum" sz="quarter" idx="12"/>
          </p:nvPr>
        </p:nvSpPr>
        <p:spPr/>
        <p:txBody>
          <a:bodyPr/>
          <a:lstStyle/>
          <a:p>
            <a:fld id="{0392EB7E-3286-49D0-9D14-BB91C59561B0}" type="slidenum">
              <a:rPr lang="th-TH" smtClean="0"/>
              <a:t>‹#›</a:t>
            </a:fld>
            <a:endParaRPr lang="th-TH"/>
          </a:p>
        </p:txBody>
      </p:sp>
    </p:spTree>
    <p:extLst>
      <p:ext uri="{BB962C8B-B14F-4D97-AF65-F5344CB8AC3E}">
        <p14:creationId xmlns:p14="http://schemas.microsoft.com/office/powerpoint/2010/main" val="2600118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2C9650-CF54-46D8-95D2-8F75875C4E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h-TH"/>
          </a:p>
        </p:txBody>
      </p:sp>
      <p:sp>
        <p:nvSpPr>
          <p:cNvPr id="3" name="Vertical Text Placeholder 2">
            <a:extLst>
              <a:ext uri="{FF2B5EF4-FFF2-40B4-BE49-F238E27FC236}">
                <a16:creationId xmlns:a16="http://schemas.microsoft.com/office/drawing/2014/main" id="{1C9EB92C-DDDD-4C7D-B2BD-F3667247EA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BB5085F2-35FE-49B4-96FF-26A8E5C6F43A}"/>
              </a:ext>
            </a:extLst>
          </p:cNvPr>
          <p:cNvSpPr>
            <a:spLocks noGrp="1"/>
          </p:cNvSpPr>
          <p:nvPr>
            <p:ph type="dt" sz="half" idx="10"/>
          </p:nvPr>
        </p:nvSpPr>
        <p:spPr/>
        <p:txBody>
          <a:bodyPr/>
          <a:lstStyle/>
          <a:p>
            <a:fld id="{BE18317F-2388-4D9B-B051-1A4D40EADA15}" type="datetimeFigureOut">
              <a:rPr lang="th-TH" smtClean="0"/>
              <a:t>13/05/65</a:t>
            </a:fld>
            <a:endParaRPr lang="th-TH"/>
          </a:p>
        </p:txBody>
      </p:sp>
      <p:sp>
        <p:nvSpPr>
          <p:cNvPr id="5" name="Footer Placeholder 4">
            <a:extLst>
              <a:ext uri="{FF2B5EF4-FFF2-40B4-BE49-F238E27FC236}">
                <a16:creationId xmlns:a16="http://schemas.microsoft.com/office/drawing/2014/main" id="{BA9B601F-F8F9-4C81-9CDD-35BA58615082}"/>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732F2627-97D7-4F0A-B3CF-828387EF0CE6}"/>
              </a:ext>
            </a:extLst>
          </p:cNvPr>
          <p:cNvSpPr>
            <a:spLocks noGrp="1"/>
          </p:cNvSpPr>
          <p:nvPr>
            <p:ph type="sldNum" sz="quarter" idx="12"/>
          </p:nvPr>
        </p:nvSpPr>
        <p:spPr/>
        <p:txBody>
          <a:bodyPr/>
          <a:lstStyle/>
          <a:p>
            <a:fld id="{0392EB7E-3286-49D0-9D14-BB91C59561B0}" type="slidenum">
              <a:rPr lang="th-TH" smtClean="0"/>
              <a:t>‹#›</a:t>
            </a:fld>
            <a:endParaRPr lang="th-TH"/>
          </a:p>
        </p:txBody>
      </p:sp>
    </p:spTree>
    <p:extLst>
      <p:ext uri="{BB962C8B-B14F-4D97-AF65-F5344CB8AC3E}">
        <p14:creationId xmlns:p14="http://schemas.microsoft.com/office/powerpoint/2010/main" val="25039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B92D-BA74-4B4D-91D5-4AE66887AE5E}"/>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31B89919-3341-4C84-86D7-F3C8C67307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627B6199-8526-45B0-91A9-8E0B7E67D260}"/>
              </a:ext>
            </a:extLst>
          </p:cNvPr>
          <p:cNvSpPr>
            <a:spLocks noGrp="1"/>
          </p:cNvSpPr>
          <p:nvPr>
            <p:ph type="dt" sz="half" idx="10"/>
          </p:nvPr>
        </p:nvSpPr>
        <p:spPr/>
        <p:txBody>
          <a:bodyPr/>
          <a:lstStyle/>
          <a:p>
            <a:fld id="{BE18317F-2388-4D9B-B051-1A4D40EADA15}" type="datetimeFigureOut">
              <a:rPr lang="th-TH" smtClean="0"/>
              <a:t>13/05/65</a:t>
            </a:fld>
            <a:endParaRPr lang="th-TH"/>
          </a:p>
        </p:txBody>
      </p:sp>
      <p:sp>
        <p:nvSpPr>
          <p:cNvPr id="5" name="Footer Placeholder 4">
            <a:extLst>
              <a:ext uri="{FF2B5EF4-FFF2-40B4-BE49-F238E27FC236}">
                <a16:creationId xmlns:a16="http://schemas.microsoft.com/office/drawing/2014/main" id="{475D0546-4A9E-4280-9B5F-8ED5F50D6440}"/>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9E258BAC-B440-4A7C-B16F-873ECD7B5AA8}"/>
              </a:ext>
            </a:extLst>
          </p:cNvPr>
          <p:cNvSpPr>
            <a:spLocks noGrp="1"/>
          </p:cNvSpPr>
          <p:nvPr>
            <p:ph type="sldNum" sz="quarter" idx="12"/>
          </p:nvPr>
        </p:nvSpPr>
        <p:spPr/>
        <p:txBody>
          <a:bodyPr/>
          <a:lstStyle/>
          <a:p>
            <a:fld id="{0392EB7E-3286-49D0-9D14-BB91C59561B0}" type="slidenum">
              <a:rPr lang="th-TH" smtClean="0"/>
              <a:t>‹#›</a:t>
            </a:fld>
            <a:endParaRPr lang="th-TH"/>
          </a:p>
        </p:txBody>
      </p:sp>
    </p:spTree>
    <p:extLst>
      <p:ext uri="{BB962C8B-B14F-4D97-AF65-F5344CB8AC3E}">
        <p14:creationId xmlns:p14="http://schemas.microsoft.com/office/powerpoint/2010/main" val="331727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022D1-5579-4FF8-AEAB-69B971A15A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h-TH"/>
          </a:p>
        </p:txBody>
      </p:sp>
      <p:sp>
        <p:nvSpPr>
          <p:cNvPr id="3" name="Text Placeholder 2">
            <a:extLst>
              <a:ext uri="{FF2B5EF4-FFF2-40B4-BE49-F238E27FC236}">
                <a16:creationId xmlns:a16="http://schemas.microsoft.com/office/drawing/2014/main" id="{80E12230-E97F-485D-B47D-10A43B697B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9E8C95-C79F-4BB2-9543-2B2BFDF6807F}"/>
              </a:ext>
            </a:extLst>
          </p:cNvPr>
          <p:cNvSpPr>
            <a:spLocks noGrp="1"/>
          </p:cNvSpPr>
          <p:nvPr>
            <p:ph type="dt" sz="half" idx="10"/>
          </p:nvPr>
        </p:nvSpPr>
        <p:spPr/>
        <p:txBody>
          <a:bodyPr/>
          <a:lstStyle/>
          <a:p>
            <a:fld id="{BE18317F-2388-4D9B-B051-1A4D40EADA15}" type="datetimeFigureOut">
              <a:rPr lang="th-TH" smtClean="0"/>
              <a:t>13/05/65</a:t>
            </a:fld>
            <a:endParaRPr lang="th-TH"/>
          </a:p>
        </p:txBody>
      </p:sp>
      <p:sp>
        <p:nvSpPr>
          <p:cNvPr id="5" name="Footer Placeholder 4">
            <a:extLst>
              <a:ext uri="{FF2B5EF4-FFF2-40B4-BE49-F238E27FC236}">
                <a16:creationId xmlns:a16="http://schemas.microsoft.com/office/drawing/2014/main" id="{BBFD9DB1-2CDF-4DCB-8130-FB92F27DB2D8}"/>
              </a:ext>
            </a:extLst>
          </p:cNvPr>
          <p:cNvSpPr>
            <a:spLocks noGrp="1"/>
          </p:cNvSpPr>
          <p:nvPr>
            <p:ph type="ftr" sz="quarter" idx="11"/>
          </p:nvPr>
        </p:nvSpPr>
        <p:spPr/>
        <p:txBody>
          <a:bodyPr/>
          <a:lstStyle/>
          <a:p>
            <a:endParaRPr lang="th-TH"/>
          </a:p>
        </p:txBody>
      </p:sp>
      <p:sp>
        <p:nvSpPr>
          <p:cNvPr id="6" name="Slide Number Placeholder 5">
            <a:extLst>
              <a:ext uri="{FF2B5EF4-FFF2-40B4-BE49-F238E27FC236}">
                <a16:creationId xmlns:a16="http://schemas.microsoft.com/office/drawing/2014/main" id="{63BA7452-9A6E-49EC-A388-52F2DB8FD3BD}"/>
              </a:ext>
            </a:extLst>
          </p:cNvPr>
          <p:cNvSpPr>
            <a:spLocks noGrp="1"/>
          </p:cNvSpPr>
          <p:nvPr>
            <p:ph type="sldNum" sz="quarter" idx="12"/>
          </p:nvPr>
        </p:nvSpPr>
        <p:spPr/>
        <p:txBody>
          <a:bodyPr/>
          <a:lstStyle/>
          <a:p>
            <a:fld id="{0392EB7E-3286-49D0-9D14-BB91C59561B0}" type="slidenum">
              <a:rPr lang="th-TH" smtClean="0"/>
              <a:t>‹#›</a:t>
            </a:fld>
            <a:endParaRPr lang="th-TH"/>
          </a:p>
        </p:txBody>
      </p:sp>
    </p:spTree>
    <p:extLst>
      <p:ext uri="{BB962C8B-B14F-4D97-AF65-F5344CB8AC3E}">
        <p14:creationId xmlns:p14="http://schemas.microsoft.com/office/powerpoint/2010/main" val="23283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C933-5279-4C82-B275-5460661624F1}"/>
              </a:ext>
            </a:extLst>
          </p:cNvPr>
          <p:cNvSpPr>
            <a:spLocks noGrp="1"/>
          </p:cNvSpPr>
          <p:nvPr>
            <p:ph type="title"/>
          </p:nvPr>
        </p:nvSpPr>
        <p:spPr/>
        <p:txBody>
          <a:bodyPr/>
          <a:lstStyle/>
          <a:p>
            <a:r>
              <a:rPr lang="en-US"/>
              <a:t>Click to edit Master title style</a:t>
            </a:r>
            <a:endParaRPr lang="th-TH"/>
          </a:p>
        </p:txBody>
      </p:sp>
      <p:sp>
        <p:nvSpPr>
          <p:cNvPr id="3" name="Content Placeholder 2">
            <a:extLst>
              <a:ext uri="{FF2B5EF4-FFF2-40B4-BE49-F238E27FC236}">
                <a16:creationId xmlns:a16="http://schemas.microsoft.com/office/drawing/2014/main" id="{2EFE7330-9604-4FB2-988C-E7AF459D31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Content Placeholder 3">
            <a:extLst>
              <a:ext uri="{FF2B5EF4-FFF2-40B4-BE49-F238E27FC236}">
                <a16:creationId xmlns:a16="http://schemas.microsoft.com/office/drawing/2014/main" id="{68A0D12A-AA54-4C37-A475-4E6508FC0B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Date Placeholder 4">
            <a:extLst>
              <a:ext uri="{FF2B5EF4-FFF2-40B4-BE49-F238E27FC236}">
                <a16:creationId xmlns:a16="http://schemas.microsoft.com/office/drawing/2014/main" id="{675CF14B-38A1-4DB8-BFBC-3D0A572A686B}"/>
              </a:ext>
            </a:extLst>
          </p:cNvPr>
          <p:cNvSpPr>
            <a:spLocks noGrp="1"/>
          </p:cNvSpPr>
          <p:nvPr>
            <p:ph type="dt" sz="half" idx="10"/>
          </p:nvPr>
        </p:nvSpPr>
        <p:spPr/>
        <p:txBody>
          <a:bodyPr/>
          <a:lstStyle/>
          <a:p>
            <a:fld id="{BE18317F-2388-4D9B-B051-1A4D40EADA15}" type="datetimeFigureOut">
              <a:rPr lang="th-TH" smtClean="0"/>
              <a:t>13/05/65</a:t>
            </a:fld>
            <a:endParaRPr lang="th-TH"/>
          </a:p>
        </p:txBody>
      </p:sp>
      <p:sp>
        <p:nvSpPr>
          <p:cNvPr id="6" name="Footer Placeholder 5">
            <a:extLst>
              <a:ext uri="{FF2B5EF4-FFF2-40B4-BE49-F238E27FC236}">
                <a16:creationId xmlns:a16="http://schemas.microsoft.com/office/drawing/2014/main" id="{A6BA77F9-C44B-4EA9-87FA-0154A73DEAB4}"/>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A5C28EDB-5A64-4EA7-86BE-02C7C30FCCA7}"/>
              </a:ext>
            </a:extLst>
          </p:cNvPr>
          <p:cNvSpPr>
            <a:spLocks noGrp="1"/>
          </p:cNvSpPr>
          <p:nvPr>
            <p:ph type="sldNum" sz="quarter" idx="12"/>
          </p:nvPr>
        </p:nvSpPr>
        <p:spPr/>
        <p:txBody>
          <a:bodyPr/>
          <a:lstStyle/>
          <a:p>
            <a:fld id="{0392EB7E-3286-49D0-9D14-BB91C59561B0}" type="slidenum">
              <a:rPr lang="th-TH" smtClean="0"/>
              <a:t>‹#›</a:t>
            </a:fld>
            <a:endParaRPr lang="th-TH"/>
          </a:p>
        </p:txBody>
      </p:sp>
    </p:spTree>
    <p:extLst>
      <p:ext uri="{BB962C8B-B14F-4D97-AF65-F5344CB8AC3E}">
        <p14:creationId xmlns:p14="http://schemas.microsoft.com/office/powerpoint/2010/main" val="2913645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D60CD-7D51-40B5-8F9B-AD4C1E3BE491}"/>
              </a:ext>
            </a:extLst>
          </p:cNvPr>
          <p:cNvSpPr>
            <a:spLocks noGrp="1"/>
          </p:cNvSpPr>
          <p:nvPr>
            <p:ph type="title"/>
          </p:nvPr>
        </p:nvSpPr>
        <p:spPr>
          <a:xfrm>
            <a:off x="839788" y="365125"/>
            <a:ext cx="10515600" cy="1325563"/>
          </a:xfrm>
        </p:spPr>
        <p:txBody>
          <a:bodyPr/>
          <a:lstStyle/>
          <a:p>
            <a:r>
              <a:rPr lang="en-US"/>
              <a:t>Click to edit Master title style</a:t>
            </a:r>
            <a:endParaRPr lang="th-TH"/>
          </a:p>
        </p:txBody>
      </p:sp>
      <p:sp>
        <p:nvSpPr>
          <p:cNvPr id="3" name="Text Placeholder 2">
            <a:extLst>
              <a:ext uri="{FF2B5EF4-FFF2-40B4-BE49-F238E27FC236}">
                <a16:creationId xmlns:a16="http://schemas.microsoft.com/office/drawing/2014/main" id="{7DB1FAFE-5975-4583-97CA-1B176B71DA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01B1C7-5887-4C65-B313-484FD64981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5" name="Text Placeholder 4">
            <a:extLst>
              <a:ext uri="{FF2B5EF4-FFF2-40B4-BE49-F238E27FC236}">
                <a16:creationId xmlns:a16="http://schemas.microsoft.com/office/drawing/2014/main" id="{5F316474-CBDF-4289-9867-40F5F30ED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891B77-4C73-4E04-A296-7E60433D5D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7" name="Date Placeholder 6">
            <a:extLst>
              <a:ext uri="{FF2B5EF4-FFF2-40B4-BE49-F238E27FC236}">
                <a16:creationId xmlns:a16="http://schemas.microsoft.com/office/drawing/2014/main" id="{7DB1B91B-D342-4540-BB64-C8EA3950D7F9}"/>
              </a:ext>
            </a:extLst>
          </p:cNvPr>
          <p:cNvSpPr>
            <a:spLocks noGrp="1"/>
          </p:cNvSpPr>
          <p:nvPr>
            <p:ph type="dt" sz="half" idx="10"/>
          </p:nvPr>
        </p:nvSpPr>
        <p:spPr/>
        <p:txBody>
          <a:bodyPr/>
          <a:lstStyle/>
          <a:p>
            <a:fld id="{BE18317F-2388-4D9B-B051-1A4D40EADA15}" type="datetimeFigureOut">
              <a:rPr lang="th-TH" smtClean="0"/>
              <a:t>13/05/65</a:t>
            </a:fld>
            <a:endParaRPr lang="th-TH"/>
          </a:p>
        </p:txBody>
      </p:sp>
      <p:sp>
        <p:nvSpPr>
          <p:cNvPr id="8" name="Footer Placeholder 7">
            <a:extLst>
              <a:ext uri="{FF2B5EF4-FFF2-40B4-BE49-F238E27FC236}">
                <a16:creationId xmlns:a16="http://schemas.microsoft.com/office/drawing/2014/main" id="{999C2CC2-6FD2-4197-87E3-3B25E32E14D1}"/>
              </a:ext>
            </a:extLst>
          </p:cNvPr>
          <p:cNvSpPr>
            <a:spLocks noGrp="1"/>
          </p:cNvSpPr>
          <p:nvPr>
            <p:ph type="ftr" sz="quarter" idx="11"/>
          </p:nvPr>
        </p:nvSpPr>
        <p:spPr/>
        <p:txBody>
          <a:bodyPr/>
          <a:lstStyle/>
          <a:p>
            <a:endParaRPr lang="th-TH"/>
          </a:p>
        </p:txBody>
      </p:sp>
      <p:sp>
        <p:nvSpPr>
          <p:cNvPr id="9" name="Slide Number Placeholder 8">
            <a:extLst>
              <a:ext uri="{FF2B5EF4-FFF2-40B4-BE49-F238E27FC236}">
                <a16:creationId xmlns:a16="http://schemas.microsoft.com/office/drawing/2014/main" id="{0DA489A6-68C9-41B5-BC76-98110232FAB9}"/>
              </a:ext>
            </a:extLst>
          </p:cNvPr>
          <p:cNvSpPr>
            <a:spLocks noGrp="1"/>
          </p:cNvSpPr>
          <p:nvPr>
            <p:ph type="sldNum" sz="quarter" idx="12"/>
          </p:nvPr>
        </p:nvSpPr>
        <p:spPr/>
        <p:txBody>
          <a:bodyPr/>
          <a:lstStyle/>
          <a:p>
            <a:fld id="{0392EB7E-3286-49D0-9D14-BB91C59561B0}" type="slidenum">
              <a:rPr lang="th-TH" smtClean="0"/>
              <a:t>‹#›</a:t>
            </a:fld>
            <a:endParaRPr lang="th-TH"/>
          </a:p>
        </p:txBody>
      </p:sp>
    </p:spTree>
    <p:extLst>
      <p:ext uri="{BB962C8B-B14F-4D97-AF65-F5344CB8AC3E}">
        <p14:creationId xmlns:p14="http://schemas.microsoft.com/office/powerpoint/2010/main" val="180858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BC200-12CE-4016-B6B5-E029E67F6445}"/>
              </a:ext>
            </a:extLst>
          </p:cNvPr>
          <p:cNvSpPr>
            <a:spLocks noGrp="1"/>
          </p:cNvSpPr>
          <p:nvPr>
            <p:ph type="title"/>
          </p:nvPr>
        </p:nvSpPr>
        <p:spPr/>
        <p:txBody>
          <a:bodyPr/>
          <a:lstStyle/>
          <a:p>
            <a:r>
              <a:rPr lang="en-US"/>
              <a:t>Click to edit Master title style</a:t>
            </a:r>
            <a:endParaRPr lang="th-TH"/>
          </a:p>
        </p:txBody>
      </p:sp>
      <p:sp>
        <p:nvSpPr>
          <p:cNvPr id="3" name="Date Placeholder 2">
            <a:extLst>
              <a:ext uri="{FF2B5EF4-FFF2-40B4-BE49-F238E27FC236}">
                <a16:creationId xmlns:a16="http://schemas.microsoft.com/office/drawing/2014/main" id="{CFF12155-5AF7-47B3-92B5-91D543D78732}"/>
              </a:ext>
            </a:extLst>
          </p:cNvPr>
          <p:cNvSpPr>
            <a:spLocks noGrp="1"/>
          </p:cNvSpPr>
          <p:nvPr>
            <p:ph type="dt" sz="half" idx="10"/>
          </p:nvPr>
        </p:nvSpPr>
        <p:spPr/>
        <p:txBody>
          <a:bodyPr/>
          <a:lstStyle/>
          <a:p>
            <a:fld id="{BE18317F-2388-4D9B-B051-1A4D40EADA15}" type="datetimeFigureOut">
              <a:rPr lang="th-TH" smtClean="0"/>
              <a:t>13/05/65</a:t>
            </a:fld>
            <a:endParaRPr lang="th-TH"/>
          </a:p>
        </p:txBody>
      </p:sp>
      <p:sp>
        <p:nvSpPr>
          <p:cNvPr id="4" name="Footer Placeholder 3">
            <a:extLst>
              <a:ext uri="{FF2B5EF4-FFF2-40B4-BE49-F238E27FC236}">
                <a16:creationId xmlns:a16="http://schemas.microsoft.com/office/drawing/2014/main" id="{83AF1D10-D0BC-41AF-88E7-6FE16F6518A3}"/>
              </a:ext>
            </a:extLst>
          </p:cNvPr>
          <p:cNvSpPr>
            <a:spLocks noGrp="1"/>
          </p:cNvSpPr>
          <p:nvPr>
            <p:ph type="ftr" sz="quarter" idx="11"/>
          </p:nvPr>
        </p:nvSpPr>
        <p:spPr/>
        <p:txBody>
          <a:bodyPr/>
          <a:lstStyle/>
          <a:p>
            <a:endParaRPr lang="th-TH"/>
          </a:p>
        </p:txBody>
      </p:sp>
      <p:sp>
        <p:nvSpPr>
          <p:cNvPr id="5" name="Slide Number Placeholder 4">
            <a:extLst>
              <a:ext uri="{FF2B5EF4-FFF2-40B4-BE49-F238E27FC236}">
                <a16:creationId xmlns:a16="http://schemas.microsoft.com/office/drawing/2014/main" id="{85980B74-14A7-4E4D-974F-17607321DBA9}"/>
              </a:ext>
            </a:extLst>
          </p:cNvPr>
          <p:cNvSpPr>
            <a:spLocks noGrp="1"/>
          </p:cNvSpPr>
          <p:nvPr>
            <p:ph type="sldNum" sz="quarter" idx="12"/>
          </p:nvPr>
        </p:nvSpPr>
        <p:spPr/>
        <p:txBody>
          <a:bodyPr/>
          <a:lstStyle/>
          <a:p>
            <a:fld id="{0392EB7E-3286-49D0-9D14-BB91C59561B0}" type="slidenum">
              <a:rPr lang="th-TH" smtClean="0"/>
              <a:t>‹#›</a:t>
            </a:fld>
            <a:endParaRPr lang="th-TH"/>
          </a:p>
        </p:txBody>
      </p:sp>
    </p:spTree>
    <p:extLst>
      <p:ext uri="{BB962C8B-B14F-4D97-AF65-F5344CB8AC3E}">
        <p14:creationId xmlns:p14="http://schemas.microsoft.com/office/powerpoint/2010/main" val="253179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14FC3A-9062-42B3-A716-3B57E5EC0FFE}"/>
              </a:ext>
            </a:extLst>
          </p:cNvPr>
          <p:cNvSpPr>
            <a:spLocks noGrp="1"/>
          </p:cNvSpPr>
          <p:nvPr>
            <p:ph type="dt" sz="half" idx="10"/>
          </p:nvPr>
        </p:nvSpPr>
        <p:spPr/>
        <p:txBody>
          <a:bodyPr/>
          <a:lstStyle/>
          <a:p>
            <a:fld id="{BE18317F-2388-4D9B-B051-1A4D40EADA15}" type="datetimeFigureOut">
              <a:rPr lang="th-TH" smtClean="0"/>
              <a:t>13/05/65</a:t>
            </a:fld>
            <a:endParaRPr lang="th-TH"/>
          </a:p>
        </p:txBody>
      </p:sp>
      <p:sp>
        <p:nvSpPr>
          <p:cNvPr id="3" name="Footer Placeholder 2">
            <a:extLst>
              <a:ext uri="{FF2B5EF4-FFF2-40B4-BE49-F238E27FC236}">
                <a16:creationId xmlns:a16="http://schemas.microsoft.com/office/drawing/2014/main" id="{59A3DA04-4140-40BC-952B-06E72CD4E96E}"/>
              </a:ext>
            </a:extLst>
          </p:cNvPr>
          <p:cNvSpPr>
            <a:spLocks noGrp="1"/>
          </p:cNvSpPr>
          <p:nvPr>
            <p:ph type="ftr" sz="quarter" idx="11"/>
          </p:nvPr>
        </p:nvSpPr>
        <p:spPr/>
        <p:txBody>
          <a:bodyPr/>
          <a:lstStyle/>
          <a:p>
            <a:endParaRPr lang="th-TH"/>
          </a:p>
        </p:txBody>
      </p:sp>
      <p:sp>
        <p:nvSpPr>
          <p:cNvPr id="4" name="Slide Number Placeholder 3">
            <a:extLst>
              <a:ext uri="{FF2B5EF4-FFF2-40B4-BE49-F238E27FC236}">
                <a16:creationId xmlns:a16="http://schemas.microsoft.com/office/drawing/2014/main" id="{F47578FC-8010-4BE5-9240-ECA46283B21B}"/>
              </a:ext>
            </a:extLst>
          </p:cNvPr>
          <p:cNvSpPr>
            <a:spLocks noGrp="1"/>
          </p:cNvSpPr>
          <p:nvPr>
            <p:ph type="sldNum" sz="quarter" idx="12"/>
          </p:nvPr>
        </p:nvSpPr>
        <p:spPr/>
        <p:txBody>
          <a:bodyPr/>
          <a:lstStyle/>
          <a:p>
            <a:fld id="{0392EB7E-3286-49D0-9D14-BB91C59561B0}" type="slidenum">
              <a:rPr lang="th-TH" smtClean="0"/>
              <a:t>‹#›</a:t>
            </a:fld>
            <a:endParaRPr lang="th-TH"/>
          </a:p>
        </p:txBody>
      </p:sp>
    </p:spTree>
    <p:extLst>
      <p:ext uri="{BB962C8B-B14F-4D97-AF65-F5344CB8AC3E}">
        <p14:creationId xmlns:p14="http://schemas.microsoft.com/office/powerpoint/2010/main" val="148379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9080-E65D-4E13-9AA6-E0CE2EAE81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Content Placeholder 2">
            <a:extLst>
              <a:ext uri="{FF2B5EF4-FFF2-40B4-BE49-F238E27FC236}">
                <a16:creationId xmlns:a16="http://schemas.microsoft.com/office/drawing/2014/main" id="{F6BB6EAD-FDCD-45F9-AE93-611E693768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Text Placeholder 3">
            <a:extLst>
              <a:ext uri="{FF2B5EF4-FFF2-40B4-BE49-F238E27FC236}">
                <a16:creationId xmlns:a16="http://schemas.microsoft.com/office/drawing/2014/main" id="{B5006C37-F568-43AA-89FE-60AEA48B2F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D70E9-6AB8-4F57-AB69-93E9C1B525AD}"/>
              </a:ext>
            </a:extLst>
          </p:cNvPr>
          <p:cNvSpPr>
            <a:spLocks noGrp="1"/>
          </p:cNvSpPr>
          <p:nvPr>
            <p:ph type="dt" sz="half" idx="10"/>
          </p:nvPr>
        </p:nvSpPr>
        <p:spPr/>
        <p:txBody>
          <a:bodyPr/>
          <a:lstStyle/>
          <a:p>
            <a:fld id="{BE18317F-2388-4D9B-B051-1A4D40EADA15}" type="datetimeFigureOut">
              <a:rPr lang="th-TH" smtClean="0"/>
              <a:t>13/05/65</a:t>
            </a:fld>
            <a:endParaRPr lang="th-TH"/>
          </a:p>
        </p:txBody>
      </p:sp>
      <p:sp>
        <p:nvSpPr>
          <p:cNvPr id="6" name="Footer Placeholder 5">
            <a:extLst>
              <a:ext uri="{FF2B5EF4-FFF2-40B4-BE49-F238E27FC236}">
                <a16:creationId xmlns:a16="http://schemas.microsoft.com/office/drawing/2014/main" id="{C33AF5DD-2EC7-4200-BFF6-E43DE73311A1}"/>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8C64D80D-A9F8-4186-B18B-7A2937B9B664}"/>
              </a:ext>
            </a:extLst>
          </p:cNvPr>
          <p:cNvSpPr>
            <a:spLocks noGrp="1"/>
          </p:cNvSpPr>
          <p:nvPr>
            <p:ph type="sldNum" sz="quarter" idx="12"/>
          </p:nvPr>
        </p:nvSpPr>
        <p:spPr/>
        <p:txBody>
          <a:bodyPr/>
          <a:lstStyle/>
          <a:p>
            <a:fld id="{0392EB7E-3286-49D0-9D14-BB91C59561B0}" type="slidenum">
              <a:rPr lang="th-TH" smtClean="0"/>
              <a:t>‹#›</a:t>
            </a:fld>
            <a:endParaRPr lang="th-TH"/>
          </a:p>
        </p:txBody>
      </p:sp>
    </p:spTree>
    <p:extLst>
      <p:ext uri="{BB962C8B-B14F-4D97-AF65-F5344CB8AC3E}">
        <p14:creationId xmlns:p14="http://schemas.microsoft.com/office/powerpoint/2010/main" val="2813218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19DAE-B7FA-409C-87CD-30B1E3B1A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h-TH"/>
          </a:p>
        </p:txBody>
      </p:sp>
      <p:sp>
        <p:nvSpPr>
          <p:cNvPr id="3" name="Picture Placeholder 2">
            <a:extLst>
              <a:ext uri="{FF2B5EF4-FFF2-40B4-BE49-F238E27FC236}">
                <a16:creationId xmlns:a16="http://schemas.microsoft.com/office/drawing/2014/main" id="{9C2E248D-0B07-4FF1-B998-B3B1C2910E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h-TH"/>
          </a:p>
        </p:txBody>
      </p:sp>
      <p:sp>
        <p:nvSpPr>
          <p:cNvPr id="4" name="Text Placeholder 3">
            <a:extLst>
              <a:ext uri="{FF2B5EF4-FFF2-40B4-BE49-F238E27FC236}">
                <a16:creationId xmlns:a16="http://schemas.microsoft.com/office/drawing/2014/main" id="{67A205D5-B2B6-42CF-B1D3-15C7CC7B1B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DC6A26-7467-4623-BA8B-FA2D7CEA121A}"/>
              </a:ext>
            </a:extLst>
          </p:cNvPr>
          <p:cNvSpPr>
            <a:spLocks noGrp="1"/>
          </p:cNvSpPr>
          <p:nvPr>
            <p:ph type="dt" sz="half" idx="10"/>
          </p:nvPr>
        </p:nvSpPr>
        <p:spPr/>
        <p:txBody>
          <a:bodyPr/>
          <a:lstStyle/>
          <a:p>
            <a:fld id="{BE18317F-2388-4D9B-B051-1A4D40EADA15}" type="datetimeFigureOut">
              <a:rPr lang="th-TH" smtClean="0"/>
              <a:t>13/05/65</a:t>
            </a:fld>
            <a:endParaRPr lang="th-TH"/>
          </a:p>
        </p:txBody>
      </p:sp>
      <p:sp>
        <p:nvSpPr>
          <p:cNvPr id="6" name="Footer Placeholder 5">
            <a:extLst>
              <a:ext uri="{FF2B5EF4-FFF2-40B4-BE49-F238E27FC236}">
                <a16:creationId xmlns:a16="http://schemas.microsoft.com/office/drawing/2014/main" id="{6F6242F6-9868-4D3E-98AA-EDDEC2DE26FD}"/>
              </a:ext>
            </a:extLst>
          </p:cNvPr>
          <p:cNvSpPr>
            <a:spLocks noGrp="1"/>
          </p:cNvSpPr>
          <p:nvPr>
            <p:ph type="ftr" sz="quarter" idx="11"/>
          </p:nvPr>
        </p:nvSpPr>
        <p:spPr/>
        <p:txBody>
          <a:bodyPr/>
          <a:lstStyle/>
          <a:p>
            <a:endParaRPr lang="th-TH"/>
          </a:p>
        </p:txBody>
      </p:sp>
      <p:sp>
        <p:nvSpPr>
          <p:cNvPr id="7" name="Slide Number Placeholder 6">
            <a:extLst>
              <a:ext uri="{FF2B5EF4-FFF2-40B4-BE49-F238E27FC236}">
                <a16:creationId xmlns:a16="http://schemas.microsoft.com/office/drawing/2014/main" id="{62D5CAF9-0432-4A0B-B8B2-4016E554EF93}"/>
              </a:ext>
            </a:extLst>
          </p:cNvPr>
          <p:cNvSpPr>
            <a:spLocks noGrp="1"/>
          </p:cNvSpPr>
          <p:nvPr>
            <p:ph type="sldNum" sz="quarter" idx="12"/>
          </p:nvPr>
        </p:nvSpPr>
        <p:spPr/>
        <p:txBody>
          <a:bodyPr/>
          <a:lstStyle/>
          <a:p>
            <a:fld id="{0392EB7E-3286-49D0-9D14-BB91C59561B0}" type="slidenum">
              <a:rPr lang="th-TH" smtClean="0"/>
              <a:t>‹#›</a:t>
            </a:fld>
            <a:endParaRPr lang="th-TH"/>
          </a:p>
        </p:txBody>
      </p:sp>
    </p:spTree>
    <p:extLst>
      <p:ext uri="{BB962C8B-B14F-4D97-AF65-F5344CB8AC3E}">
        <p14:creationId xmlns:p14="http://schemas.microsoft.com/office/powerpoint/2010/main" val="39952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D985F1-3410-4891-9740-B460ADDB87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h-TH"/>
          </a:p>
        </p:txBody>
      </p:sp>
      <p:sp>
        <p:nvSpPr>
          <p:cNvPr id="3" name="Text Placeholder 2">
            <a:extLst>
              <a:ext uri="{FF2B5EF4-FFF2-40B4-BE49-F238E27FC236}">
                <a16:creationId xmlns:a16="http://schemas.microsoft.com/office/drawing/2014/main" id="{2D2B0103-30A3-4423-913D-9752DA3A45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h-TH"/>
          </a:p>
        </p:txBody>
      </p:sp>
      <p:sp>
        <p:nvSpPr>
          <p:cNvPr id="4" name="Date Placeholder 3">
            <a:extLst>
              <a:ext uri="{FF2B5EF4-FFF2-40B4-BE49-F238E27FC236}">
                <a16:creationId xmlns:a16="http://schemas.microsoft.com/office/drawing/2014/main" id="{EBF6FE0D-4D0F-4595-BD47-7277FD859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18317F-2388-4D9B-B051-1A4D40EADA15}" type="datetimeFigureOut">
              <a:rPr lang="th-TH" smtClean="0"/>
              <a:t>13/05/65</a:t>
            </a:fld>
            <a:endParaRPr lang="th-TH"/>
          </a:p>
        </p:txBody>
      </p:sp>
      <p:sp>
        <p:nvSpPr>
          <p:cNvPr id="5" name="Footer Placeholder 4">
            <a:extLst>
              <a:ext uri="{FF2B5EF4-FFF2-40B4-BE49-F238E27FC236}">
                <a16:creationId xmlns:a16="http://schemas.microsoft.com/office/drawing/2014/main" id="{F0B09FA5-137B-458C-ADE3-E0295F964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h-TH"/>
          </a:p>
        </p:txBody>
      </p:sp>
      <p:sp>
        <p:nvSpPr>
          <p:cNvPr id="6" name="Slide Number Placeholder 5">
            <a:extLst>
              <a:ext uri="{FF2B5EF4-FFF2-40B4-BE49-F238E27FC236}">
                <a16:creationId xmlns:a16="http://schemas.microsoft.com/office/drawing/2014/main" id="{08FF5783-C273-42AB-AB8E-A5B2774781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92EB7E-3286-49D0-9D14-BB91C59561B0}" type="slidenum">
              <a:rPr lang="th-TH" smtClean="0"/>
              <a:t>‹#›</a:t>
            </a:fld>
            <a:endParaRPr lang="th-TH"/>
          </a:p>
        </p:txBody>
      </p:sp>
    </p:spTree>
    <p:extLst>
      <p:ext uri="{BB962C8B-B14F-4D97-AF65-F5344CB8AC3E}">
        <p14:creationId xmlns:p14="http://schemas.microsoft.com/office/powerpoint/2010/main" val="3847133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h-TH"/>
      </a:defPPr>
      <a:lvl1pPr marL="0" algn="l" defTabSz="914400" rtl="0" eaLnBrk="1" latinLnBrk="0" hangingPunct="1">
        <a:defRPr sz="2800" kern="1200">
          <a:solidFill>
            <a:schemeClr val="tx1"/>
          </a:solidFill>
          <a:latin typeface="+mn-lt"/>
          <a:ea typeface="+mn-ea"/>
          <a:cs typeface="+mn-cs"/>
        </a:defRPr>
      </a:lvl1pPr>
      <a:lvl2pPr marL="457200" algn="l" defTabSz="914400" rtl="0" eaLnBrk="1" latinLnBrk="0" hangingPunct="1">
        <a:defRPr sz="2800" kern="1200">
          <a:solidFill>
            <a:schemeClr val="tx1"/>
          </a:solidFill>
          <a:latin typeface="+mn-lt"/>
          <a:ea typeface="+mn-ea"/>
          <a:cs typeface="+mn-cs"/>
        </a:defRPr>
      </a:lvl2pPr>
      <a:lvl3pPr marL="914400" algn="l" defTabSz="914400" rtl="0" eaLnBrk="1" latinLnBrk="0" hangingPunct="1">
        <a:defRPr sz="2800" kern="1200">
          <a:solidFill>
            <a:schemeClr val="tx1"/>
          </a:solidFill>
          <a:latin typeface="+mn-lt"/>
          <a:ea typeface="+mn-ea"/>
          <a:cs typeface="+mn-cs"/>
        </a:defRPr>
      </a:lvl3pPr>
      <a:lvl4pPr marL="1371600" algn="l" defTabSz="914400" rtl="0" eaLnBrk="1" latinLnBrk="0" hangingPunct="1">
        <a:defRPr sz="2800" kern="1200">
          <a:solidFill>
            <a:schemeClr val="tx1"/>
          </a:solidFill>
          <a:latin typeface="+mn-lt"/>
          <a:ea typeface="+mn-ea"/>
          <a:cs typeface="+mn-cs"/>
        </a:defRPr>
      </a:lvl4pPr>
      <a:lvl5pPr marL="1828800" algn="l" defTabSz="914400" rtl="0" eaLnBrk="1" latinLnBrk="0" hangingPunct="1">
        <a:defRPr sz="2800" kern="1200">
          <a:solidFill>
            <a:schemeClr val="tx1"/>
          </a:solidFill>
          <a:latin typeface="+mn-lt"/>
          <a:ea typeface="+mn-ea"/>
          <a:cs typeface="+mn-cs"/>
        </a:defRPr>
      </a:lvl5pPr>
      <a:lvl6pPr marL="2286000" algn="l" defTabSz="914400" rtl="0" eaLnBrk="1" latinLnBrk="0" hangingPunct="1">
        <a:defRPr sz="2800" kern="1200">
          <a:solidFill>
            <a:schemeClr val="tx1"/>
          </a:solidFill>
          <a:latin typeface="+mn-lt"/>
          <a:ea typeface="+mn-ea"/>
          <a:cs typeface="+mn-cs"/>
        </a:defRPr>
      </a:lvl6pPr>
      <a:lvl7pPr marL="2743200" algn="l" defTabSz="914400" rtl="0" eaLnBrk="1" latinLnBrk="0" hangingPunct="1">
        <a:defRPr sz="2800" kern="1200">
          <a:solidFill>
            <a:schemeClr val="tx1"/>
          </a:solidFill>
          <a:latin typeface="+mn-lt"/>
          <a:ea typeface="+mn-ea"/>
          <a:cs typeface="+mn-cs"/>
        </a:defRPr>
      </a:lvl7pPr>
      <a:lvl8pPr marL="3200400" algn="l" defTabSz="914400" rtl="0" eaLnBrk="1" latinLnBrk="0" hangingPunct="1">
        <a:defRPr sz="2800" kern="1200">
          <a:solidFill>
            <a:schemeClr val="tx1"/>
          </a:solidFill>
          <a:latin typeface="+mn-lt"/>
          <a:ea typeface="+mn-ea"/>
          <a:cs typeface="+mn-cs"/>
        </a:defRPr>
      </a:lvl8pPr>
      <a:lvl9pPr marL="3657600" algn="l" defTabSz="914400" rtl="0" eaLnBrk="1" latinLnBrk="0" hangingPunct="1">
        <a:defRPr sz="2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8" Type="http://schemas.openxmlformats.org/officeDocument/2006/relationships/image" Target="../media/image710.png"/><Relationship Id="rId3" Type="http://schemas.openxmlformats.org/officeDocument/2006/relationships/image" Target="../media/image210.png"/><Relationship Id="rId7" Type="http://schemas.openxmlformats.org/officeDocument/2006/relationships/image" Target="../media/image610.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510.png"/><Relationship Id="rId5" Type="http://schemas.openxmlformats.org/officeDocument/2006/relationships/image" Target="../media/image12.png"/><Relationship Id="rId4" Type="http://schemas.openxmlformats.org/officeDocument/2006/relationships/image" Target="../media/image310.png"/><Relationship Id="rId9" Type="http://schemas.openxmlformats.org/officeDocument/2006/relationships/image" Target="../media/image810.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9.png"/><Relationship Id="rId7" Type="http://schemas.openxmlformats.org/officeDocument/2006/relationships/image" Target="../media/image13.png"/><Relationship Id="rId2" Type="http://schemas.openxmlformats.org/officeDocument/2006/relationships/image" Target="../media/image910.png"/><Relationship Id="rId1" Type="http://schemas.openxmlformats.org/officeDocument/2006/relationships/slideLayout" Target="../slideLayouts/slideLayout2.xml"/><Relationship Id="rId6" Type="http://schemas.openxmlformats.org/officeDocument/2006/relationships/image" Target="../media/image120.png"/><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1.png"/><Relationship Id="rId9"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9"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20.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7.png"/><Relationship Id="rId4" Type="http://schemas.openxmlformats.org/officeDocument/2006/relationships/image" Target="../media/image61.png"/><Relationship Id="rId9" Type="http://schemas.openxmlformats.org/officeDocument/2006/relationships/image" Target="../media/image66.png"/></Relationships>
</file>

<file path=ppt/slides/_rels/slide21.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68.png"/><Relationship Id="rId7" Type="http://schemas.openxmlformats.org/officeDocument/2006/relationships/image" Target="../media/image72.png"/><Relationship Id="rId12" Type="http://schemas.openxmlformats.org/officeDocument/2006/relationships/image" Target="../media/image77.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71.png"/><Relationship Id="rId11" Type="http://schemas.openxmlformats.org/officeDocument/2006/relationships/image" Target="../media/image76.png"/><Relationship Id="rId5" Type="http://schemas.openxmlformats.org/officeDocument/2006/relationships/image" Target="../media/image70.png"/><Relationship Id="rId10" Type="http://schemas.openxmlformats.org/officeDocument/2006/relationships/image" Target="../media/image75.png"/><Relationship Id="rId4" Type="http://schemas.openxmlformats.org/officeDocument/2006/relationships/image" Target="../media/image69.png"/><Relationship Id="rId9" Type="http://schemas.openxmlformats.org/officeDocument/2006/relationships/image" Target="../media/image74.png"/></Relationships>
</file>

<file path=ppt/slides/_rels/slide22.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25.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97.png"/><Relationship Id="rId5" Type="http://schemas.openxmlformats.org/officeDocument/2006/relationships/image" Target="../media/image96.png"/><Relationship Id="rId10" Type="http://schemas.openxmlformats.org/officeDocument/2006/relationships/image" Target="../media/image101.png"/><Relationship Id="rId4" Type="http://schemas.openxmlformats.org/officeDocument/2006/relationships/image" Target="../media/image95.png"/><Relationship Id="rId9" Type="http://schemas.openxmlformats.org/officeDocument/2006/relationships/image" Target="../media/image100.png"/></Relationships>
</file>

<file path=ppt/slides/_rels/slide26.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2.png"/><Relationship Id="rId7" Type="http://schemas.openxmlformats.org/officeDocument/2006/relationships/image" Target="../media/image105.png"/><Relationship Id="rId2"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95.png"/><Relationship Id="rId9" Type="http://schemas.openxmlformats.org/officeDocument/2006/relationships/image" Target="../media/image107.png"/></Relationships>
</file>

<file path=ppt/slides/_rels/slide27.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112.png"/><Relationship Id="rId7" Type="http://schemas.openxmlformats.org/officeDocument/2006/relationships/image" Target="../media/image116.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5.png"/><Relationship Id="rId5" Type="http://schemas.openxmlformats.org/officeDocument/2006/relationships/image" Target="../media/image114.png"/><Relationship Id="rId4" Type="http://schemas.openxmlformats.org/officeDocument/2006/relationships/image" Target="../media/image113.png"/><Relationship Id="rId9" Type="http://schemas.openxmlformats.org/officeDocument/2006/relationships/image" Target="../media/image96.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97.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112.png"/><Relationship Id="rId7" Type="http://schemas.openxmlformats.org/officeDocument/2006/relationships/image" Target="../media/image119.png"/><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18.png"/><Relationship Id="rId5" Type="http://schemas.openxmlformats.org/officeDocument/2006/relationships/image" Target="../media/image117.png"/><Relationship Id="rId4" Type="http://schemas.openxmlformats.org/officeDocument/2006/relationships/image" Target="../media/image113.png"/><Relationship Id="rId9" Type="http://schemas.openxmlformats.org/officeDocument/2006/relationships/image" Target="../media/image96.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0.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11.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What Is A Two Port Network">
            <a:extLst>
              <a:ext uri="{FF2B5EF4-FFF2-40B4-BE49-F238E27FC236}">
                <a16:creationId xmlns:a16="http://schemas.microsoft.com/office/drawing/2014/main" id="{BBEBBE87-6D51-40AD-9F37-502E73CC78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h-TH"/>
          </a:p>
        </p:txBody>
      </p:sp>
      <p:graphicFrame>
        <p:nvGraphicFramePr>
          <p:cNvPr id="5" name="Object 4">
            <a:extLst>
              <a:ext uri="{FF2B5EF4-FFF2-40B4-BE49-F238E27FC236}">
                <a16:creationId xmlns:a16="http://schemas.microsoft.com/office/drawing/2014/main" id="{558AC41A-04EF-4C40-8F36-2239DB55CCAD}"/>
              </a:ext>
            </a:extLst>
          </p:cNvPr>
          <p:cNvGraphicFramePr>
            <a:graphicFrameLocks noChangeAspect="1"/>
          </p:cNvGraphicFramePr>
          <p:nvPr>
            <p:extLst>
              <p:ext uri="{D42A27DB-BD31-4B8C-83A1-F6EECF244321}">
                <p14:modId xmlns:p14="http://schemas.microsoft.com/office/powerpoint/2010/main" val="3152644224"/>
              </p:ext>
            </p:extLst>
          </p:nvPr>
        </p:nvGraphicFramePr>
        <p:xfrm>
          <a:off x="3259732" y="2820559"/>
          <a:ext cx="5499708" cy="2875185"/>
        </p:xfrm>
        <a:graphic>
          <a:graphicData uri="http://schemas.openxmlformats.org/presentationml/2006/ole">
            <mc:AlternateContent xmlns:mc="http://schemas.openxmlformats.org/markup-compatibility/2006">
              <mc:Choice xmlns:v="urn:schemas-microsoft-com:vml" Requires="v">
                <p:oleObj spid="_x0000_s1030" name="Bitmap Image" r:id="rId3" imgW="3057480" imgH="1476360" progId="Paint.Picture">
                  <p:embed/>
                </p:oleObj>
              </mc:Choice>
              <mc:Fallback>
                <p:oleObj name="Bitmap Image" r:id="rId3" imgW="3057480" imgH="1476360" progId="Paint.Picture">
                  <p:embed/>
                  <p:pic>
                    <p:nvPicPr>
                      <p:cNvPr id="0" name=""/>
                      <p:cNvPicPr/>
                      <p:nvPr/>
                    </p:nvPicPr>
                    <p:blipFill>
                      <a:blip r:embed="rId4"/>
                      <a:stretch>
                        <a:fillRect/>
                      </a:stretch>
                    </p:blipFill>
                    <p:spPr>
                      <a:xfrm>
                        <a:off x="3259732" y="2820559"/>
                        <a:ext cx="5499708" cy="2875185"/>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AD1AB5DA-70E5-4733-8837-F16BDC66C676}"/>
              </a:ext>
            </a:extLst>
          </p:cNvPr>
          <p:cNvSpPr txBox="1"/>
          <p:nvPr/>
        </p:nvSpPr>
        <p:spPr>
          <a:xfrm>
            <a:off x="1153682" y="1580972"/>
            <a:ext cx="9186729" cy="830997"/>
          </a:xfrm>
          <a:prstGeom prst="rect">
            <a:avLst/>
          </a:prstGeom>
          <a:noFill/>
        </p:spPr>
        <p:txBody>
          <a:bodyPr wrap="square" rtlCol="0">
            <a:spAutoFit/>
          </a:bodyPr>
          <a:lstStyle/>
          <a:p>
            <a:pPr algn="ctr"/>
            <a:r>
              <a:rPr lang="en-US" sz="4800" b="1" dirty="0">
                <a:solidFill>
                  <a:srgbClr val="7030A0"/>
                </a:solidFill>
              </a:rPr>
              <a:t>TWO-PORT NETWORK</a:t>
            </a:r>
            <a:endParaRPr lang="th-TH" sz="4800" b="1" dirty="0">
              <a:solidFill>
                <a:srgbClr val="7030A0"/>
              </a:solidFill>
            </a:endParaRPr>
          </a:p>
        </p:txBody>
      </p:sp>
    </p:spTree>
    <p:extLst>
      <p:ext uri="{BB962C8B-B14F-4D97-AF65-F5344CB8AC3E}">
        <p14:creationId xmlns:p14="http://schemas.microsoft.com/office/powerpoint/2010/main" val="1962363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248195" y="174397"/>
                <a:ext cx="4846320" cy="15696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en-GB" sz="3200" i="1">
                              <a:latin typeface="Cambria Math" panose="02040503050406030204" pitchFamily="18" charset="0"/>
                            </a:rPr>
                            <m:t>𝑉</m:t>
                          </m:r>
                        </m:e>
                        <m:sub>
                          <m:r>
                            <a:rPr lang="en-GB" sz="3200" i="1">
                              <a:latin typeface="Cambria Math" panose="02040503050406030204" pitchFamily="18" charset="0"/>
                            </a:rPr>
                            <m:t>1</m:t>
                          </m:r>
                        </m:sub>
                      </m:sSub>
                      <m:r>
                        <m:rPr>
                          <m:nor/>
                        </m:rPr>
                        <a:rPr lang="en-GB" sz="3200" dirty="0"/>
                        <m:t> = </m:t>
                      </m:r>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11</m:t>
                          </m:r>
                        </m:sub>
                      </m:sSub>
                      <m:sSub>
                        <m:sSubPr>
                          <m:ctrlPr>
                            <a:rPr lang="en-GB" sz="3200" i="1">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1</m:t>
                          </m:r>
                        </m:sub>
                      </m:sSub>
                      <m:r>
                        <m:rPr>
                          <m:nor/>
                        </m:rPr>
                        <a:rPr lang="en-GB" sz="3200">
                          <a:latin typeface="Cambria Math" panose="02040503050406030204" pitchFamily="18" charset="0"/>
                        </a:rPr>
                        <m:t> </m:t>
                      </m:r>
                      <m:r>
                        <m:rPr>
                          <m:nor/>
                        </m:rPr>
                        <a:rPr lang="en-GB" sz="3200" dirty="0"/>
                        <m:t>+  </m:t>
                      </m:r>
                      <m:sSub>
                        <m:sSubPr>
                          <m:ctrlPr>
                            <a:rPr lang="en-GB" sz="3200" i="1">
                              <a:latin typeface="Cambria Math" panose="02040503050406030204" pitchFamily="18" charset="0"/>
                            </a:rPr>
                          </m:ctrlPr>
                        </m:sSubPr>
                        <m:e>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12</m:t>
                              </m:r>
                            </m:sub>
                          </m:sSub>
                          <m:r>
                            <a:rPr lang="en-GB" sz="3200" i="1">
                              <a:latin typeface="Cambria Math" panose="02040503050406030204" pitchFamily="18" charset="0"/>
                            </a:rPr>
                            <m:t>𝐼</m:t>
                          </m:r>
                        </m:e>
                        <m:sub>
                          <m:r>
                            <a:rPr lang="en-GB" sz="3200" i="1">
                              <a:latin typeface="Cambria Math" panose="02040503050406030204" pitchFamily="18" charset="0"/>
                            </a:rPr>
                            <m:t>2</m:t>
                          </m:r>
                        </m:sub>
                      </m:sSub>
                      <m:r>
                        <m:rPr>
                          <m:nor/>
                        </m:rPr>
                        <a:rPr lang="en-GB" sz="3200">
                          <a:latin typeface="Cambria Math" panose="02040503050406030204" pitchFamily="18" charset="0"/>
                        </a:rPr>
                        <m:t>        (</m:t>
                      </m:r>
                      <m:r>
                        <m:rPr>
                          <m:nor/>
                        </m:rPr>
                        <a:rPr lang="en-GB" sz="3200" dirty="0"/>
                        <m:t>1</m:t>
                      </m:r>
                      <m:r>
                        <m:rPr>
                          <m:nor/>
                        </m:rPr>
                        <a:rPr lang="en-GB" sz="3200" dirty="0"/>
                        <m:t>)</m:t>
                      </m:r>
                    </m:oMath>
                  </m:oMathPara>
                </a14:m>
                <a:endParaRPr lang="en-GB" sz="3200" dirty="0"/>
              </a:p>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a:rPr lang="en-GB" sz="3200" i="1">
                              <a:latin typeface="Cambria Math" panose="02040503050406030204" pitchFamily="18" charset="0"/>
                            </a:rPr>
                            <m:t>𝑉</m:t>
                          </m:r>
                        </m:e>
                        <m:sub>
                          <m:r>
                            <a:rPr lang="en-GB" sz="3200" i="1">
                              <a:latin typeface="Cambria Math" panose="02040503050406030204" pitchFamily="18" charset="0"/>
                            </a:rPr>
                            <m:t>2</m:t>
                          </m:r>
                        </m:sub>
                      </m:sSub>
                      <m:r>
                        <m:rPr>
                          <m:nor/>
                        </m:rPr>
                        <a:rPr lang="en-GB" sz="3200" dirty="0"/>
                        <m:t> =</m:t>
                      </m:r>
                      <m:sSub>
                        <m:sSubPr>
                          <m:ctrlPr>
                            <a:rPr lang="en-GB" sz="3200" i="1" dirty="0" smtClean="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21</m:t>
                          </m:r>
                        </m:sub>
                      </m:sSub>
                      <m:sSub>
                        <m:sSubPr>
                          <m:ctrlPr>
                            <a:rPr lang="en-GB" sz="3200" i="1">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1</m:t>
                          </m:r>
                        </m:sub>
                      </m:sSub>
                      <m:r>
                        <a:rPr lang="en-GB" sz="3200" b="0" i="1" smtClean="0">
                          <a:latin typeface="Cambria Math" panose="02040503050406030204" pitchFamily="18" charset="0"/>
                        </a:rPr>
                        <m:t>+ </m:t>
                      </m:r>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22</m:t>
                          </m:r>
                        </m:sub>
                      </m:sSub>
                      <m:sSub>
                        <m:sSubPr>
                          <m:ctrlPr>
                            <a:rPr lang="en-GB" sz="3200" i="1" smtClean="0">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2</m:t>
                          </m:r>
                        </m:sub>
                      </m:sSub>
                      <m:r>
                        <m:rPr>
                          <m:nor/>
                        </m:rPr>
                        <a:rPr lang="en-GB" sz="3200" b="0" i="0">
                          <a:latin typeface="Cambria Math" panose="02040503050406030204" pitchFamily="18" charset="0"/>
                        </a:rPr>
                        <m:t>        </m:t>
                      </m:r>
                      <m:r>
                        <m:rPr>
                          <m:nor/>
                        </m:rPr>
                        <a:rPr lang="en-GB" sz="3200" dirty="0"/>
                        <m:t> (</m:t>
                      </m:r>
                      <m:r>
                        <m:rPr>
                          <m:nor/>
                        </m:rPr>
                        <a:rPr lang="en-GB" sz="3200" dirty="0"/>
                        <m:t>2</m:t>
                      </m:r>
                      <m:r>
                        <m:rPr>
                          <m:nor/>
                        </m:rPr>
                        <a:rPr lang="en-GB" sz="3200" dirty="0"/>
                        <m:t>)</m:t>
                      </m:r>
                    </m:oMath>
                  </m:oMathPara>
                </a14:m>
                <a:endParaRPr lang="en-GB" sz="3200" dirty="0"/>
              </a:p>
              <a:p>
                <a:endParaRPr lang="en-GB" sz="3200" dirty="0"/>
              </a:p>
            </p:txBody>
          </p:sp>
        </mc:Choice>
        <mc:Fallback xmlns="">
          <p:sp>
            <p:nvSpPr>
              <p:cNvPr id="6" name="Rectangle 5"/>
              <p:cNvSpPr>
                <a:spLocks noRot="1" noChangeAspect="1" noMove="1" noResize="1" noEditPoints="1" noAdjustHandles="1" noChangeArrowheads="1" noChangeShapeType="1" noTextEdit="1"/>
              </p:cNvSpPr>
              <p:nvPr/>
            </p:nvSpPr>
            <p:spPr>
              <a:xfrm>
                <a:off x="248195" y="174397"/>
                <a:ext cx="4846320" cy="1569660"/>
              </a:xfrm>
              <a:prstGeom prst="rect">
                <a:avLst/>
              </a:prstGeom>
              <a:blipFill>
                <a:blip r:embed="rId2"/>
                <a:stretch>
                  <a:fillRect/>
                </a:stretch>
              </a:blipFill>
            </p:spPr>
            <p:txBody>
              <a:bodyPr/>
              <a:lstStyle/>
              <a:p>
                <a:r>
                  <a:rPr lang="en-GB">
                    <a:noFill/>
                  </a:rPr>
                  <a:t> </a:t>
                </a:r>
              </a:p>
            </p:txBody>
          </p:sp>
        </mc:Fallback>
      </mc:AlternateContent>
      <p:sp>
        <p:nvSpPr>
          <p:cNvPr id="2" name="TextBox 1"/>
          <p:cNvSpPr txBox="1"/>
          <p:nvPr/>
        </p:nvSpPr>
        <p:spPr>
          <a:xfrm>
            <a:off x="261256" y="1632857"/>
            <a:ext cx="9731829" cy="584775"/>
          </a:xfrm>
          <a:prstGeom prst="rect">
            <a:avLst/>
          </a:prstGeom>
          <a:noFill/>
        </p:spPr>
        <p:txBody>
          <a:bodyPr wrap="square" rtlCol="0">
            <a:spAutoFit/>
          </a:bodyPr>
          <a:lstStyle/>
          <a:p>
            <a:r>
              <a:rPr lang="en-GB" sz="3200" b="1" dirty="0"/>
              <a:t>Similarly equation (1) , If I</a:t>
            </a:r>
            <a:r>
              <a:rPr lang="en-GB" sz="3200" b="1" baseline="-25000" dirty="0"/>
              <a:t>1</a:t>
            </a:r>
            <a:r>
              <a:rPr lang="en-GB" sz="3200" b="1" dirty="0"/>
              <a:t>  is equal to Zero than Z</a:t>
            </a:r>
            <a:r>
              <a:rPr lang="en-GB" sz="3200" b="1" baseline="-25000" dirty="0"/>
              <a:t>12</a:t>
            </a:r>
            <a:endParaRPr lang="en-GB" sz="3200" b="1" dirty="0"/>
          </a:p>
        </p:txBody>
      </p:sp>
      <mc:AlternateContent xmlns:mc="http://schemas.openxmlformats.org/markup-compatibility/2006" xmlns:a14="http://schemas.microsoft.com/office/drawing/2010/main">
        <mc:Choice Requires="a14">
          <p:sp>
            <p:nvSpPr>
              <p:cNvPr id="3" name="TextBox 2"/>
              <p:cNvSpPr txBox="1"/>
              <p:nvPr/>
            </p:nvSpPr>
            <p:spPr>
              <a:xfrm>
                <a:off x="424543" y="2188029"/>
                <a:ext cx="3689408" cy="1378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400" i="1" dirty="0" smtClean="0">
                              <a:latin typeface="Cambria Math" panose="02040503050406030204" pitchFamily="18" charset="0"/>
                            </a:rPr>
                          </m:ctrlPr>
                        </m:sSubPr>
                        <m:e>
                          <m:r>
                            <a:rPr lang="en-GB" sz="4400" i="1" dirty="0">
                              <a:latin typeface="Cambria Math" panose="02040503050406030204" pitchFamily="18" charset="0"/>
                            </a:rPr>
                            <m:t>𝑍</m:t>
                          </m:r>
                        </m:e>
                        <m:sub>
                          <m:r>
                            <a:rPr lang="en-GB" sz="4400" i="1" dirty="0">
                              <a:latin typeface="Cambria Math" panose="02040503050406030204" pitchFamily="18" charset="0"/>
                            </a:rPr>
                            <m:t>1</m:t>
                          </m:r>
                          <m:r>
                            <a:rPr lang="en-GB" sz="4400" b="0" i="1" dirty="0" smtClean="0">
                              <a:latin typeface="Cambria Math" panose="02040503050406030204" pitchFamily="18" charset="0"/>
                            </a:rPr>
                            <m:t>2</m:t>
                          </m:r>
                        </m:sub>
                      </m:sSub>
                      <m:r>
                        <a:rPr lang="en-GB" sz="4400" b="0" i="1" smtClean="0">
                          <a:latin typeface="Cambria Math" panose="02040503050406030204" pitchFamily="18" charset="0"/>
                        </a:rPr>
                        <m:t>=</m:t>
                      </m:r>
                      <m:f>
                        <m:fPr>
                          <m:ctrlPr>
                            <a:rPr lang="en-GB" sz="4400" b="0" i="1" smtClean="0">
                              <a:latin typeface="Cambria Math" panose="02040503050406030204" pitchFamily="18" charset="0"/>
                            </a:rPr>
                          </m:ctrlPr>
                        </m:fPr>
                        <m:num>
                          <m:sSub>
                            <m:sSubPr>
                              <m:ctrlPr>
                                <a:rPr lang="en-GB" sz="4400" i="1">
                                  <a:latin typeface="Cambria Math" panose="02040503050406030204" pitchFamily="18" charset="0"/>
                                </a:rPr>
                              </m:ctrlPr>
                            </m:sSubPr>
                            <m:e>
                              <m:r>
                                <a:rPr lang="en-GB" sz="4400" i="1">
                                  <a:latin typeface="Cambria Math" panose="02040503050406030204" pitchFamily="18" charset="0"/>
                                </a:rPr>
                                <m:t>𝑉</m:t>
                              </m:r>
                            </m:e>
                            <m:sub>
                              <m:r>
                                <a:rPr lang="en-GB" sz="4400" b="0" i="1" smtClean="0">
                                  <a:latin typeface="Cambria Math" panose="02040503050406030204" pitchFamily="18" charset="0"/>
                                </a:rPr>
                                <m:t>1</m:t>
                              </m:r>
                            </m:sub>
                          </m:sSub>
                        </m:num>
                        <m:den>
                          <m:sSub>
                            <m:sSubPr>
                              <m:ctrlPr>
                                <a:rPr lang="en-GB" sz="4400" i="1">
                                  <a:latin typeface="Cambria Math" panose="02040503050406030204" pitchFamily="18" charset="0"/>
                                </a:rPr>
                              </m:ctrlPr>
                            </m:sSubPr>
                            <m:e>
                              <m:r>
                                <a:rPr lang="en-GB" sz="4400" b="0" i="1" smtClean="0">
                                  <a:latin typeface="Cambria Math" panose="02040503050406030204" pitchFamily="18" charset="0"/>
                                </a:rPr>
                                <m:t>𝐼</m:t>
                              </m:r>
                            </m:e>
                            <m:sub>
                              <m:r>
                                <a:rPr lang="en-GB" sz="4400" b="0" i="1" smtClean="0">
                                  <a:latin typeface="Cambria Math" panose="02040503050406030204" pitchFamily="18" charset="0"/>
                                </a:rPr>
                                <m:t>2</m:t>
                              </m:r>
                            </m:sub>
                          </m:sSub>
                        </m:den>
                      </m:f>
                      <m:sSub>
                        <m:sSubPr>
                          <m:ctrlPr>
                            <a:rPr lang="en-GB" sz="4400" b="0" i="1" smtClean="0">
                              <a:latin typeface="Cambria Math" panose="02040503050406030204" pitchFamily="18" charset="0"/>
                            </a:rPr>
                          </m:ctrlPr>
                        </m:sSubPr>
                        <m:e>
                          <m:r>
                            <a:rPr lang="en-GB" sz="4400" b="0" i="1" smtClean="0">
                              <a:latin typeface="Cambria Math" panose="02040503050406030204" pitchFamily="18" charset="0"/>
                              <a:sym typeface="Symbol" panose="05050102010706020507" pitchFamily="18" charset="2"/>
                            </a:rPr>
                            <m:t></m:t>
                          </m:r>
                        </m:e>
                        <m:sub>
                          <m:sSub>
                            <m:sSubPr>
                              <m:ctrlPr>
                                <a:rPr lang="en-GB" sz="4400" i="1">
                                  <a:latin typeface="Cambria Math" panose="02040503050406030204" pitchFamily="18" charset="0"/>
                                </a:rPr>
                              </m:ctrlPr>
                            </m:sSubPr>
                            <m:e>
                              <m:r>
                                <a:rPr lang="en-GB" sz="4400" i="1">
                                  <a:latin typeface="Cambria Math" panose="02040503050406030204" pitchFamily="18" charset="0"/>
                                </a:rPr>
                                <m:t>𝐼</m:t>
                              </m:r>
                            </m:e>
                            <m:sub>
                              <m:r>
                                <a:rPr lang="en-GB" sz="4400" b="0" i="1" smtClean="0">
                                  <a:latin typeface="Cambria Math" panose="02040503050406030204" pitchFamily="18" charset="0"/>
                                </a:rPr>
                                <m:t>1</m:t>
                              </m:r>
                            </m:sub>
                          </m:sSub>
                          <m:r>
                            <a:rPr lang="en-GB" sz="4400" b="0" i="1" smtClean="0">
                              <a:latin typeface="Cambria Math" panose="02040503050406030204" pitchFamily="18" charset="0"/>
                            </a:rPr>
                            <m:t>=</m:t>
                          </m:r>
                          <m:r>
                            <a:rPr lang="en-GB" sz="4400" b="0" i="1" smtClean="0">
                              <a:latin typeface="Cambria Math" panose="02040503050406030204" pitchFamily="18" charset="0"/>
                            </a:rPr>
                            <m:t>0</m:t>
                          </m:r>
                        </m:sub>
                      </m:sSub>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424543" y="2188029"/>
                <a:ext cx="3689408" cy="1378391"/>
              </a:xfrm>
              <a:prstGeom prst="rect">
                <a:avLst/>
              </a:prstGeom>
              <a:blipFill>
                <a:blip r:embed="rId3"/>
                <a:stretch>
                  <a:fillRect/>
                </a:stretch>
              </a:blipFill>
            </p:spPr>
            <p:txBody>
              <a:bodyPr/>
              <a:lstStyle/>
              <a:p>
                <a:r>
                  <a:rPr lang="en-GB">
                    <a:noFill/>
                  </a:rPr>
                  <a:t> </a:t>
                </a:r>
              </a:p>
            </p:txBody>
          </p:sp>
        </mc:Fallback>
      </mc:AlternateContent>
      <p:sp>
        <p:nvSpPr>
          <p:cNvPr id="5" name="Rectangle 4"/>
          <p:cNvSpPr/>
          <p:nvPr/>
        </p:nvSpPr>
        <p:spPr>
          <a:xfrm>
            <a:off x="439567" y="3753785"/>
            <a:ext cx="7239354" cy="523220"/>
          </a:xfrm>
          <a:prstGeom prst="rect">
            <a:avLst/>
          </a:prstGeom>
        </p:spPr>
        <p:txBody>
          <a:bodyPr wrap="none">
            <a:spAutoFit/>
          </a:bodyPr>
          <a:lstStyle/>
          <a:p>
            <a:r>
              <a:rPr lang="en-GB" sz="2800" b="1" dirty="0"/>
              <a:t>V</a:t>
            </a:r>
            <a:r>
              <a:rPr lang="en-GB" sz="2800" b="1" baseline="-25000" dirty="0"/>
              <a:t>1</a:t>
            </a:r>
            <a:r>
              <a:rPr lang="en-GB" sz="2800" b="1" dirty="0"/>
              <a:t> divided by I</a:t>
            </a:r>
            <a:r>
              <a:rPr lang="en-GB" sz="2800" b="1" baseline="-25000" dirty="0"/>
              <a:t>2</a:t>
            </a:r>
            <a:r>
              <a:rPr lang="en-GB" sz="2800" b="1" dirty="0"/>
              <a:t> , when port 1 is open circuited</a:t>
            </a:r>
          </a:p>
        </p:txBody>
      </p:sp>
      <p:pic>
        <p:nvPicPr>
          <p:cNvPr id="20" name="Picture 19"/>
          <p:cNvPicPr>
            <a:picLocks noChangeAspect="1"/>
          </p:cNvPicPr>
          <p:nvPr/>
        </p:nvPicPr>
        <p:blipFill>
          <a:blip r:embed="rId4">
            <a:duotone>
              <a:schemeClr val="accent6">
                <a:shade val="45000"/>
                <a:satMod val="135000"/>
              </a:schemeClr>
              <a:prstClr val="white"/>
            </a:duotone>
          </a:blip>
          <a:stretch>
            <a:fillRect/>
          </a:stretch>
        </p:blipFill>
        <p:spPr>
          <a:xfrm>
            <a:off x="8132580" y="182880"/>
            <a:ext cx="3686175" cy="1463040"/>
          </a:xfrm>
          <a:prstGeom prst="rect">
            <a:avLst/>
          </a:prstGeom>
        </p:spPr>
      </p:pic>
      <p:sp>
        <p:nvSpPr>
          <p:cNvPr id="10" name="Rectangle 9"/>
          <p:cNvSpPr/>
          <p:nvPr/>
        </p:nvSpPr>
        <p:spPr>
          <a:xfrm>
            <a:off x="435380" y="5086196"/>
            <a:ext cx="10195933" cy="584775"/>
          </a:xfrm>
          <a:prstGeom prst="rect">
            <a:avLst/>
          </a:prstGeom>
        </p:spPr>
        <p:txBody>
          <a:bodyPr wrap="none">
            <a:spAutoFit/>
          </a:bodyPr>
          <a:lstStyle/>
          <a:p>
            <a:r>
              <a:rPr lang="en-GB" sz="3200" b="1" dirty="0"/>
              <a:t>It is also called as Open Circuit Inverse Transfer  Impedance</a:t>
            </a:r>
          </a:p>
        </p:txBody>
      </p:sp>
      <p:pic>
        <p:nvPicPr>
          <p:cNvPr id="12" name="Picture 11"/>
          <p:cNvPicPr>
            <a:picLocks noChangeAspect="1"/>
          </p:cNvPicPr>
          <p:nvPr/>
        </p:nvPicPr>
        <p:blipFill>
          <a:blip r:embed="rId5"/>
          <a:stretch>
            <a:fillRect/>
          </a:stretch>
        </p:blipFill>
        <p:spPr>
          <a:xfrm>
            <a:off x="7964261" y="2612571"/>
            <a:ext cx="3966482" cy="2136458"/>
          </a:xfrm>
          <a:prstGeom prst="rect">
            <a:avLst/>
          </a:prstGeom>
        </p:spPr>
      </p:pic>
      <p:sp>
        <p:nvSpPr>
          <p:cNvPr id="4" name="Rectangle 3"/>
          <p:cNvSpPr/>
          <p:nvPr/>
        </p:nvSpPr>
        <p:spPr>
          <a:xfrm>
            <a:off x="516743" y="5843842"/>
            <a:ext cx="10865218" cy="461665"/>
          </a:xfrm>
          <a:prstGeom prst="rect">
            <a:avLst/>
          </a:prstGeom>
        </p:spPr>
        <p:txBody>
          <a:bodyPr wrap="none">
            <a:spAutoFit/>
          </a:bodyPr>
          <a:lstStyle/>
          <a:p>
            <a:r>
              <a:rPr lang="en-GB" sz="2400" b="1" dirty="0"/>
              <a:t>It is also called as Reverse Transfer  Impedance with the Input Port is Open Circuited</a:t>
            </a:r>
          </a:p>
        </p:txBody>
      </p:sp>
    </p:spTree>
    <p:extLst>
      <p:ext uri="{BB962C8B-B14F-4D97-AF65-F5344CB8AC3E}">
        <p14:creationId xmlns:p14="http://schemas.microsoft.com/office/powerpoint/2010/main" val="3747939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248195" y="174397"/>
                <a:ext cx="4846320" cy="15696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en-GB" sz="3200" i="1">
                              <a:latin typeface="Cambria Math" panose="02040503050406030204" pitchFamily="18" charset="0"/>
                            </a:rPr>
                            <m:t>𝑉</m:t>
                          </m:r>
                        </m:e>
                        <m:sub>
                          <m:r>
                            <a:rPr lang="en-GB" sz="3200" i="1">
                              <a:latin typeface="Cambria Math" panose="02040503050406030204" pitchFamily="18" charset="0"/>
                            </a:rPr>
                            <m:t>1</m:t>
                          </m:r>
                        </m:sub>
                      </m:sSub>
                      <m:r>
                        <m:rPr>
                          <m:nor/>
                        </m:rPr>
                        <a:rPr lang="en-GB" sz="3200" dirty="0"/>
                        <m:t> = </m:t>
                      </m:r>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11</m:t>
                          </m:r>
                        </m:sub>
                      </m:sSub>
                      <m:sSub>
                        <m:sSubPr>
                          <m:ctrlPr>
                            <a:rPr lang="en-GB" sz="3200" i="1">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1</m:t>
                          </m:r>
                        </m:sub>
                      </m:sSub>
                      <m:r>
                        <m:rPr>
                          <m:nor/>
                        </m:rPr>
                        <a:rPr lang="en-GB" sz="3200">
                          <a:latin typeface="Cambria Math" panose="02040503050406030204" pitchFamily="18" charset="0"/>
                        </a:rPr>
                        <m:t> </m:t>
                      </m:r>
                      <m:r>
                        <m:rPr>
                          <m:nor/>
                        </m:rPr>
                        <a:rPr lang="en-GB" sz="3200" dirty="0"/>
                        <m:t>+  </m:t>
                      </m:r>
                      <m:sSub>
                        <m:sSubPr>
                          <m:ctrlPr>
                            <a:rPr lang="en-GB" sz="3200" i="1">
                              <a:latin typeface="Cambria Math" panose="02040503050406030204" pitchFamily="18" charset="0"/>
                            </a:rPr>
                          </m:ctrlPr>
                        </m:sSubPr>
                        <m:e>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12</m:t>
                              </m:r>
                            </m:sub>
                          </m:sSub>
                          <m:r>
                            <a:rPr lang="en-GB" sz="3200" i="1">
                              <a:latin typeface="Cambria Math" panose="02040503050406030204" pitchFamily="18" charset="0"/>
                            </a:rPr>
                            <m:t>𝐼</m:t>
                          </m:r>
                        </m:e>
                        <m:sub>
                          <m:r>
                            <a:rPr lang="en-GB" sz="3200" i="1">
                              <a:latin typeface="Cambria Math" panose="02040503050406030204" pitchFamily="18" charset="0"/>
                            </a:rPr>
                            <m:t>2</m:t>
                          </m:r>
                        </m:sub>
                      </m:sSub>
                      <m:r>
                        <m:rPr>
                          <m:nor/>
                        </m:rPr>
                        <a:rPr lang="en-GB" sz="3200">
                          <a:latin typeface="Cambria Math" panose="02040503050406030204" pitchFamily="18" charset="0"/>
                        </a:rPr>
                        <m:t>        (</m:t>
                      </m:r>
                      <m:r>
                        <m:rPr>
                          <m:nor/>
                        </m:rPr>
                        <a:rPr lang="en-GB" sz="3200" dirty="0"/>
                        <m:t>1</m:t>
                      </m:r>
                      <m:r>
                        <m:rPr>
                          <m:nor/>
                        </m:rPr>
                        <a:rPr lang="en-GB" sz="3200" dirty="0"/>
                        <m:t>)</m:t>
                      </m:r>
                    </m:oMath>
                  </m:oMathPara>
                </a14:m>
                <a:endParaRPr lang="en-GB" sz="3200" dirty="0"/>
              </a:p>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a:rPr lang="en-GB" sz="3200" i="1">
                              <a:latin typeface="Cambria Math" panose="02040503050406030204" pitchFamily="18" charset="0"/>
                            </a:rPr>
                            <m:t>𝑉</m:t>
                          </m:r>
                        </m:e>
                        <m:sub>
                          <m:r>
                            <a:rPr lang="en-GB" sz="3200" i="1">
                              <a:latin typeface="Cambria Math" panose="02040503050406030204" pitchFamily="18" charset="0"/>
                            </a:rPr>
                            <m:t>2</m:t>
                          </m:r>
                        </m:sub>
                      </m:sSub>
                      <m:r>
                        <m:rPr>
                          <m:nor/>
                        </m:rPr>
                        <a:rPr lang="en-GB" sz="3200" dirty="0"/>
                        <m:t> =</m:t>
                      </m:r>
                      <m:sSub>
                        <m:sSubPr>
                          <m:ctrlPr>
                            <a:rPr lang="en-GB" sz="3200" i="1" dirty="0" smtClean="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21</m:t>
                          </m:r>
                        </m:sub>
                      </m:sSub>
                      <m:sSub>
                        <m:sSubPr>
                          <m:ctrlPr>
                            <a:rPr lang="en-GB" sz="3200" i="1">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1</m:t>
                          </m:r>
                        </m:sub>
                      </m:sSub>
                      <m:r>
                        <a:rPr lang="en-GB" sz="3200" b="0" i="1" smtClean="0">
                          <a:latin typeface="Cambria Math" panose="02040503050406030204" pitchFamily="18" charset="0"/>
                        </a:rPr>
                        <m:t>+ </m:t>
                      </m:r>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22</m:t>
                          </m:r>
                        </m:sub>
                      </m:sSub>
                      <m:sSub>
                        <m:sSubPr>
                          <m:ctrlPr>
                            <a:rPr lang="en-GB" sz="3200" i="1" smtClean="0">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2</m:t>
                          </m:r>
                        </m:sub>
                      </m:sSub>
                      <m:r>
                        <m:rPr>
                          <m:nor/>
                        </m:rPr>
                        <a:rPr lang="en-GB" sz="3200" b="0" i="0">
                          <a:latin typeface="Cambria Math" panose="02040503050406030204" pitchFamily="18" charset="0"/>
                        </a:rPr>
                        <m:t>        </m:t>
                      </m:r>
                      <m:r>
                        <m:rPr>
                          <m:nor/>
                        </m:rPr>
                        <a:rPr lang="en-GB" sz="3200" dirty="0"/>
                        <m:t> (</m:t>
                      </m:r>
                      <m:r>
                        <m:rPr>
                          <m:nor/>
                        </m:rPr>
                        <a:rPr lang="en-GB" sz="3200" dirty="0"/>
                        <m:t>2</m:t>
                      </m:r>
                      <m:r>
                        <m:rPr>
                          <m:nor/>
                        </m:rPr>
                        <a:rPr lang="en-GB" sz="3200" dirty="0"/>
                        <m:t>)</m:t>
                      </m:r>
                    </m:oMath>
                  </m:oMathPara>
                </a14:m>
                <a:endParaRPr lang="en-GB" sz="3200" dirty="0"/>
              </a:p>
              <a:p>
                <a:endParaRPr lang="en-GB" sz="3200" dirty="0"/>
              </a:p>
            </p:txBody>
          </p:sp>
        </mc:Choice>
        <mc:Fallback xmlns="">
          <p:sp>
            <p:nvSpPr>
              <p:cNvPr id="6" name="Rectangle 5"/>
              <p:cNvSpPr>
                <a:spLocks noRot="1" noChangeAspect="1" noMove="1" noResize="1" noEditPoints="1" noAdjustHandles="1" noChangeArrowheads="1" noChangeShapeType="1" noTextEdit="1"/>
              </p:cNvSpPr>
              <p:nvPr/>
            </p:nvSpPr>
            <p:spPr>
              <a:xfrm>
                <a:off x="248195" y="174397"/>
                <a:ext cx="4846320" cy="1569660"/>
              </a:xfrm>
              <a:prstGeom prst="rect">
                <a:avLst/>
              </a:prstGeom>
              <a:blipFill>
                <a:blip r:embed="rId2"/>
                <a:stretch>
                  <a:fillRect/>
                </a:stretch>
              </a:blipFill>
            </p:spPr>
            <p:txBody>
              <a:bodyPr/>
              <a:lstStyle/>
              <a:p>
                <a:r>
                  <a:rPr lang="en-GB">
                    <a:noFill/>
                  </a:rPr>
                  <a:t> </a:t>
                </a:r>
              </a:p>
            </p:txBody>
          </p:sp>
        </mc:Fallback>
      </mc:AlternateContent>
      <p:sp>
        <p:nvSpPr>
          <p:cNvPr id="2" name="TextBox 1"/>
          <p:cNvSpPr txBox="1"/>
          <p:nvPr/>
        </p:nvSpPr>
        <p:spPr>
          <a:xfrm>
            <a:off x="261256" y="1632857"/>
            <a:ext cx="9731829" cy="584775"/>
          </a:xfrm>
          <a:prstGeom prst="rect">
            <a:avLst/>
          </a:prstGeom>
          <a:noFill/>
        </p:spPr>
        <p:txBody>
          <a:bodyPr wrap="square" rtlCol="0">
            <a:spAutoFit/>
          </a:bodyPr>
          <a:lstStyle/>
          <a:p>
            <a:r>
              <a:rPr lang="en-GB" sz="3200" b="1" dirty="0"/>
              <a:t>Similarly equation (2) , If I</a:t>
            </a:r>
            <a:r>
              <a:rPr lang="en-GB" sz="3200" b="1" baseline="-25000" dirty="0"/>
              <a:t>1</a:t>
            </a:r>
            <a:r>
              <a:rPr lang="en-GB" sz="3200" b="1" dirty="0"/>
              <a:t>  is equal to Zero than Z</a:t>
            </a:r>
            <a:r>
              <a:rPr lang="en-GB" sz="3200" b="1" baseline="-25000" dirty="0"/>
              <a:t>22</a:t>
            </a:r>
            <a:endParaRPr lang="en-GB" sz="3200" b="1" dirty="0"/>
          </a:p>
        </p:txBody>
      </p:sp>
      <mc:AlternateContent xmlns:mc="http://schemas.openxmlformats.org/markup-compatibility/2006" xmlns:a14="http://schemas.microsoft.com/office/drawing/2010/main">
        <mc:Choice Requires="a14">
          <p:sp>
            <p:nvSpPr>
              <p:cNvPr id="3" name="TextBox 2"/>
              <p:cNvSpPr txBox="1"/>
              <p:nvPr/>
            </p:nvSpPr>
            <p:spPr>
              <a:xfrm>
                <a:off x="424543" y="2188029"/>
                <a:ext cx="3574312" cy="1378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400" i="1" dirty="0" smtClean="0">
                              <a:latin typeface="Cambria Math" panose="02040503050406030204" pitchFamily="18" charset="0"/>
                            </a:rPr>
                          </m:ctrlPr>
                        </m:sSubPr>
                        <m:e>
                          <m:r>
                            <a:rPr lang="en-GB" sz="4400" i="1" dirty="0">
                              <a:latin typeface="Cambria Math" panose="02040503050406030204" pitchFamily="18" charset="0"/>
                            </a:rPr>
                            <m:t>𝑍</m:t>
                          </m:r>
                        </m:e>
                        <m:sub>
                          <m:r>
                            <a:rPr lang="en-GB" sz="4400" b="0" i="1" dirty="0" smtClean="0">
                              <a:latin typeface="Cambria Math" panose="02040503050406030204" pitchFamily="18" charset="0"/>
                            </a:rPr>
                            <m:t>22</m:t>
                          </m:r>
                        </m:sub>
                      </m:sSub>
                      <m:r>
                        <a:rPr lang="en-GB" sz="4400" b="0" i="1" smtClean="0">
                          <a:latin typeface="Cambria Math" panose="02040503050406030204" pitchFamily="18" charset="0"/>
                        </a:rPr>
                        <m:t>=</m:t>
                      </m:r>
                      <m:f>
                        <m:fPr>
                          <m:ctrlPr>
                            <a:rPr lang="en-GB" sz="4400" b="0" i="1" smtClean="0">
                              <a:latin typeface="Cambria Math" panose="02040503050406030204" pitchFamily="18" charset="0"/>
                            </a:rPr>
                          </m:ctrlPr>
                        </m:fPr>
                        <m:num>
                          <m:sSub>
                            <m:sSubPr>
                              <m:ctrlPr>
                                <a:rPr lang="en-GB" sz="4400" i="1">
                                  <a:latin typeface="Cambria Math" panose="02040503050406030204" pitchFamily="18" charset="0"/>
                                </a:rPr>
                              </m:ctrlPr>
                            </m:sSubPr>
                            <m:e>
                              <m:r>
                                <a:rPr lang="en-GB" sz="4400" i="1">
                                  <a:latin typeface="Cambria Math" panose="02040503050406030204" pitchFamily="18" charset="0"/>
                                </a:rPr>
                                <m:t>𝑉</m:t>
                              </m:r>
                            </m:e>
                            <m:sub>
                              <m:r>
                                <a:rPr lang="en-GB" sz="4400" b="0" i="1" smtClean="0">
                                  <a:latin typeface="Cambria Math" panose="02040503050406030204" pitchFamily="18" charset="0"/>
                                </a:rPr>
                                <m:t>2</m:t>
                              </m:r>
                            </m:sub>
                          </m:sSub>
                        </m:num>
                        <m:den>
                          <m:sSub>
                            <m:sSubPr>
                              <m:ctrlPr>
                                <a:rPr lang="en-GB" sz="4400" i="1">
                                  <a:latin typeface="Cambria Math" panose="02040503050406030204" pitchFamily="18" charset="0"/>
                                </a:rPr>
                              </m:ctrlPr>
                            </m:sSubPr>
                            <m:e>
                              <m:r>
                                <a:rPr lang="en-GB" sz="4400" b="0" i="1" smtClean="0">
                                  <a:latin typeface="Cambria Math" panose="02040503050406030204" pitchFamily="18" charset="0"/>
                                </a:rPr>
                                <m:t>𝐼</m:t>
                              </m:r>
                            </m:e>
                            <m:sub>
                              <m:r>
                                <a:rPr lang="en-GB" sz="4400" b="0" i="1" smtClean="0">
                                  <a:latin typeface="Cambria Math" panose="02040503050406030204" pitchFamily="18" charset="0"/>
                                </a:rPr>
                                <m:t>2</m:t>
                              </m:r>
                            </m:sub>
                          </m:sSub>
                        </m:den>
                      </m:f>
                      <m:sSub>
                        <m:sSubPr>
                          <m:ctrlPr>
                            <a:rPr lang="en-GB" sz="4400" b="0" i="1" smtClean="0">
                              <a:latin typeface="Cambria Math" panose="02040503050406030204" pitchFamily="18" charset="0"/>
                            </a:rPr>
                          </m:ctrlPr>
                        </m:sSubPr>
                        <m:e>
                          <m:r>
                            <a:rPr lang="en-GB" sz="4400" b="0" i="1" smtClean="0">
                              <a:latin typeface="Cambria Math" panose="02040503050406030204" pitchFamily="18" charset="0"/>
                              <a:sym typeface="Symbol" panose="05050102010706020507" pitchFamily="18" charset="2"/>
                            </a:rPr>
                            <m:t></m:t>
                          </m:r>
                        </m:e>
                        <m:sub>
                          <m:sSub>
                            <m:sSubPr>
                              <m:ctrlPr>
                                <a:rPr lang="en-GB" sz="4400" i="1">
                                  <a:latin typeface="Cambria Math" panose="02040503050406030204" pitchFamily="18" charset="0"/>
                                </a:rPr>
                              </m:ctrlPr>
                            </m:sSubPr>
                            <m:e>
                              <m:r>
                                <a:rPr lang="en-GB" sz="4400" i="1">
                                  <a:latin typeface="Cambria Math" panose="02040503050406030204" pitchFamily="18" charset="0"/>
                                </a:rPr>
                                <m:t>𝐼</m:t>
                              </m:r>
                            </m:e>
                            <m:sub>
                              <m:r>
                                <a:rPr lang="en-GB" sz="4400" b="0" i="1" smtClean="0">
                                  <a:latin typeface="Cambria Math" panose="02040503050406030204" pitchFamily="18" charset="0"/>
                                </a:rPr>
                                <m:t>1</m:t>
                              </m:r>
                            </m:sub>
                          </m:sSub>
                          <m:r>
                            <a:rPr lang="en-GB" sz="4400" b="0" i="1" smtClean="0">
                              <a:latin typeface="Cambria Math" panose="02040503050406030204" pitchFamily="18" charset="0"/>
                            </a:rPr>
                            <m:t>=</m:t>
                          </m:r>
                          <m:r>
                            <a:rPr lang="en-GB" sz="4400" b="0" i="1" smtClean="0">
                              <a:latin typeface="Cambria Math" panose="02040503050406030204" pitchFamily="18" charset="0"/>
                            </a:rPr>
                            <m:t>0</m:t>
                          </m:r>
                        </m:sub>
                      </m:sSub>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424543" y="2188029"/>
                <a:ext cx="3574312" cy="1378391"/>
              </a:xfrm>
              <a:prstGeom prst="rect">
                <a:avLst/>
              </a:prstGeom>
              <a:blipFill>
                <a:blip r:embed="rId3"/>
                <a:stretch>
                  <a:fillRect/>
                </a:stretch>
              </a:blipFill>
            </p:spPr>
            <p:txBody>
              <a:bodyPr/>
              <a:lstStyle/>
              <a:p>
                <a:r>
                  <a:rPr lang="en-GB">
                    <a:noFill/>
                  </a:rPr>
                  <a:t> </a:t>
                </a:r>
              </a:p>
            </p:txBody>
          </p:sp>
        </mc:Fallback>
      </mc:AlternateContent>
      <p:sp>
        <p:nvSpPr>
          <p:cNvPr id="5" name="Rectangle 4"/>
          <p:cNvSpPr/>
          <p:nvPr/>
        </p:nvSpPr>
        <p:spPr>
          <a:xfrm>
            <a:off x="439567" y="3753785"/>
            <a:ext cx="7239354" cy="523220"/>
          </a:xfrm>
          <a:prstGeom prst="rect">
            <a:avLst/>
          </a:prstGeom>
        </p:spPr>
        <p:txBody>
          <a:bodyPr wrap="none">
            <a:spAutoFit/>
          </a:bodyPr>
          <a:lstStyle/>
          <a:p>
            <a:r>
              <a:rPr lang="en-GB" sz="2800" b="1" dirty="0"/>
              <a:t>V</a:t>
            </a:r>
            <a:r>
              <a:rPr lang="en-GB" sz="2800" b="1" baseline="-25000" dirty="0"/>
              <a:t>2</a:t>
            </a:r>
            <a:r>
              <a:rPr lang="en-GB" sz="2800" b="1" dirty="0"/>
              <a:t> divided by I</a:t>
            </a:r>
            <a:r>
              <a:rPr lang="en-GB" sz="2800" b="1" baseline="-25000" dirty="0"/>
              <a:t>2</a:t>
            </a:r>
            <a:r>
              <a:rPr lang="en-GB" sz="2800" b="1" dirty="0"/>
              <a:t> , when port 1 is open circuited</a:t>
            </a:r>
          </a:p>
        </p:txBody>
      </p:sp>
      <p:pic>
        <p:nvPicPr>
          <p:cNvPr id="20" name="Picture 19"/>
          <p:cNvPicPr>
            <a:picLocks noChangeAspect="1"/>
          </p:cNvPicPr>
          <p:nvPr/>
        </p:nvPicPr>
        <p:blipFill>
          <a:blip r:embed="rId4">
            <a:duotone>
              <a:schemeClr val="accent6">
                <a:shade val="45000"/>
                <a:satMod val="135000"/>
              </a:schemeClr>
              <a:prstClr val="white"/>
            </a:duotone>
          </a:blip>
          <a:stretch>
            <a:fillRect/>
          </a:stretch>
        </p:blipFill>
        <p:spPr>
          <a:xfrm>
            <a:off x="8132580" y="182880"/>
            <a:ext cx="3686175" cy="1463040"/>
          </a:xfrm>
          <a:prstGeom prst="rect">
            <a:avLst/>
          </a:prstGeom>
        </p:spPr>
      </p:pic>
      <p:sp>
        <p:nvSpPr>
          <p:cNvPr id="10" name="Rectangle 9"/>
          <p:cNvSpPr/>
          <p:nvPr/>
        </p:nvSpPr>
        <p:spPr>
          <a:xfrm>
            <a:off x="435380" y="5086196"/>
            <a:ext cx="11189602" cy="523220"/>
          </a:xfrm>
          <a:prstGeom prst="rect">
            <a:avLst/>
          </a:prstGeom>
        </p:spPr>
        <p:txBody>
          <a:bodyPr wrap="none">
            <a:spAutoFit/>
          </a:bodyPr>
          <a:lstStyle/>
          <a:p>
            <a:r>
              <a:rPr lang="en-GB" sz="2800" b="1" dirty="0"/>
              <a:t>It is also called as Output Impedance with the Input Port is Open Circuited</a:t>
            </a:r>
          </a:p>
        </p:txBody>
      </p:sp>
      <p:pic>
        <p:nvPicPr>
          <p:cNvPr id="12" name="Picture 11"/>
          <p:cNvPicPr>
            <a:picLocks noChangeAspect="1"/>
          </p:cNvPicPr>
          <p:nvPr/>
        </p:nvPicPr>
        <p:blipFill>
          <a:blip r:embed="rId5"/>
          <a:stretch>
            <a:fillRect/>
          </a:stretch>
        </p:blipFill>
        <p:spPr>
          <a:xfrm>
            <a:off x="7964261" y="2612571"/>
            <a:ext cx="3966482" cy="2136458"/>
          </a:xfrm>
          <a:prstGeom prst="rect">
            <a:avLst/>
          </a:prstGeom>
        </p:spPr>
      </p:pic>
    </p:spTree>
    <p:extLst>
      <p:ext uri="{BB962C8B-B14F-4D97-AF65-F5344CB8AC3E}">
        <p14:creationId xmlns:p14="http://schemas.microsoft.com/office/powerpoint/2010/main" val="52589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E787-9B45-4C3E-9D66-22B0BBBFC56E}"/>
              </a:ext>
            </a:extLst>
          </p:cNvPr>
          <p:cNvSpPr>
            <a:spLocks noGrp="1"/>
          </p:cNvSpPr>
          <p:nvPr>
            <p:ph type="title"/>
          </p:nvPr>
        </p:nvSpPr>
        <p:spPr>
          <a:xfrm>
            <a:off x="132521" y="182183"/>
            <a:ext cx="11926957" cy="757635"/>
          </a:xfrm>
        </p:spPr>
        <p:txBody>
          <a:bodyPr>
            <a:normAutofit/>
          </a:bodyPr>
          <a:lstStyle/>
          <a:p>
            <a:r>
              <a:rPr lang="en-US" sz="4000" b="1" dirty="0">
                <a:solidFill>
                  <a:srgbClr val="C00000"/>
                </a:solidFill>
              </a:rPr>
              <a:t>Q: Determine the Z-Parameter for the given circuit below</a:t>
            </a:r>
            <a:endParaRPr lang="th-TH" sz="4000" b="1" dirty="0">
              <a:solidFill>
                <a:srgbClr val="C0000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647364-61B1-46A6-A1E3-D3321146B5B0}"/>
                  </a:ext>
                </a:extLst>
              </p:cNvPr>
              <p:cNvSpPr txBox="1"/>
              <p:nvPr/>
            </p:nvSpPr>
            <p:spPr>
              <a:xfrm>
                <a:off x="343482" y="6057347"/>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6" name="TextBox 5">
                <a:extLst>
                  <a:ext uri="{FF2B5EF4-FFF2-40B4-BE49-F238E27FC236}">
                    <a16:creationId xmlns:a16="http://schemas.microsoft.com/office/drawing/2014/main" id="{7C647364-61B1-46A6-A1E3-D3321146B5B0}"/>
                  </a:ext>
                </a:extLst>
              </p:cNvPr>
              <p:cNvSpPr txBox="1">
                <a:spLocks noRot="1" noChangeAspect="1" noMove="1" noResize="1" noEditPoints="1" noAdjustHandles="1" noChangeArrowheads="1" noChangeShapeType="1" noTextEdit="1"/>
              </p:cNvSpPr>
              <p:nvPr/>
            </p:nvSpPr>
            <p:spPr>
              <a:xfrm>
                <a:off x="343482" y="6057347"/>
                <a:ext cx="2958566" cy="430887"/>
              </a:xfrm>
              <a:prstGeom prst="rect">
                <a:avLst/>
              </a:prstGeom>
              <a:blipFill>
                <a:blip r:embed="rId2"/>
                <a:stretch>
                  <a:fillRect l="-2469" t="-2857" r="-617" b="-571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978FADE-1216-46E9-908F-1B77DC5FC1BA}"/>
                  </a:ext>
                </a:extLst>
              </p:cNvPr>
              <p:cNvSpPr txBox="1"/>
              <p:nvPr/>
            </p:nvSpPr>
            <p:spPr>
              <a:xfrm>
                <a:off x="11543" y="2087755"/>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8" name="TextBox 7">
                <a:extLst>
                  <a:ext uri="{FF2B5EF4-FFF2-40B4-BE49-F238E27FC236}">
                    <a16:creationId xmlns:a16="http://schemas.microsoft.com/office/drawing/2014/main" id="{4978FADE-1216-46E9-908F-1B77DC5FC1BA}"/>
                  </a:ext>
                </a:extLst>
              </p:cNvPr>
              <p:cNvSpPr txBox="1">
                <a:spLocks noRot="1" noChangeAspect="1" noMove="1" noResize="1" noEditPoints="1" noAdjustHandles="1" noChangeArrowheads="1" noChangeShapeType="1" noTextEdit="1"/>
              </p:cNvSpPr>
              <p:nvPr/>
            </p:nvSpPr>
            <p:spPr>
              <a:xfrm>
                <a:off x="11543" y="2087755"/>
                <a:ext cx="3401170" cy="523220"/>
              </a:xfrm>
              <a:prstGeom prst="rect">
                <a:avLst/>
              </a:prstGeom>
              <a:blipFill>
                <a:blip r:embed="rId3"/>
                <a:stretch>
                  <a:fillRect/>
                </a:stretch>
              </a:blipFill>
            </p:spPr>
            <p:txBody>
              <a:bodyPr/>
              <a:lstStyle/>
              <a:p>
                <a:r>
                  <a:rPr lang="th-TH">
                    <a:noFill/>
                  </a:rPr>
                  <a:t> </a:t>
                </a:r>
              </a:p>
            </p:txBody>
          </p:sp>
        </mc:Fallback>
      </mc:AlternateContent>
      <p:sp>
        <p:nvSpPr>
          <p:cNvPr id="10" name="TextBox 9">
            <a:extLst>
              <a:ext uri="{FF2B5EF4-FFF2-40B4-BE49-F238E27FC236}">
                <a16:creationId xmlns:a16="http://schemas.microsoft.com/office/drawing/2014/main" id="{4E58A8E2-9CA5-4933-9939-2A5C8B99435A}"/>
              </a:ext>
            </a:extLst>
          </p:cNvPr>
          <p:cNvSpPr txBox="1"/>
          <p:nvPr/>
        </p:nvSpPr>
        <p:spPr>
          <a:xfrm>
            <a:off x="181223" y="2726098"/>
            <a:ext cx="7631264" cy="523220"/>
          </a:xfrm>
          <a:prstGeom prst="rect">
            <a:avLst/>
          </a:prstGeom>
          <a:noFill/>
        </p:spPr>
        <p:txBody>
          <a:bodyPr wrap="square">
            <a:spAutoFit/>
          </a:bodyPr>
          <a:lstStyle/>
          <a:p>
            <a:r>
              <a:rPr lang="en-GB" b="0" dirty="0"/>
              <a:t>Take Loop 1, so - to + = + and + to - =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F46BF7-CCD6-4697-8C9D-CB0805A5B1FD}"/>
                  </a:ext>
                </a:extLst>
              </p:cNvPr>
              <p:cNvSpPr txBox="1"/>
              <p:nvPr/>
            </p:nvSpPr>
            <p:spPr>
              <a:xfrm>
                <a:off x="232845" y="3448636"/>
                <a:ext cx="8775983" cy="523220"/>
              </a:xfrm>
              <a:prstGeom prst="rect">
                <a:avLst/>
              </a:prstGeom>
              <a:noFill/>
            </p:spPr>
            <p:txBody>
              <a:bodyPr wrap="square">
                <a:spAutoFit/>
              </a:bodyPr>
              <a:lstStyle/>
              <a:p>
                <a14:m>
                  <m:oMath xmlns:m="http://schemas.openxmlformats.org/officeDocument/2006/math">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𝑉</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20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40</m:t>
                    </m:r>
                    <m:r>
                      <a:rPr lang="en-GB" b="0" i="1" smtClean="0">
                        <a:solidFill>
                          <a:schemeClr val="tx1"/>
                        </a:solidFill>
                        <a:latin typeface="Cambria Math" panose="02040503050406030204" pitchFamily="18" charset="0"/>
                      </a:rPr>
                      <m:t>(</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2</m:t>
                        </m:r>
                      </m:sub>
                    </m:sSub>
                  </m:oMath>
                </a14:m>
                <a:r>
                  <a:rPr lang="en-GB" dirty="0">
                    <a:solidFill>
                      <a:schemeClr val="tx1"/>
                    </a:solidFill>
                  </a:rPr>
                  <a:t>) = 0</a:t>
                </a:r>
                <a:endParaRPr lang="th-TH" dirty="0">
                  <a:solidFill>
                    <a:schemeClr val="tx1"/>
                  </a:solidFill>
                </a:endParaRPr>
              </a:p>
            </p:txBody>
          </p:sp>
        </mc:Choice>
        <mc:Fallback xmlns="">
          <p:sp>
            <p:nvSpPr>
              <p:cNvPr id="13" name="TextBox 12">
                <a:extLst>
                  <a:ext uri="{FF2B5EF4-FFF2-40B4-BE49-F238E27FC236}">
                    <a16:creationId xmlns:a16="http://schemas.microsoft.com/office/drawing/2014/main" id="{70F46BF7-CCD6-4697-8C9D-CB0805A5B1FD}"/>
                  </a:ext>
                </a:extLst>
              </p:cNvPr>
              <p:cNvSpPr txBox="1">
                <a:spLocks noRot="1" noChangeAspect="1" noMove="1" noResize="1" noEditPoints="1" noAdjustHandles="1" noChangeArrowheads="1" noChangeShapeType="1" noTextEdit="1"/>
              </p:cNvSpPr>
              <p:nvPr/>
            </p:nvSpPr>
            <p:spPr>
              <a:xfrm>
                <a:off x="232845" y="3448636"/>
                <a:ext cx="8775983" cy="523220"/>
              </a:xfrm>
              <a:prstGeom prst="rect">
                <a:avLst/>
              </a:prstGeom>
              <a:blipFill>
                <a:blip r:embed="rId4"/>
                <a:stretch>
                  <a:fillRect l="-347" t="-19767" b="-24419"/>
                </a:stretch>
              </a:blipFill>
            </p:spPr>
            <p:txBody>
              <a:bodyPr/>
              <a:lstStyle/>
              <a:p>
                <a:r>
                  <a:rPr lang="th-TH">
                    <a:noFill/>
                  </a:rPr>
                  <a:t> </a:t>
                </a:r>
              </a:p>
            </p:txBody>
          </p:sp>
        </mc:Fallback>
      </mc:AlternateContent>
      <p:sp>
        <p:nvSpPr>
          <p:cNvPr id="20" name="TextBox 19">
            <a:extLst>
              <a:ext uri="{FF2B5EF4-FFF2-40B4-BE49-F238E27FC236}">
                <a16:creationId xmlns:a16="http://schemas.microsoft.com/office/drawing/2014/main" id="{4DCE9701-67BB-49CB-990D-A69371A4B7F3}"/>
              </a:ext>
            </a:extLst>
          </p:cNvPr>
          <p:cNvSpPr txBox="1"/>
          <p:nvPr/>
        </p:nvSpPr>
        <p:spPr>
          <a:xfrm>
            <a:off x="132521" y="939818"/>
            <a:ext cx="7728668" cy="523220"/>
          </a:xfrm>
          <a:prstGeom prst="rect">
            <a:avLst/>
          </a:prstGeom>
          <a:noFill/>
        </p:spPr>
        <p:txBody>
          <a:bodyPr wrap="square" rtlCol="0">
            <a:spAutoFit/>
          </a:bodyPr>
          <a:lstStyle/>
          <a:p>
            <a:r>
              <a:rPr lang="en-US" b="1" dirty="0"/>
              <a:t>Solution: </a:t>
            </a:r>
            <a:r>
              <a:rPr lang="en-US" dirty="0"/>
              <a:t>From Original Equation of Z-Parameters</a:t>
            </a:r>
            <a:endParaRPr lang="th-TH" dirty="0"/>
          </a:p>
        </p:txBody>
      </p:sp>
      <p:pic>
        <p:nvPicPr>
          <p:cNvPr id="31" name="Picture 30">
            <a:extLst>
              <a:ext uri="{FF2B5EF4-FFF2-40B4-BE49-F238E27FC236}">
                <a16:creationId xmlns:a16="http://schemas.microsoft.com/office/drawing/2014/main" id="{2479146E-AA91-421C-9070-4790DB195817}"/>
              </a:ext>
            </a:extLst>
          </p:cNvPr>
          <p:cNvPicPr>
            <a:picLocks noChangeAspect="1"/>
          </p:cNvPicPr>
          <p:nvPr/>
        </p:nvPicPr>
        <p:blipFill>
          <a:blip r:embed="rId5">
            <a:duotone>
              <a:prstClr val="black"/>
              <a:schemeClr val="accent6">
                <a:tint val="45000"/>
                <a:satMod val="400000"/>
              </a:schemeClr>
            </a:duotone>
          </a:blip>
          <a:stretch>
            <a:fillRect/>
          </a:stretch>
        </p:blipFill>
        <p:spPr>
          <a:xfrm>
            <a:off x="7861189" y="949304"/>
            <a:ext cx="3978303" cy="2370094"/>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7889B49-4B80-4FFD-BD06-541FBE0E07C8}"/>
                  </a:ext>
                </a:extLst>
              </p:cNvPr>
              <p:cNvSpPr txBox="1"/>
              <p:nvPr/>
            </p:nvSpPr>
            <p:spPr>
              <a:xfrm>
                <a:off x="232845" y="4274664"/>
                <a:ext cx="6138406" cy="523220"/>
              </a:xfrm>
              <a:prstGeom prst="rect">
                <a:avLst/>
              </a:prstGeom>
              <a:noFill/>
            </p:spPr>
            <p:txBody>
              <a:bodyPr wrap="square">
                <a:spAutoFit/>
              </a:bodyPr>
              <a:lstStyle/>
              <a:p>
                <a14:m>
                  <m:oMath xmlns:m="http://schemas.openxmlformats.org/officeDocument/2006/math">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𝑉</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20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40</m:t>
                    </m:r>
                    <m:r>
                      <a:rPr lang="en-GB" b="0" i="1" smtClean="0">
                        <a:solidFill>
                          <a:schemeClr val="tx1"/>
                        </a:solidFill>
                        <a:latin typeface="Cambria Math" panose="02040503050406030204" pitchFamily="18" charset="0"/>
                      </a:rPr>
                      <m:t>(</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2</m:t>
                        </m:r>
                      </m:sub>
                    </m:sSub>
                  </m:oMath>
                </a14:m>
                <a:r>
                  <a:rPr lang="en-GB" dirty="0">
                    <a:solidFill>
                      <a:schemeClr val="tx1"/>
                    </a:solidFill>
                  </a:rPr>
                  <a:t>) = 0</a:t>
                </a:r>
                <a:endParaRPr lang="th-TH" dirty="0"/>
              </a:p>
            </p:txBody>
          </p:sp>
        </mc:Choice>
        <mc:Fallback xmlns="">
          <p:sp>
            <p:nvSpPr>
              <p:cNvPr id="33" name="TextBox 32">
                <a:extLst>
                  <a:ext uri="{FF2B5EF4-FFF2-40B4-BE49-F238E27FC236}">
                    <a16:creationId xmlns:a16="http://schemas.microsoft.com/office/drawing/2014/main" id="{47889B49-4B80-4FFD-BD06-541FBE0E07C8}"/>
                  </a:ext>
                </a:extLst>
              </p:cNvPr>
              <p:cNvSpPr txBox="1">
                <a:spLocks noRot="1" noChangeAspect="1" noMove="1" noResize="1" noEditPoints="1" noAdjustHandles="1" noChangeArrowheads="1" noChangeShapeType="1" noTextEdit="1"/>
              </p:cNvSpPr>
              <p:nvPr/>
            </p:nvSpPr>
            <p:spPr>
              <a:xfrm>
                <a:off x="232845" y="4274664"/>
                <a:ext cx="6138406" cy="523220"/>
              </a:xfrm>
              <a:prstGeom prst="rect">
                <a:avLst/>
              </a:prstGeom>
              <a:blipFill>
                <a:blip r:embed="rId6"/>
                <a:stretch>
                  <a:fillRect l="-497" t="-18605" b="-2441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16A75F-7639-40A6-8D09-33258E68F28D}"/>
                  </a:ext>
                </a:extLst>
              </p:cNvPr>
              <p:cNvSpPr txBox="1"/>
              <p:nvPr/>
            </p:nvSpPr>
            <p:spPr>
              <a:xfrm>
                <a:off x="232845" y="5068587"/>
                <a:ext cx="6138406" cy="523220"/>
              </a:xfrm>
              <a:prstGeom prst="rect">
                <a:avLst/>
              </a:prstGeom>
              <a:noFill/>
            </p:spPr>
            <p:txBody>
              <a:bodyPr wrap="square">
                <a:spAutoFit/>
              </a:bodyPr>
              <a:lstStyle/>
              <a:p>
                <a14:m>
                  <m:oMath xmlns:m="http://schemas.openxmlformats.org/officeDocument/2006/math">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𝑉</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60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rPr>
                      <m:t>40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2</m:t>
                        </m:r>
                      </m:sub>
                    </m:sSub>
                  </m:oMath>
                </a14:m>
                <a:r>
                  <a:rPr lang="en-GB" dirty="0">
                    <a:solidFill>
                      <a:schemeClr val="tx1"/>
                    </a:solidFill>
                  </a:rPr>
                  <a:t>= 0</a:t>
                </a:r>
                <a:endParaRPr lang="th-TH" dirty="0"/>
              </a:p>
            </p:txBody>
          </p:sp>
        </mc:Choice>
        <mc:Fallback xmlns="">
          <p:sp>
            <p:nvSpPr>
              <p:cNvPr id="34" name="TextBox 33">
                <a:extLst>
                  <a:ext uri="{FF2B5EF4-FFF2-40B4-BE49-F238E27FC236}">
                    <a16:creationId xmlns:a16="http://schemas.microsoft.com/office/drawing/2014/main" id="{8116A75F-7639-40A6-8D09-33258E68F28D}"/>
                  </a:ext>
                </a:extLst>
              </p:cNvPr>
              <p:cNvSpPr txBox="1">
                <a:spLocks noRot="1" noChangeAspect="1" noMove="1" noResize="1" noEditPoints="1" noAdjustHandles="1" noChangeArrowheads="1" noChangeShapeType="1" noTextEdit="1"/>
              </p:cNvSpPr>
              <p:nvPr/>
            </p:nvSpPr>
            <p:spPr>
              <a:xfrm>
                <a:off x="232845" y="5068587"/>
                <a:ext cx="6138406" cy="523220"/>
              </a:xfrm>
              <a:prstGeom prst="rect">
                <a:avLst/>
              </a:prstGeom>
              <a:blipFill>
                <a:blip r:embed="rId7"/>
                <a:stretch>
                  <a:fillRect l="-497" t="-18605" b="-24419"/>
                </a:stretch>
              </a:blipFill>
            </p:spPr>
            <p:txBody>
              <a:bodyPr/>
              <a:lstStyle/>
              <a:p>
                <a:r>
                  <a:rPr lang="th-TH">
                    <a:noFill/>
                  </a:rPr>
                  <a:t> </a:t>
                </a:r>
              </a:p>
            </p:txBody>
          </p:sp>
        </mc:Fallback>
      </mc:AlternateContent>
      <p:cxnSp>
        <p:nvCxnSpPr>
          <p:cNvPr id="36" name="Straight Arrow Connector 35">
            <a:extLst>
              <a:ext uri="{FF2B5EF4-FFF2-40B4-BE49-F238E27FC236}">
                <a16:creationId xmlns:a16="http://schemas.microsoft.com/office/drawing/2014/main" id="{7CE402D0-8F5D-4A0B-976E-E9066345F9EC}"/>
              </a:ext>
            </a:extLst>
          </p:cNvPr>
          <p:cNvCxnSpPr>
            <a:cxnSpLocks/>
          </p:cNvCxnSpPr>
          <p:nvPr/>
        </p:nvCxnSpPr>
        <p:spPr>
          <a:xfrm>
            <a:off x="1272209" y="5470497"/>
            <a:ext cx="0" cy="64405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460AAA0-D8E1-48E8-B197-537D8E081129}"/>
              </a:ext>
            </a:extLst>
          </p:cNvPr>
          <p:cNvCxnSpPr>
            <a:cxnSpLocks/>
          </p:cNvCxnSpPr>
          <p:nvPr/>
        </p:nvCxnSpPr>
        <p:spPr>
          <a:xfrm>
            <a:off x="2593451" y="5470497"/>
            <a:ext cx="0" cy="58685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199A326-6A64-4C22-ACEA-2BE7952FB725}"/>
                  </a:ext>
                </a:extLst>
              </p:cNvPr>
              <p:cNvSpPr txBox="1"/>
              <p:nvPr/>
            </p:nvSpPr>
            <p:spPr>
              <a:xfrm>
                <a:off x="232845" y="1663680"/>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40" name="TextBox 39">
                <a:extLst>
                  <a:ext uri="{FF2B5EF4-FFF2-40B4-BE49-F238E27FC236}">
                    <a16:creationId xmlns:a16="http://schemas.microsoft.com/office/drawing/2014/main" id="{8199A326-6A64-4C22-ACEA-2BE7952FB725}"/>
                  </a:ext>
                </a:extLst>
              </p:cNvPr>
              <p:cNvSpPr txBox="1">
                <a:spLocks noRot="1" noChangeAspect="1" noMove="1" noResize="1" noEditPoints="1" noAdjustHandles="1" noChangeArrowheads="1" noChangeShapeType="1" noTextEdit="1"/>
              </p:cNvSpPr>
              <p:nvPr/>
            </p:nvSpPr>
            <p:spPr>
              <a:xfrm>
                <a:off x="232845" y="1663680"/>
                <a:ext cx="2958566" cy="430887"/>
              </a:xfrm>
              <a:prstGeom prst="rect">
                <a:avLst/>
              </a:prstGeom>
              <a:blipFill>
                <a:blip r:embed="rId8"/>
                <a:stretch>
                  <a:fillRect l="-2469" t="-1408" r="-617" b="-422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A8E2AE6-F426-43C2-A663-2C834D3923CB}"/>
                  </a:ext>
                </a:extLst>
              </p:cNvPr>
              <p:cNvSpPr txBox="1"/>
              <p:nvPr/>
            </p:nvSpPr>
            <p:spPr>
              <a:xfrm>
                <a:off x="4614012" y="5502312"/>
                <a:ext cx="385411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b="1" i="1" smtClean="0">
                              <a:solidFill>
                                <a:srgbClr val="C00000"/>
                              </a:solidFill>
                              <a:latin typeface="Cambria Math" panose="02040503050406030204" pitchFamily="18" charset="0"/>
                            </a:rPr>
                          </m:ctrlPr>
                        </m:sSubPr>
                        <m:e>
                          <m:r>
                            <a:rPr lang="en-GB" b="1" i="1" smtClean="0">
                              <a:solidFill>
                                <a:srgbClr val="C00000"/>
                              </a:solidFill>
                              <a:latin typeface="Cambria Math" panose="02040503050406030204" pitchFamily="18" charset="0"/>
                            </a:rPr>
                            <m:t>𝒁</m:t>
                          </m:r>
                        </m:e>
                        <m:sub>
                          <m:r>
                            <a:rPr lang="en-GB" b="1" i="1" smtClean="0">
                              <a:solidFill>
                                <a:srgbClr val="C00000"/>
                              </a:solidFill>
                              <a:latin typeface="Cambria Math" panose="02040503050406030204" pitchFamily="18" charset="0"/>
                            </a:rPr>
                            <m:t>𝟏𝟏</m:t>
                          </m:r>
                        </m:sub>
                      </m:sSub>
                      <m:r>
                        <a:rPr lang="en-GB" b="1" i="1" smtClean="0">
                          <a:solidFill>
                            <a:srgbClr val="C00000"/>
                          </a:solidFill>
                          <a:latin typeface="Cambria Math" panose="02040503050406030204" pitchFamily="18" charset="0"/>
                        </a:rPr>
                        <m:t>=</m:t>
                      </m:r>
                      <m:r>
                        <a:rPr lang="en-GB" b="1" i="1" smtClean="0">
                          <a:solidFill>
                            <a:srgbClr val="C00000"/>
                          </a:solidFill>
                          <a:latin typeface="Cambria Math" panose="02040503050406030204" pitchFamily="18" charset="0"/>
                        </a:rPr>
                        <m:t>𝟔𝟎</m:t>
                      </m:r>
                      <m:r>
                        <a:rPr lang="en-GB" b="1" i="1" smtClean="0">
                          <a:solidFill>
                            <a:srgbClr val="C00000"/>
                          </a:solidFill>
                          <a:latin typeface="Cambria Math" panose="02040503050406030204" pitchFamily="18" charset="0"/>
                        </a:rPr>
                        <m:t>,</m:t>
                      </m:r>
                      <m:sSub>
                        <m:sSubPr>
                          <m:ctrlPr>
                            <a:rPr lang="th-TH" b="1" i="1" smtClean="0">
                              <a:solidFill>
                                <a:srgbClr val="C00000"/>
                              </a:solidFill>
                              <a:latin typeface="Cambria Math" panose="02040503050406030204" pitchFamily="18" charset="0"/>
                            </a:rPr>
                          </m:ctrlPr>
                        </m:sSubPr>
                        <m:e>
                          <m:r>
                            <a:rPr lang="en-GB" b="1" i="1" smtClean="0">
                              <a:solidFill>
                                <a:srgbClr val="C00000"/>
                              </a:solidFill>
                              <a:latin typeface="Cambria Math" panose="02040503050406030204" pitchFamily="18" charset="0"/>
                            </a:rPr>
                            <m:t>𝒁</m:t>
                          </m:r>
                        </m:e>
                        <m:sub>
                          <m:r>
                            <a:rPr lang="en-GB" b="1" i="1" smtClean="0">
                              <a:solidFill>
                                <a:srgbClr val="C00000"/>
                              </a:solidFill>
                              <a:latin typeface="Cambria Math" panose="02040503050406030204" pitchFamily="18" charset="0"/>
                            </a:rPr>
                            <m:t>𝟏𝟐</m:t>
                          </m:r>
                        </m:sub>
                      </m:sSub>
                      <m:r>
                        <a:rPr lang="en-GB" b="1" i="1" smtClean="0">
                          <a:solidFill>
                            <a:srgbClr val="C00000"/>
                          </a:solidFill>
                          <a:latin typeface="Cambria Math" panose="02040503050406030204" pitchFamily="18" charset="0"/>
                        </a:rPr>
                        <m:t>=</m:t>
                      </m:r>
                      <m:r>
                        <a:rPr lang="en-GB" b="1" i="1" smtClean="0">
                          <a:solidFill>
                            <a:srgbClr val="C00000"/>
                          </a:solidFill>
                          <a:latin typeface="Cambria Math" panose="02040503050406030204" pitchFamily="18" charset="0"/>
                        </a:rPr>
                        <m:t>𝟒𝟎</m:t>
                      </m:r>
                    </m:oMath>
                  </m:oMathPara>
                </a14:m>
                <a:endParaRPr lang="th-TH" b="1" dirty="0">
                  <a:solidFill>
                    <a:srgbClr val="C00000"/>
                  </a:solidFill>
                </a:endParaRPr>
              </a:p>
            </p:txBody>
          </p:sp>
        </mc:Choice>
        <mc:Fallback xmlns="">
          <p:sp>
            <p:nvSpPr>
              <p:cNvPr id="42" name="TextBox 41">
                <a:extLst>
                  <a:ext uri="{FF2B5EF4-FFF2-40B4-BE49-F238E27FC236}">
                    <a16:creationId xmlns:a16="http://schemas.microsoft.com/office/drawing/2014/main" id="{7A8E2AE6-F426-43C2-A663-2C834D3923CB}"/>
                  </a:ext>
                </a:extLst>
              </p:cNvPr>
              <p:cNvSpPr txBox="1">
                <a:spLocks noRot="1" noChangeAspect="1" noMove="1" noResize="1" noEditPoints="1" noAdjustHandles="1" noChangeArrowheads="1" noChangeShapeType="1" noTextEdit="1"/>
              </p:cNvSpPr>
              <p:nvPr/>
            </p:nvSpPr>
            <p:spPr>
              <a:xfrm>
                <a:off x="4614012" y="5502312"/>
                <a:ext cx="3854115" cy="523220"/>
              </a:xfrm>
              <a:prstGeom prst="rect">
                <a:avLst/>
              </a:prstGeom>
              <a:blipFill>
                <a:blip r:embed="rId9"/>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877241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647364-61B1-46A6-A1E3-D3321146B5B0}"/>
                  </a:ext>
                </a:extLst>
              </p:cNvPr>
              <p:cNvSpPr txBox="1"/>
              <p:nvPr/>
            </p:nvSpPr>
            <p:spPr>
              <a:xfrm>
                <a:off x="343482" y="6057347"/>
                <a:ext cx="29833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𝑉</m:t>
                          </m:r>
                        </m:e>
                        <m:sub>
                          <m:r>
                            <a:rPr lang="en-GB" b="0" i="1" smtClean="0">
                              <a:solidFill>
                                <a:schemeClr val="tx1"/>
                              </a:solidFill>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6" name="TextBox 5">
                <a:extLst>
                  <a:ext uri="{FF2B5EF4-FFF2-40B4-BE49-F238E27FC236}">
                    <a16:creationId xmlns:a16="http://schemas.microsoft.com/office/drawing/2014/main" id="{7C647364-61B1-46A6-A1E3-D3321146B5B0}"/>
                  </a:ext>
                </a:extLst>
              </p:cNvPr>
              <p:cNvSpPr txBox="1">
                <a:spLocks noRot="1" noChangeAspect="1" noMove="1" noResize="1" noEditPoints="1" noAdjustHandles="1" noChangeArrowheads="1" noChangeShapeType="1" noTextEdit="1"/>
              </p:cNvSpPr>
              <p:nvPr/>
            </p:nvSpPr>
            <p:spPr>
              <a:xfrm>
                <a:off x="343482" y="6057347"/>
                <a:ext cx="2983381" cy="430887"/>
              </a:xfrm>
              <a:prstGeom prst="rect">
                <a:avLst/>
              </a:prstGeom>
              <a:blipFill>
                <a:blip r:embed="rId2"/>
                <a:stretch>
                  <a:fillRect l="-2449" t="-2857" r="-612" b="-571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978FADE-1216-46E9-908F-1B77DC5FC1BA}"/>
                  </a:ext>
                </a:extLst>
              </p:cNvPr>
              <p:cNvSpPr txBox="1"/>
              <p:nvPr/>
            </p:nvSpPr>
            <p:spPr>
              <a:xfrm>
                <a:off x="11543" y="1610328"/>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8" name="TextBox 7">
                <a:extLst>
                  <a:ext uri="{FF2B5EF4-FFF2-40B4-BE49-F238E27FC236}">
                    <a16:creationId xmlns:a16="http://schemas.microsoft.com/office/drawing/2014/main" id="{4978FADE-1216-46E9-908F-1B77DC5FC1BA}"/>
                  </a:ext>
                </a:extLst>
              </p:cNvPr>
              <p:cNvSpPr txBox="1">
                <a:spLocks noRot="1" noChangeAspect="1" noMove="1" noResize="1" noEditPoints="1" noAdjustHandles="1" noChangeArrowheads="1" noChangeShapeType="1" noTextEdit="1"/>
              </p:cNvSpPr>
              <p:nvPr/>
            </p:nvSpPr>
            <p:spPr>
              <a:xfrm>
                <a:off x="11543" y="1610328"/>
                <a:ext cx="3401170" cy="523220"/>
              </a:xfrm>
              <a:prstGeom prst="rect">
                <a:avLst/>
              </a:prstGeom>
              <a:blipFill>
                <a:blip r:embed="rId3"/>
                <a:stretch>
                  <a:fillRect/>
                </a:stretch>
              </a:blipFill>
            </p:spPr>
            <p:txBody>
              <a:bodyPr/>
              <a:lstStyle/>
              <a:p>
                <a:r>
                  <a:rPr lang="th-TH">
                    <a:noFill/>
                  </a:rPr>
                  <a:t> </a:t>
                </a:r>
              </a:p>
            </p:txBody>
          </p:sp>
        </mc:Fallback>
      </mc:AlternateContent>
      <p:sp>
        <p:nvSpPr>
          <p:cNvPr id="10" name="TextBox 9">
            <a:extLst>
              <a:ext uri="{FF2B5EF4-FFF2-40B4-BE49-F238E27FC236}">
                <a16:creationId xmlns:a16="http://schemas.microsoft.com/office/drawing/2014/main" id="{4E58A8E2-9CA5-4933-9939-2A5C8B99435A}"/>
              </a:ext>
            </a:extLst>
          </p:cNvPr>
          <p:cNvSpPr txBox="1"/>
          <p:nvPr/>
        </p:nvSpPr>
        <p:spPr>
          <a:xfrm>
            <a:off x="181223" y="2726098"/>
            <a:ext cx="7631264" cy="523220"/>
          </a:xfrm>
          <a:prstGeom prst="rect">
            <a:avLst/>
          </a:prstGeom>
          <a:noFill/>
        </p:spPr>
        <p:txBody>
          <a:bodyPr wrap="square">
            <a:spAutoFit/>
          </a:bodyPr>
          <a:lstStyle/>
          <a:p>
            <a:r>
              <a:rPr lang="en-GB" b="0" dirty="0"/>
              <a:t>Take Loop 2, so - to + = + and + to - =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0F46BF7-CCD6-4697-8C9D-CB0805A5B1FD}"/>
                  </a:ext>
                </a:extLst>
              </p:cNvPr>
              <p:cNvSpPr txBox="1"/>
              <p:nvPr/>
            </p:nvSpPr>
            <p:spPr>
              <a:xfrm>
                <a:off x="234761" y="3317792"/>
                <a:ext cx="8775983" cy="523220"/>
              </a:xfrm>
              <a:prstGeom prst="rect">
                <a:avLst/>
              </a:prstGeom>
              <a:noFill/>
            </p:spPr>
            <p:txBody>
              <a:bodyPr wrap="square">
                <a:spAutoFit/>
              </a:bodyPr>
              <a:lstStyle/>
              <a:p>
                <a14:m>
                  <m:oMath xmlns:m="http://schemas.openxmlformats.org/officeDocument/2006/math">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𝑉</m:t>
                        </m:r>
                      </m:e>
                      <m:sub>
                        <m:r>
                          <a:rPr lang="en-GB" b="0" i="1" smtClean="0">
                            <a:solidFill>
                              <a:schemeClr val="tx1"/>
                            </a:solidFill>
                            <a:latin typeface="Cambria Math" panose="02040503050406030204" pitchFamily="18" charset="0"/>
                          </a:rPr>
                          <m:t>2</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30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2</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40</m:t>
                    </m:r>
                    <m:r>
                      <a:rPr lang="en-GB" b="0" i="1" smtClean="0">
                        <a:solidFill>
                          <a:schemeClr val="tx1"/>
                        </a:solidFill>
                        <a:latin typeface="Cambria Math" panose="02040503050406030204" pitchFamily="18" charset="0"/>
                      </a:rPr>
                      <m:t>(</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2</m:t>
                        </m:r>
                      </m:sub>
                    </m:sSub>
                  </m:oMath>
                </a14:m>
                <a:r>
                  <a:rPr lang="en-GB" dirty="0">
                    <a:solidFill>
                      <a:schemeClr val="tx1"/>
                    </a:solidFill>
                  </a:rPr>
                  <a:t>) = 0</a:t>
                </a:r>
                <a:endParaRPr lang="th-TH" dirty="0">
                  <a:solidFill>
                    <a:schemeClr val="tx1"/>
                  </a:solidFill>
                </a:endParaRPr>
              </a:p>
            </p:txBody>
          </p:sp>
        </mc:Choice>
        <mc:Fallback xmlns="">
          <p:sp>
            <p:nvSpPr>
              <p:cNvPr id="13" name="TextBox 12">
                <a:extLst>
                  <a:ext uri="{FF2B5EF4-FFF2-40B4-BE49-F238E27FC236}">
                    <a16:creationId xmlns:a16="http://schemas.microsoft.com/office/drawing/2014/main" id="{70F46BF7-CCD6-4697-8C9D-CB0805A5B1FD}"/>
                  </a:ext>
                </a:extLst>
              </p:cNvPr>
              <p:cNvSpPr txBox="1">
                <a:spLocks noRot="1" noChangeAspect="1" noMove="1" noResize="1" noEditPoints="1" noAdjustHandles="1" noChangeArrowheads="1" noChangeShapeType="1" noTextEdit="1"/>
              </p:cNvSpPr>
              <p:nvPr/>
            </p:nvSpPr>
            <p:spPr>
              <a:xfrm>
                <a:off x="234761" y="3317792"/>
                <a:ext cx="8775983" cy="523220"/>
              </a:xfrm>
              <a:prstGeom prst="rect">
                <a:avLst/>
              </a:prstGeom>
              <a:blipFill>
                <a:blip r:embed="rId4"/>
                <a:stretch>
                  <a:fillRect l="-347" t="-18605" b="-24419"/>
                </a:stretch>
              </a:blipFill>
            </p:spPr>
            <p:txBody>
              <a:bodyPr/>
              <a:lstStyle/>
              <a:p>
                <a:r>
                  <a:rPr lang="th-TH">
                    <a:noFill/>
                  </a:rPr>
                  <a:t> </a:t>
                </a:r>
              </a:p>
            </p:txBody>
          </p:sp>
        </mc:Fallback>
      </mc:AlternateContent>
      <p:sp>
        <p:nvSpPr>
          <p:cNvPr id="20" name="TextBox 19">
            <a:extLst>
              <a:ext uri="{FF2B5EF4-FFF2-40B4-BE49-F238E27FC236}">
                <a16:creationId xmlns:a16="http://schemas.microsoft.com/office/drawing/2014/main" id="{4DCE9701-67BB-49CB-990D-A69371A4B7F3}"/>
              </a:ext>
            </a:extLst>
          </p:cNvPr>
          <p:cNvSpPr txBox="1"/>
          <p:nvPr/>
        </p:nvSpPr>
        <p:spPr>
          <a:xfrm>
            <a:off x="132521" y="261327"/>
            <a:ext cx="7728668" cy="523220"/>
          </a:xfrm>
          <a:prstGeom prst="rect">
            <a:avLst/>
          </a:prstGeom>
          <a:noFill/>
        </p:spPr>
        <p:txBody>
          <a:bodyPr wrap="square" rtlCol="0">
            <a:spAutoFit/>
          </a:bodyPr>
          <a:lstStyle/>
          <a:p>
            <a:r>
              <a:rPr lang="en-US" dirty="0"/>
              <a:t>Original Equation of Z-Parameters</a:t>
            </a:r>
            <a:endParaRPr lang="th-TH" dirty="0"/>
          </a:p>
        </p:txBody>
      </p:sp>
      <p:pic>
        <p:nvPicPr>
          <p:cNvPr id="31" name="Picture 30">
            <a:extLst>
              <a:ext uri="{FF2B5EF4-FFF2-40B4-BE49-F238E27FC236}">
                <a16:creationId xmlns:a16="http://schemas.microsoft.com/office/drawing/2014/main" id="{2479146E-AA91-421C-9070-4790DB195817}"/>
              </a:ext>
            </a:extLst>
          </p:cNvPr>
          <p:cNvPicPr>
            <a:picLocks noChangeAspect="1"/>
          </p:cNvPicPr>
          <p:nvPr/>
        </p:nvPicPr>
        <p:blipFill>
          <a:blip r:embed="rId5">
            <a:duotone>
              <a:prstClr val="black"/>
              <a:schemeClr val="accent6">
                <a:tint val="45000"/>
                <a:satMod val="400000"/>
              </a:schemeClr>
            </a:duotone>
          </a:blip>
          <a:stretch>
            <a:fillRect/>
          </a:stretch>
        </p:blipFill>
        <p:spPr>
          <a:xfrm>
            <a:off x="7861189" y="949304"/>
            <a:ext cx="3978303" cy="2370094"/>
          </a:xfrm>
          <a:prstGeom prst="rect">
            <a:avLst/>
          </a:prstGeom>
        </p:spPr>
      </p:pic>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116A75F-7639-40A6-8D09-33258E68F28D}"/>
                  </a:ext>
                </a:extLst>
              </p:cNvPr>
              <p:cNvSpPr txBox="1"/>
              <p:nvPr/>
            </p:nvSpPr>
            <p:spPr>
              <a:xfrm>
                <a:off x="232845" y="5068587"/>
                <a:ext cx="6138406" cy="523220"/>
              </a:xfrm>
              <a:prstGeom prst="rect">
                <a:avLst/>
              </a:prstGeom>
              <a:noFill/>
            </p:spPr>
            <p:txBody>
              <a:bodyPr wrap="square">
                <a:spAutoFit/>
              </a:bodyPr>
              <a:lstStyle/>
              <a:p>
                <a14:m>
                  <m:oMath xmlns:m="http://schemas.openxmlformats.org/officeDocument/2006/math">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𝑉</m:t>
                        </m:r>
                      </m:e>
                      <m:sub>
                        <m:r>
                          <a:rPr lang="en-GB" b="0" i="1" smtClean="0">
                            <a:solidFill>
                              <a:schemeClr val="tx1"/>
                            </a:solidFill>
                            <a:latin typeface="Cambria Math" panose="02040503050406030204" pitchFamily="18" charset="0"/>
                          </a:rPr>
                          <m:t>2</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40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rPr>
                      <m:t>70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2</m:t>
                        </m:r>
                      </m:sub>
                    </m:sSub>
                  </m:oMath>
                </a14:m>
                <a:r>
                  <a:rPr lang="en-GB" dirty="0">
                    <a:solidFill>
                      <a:schemeClr val="tx1"/>
                    </a:solidFill>
                  </a:rPr>
                  <a:t>= 0</a:t>
                </a:r>
                <a:endParaRPr lang="th-TH" dirty="0"/>
              </a:p>
            </p:txBody>
          </p:sp>
        </mc:Choice>
        <mc:Fallback xmlns="">
          <p:sp>
            <p:nvSpPr>
              <p:cNvPr id="34" name="TextBox 33">
                <a:extLst>
                  <a:ext uri="{FF2B5EF4-FFF2-40B4-BE49-F238E27FC236}">
                    <a16:creationId xmlns:a16="http://schemas.microsoft.com/office/drawing/2014/main" id="{8116A75F-7639-40A6-8D09-33258E68F28D}"/>
                  </a:ext>
                </a:extLst>
              </p:cNvPr>
              <p:cNvSpPr txBox="1">
                <a:spLocks noRot="1" noChangeAspect="1" noMove="1" noResize="1" noEditPoints="1" noAdjustHandles="1" noChangeArrowheads="1" noChangeShapeType="1" noTextEdit="1"/>
              </p:cNvSpPr>
              <p:nvPr/>
            </p:nvSpPr>
            <p:spPr>
              <a:xfrm>
                <a:off x="232845" y="5068587"/>
                <a:ext cx="6138406" cy="523220"/>
              </a:xfrm>
              <a:prstGeom prst="rect">
                <a:avLst/>
              </a:prstGeom>
              <a:blipFill>
                <a:blip r:embed="rId6"/>
                <a:stretch>
                  <a:fillRect l="-497" t="-18605" b="-24419"/>
                </a:stretch>
              </a:blipFill>
            </p:spPr>
            <p:txBody>
              <a:bodyPr/>
              <a:lstStyle/>
              <a:p>
                <a:r>
                  <a:rPr lang="th-TH">
                    <a:noFill/>
                  </a:rPr>
                  <a:t> </a:t>
                </a:r>
              </a:p>
            </p:txBody>
          </p:sp>
        </mc:Fallback>
      </mc:AlternateContent>
      <p:cxnSp>
        <p:nvCxnSpPr>
          <p:cNvPr id="36" name="Straight Arrow Connector 35">
            <a:extLst>
              <a:ext uri="{FF2B5EF4-FFF2-40B4-BE49-F238E27FC236}">
                <a16:creationId xmlns:a16="http://schemas.microsoft.com/office/drawing/2014/main" id="{7CE402D0-8F5D-4A0B-976E-E9066345F9EC}"/>
              </a:ext>
            </a:extLst>
          </p:cNvPr>
          <p:cNvCxnSpPr>
            <a:cxnSpLocks/>
          </p:cNvCxnSpPr>
          <p:nvPr/>
        </p:nvCxnSpPr>
        <p:spPr>
          <a:xfrm>
            <a:off x="1272209" y="5470497"/>
            <a:ext cx="0" cy="64405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460AAA0-D8E1-48E8-B197-537D8E081129}"/>
              </a:ext>
            </a:extLst>
          </p:cNvPr>
          <p:cNvCxnSpPr>
            <a:cxnSpLocks/>
          </p:cNvCxnSpPr>
          <p:nvPr/>
        </p:nvCxnSpPr>
        <p:spPr>
          <a:xfrm>
            <a:off x="2593451" y="5470497"/>
            <a:ext cx="0" cy="58685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199A326-6A64-4C22-ACEA-2BE7952FB725}"/>
                  </a:ext>
                </a:extLst>
              </p:cNvPr>
              <p:cNvSpPr txBox="1"/>
              <p:nvPr/>
            </p:nvSpPr>
            <p:spPr>
              <a:xfrm>
                <a:off x="232845" y="917432"/>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40" name="TextBox 39">
                <a:extLst>
                  <a:ext uri="{FF2B5EF4-FFF2-40B4-BE49-F238E27FC236}">
                    <a16:creationId xmlns:a16="http://schemas.microsoft.com/office/drawing/2014/main" id="{8199A326-6A64-4C22-ACEA-2BE7952FB725}"/>
                  </a:ext>
                </a:extLst>
              </p:cNvPr>
              <p:cNvSpPr txBox="1">
                <a:spLocks noRot="1" noChangeAspect="1" noMove="1" noResize="1" noEditPoints="1" noAdjustHandles="1" noChangeArrowheads="1" noChangeShapeType="1" noTextEdit="1"/>
              </p:cNvSpPr>
              <p:nvPr/>
            </p:nvSpPr>
            <p:spPr>
              <a:xfrm>
                <a:off x="232845" y="917432"/>
                <a:ext cx="2958566" cy="430887"/>
              </a:xfrm>
              <a:prstGeom prst="rect">
                <a:avLst/>
              </a:prstGeom>
              <a:blipFill>
                <a:blip r:embed="rId7"/>
                <a:stretch>
                  <a:fillRect l="-2469" t="-1408" r="-617" b="-422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A8E2AE6-F426-43C2-A663-2C834D3923CB}"/>
                  </a:ext>
                </a:extLst>
              </p:cNvPr>
              <p:cNvSpPr txBox="1"/>
              <p:nvPr/>
            </p:nvSpPr>
            <p:spPr>
              <a:xfrm>
                <a:off x="3572392" y="5759104"/>
                <a:ext cx="385411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b="1" i="1" smtClean="0">
                              <a:solidFill>
                                <a:srgbClr val="C00000"/>
                              </a:solidFill>
                              <a:latin typeface="Cambria Math" panose="02040503050406030204" pitchFamily="18" charset="0"/>
                            </a:rPr>
                          </m:ctrlPr>
                        </m:sSubPr>
                        <m:e>
                          <m:r>
                            <a:rPr lang="en-GB" b="1" i="1" smtClean="0">
                              <a:solidFill>
                                <a:srgbClr val="C00000"/>
                              </a:solidFill>
                              <a:latin typeface="Cambria Math" panose="02040503050406030204" pitchFamily="18" charset="0"/>
                            </a:rPr>
                            <m:t>𝒁</m:t>
                          </m:r>
                        </m:e>
                        <m:sub>
                          <m:r>
                            <a:rPr lang="en-GB" b="1" i="1" smtClean="0">
                              <a:solidFill>
                                <a:srgbClr val="C00000"/>
                              </a:solidFill>
                              <a:latin typeface="Cambria Math" panose="02040503050406030204" pitchFamily="18" charset="0"/>
                            </a:rPr>
                            <m:t>𝟐𝟏</m:t>
                          </m:r>
                        </m:sub>
                      </m:sSub>
                      <m:r>
                        <a:rPr lang="en-GB" b="1" i="1" smtClean="0">
                          <a:solidFill>
                            <a:srgbClr val="C00000"/>
                          </a:solidFill>
                          <a:latin typeface="Cambria Math" panose="02040503050406030204" pitchFamily="18" charset="0"/>
                        </a:rPr>
                        <m:t>=</m:t>
                      </m:r>
                      <m:r>
                        <a:rPr lang="en-GB" b="1" i="1" smtClean="0">
                          <a:solidFill>
                            <a:srgbClr val="C00000"/>
                          </a:solidFill>
                          <a:latin typeface="Cambria Math" panose="02040503050406030204" pitchFamily="18" charset="0"/>
                        </a:rPr>
                        <m:t>𝟒𝟎</m:t>
                      </m:r>
                      <m:r>
                        <a:rPr lang="en-GB" b="1" i="1" smtClean="0">
                          <a:solidFill>
                            <a:srgbClr val="C00000"/>
                          </a:solidFill>
                          <a:latin typeface="Cambria Math" panose="02040503050406030204" pitchFamily="18" charset="0"/>
                        </a:rPr>
                        <m:t>,</m:t>
                      </m:r>
                      <m:sSub>
                        <m:sSubPr>
                          <m:ctrlPr>
                            <a:rPr lang="th-TH" b="1" i="1" smtClean="0">
                              <a:solidFill>
                                <a:srgbClr val="C00000"/>
                              </a:solidFill>
                              <a:latin typeface="Cambria Math" panose="02040503050406030204" pitchFamily="18" charset="0"/>
                            </a:rPr>
                          </m:ctrlPr>
                        </m:sSubPr>
                        <m:e>
                          <m:r>
                            <a:rPr lang="en-GB" b="1" i="1" smtClean="0">
                              <a:solidFill>
                                <a:srgbClr val="C00000"/>
                              </a:solidFill>
                              <a:latin typeface="Cambria Math" panose="02040503050406030204" pitchFamily="18" charset="0"/>
                            </a:rPr>
                            <m:t>𝒁</m:t>
                          </m:r>
                        </m:e>
                        <m:sub>
                          <m:r>
                            <a:rPr lang="en-GB" b="1" i="1" smtClean="0">
                              <a:solidFill>
                                <a:srgbClr val="C00000"/>
                              </a:solidFill>
                              <a:latin typeface="Cambria Math" panose="02040503050406030204" pitchFamily="18" charset="0"/>
                            </a:rPr>
                            <m:t>𝟐𝟐</m:t>
                          </m:r>
                        </m:sub>
                      </m:sSub>
                      <m:r>
                        <a:rPr lang="en-GB" b="1" i="1" smtClean="0">
                          <a:solidFill>
                            <a:srgbClr val="C00000"/>
                          </a:solidFill>
                          <a:latin typeface="Cambria Math" panose="02040503050406030204" pitchFamily="18" charset="0"/>
                        </a:rPr>
                        <m:t>=</m:t>
                      </m:r>
                      <m:r>
                        <a:rPr lang="en-GB" b="1" i="1" smtClean="0">
                          <a:solidFill>
                            <a:srgbClr val="C00000"/>
                          </a:solidFill>
                          <a:latin typeface="Cambria Math" panose="02040503050406030204" pitchFamily="18" charset="0"/>
                        </a:rPr>
                        <m:t>𝟕𝟎</m:t>
                      </m:r>
                    </m:oMath>
                  </m:oMathPara>
                </a14:m>
                <a:endParaRPr lang="th-TH" b="1" dirty="0">
                  <a:solidFill>
                    <a:srgbClr val="C00000"/>
                  </a:solidFill>
                </a:endParaRPr>
              </a:p>
            </p:txBody>
          </p:sp>
        </mc:Choice>
        <mc:Fallback xmlns="">
          <p:sp>
            <p:nvSpPr>
              <p:cNvPr id="42" name="TextBox 41">
                <a:extLst>
                  <a:ext uri="{FF2B5EF4-FFF2-40B4-BE49-F238E27FC236}">
                    <a16:creationId xmlns:a16="http://schemas.microsoft.com/office/drawing/2014/main" id="{7A8E2AE6-F426-43C2-A663-2C834D3923CB}"/>
                  </a:ext>
                </a:extLst>
              </p:cNvPr>
              <p:cNvSpPr txBox="1">
                <a:spLocks noRot="1" noChangeAspect="1" noMove="1" noResize="1" noEditPoints="1" noAdjustHandles="1" noChangeArrowheads="1" noChangeShapeType="1" noTextEdit="1"/>
              </p:cNvSpPr>
              <p:nvPr/>
            </p:nvSpPr>
            <p:spPr>
              <a:xfrm>
                <a:off x="3572392" y="5759104"/>
                <a:ext cx="3854115" cy="523220"/>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B55A387-6EF4-46A4-8C61-58BD9CF48A3F}"/>
                  </a:ext>
                </a:extLst>
              </p:cNvPr>
              <p:cNvSpPr txBox="1"/>
              <p:nvPr/>
            </p:nvSpPr>
            <p:spPr>
              <a:xfrm>
                <a:off x="234761" y="3939835"/>
                <a:ext cx="8775983" cy="523220"/>
              </a:xfrm>
              <a:prstGeom prst="rect">
                <a:avLst/>
              </a:prstGeom>
              <a:noFill/>
            </p:spPr>
            <p:txBody>
              <a:bodyPr wrap="square">
                <a:spAutoFit/>
              </a:bodyPr>
              <a:lstStyle/>
              <a:p>
                <a14:m>
                  <m:oMath xmlns:m="http://schemas.openxmlformats.org/officeDocument/2006/math">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𝑉</m:t>
                        </m:r>
                      </m:e>
                      <m:sub>
                        <m:r>
                          <a:rPr lang="en-GB" b="0" i="1" smtClean="0">
                            <a:solidFill>
                              <a:schemeClr val="tx1"/>
                            </a:solidFill>
                            <a:latin typeface="Cambria Math" panose="02040503050406030204" pitchFamily="18" charset="0"/>
                          </a:rPr>
                          <m:t>2</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30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2</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40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 −</m:t>
                    </m:r>
                    <m:r>
                      <a:rPr lang="en-GB" b="0" i="1" smtClean="0">
                        <a:solidFill>
                          <a:schemeClr val="tx1"/>
                        </a:solidFill>
                        <a:latin typeface="Cambria Math" panose="02040503050406030204" pitchFamily="18" charset="0"/>
                      </a:rPr>
                      <m:t>40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2</m:t>
                        </m:r>
                      </m:sub>
                    </m:sSub>
                  </m:oMath>
                </a14:m>
                <a:r>
                  <a:rPr lang="en-GB" dirty="0">
                    <a:solidFill>
                      <a:schemeClr val="tx1"/>
                    </a:solidFill>
                  </a:rPr>
                  <a:t> = 0</a:t>
                </a:r>
                <a:endParaRPr lang="th-TH" dirty="0">
                  <a:solidFill>
                    <a:schemeClr val="tx1"/>
                  </a:solidFill>
                </a:endParaRPr>
              </a:p>
            </p:txBody>
          </p:sp>
        </mc:Choice>
        <mc:Fallback xmlns="">
          <p:sp>
            <p:nvSpPr>
              <p:cNvPr id="17" name="TextBox 16">
                <a:extLst>
                  <a:ext uri="{FF2B5EF4-FFF2-40B4-BE49-F238E27FC236}">
                    <a16:creationId xmlns:a16="http://schemas.microsoft.com/office/drawing/2014/main" id="{7B55A387-6EF4-46A4-8C61-58BD9CF48A3F}"/>
                  </a:ext>
                </a:extLst>
              </p:cNvPr>
              <p:cNvSpPr txBox="1">
                <a:spLocks noRot="1" noChangeAspect="1" noMove="1" noResize="1" noEditPoints="1" noAdjustHandles="1" noChangeArrowheads="1" noChangeShapeType="1" noTextEdit="1"/>
              </p:cNvSpPr>
              <p:nvPr/>
            </p:nvSpPr>
            <p:spPr>
              <a:xfrm>
                <a:off x="234761" y="3939835"/>
                <a:ext cx="8775983" cy="523220"/>
              </a:xfrm>
              <a:prstGeom prst="rect">
                <a:avLst/>
              </a:prstGeom>
              <a:blipFill>
                <a:blip r:embed="rId9"/>
                <a:stretch>
                  <a:fillRect l="-347" t="-18605" b="-2441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E0A4371-B4A4-4A2E-AD47-7159FFF2F17F}"/>
                  </a:ext>
                </a:extLst>
              </p:cNvPr>
              <p:cNvSpPr txBox="1"/>
              <p:nvPr/>
            </p:nvSpPr>
            <p:spPr>
              <a:xfrm>
                <a:off x="234761" y="4484712"/>
                <a:ext cx="8775983" cy="523220"/>
              </a:xfrm>
              <a:prstGeom prst="rect">
                <a:avLst/>
              </a:prstGeom>
              <a:noFill/>
            </p:spPr>
            <p:txBody>
              <a:bodyPr wrap="square">
                <a:spAutoFit/>
              </a:bodyPr>
              <a:lstStyle/>
              <a:p>
                <a14:m>
                  <m:oMath xmlns:m="http://schemas.openxmlformats.org/officeDocument/2006/math">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𝑉</m:t>
                        </m:r>
                      </m:e>
                      <m:sub>
                        <m:r>
                          <a:rPr lang="en-GB" b="0" i="1" smtClean="0">
                            <a:solidFill>
                              <a:schemeClr val="tx1"/>
                            </a:solidFill>
                            <a:latin typeface="Cambria Math" panose="02040503050406030204" pitchFamily="18" charset="0"/>
                          </a:rPr>
                          <m:t>2</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40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70</m:t>
                    </m:r>
                    <m:sSub>
                      <m:sSubPr>
                        <m:ctrlPr>
                          <a:rPr lang="th-TH"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𝐼</m:t>
                        </m:r>
                      </m:e>
                      <m:sub>
                        <m:r>
                          <a:rPr lang="en-GB" b="0" i="1" smtClean="0">
                            <a:solidFill>
                              <a:schemeClr val="tx1"/>
                            </a:solidFill>
                            <a:latin typeface="Cambria Math" panose="02040503050406030204" pitchFamily="18" charset="0"/>
                          </a:rPr>
                          <m:t>2</m:t>
                        </m:r>
                      </m:sub>
                    </m:sSub>
                  </m:oMath>
                </a14:m>
                <a:r>
                  <a:rPr lang="en-GB" dirty="0">
                    <a:solidFill>
                      <a:schemeClr val="tx1"/>
                    </a:solidFill>
                  </a:rPr>
                  <a:t>= 0</a:t>
                </a:r>
                <a:endParaRPr lang="th-TH" dirty="0">
                  <a:solidFill>
                    <a:schemeClr val="tx1"/>
                  </a:solidFill>
                </a:endParaRPr>
              </a:p>
            </p:txBody>
          </p:sp>
        </mc:Choice>
        <mc:Fallback xmlns="">
          <p:sp>
            <p:nvSpPr>
              <p:cNvPr id="18" name="TextBox 17">
                <a:extLst>
                  <a:ext uri="{FF2B5EF4-FFF2-40B4-BE49-F238E27FC236}">
                    <a16:creationId xmlns:a16="http://schemas.microsoft.com/office/drawing/2014/main" id="{3E0A4371-B4A4-4A2E-AD47-7159FFF2F17F}"/>
                  </a:ext>
                </a:extLst>
              </p:cNvPr>
              <p:cNvSpPr txBox="1">
                <a:spLocks noRot="1" noChangeAspect="1" noMove="1" noResize="1" noEditPoints="1" noAdjustHandles="1" noChangeArrowheads="1" noChangeShapeType="1" noTextEdit="1"/>
              </p:cNvSpPr>
              <p:nvPr/>
            </p:nvSpPr>
            <p:spPr>
              <a:xfrm>
                <a:off x="234761" y="4484712"/>
                <a:ext cx="8775983" cy="523220"/>
              </a:xfrm>
              <a:prstGeom prst="rect">
                <a:avLst/>
              </a:prstGeom>
              <a:blipFill>
                <a:blip r:embed="rId10"/>
                <a:stretch>
                  <a:fillRect l="-347" t="-19767" b="-24419"/>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63E56E7-FD90-4D4C-B38A-92D1E51BC3A1}"/>
                  </a:ext>
                </a:extLst>
              </p:cNvPr>
              <p:cNvSpPr txBox="1"/>
              <p:nvPr/>
            </p:nvSpPr>
            <p:spPr>
              <a:xfrm>
                <a:off x="7625301" y="4484712"/>
                <a:ext cx="4116788" cy="8845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12</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22</m:t>
                                    </m:r>
                                  </m:sub>
                                </m:sSub>
                              </m:e>
                            </m:mr>
                          </m:m>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r>
                                  <a:rPr lang="en-GB" i="1" smtClean="0">
                                    <a:latin typeface="Cambria Math" panose="02040503050406030204" pitchFamily="18" charset="0"/>
                                  </a:rPr>
                                  <m:t>6</m:t>
                                </m:r>
                                <m:r>
                                  <a:rPr lang="en-GB" b="0" i="1" smtClean="0">
                                    <a:latin typeface="Cambria Math" panose="02040503050406030204" pitchFamily="18" charset="0"/>
                                  </a:rPr>
                                  <m:t>0</m:t>
                                </m:r>
                              </m:e>
                              <m:e>
                                <m:r>
                                  <a:rPr lang="en-GB" i="1" smtClean="0">
                                    <a:latin typeface="Cambria Math" panose="02040503050406030204" pitchFamily="18" charset="0"/>
                                  </a:rPr>
                                  <m:t>4</m:t>
                                </m:r>
                                <m:r>
                                  <a:rPr lang="en-GB" b="0" i="1" smtClean="0">
                                    <a:latin typeface="Cambria Math" panose="02040503050406030204" pitchFamily="18" charset="0"/>
                                  </a:rPr>
                                  <m:t>0</m:t>
                                </m:r>
                              </m:e>
                            </m:mr>
                            <m:mr>
                              <m:e>
                                <m:r>
                                  <a:rPr lang="en-GB" i="1" smtClean="0">
                                    <a:latin typeface="Cambria Math" panose="02040503050406030204" pitchFamily="18" charset="0"/>
                                  </a:rPr>
                                  <m:t>4</m:t>
                                </m:r>
                                <m:r>
                                  <a:rPr lang="en-GB" b="0" i="1" smtClean="0">
                                    <a:latin typeface="Cambria Math" panose="02040503050406030204" pitchFamily="18" charset="0"/>
                                  </a:rPr>
                                  <m:t>0</m:t>
                                </m:r>
                              </m:e>
                              <m:e>
                                <m:r>
                                  <a:rPr lang="en-GB" i="1" smtClean="0">
                                    <a:latin typeface="Cambria Math" panose="02040503050406030204" pitchFamily="18" charset="0"/>
                                  </a:rPr>
                                  <m:t>7</m:t>
                                </m:r>
                                <m:r>
                                  <a:rPr lang="en-GB" b="0" i="1" smtClean="0">
                                    <a:latin typeface="Cambria Math" panose="02040503050406030204" pitchFamily="18" charset="0"/>
                                  </a:rPr>
                                  <m:t>0</m:t>
                                </m:r>
                              </m:e>
                            </m:mr>
                          </m:m>
                        </m:e>
                      </m:d>
                    </m:oMath>
                  </m:oMathPara>
                </a14:m>
                <a:endParaRPr lang="th-TH" dirty="0"/>
              </a:p>
            </p:txBody>
          </p:sp>
        </mc:Choice>
        <mc:Fallback xmlns="">
          <p:sp>
            <p:nvSpPr>
              <p:cNvPr id="21" name="TextBox 20">
                <a:extLst>
                  <a:ext uri="{FF2B5EF4-FFF2-40B4-BE49-F238E27FC236}">
                    <a16:creationId xmlns:a16="http://schemas.microsoft.com/office/drawing/2014/main" id="{563E56E7-FD90-4D4C-B38A-92D1E51BC3A1}"/>
                  </a:ext>
                </a:extLst>
              </p:cNvPr>
              <p:cNvSpPr txBox="1">
                <a:spLocks noRot="1" noChangeAspect="1" noMove="1" noResize="1" noEditPoints="1" noAdjustHandles="1" noChangeArrowheads="1" noChangeShapeType="1" noTextEdit="1"/>
              </p:cNvSpPr>
              <p:nvPr/>
            </p:nvSpPr>
            <p:spPr>
              <a:xfrm>
                <a:off x="7625301" y="4484712"/>
                <a:ext cx="4116788" cy="884538"/>
              </a:xfrm>
              <a:prstGeom prst="rect">
                <a:avLst/>
              </a:prstGeom>
              <a:blipFill>
                <a:blip r:embed="rId11"/>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29694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4521B-8BE8-43D6-9248-A8BDB0875298}"/>
              </a:ext>
            </a:extLst>
          </p:cNvPr>
          <p:cNvSpPr>
            <a:spLocks noGrp="1"/>
          </p:cNvSpPr>
          <p:nvPr>
            <p:ph type="title"/>
          </p:nvPr>
        </p:nvSpPr>
        <p:spPr>
          <a:xfrm>
            <a:off x="55659" y="103368"/>
            <a:ext cx="12136341" cy="644056"/>
          </a:xfrm>
        </p:spPr>
        <p:txBody>
          <a:bodyPr>
            <a:normAutofit/>
          </a:bodyPr>
          <a:lstStyle/>
          <a:p>
            <a:pPr algn="ctr"/>
            <a:r>
              <a:rPr lang="en-GB" sz="3200" b="1" dirty="0">
                <a:solidFill>
                  <a:srgbClr val="002060"/>
                </a:solidFill>
              </a:rPr>
              <a:t>Admittance Parameters OR Y-Parameters OR Short Circuit Parameters</a:t>
            </a:r>
            <a:endParaRPr lang="th-TH" sz="3200" b="1" dirty="0">
              <a:solidFill>
                <a:srgbClr val="00206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F666DEE-196B-4874-868A-A079EFE98FD0}"/>
                  </a:ext>
                </a:extLst>
              </p:cNvPr>
              <p:cNvSpPr txBox="1"/>
              <p:nvPr/>
            </p:nvSpPr>
            <p:spPr>
              <a:xfrm>
                <a:off x="267309" y="1022554"/>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4" name="TextBox 3">
                <a:extLst>
                  <a:ext uri="{FF2B5EF4-FFF2-40B4-BE49-F238E27FC236}">
                    <a16:creationId xmlns:a16="http://schemas.microsoft.com/office/drawing/2014/main" id="{7F666DEE-196B-4874-868A-A079EFE98FD0}"/>
                  </a:ext>
                </a:extLst>
              </p:cNvPr>
              <p:cNvSpPr txBox="1">
                <a:spLocks noRot="1" noChangeAspect="1" noMove="1" noResize="1" noEditPoints="1" noAdjustHandles="1" noChangeArrowheads="1" noChangeShapeType="1" noTextEdit="1"/>
              </p:cNvSpPr>
              <p:nvPr/>
            </p:nvSpPr>
            <p:spPr>
              <a:xfrm>
                <a:off x="267309" y="1022554"/>
                <a:ext cx="3401170"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1EBDFA9-3A49-4933-9E9B-FC3A9AE9AEB8}"/>
                  </a:ext>
                </a:extLst>
              </p:cNvPr>
              <p:cNvSpPr txBox="1"/>
              <p:nvPr/>
            </p:nvSpPr>
            <p:spPr>
              <a:xfrm>
                <a:off x="488612" y="614750"/>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5" name="TextBox 4">
                <a:extLst>
                  <a:ext uri="{FF2B5EF4-FFF2-40B4-BE49-F238E27FC236}">
                    <a16:creationId xmlns:a16="http://schemas.microsoft.com/office/drawing/2014/main" id="{71EBDFA9-3A49-4933-9E9B-FC3A9AE9AEB8}"/>
                  </a:ext>
                </a:extLst>
              </p:cNvPr>
              <p:cNvSpPr txBox="1">
                <a:spLocks noRot="1" noChangeAspect="1" noMove="1" noResize="1" noEditPoints="1" noAdjustHandles="1" noChangeArrowheads="1" noChangeShapeType="1" noTextEdit="1"/>
              </p:cNvSpPr>
              <p:nvPr/>
            </p:nvSpPr>
            <p:spPr>
              <a:xfrm>
                <a:off x="488612" y="614750"/>
                <a:ext cx="2958566" cy="430887"/>
              </a:xfrm>
              <a:prstGeom prst="rect">
                <a:avLst/>
              </a:prstGeom>
              <a:blipFill>
                <a:blip r:embed="rId3"/>
                <a:stretch>
                  <a:fillRect l="-2474" t="-1408" r="-825" b="-4225"/>
                </a:stretch>
              </a:blipFill>
            </p:spPr>
            <p:txBody>
              <a:bodyPr/>
              <a:lstStyle/>
              <a:p>
                <a:r>
                  <a:rPr lang="th-TH">
                    <a:noFill/>
                  </a:rPr>
                  <a:t> </a:t>
                </a:r>
              </a:p>
            </p:txBody>
          </p:sp>
        </mc:Fallback>
      </mc:AlternateContent>
      <p:sp>
        <p:nvSpPr>
          <p:cNvPr id="6" name="TextBox 5">
            <a:extLst>
              <a:ext uri="{FF2B5EF4-FFF2-40B4-BE49-F238E27FC236}">
                <a16:creationId xmlns:a16="http://schemas.microsoft.com/office/drawing/2014/main" id="{87C61839-F213-4897-AA83-4C797EB0099A}"/>
              </a:ext>
            </a:extLst>
          </p:cNvPr>
          <p:cNvSpPr txBox="1"/>
          <p:nvPr/>
        </p:nvSpPr>
        <p:spPr>
          <a:xfrm>
            <a:off x="267309" y="1477510"/>
            <a:ext cx="11657382" cy="954107"/>
          </a:xfrm>
          <a:prstGeom prst="rect">
            <a:avLst/>
          </a:prstGeom>
          <a:noFill/>
        </p:spPr>
        <p:txBody>
          <a:bodyPr wrap="square" rtlCol="0">
            <a:spAutoFit/>
          </a:bodyPr>
          <a:lstStyle/>
          <a:p>
            <a:r>
              <a:rPr lang="en-GB" dirty="0"/>
              <a:t>Simply Changes Voltages into currents, Currents into voltages and Impedances changes into Admittances</a:t>
            </a:r>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A9FC19-FB27-419B-B2DE-D66B3CBA1AF9}"/>
                  </a:ext>
                </a:extLst>
              </p:cNvPr>
              <p:cNvSpPr txBox="1"/>
              <p:nvPr/>
            </p:nvSpPr>
            <p:spPr>
              <a:xfrm>
                <a:off x="395192" y="2919190"/>
                <a:ext cx="314540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7" name="TextBox 6">
                <a:extLst>
                  <a:ext uri="{FF2B5EF4-FFF2-40B4-BE49-F238E27FC236}">
                    <a16:creationId xmlns:a16="http://schemas.microsoft.com/office/drawing/2014/main" id="{8DA9FC19-FB27-419B-B2DE-D66B3CBA1AF9}"/>
                  </a:ext>
                </a:extLst>
              </p:cNvPr>
              <p:cNvSpPr txBox="1">
                <a:spLocks noRot="1" noChangeAspect="1" noMove="1" noResize="1" noEditPoints="1" noAdjustHandles="1" noChangeArrowheads="1" noChangeShapeType="1" noTextEdit="1"/>
              </p:cNvSpPr>
              <p:nvPr/>
            </p:nvSpPr>
            <p:spPr>
              <a:xfrm>
                <a:off x="395192" y="2919190"/>
                <a:ext cx="3145403" cy="52322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F6DC7-925A-4F97-99BA-EC3D074A344D}"/>
                  </a:ext>
                </a:extLst>
              </p:cNvPr>
              <p:cNvSpPr txBox="1"/>
              <p:nvPr/>
            </p:nvSpPr>
            <p:spPr>
              <a:xfrm>
                <a:off x="488612" y="2439513"/>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8" name="TextBox 7">
                <a:extLst>
                  <a:ext uri="{FF2B5EF4-FFF2-40B4-BE49-F238E27FC236}">
                    <a16:creationId xmlns:a16="http://schemas.microsoft.com/office/drawing/2014/main" id="{72AF6DC7-925A-4F97-99BA-EC3D074A344D}"/>
                  </a:ext>
                </a:extLst>
              </p:cNvPr>
              <p:cNvSpPr txBox="1">
                <a:spLocks noRot="1" noChangeAspect="1" noMove="1" noResize="1" noEditPoints="1" noAdjustHandles="1" noChangeArrowheads="1" noChangeShapeType="1" noTextEdit="1"/>
              </p:cNvSpPr>
              <p:nvPr/>
            </p:nvSpPr>
            <p:spPr>
              <a:xfrm>
                <a:off x="488612" y="2439513"/>
                <a:ext cx="2958566" cy="430887"/>
              </a:xfrm>
              <a:prstGeom prst="rect">
                <a:avLst/>
              </a:prstGeom>
              <a:blipFill>
                <a:blip r:embed="rId5"/>
                <a:stretch>
                  <a:fillRect l="-2062" t="-1408" r="-206" b="-4225"/>
                </a:stretch>
              </a:blipFill>
            </p:spPr>
            <p:txBody>
              <a:bodyPr/>
              <a:lstStyle/>
              <a:p>
                <a:r>
                  <a:rPr lang="th-TH">
                    <a:noFill/>
                  </a:rPr>
                  <a:t> </a:t>
                </a:r>
              </a:p>
            </p:txBody>
          </p:sp>
        </mc:Fallback>
      </mc:AlternateContent>
      <p:sp>
        <p:nvSpPr>
          <p:cNvPr id="10" name="TextBox 9">
            <a:extLst>
              <a:ext uri="{FF2B5EF4-FFF2-40B4-BE49-F238E27FC236}">
                <a16:creationId xmlns:a16="http://schemas.microsoft.com/office/drawing/2014/main" id="{8866A081-F4F5-4AB7-8DEF-3984CAE1CA6B}"/>
              </a:ext>
            </a:extLst>
          </p:cNvPr>
          <p:cNvSpPr txBox="1"/>
          <p:nvPr/>
        </p:nvSpPr>
        <p:spPr>
          <a:xfrm>
            <a:off x="488612" y="3412593"/>
            <a:ext cx="6094674" cy="523220"/>
          </a:xfrm>
          <a:prstGeom prst="rect">
            <a:avLst/>
          </a:prstGeom>
          <a:noFill/>
        </p:spPr>
        <p:txBody>
          <a:bodyPr wrap="square">
            <a:spAutoFit/>
          </a:bodyPr>
          <a:lstStyle/>
          <a:p>
            <a:r>
              <a:rPr lang="en-GB" dirty="0"/>
              <a:t>Convert into Matrix Form</a:t>
            </a:r>
            <a:endParaRPr lang="th-TH"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2F13A4D-DB3C-45FA-B016-9023FAD7C845}"/>
                  </a:ext>
                </a:extLst>
              </p:cNvPr>
              <p:cNvSpPr txBox="1"/>
              <p:nvPr/>
            </p:nvSpPr>
            <p:spPr>
              <a:xfrm>
                <a:off x="572495" y="4321482"/>
                <a:ext cx="3296287" cy="792205"/>
              </a:xfrm>
              <a:prstGeom prst="rect">
                <a:avLst/>
              </a:prstGeom>
              <a:noFill/>
            </p:spPr>
            <p:txBody>
              <a:bodyPr wrap="none" lIns="0" tIns="0" rIns="0" bIns="0" rtlCol="0">
                <a:spAutoFit/>
              </a:bodyPr>
              <a:lstStyle/>
              <a:p>
                <a14:m>
                  <m:oMath xmlns:m="http://schemas.openxmlformats.org/officeDocument/2006/math">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e>
                          </m:mr>
                        </m:m>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12</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22</m:t>
                                  </m:r>
                                </m:sub>
                              </m:sSub>
                            </m:e>
                          </m:mr>
                        </m:m>
                      </m:e>
                    </m:d>
                  </m:oMath>
                </a14:m>
                <a:r>
                  <a:rPr lang="en-GB" b="0" dirty="0"/>
                  <a:t> </a:t>
                </a:r>
                <a14:m>
                  <m:oMath xmlns:m="http://schemas.openxmlformats.org/officeDocument/2006/math">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e>
                          </m:mr>
                        </m:m>
                      </m:e>
                    </m:d>
                  </m:oMath>
                </a14:m>
                <a:endParaRPr lang="th-TH" dirty="0"/>
              </a:p>
            </p:txBody>
          </p:sp>
        </mc:Choice>
        <mc:Fallback xmlns="">
          <p:sp>
            <p:nvSpPr>
              <p:cNvPr id="11" name="TextBox 10">
                <a:extLst>
                  <a:ext uri="{FF2B5EF4-FFF2-40B4-BE49-F238E27FC236}">
                    <a16:creationId xmlns:a16="http://schemas.microsoft.com/office/drawing/2014/main" id="{32F13A4D-DB3C-45FA-B016-9023FAD7C845}"/>
                  </a:ext>
                </a:extLst>
              </p:cNvPr>
              <p:cNvSpPr txBox="1">
                <a:spLocks noRot="1" noChangeAspect="1" noMove="1" noResize="1" noEditPoints="1" noAdjustHandles="1" noChangeArrowheads="1" noChangeShapeType="1" noTextEdit="1"/>
              </p:cNvSpPr>
              <p:nvPr/>
            </p:nvSpPr>
            <p:spPr>
              <a:xfrm>
                <a:off x="572495" y="4321482"/>
                <a:ext cx="3296287" cy="792205"/>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E162F6A-1C50-4025-AAA4-1D90FEC21225}"/>
                  </a:ext>
                </a:extLst>
              </p:cNvPr>
              <p:cNvSpPr txBox="1"/>
              <p:nvPr/>
            </p:nvSpPr>
            <p:spPr>
              <a:xfrm>
                <a:off x="716943" y="6027806"/>
                <a:ext cx="1912127" cy="430887"/>
              </a:xfrm>
              <a:prstGeom prst="rect">
                <a:avLst/>
              </a:prstGeom>
              <a:noFill/>
            </p:spPr>
            <p:txBody>
              <a:bodyPr wrap="none" lIns="0" tIns="0" rIns="0" bIns="0" rtlCol="0">
                <a:spAutoFit/>
              </a:bodyPr>
              <a:lstStyle/>
              <a:p>
                <a14:m>
                  <m:oMath xmlns:m="http://schemas.openxmlformats.org/officeDocument/2006/math">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𝐼</m:t>
                        </m:r>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𝑌</m:t>
                        </m:r>
                      </m:e>
                    </m:d>
                  </m:oMath>
                </a14:m>
                <a:r>
                  <a:rPr lang="en-GB" b="0" dirty="0"/>
                  <a:t> </a:t>
                </a:r>
                <a14:m>
                  <m:oMath xmlns:m="http://schemas.openxmlformats.org/officeDocument/2006/math">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𝑉</m:t>
                        </m:r>
                      </m:e>
                    </m:d>
                  </m:oMath>
                </a14:m>
                <a:endParaRPr lang="th-TH" dirty="0"/>
              </a:p>
            </p:txBody>
          </p:sp>
        </mc:Choice>
        <mc:Fallback xmlns="">
          <p:sp>
            <p:nvSpPr>
              <p:cNvPr id="12" name="TextBox 11">
                <a:extLst>
                  <a:ext uri="{FF2B5EF4-FFF2-40B4-BE49-F238E27FC236}">
                    <a16:creationId xmlns:a16="http://schemas.microsoft.com/office/drawing/2014/main" id="{AE162F6A-1C50-4025-AAA4-1D90FEC21225}"/>
                  </a:ext>
                </a:extLst>
              </p:cNvPr>
              <p:cNvSpPr txBox="1">
                <a:spLocks noRot="1" noChangeAspect="1" noMove="1" noResize="1" noEditPoints="1" noAdjustHandles="1" noChangeArrowheads="1" noChangeShapeType="1" noTextEdit="1"/>
              </p:cNvSpPr>
              <p:nvPr/>
            </p:nvSpPr>
            <p:spPr>
              <a:xfrm>
                <a:off x="716943" y="6027806"/>
                <a:ext cx="1912127" cy="430887"/>
              </a:xfrm>
              <a:prstGeom prst="rect">
                <a:avLst/>
              </a:prstGeom>
              <a:blipFill>
                <a:blip r:embed="rId7"/>
                <a:stretch>
                  <a:fillRect t="-1429"/>
                </a:stretch>
              </a:blipFill>
            </p:spPr>
            <p:txBody>
              <a:bodyPr/>
              <a:lstStyle/>
              <a:p>
                <a:r>
                  <a:rPr lang="th-TH">
                    <a:noFill/>
                  </a:rPr>
                  <a:t> </a:t>
                </a:r>
              </a:p>
            </p:txBody>
          </p:sp>
        </mc:Fallback>
      </mc:AlternateContent>
    </p:spTree>
    <p:extLst>
      <p:ext uri="{BB962C8B-B14F-4D97-AF65-F5344CB8AC3E}">
        <p14:creationId xmlns:p14="http://schemas.microsoft.com/office/powerpoint/2010/main" val="1783761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7C61839-F213-4897-AA83-4C797EB0099A}"/>
              </a:ext>
            </a:extLst>
          </p:cNvPr>
          <p:cNvSpPr txBox="1"/>
          <p:nvPr/>
        </p:nvSpPr>
        <p:spPr>
          <a:xfrm>
            <a:off x="201719" y="176491"/>
            <a:ext cx="11657382" cy="523220"/>
          </a:xfrm>
          <a:prstGeom prst="rect">
            <a:avLst/>
          </a:prstGeom>
          <a:noFill/>
        </p:spPr>
        <p:txBody>
          <a:bodyPr wrap="square" rtlCol="0">
            <a:spAutoFit/>
          </a:bodyPr>
          <a:lstStyle/>
          <a:p>
            <a:r>
              <a:rPr lang="en-GB" dirty="0"/>
              <a:t>Calculate Y</a:t>
            </a:r>
            <a:r>
              <a:rPr lang="en-GB" baseline="-25000" dirty="0"/>
              <a:t>11</a:t>
            </a:r>
            <a:r>
              <a:rPr lang="en-GB" dirty="0"/>
              <a:t> , so V</a:t>
            </a:r>
            <a:r>
              <a:rPr lang="en-GB" baseline="-25000" dirty="0"/>
              <a:t>2</a:t>
            </a:r>
            <a:r>
              <a:rPr lang="en-GB" dirty="0"/>
              <a:t> is zero, when voltage is zero means it is Shor Circuited</a:t>
            </a:r>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A9FC19-FB27-419B-B2DE-D66B3CBA1AF9}"/>
                  </a:ext>
                </a:extLst>
              </p:cNvPr>
              <p:cNvSpPr txBox="1"/>
              <p:nvPr/>
            </p:nvSpPr>
            <p:spPr>
              <a:xfrm>
                <a:off x="8807116" y="1139870"/>
                <a:ext cx="314540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7" name="TextBox 6">
                <a:extLst>
                  <a:ext uri="{FF2B5EF4-FFF2-40B4-BE49-F238E27FC236}">
                    <a16:creationId xmlns:a16="http://schemas.microsoft.com/office/drawing/2014/main" id="{8DA9FC19-FB27-419B-B2DE-D66B3CBA1AF9}"/>
                  </a:ext>
                </a:extLst>
              </p:cNvPr>
              <p:cNvSpPr txBox="1">
                <a:spLocks noRot="1" noChangeAspect="1" noMove="1" noResize="1" noEditPoints="1" noAdjustHandles="1" noChangeArrowheads="1" noChangeShapeType="1" noTextEdit="1"/>
              </p:cNvSpPr>
              <p:nvPr/>
            </p:nvSpPr>
            <p:spPr>
              <a:xfrm>
                <a:off x="8807116" y="1139870"/>
                <a:ext cx="3145403"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F6DC7-925A-4F97-99BA-EC3D074A344D}"/>
                  </a:ext>
                </a:extLst>
              </p:cNvPr>
              <p:cNvSpPr txBox="1"/>
              <p:nvPr/>
            </p:nvSpPr>
            <p:spPr>
              <a:xfrm>
                <a:off x="8900535" y="612021"/>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8" name="TextBox 7">
                <a:extLst>
                  <a:ext uri="{FF2B5EF4-FFF2-40B4-BE49-F238E27FC236}">
                    <a16:creationId xmlns:a16="http://schemas.microsoft.com/office/drawing/2014/main" id="{72AF6DC7-925A-4F97-99BA-EC3D074A344D}"/>
                  </a:ext>
                </a:extLst>
              </p:cNvPr>
              <p:cNvSpPr txBox="1">
                <a:spLocks noRot="1" noChangeAspect="1" noMove="1" noResize="1" noEditPoints="1" noAdjustHandles="1" noChangeArrowheads="1" noChangeShapeType="1" noTextEdit="1"/>
              </p:cNvSpPr>
              <p:nvPr/>
            </p:nvSpPr>
            <p:spPr>
              <a:xfrm>
                <a:off x="8900535" y="612021"/>
                <a:ext cx="2958566" cy="430887"/>
              </a:xfrm>
              <a:prstGeom prst="rect">
                <a:avLst/>
              </a:prstGeom>
              <a:blipFill>
                <a:blip r:embed="rId3"/>
                <a:stretch>
                  <a:fillRect l="-2062" t="-1408" r="-206" b="-422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183991-A63D-4492-8890-25BA056DC981}"/>
                  </a:ext>
                </a:extLst>
              </p:cNvPr>
              <p:cNvSpPr txBox="1"/>
              <p:nvPr/>
            </p:nvSpPr>
            <p:spPr>
              <a:xfrm>
                <a:off x="368115" y="802463"/>
                <a:ext cx="223734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i="1" smtClean="0">
                          <a:latin typeface="Cambria Math" panose="02040503050406030204" pitchFamily="18" charset="0"/>
                        </a:rPr>
                        <m:t>0</m:t>
                      </m:r>
                    </m:oMath>
                  </m:oMathPara>
                </a14:m>
                <a:endParaRPr lang="th-TH" dirty="0"/>
              </a:p>
            </p:txBody>
          </p:sp>
        </mc:Choice>
        <mc:Fallback xmlns="">
          <p:sp>
            <p:nvSpPr>
              <p:cNvPr id="13" name="TextBox 12">
                <a:extLst>
                  <a:ext uri="{FF2B5EF4-FFF2-40B4-BE49-F238E27FC236}">
                    <a16:creationId xmlns:a16="http://schemas.microsoft.com/office/drawing/2014/main" id="{82183991-A63D-4492-8890-25BA056DC981}"/>
                  </a:ext>
                </a:extLst>
              </p:cNvPr>
              <p:cNvSpPr txBox="1">
                <a:spLocks noRot="1" noChangeAspect="1" noMove="1" noResize="1" noEditPoints="1" noAdjustHandles="1" noChangeArrowheads="1" noChangeShapeType="1" noTextEdit="1"/>
              </p:cNvSpPr>
              <p:nvPr/>
            </p:nvSpPr>
            <p:spPr>
              <a:xfrm>
                <a:off x="368115" y="802463"/>
                <a:ext cx="2237343" cy="430887"/>
              </a:xfrm>
              <a:prstGeom prst="rect">
                <a:avLst/>
              </a:prstGeom>
              <a:blipFill>
                <a:blip r:embed="rId4"/>
                <a:stretch>
                  <a:fillRect l="-3542" t="-2857" r="-3542" b="-428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A1A2832-BAC1-4D47-B73F-C1009FA32968}"/>
                  </a:ext>
                </a:extLst>
              </p:cNvPr>
              <p:cNvSpPr txBox="1"/>
              <p:nvPr/>
            </p:nvSpPr>
            <p:spPr>
              <a:xfrm>
                <a:off x="239481" y="1478438"/>
                <a:ext cx="10049510"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0</m:t>
                              </m:r>
                            </m:sub>
                          </m:sSub>
                        </m:sub>
                      </m:sSub>
                      <m:r>
                        <a:rPr lang="en-GB" b="0" i="1" smtClean="0">
                          <a:latin typeface="Cambria Math" panose="02040503050406030204" pitchFamily="18" charset="0"/>
                        </a:rPr>
                        <m:t> </m:t>
                      </m:r>
                      <m:r>
                        <a:rPr lang="en-GB" b="0" i="1" smtClean="0">
                          <a:latin typeface="Cambria Math" panose="02040503050406030204" pitchFamily="18" charset="0"/>
                        </a:rPr>
                        <m:t>𝑆</m:t>
                      </m:r>
                      <m:r>
                        <a:rPr lang="en-GB" b="0" i="1" smtClean="0">
                          <a:latin typeface="Cambria Math" panose="02040503050406030204" pitchFamily="18" charset="0"/>
                        </a:rPr>
                        <m:t>h</m:t>
                      </m:r>
                      <m:r>
                        <a:rPr lang="en-GB" b="0" i="1" smtClean="0">
                          <a:latin typeface="Cambria Math" panose="02040503050406030204" pitchFamily="18" charset="0"/>
                        </a:rPr>
                        <m:t>𝑜𝑟𝑡</m:t>
                      </m:r>
                      <m:r>
                        <a:rPr lang="en-GB" b="0" i="1" smtClean="0">
                          <a:latin typeface="Cambria Math" panose="02040503050406030204" pitchFamily="18" charset="0"/>
                        </a:rPr>
                        <m:t> </m:t>
                      </m:r>
                      <m:r>
                        <a:rPr lang="en-GB" b="0" i="1" smtClean="0">
                          <a:latin typeface="Cambria Math" panose="02040503050406030204" pitchFamily="18" charset="0"/>
                        </a:rPr>
                        <m:t>𝐶𝑖𝑟𝑐𝑢𝑖𝑡</m:t>
                      </m:r>
                      <m:r>
                        <a:rPr lang="en-GB" b="0" i="1" smtClean="0">
                          <a:latin typeface="Cambria Math" panose="02040503050406030204" pitchFamily="18" charset="0"/>
                        </a:rPr>
                        <m:t> </m:t>
                      </m:r>
                      <m:r>
                        <a:rPr lang="en-GB" b="0" i="1" smtClean="0">
                          <a:latin typeface="Cambria Math" panose="02040503050406030204" pitchFamily="18" charset="0"/>
                        </a:rPr>
                        <m:t>𝐷𝑟𝑖𝑣𝑖𝑛𝑔</m:t>
                      </m:r>
                      <m:r>
                        <a:rPr lang="en-GB" b="0" i="1" smtClean="0">
                          <a:latin typeface="Cambria Math" panose="02040503050406030204" pitchFamily="18" charset="0"/>
                        </a:rPr>
                        <m:t> </m:t>
                      </m:r>
                      <m:r>
                        <a:rPr lang="en-GB" b="0" i="1" smtClean="0">
                          <a:latin typeface="Cambria Math" panose="02040503050406030204" pitchFamily="18" charset="0"/>
                        </a:rPr>
                        <m:t>𝑃𝑜𝑖𝑛𝑡</m:t>
                      </m:r>
                      <m:r>
                        <a:rPr lang="en-GB" b="0" i="1" smtClean="0">
                          <a:latin typeface="Cambria Math" panose="02040503050406030204" pitchFamily="18" charset="0"/>
                        </a:rPr>
                        <m:t> </m:t>
                      </m:r>
                      <m:r>
                        <a:rPr lang="en-GB" b="0" i="1" smtClean="0">
                          <a:latin typeface="Cambria Math" panose="02040503050406030204" pitchFamily="18" charset="0"/>
                        </a:rPr>
                        <m:t>𝐼𝑛𝑝𝑢𝑡</m:t>
                      </m:r>
                      <m:r>
                        <a:rPr lang="en-GB" b="0" i="1" smtClean="0">
                          <a:latin typeface="Cambria Math" panose="02040503050406030204" pitchFamily="18" charset="0"/>
                        </a:rPr>
                        <m:t> </m:t>
                      </m:r>
                      <m:r>
                        <a:rPr lang="en-GB" b="0" i="1" smtClean="0">
                          <a:latin typeface="Cambria Math" panose="02040503050406030204" pitchFamily="18" charset="0"/>
                        </a:rPr>
                        <m:t>𝐴𝑑𝑚𝑖𝑡𝑡𝑎𝑛𝑐𝑒</m:t>
                      </m:r>
                      <m:r>
                        <a:rPr lang="en-GB" b="0" i="1" smtClean="0">
                          <a:latin typeface="Cambria Math" panose="02040503050406030204" pitchFamily="18" charset="0"/>
                        </a:rPr>
                        <m:t> </m:t>
                      </m:r>
                    </m:oMath>
                  </m:oMathPara>
                </a14:m>
                <a:endParaRPr lang="th-TH" dirty="0"/>
              </a:p>
            </p:txBody>
          </p:sp>
        </mc:Choice>
        <mc:Fallback xmlns="">
          <p:sp>
            <p:nvSpPr>
              <p:cNvPr id="14" name="TextBox 13">
                <a:extLst>
                  <a:ext uri="{FF2B5EF4-FFF2-40B4-BE49-F238E27FC236}">
                    <a16:creationId xmlns:a16="http://schemas.microsoft.com/office/drawing/2014/main" id="{0A1A2832-BAC1-4D47-B73F-C1009FA32968}"/>
                  </a:ext>
                </a:extLst>
              </p:cNvPr>
              <p:cNvSpPr txBox="1">
                <a:spLocks noRot="1" noChangeAspect="1" noMove="1" noResize="1" noEditPoints="1" noAdjustHandles="1" noChangeArrowheads="1" noChangeShapeType="1" noTextEdit="1"/>
              </p:cNvSpPr>
              <p:nvPr/>
            </p:nvSpPr>
            <p:spPr>
              <a:xfrm>
                <a:off x="239481" y="1478438"/>
                <a:ext cx="10049510" cy="969433"/>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98292BC-75F2-44BC-862D-AC98E9A629D6}"/>
                  </a:ext>
                </a:extLst>
              </p:cNvPr>
              <p:cNvSpPr txBox="1"/>
              <p:nvPr/>
            </p:nvSpPr>
            <p:spPr>
              <a:xfrm>
                <a:off x="201720" y="2705435"/>
                <a:ext cx="9888486"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0</m:t>
                              </m:r>
                            </m:sub>
                          </m:sSub>
                        </m:sub>
                      </m:sSub>
                      <m:r>
                        <a:rPr lang="en-GB" b="0" i="1" smtClean="0">
                          <a:latin typeface="Cambria Math" panose="02040503050406030204" pitchFamily="18" charset="0"/>
                        </a:rPr>
                        <m:t> </m:t>
                      </m:r>
                      <m:r>
                        <a:rPr lang="en-GB" b="0" i="1" smtClean="0">
                          <a:latin typeface="Cambria Math" panose="02040503050406030204" pitchFamily="18" charset="0"/>
                        </a:rPr>
                        <m:t>𝑆</m:t>
                      </m:r>
                      <m:r>
                        <a:rPr lang="en-GB" b="0" i="1" smtClean="0">
                          <a:latin typeface="Cambria Math" panose="02040503050406030204" pitchFamily="18" charset="0"/>
                        </a:rPr>
                        <m:t>h</m:t>
                      </m:r>
                      <m:r>
                        <a:rPr lang="en-GB" b="0" i="1" smtClean="0">
                          <a:latin typeface="Cambria Math" panose="02040503050406030204" pitchFamily="18" charset="0"/>
                        </a:rPr>
                        <m:t>𝑜𝑟𝑡</m:t>
                      </m:r>
                      <m:r>
                        <a:rPr lang="en-GB" b="0" i="1" smtClean="0">
                          <a:latin typeface="Cambria Math" panose="02040503050406030204" pitchFamily="18" charset="0"/>
                        </a:rPr>
                        <m:t> </m:t>
                      </m:r>
                      <m:r>
                        <a:rPr lang="en-GB" b="0" i="1" smtClean="0">
                          <a:latin typeface="Cambria Math" panose="02040503050406030204" pitchFamily="18" charset="0"/>
                        </a:rPr>
                        <m:t>𝐶𝑖𝑟𝑐𝑢𝑖𝑡</m:t>
                      </m:r>
                      <m:r>
                        <a:rPr lang="en-GB" b="0" i="1" smtClean="0">
                          <a:latin typeface="Cambria Math" panose="02040503050406030204" pitchFamily="18" charset="0"/>
                        </a:rPr>
                        <m:t> </m:t>
                      </m:r>
                      <m:r>
                        <a:rPr lang="en-GB" b="0" i="1" smtClean="0">
                          <a:latin typeface="Cambria Math" panose="02040503050406030204" pitchFamily="18" charset="0"/>
                        </a:rPr>
                        <m:t>𝐹𝑜𝑟𝑤𝑎𝑟𝑑</m:t>
                      </m:r>
                      <m:r>
                        <a:rPr lang="en-GB" b="0" i="1" smtClean="0">
                          <a:latin typeface="Cambria Math" panose="02040503050406030204" pitchFamily="18" charset="0"/>
                        </a:rPr>
                        <m:t> </m:t>
                      </m:r>
                      <m:r>
                        <a:rPr lang="en-GB" b="0" i="1" smtClean="0">
                          <a:latin typeface="Cambria Math" panose="02040503050406030204" pitchFamily="18" charset="0"/>
                        </a:rPr>
                        <m:t>𝑇𝑟𝑎𝑛𝑠𝑓𝑒𝑟</m:t>
                      </m:r>
                      <m:r>
                        <a:rPr lang="en-GB" b="0" i="1" smtClean="0">
                          <a:latin typeface="Cambria Math" panose="02040503050406030204" pitchFamily="18" charset="0"/>
                        </a:rPr>
                        <m:t> </m:t>
                      </m:r>
                      <m:r>
                        <a:rPr lang="en-GB" b="0" i="1" smtClean="0">
                          <a:latin typeface="Cambria Math" panose="02040503050406030204" pitchFamily="18" charset="0"/>
                        </a:rPr>
                        <m:t>𝐴𝑑𝑚𝑖𝑡𝑡𝑎𝑛𝑐𝑒</m:t>
                      </m:r>
                      <m:r>
                        <a:rPr lang="en-GB" b="0" i="1" smtClean="0">
                          <a:latin typeface="Cambria Math" panose="02040503050406030204" pitchFamily="18" charset="0"/>
                        </a:rPr>
                        <m:t> </m:t>
                      </m:r>
                    </m:oMath>
                  </m:oMathPara>
                </a14:m>
                <a:endParaRPr lang="th-TH" dirty="0"/>
              </a:p>
            </p:txBody>
          </p:sp>
        </mc:Choice>
        <mc:Fallback xmlns="">
          <p:sp>
            <p:nvSpPr>
              <p:cNvPr id="17" name="TextBox 16">
                <a:extLst>
                  <a:ext uri="{FF2B5EF4-FFF2-40B4-BE49-F238E27FC236}">
                    <a16:creationId xmlns:a16="http://schemas.microsoft.com/office/drawing/2014/main" id="{398292BC-75F2-44BC-862D-AC98E9A629D6}"/>
                  </a:ext>
                </a:extLst>
              </p:cNvPr>
              <p:cNvSpPr txBox="1">
                <a:spLocks noRot="1" noChangeAspect="1" noMove="1" noResize="1" noEditPoints="1" noAdjustHandles="1" noChangeArrowheads="1" noChangeShapeType="1" noTextEdit="1"/>
              </p:cNvSpPr>
              <p:nvPr/>
            </p:nvSpPr>
            <p:spPr>
              <a:xfrm>
                <a:off x="201720" y="2705435"/>
                <a:ext cx="9888486" cy="969433"/>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CC30781-5F8F-4D28-923C-E9B4AA477882}"/>
                  </a:ext>
                </a:extLst>
              </p:cNvPr>
              <p:cNvSpPr txBox="1"/>
              <p:nvPr/>
            </p:nvSpPr>
            <p:spPr>
              <a:xfrm>
                <a:off x="319993" y="3668814"/>
                <a:ext cx="9888486"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sub>
                          </m:sSub>
                        </m:sub>
                      </m:sSub>
                      <m:r>
                        <a:rPr lang="en-GB" b="0" i="1" smtClean="0">
                          <a:latin typeface="Cambria Math" panose="02040503050406030204" pitchFamily="18" charset="0"/>
                        </a:rPr>
                        <m:t> </m:t>
                      </m:r>
                      <m:r>
                        <a:rPr lang="en-GB" b="0" i="1" smtClean="0">
                          <a:latin typeface="Cambria Math" panose="02040503050406030204" pitchFamily="18" charset="0"/>
                        </a:rPr>
                        <m:t>𝑆</m:t>
                      </m:r>
                      <m:r>
                        <a:rPr lang="en-GB" b="0" i="1" smtClean="0">
                          <a:latin typeface="Cambria Math" panose="02040503050406030204" pitchFamily="18" charset="0"/>
                        </a:rPr>
                        <m:t>h</m:t>
                      </m:r>
                      <m:r>
                        <a:rPr lang="en-GB" b="0" i="1" smtClean="0">
                          <a:latin typeface="Cambria Math" panose="02040503050406030204" pitchFamily="18" charset="0"/>
                        </a:rPr>
                        <m:t>𝑜𝑟𝑡</m:t>
                      </m:r>
                      <m:r>
                        <a:rPr lang="en-GB" b="0" i="1" smtClean="0">
                          <a:latin typeface="Cambria Math" panose="02040503050406030204" pitchFamily="18" charset="0"/>
                        </a:rPr>
                        <m:t> </m:t>
                      </m:r>
                      <m:r>
                        <a:rPr lang="en-GB" b="0" i="1" smtClean="0">
                          <a:latin typeface="Cambria Math" panose="02040503050406030204" pitchFamily="18" charset="0"/>
                        </a:rPr>
                        <m:t>𝐶𝑖𝑟𝑐𝑢𝑖𝑡</m:t>
                      </m:r>
                      <m:r>
                        <a:rPr lang="en-GB" b="0" i="1" smtClean="0">
                          <a:latin typeface="Cambria Math" panose="02040503050406030204" pitchFamily="18" charset="0"/>
                        </a:rPr>
                        <m:t> </m:t>
                      </m:r>
                      <m:r>
                        <a:rPr lang="en-GB" b="0" i="1" smtClean="0">
                          <a:latin typeface="Cambria Math" panose="02040503050406030204" pitchFamily="18" charset="0"/>
                        </a:rPr>
                        <m:t>𝑅𝑒𝑣𝑒𝑟𝑠𝑒</m:t>
                      </m:r>
                      <m:r>
                        <a:rPr lang="en-GB" b="0" i="1" smtClean="0">
                          <a:latin typeface="Cambria Math" panose="02040503050406030204" pitchFamily="18" charset="0"/>
                        </a:rPr>
                        <m:t> </m:t>
                      </m:r>
                      <m:r>
                        <a:rPr lang="en-GB" b="0" i="1" smtClean="0">
                          <a:latin typeface="Cambria Math" panose="02040503050406030204" pitchFamily="18" charset="0"/>
                        </a:rPr>
                        <m:t>𝑇𝑟𝑎𝑛𝑠𝑓𝑒𝑟</m:t>
                      </m:r>
                      <m:r>
                        <a:rPr lang="en-GB" b="0" i="1" smtClean="0">
                          <a:latin typeface="Cambria Math" panose="02040503050406030204" pitchFamily="18" charset="0"/>
                        </a:rPr>
                        <m:t> </m:t>
                      </m:r>
                      <m:r>
                        <a:rPr lang="en-GB" b="0" i="1" smtClean="0">
                          <a:latin typeface="Cambria Math" panose="02040503050406030204" pitchFamily="18" charset="0"/>
                        </a:rPr>
                        <m:t>𝐴𝑑𝑚𝑖𝑡𝑡𝑎𝑛𝑐𝑒</m:t>
                      </m:r>
                      <m:r>
                        <a:rPr lang="en-GB" b="0" i="1" smtClean="0">
                          <a:latin typeface="Cambria Math" panose="02040503050406030204" pitchFamily="18" charset="0"/>
                        </a:rPr>
                        <m:t> </m:t>
                      </m:r>
                    </m:oMath>
                  </m:oMathPara>
                </a14:m>
                <a:endParaRPr lang="th-TH" dirty="0"/>
              </a:p>
            </p:txBody>
          </p:sp>
        </mc:Choice>
        <mc:Fallback xmlns="">
          <p:sp>
            <p:nvSpPr>
              <p:cNvPr id="18" name="TextBox 17">
                <a:extLst>
                  <a:ext uri="{FF2B5EF4-FFF2-40B4-BE49-F238E27FC236}">
                    <a16:creationId xmlns:a16="http://schemas.microsoft.com/office/drawing/2014/main" id="{5CC30781-5F8F-4D28-923C-E9B4AA477882}"/>
                  </a:ext>
                </a:extLst>
              </p:cNvPr>
              <p:cNvSpPr txBox="1">
                <a:spLocks noRot="1" noChangeAspect="1" noMove="1" noResize="1" noEditPoints="1" noAdjustHandles="1" noChangeArrowheads="1" noChangeShapeType="1" noTextEdit="1"/>
              </p:cNvSpPr>
              <p:nvPr/>
            </p:nvSpPr>
            <p:spPr>
              <a:xfrm>
                <a:off x="319993" y="3668814"/>
                <a:ext cx="9888486" cy="969433"/>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06E812F-2E9D-4F7A-ABE3-0E5B494F542E}"/>
                  </a:ext>
                </a:extLst>
              </p:cNvPr>
              <p:cNvSpPr txBox="1"/>
              <p:nvPr/>
            </p:nvSpPr>
            <p:spPr>
              <a:xfrm>
                <a:off x="368115" y="4889757"/>
                <a:ext cx="10588782"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sub>
                          </m:sSub>
                        </m:sub>
                      </m:sSub>
                      <m:r>
                        <a:rPr lang="en-GB" b="0" i="1" smtClean="0">
                          <a:latin typeface="Cambria Math" panose="02040503050406030204" pitchFamily="18" charset="0"/>
                        </a:rPr>
                        <m:t> </m:t>
                      </m:r>
                      <m:r>
                        <a:rPr lang="en-GB" b="0" i="1" smtClean="0">
                          <a:latin typeface="Cambria Math" panose="02040503050406030204" pitchFamily="18" charset="0"/>
                        </a:rPr>
                        <m:t>𝑆</m:t>
                      </m:r>
                      <m:r>
                        <a:rPr lang="en-GB" b="0" i="1" smtClean="0">
                          <a:latin typeface="Cambria Math" panose="02040503050406030204" pitchFamily="18" charset="0"/>
                        </a:rPr>
                        <m:t>h</m:t>
                      </m:r>
                      <m:r>
                        <a:rPr lang="en-GB" b="0" i="1" smtClean="0">
                          <a:latin typeface="Cambria Math" panose="02040503050406030204" pitchFamily="18" charset="0"/>
                        </a:rPr>
                        <m:t>𝑜𝑟𝑡</m:t>
                      </m:r>
                      <m:r>
                        <a:rPr lang="en-GB" b="0" i="1" smtClean="0">
                          <a:latin typeface="Cambria Math" panose="02040503050406030204" pitchFamily="18" charset="0"/>
                        </a:rPr>
                        <m:t> </m:t>
                      </m:r>
                      <m:r>
                        <a:rPr lang="en-GB" b="0" i="1" smtClean="0">
                          <a:latin typeface="Cambria Math" panose="02040503050406030204" pitchFamily="18" charset="0"/>
                        </a:rPr>
                        <m:t>𝐶𝑖𝑟𝑐𝑢𝑖𝑡</m:t>
                      </m:r>
                      <m:r>
                        <a:rPr lang="en-GB" b="0" i="1" smtClean="0">
                          <a:latin typeface="Cambria Math" panose="02040503050406030204" pitchFamily="18" charset="0"/>
                        </a:rPr>
                        <m:t> </m:t>
                      </m:r>
                      <m:r>
                        <a:rPr lang="en-GB" b="0" i="1" smtClean="0">
                          <a:latin typeface="Cambria Math" panose="02040503050406030204" pitchFamily="18" charset="0"/>
                        </a:rPr>
                        <m:t>𝐷𝑟𝑖𝑣𝑖𝑛𝑔</m:t>
                      </m:r>
                      <m:r>
                        <a:rPr lang="en-GB" b="0" i="1" smtClean="0">
                          <a:latin typeface="Cambria Math" panose="02040503050406030204" pitchFamily="18" charset="0"/>
                        </a:rPr>
                        <m:t> </m:t>
                      </m:r>
                      <m:r>
                        <a:rPr lang="en-GB" b="0" i="1" smtClean="0">
                          <a:latin typeface="Cambria Math" panose="02040503050406030204" pitchFamily="18" charset="0"/>
                        </a:rPr>
                        <m:t>𝑃𝑜𝑖𝑛𝑡</m:t>
                      </m:r>
                      <m:r>
                        <a:rPr lang="en-GB" b="0" i="1" smtClean="0">
                          <a:latin typeface="Cambria Math" panose="02040503050406030204" pitchFamily="18" charset="0"/>
                        </a:rPr>
                        <m:t> </m:t>
                      </m:r>
                      <m:r>
                        <a:rPr lang="en-GB" b="0" i="1" smtClean="0">
                          <a:latin typeface="Cambria Math" panose="02040503050406030204" pitchFamily="18" charset="0"/>
                        </a:rPr>
                        <m:t>𝑂𝑢𝑡𝑝𝑢𝑡</m:t>
                      </m:r>
                      <m:r>
                        <a:rPr lang="en-GB" b="0" i="1" smtClean="0">
                          <a:latin typeface="Cambria Math" panose="02040503050406030204" pitchFamily="18" charset="0"/>
                        </a:rPr>
                        <m:t> </m:t>
                      </m:r>
                      <m:r>
                        <a:rPr lang="en-GB" b="0" i="1" smtClean="0">
                          <a:latin typeface="Cambria Math" panose="02040503050406030204" pitchFamily="18" charset="0"/>
                        </a:rPr>
                        <m:t>𝐴𝑑𝑚𝑖𝑡𝑡𝑎𝑛𝑐𝑒</m:t>
                      </m:r>
                      <m:r>
                        <a:rPr lang="en-GB" b="0" i="1" smtClean="0">
                          <a:latin typeface="Cambria Math" panose="02040503050406030204" pitchFamily="18" charset="0"/>
                        </a:rPr>
                        <m:t> </m:t>
                      </m:r>
                    </m:oMath>
                  </m:oMathPara>
                </a14:m>
                <a:endParaRPr lang="th-TH" dirty="0"/>
              </a:p>
            </p:txBody>
          </p:sp>
        </mc:Choice>
        <mc:Fallback xmlns="">
          <p:sp>
            <p:nvSpPr>
              <p:cNvPr id="19" name="TextBox 18">
                <a:extLst>
                  <a:ext uri="{FF2B5EF4-FFF2-40B4-BE49-F238E27FC236}">
                    <a16:creationId xmlns:a16="http://schemas.microsoft.com/office/drawing/2014/main" id="{306E812F-2E9D-4F7A-ABE3-0E5B494F542E}"/>
                  </a:ext>
                </a:extLst>
              </p:cNvPr>
              <p:cNvSpPr txBox="1">
                <a:spLocks noRot="1" noChangeAspect="1" noMove="1" noResize="1" noEditPoints="1" noAdjustHandles="1" noChangeArrowheads="1" noChangeShapeType="1" noTextEdit="1"/>
              </p:cNvSpPr>
              <p:nvPr/>
            </p:nvSpPr>
            <p:spPr>
              <a:xfrm>
                <a:off x="368115" y="4889757"/>
                <a:ext cx="10588782" cy="969433"/>
              </a:xfrm>
              <a:prstGeom prst="rect">
                <a:avLst/>
              </a:prstGeom>
              <a:blipFill>
                <a:blip r:embed="rId8"/>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907569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C1D3DF-51C0-4F49-A4F8-78E55D9AA34B}"/>
              </a:ext>
            </a:extLst>
          </p:cNvPr>
          <p:cNvPicPr>
            <a:picLocks noChangeAspect="1"/>
          </p:cNvPicPr>
          <p:nvPr/>
        </p:nvPicPr>
        <p:blipFill>
          <a:blip r:embed="rId2"/>
          <a:stretch>
            <a:fillRect/>
          </a:stretch>
        </p:blipFill>
        <p:spPr>
          <a:xfrm>
            <a:off x="945431" y="879118"/>
            <a:ext cx="5400675" cy="218122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7F17A3-72B2-4AB0-9FCC-47FAD19C337B}"/>
                  </a:ext>
                </a:extLst>
              </p:cNvPr>
              <p:cNvSpPr txBox="1"/>
              <p:nvPr/>
            </p:nvSpPr>
            <p:spPr>
              <a:xfrm>
                <a:off x="8352451" y="2905780"/>
                <a:ext cx="314540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9" name="TextBox 8">
                <a:extLst>
                  <a:ext uri="{FF2B5EF4-FFF2-40B4-BE49-F238E27FC236}">
                    <a16:creationId xmlns:a16="http://schemas.microsoft.com/office/drawing/2014/main" id="{B07F17A3-72B2-4AB0-9FCC-47FAD19C337B}"/>
                  </a:ext>
                </a:extLst>
              </p:cNvPr>
              <p:cNvSpPr txBox="1">
                <a:spLocks noRot="1" noChangeAspect="1" noMove="1" noResize="1" noEditPoints="1" noAdjustHandles="1" noChangeArrowheads="1" noChangeShapeType="1" noTextEdit="1"/>
              </p:cNvSpPr>
              <p:nvPr/>
            </p:nvSpPr>
            <p:spPr>
              <a:xfrm>
                <a:off x="8352451" y="2905780"/>
                <a:ext cx="3145403" cy="52322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089983A-FC4E-424F-8295-DB5A7456210C}"/>
                  </a:ext>
                </a:extLst>
              </p:cNvPr>
              <p:cNvSpPr txBox="1"/>
              <p:nvPr/>
            </p:nvSpPr>
            <p:spPr>
              <a:xfrm>
                <a:off x="504513" y="6259508"/>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10" name="TextBox 9">
                <a:extLst>
                  <a:ext uri="{FF2B5EF4-FFF2-40B4-BE49-F238E27FC236}">
                    <a16:creationId xmlns:a16="http://schemas.microsoft.com/office/drawing/2014/main" id="{1089983A-FC4E-424F-8295-DB5A7456210C}"/>
                  </a:ext>
                </a:extLst>
              </p:cNvPr>
              <p:cNvSpPr txBox="1">
                <a:spLocks noRot="1" noChangeAspect="1" noMove="1" noResize="1" noEditPoints="1" noAdjustHandles="1" noChangeArrowheads="1" noChangeShapeType="1" noTextEdit="1"/>
              </p:cNvSpPr>
              <p:nvPr/>
            </p:nvSpPr>
            <p:spPr>
              <a:xfrm>
                <a:off x="504513" y="6259508"/>
                <a:ext cx="2958566" cy="430887"/>
              </a:xfrm>
              <a:prstGeom prst="rect">
                <a:avLst/>
              </a:prstGeom>
              <a:blipFill>
                <a:blip r:embed="rId4"/>
                <a:stretch>
                  <a:fillRect l="-2062" t="-1408" r="-206" b="-422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FF85E45-A349-4258-98AF-6FC8F779DD07}"/>
                  </a:ext>
                </a:extLst>
              </p:cNvPr>
              <p:cNvSpPr txBox="1"/>
              <p:nvPr/>
            </p:nvSpPr>
            <p:spPr>
              <a:xfrm>
                <a:off x="342816" y="3814900"/>
                <a:ext cx="11155037" cy="9681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m:t>
                              </m:r>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m:t>
                              </m:r>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num>
                        <m:den>
                          <m:r>
                            <a:rPr lang="en-GB" b="0" i="1" smtClean="0">
                              <a:latin typeface="Cambria Math" panose="02040503050406030204" pitchFamily="18" charset="0"/>
                            </a:rPr>
                            <m:t>2</m:t>
                          </m:r>
                        </m:den>
                      </m:f>
                      <m:r>
                        <a:rPr lang="th-TH" b="0" i="1" smtClean="0">
                          <a:latin typeface="Cambria Math" panose="02040503050406030204" pitchFamily="18" charset="0"/>
                        </a:rPr>
                        <m:t> </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num>
                        <m:den>
                          <m:r>
                            <a:rPr lang="en-GB" b="0" i="1" smtClean="0">
                              <a:latin typeface="Cambria Math" panose="02040503050406030204" pitchFamily="18" charset="0"/>
                            </a:rPr>
                            <m:t>2</m:t>
                          </m:r>
                        </m:den>
                      </m:f>
                      <m:r>
                        <a:rPr lang="en-GB" b="0" i="1" smtClean="0">
                          <a:latin typeface="Cambria Math" panose="02040503050406030204" pitchFamily="18" charset="0"/>
                        </a:rPr>
                        <m:t>=</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e>
                      </m:d>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4</m:t>
                          </m:r>
                        </m:den>
                      </m:f>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11" name="TextBox 10">
                <a:extLst>
                  <a:ext uri="{FF2B5EF4-FFF2-40B4-BE49-F238E27FC236}">
                    <a16:creationId xmlns:a16="http://schemas.microsoft.com/office/drawing/2014/main" id="{FFF85E45-A349-4258-98AF-6FC8F779DD07}"/>
                  </a:ext>
                </a:extLst>
              </p:cNvPr>
              <p:cNvSpPr txBox="1">
                <a:spLocks noRot="1" noChangeAspect="1" noMove="1" noResize="1" noEditPoints="1" noAdjustHandles="1" noChangeArrowheads="1" noChangeShapeType="1" noTextEdit="1"/>
              </p:cNvSpPr>
              <p:nvPr/>
            </p:nvSpPr>
            <p:spPr>
              <a:xfrm>
                <a:off x="342816" y="3814900"/>
                <a:ext cx="11155037" cy="968150"/>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AECA3AB-AA22-478E-90D1-51C20D443358}"/>
                  </a:ext>
                </a:extLst>
              </p:cNvPr>
              <p:cNvSpPr txBox="1"/>
              <p:nvPr/>
            </p:nvSpPr>
            <p:spPr>
              <a:xfrm>
                <a:off x="342817" y="3274438"/>
                <a:ext cx="290023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𝐴𝑡</m:t>
                      </m:r>
                      <m:r>
                        <a:rPr lang="en-GB" b="0" i="1" smtClean="0">
                          <a:latin typeface="Cambria Math" panose="02040503050406030204" pitchFamily="18" charset="0"/>
                        </a:rPr>
                        <m:t> </m:t>
                      </m:r>
                      <m:r>
                        <a:rPr lang="en-GB" b="0" i="1" smtClean="0">
                          <a:latin typeface="Cambria Math" panose="02040503050406030204" pitchFamily="18" charset="0"/>
                        </a:rPr>
                        <m:t>𝑁𝑜𝑑𝑒</m:t>
                      </m:r>
                      <m:r>
                        <a:rPr lang="en-GB" b="0" i="1" smtClean="0">
                          <a:latin typeface="Cambria Math" panose="02040503050406030204" pitchFamily="18" charset="0"/>
                        </a:rPr>
                        <m:t> </m:t>
                      </m:r>
                      <m:r>
                        <a:rPr lang="en-GB" b="0" i="1" smtClean="0">
                          <a:latin typeface="Cambria Math" panose="02040503050406030204" pitchFamily="18" charset="0"/>
                        </a:rPr>
                        <m:t>𝑁𝑜</m:t>
                      </m:r>
                      <m:r>
                        <a:rPr lang="en-GB" b="0" i="1" smtClean="0">
                          <a:latin typeface="Cambria Math" panose="02040503050406030204" pitchFamily="18" charset="0"/>
                        </a:rPr>
                        <m:t>:</m:t>
                      </m:r>
                      <m:r>
                        <a:rPr lang="en-GB" b="0" i="1" smtClean="0">
                          <a:latin typeface="Cambria Math" panose="02040503050406030204" pitchFamily="18" charset="0"/>
                        </a:rPr>
                        <m:t>1</m:t>
                      </m:r>
                    </m:oMath>
                  </m:oMathPara>
                </a14:m>
                <a:endParaRPr lang="th-TH" dirty="0"/>
              </a:p>
            </p:txBody>
          </p:sp>
        </mc:Choice>
        <mc:Fallback xmlns="">
          <p:sp>
            <p:nvSpPr>
              <p:cNvPr id="13" name="TextBox 12">
                <a:extLst>
                  <a:ext uri="{FF2B5EF4-FFF2-40B4-BE49-F238E27FC236}">
                    <a16:creationId xmlns:a16="http://schemas.microsoft.com/office/drawing/2014/main" id="{EAECA3AB-AA22-478E-90D1-51C20D443358}"/>
                  </a:ext>
                </a:extLst>
              </p:cNvPr>
              <p:cNvSpPr txBox="1">
                <a:spLocks noRot="1" noChangeAspect="1" noMove="1" noResize="1" noEditPoints="1" noAdjustHandles="1" noChangeArrowheads="1" noChangeShapeType="1" noTextEdit="1"/>
              </p:cNvSpPr>
              <p:nvPr/>
            </p:nvSpPr>
            <p:spPr>
              <a:xfrm>
                <a:off x="342817" y="3274438"/>
                <a:ext cx="2900238" cy="523220"/>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A768277-623D-41DB-8F74-DEFE9DF76198}"/>
                  </a:ext>
                </a:extLst>
              </p:cNvPr>
              <p:cNvSpPr txBox="1"/>
              <p:nvPr/>
            </p:nvSpPr>
            <p:spPr>
              <a:xfrm>
                <a:off x="65970" y="4719468"/>
                <a:ext cx="3453931" cy="8989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4</m:t>
                          </m:r>
                        </m:den>
                      </m:f>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   </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15" name="TextBox 14">
                <a:extLst>
                  <a:ext uri="{FF2B5EF4-FFF2-40B4-BE49-F238E27FC236}">
                    <a16:creationId xmlns:a16="http://schemas.microsoft.com/office/drawing/2014/main" id="{BA768277-623D-41DB-8F74-DEFE9DF76198}"/>
                  </a:ext>
                </a:extLst>
              </p:cNvPr>
              <p:cNvSpPr txBox="1">
                <a:spLocks noRot="1" noChangeAspect="1" noMove="1" noResize="1" noEditPoints="1" noAdjustHandles="1" noChangeArrowheads="1" noChangeShapeType="1" noTextEdit="1"/>
              </p:cNvSpPr>
              <p:nvPr/>
            </p:nvSpPr>
            <p:spPr>
              <a:xfrm>
                <a:off x="65970" y="4719468"/>
                <a:ext cx="3453931" cy="898964"/>
              </a:xfrm>
              <a:prstGeom prst="rect">
                <a:avLst/>
              </a:prstGeom>
              <a:blipFill>
                <a:blip r:embed="rId7"/>
                <a:stretch>
                  <a:fillRect/>
                </a:stretch>
              </a:blipFill>
            </p:spPr>
            <p:txBody>
              <a:bodyPr/>
              <a:lstStyle/>
              <a:p>
                <a:r>
                  <a:rPr lang="th-TH">
                    <a:noFill/>
                  </a:rPr>
                  <a:t> </a:t>
                </a:r>
              </a:p>
            </p:txBody>
          </p:sp>
        </mc:Fallback>
      </mc:AlternateContent>
      <p:cxnSp>
        <p:nvCxnSpPr>
          <p:cNvPr id="17" name="Straight Arrow Connector 16">
            <a:extLst>
              <a:ext uri="{FF2B5EF4-FFF2-40B4-BE49-F238E27FC236}">
                <a16:creationId xmlns:a16="http://schemas.microsoft.com/office/drawing/2014/main" id="{F49C686B-7CB7-4545-BA08-57AFC7F67BD7}"/>
              </a:ext>
            </a:extLst>
          </p:cNvPr>
          <p:cNvCxnSpPr/>
          <p:nvPr/>
        </p:nvCxnSpPr>
        <p:spPr>
          <a:xfrm flipV="1">
            <a:off x="1399430" y="5618432"/>
            <a:ext cx="0" cy="6410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F0B714-7DC5-4879-824D-31EC84190656}"/>
              </a:ext>
            </a:extLst>
          </p:cNvPr>
          <p:cNvCxnSpPr/>
          <p:nvPr/>
        </p:nvCxnSpPr>
        <p:spPr>
          <a:xfrm flipV="1">
            <a:off x="2728623" y="5618432"/>
            <a:ext cx="0" cy="6410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8EF8CB3-9DF7-4716-A909-9951611B54E0}"/>
                  </a:ext>
                </a:extLst>
              </p:cNvPr>
              <p:cNvSpPr txBox="1"/>
              <p:nvPr/>
            </p:nvSpPr>
            <p:spPr>
              <a:xfrm>
                <a:off x="8445869" y="2474893"/>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19" name="TextBox 18">
                <a:extLst>
                  <a:ext uri="{FF2B5EF4-FFF2-40B4-BE49-F238E27FC236}">
                    <a16:creationId xmlns:a16="http://schemas.microsoft.com/office/drawing/2014/main" id="{E8EF8CB3-9DF7-4716-A909-9951611B54E0}"/>
                  </a:ext>
                </a:extLst>
              </p:cNvPr>
              <p:cNvSpPr txBox="1">
                <a:spLocks noRot="1" noChangeAspect="1" noMove="1" noResize="1" noEditPoints="1" noAdjustHandles="1" noChangeArrowheads="1" noChangeShapeType="1" noTextEdit="1"/>
              </p:cNvSpPr>
              <p:nvPr/>
            </p:nvSpPr>
            <p:spPr>
              <a:xfrm>
                <a:off x="8445869" y="2474893"/>
                <a:ext cx="2958566" cy="430887"/>
              </a:xfrm>
              <a:prstGeom prst="rect">
                <a:avLst/>
              </a:prstGeom>
              <a:blipFill>
                <a:blip r:embed="rId8"/>
                <a:stretch>
                  <a:fillRect l="-2058" t="-1408" b="-422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3EF35D0-D6EE-4F3B-BE38-C0E36DFB0F52}"/>
                  </a:ext>
                </a:extLst>
              </p:cNvPr>
              <p:cNvSpPr txBox="1"/>
              <p:nvPr/>
            </p:nvSpPr>
            <p:spPr>
              <a:xfrm>
                <a:off x="4057816" y="5356822"/>
                <a:ext cx="6094674" cy="89896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𝑇</m:t>
                          </m:r>
                          <m:r>
                            <a:rPr lang="en-GB" b="0" i="1" smtClean="0">
                              <a:latin typeface="Cambria Math" panose="02040503050406030204" pitchFamily="18" charset="0"/>
                            </a:rPr>
                            <m:t>h</m:t>
                          </m:r>
                          <m:r>
                            <a:rPr lang="en-GB" b="0" i="1" smtClean="0">
                              <a:latin typeface="Cambria Math" panose="02040503050406030204" pitchFamily="18" charset="0"/>
                            </a:rPr>
                            <m:t>𝑒𝑟𝑒𝑓𝑜𝑟𝑒</m:t>
                          </m:r>
                          <m:r>
                            <a:rPr lang="en-GB" b="0" i="1" smtClean="0">
                              <a:latin typeface="Cambria Math" panose="02040503050406030204" pitchFamily="18" charset="0"/>
                            </a:rPr>
                            <m:t> </m:t>
                          </m:r>
                          <m:r>
                            <a:rPr lang="en-GB" b="0" i="1" smtClean="0">
                              <a:latin typeface="Cambria Math" panose="02040503050406030204" pitchFamily="18" charset="0"/>
                            </a:rPr>
                            <m:t>𝑌</m:t>
                          </m:r>
                        </m:e>
                        <m:sub>
                          <m:r>
                            <a:rPr lang="en-GB" b="0" i="1" smtClean="0">
                              <a:latin typeface="Cambria Math" panose="02040503050406030204" pitchFamily="18" charset="0"/>
                            </a:rPr>
                            <m:t>11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4</m:t>
                          </m:r>
                        </m:den>
                      </m:f>
                      <m:r>
                        <a:rPr lang="th-TH" b="0" i="1" smtClean="0">
                          <a:latin typeface="Cambria Math" panose="02040503050406030204" pitchFamily="18" charset="0"/>
                        </a:rPr>
                        <m:t> </m:t>
                      </m:r>
                      <m:r>
                        <a:rPr lang="en-GB" b="0" i="1" smtClean="0">
                          <a:latin typeface="Cambria Math" panose="02040503050406030204" pitchFamily="18" charset="0"/>
                        </a:rPr>
                        <m:t>𝑎𝑛𝑑</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m:oMathPara>
                </a14:m>
                <a:endParaRPr lang="th-TH" dirty="0"/>
              </a:p>
            </p:txBody>
          </p:sp>
        </mc:Choice>
        <mc:Fallback xmlns="">
          <p:sp>
            <p:nvSpPr>
              <p:cNvPr id="21" name="TextBox 20">
                <a:extLst>
                  <a:ext uri="{FF2B5EF4-FFF2-40B4-BE49-F238E27FC236}">
                    <a16:creationId xmlns:a16="http://schemas.microsoft.com/office/drawing/2014/main" id="{93EF35D0-D6EE-4F3B-BE38-C0E36DFB0F52}"/>
                  </a:ext>
                </a:extLst>
              </p:cNvPr>
              <p:cNvSpPr txBox="1">
                <a:spLocks noRot="1" noChangeAspect="1" noMove="1" noResize="1" noEditPoints="1" noAdjustHandles="1" noChangeArrowheads="1" noChangeShapeType="1" noTextEdit="1"/>
              </p:cNvSpPr>
              <p:nvPr/>
            </p:nvSpPr>
            <p:spPr>
              <a:xfrm>
                <a:off x="4057816" y="5356822"/>
                <a:ext cx="6094674" cy="898964"/>
              </a:xfrm>
              <a:prstGeom prst="rect">
                <a:avLst/>
              </a:prstGeom>
              <a:blipFill>
                <a:blip r:embed="rId9"/>
                <a:stretch>
                  <a:fillRect/>
                </a:stretch>
              </a:blipFill>
            </p:spPr>
            <p:txBody>
              <a:bodyPr/>
              <a:lstStyle/>
              <a:p>
                <a:r>
                  <a:rPr lang="th-TH">
                    <a:noFill/>
                  </a:rPr>
                  <a:t> </a:t>
                </a:r>
              </a:p>
            </p:txBody>
          </p:sp>
        </mc:Fallback>
      </mc:AlternateContent>
      <p:sp>
        <p:nvSpPr>
          <p:cNvPr id="22" name="Title 1">
            <a:extLst>
              <a:ext uri="{FF2B5EF4-FFF2-40B4-BE49-F238E27FC236}">
                <a16:creationId xmlns:a16="http://schemas.microsoft.com/office/drawing/2014/main" id="{3B109F8A-ED3B-4F77-B059-42C82FFA93D2}"/>
              </a:ext>
            </a:extLst>
          </p:cNvPr>
          <p:cNvSpPr>
            <a:spLocks noGrp="1"/>
          </p:cNvSpPr>
          <p:nvPr>
            <p:ph type="title"/>
          </p:nvPr>
        </p:nvSpPr>
        <p:spPr>
          <a:xfrm>
            <a:off x="132521" y="182183"/>
            <a:ext cx="11926957" cy="757635"/>
          </a:xfrm>
        </p:spPr>
        <p:txBody>
          <a:bodyPr>
            <a:normAutofit/>
          </a:bodyPr>
          <a:lstStyle/>
          <a:p>
            <a:r>
              <a:rPr lang="en-US" sz="4000" b="1" dirty="0">
                <a:solidFill>
                  <a:srgbClr val="C00000"/>
                </a:solidFill>
              </a:rPr>
              <a:t>Q: Determine the Y-Parameter for the given circuit below</a:t>
            </a:r>
            <a:endParaRPr lang="th-TH" sz="4000" b="1" dirty="0">
              <a:solidFill>
                <a:srgbClr val="C00000"/>
              </a:solidFill>
            </a:endParaRPr>
          </a:p>
        </p:txBody>
      </p:sp>
    </p:spTree>
    <p:extLst>
      <p:ext uri="{BB962C8B-B14F-4D97-AF65-F5344CB8AC3E}">
        <p14:creationId xmlns:p14="http://schemas.microsoft.com/office/powerpoint/2010/main" val="909007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7F17A3-72B2-4AB0-9FCC-47FAD19C337B}"/>
                  </a:ext>
                </a:extLst>
              </p:cNvPr>
              <p:cNvSpPr txBox="1"/>
              <p:nvPr/>
            </p:nvSpPr>
            <p:spPr>
              <a:xfrm>
                <a:off x="9140016" y="727123"/>
                <a:ext cx="314540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9" name="TextBox 8">
                <a:extLst>
                  <a:ext uri="{FF2B5EF4-FFF2-40B4-BE49-F238E27FC236}">
                    <a16:creationId xmlns:a16="http://schemas.microsoft.com/office/drawing/2014/main" id="{B07F17A3-72B2-4AB0-9FCC-47FAD19C337B}"/>
                  </a:ext>
                </a:extLst>
              </p:cNvPr>
              <p:cNvSpPr txBox="1">
                <a:spLocks noRot="1" noChangeAspect="1" noMove="1" noResize="1" noEditPoints="1" noAdjustHandles="1" noChangeArrowheads="1" noChangeShapeType="1" noTextEdit="1"/>
              </p:cNvSpPr>
              <p:nvPr/>
            </p:nvSpPr>
            <p:spPr>
              <a:xfrm>
                <a:off x="9140016" y="727123"/>
                <a:ext cx="3145403"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089983A-FC4E-424F-8295-DB5A7456210C}"/>
                  </a:ext>
                </a:extLst>
              </p:cNvPr>
              <p:cNvSpPr txBox="1"/>
              <p:nvPr/>
            </p:nvSpPr>
            <p:spPr>
              <a:xfrm>
                <a:off x="438543" y="4546447"/>
                <a:ext cx="302473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th-TH"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10" name="TextBox 9">
                <a:extLst>
                  <a:ext uri="{FF2B5EF4-FFF2-40B4-BE49-F238E27FC236}">
                    <a16:creationId xmlns:a16="http://schemas.microsoft.com/office/drawing/2014/main" id="{1089983A-FC4E-424F-8295-DB5A7456210C}"/>
                  </a:ext>
                </a:extLst>
              </p:cNvPr>
              <p:cNvSpPr txBox="1">
                <a:spLocks noRot="1" noChangeAspect="1" noMove="1" noResize="1" noEditPoints="1" noAdjustHandles="1" noChangeArrowheads="1" noChangeShapeType="1" noTextEdit="1"/>
              </p:cNvSpPr>
              <p:nvPr/>
            </p:nvSpPr>
            <p:spPr>
              <a:xfrm>
                <a:off x="438543" y="4546447"/>
                <a:ext cx="3024738" cy="430887"/>
              </a:xfrm>
              <a:prstGeom prst="rect">
                <a:avLst/>
              </a:prstGeom>
              <a:blipFill>
                <a:blip r:embed="rId3"/>
                <a:stretch>
                  <a:fillRect l="-2419" t="-1429" r="-605" b="-571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FF85E45-A349-4258-98AF-6FC8F779DD07}"/>
                  </a:ext>
                </a:extLst>
              </p:cNvPr>
              <p:cNvSpPr txBox="1"/>
              <p:nvPr/>
            </p:nvSpPr>
            <p:spPr>
              <a:xfrm>
                <a:off x="136082" y="1790805"/>
                <a:ext cx="11155037" cy="9681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m:t>
                              </m:r>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m:t>
                              </m:r>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num>
                        <m:den>
                          <m:r>
                            <a:rPr lang="en-GB" b="0" i="1" smtClean="0">
                              <a:latin typeface="Cambria Math" panose="02040503050406030204" pitchFamily="18" charset="0"/>
                            </a:rPr>
                            <m:t>2</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num>
                        <m:den>
                          <m:r>
                            <a:rPr lang="en-GB" b="0" i="1" smtClean="0">
                              <a:latin typeface="Cambria Math" panose="02040503050406030204" pitchFamily="18" charset="0"/>
                            </a:rPr>
                            <m:t>2</m:t>
                          </m:r>
                        </m:den>
                      </m:f>
                      <m:r>
                        <a:rPr lang="th-TH" b="0" i="1" smtClean="0">
                          <a:latin typeface="Cambria Math" panose="02040503050406030204" pitchFamily="18" charset="0"/>
                        </a:rPr>
                        <m:t> </m:t>
                      </m:r>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num>
                        <m:den>
                          <m:r>
                            <a:rPr lang="en-GB" b="0" i="1" smtClean="0">
                              <a:latin typeface="Cambria Math" panose="02040503050406030204" pitchFamily="18" charset="0"/>
                            </a:rPr>
                            <m:t>2</m:t>
                          </m:r>
                        </m:den>
                      </m:f>
                      <m:r>
                        <a:rPr lang="en-GB" b="0" i="1" smtClean="0">
                          <a:latin typeface="Cambria Math" panose="02040503050406030204" pitchFamily="18" charset="0"/>
                        </a:rPr>
                        <m:t>=</m:t>
                      </m:r>
                      <m:d>
                        <m:dPr>
                          <m:ctrlPr>
                            <a:rPr lang="en-GB" b="0" i="1" smtClean="0">
                              <a:latin typeface="Cambria Math" panose="02040503050406030204" pitchFamily="18" charset="0"/>
                            </a:rPr>
                          </m:ctrlPr>
                        </m:dPr>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8</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e>
                      </m:d>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5</m:t>
                          </m:r>
                        </m:num>
                        <m:den>
                          <m:r>
                            <a:rPr lang="en-GB" b="0" i="1" smtClean="0">
                              <a:latin typeface="Cambria Math" panose="02040503050406030204" pitchFamily="18" charset="0"/>
                            </a:rPr>
                            <m:t>8</m:t>
                          </m:r>
                        </m:den>
                      </m:f>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oMath>
                  </m:oMathPara>
                </a14:m>
                <a:endParaRPr lang="th-TH" dirty="0"/>
              </a:p>
            </p:txBody>
          </p:sp>
        </mc:Choice>
        <mc:Fallback xmlns="">
          <p:sp>
            <p:nvSpPr>
              <p:cNvPr id="11" name="TextBox 10">
                <a:extLst>
                  <a:ext uri="{FF2B5EF4-FFF2-40B4-BE49-F238E27FC236}">
                    <a16:creationId xmlns:a16="http://schemas.microsoft.com/office/drawing/2014/main" id="{FFF85E45-A349-4258-98AF-6FC8F779DD07}"/>
                  </a:ext>
                </a:extLst>
              </p:cNvPr>
              <p:cNvSpPr txBox="1">
                <a:spLocks noRot="1" noChangeAspect="1" noMove="1" noResize="1" noEditPoints="1" noAdjustHandles="1" noChangeArrowheads="1" noChangeShapeType="1" noTextEdit="1"/>
              </p:cNvSpPr>
              <p:nvPr/>
            </p:nvSpPr>
            <p:spPr>
              <a:xfrm>
                <a:off x="136082" y="1790805"/>
                <a:ext cx="11155037" cy="96815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AECA3AB-AA22-478E-90D1-51C20D443358}"/>
                  </a:ext>
                </a:extLst>
              </p:cNvPr>
              <p:cNvSpPr txBox="1"/>
              <p:nvPr/>
            </p:nvSpPr>
            <p:spPr>
              <a:xfrm>
                <a:off x="-62700" y="735744"/>
                <a:ext cx="290023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𝐴𝑡</m:t>
                      </m:r>
                      <m:r>
                        <a:rPr lang="en-GB" b="0" i="1" smtClean="0">
                          <a:latin typeface="Cambria Math" panose="02040503050406030204" pitchFamily="18" charset="0"/>
                        </a:rPr>
                        <m:t> </m:t>
                      </m:r>
                      <m:r>
                        <a:rPr lang="en-GB" b="0" i="1" smtClean="0">
                          <a:latin typeface="Cambria Math" panose="02040503050406030204" pitchFamily="18" charset="0"/>
                        </a:rPr>
                        <m:t>𝑁𝑜𝑑𝑒</m:t>
                      </m:r>
                      <m:r>
                        <a:rPr lang="en-GB" b="0" i="1" smtClean="0">
                          <a:latin typeface="Cambria Math" panose="02040503050406030204" pitchFamily="18" charset="0"/>
                        </a:rPr>
                        <m:t> </m:t>
                      </m:r>
                      <m:r>
                        <a:rPr lang="en-GB" b="0" i="1" smtClean="0">
                          <a:latin typeface="Cambria Math" panose="02040503050406030204" pitchFamily="18" charset="0"/>
                        </a:rPr>
                        <m:t>𝑁𝑜</m:t>
                      </m:r>
                      <m:r>
                        <a:rPr lang="en-GB" b="0" i="1" smtClean="0">
                          <a:latin typeface="Cambria Math" panose="02040503050406030204" pitchFamily="18" charset="0"/>
                        </a:rPr>
                        <m:t>:</m:t>
                      </m:r>
                      <m:r>
                        <a:rPr lang="en-GB" b="0" i="1" smtClean="0">
                          <a:latin typeface="Cambria Math" panose="02040503050406030204" pitchFamily="18" charset="0"/>
                        </a:rPr>
                        <m:t>2</m:t>
                      </m:r>
                    </m:oMath>
                  </m:oMathPara>
                </a14:m>
                <a:endParaRPr lang="th-TH" dirty="0"/>
              </a:p>
            </p:txBody>
          </p:sp>
        </mc:Choice>
        <mc:Fallback xmlns="">
          <p:sp>
            <p:nvSpPr>
              <p:cNvPr id="13" name="TextBox 12">
                <a:extLst>
                  <a:ext uri="{FF2B5EF4-FFF2-40B4-BE49-F238E27FC236}">
                    <a16:creationId xmlns:a16="http://schemas.microsoft.com/office/drawing/2014/main" id="{EAECA3AB-AA22-478E-90D1-51C20D443358}"/>
                  </a:ext>
                </a:extLst>
              </p:cNvPr>
              <p:cNvSpPr txBox="1">
                <a:spLocks noRot="1" noChangeAspect="1" noMove="1" noResize="1" noEditPoints="1" noAdjustHandles="1" noChangeArrowheads="1" noChangeShapeType="1" noTextEdit="1"/>
              </p:cNvSpPr>
              <p:nvPr/>
            </p:nvSpPr>
            <p:spPr>
              <a:xfrm>
                <a:off x="-62700" y="735744"/>
                <a:ext cx="2900238" cy="523220"/>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A768277-623D-41DB-8F74-DEFE9DF76198}"/>
                  </a:ext>
                </a:extLst>
              </p:cNvPr>
              <p:cNvSpPr txBox="1"/>
              <p:nvPr/>
            </p:nvSpPr>
            <p:spPr>
              <a:xfrm>
                <a:off x="0" y="3006407"/>
                <a:ext cx="3453931" cy="9105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5</m:t>
                          </m:r>
                        </m:num>
                        <m:den>
                          <m:r>
                            <a:rPr lang="en-GB" b="0" i="1" smtClean="0">
                              <a:latin typeface="Cambria Math" panose="02040503050406030204" pitchFamily="18" charset="0"/>
                            </a:rPr>
                            <m:t>8</m:t>
                          </m:r>
                        </m:den>
                      </m:f>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15" name="TextBox 14">
                <a:extLst>
                  <a:ext uri="{FF2B5EF4-FFF2-40B4-BE49-F238E27FC236}">
                    <a16:creationId xmlns:a16="http://schemas.microsoft.com/office/drawing/2014/main" id="{BA768277-623D-41DB-8F74-DEFE9DF76198}"/>
                  </a:ext>
                </a:extLst>
              </p:cNvPr>
              <p:cNvSpPr txBox="1">
                <a:spLocks noRot="1" noChangeAspect="1" noMove="1" noResize="1" noEditPoints="1" noAdjustHandles="1" noChangeArrowheads="1" noChangeShapeType="1" noTextEdit="1"/>
              </p:cNvSpPr>
              <p:nvPr/>
            </p:nvSpPr>
            <p:spPr>
              <a:xfrm>
                <a:off x="0" y="3006407"/>
                <a:ext cx="3453931" cy="910570"/>
              </a:xfrm>
              <a:prstGeom prst="rect">
                <a:avLst/>
              </a:prstGeom>
              <a:blipFill>
                <a:blip r:embed="rId6"/>
                <a:stretch>
                  <a:fillRect/>
                </a:stretch>
              </a:blipFill>
            </p:spPr>
            <p:txBody>
              <a:bodyPr/>
              <a:lstStyle/>
              <a:p>
                <a:r>
                  <a:rPr lang="th-TH">
                    <a:noFill/>
                  </a:rPr>
                  <a:t> </a:t>
                </a:r>
              </a:p>
            </p:txBody>
          </p:sp>
        </mc:Fallback>
      </mc:AlternateContent>
      <p:cxnSp>
        <p:nvCxnSpPr>
          <p:cNvPr id="17" name="Straight Arrow Connector 16">
            <a:extLst>
              <a:ext uri="{FF2B5EF4-FFF2-40B4-BE49-F238E27FC236}">
                <a16:creationId xmlns:a16="http://schemas.microsoft.com/office/drawing/2014/main" id="{F49C686B-7CB7-4545-BA08-57AFC7F67BD7}"/>
              </a:ext>
            </a:extLst>
          </p:cNvPr>
          <p:cNvCxnSpPr/>
          <p:nvPr/>
        </p:nvCxnSpPr>
        <p:spPr>
          <a:xfrm flipV="1">
            <a:off x="1468632" y="3901649"/>
            <a:ext cx="0" cy="6410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2F0B714-7DC5-4879-824D-31EC84190656}"/>
              </a:ext>
            </a:extLst>
          </p:cNvPr>
          <p:cNvCxnSpPr/>
          <p:nvPr/>
        </p:nvCxnSpPr>
        <p:spPr>
          <a:xfrm flipV="1">
            <a:off x="2662653" y="3905371"/>
            <a:ext cx="0" cy="64107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8EF8CB3-9DF7-4716-A909-9951611B54E0}"/>
                  </a:ext>
                </a:extLst>
              </p:cNvPr>
              <p:cNvSpPr txBox="1"/>
              <p:nvPr/>
            </p:nvSpPr>
            <p:spPr>
              <a:xfrm>
                <a:off x="9233434" y="296236"/>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19" name="TextBox 18">
                <a:extLst>
                  <a:ext uri="{FF2B5EF4-FFF2-40B4-BE49-F238E27FC236}">
                    <a16:creationId xmlns:a16="http://schemas.microsoft.com/office/drawing/2014/main" id="{E8EF8CB3-9DF7-4716-A909-9951611B54E0}"/>
                  </a:ext>
                </a:extLst>
              </p:cNvPr>
              <p:cNvSpPr txBox="1">
                <a:spLocks noRot="1" noChangeAspect="1" noMove="1" noResize="1" noEditPoints="1" noAdjustHandles="1" noChangeArrowheads="1" noChangeShapeType="1" noTextEdit="1"/>
              </p:cNvSpPr>
              <p:nvPr/>
            </p:nvSpPr>
            <p:spPr>
              <a:xfrm>
                <a:off x="9233434" y="296236"/>
                <a:ext cx="2958566" cy="430887"/>
              </a:xfrm>
              <a:prstGeom prst="rect">
                <a:avLst/>
              </a:prstGeom>
              <a:blipFill>
                <a:blip r:embed="rId7"/>
                <a:stretch>
                  <a:fillRect l="-2062" t="-2857" r="-206" b="-571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3EF35D0-D6EE-4F3B-BE38-C0E36DFB0F52}"/>
                  </a:ext>
                </a:extLst>
              </p:cNvPr>
              <p:cNvSpPr txBox="1"/>
              <p:nvPr/>
            </p:nvSpPr>
            <p:spPr>
              <a:xfrm>
                <a:off x="3538622" y="3284833"/>
                <a:ext cx="5271421" cy="9105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𝑇</m:t>
                          </m:r>
                          <m:r>
                            <a:rPr lang="en-GB" b="0" i="1" smtClean="0">
                              <a:latin typeface="Cambria Math" panose="02040503050406030204" pitchFamily="18" charset="0"/>
                            </a:rPr>
                            <m:t>h</m:t>
                          </m:r>
                          <m:r>
                            <a:rPr lang="en-GB" b="0" i="1" smtClean="0">
                              <a:latin typeface="Cambria Math" panose="02040503050406030204" pitchFamily="18" charset="0"/>
                            </a:rPr>
                            <m:t>𝑒𝑟𝑒𝑓𝑜𝑟𝑒</m:t>
                          </m:r>
                          <m:r>
                            <a:rPr lang="en-GB" b="0" i="1" smtClean="0">
                              <a:latin typeface="Cambria Math" panose="02040503050406030204" pitchFamily="18" charset="0"/>
                            </a:rPr>
                            <m:t> </m:t>
                          </m:r>
                          <m:r>
                            <a:rPr lang="en-GB" b="0" i="1" smtClean="0">
                              <a:latin typeface="Cambria Math" panose="02040503050406030204" pitchFamily="18" charset="0"/>
                            </a:rPr>
                            <m:t>𝑌</m:t>
                          </m:r>
                        </m:e>
                        <m:sub>
                          <m:r>
                            <a:rPr lang="en-GB" b="0" i="1" smtClean="0">
                              <a:latin typeface="Cambria Math" panose="02040503050406030204" pitchFamily="18" charset="0"/>
                            </a:rPr>
                            <m:t>21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r>
                        <a:rPr lang="en-GB" b="0" i="1" smtClean="0">
                          <a:latin typeface="Cambria Math" panose="02040503050406030204" pitchFamily="18" charset="0"/>
                        </a:rPr>
                        <m:t>𝑎𝑛𝑑</m:t>
                      </m:r>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5</m:t>
                          </m:r>
                        </m:num>
                        <m:den>
                          <m:r>
                            <a:rPr lang="en-GB" b="0" i="1" smtClean="0">
                              <a:latin typeface="Cambria Math" panose="02040503050406030204" pitchFamily="18" charset="0"/>
                            </a:rPr>
                            <m:t>8</m:t>
                          </m:r>
                        </m:den>
                      </m:f>
                    </m:oMath>
                  </m:oMathPara>
                </a14:m>
                <a:endParaRPr lang="th-TH" dirty="0"/>
              </a:p>
            </p:txBody>
          </p:sp>
        </mc:Choice>
        <mc:Fallback xmlns="">
          <p:sp>
            <p:nvSpPr>
              <p:cNvPr id="21" name="TextBox 20">
                <a:extLst>
                  <a:ext uri="{FF2B5EF4-FFF2-40B4-BE49-F238E27FC236}">
                    <a16:creationId xmlns:a16="http://schemas.microsoft.com/office/drawing/2014/main" id="{93EF35D0-D6EE-4F3B-BE38-C0E36DFB0F52}"/>
                  </a:ext>
                </a:extLst>
              </p:cNvPr>
              <p:cNvSpPr txBox="1">
                <a:spLocks noRot="1" noChangeAspect="1" noMove="1" noResize="1" noEditPoints="1" noAdjustHandles="1" noChangeArrowheads="1" noChangeShapeType="1" noTextEdit="1"/>
              </p:cNvSpPr>
              <p:nvPr/>
            </p:nvSpPr>
            <p:spPr>
              <a:xfrm>
                <a:off x="3538622" y="3284833"/>
                <a:ext cx="5271421" cy="910570"/>
              </a:xfrm>
              <a:prstGeom prst="rect">
                <a:avLst/>
              </a:prstGeom>
              <a:blipFill>
                <a:blip r:embed="rId8"/>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3F4009D-9FC0-42B7-A0F1-87A316A52DA4}"/>
                  </a:ext>
                </a:extLst>
              </p:cNvPr>
              <p:cNvSpPr txBox="1"/>
              <p:nvPr/>
            </p:nvSpPr>
            <p:spPr>
              <a:xfrm>
                <a:off x="265235" y="4977334"/>
                <a:ext cx="4145088" cy="176747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12</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𝑌</m:t>
                                    </m:r>
                                  </m:e>
                                  <m:sub>
                                    <m:r>
                                      <a:rPr lang="en-GB" b="0" i="1" smtClean="0">
                                        <a:latin typeface="Cambria Math" panose="02040503050406030204" pitchFamily="18" charset="0"/>
                                      </a:rPr>
                                      <m:t>22</m:t>
                                    </m:r>
                                  </m:sub>
                                </m:sSub>
                              </m:e>
                            </m:mr>
                          </m:m>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f>
                                  <m:fPr>
                                    <m:ctrlPr>
                                      <a:rPr lang="en-GB" b="0" i="1" smtClean="0">
                                        <a:latin typeface="Cambria Math" panose="02040503050406030204" pitchFamily="18" charset="0"/>
                                      </a:rPr>
                                    </m:ctrlPr>
                                  </m:fPr>
                                  <m:num>
                                    <m:r>
                                      <a:rPr lang="en-GB" i="1" smtClean="0">
                                        <a:latin typeface="Cambria Math" panose="02040503050406030204" pitchFamily="18" charset="0"/>
                                      </a:rPr>
                                      <m:t>3</m:t>
                                    </m:r>
                                  </m:num>
                                  <m:den>
                                    <m:r>
                                      <a:rPr lang="en-GB" b="0" i="1" smtClean="0">
                                        <a:latin typeface="Cambria Math" panose="02040503050406030204" pitchFamily="18" charset="0"/>
                                      </a:rPr>
                                      <m:t>4</m:t>
                                    </m:r>
                                  </m:den>
                                </m:f>
                              </m:e>
                              <m:e>
                                <m:r>
                                  <a:rPr lang="en-GB"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e>
                            </m:mr>
                            <m:mr>
                              <m:e>
                                <m:r>
                                  <a:rPr lang="en-GB"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e>
                              <m:e>
                                <m:f>
                                  <m:fPr>
                                    <m:ctrlPr>
                                      <a:rPr lang="en-GB" b="0" i="1" smtClean="0">
                                        <a:latin typeface="Cambria Math" panose="02040503050406030204" pitchFamily="18" charset="0"/>
                                      </a:rPr>
                                    </m:ctrlPr>
                                  </m:fPr>
                                  <m:num>
                                    <m:r>
                                      <a:rPr lang="en-GB" i="1" smtClean="0">
                                        <a:latin typeface="Cambria Math" panose="02040503050406030204" pitchFamily="18" charset="0"/>
                                      </a:rPr>
                                      <m:t>5</m:t>
                                    </m:r>
                                  </m:num>
                                  <m:den>
                                    <m:r>
                                      <a:rPr lang="en-GB" b="0" i="1" smtClean="0">
                                        <a:latin typeface="Cambria Math" panose="02040503050406030204" pitchFamily="18" charset="0"/>
                                      </a:rPr>
                                      <m:t>8</m:t>
                                    </m:r>
                                  </m:den>
                                </m:f>
                              </m:e>
                            </m:mr>
                          </m:m>
                        </m:e>
                      </m:d>
                    </m:oMath>
                  </m:oMathPara>
                </a14:m>
                <a:endParaRPr lang="th-TH" dirty="0"/>
              </a:p>
            </p:txBody>
          </p:sp>
        </mc:Choice>
        <mc:Fallback xmlns="">
          <p:sp>
            <p:nvSpPr>
              <p:cNvPr id="14" name="TextBox 13">
                <a:extLst>
                  <a:ext uri="{FF2B5EF4-FFF2-40B4-BE49-F238E27FC236}">
                    <a16:creationId xmlns:a16="http://schemas.microsoft.com/office/drawing/2014/main" id="{93F4009D-9FC0-42B7-A0F1-87A316A52DA4}"/>
                  </a:ext>
                </a:extLst>
              </p:cNvPr>
              <p:cNvSpPr txBox="1">
                <a:spLocks noRot="1" noChangeAspect="1" noMove="1" noResize="1" noEditPoints="1" noAdjustHandles="1" noChangeArrowheads="1" noChangeShapeType="1" noTextEdit="1"/>
              </p:cNvSpPr>
              <p:nvPr/>
            </p:nvSpPr>
            <p:spPr>
              <a:xfrm>
                <a:off x="265235" y="4977334"/>
                <a:ext cx="4145088" cy="1767472"/>
              </a:xfrm>
              <a:prstGeom prst="rect">
                <a:avLst/>
              </a:prstGeom>
              <a:blipFill>
                <a:blip r:embed="rId9"/>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4029991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28C7-5D3E-4D3E-B8D7-165F55424C3B}"/>
              </a:ext>
            </a:extLst>
          </p:cNvPr>
          <p:cNvSpPr>
            <a:spLocks noGrp="1"/>
          </p:cNvSpPr>
          <p:nvPr>
            <p:ph type="title"/>
          </p:nvPr>
        </p:nvSpPr>
        <p:spPr>
          <a:xfrm>
            <a:off x="551953" y="139713"/>
            <a:ext cx="10515600" cy="541324"/>
          </a:xfrm>
        </p:spPr>
        <p:txBody>
          <a:bodyPr>
            <a:normAutofit fontScale="90000"/>
          </a:bodyPr>
          <a:lstStyle/>
          <a:p>
            <a:r>
              <a:rPr lang="en-GB" b="1" dirty="0">
                <a:solidFill>
                  <a:srgbClr val="002060"/>
                </a:solidFill>
              </a:rPr>
              <a:t>Hybrid-Parameters or h-Parameters</a:t>
            </a:r>
            <a:endParaRPr lang="th-TH" b="1" dirty="0">
              <a:solidFill>
                <a:srgbClr val="00206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E71498B-6AFC-44CB-B63B-E3D131002297}"/>
                  </a:ext>
                </a:extLst>
              </p:cNvPr>
              <p:cNvSpPr txBox="1"/>
              <p:nvPr/>
            </p:nvSpPr>
            <p:spPr>
              <a:xfrm>
                <a:off x="5195794" y="790577"/>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4" name="TextBox 3">
                <a:extLst>
                  <a:ext uri="{FF2B5EF4-FFF2-40B4-BE49-F238E27FC236}">
                    <a16:creationId xmlns:a16="http://schemas.microsoft.com/office/drawing/2014/main" id="{1E71498B-6AFC-44CB-B63B-E3D131002297}"/>
                  </a:ext>
                </a:extLst>
              </p:cNvPr>
              <p:cNvSpPr txBox="1">
                <a:spLocks noRot="1" noChangeAspect="1" noMove="1" noResize="1" noEditPoints="1" noAdjustHandles="1" noChangeArrowheads="1" noChangeShapeType="1" noTextEdit="1"/>
              </p:cNvSpPr>
              <p:nvPr/>
            </p:nvSpPr>
            <p:spPr>
              <a:xfrm>
                <a:off x="5195794" y="790577"/>
                <a:ext cx="3401170"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DB98A3D-A9E4-40E7-B789-35592146221E}"/>
                  </a:ext>
                </a:extLst>
              </p:cNvPr>
              <p:cNvSpPr txBox="1"/>
              <p:nvPr/>
            </p:nvSpPr>
            <p:spPr>
              <a:xfrm>
                <a:off x="232845" y="836744"/>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5" name="TextBox 4">
                <a:extLst>
                  <a:ext uri="{FF2B5EF4-FFF2-40B4-BE49-F238E27FC236}">
                    <a16:creationId xmlns:a16="http://schemas.microsoft.com/office/drawing/2014/main" id="{0DB98A3D-A9E4-40E7-B789-35592146221E}"/>
                  </a:ext>
                </a:extLst>
              </p:cNvPr>
              <p:cNvSpPr txBox="1">
                <a:spLocks noRot="1" noChangeAspect="1" noMove="1" noResize="1" noEditPoints="1" noAdjustHandles="1" noChangeArrowheads="1" noChangeShapeType="1" noTextEdit="1"/>
              </p:cNvSpPr>
              <p:nvPr/>
            </p:nvSpPr>
            <p:spPr>
              <a:xfrm>
                <a:off x="232845" y="836744"/>
                <a:ext cx="2958566" cy="430887"/>
              </a:xfrm>
              <a:prstGeom prst="rect">
                <a:avLst/>
              </a:prstGeom>
              <a:blipFill>
                <a:blip r:embed="rId3"/>
                <a:stretch>
                  <a:fillRect l="-2469" t="-1408" r="-617" b="-4225"/>
                </a:stretch>
              </a:blipFill>
            </p:spPr>
            <p:txBody>
              <a:bodyPr/>
              <a:lstStyle/>
              <a:p>
                <a:r>
                  <a:rPr lang="th-TH">
                    <a:noFill/>
                  </a:rPr>
                  <a:t> </a:t>
                </a:r>
              </a:p>
            </p:txBody>
          </p:sp>
        </mc:Fallback>
      </mc:AlternateContent>
      <p:sp>
        <p:nvSpPr>
          <p:cNvPr id="6" name="TextBox 5">
            <a:extLst>
              <a:ext uri="{FF2B5EF4-FFF2-40B4-BE49-F238E27FC236}">
                <a16:creationId xmlns:a16="http://schemas.microsoft.com/office/drawing/2014/main" id="{0E336491-C464-4E46-8FF4-B6871CF7CC28}"/>
              </a:ext>
            </a:extLst>
          </p:cNvPr>
          <p:cNvSpPr txBox="1"/>
          <p:nvPr/>
        </p:nvSpPr>
        <p:spPr>
          <a:xfrm>
            <a:off x="310100" y="1598212"/>
            <a:ext cx="11881899" cy="954107"/>
          </a:xfrm>
          <a:prstGeom prst="rect">
            <a:avLst/>
          </a:prstGeom>
          <a:noFill/>
        </p:spPr>
        <p:txBody>
          <a:bodyPr wrap="square" rtlCol="0">
            <a:spAutoFit/>
          </a:bodyPr>
          <a:lstStyle/>
          <a:p>
            <a:r>
              <a:rPr lang="en-GB" dirty="0"/>
              <a:t>To generate the h-parameter, simply output side variables of current with voltage and voltage with currents only I</a:t>
            </a:r>
            <a:r>
              <a:rPr lang="en-GB" baseline="-25000" dirty="0"/>
              <a:t>2</a:t>
            </a:r>
            <a:r>
              <a:rPr lang="en-GB" dirty="0"/>
              <a:t> = V</a:t>
            </a:r>
            <a:r>
              <a:rPr lang="en-GB" baseline="-25000" dirty="0"/>
              <a:t>2</a:t>
            </a:r>
            <a:r>
              <a:rPr lang="en-GB" dirty="0"/>
              <a:t> , V</a:t>
            </a:r>
            <a:r>
              <a:rPr lang="en-GB" baseline="-25000" dirty="0"/>
              <a:t>2</a:t>
            </a:r>
            <a:r>
              <a:rPr lang="en-GB" dirty="0"/>
              <a:t> = I</a:t>
            </a:r>
            <a:r>
              <a:rPr lang="en-GB" baseline="-25000" dirty="0"/>
              <a:t>2</a:t>
            </a:r>
            <a:r>
              <a:rPr lang="en-GB" dirty="0"/>
              <a:t> and Z = h</a:t>
            </a:r>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C99B42-A901-4559-9AE4-9FCE55C7B481}"/>
                  </a:ext>
                </a:extLst>
              </p:cNvPr>
              <p:cNvSpPr txBox="1"/>
              <p:nvPr/>
            </p:nvSpPr>
            <p:spPr>
              <a:xfrm>
                <a:off x="310100" y="2667456"/>
                <a:ext cx="3012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7" name="TextBox 6">
                <a:extLst>
                  <a:ext uri="{FF2B5EF4-FFF2-40B4-BE49-F238E27FC236}">
                    <a16:creationId xmlns:a16="http://schemas.microsoft.com/office/drawing/2014/main" id="{35C99B42-A901-4559-9AE4-9FCE55C7B481}"/>
                  </a:ext>
                </a:extLst>
              </p:cNvPr>
              <p:cNvSpPr txBox="1">
                <a:spLocks noRot="1" noChangeAspect="1" noMove="1" noResize="1" noEditPoints="1" noAdjustHandles="1" noChangeArrowheads="1" noChangeShapeType="1" noTextEdit="1"/>
              </p:cNvSpPr>
              <p:nvPr/>
            </p:nvSpPr>
            <p:spPr>
              <a:xfrm>
                <a:off x="310100" y="2667456"/>
                <a:ext cx="3012235" cy="430887"/>
              </a:xfrm>
              <a:prstGeom prst="rect">
                <a:avLst/>
              </a:prstGeom>
              <a:blipFill>
                <a:blip r:embed="rId4"/>
                <a:stretch>
                  <a:fillRect l="-2429" t="-5714" r="-607" b="-571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400EC9-177D-4212-84BC-C2BBA8B11029}"/>
                  </a:ext>
                </a:extLst>
              </p:cNvPr>
              <p:cNvSpPr txBox="1"/>
              <p:nvPr/>
            </p:nvSpPr>
            <p:spPr>
              <a:xfrm>
                <a:off x="115632" y="3236438"/>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8" name="TextBox 7">
                <a:extLst>
                  <a:ext uri="{FF2B5EF4-FFF2-40B4-BE49-F238E27FC236}">
                    <a16:creationId xmlns:a16="http://schemas.microsoft.com/office/drawing/2014/main" id="{97400EC9-177D-4212-84BC-C2BBA8B11029}"/>
                  </a:ext>
                </a:extLst>
              </p:cNvPr>
              <p:cNvSpPr txBox="1">
                <a:spLocks noRot="1" noChangeAspect="1" noMove="1" noResize="1" noEditPoints="1" noAdjustHandles="1" noChangeArrowheads="1" noChangeShapeType="1" noTextEdit="1"/>
              </p:cNvSpPr>
              <p:nvPr/>
            </p:nvSpPr>
            <p:spPr>
              <a:xfrm>
                <a:off x="115632" y="3236438"/>
                <a:ext cx="3401170" cy="523220"/>
              </a:xfrm>
              <a:prstGeom prst="rect">
                <a:avLst/>
              </a:prstGeom>
              <a:blipFill>
                <a:blip r:embed="rId5"/>
                <a:stretch>
                  <a:fillRect/>
                </a:stretch>
              </a:blipFill>
            </p:spPr>
            <p:txBody>
              <a:bodyPr/>
              <a:lstStyle/>
              <a:p>
                <a:r>
                  <a:rPr lang="th-TH">
                    <a:noFill/>
                  </a:rPr>
                  <a:t> </a:t>
                </a:r>
              </a:p>
            </p:txBody>
          </p:sp>
        </mc:Fallback>
      </mc:AlternateContent>
      <p:sp>
        <p:nvSpPr>
          <p:cNvPr id="9" name="TextBox 8">
            <a:extLst>
              <a:ext uri="{FF2B5EF4-FFF2-40B4-BE49-F238E27FC236}">
                <a16:creationId xmlns:a16="http://schemas.microsoft.com/office/drawing/2014/main" id="{31EEE3D6-1F5A-404E-8005-99A2F5F99297}"/>
              </a:ext>
            </a:extLst>
          </p:cNvPr>
          <p:cNvSpPr txBox="1"/>
          <p:nvPr/>
        </p:nvSpPr>
        <p:spPr>
          <a:xfrm>
            <a:off x="232845" y="3897753"/>
            <a:ext cx="6094674" cy="523220"/>
          </a:xfrm>
          <a:prstGeom prst="rect">
            <a:avLst/>
          </a:prstGeom>
          <a:noFill/>
        </p:spPr>
        <p:txBody>
          <a:bodyPr wrap="square">
            <a:spAutoFit/>
          </a:bodyPr>
          <a:lstStyle/>
          <a:p>
            <a:r>
              <a:rPr lang="en-GB" dirty="0"/>
              <a:t>Convert into Matrix Form</a:t>
            </a:r>
            <a:endParaRPr lang="th-TH"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28E9B07-044E-4021-BC3B-066958303F75}"/>
                  </a:ext>
                </a:extLst>
              </p:cNvPr>
              <p:cNvSpPr txBox="1"/>
              <p:nvPr/>
            </p:nvSpPr>
            <p:spPr>
              <a:xfrm>
                <a:off x="413468" y="4794233"/>
                <a:ext cx="3432093" cy="815031"/>
              </a:xfrm>
              <a:prstGeom prst="rect">
                <a:avLst/>
              </a:prstGeom>
              <a:noFill/>
            </p:spPr>
            <p:txBody>
              <a:bodyPr wrap="none" lIns="0" tIns="0" rIns="0" bIns="0" rtlCol="0">
                <a:spAutoFit/>
              </a:bodyPr>
              <a:lstStyle/>
              <a:p>
                <a14:m>
                  <m:oMath xmlns:m="http://schemas.openxmlformats.org/officeDocument/2006/math">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e>
                          </m:mr>
                        </m:m>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12</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22</m:t>
                                  </m:r>
                                </m:sub>
                              </m:sSub>
                            </m:e>
                          </m:mr>
                        </m:m>
                      </m:e>
                    </m:d>
                  </m:oMath>
                </a14:m>
                <a:r>
                  <a:rPr lang="en-GB" b="0" dirty="0"/>
                  <a:t> </a:t>
                </a:r>
                <a14:m>
                  <m:oMath xmlns:m="http://schemas.openxmlformats.org/officeDocument/2006/math">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e>
                          </m:mr>
                        </m:m>
                      </m:e>
                    </m:d>
                  </m:oMath>
                </a14:m>
                <a:endParaRPr lang="th-TH" dirty="0"/>
              </a:p>
            </p:txBody>
          </p:sp>
        </mc:Choice>
        <mc:Fallback xmlns="">
          <p:sp>
            <p:nvSpPr>
              <p:cNvPr id="10" name="TextBox 9">
                <a:extLst>
                  <a:ext uri="{FF2B5EF4-FFF2-40B4-BE49-F238E27FC236}">
                    <a16:creationId xmlns:a16="http://schemas.microsoft.com/office/drawing/2014/main" id="{728E9B07-044E-4021-BC3B-066958303F75}"/>
                  </a:ext>
                </a:extLst>
              </p:cNvPr>
              <p:cNvSpPr txBox="1">
                <a:spLocks noRot="1" noChangeAspect="1" noMove="1" noResize="1" noEditPoints="1" noAdjustHandles="1" noChangeArrowheads="1" noChangeShapeType="1" noTextEdit="1"/>
              </p:cNvSpPr>
              <p:nvPr/>
            </p:nvSpPr>
            <p:spPr>
              <a:xfrm>
                <a:off x="413468" y="4794233"/>
                <a:ext cx="3432093" cy="815031"/>
              </a:xfrm>
              <a:prstGeom prst="rect">
                <a:avLst/>
              </a:prstGeom>
              <a:blipFill>
                <a:blip r:embed="rId6"/>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419965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5C99B42-A901-4559-9AE4-9FCE55C7B481}"/>
                  </a:ext>
                </a:extLst>
              </p:cNvPr>
              <p:cNvSpPr txBox="1"/>
              <p:nvPr/>
            </p:nvSpPr>
            <p:spPr>
              <a:xfrm>
                <a:off x="286246" y="313871"/>
                <a:ext cx="3012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7" name="TextBox 6">
                <a:extLst>
                  <a:ext uri="{FF2B5EF4-FFF2-40B4-BE49-F238E27FC236}">
                    <a16:creationId xmlns:a16="http://schemas.microsoft.com/office/drawing/2014/main" id="{35C99B42-A901-4559-9AE4-9FCE55C7B481}"/>
                  </a:ext>
                </a:extLst>
              </p:cNvPr>
              <p:cNvSpPr txBox="1">
                <a:spLocks noRot="1" noChangeAspect="1" noMove="1" noResize="1" noEditPoints="1" noAdjustHandles="1" noChangeArrowheads="1" noChangeShapeType="1" noTextEdit="1"/>
              </p:cNvSpPr>
              <p:nvPr/>
            </p:nvSpPr>
            <p:spPr>
              <a:xfrm>
                <a:off x="286246" y="313871"/>
                <a:ext cx="3012235" cy="430887"/>
              </a:xfrm>
              <a:prstGeom prst="rect">
                <a:avLst/>
              </a:prstGeom>
              <a:blipFill>
                <a:blip r:embed="rId2"/>
                <a:stretch>
                  <a:fillRect l="-2429" t="-4225" r="-607" b="-422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400EC9-177D-4212-84BC-C2BBA8B11029}"/>
                  </a:ext>
                </a:extLst>
              </p:cNvPr>
              <p:cNvSpPr txBox="1"/>
              <p:nvPr/>
            </p:nvSpPr>
            <p:spPr>
              <a:xfrm>
                <a:off x="91778" y="882853"/>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8" name="TextBox 7">
                <a:extLst>
                  <a:ext uri="{FF2B5EF4-FFF2-40B4-BE49-F238E27FC236}">
                    <a16:creationId xmlns:a16="http://schemas.microsoft.com/office/drawing/2014/main" id="{97400EC9-177D-4212-84BC-C2BBA8B11029}"/>
                  </a:ext>
                </a:extLst>
              </p:cNvPr>
              <p:cNvSpPr txBox="1">
                <a:spLocks noRot="1" noChangeAspect="1" noMove="1" noResize="1" noEditPoints="1" noAdjustHandles="1" noChangeArrowheads="1" noChangeShapeType="1" noTextEdit="1"/>
              </p:cNvSpPr>
              <p:nvPr/>
            </p:nvSpPr>
            <p:spPr>
              <a:xfrm>
                <a:off x="91778" y="882853"/>
                <a:ext cx="3401170" cy="52322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C288F04-DB42-4837-A779-275D571F726D}"/>
                  </a:ext>
                </a:extLst>
              </p:cNvPr>
              <p:cNvSpPr txBox="1"/>
              <p:nvPr/>
            </p:nvSpPr>
            <p:spPr>
              <a:xfrm>
                <a:off x="0" y="2495620"/>
                <a:ext cx="1058682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OR</m:t>
                      </m:r>
                      <m:r>
                        <a:rPr lang="en-US" b="0" i="0" smtClean="0">
                          <a:latin typeface="Cambria Math" panose="02040503050406030204" pitchFamily="18" charset="0"/>
                        </a:rPr>
                        <m:t> </m:t>
                      </m:r>
                      <m:r>
                        <m:rPr>
                          <m:nor/>
                        </m:rPr>
                        <a:rPr lang="en-US"/>
                        <m:t>ratio</m:t>
                      </m:r>
                      <m:r>
                        <m:rPr>
                          <m:nor/>
                        </m:rPr>
                        <a:rPr lang="en-US"/>
                        <m:t> </m:t>
                      </m:r>
                      <m:r>
                        <m:rPr>
                          <m:nor/>
                        </m:rPr>
                        <a:rPr lang="en-US"/>
                        <m:t>of</m:t>
                      </m:r>
                      <m:r>
                        <m:rPr>
                          <m:nor/>
                        </m:rPr>
                        <a:rPr lang="en-US"/>
                        <m:t> </m:t>
                      </m:r>
                      <m:r>
                        <m:rPr>
                          <m:nor/>
                        </m:rPr>
                        <a:rPr lang="en-US"/>
                        <m:t>input</m:t>
                      </m:r>
                      <m:r>
                        <m:rPr>
                          <m:nor/>
                        </m:rPr>
                        <a:rPr lang="en-US"/>
                        <m:t> </m:t>
                      </m:r>
                      <m:r>
                        <m:rPr>
                          <m:nor/>
                        </m:rPr>
                        <a:rPr lang="en-US"/>
                        <m:t>voltage</m:t>
                      </m:r>
                      <m:r>
                        <m:rPr>
                          <m:nor/>
                        </m:rPr>
                        <a:rPr lang="en-US"/>
                        <m:t> </m:t>
                      </m:r>
                      <m:r>
                        <m:rPr>
                          <m:nor/>
                        </m:rPr>
                        <a:rPr lang="en-US"/>
                        <m:t>to</m:t>
                      </m:r>
                      <m:r>
                        <m:rPr>
                          <m:nor/>
                        </m:rPr>
                        <a:rPr lang="en-US"/>
                        <m:t> </m:t>
                      </m:r>
                      <m:r>
                        <m:rPr>
                          <m:nor/>
                        </m:rPr>
                        <a:rPr lang="en-US"/>
                        <m:t>input</m:t>
                      </m:r>
                      <m:r>
                        <m:rPr>
                          <m:nor/>
                        </m:rPr>
                        <a:rPr lang="en-US"/>
                        <m:t> </m:t>
                      </m:r>
                      <m:r>
                        <m:rPr>
                          <m:nor/>
                        </m:rPr>
                        <a:rPr lang="en-US"/>
                        <m:t>current</m:t>
                      </m:r>
                      <m:r>
                        <m:rPr>
                          <m:nor/>
                        </m:rPr>
                        <a:rPr lang="en-US"/>
                        <m:t>, </m:t>
                      </m:r>
                      <m:r>
                        <m:rPr>
                          <m:nor/>
                        </m:rPr>
                        <a:rPr lang="en-US"/>
                        <m:t>at</m:t>
                      </m:r>
                      <m:r>
                        <m:rPr>
                          <m:nor/>
                        </m:rPr>
                        <a:rPr lang="en-US"/>
                        <m:t> </m:t>
                      </m:r>
                      <m:r>
                        <m:rPr>
                          <m:nor/>
                        </m:rPr>
                        <a:rPr lang="en-US"/>
                        <m:t>short</m:t>
                      </m:r>
                      <m:r>
                        <m:rPr>
                          <m:nor/>
                        </m:rPr>
                        <a:rPr lang="en-US"/>
                        <m:t> </m:t>
                      </m:r>
                      <m:r>
                        <m:rPr>
                          <m:nor/>
                        </m:rPr>
                        <a:rPr lang="en-US"/>
                        <m:t>circuited</m:t>
                      </m:r>
                      <m:r>
                        <m:rPr>
                          <m:nor/>
                        </m:rPr>
                        <a:rPr lang="en-US"/>
                        <m:t> </m:t>
                      </m:r>
                      <m:r>
                        <m:rPr>
                          <m:nor/>
                        </m:rPr>
                        <a:rPr lang="en-US"/>
                        <m:t>output</m:t>
                      </m:r>
                      <m:r>
                        <m:rPr>
                          <m:nor/>
                        </m:rPr>
                        <a:rPr lang="en-US"/>
                        <m:t> </m:t>
                      </m:r>
                      <m:r>
                        <m:rPr>
                          <m:nor/>
                        </m:rPr>
                        <a:rPr lang="en-US"/>
                        <m:t>port</m:t>
                      </m:r>
                    </m:oMath>
                  </m:oMathPara>
                </a14:m>
                <a:endParaRPr lang="th-TH" sz="4000" dirty="0"/>
              </a:p>
            </p:txBody>
          </p:sp>
        </mc:Choice>
        <mc:Fallback xmlns="">
          <p:sp>
            <p:nvSpPr>
              <p:cNvPr id="13" name="TextBox 12">
                <a:extLst>
                  <a:ext uri="{FF2B5EF4-FFF2-40B4-BE49-F238E27FC236}">
                    <a16:creationId xmlns:a16="http://schemas.microsoft.com/office/drawing/2014/main" id="{7C288F04-DB42-4837-A779-275D571F726D}"/>
                  </a:ext>
                </a:extLst>
              </p:cNvPr>
              <p:cNvSpPr txBox="1">
                <a:spLocks noRot="1" noChangeAspect="1" noMove="1" noResize="1" noEditPoints="1" noAdjustHandles="1" noChangeArrowheads="1" noChangeShapeType="1" noTextEdit="1"/>
              </p:cNvSpPr>
              <p:nvPr/>
            </p:nvSpPr>
            <p:spPr>
              <a:xfrm>
                <a:off x="0" y="2495620"/>
                <a:ext cx="10586824" cy="523220"/>
              </a:xfrm>
              <a:prstGeom prst="rect">
                <a:avLst/>
              </a:prstGeom>
              <a:blipFill>
                <a:blip r:embed="rId4"/>
                <a:stretch>
                  <a:fillRect l="-58" r="-115" b="-8140"/>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C1B217C-E541-4310-8677-977576F7C052}"/>
                  </a:ext>
                </a:extLst>
              </p:cNvPr>
              <p:cNvSpPr txBox="1"/>
              <p:nvPr/>
            </p:nvSpPr>
            <p:spPr>
              <a:xfrm>
                <a:off x="155390" y="3194698"/>
                <a:ext cx="7787964"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sub>
                          </m:sSub>
                        </m:sub>
                      </m:sSub>
                      <m:r>
                        <m:rPr>
                          <m:nor/>
                        </m:rPr>
                        <a:rPr lang="en-GB" b="0" i="0" smtClean="0"/>
                        <m:t>open</m:t>
                      </m:r>
                      <m:r>
                        <m:rPr>
                          <m:nor/>
                        </m:rPr>
                        <a:rPr lang="en-GB" smtClean="0"/>
                        <m:t>−</m:t>
                      </m:r>
                      <m:r>
                        <m:rPr>
                          <m:nor/>
                        </m:rPr>
                        <a:rPr lang="en-GB" smtClean="0"/>
                        <m:t>circuit</m:t>
                      </m:r>
                      <m:r>
                        <m:rPr>
                          <m:nor/>
                        </m:rPr>
                        <a:rPr lang="en-GB" b="0" i="0" smtClean="0"/>
                        <m:t> </m:t>
                      </m:r>
                      <m:r>
                        <m:rPr>
                          <m:nor/>
                        </m:rPr>
                        <a:rPr lang="en-GB" b="0" i="0" smtClean="0"/>
                        <m:t>output</m:t>
                      </m:r>
                      <m:r>
                        <m:rPr>
                          <m:nor/>
                        </m:rPr>
                        <a:rPr lang="en-GB" b="0" i="0" smtClean="0"/>
                        <m:t> </m:t>
                      </m:r>
                      <m:r>
                        <m:rPr>
                          <m:nor/>
                        </m:rPr>
                        <a:rPr lang="en-GB" b="0" i="0" smtClean="0"/>
                        <m:t>Admittance</m:t>
                      </m:r>
                    </m:oMath>
                  </m:oMathPara>
                </a14:m>
                <a:endParaRPr lang="th-TH" dirty="0"/>
              </a:p>
            </p:txBody>
          </p:sp>
        </mc:Choice>
        <mc:Fallback xmlns="">
          <p:sp>
            <p:nvSpPr>
              <p:cNvPr id="14" name="TextBox 13">
                <a:extLst>
                  <a:ext uri="{FF2B5EF4-FFF2-40B4-BE49-F238E27FC236}">
                    <a16:creationId xmlns:a16="http://schemas.microsoft.com/office/drawing/2014/main" id="{0C1B217C-E541-4310-8677-977576F7C052}"/>
                  </a:ext>
                </a:extLst>
              </p:cNvPr>
              <p:cNvSpPr txBox="1">
                <a:spLocks noRot="1" noChangeAspect="1" noMove="1" noResize="1" noEditPoints="1" noAdjustHandles="1" noChangeArrowheads="1" noChangeShapeType="1" noTextEdit="1"/>
              </p:cNvSpPr>
              <p:nvPr/>
            </p:nvSpPr>
            <p:spPr>
              <a:xfrm>
                <a:off x="155390" y="3194698"/>
                <a:ext cx="7787964" cy="969433"/>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FBA216F-314C-4206-B688-9A24001350B0}"/>
                  </a:ext>
                </a:extLst>
              </p:cNvPr>
              <p:cNvSpPr txBox="1"/>
              <p:nvPr/>
            </p:nvSpPr>
            <p:spPr>
              <a:xfrm>
                <a:off x="155389" y="4253547"/>
                <a:ext cx="7318837"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sub>
                          </m:sSub>
                          <m:r>
                            <a:rPr lang="en-GB" b="0" i="1" smtClean="0">
                              <a:latin typeface="Cambria Math" panose="02040503050406030204" pitchFamily="18" charset="0"/>
                            </a:rPr>
                            <m:t> </m:t>
                          </m:r>
                        </m:sub>
                      </m:sSub>
                      <m:r>
                        <m:rPr>
                          <m:nor/>
                        </m:rPr>
                        <a:rPr lang="en-GB" b="0" i="0" smtClean="0"/>
                        <m:t>open</m:t>
                      </m:r>
                      <m:r>
                        <m:rPr>
                          <m:nor/>
                        </m:rPr>
                        <a:rPr lang="en-GB"/>
                        <m:t>−</m:t>
                      </m:r>
                      <m:r>
                        <m:rPr>
                          <m:nor/>
                        </m:rPr>
                        <a:rPr lang="en-GB"/>
                        <m:t>circuit</m:t>
                      </m:r>
                      <m:r>
                        <m:rPr>
                          <m:nor/>
                        </m:rPr>
                        <a:rPr lang="en-GB"/>
                        <m:t> </m:t>
                      </m:r>
                      <m:r>
                        <m:rPr>
                          <m:nor/>
                        </m:rPr>
                        <a:rPr lang="en-GB" b="0" i="0" smtClean="0"/>
                        <m:t>reverse</m:t>
                      </m:r>
                      <m:r>
                        <m:rPr>
                          <m:nor/>
                        </m:rPr>
                        <a:rPr lang="en-GB" b="0" i="0" smtClean="0"/>
                        <m:t> </m:t>
                      </m:r>
                      <m:r>
                        <m:rPr>
                          <m:nor/>
                        </m:rPr>
                        <a:rPr lang="en-GB" b="0" i="0" smtClean="0"/>
                        <m:t>voltage</m:t>
                      </m:r>
                      <m:r>
                        <m:rPr>
                          <m:nor/>
                        </m:rPr>
                        <a:rPr lang="en-GB" b="0" i="0" smtClean="0"/>
                        <m:t> </m:t>
                      </m:r>
                      <m:r>
                        <m:rPr>
                          <m:nor/>
                        </m:rPr>
                        <a:rPr lang="en-GB"/>
                        <m:t>gain</m:t>
                      </m:r>
                      <m:r>
                        <m:rPr>
                          <m:nor/>
                        </m:rPr>
                        <a:rPr lang="en-US" b="0" i="0" smtClean="0"/>
                        <m:t> </m:t>
                      </m:r>
                    </m:oMath>
                  </m:oMathPara>
                </a14:m>
                <a:endParaRPr lang="en-US" b="0" i="0" dirty="0"/>
              </a:p>
            </p:txBody>
          </p:sp>
        </mc:Choice>
        <mc:Fallback xmlns="">
          <p:sp>
            <p:nvSpPr>
              <p:cNvPr id="15" name="TextBox 14">
                <a:extLst>
                  <a:ext uri="{FF2B5EF4-FFF2-40B4-BE49-F238E27FC236}">
                    <a16:creationId xmlns:a16="http://schemas.microsoft.com/office/drawing/2014/main" id="{AFBA216F-314C-4206-B688-9A24001350B0}"/>
                  </a:ext>
                </a:extLst>
              </p:cNvPr>
              <p:cNvSpPr txBox="1">
                <a:spLocks noRot="1" noChangeAspect="1" noMove="1" noResize="1" noEditPoints="1" noAdjustHandles="1" noChangeArrowheads="1" noChangeShapeType="1" noTextEdit="1"/>
              </p:cNvSpPr>
              <p:nvPr/>
            </p:nvSpPr>
            <p:spPr>
              <a:xfrm>
                <a:off x="155389" y="4253547"/>
                <a:ext cx="7318837" cy="969433"/>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4E889E6-3D42-4692-A249-C9790D44E840}"/>
                  </a:ext>
                </a:extLst>
              </p:cNvPr>
              <p:cNvSpPr txBox="1"/>
              <p:nvPr/>
            </p:nvSpPr>
            <p:spPr>
              <a:xfrm>
                <a:off x="91778" y="5670112"/>
                <a:ext cx="7576269"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0</m:t>
                              </m:r>
                            </m:sub>
                          </m:sSub>
                        </m:sub>
                      </m:sSub>
                      <m:r>
                        <m:rPr>
                          <m:nor/>
                        </m:rPr>
                        <a:rPr lang="en-GB" b="0" i="0" smtClean="0"/>
                        <m:t>short</m:t>
                      </m:r>
                      <m:r>
                        <m:rPr>
                          <m:nor/>
                        </m:rPr>
                        <a:rPr lang="en-GB" smtClean="0"/>
                        <m:t>−</m:t>
                      </m:r>
                      <m:r>
                        <m:rPr>
                          <m:nor/>
                        </m:rPr>
                        <a:rPr lang="en-GB" smtClean="0"/>
                        <m:t>circuit</m:t>
                      </m:r>
                      <m:r>
                        <m:rPr>
                          <m:nor/>
                        </m:rPr>
                        <a:rPr lang="en-GB" smtClean="0"/>
                        <m:t> </m:t>
                      </m:r>
                      <m:r>
                        <m:rPr>
                          <m:nor/>
                        </m:rPr>
                        <a:rPr lang="en-GB" b="0" i="0" smtClean="0"/>
                        <m:t>forward</m:t>
                      </m:r>
                      <m:r>
                        <m:rPr>
                          <m:nor/>
                        </m:rPr>
                        <a:rPr lang="en-GB" b="0" i="0" smtClean="0"/>
                        <m:t> </m:t>
                      </m:r>
                      <m:r>
                        <m:rPr>
                          <m:nor/>
                        </m:rPr>
                        <a:rPr lang="en-GB" b="0" i="0" smtClean="0"/>
                        <m:t>current</m:t>
                      </m:r>
                      <m:r>
                        <m:rPr>
                          <m:nor/>
                        </m:rPr>
                        <a:rPr lang="en-GB" b="0" i="0" smtClean="0"/>
                        <m:t> </m:t>
                      </m:r>
                      <m:r>
                        <m:rPr>
                          <m:nor/>
                        </m:rPr>
                        <a:rPr lang="en-GB" smtClean="0"/>
                        <m:t>gain</m:t>
                      </m:r>
                    </m:oMath>
                  </m:oMathPara>
                </a14:m>
                <a:endParaRPr lang="th-TH" dirty="0"/>
              </a:p>
            </p:txBody>
          </p:sp>
        </mc:Choice>
        <mc:Fallback xmlns="">
          <p:sp>
            <p:nvSpPr>
              <p:cNvPr id="16" name="TextBox 15">
                <a:extLst>
                  <a:ext uri="{FF2B5EF4-FFF2-40B4-BE49-F238E27FC236}">
                    <a16:creationId xmlns:a16="http://schemas.microsoft.com/office/drawing/2014/main" id="{94E889E6-3D42-4692-A249-C9790D44E840}"/>
                  </a:ext>
                </a:extLst>
              </p:cNvPr>
              <p:cNvSpPr txBox="1">
                <a:spLocks noRot="1" noChangeAspect="1" noMove="1" noResize="1" noEditPoints="1" noAdjustHandles="1" noChangeArrowheads="1" noChangeShapeType="1" noTextEdit="1"/>
              </p:cNvSpPr>
              <p:nvPr/>
            </p:nvSpPr>
            <p:spPr>
              <a:xfrm>
                <a:off x="91778" y="5670112"/>
                <a:ext cx="7576269" cy="969433"/>
              </a:xfrm>
              <a:prstGeom prst="rect">
                <a:avLst/>
              </a:prstGeom>
              <a:blipFill>
                <a:blip r:embed="rId7"/>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D49D077-432D-4146-9F28-D67B9769E64C}"/>
                  </a:ext>
                </a:extLst>
              </p:cNvPr>
              <p:cNvSpPr txBox="1"/>
              <p:nvPr/>
            </p:nvSpPr>
            <p:spPr>
              <a:xfrm>
                <a:off x="91778" y="1350329"/>
                <a:ext cx="9212574"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0</m:t>
                              </m:r>
                            </m:sub>
                          </m:sSub>
                        </m:sub>
                      </m:sSub>
                      <m:r>
                        <a:rPr lang="en-GB" b="0" i="0" smtClean="0">
                          <a:latin typeface="Cambria Math" panose="02040503050406030204" pitchFamily="18" charset="0"/>
                        </a:rPr>
                        <m:t> </m:t>
                      </m:r>
                      <m:r>
                        <m:rPr>
                          <m:sty m:val="p"/>
                        </m:rPr>
                        <a:rPr lang="en-GB" b="0" i="0" smtClean="0">
                          <a:latin typeface="Cambria Math" panose="02040503050406030204" pitchFamily="18" charset="0"/>
                        </a:rPr>
                        <m:t>Short</m:t>
                      </m:r>
                      <m:r>
                        <a:rPr lang="en-GB" b="0" i="0" smtClean="0">
                          <a:latin typeface="Cambria Math" panose="02040503050406030204" pitchFamily="18" charset="0"/>
                        </a:rPr>
                        <m:t> </m:t>
                      </m:r>
                      <m:r>
                        <m:rPr>
                          <m:sty m:val="p"/>
                        </m:rPr>
                        <a:rPr lang="en-GB" b="0" i="0" smtClean="0">
                          <a:latin typeface="Cambria Math" panose="02040503050406030204" pitchFamily="18" charset="0"/>
                        </a:rPr>
                        <m:t>Circuit</m:t>
                      </m:r>
                      <m:r>
                        <a:rPr lang="en-GB" b="0" i="0" smtClean="0">
                          <a:latin typeface="Cambria Math" panose="02040503050406030204" pitchFamily="18" charset="0"/>
                        </a:rPr>
                        <m:t> </m:t>
                      </m:r>
                      <m:r>
                        <m:rPr>
                          <m:sty m:val="p"/>
                        </m:rPr>
                        <a:rPr lang="en-GB" b="0" i="0" smtClean="0">
                          <a:latin typeface="Cambria Math" panose="02040503050406030204" pitchFamily="18" charset="0"/>
                        </a:rPr>
                        <m:t>Driving</m:t>
                      </m:r>
                      <m:r>
                        <a:rPr lang="en-GB" b="0" i="0" smtClean="0">
                          <a:latin typeface="Cambria Math" panose="02040503050406030204" pitchFamily="18" charset="0"/>
                        </a:rPr>
                        <m:t> </m:t>
                      </m:r>
                      <m:r>
                        <m:rPr>
                          <m:sty m:val="p"/>
                        </m:rPr>
                        <a:rPr lang="en-GB" b="0" i="0" smtClean="0">
                          <a:latin typeface="Cambria Math" panose="02040503050406030204" pitchFamily="18" charset="0"/>
                        </a:rPr>
                        <m:t>Point</m:t>
                      </m:r>
                      <m:r>
                        <a:rPr lang="en-GB" b="0" i="0" smtClean="0">
                          <a:latin typeface="Cambria Math" panose="02040503050406030204" pitchFamily="18" charset="0"/>
                        </a:rPr>
                        <m:t> </m:t>
                      </m:r>
                      <m:r>
                        <m:rPr>
                          <m:sty m:val="p"/>
                        </m:rPr>
                        <a:rPr lang="en-GB" b="0" i="0" smtClean="0">
                          <a:latin typeface="Cambria Math" panose="02040503050406030204" pitchFamily="18" charset="0"/>
                        </a:rPr>
                        <m:t>Input</m:t>
                      </m:r>
                      <m:r>
                        <a:rPr lang="en-GB" b="0" i="0" smtClean="0">
                          <a:latin typeface="Cambria Math" panose="02040503050406030204" pitchFamily="18" charset="0"/>
                        </a:rPr>
                        <m:t> </m:t>
                      </m:r>
                      <m:r>
                        <m:rPr>
                          <m:sty m:val="p"/>
                        </m:rPr>
                        <a:rPr lang="en-GB" b="0" i="0" smtClean="0">
                          <a:latin typeface="Cambria Math" panose="02040503050406030204" pitchFamily="18" charset="0"/>
                        </a:rPr>
                        <m:t>Impedance</m:t>
                      </m:r>
                      <m:r>
                        <a:rPr lang="en-GB" b="0" i="0" smtClean="0">
                          <a:latin typeface="Cambria Math" panose="02040503050406030204" pitchFamily="18" charset="0"/>
                        </a:rPr>
                        <m:t> </m:t>
                      </m:r>
                    </m:oMath>
                  </m:oMathPara>
                </a14:m>
                <a:endParaRPr lang="en-GB" b="0" i="0" dirty="0">
                  <a:latin typeface="Cambria Math" panose="02040503050406030204" pitchFamily="18" charset="0"/>
                </a:endParaRPr>
              </a:p>
            </p:txBody>
          </p:sp>
        </mc:Choice>
        <mc:Fallback xmlns="">
          <p:sp>
            <p:nvSpPr>
              <p:cNvPr id="18" name="TextBox 17">
                <a:extLst>
                  <a:ext uri="{FF2B5EF4-FFF2-40B4-BE49-F238E27FC236}">
                    <a16:creationId xmlns:a16="http://schemas.microsoft.com/office/drawing/2014/main" id="{8D49D077-432D-4146-9F28-D67B9769E64C}"/>
                  </a:ext>
                </a:extLst>
              </p:cNvPr>
              <p:cNvSpPr txBox="1">
                <a:spLocks noRot="1" noChangeAspect="1" noMove="1" noResize="1" noEditPoints="1" noAdjustHandles="1" noChangeArrowheads="1" noChangeShapeType="1" noTextEdit="1"/>
              </p:cNvSpPr>
              <p:nvPr/>
            </p:nvSpPr>
            <p:spPr>
              <a:xfrm>
                <a:off x="91778" y="1350329"/>
                <a:ext cx="9212574" cy="969433"/>
              </a:xfrm>
              <a:prstGeom prst="rect">
                <a:avLst/>
              </a:prstGeom>
              <a:blipFill>
                <a:blip r:embed="rId8"/>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495463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6F9AD-3FF1-4B44-9289-E710944B0C91}"/>
              </a:ext>
            </a:extLst>
          </p:cNvPr>
          <p:cNvSpPr>
            <a:spLocks noGrp="1"/>
          </p:cNvSpPr>
          <p:nvPr>
            <p:ph type="title"/>
          </p:nvPr>
        </p:nvSpPr>
        <p:spPr>
          <a:xfrm>
            <a:off x="838200" y="231210"/>
            <a:ext cx="10515600" cy="899653"/>
          </a:xfrm>
        </p:spPr>
        <p:txBody>
          <a:bodyPr>
            <a:normAutofit/>
          </a:bodyPr>
          <a:lstStyle/>
          <a:p>
            <a:pPr algn="ctr"/>
            <a:r>
              <a:rPr lang="en-US" sz="5400" b="1" dirty="0">
                <a:solidFill>
                  <a:srgbClr val="7030A0"/>
                </a:solidFill>
              </a:rPr>
              <a:t>ONE PORT NETWORK</a:t>
            </a:r>
            <a:endParaRPr lang="th-TH" sz="5400" b="1" dirty="0">
              <a:solidFill>
                <a:srgbClr val="7030A0"/>
              </a:solidFill>
            </a:endParaRPr>
          </a:p>
        </p:txBody>
      </p:sp>
      <p:sp>
        <p:nvSpPr>
          <p:cNvPr id="3" name="Content Placeholder 2">
            <a:extLst>
              <a:ext uri="{FF2B5EF4-FFF2-40B4-BE49-F238E27FC236}">
                <a16:creationId xmlns:a16="http://schemas.microsoft.com/office/drawing/2014/main" id="{65905AA9-FD72-4C5B-9963-8E3921CFC2F9}"/>
              </a:ext>
            </a:extLst>
          </p:cNvPr>
          <p:cNvSpPr>
            <a:spLocks noGrp="1"/>
          </p:cNvSpPr>
          <p:nvPr>
            <p:ph idx="1"/>
          </p:nvPr>
        </p:nvSpPr>
        <p:spPr>
          <a:xfrm>
            <a:off x="143854" y="1130863"/>
            <a:ext cx="11904291" cy="4351338"/>
          </a:xfrm>
        </p:spPr>
        <p:txBody>
          <a:bodyPr/>
          <a:lstStyle/>
          <a:p>
            <a:pPr marL="0" indent="0" algn="just">
              <a:buNone/>
            </a:pPr>
            <a:r>
              <a:rPr lang="en-US" i="0" dirty="0">
                <a:solidFill>
                  <a:srgbClr val="000000"/>
                </a:solidFill>
                <a:effectLst/>
                <a:latin typeface="Arial" panose="020B0604020202020204" pitchFamily="34" charset="0"/>
              </a:rPr>
              <a:t>One port network is a two terminal electrical network in which, current enters through one terminal and leaves through another terminal. Example: Resistors, inductors and capacitors are the examples of one port network because each one has two terminals. One port network representation is shown in the following figure.</a:t>
            </a:r>
          </a:p>
          <a:p>
            <a:pPr marL="0" indent="0" algn="just">
              <a:buNone/>
            </a:pPr>
            <a:r>
              <a:rPr lang="en-US" b="0" i="0" dirty="0">
                <a:solidFill>
                  <a:srgbClr val="000000"/>
                </a:solidFill>
                <a:effectLst/>
                <a:latin typeface="Arial" panose="020B0604020202020204" pitchFamily="34" charset="0"/>
              </a:rPr>
              <a:t>Here, the pair of terminals, 1 &amp; 1’ represents a port. In this case, we are having only one port since it is a one port network.</a:t>
            </a:r>
            <a:endParaRPr lang="th-TH" dirty="0"/>
          </a:p>
        </p:txBody>
      </p:sp>
      <p:graphicFrame>
        <p:nvGraphicFramePr>
          <p:cNvPr id="4" name="Object 3">
            <a:extLst>
              <a:ext uri="{FF2B5EF4-FFF2-40B4-BE49-F238E27FC236}">
                <a16:creationId xmlns:a16="http://schemas.microsoft.com/office/drawing/2014/main" id="{FB7F0987-9988-45EB-B9C1-B71F6CBEAC29}"/>
              </a:ext>
            </a:extLst>
          </p:cNvPr>
          <p:cNvGraphicFramePr>
            <a:graphicFrameLocks noChangeAspect="1"/>
          </p:cNvGraphicFramePr>
          <p:nvPr>
            <p:extLst>
              <p:ext uri="{D42A27DB-BD31-4B8C-83A1-F6EECF244321}">
                <p14:modId xmlns:p14="http://schemas.microsoft.com/office/powerpoint/2010/main" val="1980045141"/>
              </p:ext>
            </p:extLst>
          </p:nvPr>
        </p:nvGraphicFramePr>
        <p:xfrm>
          <a:off x="3574680" y="4639238"/>
          <a:ext cx="3248025" cy="1685925"/>
        </p:xfrm>
        <a:graphic>
          <a:graphicData uri="http://schemas.openxmlformats.org/presentationml/2006/ole">
            <mc:AlternateContent xmlns:mc="http://schemas.openxmlformats.org/markup-compatibility/2006">
              <mc:Choice xmlns:v="urn:schemas-microsoft-com:vml" Requires="v">
                <p:oleObj spid="_x0000_s2053" name="Bitmap Image" r:id="rId3" imgW="3247920" imgH="1685880" progId="Paint.Picture">
                  <p:embed/>
                </p:oleObj>
              </mc:Choice>
              <mc:Fallback>
                <p:oleObj name="Bitmap Image" r:id="rId3" imgW="3247920" imgH="1685880" progId="Paint.Picture">
                  <p:embed/>
                  <p:pic>
                    <p:nvPicPr>
                      <p:cNvPr id="0" name=""/>
                      <p:cNvPicPr/>
                      <p:nvPr/>
                    </p:nvPicPr>
                    <p:blipFill>
                      <a:blip r:embed="rId4"/>
                      <a:stretch>
                        <a:fillRect/>
                      </a:stretch>
                    </p:blipFill>
                    <p:spPr>
                      <a:xfrm>
                        <a:off x="3574680" y="4639238"/>
                        <a:ext cx="3248025" cy="1685925"/>
                      </a:xfrm>
                      <a:prstGeom prst="rect">
                        <a:avLst/>
                      </a:prstGeom>
                    </p:spPr>
                  </p:pic>
                </p:oleObj>
              </mc:Fallback>
            </mc:AlternateContent>
          </a:graphicData>
        </a:graphic>
      </p:graphicFrame>
    </p:spTree>
    <p:extLst>
      <p:ext uri="{BB962C8B-B14F-4D97-AF65-F5344CB8AC3E}">
        <p14:creationId xmlns:p14="http://schemas.microsoft.com/office/powerpoint/2010/main" val="3939322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1E7D54-791F-45D0-9133-8D9783CFFA6F}"/>
              </a:ext>
            </a:extLst>
          </p:cNvPr>
          <p:cNvPicPr>
            <a:picLocks noChangeAspect="1"/>
          </p:cNvPicPr>
          <p:nvPr/>
        </p:nvPicPr>
        <p:blipFill>
          <a:blip r:embed="rId2"/>
          <a:stretch>
            <a:fillRect/>
          </a:stretch>
        </p:blipFill>
        <p:spPr>
          <a:xfrm>
            <a:off x="373048" y="854998"/>
            <a:ext cx="5962650" cy="209493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FFAFFC-D520-4F58-9229-23C48E8DAAF0}"/>
                  </a:ext>
                </a:extLst>
              </p:cNvPr>
              <p:cNvSpPr txBox="1"/>
              <p:nvPr/>
            </p:nvSpPr>
            <p:spPr>
              <a:xfrm>
                <a:off x="302157" y="3589568"/>
                <a:ext cx="11704312" cy="369332"/>
              </a:xfrm>
              <a:prstGeom prst="rect">
                <a:avLst/>
              </a:prstGeom>
              <a:noFill/>
            </p:spPr>
            <p:txBody>
              <a:bodyPr wrap="square" lIns="0" tIns="0" rIns="0" bIns="0" rtlCol="0">
                <a:spAutoFit/>
              </a:bodyPr>
              <a:lstStyle/>
              <a:p>
                <a14:m>
                  <m:oMath xmlns:m="http://schemas.openxmlformats.org/officeDocument/2006/math">
                    <m:sSub>
                      <m:sSubPr>
                        <m:ctrlPr>
                          <a:rPr lang="th-TH" sz="2400" i="1" smtClean="0">
                            <a:latin typeface="Cambria Math" panose="02040503050406030204" pitchFamily="18" charset="0"/>
                          </a:rPr>
                        </m:ctrlPr>
                      </m:sSubPr>
                      <m:e>
                        <m:r>
                          <a:rPr lang="en-GB" sz="2400" b="0" i="1" smtClean="0">
                            <a:latin typeface="Cambria Math" panose="02040503050406030204" pitchFamily="18" charset="0"/>
                          </a:rPr>
                          <m:t>𝑉</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3</m:t>
                    </m:r>
                    <m:sSub>
                      <m:sSubPr>
                        <m:ctrlPr>
                          <a:rPr lang="th-TH" sz="2400" i="1">
                            <a:latin typeface="Cambria Math" panose="02040503050406030204" pitchFamily="18" charset="0"/>
                          </a:rPr>
                        </m:ctrlPr>
                      </m:sSubPr>
                      <m:e>
                        <m:r>
                          <a:rPr lang="en-GB" sz="2400" b="0" i="1" smtClean="0">
                            <a:latin typeface="Cambria Math" panose="02040503050406030204" pitchFamily="18" charset="0"/>
                          </a:rPr>
                          <m:t>𝐼</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6</m:t>
                    </m:r>
                    <m:d>
                      <m:dPr>
                        <m:ctrlPr>
                          <a:rPr lang="en-GB" sz="2400" b="0" i="1" smtClean="0">
                            <a:latin typeface="Cambria Math" panose="02040503050406030204" pitchFamily="18" charset="0"/>
                          </a:rPr>
                        </m:ctrlPr>
                      </m:dPr>
                      <m:e>
                        <m:sSub>
                          <m:sSubPr>
                            <m:ctrlPr>
                              <a:rPr lang="th-TH"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1</m:t>
                            </m:r>
                          </m:sub>
                        </m:sSub>
                        <m:r>
                          <a:rPr lang="en-GB" sz="2400" b="0" i="1" smtClean="0">
                            <a:latin typeface="Cambria Math" panose="02040503050406030204" pitchFamily="18" charset="0"/>
                          </a:rPr>
                          <m:t>+</m:t>
                        </m:r>
                        <m:sSub>
                          <m:sSubPr>
                            <m:ctrlPr>
                              <a:rPr lang="th-TH" sz="2400" i="1">
                                <a:latin typeface="Cambria Math" panose="02040503050406030204" pitchFamily="18" charset="0"/>
                              </a:rPr>
                            </m:ctrlPr>
                          </m:sSubPr>
                          <m:e>
                            <m:r>
                              <a:rPr lang="en-GB" sz="2400" i="1">
                                <a:latin typeface="Cambria Math" panose="02040503050406030204" pitchFamily="18" charset="0"/>
                              </a:rPr>
                              <m:t>𝐼</m:t>
                            </m:r>
                          </m:e>
                          <m:sub>
                            <m:r>
                              <a:rPr lang="en-GB" sz="2400" b="0" i="1" smtClean="0">
                                <a:latin typeface="Cambria Math" panose="02040503050406030204" pitchFamily="18" charset="0"/>
                              </a:rPr>
                              <m:t>2</m:t>
                            </m:r>
                          </m:sub>
                        </m:sSub>
                      </m:e>
                    </m:d>
                    <m:r>
                      <a:rPr lang="en-GB" sz="2400" b="0" i="1" smtClean="0">
                        <a:latin typeface="Cambria Math" panose="02040503050406030204" pitchFamily="18" charset="0"/>
                      </a:rPr>
                      <m:t>=</m:t>
                    </m:r>
                    <m:r>
                      <a:rPr lang="en-GB" sz="2400" b="0" i="1" smtClean="0">
                        <a:latin typeface="Cambria Math" panose="02040503050406030204" pitchFamily="18" charset="0"/>
                      </a:rPr>
                      <m:t>0</m:t>
                    </m:r>
                    <m:r>
                      <a:rPr lang="en-GB" sz="2400" b="0" i="1" smtClean="0">
                        <a:latin typeface="Cambria Math" panose="02040503050406030204" pitchFamily="18" charset="0"/>
                        <a:sym typeface="Symbol" panose="05050102010706020507" pitchFamily="18" charset="2"/>
                      </a:rPr>
                      <m:t></m:t>
                    </m:r>
                    <m:sSub>
                      <m:sSubPr>
                        <m:ctrlPr>
                          <a:rPr lang="th-TH" sz="2400" i="1">
                            <a:latin typeface="Cambria Math" panose="02040503050406030204" pitchFamily="18" charset="0"/>
                          </a:rPr>
                        </m:ctrlPr>
                      </m:sSubPr>
                      <m:e>
                        <m:r>
                          <a:rPr lang="en-GB" sz="2400" i="1">
                            <a:latin typeface="Cambria Math" panose="02040503050406030204" pitchFamily="18" charset="0"/>
                          </a:rPr>
                          <m:t>𝑉</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3</m:t>
                    </m:r>
                    <m:sSub>
                      <m:sSubPr>
                        <m:ctrlPr>
                          <a:rPr lang="th-TH" sz="2400" i="1">
                            <a:latin typeface="Cambria Math" panose="02040503050406030204" pitchFamily="18" charset="0"/>
                          </a:rPr>
                        </m:ctrlPr>
                      </m:sSubPr>
                      <m:e>
                        <m:r>
                          <a:rPr lang="en-GB" sz="2400" i="1">
                            <a:latin typeface="Cambria Math" panose="02040503050406030204" pitchFamily="18" charset="0"/>
                          </a:rPr>
                          <m:t>𝐼</m:t>
                        </m:r>
                      </m:e>
                      <m:sub>
                        <m:r>
                          <a:rPr lang="en-GB" sz="2400" b="0" i="1" smtClean="0">
                            <a:latin typeface="Cambria Math" panose="02040503050406030204" pitchFamily="18" charset="0"/>
                          </a:rPr>
                          <m:t>2</m:t>
                        </m:r>
                      </m:sub>
                    </m:sSub>
                    <m:r>
                      <a:rPr lang="en-GB" sz="2400" b="0" i="1" smtClean="0">
                        <a:latin typeface="Cambria Math" panose="02040503050406030204" pitchFamily="18" charset="0"/>
                      </a:rPr>
                      <m:t>+</m:t>
                    </m:r>
                    <m:r>
                      <a:rPr lang="en-GB" sz="2400" b="0" i="1" smtClean="0">
                        <a:latin typeface="Cambria Math" panose="02040503050406030204" pitchFamily="18" charset="0"/>
                      </a:rPr>
                      <m:t>6</m:t>
                    </m:r>
                    <m:d>
                      <m:dPr>
                        <m:ctrlPr>
                          <a:rPr lang="en-GB" sz="2400" b="0" i="1" smtClean="0">
                            <a:latin typeface="Cambria Math" panose="02040503050406030204" pitchFamily="18" charset="0"/>
                          </a:rPr>
                        </m:ctrlPr>
                      </m:dPr>
                      <m:e>
                        <m:sSub>
                          <m:sSubPr>
                            <m:ctrlPr>
                              <a:rPr lang="th-TH"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1</m:t>
                            </m:r>
                          </m:sub>
                        </m:sSub>
                        <m:r>
                          <a:rPr lang="en-GB" sz="2400" i="1">
                            <a:latin typeface="Cambria Math" panose="02040503050406030204" pitchFamily="18" charset="0"/>
                          </a:rPr>
                          <m:t>+</m:t>
                        </m:r>
                        <m:sSub>
                          <m:sSubPr>
                            <m:ctrlPr>
                              <a:rPr lang="th-TH"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2</m:t>
                            </m:r>
                          </m:sub>
                        </m:sSub>
                      </m:e>
                    </m:d>
                    <m:r>
                      <a:rPr lang="en-GB" sz="2400" i="1">
                        <a:latin typeface="Cambria Math" panose="02040503050406030204" pitchFamily="18" charset="0"/>
                        <a:sym typeface="Symbol" panose="05050102010706020507" pitchFamily="18" charset="2"/>
                      </a:rPr>
                      <m:t></m:t>
                    </m:r>
                    <m:sSub>
                      <m:sSubPr>
                        <m:ctrlPr>
                          <a:rPr lang="th-TH" sz="2400" i="1">
                            <a:latin typeface="Cambria Math" panose="02040503050406030204" pitchFamily="18" charset="0"/>
                          </a:rPr>
                        </m:ctrlPr>
                      </m:sSubPr>
                      <m:e>
                        <m:r>
                          <a:rPr lang="en-GB" sz="2400" i="1">
                            <a:latin typeface="Cambria Math" panose="02040503050406030204" pitchFamily="18" charset="0"/>
                          </a:rPr>
                          <m:t>𝑉</m:t>
                        </m:r>
                      </m:e>
                      <m:sub>
                        <m:r>
                          <a:rPr lang="en-GB" sz="2400" b="0" i="1" smtClean="0">
                            <a:latin typeface="Cambria Math" panose="02040503050406030204" pitchFamily="18" charset="0"/>
                          </a:rPr>
                          <m:t>2</m:t>
                        </m:r>
                      </m:sub>
                    </m:sSub>
                    <m:r>
                      <a:rPr lang="en-GB" sz="2400" i="1">
                        <a:latin typeface="Cambria Math" panose="02040503050406030204" pitchFamily="18" charset="0"/>
                      </a:rPr>
                      <m:t>=</m:t>
                    </m:r>
                    <m:r>
                      <a:rPr lang="en-GB" sz="2400" i="1">
                        <a:latin typeface="Cambria Math" panose="02040503050406030204" pitchFamily="18" charset="0"/>
                      </a:rPr>
                      <m:t>6</m:t>
                    </m:r>
                    <m:sSub>
                      <m:sSubPr>
                        <m:ctrlPr>
                          <a:rPr lang="th-TH"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1</m:t>
                        </m:r>
                      </m:sub>
                    </m:sSub>
                    <m:r>
                      <a:rPr lang="en-GB" sz="2400" b="0" i="1" smtClean="0">
                        <a:latin typeface="Cambria Math" panose="02040503050406030204" pitchFamily="18" charset="0"/>
                      </a:rPr>
                      <m:t>+</m:t>
                    </m:r>
                    <m:r>
                      <a:rPr lang="en-GB" sz="2400" b="0" i="1" smtClean="0">
                        <a:latin typeface="Cambria Math" panose="02040503050406030204" pitchFamily="18" charset="0"/>
                      </a:rPr>
                      <m:t>9</m:t>
                    </m:r>
                    <m:sSub>
                      <m:sSubPr>
                        <m:ctrlPr>
                          <a:rPr lang="th-TH"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2</m:t>
                        </m:r>
                      </m:sub>
                    </m:sSub>
                  </m:oMath>
                </a14:m>
                <a:r>
                  <a:rPr lang="en-GB" sz="2400" dirty="0">
                    <a:sym typeface="Symbol" panose="05050102010706020507" pitchFamily="18" charset="2"/>
                  </a:rPr>
                  <a:t> </a:t>
                </a:r>
                <a14:m>
                  <m:oMath xmlns:m="http://schemas.openxmlformats.org/officeDocument/2006/math">
                    <m:r>
                      <a:rPr lang="en-GB" sz="2400" i="1">
                        <a:latin typeface="Cambria Math" panose="02040503050406030204" pitchFamily="18" charset="0"/>
                        <a:sym typeface="Symbol" panose="05050102010706020507" pitchFamily="18" charset="2"/>
                      </a:rPr>
                      <m:t></m:t>
                    </m:r>
                    <m:sSub>
                      <m:sSubPr>
                        <m:ctrlPr>
                          <a:rPr lang="th-TH" sz="2400" i="1">
                            <a:latin typeface="Cambria Math" panose="02040503050406030204" pitchFamily="18" charset="0"/>
                          </a:rPr>
                        </m:ctrlPr>
                      </m:sSubPr>
                      <m:e>
                        <m:r>
                          <a:rPr lang="en-GB" sz="2400" i="1">
                            <a:latin typeface="Cambria Math" panose="02040503050406030204" pitchFamily="18" charset="0"/>
                          </a:rPr>
                          <m:t>𝑉</m:t>
                        </m:r>
                      </m:e>
                      <m:sub>
                        <m:r>
                          <a:rPr lang="en-GB" sz="2400" i="1">
                            <a:latin typeface="Cambria Math" panose="02040503050406030204" pitchFamily="18" charset="0"/>
                          </a:rPr>
                          <m:t>2</m:t>
                        </m:r>
                      </m:sub>
                    </m:sSub>
                    <m:r>
                      <a:rPr lang="en-GB" sz="2400" b="0" i="1" smtClean="0">
                        <a:latin typeface="Cambria Math" panose="02040503050406030204" pitchFamily="18" charset="0"/>
                      </a:rPr>
                      <m:t>−</m:t>
                    </m:r>
                    <m:r>
                      <a:rPr lang="en-GB" sz="2400" i="1">
                        <a:latin typeface="Cambria Math" panose="02040503050406030204" pitchFamily="18" charset="0"/>
                      </a:rPr>
                      <m:t>6</m:t>
                    </m:r>
                    <m:sSub>
                      <m:sSubPr>
                        <m:ctrlPr>
                          <a:rPr lang="th-TH"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1</m:t>
                        </m:r>
                      </m:sub>
                    </m:sSub>
                    <m:r>
                      <a:rPr lang="en-GB" sz="2400" b="0" i="1" smtClean="0">
                        <a:latin typeface="Cambria Math" panose="02040503050406030204" pitchFamily="18" charset="0"/>
                      </a:rPr>
                      <m:t>=</m:t>
                    </m:r>
                    <m:r>
                      <a:rPr lang="en-GB" sz="2400" i="1">
                        <a:latin typeface="Cambria Math" panose="02040503050406030204" pitchFamily="18" charset="0"/>
                      </a:rPr>
                      <m:t>9</m:t>
                    </m:r>
                    <m:sSub>
                      <m:sSubPr>
                        <m:ctrlPr>
                          <a:rPr lang="th-TH"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2</m:t>
                        </m:r>
                      </m:sub>
                    </m:sSub>
                  </m:oMath>
                </a14:m>
                <a:endParaRPr lang="th-TH" sz="2400" dirty="0"/>
              </a:p>
            </p:txBody>
          </p:sp>
        </mc:Choice>
        <mc:Fallback xmlns="">
          <p:sp>
            <p:nvSpPr>
              <p:cNvPr id="8" name="TextBox 7">
                <a:extLst>
                  <a:ext uri="{FF2B5EF4-FFF2-40B4-BE49-F238E27FC236}">
                    <a16:creationId xmlns:a16="http://schemas.microsoft.com/office/drawing/2014/main" id="{78FFAFFC-D520-4F58-9229-23C48E8DAAF0}"/>
                  </a:ext>
                </a:extLst>
              </p:cNvPr>
              <p:cNvSpPr txBox="1">
                <a:spLocks noRot="1" noChangeAspect="1" noMove="1" noResize="1" noEditPoints="1" noAdjustHandles="1" noChangeArrowheads="1" noChangeShapeType="1" noTextEdit="1"/>
              </p:cNvSpPr>
              <p:nvPr/>
            </p:nvSpPr>
            <p:spPr>
              <a:xfrm>
                <a:off x="302157" y="3589568"/>
                <a:ext cx="11704312" cy="369332"/>
              </a:xfrm>
              <a:prstGeom prst="rect">
                <a:avLst/>
              </a:prstGeom>
              <a:blipFill>
                <a:blip r:embed="rId3"/>
                <a:stretch>
                  <a:fillRect l="-938" t="-1667" b="-6667"/>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095F34-A963-495B-8157-3E383F697383}"/>
                  </a:ext>
                </a:extLst>
              </p:cNvPr>
              <p:cNvSpPr txBox="1"/>
              <p:nvPr/>
            </p:nvSpPr>
            <p:spPr>
              <a:xfrm>
                <a:off x="302157" y="3046888"/>
                <a:ext cx="290023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𝐴𝑡</m:t>
                      </m:r>
                      <m:r>
                        <a:rPr lang="en-GB" b="0" i="1" smtClean="0">
                          <a:latin typeface="Cambria Math" panose="02040503050406030204" pitchFamily="18" charset="0"/>
                        </a:rPr>
                        <m:t> </m:t>
                      </m:r>
                      <m:r>
                        <a:rPr lang="en-GB" b="0" i="1" smtClean="0">
                          <a:latin typeface="Cambria Math" panose="02040503050406030204" pitchFamily="18" charset="0"/>
                        </a:rPr>
                        <m:t>𝑁𝑜𝑑𝑒</m:t>
                      </m:r>
                      <m:r>
                        <a:rPr lang="en-GB" b="0" i="1" smtClean="0">
                          <a:latin typeface="Cambria Math" panose="02040503050406030204" pitchFamily="18" charset="0"/>
                        </a:rPr>
                        <m:t> </m:t>
                      </m:r>
                      <m:r>
                        <a:rPr lang="en-GB" b="0" i="1" smtClean="0">
                          <a:latin typeface="Cambria Math" panose="02040503050406030204" pitchFamily="18" charset="0"/>
                        </a:rPr>
                        <m:t>𝑁𝑜</m:t>
                      </m:r>
                      <m:r>
                        <a:rPr lang="en-GB" b="0" i="1" smtClean="0">
                          <a:latin typeface="Cambria Math" panose="02040503050406030204" pitchFamily="18" charset="0"/>
                        </a:rPr>
                        <m:t>:</m:t>
                      </m:r>
                      <m:r>
                        <a:rPr lang="en-GB" b="0" i="1" smtClean="0">
                          <a:latin typeface="Cambria Math" panose="02040503050406030204" pitchFamily="18" charset="0"/>
                        </a:rPr>
                        <m:t>2</m:t>
                      </m:r>
                    </m:oMath>
                  </m:oMathPara>
                </a14:m>
                <a:endParaRPr lang="th-TH" dirty="0"/>
              </a:p>
            </p:txBody>
          </p:sp>
        </mc:Choice>
        <mc:Fallback xmlns="">
          <p:sp>
            <p:nvSpPr>
              <p:cNvPr id="9" name="TextBox 8">
                <a:extLst>
                  <a:ext uri="{FF2B5EF4-FFF2-40B4-BE49-F238E27FC236}">
                    <a16:creationId xmlns:a16="http://schemas.microsoft.com/office/drawing/2014/main" id="{6F095F34-A963-495B-8157-3E383F697383}"/>
                  </a:ext>
                </a:extLst>
              </p:cNvPr>
              <p:cNvSpPr txBox="1">
                <a:spLocks noRot="1" noChangeAspect="1" noMove="1" noResize="1" noEditPoints="1" noAdjustHandles="1" noChangeArrowheads="1" noChangeShapeType="1" noTextEdit="1"/>
              </p:cNvSpPr>
              <p:nvPr/>
            </p:nvSpPr>
            <p:spPr>
              <a:xfrm>
                <a:off x="302157" y="3046888"/>
                <a:ext cx="2900238" cy="52322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F37671-317C-472B-B71C-009C7AE99B90}"/>
                  </a:ext>
                </a:extLst>
              </p:cNvPr>
              <p:cNvSpPr txBox="1"/>
              <p:nvPr/>
            </p:nvSpPr>
            <p:spPr>
              <a:xfrm>
                <a:off x="373048" y="6152691"/>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 </m:t>
                          </m:r>
                          <m:r>
                            <a:rPr lang="en-GB" b="0" i="1" smtClean="0">
                              <a:latin typeface="Cambria Math" panose="02040503050406030204" pitchFamily="18" charset="0"/>
                            </a:rPr>
                            <m:t>h</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11" name="TextBox 10">
                <a:extLst>
                  <a:ext uri="{FF2B5EF4-FFF2-40B4-BE49-F238E27FC236}">
                    <a16:creationId xmlns:a16="http://schemas.microsoft.com/office/drawing/2014/main" id="{34F37671-317C-472B-B71C-009C7AE99B90}"/>
                  </a:ext>
                </a:extLst>
              </p:cNvPr>
              <p:cNvSpPr txBox="1">
                <a:spLocks noRot="1" noChangeAspect="1" noMove="1" noResize="1" noEditPoints="1" noAdjustHandles="1" noChangeArrowheads="1" noChangeShapeType="1" noTextEdit="1"/>
              </p:cNvSpPr>
              <p:nvPr/>
            </p:nvSpPr>
            <p:spPr>
              <a:xfrm>
                <a:off x="373048" y="6152691"/>
                <a:ext cx="3401170" cy="523220"/>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2A7DBA5-2ACE-48CA-AE16-90F619FF9698}"/>
                  </a:ext>
                </a:extLst>
              </p:cNvPr>
              <p:cNvSpPr txBox="1"/>
              <p:nvPr/>
            </p:nvSpPr>
            <p:spPr>
              <a:xfrm>
                <a:off x="235895" y="4097162"/>
                <a:ext cx="8741127" cy="9389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r>
                            <a:rPr lang="en-GB" i="1">
                              <a:latin typeface="Cambria Math" panose="02040503050406030204" pitchFamily="18" charset="0"/>
                            </a:rPr>
                            <m:t>−</m:t>
                          </m:r>
                          <m:r>
                            <a:rPr lang="en-GB" i="1">
                              <a:latin typeface="Cambria Math" panose="02040503050406030204" pitchFamily="18" charset="0"/>
                            </a:rPr>
                            <m:t>6</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num>
                        <m:den>
                          <m:r>
                            <a:rPr lang="en-GB" i="1">
                              <a:latin typeface="Cambria Math" panose="02040503050406030204" pitchFamily="18" charset="0"/>
                            </a:rPr>
                            <m:t>9</m:t>
                          </m:r>
                        </m:den>
                      </m:f>
                      <m:r>
                        <a:rPr lang="en-GB" sz="2800" b="0" i="1" smtClean="0">
                          <a:latin typeface="Cambria Math" panose="02040503050406030204" pitchFamily="18" charset="0"/>
                        </a:rPr>
                        <m:t>=</m:t>
                      </m:r>
                      <m:sSub>
                        <m:sSubPr>
                          <m:ctrlPr>
                            <a:rPr lang="th-TH" sz="2800" i="1">
                              <a:latin typeface="Cambria Math" panose="02040503050406030204" pitchFamily="18" charset="0"/>
                            </a:rPr>
                          </m:ctrlPr>
                        </m:sSubPr>
                        <m:e>
                          <m:r>
                            <a:rPr lang="en-GB" sz="2800" i="1">
                              <a:latin typeface="Cambria Math" panose="02040503050406030204" pitchFamily="18" charset="0"/>
                            </a:rPr>
                            <m:t>𝐼</m:t>
                          </m:r>
                        </m:e>
                        <m:sub>
                          <m:r>
                            <a:rPr lang="en-GB" sz="2800" i="1">
                              <a:latin typeface="Cambria Math" panose="02040503050406030204" pitchFamily="18" charset="0"/>
                            </a:rPr>
                            <m:t>2</m:t>
                          </m:r>
                        </m:sub>
                      </m:sSub>
                      <m:r>
                        <a:rPr lang="en-GB" i="1">
                          <a:latin typeface="Cambria Math" panose="02040503050406030204" pitchFamily="18" charset="0"/>
                          <a:sym typeface="Symbol" panose="05050102010706020507" pitchFamily="18" charset="2"/>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6</m:t>
                          </m:r>
                        </m:num>
                        <m:den>
                          <m:r>
                            <a:rPr lang="en-GB" b="0" i="1" smtClean="0">
                              <a:latin typeface="Cambria Math" panose="02040503050406030204" pitchFamily="18" charset="0"/>
                            </a:rPr>
                            <m:t>9</m:t>
                          </m:r>
                        </m:den>
                      </m:f>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9</m:t>
                          </m:r>
                        </m:den>
                      </m:f>
                      <m:r>
                        <a:rPr lang="th-TH" b="0" i="1" smtClean="0">
                          <a:latin typeface="Cambria Math" panose="02040503050406030204" pitchFamily="18" charset="0"/>
                        </a:rPr>
                        <m:t> </m:t>
                      </m:r>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r>
                        <a:rPr lang="en-GB" i="1">
                          <a:latin typeface="Cambria Math" panose="02040503050406030204" pitchFamily="18" charset="0"/>
                          <a:sym typeface="Symbol" panose="05050102010706020507" pitchFamily="18" charset="2"/>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r>
                        <a:rPr lang="en-GB" i="1">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9</m:t>
                          </m:r>
                        </m:den>
                      </m:f>
                      <m:r>
                        <a:rPr lang="th-TH" i="1">
                          <a:latin typeface="Cambria Math" panose="02040503050406030204" pitchFamily="18" charset="0"/>
                        </a:rPr>
                        <m:t> </m:t>
                      </m:r>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oMath>
                  </m:oMathPara>
                </a14:m>
                <a:endParaRPr lang="th-TH" dirty="0"/>
              </a:p>
            </p:txBody>
          </p:sp>
        </mc:Choice>
        <mc:Fallback xmlns="">
          <p:sp>
            <p:nvSpPr>
              <p:cNvPr id="15" name="TextBox 14">
                <a:extLst>
                  <a:ext uri="{FF2B5EF4-FFF2-40B4-BE49-F238E27FC236}">
                    <a16:creationId xmlns:a16="http://schemas.microsoft.com/office/drawing/2014/main" id="{D2A7DBA5-2ACE-48CA-AE16-90F619FF9698}"/>
                  </a:ext>
                </a:extLst>
              </p:cNvPr>
              <p:cNvSpPr txBox="1">
                <a:spLocks noRot="1" noChangeAspect="1" noMove="1" noResize="1" noEditPoints="1" noAdjustHandles="1" noChangeArrowheads="1" noChangeShapeType="1" noTextEdit="1"/>
              </p:cNvSpPr>
              <p:nvPr/>
            </p:nvSpPr>
            <p:spPr>
              <a:xfrm>
                <a:off x="235895" y="4097162"/>
                <a:ext cx="8741127" cy="938975"/>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5B48B6A-4A9C-4954-8FB6-2F3D346EDFB5}"/>
                  </a:ext>
                </a:extLst>
              </p:cNvPr>
              <p:cNvSpPr txBox="1"/>
              <p:nvPr/>
            </p:nvSpPr>
            <p:spPr>
              <a:xfrm>
                <a:off x="81501" y="4974036"/>
                <a:ext cx="3727174" cy="901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r>
                        <a:rPr lang="en-GB" i="1">
                          <a:latin typeface="Cambria Math" panose="02040503050406030204" pitchFamily="18" charset="0"/>
                        </a:rPr>
                        <m:t>=−</m:t>
                      </m:r>
                      <m:f>
                        <m:fPr>
                          <m:ctrlPr>
                            <a:rPr lang="en-GB" i="1">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9</m:t>
                          </m:r>
                        </m:den>
                      </m:f>
                      <m:r>
                        <a:rPr lang="th-TH" i="1">
                          <a:latin typeface="Cambria Math" panose="02040503050406030204" pitchFamily="18" charset="0"/>
                        </a:rPr>
                        <m:t> </m:t>
                      </m:r>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oMath>
                  </m:oMathPara>
                </a14:m>
                <a:endParaRPr lang="th-TH" dirty="0"/>
              </a:p>
            </p:txBody>
          </p:sp>
        </mc:Choice>
        <mc:Fallback xmlns="">
          <p:sp>
            <p:nvSpPr>
              <p:cNvPr id="18" name="TextBox 17">
                <a:extLst>
                  <a:ext uri="{FF2B5EF4-FFF2-40B4-BE49-F238E27FC236}">
                    <a16:creationId xmlns:a16="http://schemas.microsoft.com/office/drawing/2014/main" id="{15B48B6A-4A9C-4954-8FB6-2F3D346EDFB5}"/>
                  </a:ext>
                </a:extLst>
              </p:cNvPr>
              <p:cNvSpPr txBox="1">
                <a:spLocks noRot="1" noChangeAspect="1" noMove="1" noResize="1" noEditPoints="1" noAdjustHandles="1" noChangeArrowheads="1" noChangeShapeType="1" noTextEdit="1"/>
              </p:cNvSpPr>
              <p:nvPr/>
            </p:nvSpPr>
            <p:spPr>
              <a:xfrm>
                <a:off x="81501" y="4974036"/>
                <a:ext cx="3727174" cy="901785"/>
              </a:xfrm>
              <a:prstGeom prst="rect">
                <a:avLst/>
              </a:prstGeom>
              <a:blipFill>
                <a:blip r:embed="rId7"/>
                <a:stretch>
                  <a:fillRect/>
                </a:stretch>
              </a:blipFill>
            </p:spPr>
            <p:txBody>
              <a:bodyPr/>
              <a:lstStyle/>
              <a:p>
                <a:r>
                  <a:rPr lang="th-TH">
                    <a:noFill/>
                  </a:rPr>
                  <a:t> </a:t>
                </a:r>
              </a:p>
            </p:txBody>
          </p:sp>
        </mc:Fallback>
      </mc:AlternateContent>
      <p:cxnSp>
        <p:nvCxnSpPr>
          <p:cNvPr id="5" name="Straight Arrow Connector 4">
            <a:extLst>
              <a:ext uri="{FF2B5EF4-FFF2-40B4-BE49-F238E27FC236}">
                <a16:creationId xmlns:a16="http://schemas.microsoft.com/office/drawing/2014/main" id="{AE1B56E7-666C-452B-A61C-A52360133A50}"/>
              </a:ext>
            </a:extLst>
          </p:cNvPr>
          <p:cNvCxnSpPr>
            <a:cxnSpLocks/>
          </p:cNvCxnSpPr>
          <p:nvPr/>
        </p:nvCxnSpPr>
        <p:spPr>
          <a:xfrm flipV="1">
            <a:off x="1630017" y="5788550"/>
            <a:ext cx="0" cy="50093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449A84-2CA5-4083-A496-C917AAA21382}"/>
              </a:ext>
            </a:extLst>
          </p:cNvPr>
          <p:cNvCxnSpPr>
            <a:cxnSpLocks/>
          </p:cNvCxnSpPr>
          <p:nvPr/>
        </p:nvCxnSpPr>
        <p:spPr>
          <a:xfrm flipV="1">
            <a:off x="2776330" y="5772647"/>
            <a:ext cx="0" cy="516836"/>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92EBEA3-C7F5-47A4-9CA7-FF2F7419269B}"/>
                  </a:ext>
                </a:extLst>
              </p:cNvPr>
              <p:cNvSpPr txBox="1"/>
              <p:nvPr/>
            </p:nvSpPr>
            <p:spPr>
              <a:xfrm>
                <a:off x="6154313" y="5424928"/>
                <a:ext cx="3569141" cy="901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b="1" i="1" smtClean="0">
                              <a:solidFill>
                                <a:srgbClr val="C00000"/>
                              </a:solidFill>
                              <a:latin typeface="Cambria Math" panose="02040503050406030204" pitchFamily="18" charset="0"/>
                            </a:rPr>
                          </m:ctrlPr>
                        </m:sSubPr>
                        <m:e>
                          <m:r>
                            <a:rPr lang="en-GB" b="1" i="1" smtClean="0">
                              <a:solidFill>
                                <a:srgbClr val="C00000"/>
                              </a:solidFill>
                              <a:latin typeface="Cambria Math" panose="02040503050406030204" pitchFamily="18" charset="0"/>
                            </a:rPr>
                            <m:t> </m:t>
                          </m:r>
                          <m:r>
                            <a:rPr lang="en-GB" b="1" i="1" smtClean="0">
                              <a:solidFill>
                                <a:srgbClr val="C00000"/>
                              </a:solidFill>
                              <a:latin typeface="Cambria Math" panose="02040503050406030204" pitchFamily="18" charset="0"/>
                            </a:rPr>
                            <m:t>𝒉</m:t>
                          </m:r>
                        </m:e>
                        <m:sub>
                          <m:r>
                            <a:rPr lang="en-GB" b="1" i="1" smtClean="0">
                              <a:solidFill>
                                <a:srgbClr val="C00000"/>
                              </a:solidFill>
                              <a:latin typeface="Cambria Math" panose="02040503050406030204" pitchFamily="18" charset="0"/>
                            </a:rPr>
                            <m:t>𝟐𝟏</m:t>
                          </m:r>
                        </m:sub>
                      </m:sSub>
                      <m:r>
                        <a:rPr lang="en-GB" b="1" i="1" smtClean="0">
                          <a:solidFill>
                            <a:srgbClr val="C00000"/>
                          </a:solidFill>
                          <a:latin typeface="Cambria Math" panose="02040503050406030204" pitchFamily="18" charset="0"/>
                        </a:rPr>
                        <m:t>=−</m:t>
                      </m:r>
                      <m:f>
                        <m:fPr>
                          <m:ctrlPr>
                            <a:rPr lang="en-GB" b="1" i="1" smtClean="0">
                              <a:solidFill>
                                <a:srgbClr val="C00000"/>
                              </a:solidFill>
                              <a:latin typeface="Cambria Math" panose="02040503050406030204" pitchFamily="18" charset="0"/>
                            </a:rPr>
                          </m:ctrlPr>
                        </m:fPr>
                        <m:num>
                          <m:r>
                            <a:rPr lang="en-GB" b="1" i="1" smtClean="0">
                              <a:solidFill>
                                <a:srgbClr val="C00000"/>
                              </a:solidFill>
                              <a:latin typeface="Cambria Math" panose="02040503050406030204" pitchFamily="18" charset="0"/>
                            </a:rPr>
                            <m:t>𝟐</m:t>
                          </m:r>
                        </m:num>
                        <m:den>
                          <m:r>
                            <a:rPr lang="en-GB" b="1" i="1" smtClean="0">
                              <a:solidFill>
                                <a:srgbClr val="C00000"/>
                              </a:solidFill>
                              <a:latin typeface="Cambria Math" panose="02040503050406030204" pitchFamily="18" charset="0"/>
                            </a:rPr>
                            <m:t>𝟑</m:t>
                          </m:r>
                        </m:den>
                      </m:f>
                      <m:r>
                        <a:rPr lang="en-GB" b="1" i="1" smtClean="0">
                          <a:solidFill>
                            <a:srgbClr val="C00000"/>
                          </a:solidFill>
                          <a:latin typeface="Cambria Math" panose="02040503050406030204" pitchFamily="18" charset="0"/>
                        </a:rPr>
                        <m:t>,</m:t>
                      </m:r>
                      <m:sSub>
                        <m:sSubPr>
                          <m:ctrlPr>
                            <a:rPr lang="th-TH" b="1" i="1">
                              <a:solidFill>
                                <a:srgbClr val="C00000"/>
                              </a:solidFill>
                              <a:latin typeface="Cambria Math" panose="02040503050406030204" pitchFamily="18" charset="0"/>
                            </a:rPr>
                          </m:ctrlPr>
                        </m:sSubPr>
                        <m:e>
                          <m:r>
                            <a:rPr lang="en-GB" b="1" i="1">
                              <a:solidFill>
                                <a:srgbClr val="C00000"/>
                              </a:solidFill>
                              <a:latin typeface="Cambria Math" panose="02040503050406030204" pitchFamily="18" charset="0"/>
                            </a:rPr>
                            <m:t> </m:t>
                          </m:r>
                          <m:r>
                            <a:rPr lang="en-GB" b="1" i="1">
                              <a:solidFill>
                                <a:srgbClr val="C00000"/>
                              </a:solidFill>
                              <a:latin typeface="Cambria Math" panose="02040503050406030204" pitchFamily="18" charset="0"/>
                            </a:rPr>
                            <m:t>𝒉</m:t>
                          </m:r>
                        </m:e>
                        <m:sub>
                          <m:r>
                            <a:rPr lang="en-GB" b="1" i="1">
                              <a:solidFill>
                                <a:srgbClr val="C00000"/>
                              </a:solidFill>
                              <a:latin typeface="Cambria Math" panose="02040503050406030204" pitchFamily="18" charset="0"/>
                            </a:rPr>
                            <m:t>𝟐</m:t>
                          </m:r>
                          <m:r>
                            <a:rPr lang="en-GB" b="1" i="1" smtClean="0">
                              <a:solidFill>
                                <a:srgbClr val="C00000"/>
                              </a:solidFill>
                              <a:latin typeface="Cambria Math" panose="02040503050406030204" pitchFamily="18" charset="0"/>
                            </a:rPr>
                            <m:t>𝟐</m:t>
                          </m:r>
                        </m:sub>
                      </m:sSub>
                      <m:r>
                        <a:rPr lang="en-GB" b="1" i="1">
                          <a:solidFill>
                            <a:srgbClr val="C00000"/>
                          </a:solidFill>
                          <a:latin typeface="Cambria Math" panose="02040503050406030204" pitchFamily="18" charset="0"/>
                        </a:rPr>
                        <m:t>=</m:t>
                      </m:r>
                      <m:f>
                        <m:fPr>
                          <m:ctrlPr>
                            <a:rPr lang="en-GB" b="1" i="1">
                              <a:solidFill>
                                <a:srgbClr val="C00000"/>
                              </a:solidFill>
                              <a:latin typeface="Cambria Math" panose="02040503050406030204" pitchFamily="18" charset="0"/>
                            </a:rPr>
                          </m:ctrlPr>
                        </m:fPr>
                        <m:num>
                          <m:r>
                            <a:rPr lang="en-GB" b="1" i="1" smtClean="0">
                              <a:solidFill>
                                <a:srgbClr val="C00000"/>
                              </a:solidFill>
                              <a:latin typeface="Cambria Math" panose="02040503050406030204" pitchFamily="18" charset="0"/>
                            </a:rPr>
                            <m:t>𝟏</m:t>
                          </m:r>
                        </m:num>
                        <m:den>
                          <m:r>
                            <a:rPr lang="en-GB" b="1" i="1" smtClean="0">
                              <a:solidFill>
                                <a:srgbClr val="C00000"/>
                              </a:solidFill>
                              <a:latin typeface="Cambria Math" panose="02040503050406030204" pitchFamily="18" charset="0"/>
                            </a:rPr>
                            <m:t>𝟗</m:t>
                          </m:r>
                        </m:den>
                      </m:f>
                    </m:oMath>
                  </m:oMathPara>
                </a14:m>
                <a:endParaRPr lang="th-TH" b="1" dirty="0"/>
              </a:p>
            </p:txBody>
          </p:sp>
        </mc:Choice>
        <mc:Fallback xmlns="">
          <p:sp>
            <p:nvSpPr>
              <p:cNvPr id="23" name="TextBox 22">
                <a:extLst>
                  <a:ext uri="{FF2B5EF4-FFF2-40B4-BE49-F238E27FC236}">
                    <a16:creationId xmlns:a16="http://schemas.microsoft.com/office/drawing/2014/main" id="{192EBEA3-C7F5-47A4-9CA7-FF2F7419269B}"/>
                  </a:ext>
                </a:extLst>
              </p:cNvPr>
              <p:cNvSpPr txBox="1">
                <a:spLocks noRot="1" noChangeAspect="1" noMove="1" noResize="1" noEditPoints="1" noAdjustHandles="1" noChangeArrowheads="1" noChangeShapeType="1" noTextEdit="1"/>
              </p:cNvSpPr>
              <p:nvPr/>
            </p:nvSpPr>
            <p:spPr>
              <a:xfrm>
                <a:off x="6154313" y="5424928"/>
                <a:ext cx="3569141" cy="901785"/>
              </a:xfrm>
              <a:prstGeom prst="rect">
                <a:avLst/>
              </a:prstGeom>
              <a:blipFill>
                <a:blip r:embed="rId8"/>
                <a:stretch>
                  <a:fillRect/>
                </a:stretch>
              </a:blipFill>
            </p:spPr>
            <p:txBody>
              <a:bodyPr/>
              <a:lstStyle/>
              <a:p>
                <a:r>
                  <a:rPr lang="th-TH">
                    <a:noFill/>
                  </a:rPr>
                  <a:t> </a:t>
                </a:r>
              </a:p>
            </p:txBody>
          </p:sp>
        </mc:Fallback>
      </mc:AlternateContent>
      <p:sp>
        <p:nvSpPr>
          <p:cNvPr id="25" name="TextBox 24">
            <a:extLst>
              <a:ext uri="{FF2B5EF4-FFF2-40B4-BE49-F238E27FC236}">
                <a16:creationId xmlns:a16="http://schemas.microsoft.com/office/drawing/2014/main" id="{55C4A4FB-42C7-42B4-94BB-1F5802992FD7}"/>
              </a:ext>
            </a:extLst>
          </p:cNvPr>
          <p:cNvSpPr txBox="1"/>
          <p:nvPr/>
        </p:nvSpPr>
        <p:spPr>
          <a:xfrm>
            <a:off x="241024" y="54908"/>
            <a:ext cx="10803338" cy="523220"/>
          </a:xfrm>
          <a:prstGeom prst="rect">
            <a:avLst/>
          </a:prstGeom>
          <a:noFill/>
        </p:spPr>
        <p:txBody>
          <a:bodyPr wrap="square">
            <a:spAutoFit/>
          </a:bodyPr>
          <a:lstStyle/>
          <a:p>
            <a:r>
              <a:rPr lang="en-US" sz="2800" b="1" dirty="0">
                <a:solidFill>
                  <a:srgbClr val="C00000"/>
                </a:solidFill>
              </a:rPr>
              <a:t>Q: Determine the h-Parameter for the given circuit below</a:t>
            </a:r>
            <a:endParaRPr lang="th-TH"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69D2600-4AF9-4F49-A6D8-CFF9817DD23D}"/>
                  </a:ext>
                </a:extLst>
              </p:cNvPr>
              <p:cNvSpPr txBox="1"/>
              <p:nvPr/>
            </p:nvSpPr>
            <p:spPr>
              <a:xfrm>
                <a:off x="7323150" y="753347"/>
                <a:ext cx="3012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27" name="TextBox 26">
                <a:extLst>
                  <a:ext uri="{FF2B5EF4-FFF2-40B4-BE49-F238E27FC236}">
                    <a16:creationId xmlns:a16="http://schemas.microsoft.com/office/drawing/2014/main" id="{A69D2600-4AF9-4F49-A6D8-CFF9817DD23D}"/>
                  </a:ext>
                </a:extLst>
              </p:cNvPr>
              <p:cNvSpPr txBox="1">
                <a:spLocks noRot="1" noChangeAspect="1" noMove="1" noResize="1" noEditPoints="1" noAdjustHandles="1" noChangeArrowheads="1" noChangeShapeType="1" noTextEdit="1"/>
              </p:cNvSpPr>
              <p:nvPr/>
            </p:nvSpPr>
            <p:spPr>
              <a:xfrm>
                <a:off x="7323150" y="753347"/>
                <a:ext cx="3012235" cy="430887"/>
              </a:xfrm>
              <a:prstGeom prst="rect">
                <a:avLst/>
              </a:prstGeom>
              <a:blipFill>
                <a:blip r:embed="rId9"/>
                <a:stretch>
                  <a:fillRect l="-2429" t="-5714" r="-607" b="-571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E7437B4-362D-4BAB-91C0-56143D97765F}"/>
                  </a:ext>
                </a:extLst>
              </p:cNvPr>
              <p:cNvSpPr txBox="1"/>
              <p:nvPr/>
            </p:nvSpPr>
            <p:spPr>
              <a:xfrm>
                <a:off x="7128682" y="1322329"/>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28" name="TextBox 27">
                <a:extLst>
                  <a:ext uri="{FF2B5EF4-FFF2-40B4-BE49-F238E27FC236}">
                    <a16:creationId xmlns:a16="http://schemas.microsoft.com/office/drawing/2014/main" id="{7E7437B4-362D-4BAB-91C0-56143D97765F}"/>
                  </a:ext>
                </a:extLst>
              </p:cNvPr>
              <p:cNvSpPr txBox="1">
                <a:spLocks noRot="1" noChangeAspect="1" noMove="1" noResize="1" noEditPoints="1" noAdjustHandles="1" noChangeArrowheads="1" noChangeShapeType="1" noTextEdit="1"/>
              </p:cNvSpPr>
              <p:nvPr/>
            </p:nvSpPr>
            <p:spPr>
              <a:xfrm>
                <a:off x="7128682" y="1322329"/>
                <a:ext cx="3401170" cy="523220"/>
              </a:xfrm>
              <a:prstGeom prst="rect">
                <a:avLst/>
              </a:prstGeom>
              <a:blipFill>
                <a:blip r:embed="rId10"/>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1147443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71E7D54-791F-45D0-9133-8D9783CFFA6F}"/>
              </a:ext>
            </a:extLst>
          </p:cNvPr>
          <p:cNvPicPr>
            <a:picLocks noChangeAspect="1"/>
          </p:cNvPicPr>
          <p:nvPr/>
        </p:nvPicPr>
        <p:blipFill>
          <a:blip r:embed="rId2"/>
          <a:stretch>
            <a:fillRect/>
          </a:stretch>
        </p:blipFill>
        <p:spPr>
          <a:xfrm>
            <a:off x="349194" y="77151"/>
            <a:ext cx="5962650" cy="23392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FFAFFC-D520-4F58-9229-23C48E8DAAF0}"/>
                  </a:ext>
                </a:extLst>
              </p:cNvPr>
              <p:cNvSpPr txBox="1"/>
              <p:nvPr/>
            </p:nvSpPr>
            <p:spPr>
              <a:xfrm>
                <a:off x="518481" y="3015242"/>
                <a:ext cx="11155037"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2</m:t>
                      </m:r>
                      <m:sSub>
                        <m:sSubPr>
                          <m:ctrlPr>
                            <a:rPr lang="th-TH" i="1">
                              <a:latin typeface="Cambria Math" panose="02040503050406030204" pitchFamily="18" charset="0"/>
                            </a:rPr>
                          </m:ctrlPr>
                        </m:sSubPr>
                        <m:e>
                          <m:r>
                            <a:rPr lang="en-GB" b="0" i="1" smtClean="0">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6</m:t>
                      </m:r>
                      <m:d>
                        <m:dPr>
                          <m:ctrlPr>
                            <a:rPr lang="en-GB" b="0" i="1" smtClean="0">
                              <a:latin typeface="Cambria Math" panose="02040503050406030204" pitchFamily="18" charset="0"/>
                            </a:rPr>
                          </m:ctrlPr>
                        </m:dPr>
                        <m:e>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2</m:t>
                              </m:r>
                            </m:sub>
                          </m:sSub>
                        </m:e>
                      </m:d>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sym typeface="Symbol" panose="05050102010706020507" pitchFamily="18" charset="2"/>
                        </a:rPr>
                        <m:t></m:t>
                      </m:r>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2</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6</m:t>
                      </m:r>
                      <m:d>
                        <m:dPr>
                          <m:ctrlPr>
                            <a:rPr lang="en-GB" b="0" i="1" smtClean="0">
                              <a:latin typeface="Cambria Math" panose="02040503050406030204" pitchFamily="18" charset="0"/>
                            </a:rPr>
                          </m:ctrlPr>
                        </m:dPr>
                        <m:e>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e>
                      </m:d>
                      <m:r>
                        <a:rPr lang="en-GB" i="1">
                          <a:latin typeface="Cambria Math" panose="02040503050406030204" pitchFamily="18" charset="0"/>
                          <a:sym typeface="Symbol" panose="05050102010706020507" pitchFamily="18" charset="2"/>
                        </a:rPr>
                        <m:t></m:t>
                      </m:r>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2</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6</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6</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oMath>
                  </m:oMathPara>
                </a14:m>
                <a:endParaRPr lang="th-TH" dirty="0"/>
              </a:p>
            </p:txBody>
          </p:sp>
        </mc:Choice>
        <mc:Fallback xmlns="">
          <p:sp>
            <p:nvSpPr>
              <p:cNvPr id="8" name="TextBox 7">
                <a:extLst>
                  <a:ext uri="{FF2B5EF4-FFF2-40B4-BE49-F238E27FC236}">
                    <a16:creationId xmlns:a16="http://schemas.microsoft.com/office/drawing/2014/main" id="{78FFAFFC-D520-4F58-9229-23C48E8DAAF0}"/>
                  </a:ext>
                </a:extLst>
              </p:cNvPr>
              <p:cNvSpPr txBox="1">
                <a:spLocks noRot="1" noChangeAspect="1" noMove="1" noResize="1" noEditPoints="1" noAdjustHandles="1" noChangeArrowheads="1" noChangeShapeType="1" noTextEdit="1"/>
              </p:cNvSpPr>
              <p:nvPr/>
            </p:nvSpPr>
            <p:spPr>
              <a:xfrm>
                <a:off x="518481" y="3015242"/>
                <a:ext cx="11155037" cy="430887"/>
              </a:xfrm>
              <a:prstGeom prst="rect">
                <a:avLst/>
              </a:prstGeom>
              <a:blipFill>
                <a:blip r:embed="rId3"/>
                <a:stretch>
                  <a:fillRect t="-2857" b="-5714"/>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F095F34-A963-495B-8157-3E383F697383}"/>
                  </a:ext>
                </a:extLst>
              </p:cNvPr>
              <p:cNvSpPr txBox="1"/>
              <p:nvPr/>
            </p:nvSpPr>
            <p:spPr>
              <a:xfrm>
                <a:off x="518481" y="2520610"/>
                <a:ext cx="2900238"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𝐴𝑡</m:t>
                      </m:r>
                      <m:r>
                        <a:rPr lang="en-GB" b="0" i="1" smtClean="0">
                          <a:latin typeface="Cambria Math" panose="02040503050406030204" pitchFamily="18" charset="0"/>
                        </a:rPr>
                        <m:t> </m:t>
                      </m:r>
                      <m:r>
                        <a:rPr lang="en-GB" b="0" i="1" smtClean="0">
                          <a:latin typeface="Cambria Math" panose="02040503050406030204" pitchFamily="18" charset="0"/>
                        </a:rPr>
                        <m:t>𝑁𝑜𝑑𝑒</m:t>
                      </m:r>
                      <m:r>
                        <a:rPr lang="en-GB" b="0" i="1" smtClean="0">
                          <a:latin typeface="Cambria Math" panose="02040503050406030204" pitchFamily="18" charset="0"/>
                        </a:rPr>
                        <m:t> </m:t>
                      </m:r>
                      <m:r>
                        <a:rPr lang="en-GB" b="0" i="1" smtClean="0">
                          <a:latin typeface="Cambria Math" panose="02040503050406030204" pitchFamily="18" charset="0"/>
                        </a:rPr>
                        <m:t>𝑁𝑜</m:t>
                      </m:r>
                      <m:r>
                        <a:rPr lang="en-GB" b="0" i="1" smtClean="0">
                          <a:latin typeface="Cambria Math" panose="02040503050406030204" pitchFamily="18" charset="0"/>
                        </a:rPr>
                        <m:t>:</m:t>
                      </m:r>
                      <m:r>
                        <a:rPr lang="en-GB" b="0" i="1" smtClean="0">
                          <a:latin typeface="Cambria Math" panose="02040503050406030204" pitchFamily="18" charset="0"/>
                        </a:rPr>
                        <m:t>1</m:t>
                      </m:r>
                    </m:oMath>
                  </m:oMathPara>
                </a14:m>
                <a:endParaRPr lang="th-TH" dirty="0"/>
              </a:p>
            </p:txBody>
          </p:sp>
        </mc:Choice>
        <mc:Fallback xmlns="">
          <p:sp>
            <p:nvSpPr>
              <p:cNvPr id="9" name="TextBox 8">
                <a:extLst>
                  <a:ext uri="{FF2B5EF4-FFF2-40B4-BE49-F238E27FC236}">
                    <a16:creationId xmlns:a16="http://schemas.microsoft.com/office/drawing/2014/main" id="{6F095F34-A963-495B-8157-3E383F697383}"/>
                  </a:ext>
                </a:extLst>
              </p:cNvPr>
              <p:cNvSpPr txBox="1">
                <a:spLocks noRot="1" noChangeAspect="1" noMove="1" noResize="1" noEditPoints="1" noAdjustHandles="1" noChangeArrowheads="1" noChangeShapeType="1" noTextEdit="1"/>
              </p:cNvSpPr>
              <p:nvPr/>
            </p:nvSpPr>
            <p:spPr>
              <a:xfrm>
                <a:off x="518481" y="2520610"/>
                <a:ext cx="2900238" cy="523220"/>
              </a:xfrm>
              <a:prstGeom prst="rect">
                <a:avLst/>
              </a:prstGeom>
              <a:blipFill>
                <a:blip r:embed="rId4"/>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C188A4C-28C7-4CDF-B285-3C1D5D4DC058}"/>
                  </a:ext>
                </a:extLst>
              </p:cNvPr>
              <p:cNvSpPr txBox="1"/>
              <p:nvPr/>
            </p:nvSpPr>
            <p:spPr>
              <a:xfrm>
                <a:off x="8476090" y="1031337"/>
                <a:ext cx="3012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10" name="TextBox 9">
                <a:extLst>
                  <a:ext uri="{FF2B5EF4-FFF2-40B4-BE49-F238E27FC236}">
                    <a16:creationId xmlns:a16="http://schemas.microsoft.com/office/drawing/2014/main" id="{4C188A4C-28C7-4CDF-B285-3C1D5D4DC058}"/>
                  </a:ext>
                </a:extLst>
              </p:cNvPr>
              <p:cNvSpPr txBox="1">
                <a:spLocks noRot="1" noChangeAspect="1" noMove="1" noResize="1" noEditPoints="1" noAdjustHandles="1" noChangeArrowheads="1" noChangeShapeType="1" noTextEdit="1"/>
              </p:cNvSpPr>
              <p:nvPr/>
            </p:nvSpPr>
            <p:spPr>
              <a:xfrm>
                <a:off x="8476090" y="1031337"/>
                <a:ext cx="3012235" cy="430887"/>
              </a:xfrm>
              <a:prstGeom prst="rect">
                <a:avLst/>
              </a:prstGeom>
              <a:blipFill>
                <a:blip r:embed="rId5"/>
                <a:stretch>
                  <a:fillRect l="-2424" t="-5634" r="-404" b="-422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4F37671-317C-472B-B71C-009C7AE99B90}"/>
                  </a:ext>
                </a:extLst>
              </p:cNvPr>
              <p:cNvSpPr txBox="1"/>
              <p:nvPr/>
            </p:nvSpPr>
            <p:spPr>
              <a:xfrm>
                <a:off x="8281622" y="1600319"/>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11" name="TextBox 10">
                <a:extLst>
                  <a:ext uri="{FF2B5EF4-FFF2-40B4-BE49-F238E27FC236}">
                    <a16:creationId xmlns:a16="http://schemas.microsoft.com/office/drawing/2014/main" id="{34F37671-317C-472B-B71C-009C7AE99B90}"/>
                  </a:ext>
                </a:extLst>
              </p:cNvPr>
              <p:cNvSpPr txBox="1">
                <a:spLocks noRot="1" noChangeAspect="1" noMove="1" noResize="1" noEditPoints="1" noAdjustHandles="1" noChangeArrowheads="1" noChangeShapeType="1" noTextEdit="1"/>
              </p:cNvSpPr>
              <p:nvPr/>
            </p:nvSpPr>
            <p:spPr>
              <a:xfrm>
                <a:off x="8281622" y="1600319"/>
                <a:ext cx="3401170" cy="523220"/>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4E767DA-A29B-4544-8CCD-B3CBB7A35F6C}"/>
                  </a:ext>
                </a:extLst>
              </p:cNvPr>
              <p:cNvSpPr txBox="1"/>
              <p:nvPr/>
            </p:nvSpPr>
            <p:spPr>
              <a:xfrm>
                <a:off x="518481" y="3642663"/>
                <a:ext cx="53177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i="1">
                          <a:latin typeface="Cambria Math" panose="02040503050406030204" pitchFamily="18" charset="0"/>
                        </a:rPr>
                        <m:t>=</m:t>
                      </m:r>
                      <m:r>
                        <a:rPr lang="en-GB" b="0" i="1" smtClean="0">
                          <a:latin typeface="Cambria Math" panose="02040503050406030204" pitchFamily="18" charset="0"/>
                        </a:rPr>
                        <m:t>8</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     </m:t>
                      </m:r>
                      <m:r>
                        <a:rPr lang="en-GB" b="0" i="1" smtClean="0">
                          <a:latin typeface="Cambria Math" panose="02040503050406030204" pitchFamily="18" charset="0"/>
                        </a:rPr>
                        <m:t>6</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r>
                        <a:rPr lang="en-GB" b="0" i="1" smtClean="0">
                          <a:latin typeface="Cambria Math" panose="02040503050406030204" pitchFamily="18" charset="0"/>
                        </a:rPr>
                        <m:t> −−−−−−(</m:t>
                      </m:r>
                      <m:r>
                        <a:rPr lang="en-GB" b="0" i="1" smtClean="0">
                          <a:latin typeface="Cambria Math" panose="02040503050406030204" pitchFamily="18" charset="0"/>
                        </a:rPr>
                        <m:t>𝐴</m:t>
                      </m:r>
                      <m:r>
                        <a:rPr lang="en-GB" b="0" i="1" smtClean="0">
                          <a:latin typeface="Cambria Math" panose="02040503050406030204" pitchFamily="18" charset="0"/>
                        </a:rPr>
                        <m:t>)</m:t>
                      </m:r>
                    </m:oMath>
                  </m:oMathPara>
                </a14:m>
                <a:endParaRPr lang="th-TH" dirty="0"/>
              </a:p>
            </p:txBody>
          </p:sp>
        </mc:Choice>
        <mc:Fallback xmlns="">
          <p:sp>
            <p:nvSpPr>
              <p:cNvPr id="13" name="TextBox 12">
                <a:extLst>
                  <a:ext uri="{FF2B5EF4-FFF2-40B4-BE49-F238E27FC236}">
                    <a16:creationId xmlns:a16="http://schemas.microsoft.com/office/drawing/2014/main" id="{B4E767DA-A29B-4544-8CCD-B3CBB7A35F6C}"/>
                  </a:ext>
                </a:extLst>
              </p:cNvPr>
              <p:cNvSpPr txBox="1">
                <a:spLocks noRot="1" noChangeAspect="1" noMove="1" noResize="1" noEditPoints="1" noAdjustHandles="1" noChangeArrowheads="1" noChangeShapeType="1" noTextEdit="1"/>
              </p:cNvSpPr>
              <p:nvPr/>
            </p:nvSpPr>
            <p:spPr>
              <a:xfrm>
                <a:off x="518481" y="3642663"/>
                <a:ext cx="5317776" cy="523220"/>
              </a:xfrm>
              <a:prstGeom prst="rect">
                <a:avLst/>
              </a:prstGeom>
              <a:blipFill>
                <a:blip r:embed="rId7"/>
                <a:stretch>
                  <a:fillRect b="-12941"/>
                </a:stretch>
              </a:blipFill>
            </p:spPr>
            <p:txBody>
              <a:bodyPr/>
              <a:lstStyle/>
              <a:p>
                <a:r>
                  <a:rPr lang="th-TH">
                    <a:noFill/>
                  </a:rPr>
                  <a:t> </a:t>
                </a:r>
              </a:p>
            </p:txBody>
          </p:sp>
        </mc:Fallback>
      </mc:AlternateContent>
      <p:sp>
        <p:nvSpPr>
          <p:cNvPr id="20" name="TextBox 19">
            <a:extLst>
              <a:ext uri="{FF2B5EF4-FFF2-40B4-BE49-F238E27FC236}">
                <a16:creationId xmlns:a16="http://schemas.microsoft.com/office/drawing/2014/main" id="{70FD2E8E-48B6-4D0B-917E-E2926EEF5CF1}"/>
              </a:ext>
            </a:extLst>
          </p:cNvPr>
          <p:cNvSpPr txBox="1"/>
          <p:nvPr/>
        </p:nvSpPr>
        <p:spPr>
          <a:xfrm>
            <a:off x="5748793" y="3627726"/>
            <a:ext cx="3275937" cy="523220"/>
          </a:xfrm>
          <a:prstGeom prst="rect">
            <a:avLst/>
          </a:prstGeom>
          <a:noFill/>
        </p:spPr>
        <p:txBody>
          <a:bodyPr wrap="square" rtlCol="0">
            <a:spAutoFit/>
          </a:bodyPr>
          <a:lstStyle/>
          <a:p>
            <a:r>
              <a:rPr lang="en-GB" dirty="0"/>
              <a:t>Put the value of I</a:t>
            </a:r>
            <a:r>
              <a:rPr lang="en-GB" baseline="-25000" dirty="0"/>
              <a:t>2</a:t>
            </a:r>
            <a:endParaRPr lang="th-TH"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D1E37C8-5469-49C5-AC95-F92E932B314E}"/>
                  </a:ext>
                </a:extLst>
              </p:cNvPr>
              <p:cNvSpPr txBox="1"/>
              <p:nvPr/>
            </p:nvSpPr>
            <p:spPr>
              <a:xfrm>
                <a:off x="518480" y="4334983"/>
                <a:ext cx="11432329" cy="703911"/>
              </a:xfrm>
              <a:prstGeom prst="rect">
                <a:avLst/>
              </a:prstGeom>
              <a:noFill/>
            </p:spPr>
            <p:txBody>
              <a:bodyPr wrap="square">
                <a:spAutoFit/>
              </a:bodyPr>
              <a:lstStyle/>
              <a:p>
                <a14:m>
                  <m:oMath xmlns:m="http://schemas.openxmlformats.org/officeDocument/2006/math">
                    <m:sSub>
                      <m:sSubPr>
                        <m:ctrlPr>
                          <a:rPr lang="th-TH" i="1" smtClean="0">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i="1">
                        <a:latin typeface="Cambria Math" panose="02040503050406030204" pitchFamily="18" charset="0"/>
                      </a:rPr>
                      <m:t>=</m:t>
                    </m:r>
                    <m:r>
                      <a:rPr lang="en-GB" b="0" i="1" smtClean="0">
                        <a:latin typeface="Cambria Math" panose="02040503050406030204" pitchFamily="18" charset="0"/>
                      </a:rPr>
                      <m:t>8</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6</m:t>
                    </m:r>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3</m:t>
                        </m:r>
                      </m:den>
                    </m:f>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9</m:t>
                        </m:r>
                      </m:den>
                    </m:f>
                    <m:r>
                      <a:rPr lang="th-TH" i="1">
                        <a:latin typeface="Cambria Math" panose="02040503050406030204" pitchFamily="18" charset="0"/>
                      </a:rPr>
                      <m:t> </m:t>
                    </m:r>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r>
                      <a:rPr lang="en-GB" b="0" i="1" smtClean="0">
                        <a:latin typeface="Cambria Math" panose="02040503050406030204" pitchFamily="18" charset="0"/>
                      </a:rPr>
                      <m:t>)</m:t>
                    </m:r>
                    <m:r>
                      <a:rPr lang="en-GB" i="1">
                        <a:latin typeface="Cambria Math" panose="02040503050406030204" pitchFamily="18" charset="0"/>
                        <a:sym typeface="Symbol" panose="05050102010706020507" pitchFamily="18" charset="2"/>
                      </a:rPr>
                      <m:t></m:t>
                    </m:r>
                  </m:oMath>
                </a14:m>
                <a:r>
                  <a:rPr lang="th-TH" dirty="0"/>
                  <a:t> </a:t>
                </a:r>
                <a14:m>
                  <m:oMath xmlns:m="http://schemas.openxmlformats.org/officeDocument/2006/math">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8</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4</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r>
                      <a:rPr lang="en-GB" i="1">
                        <a:latin typeface="Cambria Math" panose="02040503050406030204" pitchFamily="18" charset="0"/>
                        <a:sym typeface="Symbol" panose="05050102010706020507" pitchFamily="18" charset="2"/>
                      </a:rPr>
                      <m:t></m:t>
                    </m:r>
                    <m:r>
                      <m:rPr>
                        <m:nor/>
                      </m:rPr>
                      <a:rPr lang="th-TH" dirty="0"/>
                      <m:t> </m:t>
                    </m:r>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i="1">
                        <a:latin typeface="Cambria Math" panose="02040503050406030204" pitchFamily="18" charset="0"/>
                      </a:rPr>
                      <m:t>=</m:t>
                    </m:r>
                    <m:r>
                      <a:rPr lang="en-GB" b="0" i="1" smtClean="0">
                        <a:latin typeface="Cambria Math" panose="02040503050406030204" pitchFamily="18" charset="0"/>
                      </a:rPr>
                      <m:t>4</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3</m:t>
                        </m:r>
                      </m:den>
                    </m:f>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oMath>
                </a14:m>
                <a:endParaRPr lang="th-TH" dirty="0"/>
              </a:p>
            </p:txBody>
          </p:sp>
        </mc:Choice>
        <mc:Fallback xmlns="">
          <p:sp>
            <p:nvSpPr>
              <p:cNvPr id="22" name="TextBox 21">
                <a:extLst>
                  <a:ext uri="{FF2B5EF4-FFF2-40B4-BE49-F238E27FC236}">
                    <a16:creationId xmlns:a16="http://schemas.microsoft.com/office/drawing/2014/main" id="{CD1E37C8-5469-49C5-AC95-F92E932B314E}"/>
                  </a:ext>
                </a:extLst>
              </p:cNvPr>
              <p:cNvSpPr txBox="1">
                <a:spLocks noRot="1" noChangeAspect="1" noMove="1" noResize="1" noEditPoints="1" noAdjustHandles="1" noChangeArrowheads="1" noChangeShapeType="1" noTextEdit="1"/>
              </p:cNvSpPr>
              <p:nvPr/>
            </p:nvSpPr>
            <p:spPr>
              <a:xfrm>
                <a:off x="518480" y="4334983"/>
                <a:ext cx="11432329" cy="703911"/>
              </a:xfrm>
              <a:prstGeom prst="rect">
                <a:avLst/>
              </a:prstGeom>
              <a:blipFill>
                <a:blip r:embed="rId8"/>
                <a:stretch>
                  <a:fillRect b="-18103"/>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719A41-1139-4233-A939-733495C0E3D6}"/>
                  </a:ext>
                </a:extLst>
              </p:cNvPr>
              <p:cNvSpPr txBox="1"/>
              <p:nvPr/>
            </p:nvSpPr>
            <p:spPr>
              <a:xfrm>
                <a:off x="550286" y="4962404"/>
                <a:ext cx="2836628" cy="901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i="1">
                          <a:latin typeface="Cambria Math" panose="02040503050406030204" pitchFamily="18" charset="0"/>
                        </a:rPr>
                        <m:t>=</m:t>
                      </m:r>
                      <m:r>
                        <a:rPr lang="en-GB" b="0" i="1" smtClean="0">
                          <a:latin typeface="Cambria Math" panose="02040503050406030204" pitchFamily="18" charset="0"/>
                        </a:rPr>
                        <m:t>4</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r>
                        <a:rPr lang="en-GB" b="0" i="1" smtClean="0">
                          <a:latin typeface="Cambria Math" panose="02040503050406030204" pitchFamily="18" charset="0"/>
                        </a:rPr>
                        <m:t>   </m:t>
                      </m:r>
                      <m:f>
                        <m:fPr>
                          <m:ctrlPr>
                            <a:rPr lang="en-GB" i="1">
                              <a:latin typeface="Cambria Math" panose="02040503050406030204" pitchFamily="18" charset="0"/>
                            </a:rPr>
                          </m:ctrlPr>
                        </m:fPr>
                        <m:num>
                          <m:r>
                            <a:rPr lang="en-GB" i="1">
                              <a:latin typeface="Cambria Math" panose="02040503050406030204" pitchFamily="18" charset="0"/>
                            </a:rPr>
                            <m:t>2</m:t>
                          </m:r>
                        </m:num>
                        <m:den>
                          <m:r>
                            <a:rPr lang="en-GB" i="1">
                              <a:latin typeface="Cambria Math" panose="02040503050406030204" pitchFamily="18" charset="0"/>
                            </a:rPr>
                            <m:t>3</m:t>
                          </m:r>
                        </m:den>
                      </m:f>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oMath>
                  </m:oMathPara>
                </a14:m>
                <a:endParaRPr lang="th-TH" dirty="0"/>
              </a:p>
            </p:txBody>
          </p:sp>
        </mc:Choice>
        <mc:Fallback xmlns="">
          <p:sp>
            <p:nvSpPr>
              <p:cNvPr id="24" name="TextBox 23">
                <a:extLst>
                  <a:ext uri="{FF2B5EF4-FFF2-40B4-BE49-F238E27FC236}">
                    <a16:creationId xmlns:a16="http://schemas.microsoft.com/office/drawing/2014/main" id="{69719A41-1139-4233-A939-733495C0E3D6}"/>
                  </a:ext>
                </a:extLst>
              </p:cNvPr>
              <p:cNvSpPr txBox="1">
                <a:spLocks noRot="1" noChangeAspect="1" noMove="1" noResize="1" noEditPoints="1" noAdjustHandles="1" noChangeArrowheads="1" noChangeShapeType="1" noTextEdit="1"/>
              </p:cNvSpPr>
              <p:nvPr/>
            </p:nvSpPr>
            <p:spPr>
              <a:xfrm>
                <a:off x="550286" y="4962404"/>
                <a:ext cx="2836628" cy="901785"/>
              </a:xfrm>
              <a:prstGeom prst="rect">
                <a:avLst/>
              </a:prstGeom>
              <a:blipFill>
                <a:blip r:embed="rId9"/>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C5AE342-F3F8-4416-AD87-E7DA1C294A21}"/>
                  </a:ext>
                </a:extLst>
              </p:cNvPr>
              <p:cNvSpPr txBox="1"/>
              <p:nvPr/>
            </p:nvSpPr>
            <p:spPr>
              <a:xfrm>
                <a:off x="669234" y="6291131"/>
                <a:ext cx="301223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oMath>
                  </m:oMathPara>
                </a14:m>
                <a:endParaRPr lang="th-TH" dirty="0"/>
              </a:p>
            </p:txBody>
          </p:sp>
        </mc:Choice>
        <mc:Fallback xmlns="">
          <p:sp>
            <p:nvSpPr>
              <p:cNvPr id="25" name="TextBox 24">
                <a:extLst>
                  <a:ext uri="{FF2B5EF4-FFF2-40B4-BE49-F238E27FC236}">
                    <a16:creationId xmlns:a16="http://schemas.microsoft.com/office/drawing/2014/main" id="{AC5AE342-F3F8-4416-AD87-E7DA1C294A21}"/>
                  </a:ext>
                </a:extLst>
              </p:cNvPr>
              <p:cNvSpPr txBox="1">
                <a:spLocks noRot="1" noChangeAspect="1" noMove="1" noResize="1" noEditPoints="1" noAdjustHandles="1" noChangeArrowheads="1" noChangeShapeType="1" noTextEdit="1"/>
              </p:cNvSpPr>
              <p:nvPr/>
            </p:nvSpPr>
            <p:spPr>
              <a:xfrm>
                <a:off x="669234" y="6291131"/>
                <a:ext cx="3012235" cy="430887"/>
              </a:xfrm>
              <a:prstGeom prst="rect">
                <a:avLst/>
              </a:prstGeom>
              <a:blipFill>
                <a:blip r:embed="rId10"/>
                <a:stretch>
                  <a:fillRect l="-2429" t="-5634" r="-607" b="-4225"/>
                </a:stretch>
              </a:blipFill>
            </p:spPr>
            <p:txBody>
              <a:bodyPr/>
              <a:lstStyle/>
              <a:p>
                <a:r>
                  <a:rPr lang="th-TH">
                    <a:noFill/>
                  </a:rPr>
                  <a:t> </a:t>
                </a:r>
              </a:p>
            </p:txBody>
          </p:sp>
        </mc:Fallback>
      </mc:AlternateContent>
      <p:cxnSp>
        <p:nvCxnSpPr>
          <p:cNvPr id="27" name="Straight Arrow Connector 26">
            <a:extLst>
              <a:ext uri="{FF2B5EF4-FFF2-40B4-BE49-F238E27FC236}">
                <a16:creationId xmlns:a16="http://schemas.microsoft.com/office/drawing/2014/main" id="{1187611E-0FC7-45BC-BAD8-45C03AD3A8E0}"/>
              </a:ext>
            </a:extLst>
          </p:cNvPr>
          <p:cNvCxnSpPr/>
          <p:nvPr/>
        </p:nvCxnSpPr>
        <p:spPr>
          <a:xfrm flipV="1">
            <a:off x="1661823" y="5645426"/>
            <a:ext cx="0" cy="64570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7340AC8-0E14-4E64-89B3-2F604917246F}"/>
              </a:ext>
            </a:extLst>
          </p:cNvPr>
          <p:cNvCxnSpPr>
            <a:cxnSpLocks/>
          </p:cNvCxnSpPr>
          <p:nvPr/>
        </p:nvCxnSpPr>
        <p:spPr>
          <a:xfrm flipV="1">
            <a:off x="2808136" y="5864189"/>
            <a:ext cx="0" cy="491878"/>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AB98AA4-B8C6-4C43-B0A6-D4AD60790C6C}"/>
                  </a:ext>
                </a:extLst>
              </p:cNvPr>
              <p:cNvSpPr txBox="1"/>
              <p:nvPr/>
            </p:nvSpPr>
            <p:spPr>
              <a:xfrm>
                <a:off x="3681470" y="5153701"/>
                <a:ext cx="2910162" cy="901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b="1" i="1" smtClean="0">
                              <a:solidFill>
                                <a:srgbClr val="C00000"/>
                              </a:solidFill>
                              <a:latin typeface="Cambria Math" panose="02040503050406030204" pitchFamily="18" charset="0"/>
                            </a:rPr>
                          </m:ctrlPr>
                        </m:sSubPr>
                        <m:e>
                          <m:r>
                            <a:rPr lang="en-GB" b="1" i="1" smtClean="0">
                              <a:solidFill>
                                <a:srgbClr val="C00000"/>
                              </a:solidFill>
                              <a:latin typeface="Cambria Math" panose="02040503050406030204" pitchFamily="18" charset="0"/>
                            </a:rPr>
                            <m:t>𝒉</m:t>
                          </m:r>
                        </m:e>
                        <m:sub>
                          <m:r>
                            <a:rPr lang="en-GB" b="1" i="1" smtClean="0">
                              <a:solidFill>
                                <a:srgbClr val="C00000"/>
                              </a:solidFill>
                              <a:latin typeface="Cambria Math" panose="02040503050406030204" pitchFamily="18" charset="0"/>
                            </a:rPr>
                            <m:t>𝟏𝟏</m:t>
                          </m:r>
                        </m:sub>
                      </m:sSub>
                      <m:r>
                        <a:rPr lang="en-GB" b="1" i="1" smtClean="0">
                          <a:solidFill>
                            <a:srgbClr val="C00000"/>
                          </a:solidFill>
                          <a:latin typeface="Cambria Math" panose="02040503050406030204" pitchFamily="18" charset="0"/>
                        </a:rPr>
                        <m:t>=</m:t>
                      </m:r>
                      <m:r>
                        <a:rPr lang="en-GB" b="1" i="1" smtClean="0">
                          <a:solidFill>
                            <a:srgbClr val="C00000"/>
                          </a:solidFill>
                          <a:latin typeface="Cambria Math" panose="02040503050406030204" pitchFamily="18" charset="0"/>
                        </a:rPr>
                        <m:t>𝟒</m:t>
                      </m:r>
                      <m:r>
                        <a:rPr lang="en-GB" b="1" i="1" smtClean="0">
                          <a:solidFill>
                            <a:srgbClr val="C00000"/>
                          </a:solidFill>
                          <a:latin typeface="Cambria Math" panose="02040503050406030204" pitchFamily="18" charset="0"/>
                        </a:rPr>
                        <m:t>,</m:t>
                      </m:r>
                      <m:sSub>
                        <m:sSubPr>
                          <m:ctrlPr>
                            <a:rPr lang="th-TH" b="1" i="1">
                              <a:solidFill>
                                <a:srgbClr val="C00000"/>
                              </a:solidFill>
                              <a:latin typeface="Cambria Math" panose="02040503050406030204" pitchFamily="18" charset="0"/>
                            </a:rPr>
                          </m:ctrlPr>
                        </m:sSubPr>
                        <m:e>
                          <m:r>
                            <a:rPr lang="en-GB" b="1" i="1">
                              <a:solidFill>
                                <a:srgbClr val="C00000"/>
                              </a:solidFill>
                              <a:latin typeface="Cambria Math" panose="02040503050406030204" pitchFamily="18" charset="0"/>
                            </a:rPr>
                            <m:t>𝒉</m:t>
                          </m:r>
                        </m:e>
                        <m:sub>
                          <m:r>
                            <a:rPr lang="en-GB" b="1" i="1">
                              <a:solidFill>
                                <a:srgbClr val="C00000"/>
                              </a:solidFill>
                              <a:latin typeface="Cambria Math" panose="02040503050406030204" pitchFamily="18" charset="0"/>
                            </a:rPr>
                            <m:t>𝟏𝟐</m:t>
                          </m:r>
                        </m:sub>
                      </m:sSub>
                      <m:r>
                        <a:rPr lang="en-GB" b="1" i="1" smtClean="0">
                          <a:solidFill>
                            <a:srgbClr val="C00000"/>
                          </a:solidFill>
                          <a:latin typeface="Cambria Math" panose="02040503050406030204" pitchFamily="18" charset="0"/>
                        </a:rPr>
                        <m:t>=</m:t>
                      </m:r>
                      <m:f>
                        <m:fPr>
                          <m:ctrlPr>
                            <a:rPr lang="en-GB" b="1" i="1" smtClean="0">
                              <a:solidFill>
                                <a:srgbClr val="C00000"/>
                              </a:solidFill>
                              <a:latin typeface="Cambria Math" panose="02040503050406030204" pitchFamily="18" charset="0"/>
                            </a:rPr>
                          </m:ctrlPr>
                        </m:fPr>
                        <m:num>
                          <m:r>
                            <a:rPr lang="en-GB" b="1" i="1" smtClean="0">
                              <a:solidFill>
                                <a:srgbClr val="C00000"/>
                              </a:solidFill>
                              <a:latin typeface="Cambria Math" panose="02040503050406030204" pitchFamily="18" charset="0"/>
                            </a:rPr>
                            <m:t>𝟐</m:t>
                          </m:r>
                        </m:num>
                        <m:den>
                          <m:r>
                            <a:rPr lang="en-GB" b="1" i="1" smtClean="0">
                              <a:solidFill>
                                <a:srgbClr val="C00000"/>
                              </a:solidFill>
                              <a:latin typeface="Cambria Math" panose="02040503050406030204" pitchFamily="18" charset="0"/>
                            </a:rPr>
                            <m:t>𝟑</m:t>
                          </m:r>
                        </m:den>
                      </m:f>
                    </m:oMath>
                  </m:oMathPara>
                </a14:m>
                <a:endParaRPr lang="th-TH" b="1" dirty="0">
                  <a:solidFill>
                    <a:srgbClr val="C00000"/>
                  </a:solidFill>
                </a:endParaRPr>
              </a:p>
            </p:txBody>
          </p:sp>
        </mc:Choice>
        <mc:Fallback xmlns="">
          <p:sp>
            <p:nvSpPr>
              <p:cNvPr id="31" name="TextBox 30">
                <a:extLst>
                  <a:ext uri="{FF2B5EF4-FFF2-40B4-BE49-F238E27FC236}">
                    <a16:creationId xmlns:a16="http://schemas.microsoft.com/office/drawing/2014/main" id="{5AB98AA4-B8C6-4C43-B0A6-D4AD60790C6C}"/>
                  </a:ext>
                </a:extLst>
              </p:cNvPr>
              <p:cNvSpPr txBox="1">
                <a:spLocks noRot="1" noChangeAspect="1" noMove="1" noResize="1" noEditPoints="1" noAdjustHandles="1" noChangeArrowheads="1" noChangeShapeType="1" noTextEdit="1"/>
              </p:cNvSpPr>
              <p:nvPr/>
            </p:nvSpPr>
            <p:spPr>
              <a:xfrm>
                <a:off x="3681470" y="5153701"/>
                <a:ext cx="2910162" cy="901785"/>
              </a:xfrm>
              <a:prstGeom prst="rect">
                <a:avLst/>
              </a:prstGeom>
              <a:blipFill>
                <a:blip r:embed="rId11"/>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313B648-8816-427C-9F60-9EC47EC0F091}"/>
                  </a:ext>
                </a:extLst>
              </p:cNvPr>
              <p:cNvSpPr txBox="1"/>
              <p:nvPr/>
            </p:nvSpPr>
            <p:spPr>
              <a:xfrm>
                <a:off x="7117425" y="5000393"/>
                <a:ext cx="4524289" cy="17731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12</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22</m:t>
                                    </m:r>
                                  </m:sub>
                                </m:sSub>
                              </m:e>
                            </m:mr>
                          </m:m>
                        </m:e>
                      </m:d>
                      <m:r>
                        <a:rPr lang="en-GB" b="0" i="1" smtClean="0">
                          <a:latin typeface="Cambria Math" panose="02040503050406030204" pitchFamily="18" charset="0"/>
                        </a:rPr>
                        <m:t>= </m:t>
                      </m:r>
                      <m:d>
                        <m:dPr>
                          <m:begChr m:val="["/>
                          <m:endChr m:val="]"/>
                          <m:ctrlPr>
                            <a:rPr lang="en-GB" i="1">
                              <a:latin typeface="Cambria Math" panose="02040503050406030204" pitchFamily="18" charset="0"/>
                            </a:rPr>
                          </m:ctrlPr>
                        </m:dPr>
                        <m:e>
                          <m:m>
                            <m:mPr>
                              <m:mcs>
                                <m:mc>
                                  <m:mcPr>
                                    <m:count m:val="2"/>
                                    <m:mcJc m:val="center"/>
                                  </m:mcPr>
                                </m:mc>
                              </m:mcs>
                              <m:ctrlPr>
                                <a:rPr lang="en-GB" i="1">
                                  <a:latin typeface="Cambria Math" panose="02040503050406030204" pitchFamily="18" charset="0"/>
                                </a:rPr>
                              </m:ctrlPr>
                            </m:mPr>
                            <m:mr>
                              <m:e>
                                <m:r>
                                  <a:rPr lang="en-GB" b="0" i="1" smtClean="0">
                                    <a:latin typeface="Cambria Math" panose="02040503050406030204" pitchFamily="18" charset="0"/>
                                  </a:rPr>
                                  <m:t>4</m:t>
                                </m:r>
                              </m:e>
                              <m:e>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e>
                            </m:mr>
                            <m:mr>
                              <m:e>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3</m:t>
                                    </m:r>
                                  </m:den>
                                </m:f>
                              </m:e>
                              <m:e>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9</m:t>
                                    </m:r>
                                  </m:den>
                                </m:f>
                              </m:e>
                            </m:mr>
                          </m:m>
                        </m:e>
                      </m:d>
                    </m:oMath>
                  </m:oMathPara>
                </a14:m>
                <a:endParaRPr lang="th-TH" dirty="0"/>
              </a:p>
            </p:txBody>
          </p:sp>
        </mc:Choice>
        <mc:Fallback xmlns="">
          <p:sp>
            <p:nvSpPr>
              <p:cNvPr id="33" name="TextBox 32">
                <a:extLst>
                  <a:ext uri="{FF2B5EF4-FFF2-40B4-BE49-F238E27FC236}">
                    <a16:creationId xmlns:a16="http://schemas.microsoft.com/office/drawing/2014/main" id="{A313B648-8816-427C-9F60-9EC47EC0F091}"/>
                  </a:ext>
                </a:extLst>
              </p:cNvPr>
              <p:cNvSpPr txBox="1">
                <a:spLocks noRot="1" noChangeAspect="1" noMove="1" noResize="1" noEditPoints="1" noAdjustHandles="1" noChangeArrowheads="1" noChangeShapeType="1" noTextEdit="1"/>
              </p:cNvSpPr>
              <p:nvPr/>
            </p:nvSpPr>
            <p:spPr>
              <a:xfrm>
                <a:off x="7117425" y="5000393"/>
                <a:ext cx="4524289" cy="1773114"/>
              </a:xfrm>
              <a:prstGeom prst="rect">
                <a:avLst/>
              </a:prstGeom>
              <a:blipFill>
                <a:blip r:embed="rId12"/>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371487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E98FC-01E7-43DE-9138-28C3260075A8}"/>
              </a:ext>
            </a:extLst>
          </p:cNvPr>
          <p:cNvSpPr>
            <a:spLocks noGrp="1"/>
          </p:cNvSpPr>
          <p:nvPr>
            <p:ph type="title"/>
          </p:nvPr>
        </p:nvSpPr>
        <p:spPr>
          <a:xfrm>
            <a:off x="273657" y="158392"/>
            <a:ext cx="10515600" cy="422054"/>
          </a:xfrm>
        </p:spPr>
        <p:txBody>
          <a:bodyPr>
            <a:normAutofit fontScale="90000"/>
          </a:bodyPr>
          <a:lstStyle/>
          <a:p>
            <a:r>
              <a:rPr lang="en-GB" b="1" dirty="0">
                <a:solidFill>
                  <a:srgbClr val="002060"/>
                </a:solidFill>
              </a:rPr>
              <a:t>Inverse Hybrid or g-Parameters</a:t>
            </a:r>
            <a:endParaRPr lang="th-TH" b="1" dirty="0">
              <a:solidFill>
                <a:srgbClr val="002060"/>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5C72760-99B7-4C85-963D-EEFB56BA1DDB}"/>
                  </a:ext>
                </a:extLst>
              </p:cNvPr>
              <p:cNvSpPr txBox="1"/>
              <p:nvPr/>
            </p:nvSpPr>
            <p:spPr>
              <a:xfrm>
                <a:off x="5195794" y="790577"/>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4" name="TextBox 3">
                <a:extLst>
                  <a:ext uri="{FF2B5EF4-FFF2-40B4-BE49-F238E27FC236}">
                    <a16:creationId xmlns:a16="http://schemas.microsoft.com/office/drawing/2014/main" id="{55C72760-99B7-4C85-963D-EEFB56BA1DDB}"/>
                  </a:ext>
                </a:extLst>
              </p:cNvPr>
              <p:cNvSpPr txBox="1">
                <a:spLocks noRot="1" noChangeAspect="1" noMove="1" noResize="1" noEditPoints="1" noAdjustHandles="1" noChangeArrowheads="1" noChangeShapeType="1" noTextEdit="1"/>
              </p:cNvSpPr>
              <p:nvPr/>
            </p:nvSpPr>
            <p:spPr>
              <a:xfrm>
                <a:off x="5195794" y="790577"/>
                <a:ext cx="3401170" cy="523220"/>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059D23A-826B-4611-9B00-E08DAB37EA66}"/>
                  </a:ext>
                </a:extLst>
              </p:cNvPr>
              <p:cNvSpPr txBox="1"/>
              <p:nvPr/>
            </p:nvSpPr>
            <p:spPr>
              <a:xfrm>
                <a:off x="232845" y="836744"/>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5" name="TextBox 4">
                <a:extLst>
                  <a:ext uri="{FF2B5EF4-FFF2-40B4-BE49-F238E27FC236}">
                    <a16:creationId xmlns:a16="http://schemas.microsoft.com/office/drawing/2014/main" id="{F059D23A-826B-4611-9B00-E08DAB37EA66}"/>
                  </a:ext>
                </a:extLst>
              </p:cNvPr>
              <p:cNvSpPr txBox="1">
                <a:spLocks noRot="1" noChangeAspect="1" noMove="1" noResize="1" noEditPoints="1" noAdjustHandles="1" noChangeArrowheads="1" noChangeShapeType="1" noTextEdit="1"/>
              </p:cNvSpPr>
              <p:nvPr/>
            </p:nvSpPr>
            <p:spPr>
              <a:xfrm>
                <a:off x="232845" y="836744"/>
                <a:ext cx="2958566" cy="430887"/>
              </a:xfrm>
              <a:prstGeom prst="rect">
                <a:avLst/>
              </a:prstGeom>
              <a:blipFill>
                <a:blip r:embed="rId3"/>
                <a:stretch>
                  <a:fillRect l="-2469" t="-1408" r="-617" b="-4225"/>
                </a:stretch>
              </a:blipFill>
            </p:spPr>
            <p:txBody>
              <a:bodyPr/>
              <a:lstStyle/>
              <a:p>
                <a:r>
                  <a:rPr lang="th-TH">
                    <a:noFill/>
                  </a:rPr>
                  <a:t> </a:t>
                </a:r>
              </a:p>
            </p:txBody>
          </p:sp>
        </mc:Fallback>
      </mc:AlternateContent>
      <p:sp>
        <p:nvSpPr>
          <p:cNvPr id="6" name="TextBox 5">
            <a:extLst>
              <a:ext uri="{FF2B5EF4-FFF2-40B4-BE49-F238E27FC236}">
                <a16:creationId xmlns:a16="http://schemas.microsoft.com/office/drawing/2014/main" id="{4213624C-8103-4DBF-A25B-99FF6BA5266B}"/>
              </a:ext>
            </a:extLst>
          </p:cNvPr>
          <p:cNvSpPr txBox="1"/>
          <p:nvPr/>
        </p:nvSpPr>
        <p:spPr>
          <a:xfrm>
            <a:off x="310100" y="1598212"/>
            <a:ext cx="11881899" cy="954107"/>
          </a:xfrm>
          <a:prstGeom prst="rect">
            <a:avLst/>
          </a:prstGeom>
          <a:noFill/>
        </p:spPr>
        <p:txBody>
          <a:bodyPr wrap="square" rtlCol="0">
            <a:spAutoFit/>
          </a:bodyPr>
          <a:lstStyle/>
          <a:p>
            <a:r>
              <a:rPr lang="en-GB" dirty="0"/>
              <a:t>To generate the inverse h-parameter, simply input side variables of current with voltage and voltage with currents only V</a:t>
            </a:r>
            <a:r>
              <a:rPr lang="en-GB" baseline="-25000" dirty="0"/>
              <a:t>1</a:t>
            </a:r>
            <a:r>
              <a:rPr lang="en-GB" dirty="0"/>
              <a:t> = I</a:t>
            </a:r>
            <a:r>
              <a:rPr lang="en-GB" baseline="-25000" dirty="0"/>
              <a:t>1</a:t>
            </a:r>
            <a:r>
              <a:rPr lang="en-GB" dirty="0"/>
              <a:t> and Z = g</a:t>
            </a:r>
            <a:endParaRPr lang="th-TH"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07455-12E4-45EE-8F62-9639E29E645E}"/>
                  </a:ext>
                </a:extLst>
              </p:cNvPr>
              <p:cNvSpPr txBox="1"/>
              <p:nvPr/>
            </p:nvSpPr>
            <p:spPr>
              <a:xfrm>
                <a:off x="647358" y="2542460"/>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7" name="TextBox 6">
                <a:extLst>
                  <a:ext uri="{FF2B5EF4-FFF2-40B4-BE49-F238E27FC236}">
                    <a16:creationId xmlns:a16="http://schemas.microsoft.com/office/drawing/2014/main" id="{FA607455-12E4-45EE-8F62-9639E29E645E}"/>
                  </a:ext>
                </a:extLst>
              </p:cNvPr>
              <p:cNvSpPr txBox="1">
                <a:spLocks noRot="1" noChangeAspect="1" noMove="1" noResize="1" noEditPoints="1" noAdjustHandles="1" noChangeArrowheads="1" noChangeShapeType="1" noTextEdit="1"/>
              </p:cNvSpPr>
              <p:nvPr/>
            </p:nvSpPr>
            <p:spPr>
              <a:xfrm>
                <a:off x="647358" y="2542460"/>
                <a:ext cx="2958566" cy="430887"/>
              </a:xfrm>
              <a:prstGeom prst="rect">
                <a:avLst/>
              </a:prstGeom>
              <a:blipFill>
                <a:blip r:embed="rId4"/>
                <a:stretch>
                  <a:fillRect l="-2675" t="-1408" r="-617" b="-1408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C33BCB4-82AF-4EFD-8304-3E60EC586096}"/>
                  </a:ext>
                </a:extLst>
              </p:cNvPr>
              <p:cNvSpPr txBox="1"/>
              <p:nvPr/>
            </p:nvSpPr>
            <p:spPr>
              <a:xfrm>
                <a:off x="310100" y="3046865"/>
                <a:ext cx="366356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9" name="TextBox 8">
                <a:extLst>
                  <a:ext uri="{FF2B5EF4-FFF2-40B4-BE49-F238E27FC236}">
                    <a16:creationId xmlns:a16="http://schemas.microsoft.com/office/drawing/2014/main" id="{AC33BCB4-82AF-4EFD-8304-3E60EC586096}"/>
                  </a:ext>
                </a:extLst>
              </p:cNvPr>
              <p:cNvSpPr txBox="1">
                <a:spLocks noRot="1" noChangeAspect="1" noMove="1" noResize="1" noEditPoints="1" noAdjustHandles="1" noChangeArrowheads="1" noChangeShapeType="1" noTextEdit="1"/>
              </p:cNvSpPr>
              <p:nvPr/>
            </p:nvSpPr>
            <p:spPr>
              <a:xfrm>
                <a:off x="310100" y="3046865"/>
                <a:ext cx="3663563" cy="523220"/>
              </a:xfrm>
              <a:prstGeom prst="rect">
                <a:avLst/>
              </a:prstGeom>
              <a:blipFill>
                <a:blip r:embed="rId5"/>
                <a:stretch>
                  <a:fillRect b="-2326"/>
                </a:stretch>
              </a:blipFill>
            </p:spPr>
            <p:txBody>
              <a:bodyPr/>
              <a:lstStyle/>
              <a:p>
                <a:r>
                  <a:rPr lang="th-TH">
                    <a:noFill/>
                  </a:rPr>
                  <a:t> </a:t>
                </a:r>
              </a:p>
            </p:txBody>
          </p:sp>
        </mc:Fallback>
      </mc:AlternateContent>
      <p:sp>
        <p:nvSpPr>
          <p:cNvPr id="10" name="TextBox 9">
            <a:extLst>
              <a:ext uri="{FF2B5EF4-FFF2-40B4-BE49-F238E27FC236}">
                <a16:creationId xmlns:a16="http://schemas.microsoft.com/office/drawing/2014/main" id="{9013DB8F-0261-4CBE-96A6-DAB3FA6FF32B}"/>
              </a:ext>
            </a:extLst>
          </p:cNvPr>
          <p:cNvSpPr txBox="1"/>
          <p:nvPr/>
        </p:nvSpPr>
        <p:spPr>
          <a:xfrm>
            <a:off x="368017" y="3541411"/>
            <a:ext cx="6094674" cy="523220"/>
          </a:xfrm>
          <a:prstGeom prst="rect">
            <a:avLst/>
          </a:prstGeom>
          <a:noFill/>
        </p:spPr>
        <p:txBody>
          <a:bodyPr wrap="square">
            <a:spAutoFit/>
          </a:bodyPr>
          <a:lstStyle/>
          <a:p>
            <a:r>
              <a:rPr lang="en-GB" dirty="0"/>
              <a:t>Convert into Matrix Form</a:t>
            </a:r>
            <a:endParaRPr lang="th-TH"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8BF89D4-635F-45AE-9465-9EE51442A9A1}"/>
                  </a:ext>
                </a:extLst>
              </p:cNvPr>
              <p:cNvSpPr txBox="1"/>
              <p:nvPr/>
            </p:nvSpPr>
            <p:spPr>
              <a:xfrm>
                <a:off x="541570" y="4151661"/>
                <a:ext cx="3432093" cy="815031"/>
              </a:xfrm>
              <a:prstGeom prst="rect">
                <a:avLst/>
              </a:prstGeom>
              <a:noFill/>
            </p:spPr>
            <p:txBody>
              <a:bodyPr wrap="none" lIns="0" tIns="0" rIns="0" bIns="0" rtlCol="0">
                <a:spAutoFit/>
              </a:bodyPr>
              <a:lstStyle/>
              <a:p>
                <a14:m>
                  <m:oMath xmlns:m="http://schemas.openxmlformats.org/officeDocument/2006/math">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e>
                          </m:mr>
                        </m:m>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12</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22</m:t>
                                  </m:r>
                                </m:sub>
                              </m:sSub>
                            </m:e>
                          </m:mr>
                        </m:m>
                      </m:e>
                    </m:d>
                  </m:oMath>
                </a14:m>
                <a:r>
                  <a:rPr lang="en-GB" b="0" dirty="0"/>
                  <a:t> </a:t>
                </a:r>
                <a14:m>
                  <m:oMath xmlns:m="http://schemas.openxmlformats.org/officeDocument/2006/math">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e>
                          </m:mr>
                        </m:m>
                      </m:e>
                    </m:d>
                  </m:oMath>
                </a14:m>
                <a:endParaRPr lang="th-TH" dirty="0"/>
              </a:p>
            </p:txBody>
          </p:sp>
        </mc:Choice>
        <mc:Fallback xmlns="">
          <p:sp>
            <p:nvSpPr>
              <p:cNvPr id="11" name="TextBox 10">
                <a:extLst>
                  <a:ext uri="{FF2B5EF4-FFF2-40B4-BE49-F238E27FC236}">
                    <a16:creationId xmlns:a16="http://schemas.microsoft.com/office/drawing/2014/main" id="{C8BF89D4-635F-45AE-9465-9EE51442A9A1}"/>
                  </a:ext>
                </a:extLst>
              </p:cNvPr>
              <p:cNvSpPr txBox="1">
                <a:spLocks noRot="1" noChangeAspect="1" noMove="1" noResize="1" noEditPoints="1" noAdjustHandles="1" noChangeArrowheads="1" noChangeShapeType="1" noTextEdit="1"/>
              </p:cNvSpPr>
              <p:nvPr/>
            </p:nvSpPr>
            <p:spPr>
              <a:xfrm>
                <a:off x="541570" y="4151661"/>
                <a:ext cx="3432093" cy="815031"/>
              </a:xfrm>
              <a:prstGeom prst="rect">
                <a:avLst/>
              </a:prstGeom>
              <a:blipFill>
                <a:blip r:embed="rId6"/>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2264690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CC8CB5-0246-4B2B-985A-2A88D7CFCCE0}"/>
                  </a:ext>
                </a:extLst>
              </p:cNvPr>
              <p:cNvSpPr txBox="1"/>
              <p:nvPr/>
            </p:nvSpPr>
            <p:spPr>
              <a:xfrm>
                <a:off x="91778" y="1374182"/>
                <a:ext cx="9751938"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0</m:t>
                              </m:r>
                            </m:sub>
                          </m:sSub>
                        </m:sub>
                      </m:sSub>
                      <m:r>
                        <a:rPr lang="en-GB" b="0" i="0" smtClean="0">
                          <a:latin typeface="Cambria Math" panose="02040503050406030204" pitchFamily="18" charset="0"/>
                        </a:rPr>
                        <m:t> </m:t>
                      </m:r>
                      <m:r>
                        <m:rPr>
                          <m:sty m:val="p"/>
                        </m:rPr>
                        <a:rPr lang="en-GB" b="0" i="0" smtClean="0">
                          <a:latin typeface="Cambria Math" panose="02040503050406030204" pitchFamily="18" charset="0"/>
                        </a:rPr>
                        <m:t>Open</m:t>
                      </m:r>
                      <m:r>
                        <a:rPr lang="en-GB" b="0" i="0" smtClean="0">
                          <a:latin typeface="Cambria Math" panose="02040503050406030204" pitchFamily="18" charset="0"/>
                        </a:rPr>
                        <m:t> </m:t>
                      </m:r>
                      <m:r>
                        <m:rPr>
                          <m:sty m:val="p"/>
                        </m:rPr>
                        <a:rPr lang="en-GB" b="0" i="0" smtClean="0">
                          <a:latin typeface="Cambria Math" panose="02040503050406030204" pitchFamily="18" charset="0"/>
                        </a:rPr>
                        <m:t>Circuit</m:t>
                      </m:r>
                      <m:r>
                        <a:rPr lang="en-GB" b="0" i="0" smtClean="0">
                          <a:latin typeface="Cambria Math" panose="02040503050406030204" pitchFamily="18" charset="0"/>
                        </a:rPr>
                        <m:t> </m:t>
                      </m:r>
                      <m:r>
                        <m:rPr>
                          <m:sty m:val="p"/>
                        </m:rPr>
                        <a:rPr lang="en-GB" b="0" i="0" smtClean="0">
                          <a:latin typeface="Cambria Math" panose="02040503050406030204" pitchFamily="18" charset="0"/>
                        </a:rPr>
                        <m:t>Driving</m:t>
                      </m:r>
                      <m:r>
                        <a:rPr lang="en-GB" b="0" i="0" smtClean="0">
                          <a:latin typeface="Cambria Math" panose="02040503050406030204" pitchFamily="18" charset="0"/>
                        </a:rPr>
                        <m:t> </m:t>
                      </m:r>
                      <m:r>
                        <m:rPr>
                          <m:sty m:val="p"/>
                        </m:rPr>
                        <a:rPr lang="en-GB" b="0" i="0" smtClean="0">
                          <a:latin typeface="Cambria Math" panose="02040503050406030204" pitchFamily="18" charset="0"/>
                        </a:rPr>
                        <m:t>Point</m:t>
                      </m:r>
                      <m:r>
                        <a:rPr lang="en-GB" b="0" i="0" smtClean="0">
                          <a:latin typeface="Cambria Math" panose="02040503050406030204" pitchFamily="18" charset="0"/>
                        </a:rPr>
                        <m:t> </m:t>
                      </m:r>
                      <m:r>
                        <m:rPr>
                          <m:sty m:val="p"/>
                        </m:rPr>
                        <a:rPr lang="en-GB" b="0" i="0" smtClean="0">
                          <a:latin typeface="Cambria Math" panose="02040503050406030204" pitchFamily="18" charset="0"/>
                        </a:rPr>
                        <m:t>Input</m:t>
                      </m:r>
                      <m:r>
                        <a:rPr lang="en-GB" b="0" i="0" smtClean="0">
                          <a:latin typeface="Cambria Math" panose="02040503050406030204" pitchFamily="18" charset="0"/>
                        </a:rPr>
                        <m:t> </m:t>
                      </m:r>
                      <m:r>
                        <m:rPr>
                          <m:sty m:val="p"/>
                        </m:rPr>
                        <a:rPr lang="en-GB" b="0" i="0" smtClean="0">
                          <a:latin typeface="Cambria Math" panose="02040503050406030204" pitchFamily="18" charset="0"/>
                        </a:rPr>
                        <m:t>Admittance</m:t>
                      </m:r>
                    </m:oMath>
                  </m:oMathPara>
                </a14:m>
                <a:endParaRPr lang="en-GB" b="0" i="0"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34CC8CB5-0246-4B2B-985A-2A88D7CFCCE0}"/>
                  </a:ext>
                </a:extLst>
              </p:cNvPr>
              <p:cNvSpPr txBox="1">
                <a:spLocks noRot="1" noChangeAspect="1" noMove="1" noResize="1" noEditPoints="1" noAdjustHandles="1" noChangeArrowheads="1" noChangeShapeType="1" noTextEdit="1"/>
              </p:cNvSpPr>
              <p:nvPr/>
            </p:nvSpPr>
            <p:spPr>
              <a:xfrm>
                <a:off x="91778" y="1374182"/>
                <a:ext cx="9751938" cy="969433"/>
              </a:xfrm>
              <a:prstGeom prst="rect">
                <a:avLst/>
              </a:prstGeom>
              <a:blipFill>
                <a:blip r:embed="rId2"/>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7B4B0A8-346B-4ED8-BA0B-B2C4456D67AA}"/>
                  </a:ext>
                </a:extLst>
              </p:cNvPr>
              <p:cNvSpPr txBox="1"/>
              <p:nvPr/>
            </p:nvSpPr>
            <p:spPr>
              <a:xfrm>
                <a:off x="575797" y="196826"/>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5" name="TextBox 4">
                <a:extLst>
                  <a:ext uri="{FF2B5EF4-FFF2-40B4-BE49-F238E27FC236}">
                    <a16:creationId xmlns:a16="http://schemas.microsoft.com/office/drawing/2014/main" id="{A7B4B0A8-346B-4ED8-BA0B-B2C4456D67AA}"/>
                  </a:ext>
                </a:extLst>
              </p:cNvPr>
              <p:cNvSpPr txBox="1">
                <a:spLocks noRot="1" noChangeAspect="1" noMove="1" noResize="1" noEditPoints="1" noAdjustHandles="1" noChangeArrowheads="1" noChangeShapeType="1" noTextEdit="1"/>
              </p:cNvSpPr>
              <p:nvPr/>
            </p:nvSpPr>
            <p:spPr>
              <a:xfrm>
                <a:off x="575797" y="196826"/>
                <a:ext cx="2958566" cy="430887"/>
              </a:xfrm>
              <a:prstGeom prst="rect">
                <a:avLst/>
              </a:prstGeom>
              <a:blipFill>
                <a:blip r:embed="rId3"/>
                <a:stretch>
                  <a:fillRect l="-2675" t="-1408" r="-617" b="-1408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D306607-D37B-4D11-A610-AEC429061194}"/>
                  </a:ext>
                </a:extLst>
              </p:cNvPr>
              <p:cNvSpPr txBox="1"/>
              <p:nvPr/>
            </p:nvSpPr>
            <p:spPr>
              <a:xfrm>
                <a:off x="238539" y="701231"/>
                <a:ext cx="366356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6" name="TextBox 5">
                <a:extLst>
                  <a:ext uri="{FF2B5EF4-FFF2-40B4-BE49-F238E27FC236}">
                    <a16:creationId xmlns:a16="http://schemas.microsoft.com/office/drawing/2014/main" id="{6D306607-D37B-4D11-A610-AEC429061194}"/>
                  </a:ext>
                </a:extLst>
              </p:cNvPr>
              <p:cNvSpPr txBox="1">
                <a:spLocks noRot="1" noChangeAspect="1" noMove="1" noResize="1" noEditPoints="1" noAdjustHandles="1" noChangeArrowheads="1" noChangeShapeType="1" noTextEdit="1"/>
              </p:cNvSpPr>
              <p:nvPr/>
            </p:nvSpPr>
            <p:spPr>
              <a:xfrm>
                <a:off x="238539" y="701231"/>
                <a:ext cx="3663563" cy="523220"/>
              </a:xfrm>
              <a:prstGeom prst="rect">
                <a:avLst/>
              </a:prstGeom>
              <a:blipFill>
                <a:blip r:embed="rId4"/>
                <a:stretch>
                  <a:fillRect b="-232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A3BFF73-485D-4593-95E5-B329D9A3213F}"/>
                  </a:ext>
                </a:extLst>
              </p:cNvPr>
              <p:cNvSpPr txBox="1"/>
              <p:nvPr/>
            </p:nvSpPr>
            <p:spPr>
              <a:xfrm>
                <a:off x="238539" y="2459567"/>
                <a:ext cx="9751938"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sub>
                          </m:sSub>
                        </m:sub>
                      </m:sSub>
                      <m:r>
                        <a:rPr lang="en-GB" b="0" i="0" smtClean="0">
                          <a:latin typeface="Cambria Math" panose="02040503050406030204" pitchFamily="18" charset="0"/>
                        </a:rPr>
                        <m:t> </m:t>
                      </m:r>
                      <m:r>
                        <m:rPr>
                          <m:sty m:val="p"/>
                        </m:rPr>
                        <a:rPr lang="en-GB" b="0" i="0" smtClean="0">
                          <a:latin typeface="Cambria Math" panose="02040503050406030204" pitchFamily="18" charset="0"/>
                        </a:rPr>
                        <m:t>Short</m:t>
                      </m:r>
                      <m:r>
                        <a:rPr lang="en-GB" b="0" i="0" smtClean="0">
                          <a:latin typeface="Cambria Math" panose="02040503050406030204" pitchFamily="18" charset="0"/>
                        </a:rPr>
                        <m:t> </m:t>
                      </m:r>
                      <m:r>
                        <m:rPr>
                          <m:sty m:val="p"/>
                        </m:rPr>
                        <a:rPr lang="en-GB" b="0" i="0" smtClean="0">
                          <a:latin typeface="Cambria Math" panose="02040503050406030204" pitchFamily="18" charset="0"/>
                        </a:rPr>
                        <m:t>Circuit</m:t>
                      </m:r>
                      <m:r>
                        <a:rPr lang="en-GB" b="0" i="0" smtClean="0">
                          <a:latin typeface="Cambria Math" panose="02040503050406030204" pitchFamily="18" charset="0"/>
                        </a:rPr>
                        <m:t> </m:t>
                      </m:r>
                      <m:r>
                        <m:rPr>
                          <m:sty m:val="p"/>
                        </m:rPr>
                        <a:rPr lang="en-GB" b="0" i="0" smtClean="0">
                          <a:latin typeface="Cambria Math" panose="02040503050406030204" pitchFamily="18" charset="0"/>
                        </a:rPr>
                        <m:t>Driving</m:t>
                      </m:r>
                      <m:r>
                        <a:rPr lang="en-GB" b="0" i="0" smtClean="0">
                          <a:latin typeface="Cambria Math" panose="02040503050406030204" pitchFamily="18" charset="0"/>
                        </a:rPr>
                        <m:t> </m:t>
                      </m:r>
                      <m:r>
                        <m:rPr>
                          <m:sty m:val="p"/>
                        </m:rPr>
                        <a:rPr lang="en-GB" b="0" i="0" smtClean="0">
                          <a:latin typeface="Cambria Math" panose="02040503050406030204" pitchFamily="18" charset="0"/>
                        </a:rPr>
                        <m:t>Point</m:t>
                      </m:r>
                      <m:r>
                        <a:rPr lang="en-GB" b="0" i="0" smtClean="0">
                          <a:latin typeface="Cambria Math" panose="02040503050406030204" pitchFamily="18" charset="0"/>
                        </a:rPr>
                        <m:t> </m:t>
                      </m:r>
                      <m:r>
                        <m:rPr>
                          <m:sty m:val="p"/>
                        </m:rPr>
                        <a:rPr lang="en-GB" b="0" i="0" smtClean="0">
                          <a:latin typeface="Cambria Math" panose="02040503050406030204" pitchFamily="18" charset="0"/>
                        </a:rPr>
                        <m:t>Output</m:t>
                      </m:r>
                      <m:r>
                        <a:rPr lang="en-GB" b="0" i="0" smtClean="0">
                          <a:latin typeface="Cambria Math" panose="02040503050406030204" pitchFamily="18" charset="0"/>
                        </a:rPr>
                        <m:t> </m:t>
                      </m:r>
                      <m:r>
                        <m:rPr>
                          <m:sty m:val="p"/>
                        </m:rPr>
                        <a:rPr lang="en-GB" b="0" i="0" smtClean="0">
                          <a:latin typeface="Cambria Math" panose="02040503050406030204" pitchFamily="18" charset="0"/>
                        </a:rPr>
                        <m:t>Impedance</m:t>
                      </m:r>
                    </m:oMath>
                  </m:oMathPara>
                </a14:m>
                <a:endParaRPr lang="en-GB" b="0" i="0" dirty="0">
                  <a:latin typeface="Cambria Math" panose="02040503050406030204" pitchFamily="18" charset="0"/>
                </a:endParaRPr>
              </a:p>
            </p:txBody>
          </p:sp>
        </mc:Choice>
        <mc:Fallback xmlns="">
          <p:sp>
            <p:nvSpPr>
              <p:cNvPr id="7" name="TextBox 6">
                <a:extLst>
                  <a:ext uri="{FF2B5EF4-FFF2-40B4-BE49-F238E27FC236}">
                    <a16:creationId xmlns:a16="http://schemas.microsoft.com/office/drawing/2014/main" id="{0A3BFF73-485D-4593-95E5-B329D9A3213F}"/>
                  </a:ext>
                </a:extLst>
              </p:cNvPr>
              <p:cNvSpPr txBox="1">
                <a:spLocks noRot="1" noChangeAspect="1" noMove="1" noResize="1" noEditPoints="1" noAdjustHandles="1" noChangeArrowheads="1" noChangeShapeType="1" noTextEdit="1"/>
              </p:cNvSpPr>
              <p:nvPr/>
            </p:nvSpPr>
            <p:spPr>
              <a:xfrm>
                <a:off x="238539" y="2459567"/>
                <a:ext cx="9751938" cy="969433"/>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C68CCC7-4005-46F4-A491-DA62F214938B}"/>
                  </a:ext>
                </a:extLst>
              </p:cNvPr>
              <p:cNvSpPr txBox="1"/>
              <p:nvPr/>
            </p:nvSpPr>
            <p:spPr>
              <a:xfrm>
                <a:off x="91778" y="3520403"/>
                <a:ext cx="8241189"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12</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sub>
                          </m:sSub>
                        </m:sub>
                      </m:sSub>
                      <m:r>
                        <a:rPr lang="en-GB" b="0" i="0" smtClean="0">
                          <a:latin typeface="Cambria Math" panose="02040503050406030204" pitchFamily="18" charset="0"/>
                        </a:rPr>
                        <m:t> </m:t>
                      </m:r>
                      <m:r>
                        <m:rPr>
                          <m:sty m:val="p"/>
                        </m:rPr>
                        <a:rPr lang="en-GB" b="0" i="0" smtClean="0">
                          <a:latin typeface="Cambria Math" panose="02040503050406030204" pitchFamily="18" charset="0"/>
                        </a:rPr>
                        <m:t>Short</m:t>
                      </m:r>
                      <m:r>
                        <a:rPr lang="en-GB" b="0" i="0" smtClean="0">
                          <a:latin typeface="Cambria Math" panose="02040503050406030204" pitchFamily="18" charset="0"/>
                        </a:rPr>
                        <m:t> </m:t>
                      </m:r>
                      <m:r>
                        <m:rPr>
                          <m:sty m:val="p"/>
                        </m:rPr>
                        <a:rPr lang="en-GB" b="0" i="0" smtClean="0">
                          <a:latin typeface="Cambria Math" panose="02040503050406030204" pitchFamily="18" charset="0"/>
                        </a:rPr>
                        <m:t>Circuit</m:t>
                      </m:r>
                      <m:r>
                        <a:rPr lang="en-GB" b="0" i="0" smtClean="0">
                          <a:latin typeface="Cambria Math" panose="02040503050406030204" pitchFamily="18" charset="0"/>
                        </a:rPr>
                        <m:t> </m:t>
                      </m:r>
                      <m:r>
                        <m:rPr>
                          <m:sty m:val="p"/>
                        </m:rPr>
                        <a:rPr lang="en-GB" b="0" i="0" smtClean="0">
                          <a:latin typeface="Cambria Math" panose="02040503050406030204" pitchFamily="18" charset="0"/>
                        </a:rPr>
                        <m:t>Reverse</m:t>
                      </m:r>
                      <m:r>
                        <a:rPr lang="en-GB" b="0" i="0" smtClean="0">
                          <a:latin typeface="Cambria Math" panose="02040503050406030204" pitchFamily="18" charset="0"/>
                        </a:rPr>
                        <m:t> </m:t>
                      </m:r>
                      <m:r>
                        <m:rPr>
                          <m:sty m:val="p"/>
                        </m:rPr>
                        <a:rPr lang="en-GB" b="0" i="0" smtClean="0">
                          <a:latin typeface="Cambria Math" panose="02040503050406030204" pitchFamily="18" charset="0"/>
                        </a:rPr>
                        <m:t>Current</m:t>
                      </m:r>
                      <m:r>
                        <a:rPr lang="en-GB" b="0" i="0" smtClean="0">
                          <a:latin typeface="Cambria Math" panose="02040503050406030204" pitchFamily="18" charset="0"/>
                        </a:rPr>
                        <m:t> </m:t>
                      </m:r>
                      <m:r>
                        <m:rPr>
                          <m:sty m:val="p"/>
                        </m:rPr>
                        <a:rPr lang="en-GB" b="0" i="0" smtClean="0">
                          <a:latin typeface="Cambria Math" panose="02040503050406030204" pitchFamily="18" charset="0"/>
                        </a:rPr>
                        <m:t>Gain</m:t>
                      </m:r>
                      <m:r>
                        <a:rPr lang="en-GB" b="0" i="0" smtClean="0">
                          <a:latin typeface="Cambria Math" panose="02040503050406030204" pitchFamily="18" charset="0"/>
                        </a:rPr>
                        <m:t> </m:t>
                      </m:r>
                    </m:oMath>
                  </m:oMathPara>
                </a14:m>
                <a:endParaRPr lang="en-GB" b="0" i="0"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1C68CCC7-4005-46F4-A491-DA62F214938B}"/>
                  </a:ext>
                </a:extLst>
              </p:cNvPr>
              <p:cNvSpPr txBox="1">
                <a:spLocks noRot="1" noChangeAspect="1" noMove="1" noResize="1" noEditPoints="1" noAdjustHandles="1" noChangeArrowheads="1" noChangeShapeType="1" noTextEdit="1"/>
              </p:cNvSpPr>
              <p:nvPr/>
            </p:nvSpPr>
            <p:spPr>
              <a:xfrm>
                <a:off x="91778" y="3520403"/>
                <a:ext cx="8241189" cy="969433"/>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AD305AF-0988-4359-AC36-0ADD48E6B25E}"/>
                  </a:ext>
                </a:extLst>
              </p:cNvPr>
              <p:cNvSpPr txBox="1"/>
              <p:nvPr/>
            </p:nvSpPr>
            <p:spPr>
              <a:xfrm>
                <a:off x="238539" y="4785986"/>
                <a:ext cx="8241189" cy="9694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21</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num>
                        <m:den>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den>
                      </m:f>
                      <m:sSub>
                        <m:sSubPr>
                          <m:ctrlPr>
                            <a:rPr lang="en-GB" b="0" i="1" smtClean="0">
                              <a:latin typeface="Cambria Math" panose="02040503050406030204" pitchFamily="18" charset="0"/>
                            </a:rPr>
                          </m:ctrlPr>
                        </m:sSubPr>
                        <m:e>
                          <m:r>
                            <a:rPr lang="en-GB" b="0" i="1" smtClean="0">
                              <a:latin typeface="Cambria Math" panose="02040503050406030204" pitchFamily="18" charset="0"/>
                              <a:sym typeface="Symbol" panose="05050102010706020507" pitchFamily="18" charset="2"/>
                            </a:rPr>
                            <m:t></m:t>
                          </m:r>
                        </m:e>
                        <m: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r>
                                <a:rPr lang="en-GB" b="0" i="1" smtClean="0">
                                  <a:latin typeface="Cambria Math" panose="02040503050406030204" pitchFamily="18" charset="0"/>
                                </a:rPr>
                                <m:t>=</m:t>
                              </m:r>
                              <m:r>
                                <a:rPr lang="en-GB" b="0" i="1" smtClean="0">
                                  <a:latin typeface="Cambria Math" panose="02040503050406030204" pitchFamily="18" charset="0"/>
                                </a:rPr>
                                <m:t>0</m:t>
                              </m:r>
                            </m:sub>
                          </m:sSub>
                        </m:sub>
                      </m:sSub>
                      <m:r>
                        <a:rPr lang="en-GB" b="0" i="0" smtClean="0">
                          <a:latin typeface="Cambria Math" panose="02040503050406030204" pitchFamily="18" charset="0"/>
                        </a:rPr>
                        <m:t> </m:t>
                      </m:r>
                      <m:r>
                        <m:rPr>
                          <m:sty m:val="p"/>
                        </m:rPr>
                        <a:rPr lang="en-GB" b="0" i="0" smtClean="0">
                          <a:latin typeface="Cambria Math" panose="02040503050406030204" pitchFamily="18" charset="0"/>
                        </a:rPr>
                        <m:t>Open</m:t>
                      </m:r>
                      <m:r>
                        <a:rPr lang="en-GB" b="0" i="0" smtClean="0">
                          <a:latin typeface="Cambria Math" panose="02040503050406030204" pitchFamily="18" charset="0"/>
                        </a:rPr>
                        <m:t> </m:t>
                      </m:r>
                      <m:r>
                        <m:rPr>
                          <m:sty m:val="p"/>
                        </m:rPr>
                        <a:rPr lang="en-GB" b="0" i="0" smtClean="0">
                          <a:latin typeface="Cambria Math" panose="02040503050406030204" pitchFamily="18" charset="0"/>
                        </a:rPr>
                        <m:t>Circuit</m:t>
                      </m:r>
                      <m:r>
                        <a:rPr lang="en-GB" b="0" i="0" smtClean="0">
                          <a:latin typeface="Cambria Math" panose="02040503050406030204" pitchFamily="18" charset="0"/>
                        </a:rPr>
                        <m:t> </m:t>
                      </m:r>
                      <m:r>
                        <m:rPr>
                          <m:sty m:val="p"/>
                        </m:rPr>
                        <a:rPr lang="en-GB" b="0" i="0" smtClean="0">
                          <a:latin typeface="Cambria Math" panose="02040503050406030204" pitchFamily="18" charset="0"/>
                        </a:rPr>
                        <m:t>Forward</m:t>
                      </m:r>
                      <m:r>
                        <a:rPr lang="en-GB" b="0" i="0" smtClean="0">
                          <a:latin typeface="Cambria Math" panose="02040503050406030204" pitchFamily="18" charset="0"/>
                        </a:rPr>
                        <m:t> </m:t>
                      </m:r>
                      <m:r>
                        <m:rPr>
                          <m:sty m:val="p"/>
                        </m:rPr>
                        <a:rPr lang="en-GB" b="0" i="0" smtClean="0">
                          <a:latin typeface="Cambria Math" panose="02040503050406030204" pitchFamily="18" charset="0"/>
                        </a:rPr>
                        <m:t>Voltage</m:t>
                      </m:r>
                      <m:r>
                        <a:rPr lang="en-GB" b="0" i="0" smtClean="0">
                          <a:latin typeface="Cambria Math" panose="02040503050406030204" pitchFamily="18" charset="0"/>
                        </a:rPr>
                        <m:t> </m:t>
                      </m:r>
                      <m:r>
                        <m:rPr>
                          <m:sty m:val="p"/>
                        </m:rPr>
                        <a:rPr lang="en-GB" b="0" i="0" smtClean="0">
                          <a:latin typeface="Cambria Math" panose="02040503050406030204" pitchFamily="18" charset="0"/>
                        </a:rPr>
                        <m:t>Gain</m:t>
                      </m:r>
                      <m:r>
                        <a:rPr lang="en-GB" b="0" i="0" smtClean="0">
                          <a:latin typeface="Cambria Math" panose="02040503050406030204" pitchFamily="18" charset="0"/>
                        </a:rPr>
                        <m:t> </m:t>
                      </m:r>
                    </m:oMath>
                  </m:oMathPara>
                </a14:m>
                <a:endParaRPr lang="en-GB" b="0" i="0" dirty="0">
                  <a:latin typeface="Cambria Math" panose="02040503050406030204" pitchFamily="18" charset="0"/>
                </a:endParaRPr>
              </a:p>
            </p:txBody>
          </p:sp>
        </mc:Choice>
        <mc:Fallback xmlns="">
          <p:sp>
            <p:nvSpPr>
              <p:cNvPr id="9" name="TextBox 8">
                <a:extLst>
                  <a:ext uri="{FF2B5EF4-FFF2-40B4-BE49-F238E27FC236}">
                    <a16:creationId xmlns:a16="http://schemas.microsoft.com/office/drawing/2014/main" id="{5AD305AF-0988-4359-AC36-0ADD48E6B25E}"/>
                  </a:ext>
                </a:extLst>
              </p:cNvPr>
              <p:cNvSpPr txBox="1">
                <a:spLocks noRot="1" noChangeAspect="1" noMove="1" noResize="1" noEditPoints="1" noAdjustHandles="1" noChangeArrowheads="1" noChangeShapeType="1" noTextEdit="1"/>
              </p:cNvSpPr>
              <p:nvPr/>
            </p:nvSpPr>
            <p:spPr>
              <a:xfrm>
                <a:off x="238539" y="4785986"/>
                <a:ext cx="8241189" cy="969433"/>
              </a:xfrm>
              <a:prstGeom prst="rect">
                <a:avLst/>
              </a:prstGeom>
              <a:blipFill>
                <a:blip r:embed="rId7"/>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1137718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5BD52F-E473-4C84-82F3-677B5AEA4BEC}"/>
              </a:ext>
            </a:extLst>
          </p:cNvPr>
          <p:cNvPicPr>
            <a:picLocks noChangeAspect="1"/>
          </p:cNvPicPr>
          <p:nvPr/>
        </p:nvPicPr>
        <p:blipFill>
          <a:blip r:embed="rId2"/>
          <a:stretch>
            <a:fillRect/>
          </a:stretch>
        </p:blipFill>
        <p:spPr>
          <a:xfrm>
            <a:off x="1088418" y="352134"/>
            <a:ext cx="3829050" cy="2162175"/>
          </a:xfrm>
          <a:prstGeom prst="rect">
            <a:avLst/>
          </a:prstGeom>
        </p:spPr>
      </p:pic>
      <p:sp>
        <p:nvSpPr>
          <p:cNvPr id="8" name="TextBox 7">
            <a:extLst>
              <a:ext uri="{FF2B5EF4-FFF2-40B4-BE49-F238E27FC236}">
                <a16:creationId xmlns:a16="http://schemas.microsoft.com/office/drawing/2014/main" id="{FC840C4D-F633-493F-A5F9-E34721E3152D}"/>
              </a:ext>
            </a:extLst>
          </p:cNvPr>
          <p:cNvSpPr txBox="1"/>
          <p:nvPr/>
        </p:nvSpPr>
        <p:spPr>
          <a:xfrm>
            <a:off x="604299" y="2623930"/>
            <a:ext cx="5406887" cy="523220"/>
          </a:xfrm>
          <a:prstGeom prst="rect">
            <a:avLst/>
          </a:prstGeom>
          <a:noFill/>
        </p:spPr>
        <p:txBody>
          <a:bodyPr wrap="square" rtlCol="0">
            <a:spAutoFit/>
          </a:bodyPr>
          <a:lstStyle/>
          <a:p>
            <a:r>
              <a:rPr lang="en-GB" dirty="0"/>
              <a:t>Circuit change into s-domain</a:t>
            </a:r>
            <a:endParaRPr lang="th-TH" dirty="0"/>
          </a:p>
        </p:txBody>
      </p:sp>
      <p:pic>
        <p:nvPicPr>
          <p:cNvPr id="10" name="Picture 9">
            <a:extLst>
              <a:ext uri="{FF2B5EF4-FFF2-40B4-BE49-F238E27FC236}">
                <a16:creationId xmlns:a16="http://schemas.microsoft.com/office/drawing/2014/main" id="{AB22E52D-813E-4EAD-8C1A-2B18F127C8E2}"/>
              </a:ext>
            </a:extLst>
          </p:cNvPr>
          <p:cNvPicPr>
            <a:picLocks noChangeAspect="1"/>
          </p:cNvPicPr>
          <p:nvPr/>
        </p:nvPicPr>
        <p:blipFill>
          <a:blip r:embed="rId3"/>
          <a:stretch>
            <a:fillRect/>
          </a:stretch>
        </p:blipFill>
        <p:spPr>
          <a:xfrm>
            <a:off x="1040792" y="3256771"/>
            <a:ext cx="4533900" cy="344805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F46914-9624-422A-97EB-0CF6A28AEE53}"/>
                  </a:ext>
                </a:extLst>
              </p:cNvPr>
              <p:cNvSpPr txBox="1"/>
              <p:nvPr/>
            </p:nvSpPr>
            <p:spPr>
              <a:xfrm>
                <a:off x="6348444" y="1405423"/>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11" name="TextBox 10">
                <a:extLst>
                  <a:ext uri="{FF2B5EF4-FFF2-40B4-BE49-F238E27FC236}">
                    <a16:creationId xmlns:a16="http://schemas.microsoft.com/office/drawing/2014/main" id="{ABF46914-9624-422A-97EB-0CF6A28AEE53}"/>
                  </a:ext>
                </a:extLst>
              </p:cNvPr>
              <p:cNvSpPr txBox="1">
                <a:spLocks noRot="1" noChangeAspect="1" noMove="1" noResize="1" noEditPoints="1" noAdjustHandles="1" noChangeArrowheads="1" noChangeShapeType="1" noTextEdit="1"/>
              </p:cNvSpPr>
              <p:nvPr/>
            </p:nvSpPr>
            <p:spPr>
              <a:xfrm>
                <a:off x="6348444" y="1405423"/>
                <a:ext cx="2958566" cy="430887"/>
              </a:xfrm>
              <a:prstGeom prst="rect">
                <a:avLst/>
              </a:prstGeom>
              <a:blipFill>
                <a:blip r:embed="rId4"/>
                <a:stretch>
                  <a:fillRect l="-2675" t="-2857" r="-617" b="-1428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058D14-D942-4DD3-8535-D2F6334C4EAA}"/>
                  </a:ext>
                </a:extLst>
              </p:cNvPr>
              <p:cNvSpPr txBox="1"/>
              <p:nvPr/>
            </p:nvSpPr>
            <p:spPr>
              <a:xfrm>
                <a:off x="6011186" y="1909828"/>
                <a:ext cx="366356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12" name="TextBox 11">
                <a:extLst>
                  <a:ext uri="{FF2B5EF4-FFF2-40B4-BE49-F238E27FC236}">
                    <a16:creationId xmlns:a16="http://schemas.microsoft.com/office/drawing/2014/main" id="{7A058D14-D942-4DD3-8535-D2F6334C4EAA}"/>
                  </a:ext>
                </a:extLst>
              </p:cNvPr>
              <p:cNvSpPr txBox="1">
                <a:spLocks noRot="1" noChangeAspect="1" noMove="1" noResize="1" noEditPoints="1" noAdjustHandles="1" noChangeArrowheads="1" noChangeShapeType="1" noTextEdit="1"/>
              </p:cNvSpPr>
              <p:nvPr/>
            </p:nvSpPr>
            <p:spPr>
              <a:xfrm>
                <a:off x="6011186" y="1909828"/>
                <a:ext cx="3663563" cy="523220"/>
              </a:xfrm>
              <a:prstGeom prst="rect">
                <a:avLst/>
              </a:prstGeom>
              <a:blipFill>
                <a:blip r:embed="rId5"/>
                <a:stretch>
                  <a:fillRect b="-2326"/>
                </a:stretch>
              </a:blipFill>
            </p:spPr>
            <p:txBody>
              <a:bodyPr/>
              <a:lstStyle/>
              <a:p>
                <a:r>
                  <a:rPr lang="th-TH">
                    <a:noFill/>
                  </a:rPr>
                  <a:t> </a:t>
                </a:r>
              </a:p>
            </p:txBody>
          </p:sp>
        </mc:Fallback>
      </mc:AlternateContent>
    </p:spTree>
    <p:extLst>
      <p:ext uri="{BB962C8B-B14F-4D97-AF65-F5344CB8AC3E}">
        <p14:creationId xmlns:p14="http://schemas.microsoft.com/office/powerpoint/2010/main" val="7917454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F46914-9624-422A-97EB-0CF6A28AEE53}"/>
                  </a:ext>
                </a:extLst>
              </p:cNvPr>
              <p:cNvSpPr txBox="1"/>
              <p:nvPr/>
            </p:nvSpPr>
            <p:spPr>
              <a:xfrm>
                <a:off x="6276882" y="156500"/>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11" name="TextBox 10">
                <a:extLst>
                  <a:ext uri="{FF2B5EF4-FFF2-40B4-BE49-F238E27FC236}">
                    <a16:creationId xmlns:a16="http://schemas.microsoft.com/office/drawing/2014/main" id="{ABF46914-9624-422A-97EB-0CF6A28AEE53}"/>
                  </a:ext>
                </a:extLst>
              </p:cNvPr>
              <p:cNvSpPr txBox="1">
                <a:spLocks noRot="1" noChangeAspect="1" noMove="1" noResize="1" noEditPoints="1" noAdjustHandles="1" noChangeArrowheads="1" noChangeShapeType="1" noTextEdit="1"/>
              </p:cNvSpPr>
              <p:nvPr/>
            </p:nvSpPr>
            <p:spPr>
              <a:xfrm>
                <a:off x="6276882" y="156500"/>
                <a:ext cx="2958566" cy="430887"/>
              </a:xfrm>
              <a:prstGeom prst="rect">
                <a:avLst/>
              </a:prstGeom>
              <a:blipFill>
                <a:blip r:embed="rId2"/>
                <a:stretch>
                  <a:fillRect l="-2680" t="-2857" r="-825" b="-1428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058D14-D942-4DD3-8535-D2F6334C4EAA}"/>
                  </a:ext>
                </a:extLst>
              </p:cNvPr>
              <p:cNvSpPr txBox="1"/>
              <p:nvPr/>
            </p:nvSpPr>
            <p:spPr>
              <a:xfrm>
                <a:off x="6003235" y="772791"/>
                <a:ext cx="3663563"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12" name="TextBox 11">
                <a:extLst>
                  <a:ext uri="{FF2B5EF4-FFF2-40B4-BE49-F238E27FC236}">
                    <a16:creationId xmlns:a16="http://schemas.microsoft.com/office/drawing/2014/main" id="{7A058D14-D942-4DD3-8535-D2F6334C4EAA}"/>
                  </a:ext>
                </a:extLst>
              </p:cNvPr>
              <p:cNvSpPr txBox="1">
                <a:spLocks noRot="1" noChangeAspect="1" noMove="1" noResize="1" noEditPoints="1" noAdjustHandles="1" noChangeArrowheads="1" noChangeShapeType="1" noTextEdit="1"/>
              </p:cNvSpPr>
              <p:nvPr/>
            </p:nvSpPr>
            <p:spPr>
              <a:xfrm>
                <a:off x="6003235" y="772791"/>
                <a:ext cx="3663563" cy="523220"/>
              </a:xfrm>
              <a:prstGeom prst="rect">
                <a:avLst/>
              </a:prstGeom>
              <a:blipFill>
                <a:blip r:embed="rId3"/>
                <a:stretch>
                  <a:fillRect b="-2326"/>
                </a:stretch>
              </a:blipFill>
            </p:spPr>
            <p:txBody>
              <a:bodyPr/>
              <a:lstStyle/>
              <a:p>
                <a:r>
                  <a:rPr lang="th-TH">
                    <a:noFill/>
                  </a:rPr>
                  <a:t> </a:t>
                </a:r>
              </a:p>
            </p:txBody>
          </p:sp>
        </mc:Fallback>
      </mc:AlternateContent>
      <p:pic>
        <p:nvPicPr>
          <p:cNvPr id="3" name="Picture 2">
            <a:extLst>
              <a:ext uri="{FF2B5EF4-FFF2-40B4-BE49-F238E27FC236}">
                <a16:creationId xmlns:a16="http://schemas.microsoft.com/office/drawing/2014/main" id="{054E07E0-DAA2-43EC-B3AC-5A7B47D14F88}"/>
              </a:ext>
            </a:extLst>
          </p:cNvPr>
          <p:cNvPicPr>
            <a:picLocks noChangeAspect="1"/>
          </p:cNvPicPr>
          <p:nvPr/>
        </p:nvPicPr>
        <p:blipFill>
          <a:blip r:embed="rId4"/>
          <a:stretch>
            <a:fillRect/>
          </a:stretch>
        </p:blipFill>
        <p:spPr>
          <a:xfrm>
            <a:off x="285667" y="6249"/>
            <a:ext cx="4210050" cy="170813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D85919B-9090-4E11-836B-CBAB23D375A2}"/>
                  </a:ext>
                </a:extLst>
              </p:cNvPr>
              <p:cNvSpPr txBox="1"/>
              <p:nvPr/>
            </p:nvSpPr>
            <p:spPr>
              <a:xfrm>
                <a:off x="117612" y="2246939"/>
                <a:ext cx="11260704" cy="523220"/>
              </a:xfrm>
              <a:prstGeom prst="rect">
                <a:avLst/>
              </a:prstGeom>
              <a:noFill/>
            </p:spPr>
            <p:txBody>
              <a:bodyPr wrap="square">
                <a:spAutoFit/>
              </a:bodyPr>
              <a:lstStyle/>
              <a:p>
                <a14:m>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r>
                      <a:rPr lang="en-GB" b="0" i="1" smtClean="0">
                        <a:latin typeface="Cambria Math" panose="02040503050406030204" pitchFamily="18" charset="0"/>
                      </a:rPr>
                      <m:t>𝑠</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 −</m:t>
                    </m:r>
                    <m:r>
                      <a:rPr lang="en-GB" b="0" i="1" smtClean="0">
                        <a:latin typeface="Cambria Math" panose="02040503050406030204" pitchFamily="18" charset="0"/>
                      </a:rPr>
                      <m:t>1</m:t>
                    </m:r>
                    <m:d>
                      <m:dPr>
                        <m:ctrlPr>
                          <a:rPr lang="en-GB" b="0" i="1" smtClean="0">
                            <a:latin typeface="Cambria Math" panose="02040503050406030204" pitchFamily="18" charset="0"/>
                          </a:rPr>
                        </m:ctrlPr>
                      </m:dPr>
                      <m:e>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2</m:t>
                            </m:r>
                          </m:sub>
                        </m:sSub>
                      </m:e>
                    </m:d>
                    <m:r>
                      <a:rPr lang="en-GB" b="0" i="1" smtClean="0">
                        <a:latin typeface="Cambria Math" panose="02040503050406030204" pitchFamily="18" charset="0"/>
                      </a:rPr>
                      <m:t>=</m:t>
                    </m:r>
                    <m:r>
                      <a:rPr lang="en-GB" b="0" i="1" smtClean="0">
                        <a:latin typeface="Cambria Math" panose="02040503050406030204" pitchFamily="18" charset="0"/>
                      </a:rPr>
                      <m:t>0</m:t>
                    </m:r>
                  </m:oMath>
                </a14:m>
                <a:r>
                  <a:rPr lang="th-TH" dirty="0">
                    <a:sym typeface="Symbol" panose="05050102010706020507" pitchFamily="18" charset="2"/>
                  </a:rPr>
                  <a:t></a:t>
                </a:r>
                <a:r>
                  <a:rPr lang="th-TH" dirty="0"/>
                  <a:t> </a:t>
                </a:r>
                <a14:m>
                  <m:oMath xmlns:m="http://schemas.openxmlformats.org/officeDocument/2006/math">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b="0" i="1" smtClean="0">
                        <a:latin typeface="Cambria Math" panose="02040503050406030204" pitchFamily="18" charset="0"/>
                      </a:rPr>
                      <m:t>=</m:t>
                    </m:r>
                    <m:r>
                      <a:rPr lang="en-GB" i="1">
                        <a:latin typeface="Cambria Math" panose="02040503050406030204" pitchFamily="18" charset="0"/>
                      </a:rPr>
                      <m:t>𝑠</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r>
                      <m:rPr>
                        <m:nor/>
                      </m:rPr>
                      <a:rPr lang="th-TH" dirty="0">
                        <a:sym typeface="Symbol" panose="05050102010706020507" pitchFamily="18" charset="2"/>
                      </a:rPr>
                      <m:t></m:t>
                    </m:r>
                    <m:r>
                      <m:rPr>
                        <m:nor/>
                      </m:rPr>
                      <a:rPr lang="th-TH" dirty="0"/>
                      <m:t> </m:t>
                    </m:r>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i="1">
                        <a:latin typeface="Cambria Math" panose="02040503050406030204" pitchFamily="18" charset="0"/>
                      </a:rPr>
                      <m:t>=</m:t>
                    </m:r>
                    <m:r>
                      <a:rPr lang="en-GB" b="0" i="1" smtClean="0">
                        <a:latin typeface="Cambria Math" panose="02040503050406030204" pitchFamily="18" charset="0"/>
                      </a:rPr>
                      <m:t>(</m:t>
                    </m:r>
                    <m:sSub>
                      <m:sSubPr>
                        <m:ctrlPr>
                          <a:rPr lang="th-TH" i="1">
                            <a:latin typeface="Cambria Math" panose="02040503050406030204" pitchFamily="18" charset="0"/>
                          </a:rPr>
                        </m:ctrlPr>
                      </m:sSubPr>
                      <m:e>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oMath>
                </a14:m>
                <a:endParaRPr lang="th-TH" dirty="0"/>
              </a:p>
            </p:txBody>
          </p:sp>
        </mc:Choice>
        <mc:Fallback xmlns="">
          <p:sp>
            <p:nvSpPr>
              <p:cNvPr id="13" name="TextBox 12">
                <a:extLst>
                  <a:ext uri="{FF2B5EF4-FFF2-40B4-BE49-F238E27FC236}">
                    <a16:creationId xmlns:a16="http://schemas.microsoft.com/office/drawing/2014/main" id="{4D85919B-9090-4E11-836B-CBAB23D375A2}"/>
                  </a:ext>
                </a:extLst>
              </p:cNvPr>
              <p:cNvSpPr txBox="1">
                <a:spLocks noRot="1" noChangeAspect="1" noMove="1" noResize="1" noEditPoints="1" noAdjustHandles="1" noChangeArrowheads="1" noChangeShapeType="1" noTextEdit="1"/>
              </p:cNvSpPr>
              <p:nvPr/>
            </p:nvSpPr>
            <p:spPr>
              <a:xfrm>
                <a:off x="117612" y="2246939"/>
                <a:ext cx="11260704" cy="523220"/>
              </a:xfrm>
              <a:prstGeom prst="rect">
                <a:avLst/>
              </a:prstGeom>
              <a:blipFill>
                <a:blip r:embed="rId5"/>
                <a:stretch>
                  <a:fillRect l="-271" t="-22353" b="-36471"/>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12F5D44-9726-4D61-BE72-B9FE4E9B6E85}"/>
                  </a:ext>
                </a:extLst>
              </p:cNvPr>
              <p:cNvSpPr txBox="1"/>
              <p:nvPr/>
            </p:nvSpPr>
            <p:spPr>
              <a:xfrm>
                <a:off x="-292956" y="2629644"/>
                <a:ext cx="10038521" cy="10154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r>
                        <a:rPr lang="en-GB" i="1">
                          <a:latin typeface="Cambria Math" panose="02040503050406030204" pitchFamily="18" charset="0"/>
                        </a:rPr>
                        <m:t>=</m:t>
                      </m:r>
                      <m:r>
                        <a:rPr lang="en-GB" b="0" i="1" smtClean="0">
                          <a:latin typeface="Cambria Math" panose="02040503050406030204" pitchFamily="18" charset="0"/>
                        </a:rPr>
                        <m:t>(</m:t>
                      </m:r>
                      <m:sSub>
                        <m:sSubPr>
                          <m:ctrlPr>
                            <a:rPr lang="th-TH" i="1">
                              <a:latin typeface="Cambria Math" panose="02040503050406030204" pitchFamily="18" charset="0"/>
                            </a:rPr>
                          </m:ctrlPr>
                        </m:sSubPr>
                        <m:e>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i="1">
                              <a:latin typeface="Cambria Math" panose="02040503050406030204" pitchFamily="18" charset="0"/>
                            </a:rPr>
                            <m:t>𝐼</m:t>
                          </m:r>
                        </m:e>
                        <m:sub>
                          <m:r>
                            <a:rPr lang="en-GB" i="1">
                              <a:latin typeface="Cambria Math" panose="02040503050406030204" pitchFamily="18" charset="0"/>
                            </a:rPr>
                            <m:t>1</m:t>
                          </m:r>
                        </m:sub>
                      </m:sSub>
                      <m:r>
                        <m:rPr>
                          <m:nor/>
                        </m:rPr>
                        <a:rPr lang="th-TH" dirty="0">
                          <a:sym typeface="Symbol" panose="05050102010706020507" pitchFamily="18" charset="2"/>
                        </a:rPr>
                        <m:t></m:t>
                      </m:r>
                      <m:r>
                        <m:rPr>
                          <m:nor/>
                        </m:rPr>
                        <a:rPr lang="en-GB" b="0" i="0" dirty="0" smtClean="0">
                          <a:sym typeface="Symbol" panose="05050102010706020507" pitchFamily="18" charset="2"/>
                        </a:rPr>
                        <m:t> </m:t>
                      </m:r>
                      <m:f>
                        <m:fPr>
                          <m:ctrlPr>
                            <a:rPr lang="en-GB" b="0" i="1" dirty="0" smtClean="0">
                              <a:latin typeface="Cambria Math" panose="02040503050406030204" pitchFamily="18" charset="0"/>
                              <a:sym typeface="Symbol" panose="05050102010706020507" pitchFamily="18" charset="2"/>
                            </a:rPr>
                          </m:ctrlPr>
                        </m:fPr>
                        <m:num>
                          <m:d>
                            <m:dPr>
                              <m:ctrlPr>
                                <a:rPr lang="en-GB" b="0" i="1" dirty="0" smtClean="0">
                                  <a:latin typeface="Cambria Math" panose="02040503050406030204" pitchFamily="18" charset="0"/>
                                  <a:sym typeface="Symbol" panose="05050102010706020507" pitchFamily="18" charset="2"/>
                                </a:rPr>
                              </m:ctrlPr>
                            </m:dPr>
                            <m:e>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i="1">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e>
                          </m:d>
                        </m:num>
                        <m:den>
                          <m:d>
                            <m:dPr>
                              <m:ctrlPr>
                                <a:rPr lang="en-GB" b="0" i="1" dirty="0" smtClean="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r>
                        <m:rPr>
                          <m:nor/>
                        </m:rPr>
                        <a:rPr lang="en-GB" b="0" i="0" dirty="0" smtClean="0">
                          <a:latin typeface="Cambria Math" panose="02040503050406030204" pitchFamily="18" charset="0"/>
                          <a:sym typeface="Symbol" panose="05050102010706020507" pitchFamily="18" charset="2"/>
                        </a:rPr>
                        <m:t> =</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1</m:t>
                          </m:r>
                        </m:sub>
                      </m:sSub>
                      <m:r>
                        <m:rPr>
                          <m:nor/>
                        </m:rPr>
                        <a:rPr lang="th-TH" dirty="0">
                          <a:sym typeface="Symbol" panose="05050102010706020507" pitchFamily="18" charset="2"/>
                        </a:rPr>
                        <m:t></m:t>
                      </m:r>
                      <m:f>
                        <m:fPr>
                          <m:ctrlPr>
                            <a:rPr lang="en-GB" i="1" dirty="0">
                              <a:latin typeface="Cambria Math" panose="02040503050406030204" pitchFamily="18" charset="0"/>
                              <a:sym typeface="Symbol" panose="05050102010706020507" pitchFamily="18" charset="2"/>
                            </a:rPr>
                          </m:ctrlPr>
                        </m:fPr>
                        <m:num>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num>
                        <m:den>
                          <m:d>
                            <m:dPr>
                              <m:ctrlPr>
                                <a:rPr lang="en-GB" i="1" dirty="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r>
                        <a:rPr lang="en-GB" b="0" i="1" dirty="0" smtClean="0">
                          <a:latin typeface="Cambria Math" panose="02040503050406030204" pitchFamily="18" charset="0"/>
                          <a:sym typeface="Symbol" panose="05050102010706020507" pitchFamily="18" charset="2"/>
                        </a:rPr>
                        <m:t>−</m:t>
                      </m:r>
                      <m:f>
                        <m:fPr>
                          <m:ctrlPr>
                            <a:rPr lang="en-GB" i="1" dirty="0">
                              <a:latin typeface="Cambria Math" panose="02040503050406030204" pitchFamily="18" charset="0"/>
                              <a:sym typeface="Symbol" panose="05050102010706020507" pitchFamily="18" charset="2"/>
                            </a:rPr>
                          </m:ctrlPr>
                        </m:fPr>
                        <m:num>
                          <m:sSub>
                            <m:sSubPr>
                              <m:ctrlPr>
                                <a:rPr lang="th-TH" i="1">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num>
                        <m:den>
                          <m:d>
                            <m:dPr>
                              <m:ctrlPr>
                                <a:rPr lang="en-GB" i="1" dirty="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r>
                        <m:rPr>
                          <m:nor/>
                        </m:rPr>
                        <a:rPr lang="en-GB" dirty="0">
                          <a:latin typeface="Cambria Math" panose="02040503050406030204" pitchFamily="18" charset="0"/>
                          <a:sym typeface="Symbol" panose="05050102010706020507" pitchFamily="18" charset="2"/>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oMath>
                  </m:oMathPara>
                </a14:m>
                <a:endParaRPr lang="th-TH" dirty="0"/>
              </a:p>
            </p:txBody>
          </p:sp>
        </mc:Choice>
        <mc:Fallback xmlns="">
          <p:sp>
            <p:nvSpPr>
              <p:cNvPr id="14" name="TextBox 13">
                <a:extLst>
                  <a:ext uri="{FF2B5EF4-FFF2-40B4-BE49-F238E27FC236}">
                    <a16:creationId xmlns:a16="http://schemas.microsoft.com/office/drawing/2014/main" id="{412F5D44-9726-4D61-BE72-B9FE4E9B6E85}"/>
                  </a:ext>
                </a:extLst>
              </p:cNvPr>
              <p:cNvSpPr txBox="1">
                <a:spLocks noRot="1" noChangeAspect="1" noMove="1" noResize="1" noEditPoints="1" noAdjustHandles="1" noChangeArrowheads="1" noChangeShapeType="1" noTextEdit="1"/>
              </p:cNvSpPr>
              <p:nvPr/>
            </p:nvSpPr>
            <p:spPr>
              <a:xfrm>
                <a:off x="-292956" y="2629644"/>
                <a:ext cx="10038521" cy="1015406"/>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C8B354B-52BD-4A28-9345-82780F462C0A}"/>
                  </a:ext>
                </a:extLst>
              </p:cNvPr>
              <p:cNvSpPr txBox="1"/>
              <p:nvPr/>
            </p:nvSpPr>
            <p:spPr>
              <a:xfrm>
                <a:off x="173271" y="3429000"/>
                <a:ext cx="7841643" cy="748603"/>
              </a:xfrm>
              <a:prstGeom prst="rect">
                <a:avLst/>
              </a:prstGeom>
              <a:noFill/>
            </p:spPr>
            <p:txBody>
              <a:bodyPr wrap="square">
                <a:spAutoFit/>
              </a:bodyPr>
              <a:lstStyle/>
              <a:p>
                <a14:m>
                  <m:oMath xmlns:m="http://schemas.openxmlformats.org/officeDocument/2006/math">
                    <m:sSub>
                      <m:sSubPr>
                        <m:ctrlPr>
                          <a:rPr lang="th-TH" i="1" smtClean="0">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f>
                      <m:fPr>
                        <m:ctrlPr>
                          <a:rPr lang="en-GB" i="1" dirty="0">
                            <a:latin typeface="Cambria Math" panose="02040503050406030204" pitchFamily="18" charset="0"/>
                            <a:sym typeface="Symbol" panose="05050102010706020507" pitchFamily="18" charset="2"/>
                          </a:rPr>
                        </m:ctrlPr>
                      </m:fPr>
                      <m:num>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num>
                      <m:den>
                        <m:d>
                          <m:dPr>
                            <m:ctrlPr>
                              <a:rPr lang="en-GB" i="1" dirty="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r>
                      <a:rPr lang="en-GB" i="1" dirty="0">
                        <a:latin typeface="Cambria Math" panose="02040503050406030204" pitchFamily="18" charset="0"/>
                        <a:sym typeface="Symbol" panose="05050102010706020507" pitchFamily="18" charset="2"/>
                      </a:rPr>
                      <m:t>−</m:t>
                    </m:r>
                    <m:f>
                      <m:fPr>
                        <m:ctrlPr>
                          <a:rPr lang="en-GB" i="1" dirty="0">
                            <a:latin typeface="Cambria Math" panose="02040503050406030204" pitchFamily="18" charset="0"/>
                            <a:sym typeface="Symbol" panose="05050102010706020507" pitchFamily="18" charset="2"/>
                          </a:rPr>
                        </m:ctrlPr>
                      </m:fPr>
                      <m:num>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num>
                      <m:den>
                        <m:d>
                          <m:dPr>
                            <m:ctrlPr>
                              <a:rPr lang="en-GB" i="1" dirty="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r>
                      <a:rPr lang="en-GB" i="1">
                        <a:latin typeface="Cambria Math" panose="02040503050406030204" pitchFamily="18" charset="0"/>
                      </a:rPr>
                      <m:t>=</m:t>
                    </m:r>
                    <m:f>
                      <m:fPr>
                        <m:ctrlPr>
                          <a:rPr lang="en-GB" i="1" dirty="0">
                            <a:latin typeface="Cambria Math" panose="02040503050406030204" pitchFamily="18" charset="0"/>
                            <a:sym typeface="Symbol" panose="05050102010706020507" pitchFamily="18" charset="2"/>
                          </a:rPr>
                        </m:ctrlPr>
                      </m:fPr>
                      <m:num>
                        <m:r>
                          <a:rPr lang="en-GB" b="0" i="1" dirty="0" smtClean="0">
                            <a:latin typeface="Cambria Math" panose="02040503050406030204" pitchFamily="18" charset="0"/>
                            <a:sym typeface="Symbol" panose="05050102010706020507" pitchFamily="18" charset="2"/>
                          </a:rPr>
                          <m:t>1</m:t>
                        </m:r>
                      </m:num>
                      <m:den>
                        <m:d>
                          <m:dPr>
                            <m:ctrlPr>
                              <a:rPr lang="en-GB" i="1" dirty="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b="0" i="1" smtClean="0">
                        <a:latin typeface="Cambria Math" panose="02040503050406030204" pitchFamily="18" charset="0"/>
                      </a:rPr>
                      <m:t>+</m:t>
                    </m:r>
                    <m:f>
                      <m:fPr>
                        <m:ctrlPr>
                          <a:rPr lang="en-GB" i="1" dirty="0">
                            <a:latin typeface="Cambria Math" panose="02040503050406030204" pitchFamily="18" charset="0"/>
                            <a:sym typeface="Symbol" panose="05050102010706020507" pitchFamily="18" charset="2"/>
                          </a:rPr>
                        </m:ctrlPr>
                      </m:fPr>
                      <m:num>
                        <m:r>
                          <a:rPr lang="en-GB" i="1" dirty="0">
                            <a:latin typeface="Cambria Math" panose="02040503050406030204" pitchFamily="18" charset="0"/>
                            <a:sym typeface="Symbol" panose="05050102010706020507" pitchFamily="18" charset="2"/>
                          </a:rPr>
                          <m:t>−</m:t>
                        </m:r>
                        <m:r>
                          <a:rPr lang="en-GB" b="0" i="1" dirty="0" smtClean="0">
                            <a:latin typeface="Cambria Math" panose="02040503050406030204" pitchFamily="18" charset="0"/>
                            <a:sym typeface="Symbol" panose="05050102010706020507" pitchFamily="18" charset="2"/>
                          </a:rPr>
                          <m:t>1</m:t>
                        </m:r>
                      </m:num>
                      <m:den>
                        <m:d>
                          <m:dPr>
                            <m:ctrlPr>
                              <a:rPr lang="en-GB" i="1" dirty="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oMath>
                </a14:m>
                <a:r>
                  <a:rPr lang="th-TH" dirty="0"/>
                  <a:t> </a:t>
                </a:r>
                <a14:m>
                  <m:oMath xmlns:m="http://schemas.openxmlformats.org/officeDocument/2006/math">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oMath>
                </a14:m>
                <a:endParaRPr lang="th-TH" dirty="0"/>
              </a:p>
            </p:txBody>
          </p:sp>
        </mc:Choice>
        <mc:Fallback xmlns="">
          <p:sp>
            <p:nvSpPr>
              <p:cNvPr id="15" name="TextBox 14">
                <a:extLst>
                  <a:ext uri="{FF2B5EF4-FFF2-40B4-BE49-F238E27FC236}">
                    <a16:creationId xmlns:a16="http://schemas.microsoft.com/office/drawing/2014/main" id="{7C8B354B-52BD-4A28-9345-82780F462C0A}"/>
                  </a:ext>
                </a:extLst>
              </p:cNvPr>
              <p:cNvSpPr txBox="1">
                <a:spLocks noRot="1" noChangeAspect="1" noMove="1" noResize="1" noEditPoints="1" noAdjustHandles="1" noChangeArrowheads="1" noChangeShapeType="1" noTextEdit="1"/>
              </p:cNvSpPr>
              <p:nvPr/>
            </p:nvSpPr>
            <p:spPr>
              <a:xfrm>
                <a:off x="173271" y="3429000"/>
                <a:ext cx="7841643" cy="748603"/>
              </a:xfrm>
              <a:prstGeom prst="rect">
                <a:avLst/>
              </a:prstGeom>
              <a:blipFill>
                <a:blip r:embed="rId7"/>
                <a:stretch>
                  <a:fillRect b="-1147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32EC469-417C-4767-89C4-FB2E3A679E90}"/>
                  </a:ext>
                </a:extLst>
              </p:cNvPr>
              <p:cNvSpPr txBox="1"/>
              <p:nvPr/>
            </p:nvSpPr>
            <p:spPr>
              <a:xfrm>
                <a:off x="173271" y="4303891"/>
                <a:ext cx="6241774" cy="748603"/>
              </a:xfrm>
              <a:prstGeom prst="rect">
                <a:avLst/>
              </a:prstGeom>
              <a:noFill/>
            </p:spPr>
            <p:txBody>
              <a:bodyPr wrap="square">
                <a:spAutoFit/>
              </a:bodyPr>
              <a:lstStyle/>
              <a:p>
                <a14:m>
                  <m:oMath xmlns:m="http://schemas.openxmlformats.org/officeDocument/2006/math">
                    <m:sSub>
                      <m:sSubPr>
                        <m:ctrlPr>
                          <a:rPr lang="th-TH" i="1" smtClean="0">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f>
                      <m:fPr>
                        <m:ctrlPr>
                          <a:rPr lang="en-GB" i="1" dirty="0">
                            <a:latin typeface="Cambria Math" panose="02040503050406030204" pitchFamily="18" charset="0"/>
                            <a:sym typeface="Symbol" panose="05050102010706020507" pitchFamily="18" charset="2"/>
                          </a:rPr>
                        </m:ctrlPr>
                      </m:fPr>
                      <m:num>
                        <m:r>
                          <a:rPr lang="en-GB" b="0" i="1" dirty="0" smtClean="0">
                            <a:latin typeface="Cambria Math" panose="02040503050406030204" pitchFamily="18" charset="0"/>
                            <a:sym typeface="Symbol" panose="05050102010706020507" pitchFamily="18" charset="2"/>
                          </a:rPr>
                          <m:t>1</m:t>
                        </m:r>
                      </m:num>
                      <m:den>
                        <m:d>
                          <m:dPr>
                            <m:ctrlPr>
                              <a:rPr lang="en-GB" i="1" dirty="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b="0" i="1" smtClean="0">
                        <a:latin typeface="Cambria Math" panose="02040503050406030204" pitchFamily="18" charset="0"/>
                      </a:rPr>
                      <m:t>+</m:t>
                    </m:r>
                    <m:f>
                      <m:fPr>
                        <m:ctrlPr>
                          <a:rPr lang="en-GB" i="1" dirty="0">
                            <a:latin typeface="Cambria Math" panose="02040503050406030204" pitchFamily="18" charset="0"/>
                            <a:sym typeface="Symbol" panose="05050102010706020507" pitchFamily="18" charset="2"/>
                          </a:rPr>
                        </m:ctrlPr>
                      </m:fPr>
                      <m:num>
                        <m:r>
                          <a:rPr lang="en-GB" i="1" dirty="0">
                            <a:latin typeface="Cambria Math" panose="02040503050406030204" pitchFamily="18" charset="0"/>
                            <a:sym typeface="Symbol" panose="05050102010706020507" pitchFamily="18" charset="2"/>
                          </a:rPr>
                          <m:t>−</m:t>
                        </m:r>
                        <m:r>
                          <a:rPr lang="en-GB" b="0" i="1" dirty="0" smtClean="0">
                            <a:latin typeface="Cambria Math" panose="02040503050406030204" pitchFamily="18" charset="0"/>
                            <a:sym typeface="Symbol" panose="05050102010706020507" pitchFamily="18" charset="2"/>
                          </a:rPr>
                          <m:t>1</m:t>
                        </m:r>
                      </m:num>
                      <m:den>
                        <m:d>
                          <m:dPr>
                            <m:ctrlPr>
                              <a:rPr lang="en-GB" i="1" dirty="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oMath>
                </a14:m>
                <a:r>
                  <a:rPr lang="th-TH" dirty="0"/>
                  <a:t> </a:t>
                </a:r>
                <a14:m>
                  <m:oMath xmlns:m="http://schemas.openxmlformats.org/officeDocument/2006/math">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oMath>
                </a14:m>
                <a:endParaRPr lang="th-TH" dirty="0"/>
              </a:p>
            </p:txBody>
          </p:sp>
        </mc:Choice>
        <mc:Fallback xmlns="">
          <p:sp>
            <p:nvSpPr>
              <p:cNvPr id="16" name="TextBox 15">
                <a:extLst>
                  <a:ext uri="{FF2B5EF4-FFF2-40B4-BE49-F238E27FC236}">
                    <a16:creationId xmlns:a16="http://schemas.microsoft.com/office/drawing/2014/main" id="{032EC469-417C-4767-89C4-FB2E3A679E90}"/>
                  </a:ext>
                </a:extLst>
              </p:cNvPr>
              <p:cNvSpPr txBox="1">
                <a:spLocks noRot="1" noChangeAspect="1" noMove="1" noResize="1" noEditPoints="1" noAdjustHandles="1" noChangeArrowheads="1" noChangeShapeType="1" noTextEdit="1"/>
              </p:cNvSpPr>
              <p:nvPr/>
            </p:nvSpPr>
            <p:spPr>
              <a:xfrm>
                <a:off x="173271" y="4303891"/>
                <a:ext cx="6241774" cy="748603"/>
              </a:xfrm>
              <a:prstGeom prst="rect">
                <a:avLst/>
              </a:prstGeom>
              <a:blipFill>
                <a:blip r:embed="rId8"/>
                <a:stretch>
                  <a:fillRect b="-11382"/>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C8F7778-7999-4B60-851B-77F1B79026E6}"/>
                  </a:ext>
                </a:extLst>
              </p:cNvPr>
              <p:cNvSpPr txBox="1"/>
              <p:nvPr/>
            </p:nvSpPr>
            <p:spPr>
              <a:xfrm>
                <a:off x="173271" y="5771446"/>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17" name="TextBox 16">
                <a:extLst>
                  <a:ext uri="{FF2B5EF4-FFF2-40B4-BE49-F238E27FC236}">
                    <a16:creationId xmlns:a16="http://schemas.microsoft.com/office/drawing/2014/main" id="{5C8F7778-7999-4B60-851B-77F1B79026E6}"/>
                  </a:ext>
                </a:extLst>
              </p:cNvPr>
              <p:cNvSpPr txBox="1">
                <a:spLocks noRot="1" noChangeAspect="1" noMove="1" noResize="1" noEditPoints="1" noAdjustHandles="1" noChangeArrowheads="1" noChangeShapeType="1" noTextEdit="1"/>
              </p:cNvSpPr>
              <p:nvPr/>
            </p:nvSpPr>
            <p:spPr>
              <a:xfrm>
                <a:off x="173271" y="5771446"/>
                <a:ext cx="2958566" cy="430887"/>
              </a:xfrm>
              <a:prstGeom prst="rect">
                <a:avLst/>
              </a:prstGeom>
              <a:blipFill>
                <a:blip r:embed="rId9"/>
                <a:stretch>
                  <a:fillRect l="-2675" t="-1429" r="-617" b="-14286"/>
                </a:stretch>
              </a:blipFill>
            </p:spPr>
            <p:txBody>
              <a:bodyPr/>
              <a:lstStyle/>
              <a:p>
                <a:r>
                  <a:rPr lang="th-TH">
                    <a:noFill/>
                  </a:rPr>
                  <a:t> </a:t>
                </a:r>
              </a:p>
            </p:txBody>
          </p:sp>
        </mc:Fallback>
      </mc:AlternateContent>
      <p:cxnSp>
        <p:nvCxnSpPr>
          <p:cNvPr id="19" name="Straight Arrow Connector 18">
            <a:extLst>
              <a:ext uri="{FF2B5EF4-FFF2-40B4-BE49-F238E27FC236}">
                <a16:creationId xmlns:a16="http://schemas.microsoft.com/office/drawing/2014/main" id="{63C97636-C3C8-4BE0-A79D-8ECB1B96BAF3}"/>
              </a:ext>
            </a:extLst>
          </p:cNvPr>
          <p:cNvCxnSpPr/>
          <p:nvPr/>
        </p:nvCxnSpPr>
        <p:spPr>
          <a:xfrm flipV="1">
            <a:off x="1200647" y="5052494"/>
            <a:ext cx="0" cy="79171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C0D5EF-45D0-4D58-9F0C-45C98570DA74}"/>
              </a:ext>
            </a:extLst>
          </p:cNvPr>
          <p:cNvCxnSpPr/>
          <p:nvPr/>
        </p:nvCxnSpPr>
        <p:spPr>
          <a:xfrm flipV="1">
            <a:off x="2561646" y="4979731"/>
            <a:ext cx="0" cy="79171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64C675DC-E263-45C7-A27C-09F6C95DAE1F}"/>
                  </a:ext>
                </a:extLst>
              </p:cNvPr>
              <p:cNvSpPr txBox="1"/>
              <p:nvPr/>
            </p:nvSpPr>
            <p:spPr>
              <a:xfrm>
                <a:off x="4332788" y="5176242"/>
                <a:ext cx="6241774" cy="9089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b="1" i="1" smtClean="0">
                              <a:solidFill>
                                <a:srgbClr val="C00000"/>
                              </a:solidFill>
                              <a:latin typeface="Cambria Math" panose="02040503050406030204" pitchFamily="18" charset="0"/>
                            </a:rPr>
                          </m:ctrlPr>
                        </m:sSubPr>
                        <m:e>
                          <m:r>
                            <a:rPr lang="en-GB" b="1" i="1" smtClean="0">
                              <a:solidFill>
                                <a:srgbClr val="C00000"/>
                              </a:solidFill>
                              <a:latin typeface="Cambria Math" panose="02040503050406030204" pitchFamily="18" charset="0"/>
                            </a:rPr>
                            <m:t>𝒈</m:t>
                          </m:r>
                        </m:e>
                        <m:sub>
                          <m:r>
                            <a:rPr lang="en-GB" b="1" i="1" smtClean="0">
                              <a:solidFill>
                                <a:srgbClr val="C00000"/>
                              </a:solidFill>
                              <a:latin typeface="Cambria Math" panose="02040503050406030204" pitchFamily="18" charset="0"/>
                            </a:rPr>
                            <m:t>𝟏𝟏</m:t>
                          </m:r>
                        </m:sub>
                      </m:sSub>
                      <m:r>
                        <a:rPr lang="en-GB" b="1" i="1" smtClean="0">
                          <a:solidFill>
                            <a:srgbClr val="C00000"/>
                          </a:solidFill>
                          <a:latin typeface="Cambria Math" panose="02040503050406030204" pitchFamily="18" charset="0"/>
                        </a:rPr>
                        <m:t>=</m:t>
                      </m:r>
                      <m:f>
                        <m:fPr>
                          <m:ctrlPr>
                            <a:rPr lang="en-GB" b="1" i="1" smtClean="0">
                              <a:solidFill>
                                <a:srgbClr val="C00000"/>
                              </a:solidFill>
                              <a:latin typeface="Cambria Math" panose="02040503050406030204" pitchFamily="18" charset="0"/>
                            </a:rPr>
                          </m:ctrlPr>
                        </m:fPr>
                        <m:num>
                          <m:r>
                            <a:rPr lang="en-GB" b="1" i="1" smtClean="0">
                              <a:solidFill>
                                <a:srgbClr val="C00000"/>
                              </a:solidFill>
                              <a:latin typeface="Cambria Math" panose="02040503050406030204" pitchFamily="18" charset="0"/>
                            </a:rPr>
                            <m:t>𝟏</m:t>
                          </m:r>
                        </m:num>
                        <m:den>
                          <m:r>
                            <a:rPr lang="en-GB" b="1" i="1" smtClean="0">
                              <a:solidFill>
                                <a:srgbClr val="C00000"/>
                              </a:solidFill>
                              <a:latin typeface="Cambria Math" panose="02040503050406030204" pitchFamily="18" charset="0"/>
                            </a:rPr>
                            <m:t>𝒔</m:t>
                          </m:r>
                          <m:r>
                            <a:rPr lang="en-GB" b="1" i="1" smtClean="0">
                              <a:solidFill>
                                <a:srgbClr val="C00000"/>
                              </a:solidFill>
                              <a:latin typeface="Cambria Math" panose="02040503050406030204" pitchFamily="18" charset="0"/>
                            </a:rPr>
                            <m:t>+</m:t>
                          </m:r>
                          <m:r>
                            <a:rPr lang="en-GB" b="1" i="1" smtClean="0">
                              <a:solidFill>
                                <a:srgbClr val="C00000"/>
                              </a:solidFill>
                              <a:latin typeface="Cambria Math" panose="02040503050406030204" pitchFamily="18" charset="0"/>
                            </a:rPr>
                            <m:t>𝟏</m:t>
                          </m:r>
                        </m:den>
                      </m:f>
                      <m:r>
                        <a:rPr lang="en-GB" b="1" i="1" smtClean="0">
                          <a:solidFill>
                            <a:srgbClr val="C00000"/>
                          </a:solidFill>
                          <a:latin typeface="Cambria Math" panose="02040503050406030204" pitchFamily="18" charset="0"/>
                        </a:rPr>
                        <m:t>,</m:t>
                      </m:r>
                      <m:sSub>
                        <m:sSubPr>
                          <m:ctrlPr>
                            <a:rPr lang="th-TH" b="1" i="1">
                              <a:solidFill>
                                <a:srgbClr val="C00000"/>
                              </a:solidFill>
                              <a:latin typeface="Cambria Math" panose="02040503050406030204" pitchFamily="18" charset="0"/>
                            </a:rPr>
                          </m:ctrlPr>
                        </m:sSubPr>
                        <m:e>
                          <m:r>
                            <a:rPr lang="en-GB" b="1" i="1">
                              <a:solidFill>
                                <a:srgbClr val="C00000"/>
                              </a:solidFill>
                              <a:latin typeface="Cambria Math" panose="02040503050406030204" pitchFamily="18" charset="0"/>
                            </a:rPr>
                            <m:t>𝒈</m:t>
                          </m:r>
                        </m:e>
                        <m:sub>
                          <m:r>
                            <a:rPr lang="en-GB" b="1" i="1">
                              <a:solidFill>
                                <a:srgbClr val="C00000"/>
                              </a:solidFill>
                              <a:latin typeface="Cambria Math" panose="02040503050406030204" pitchFamily="18" charset="0"/>
                            </a:rPr>
                            <m:t>𝟏</m:t>
                          </m:r>
                          <m:r>
                            <a:rPr lang="en-GB" b="1" i="1" smtClean="0">
                              <a:solidFill>
                                <a:srgbClr val="C00000"/>
                              </a:solidFill>
                              <a:latin typeface="Cambria Math" panose="02040503050406030204" pitchFamily="18" charset="0"/>
                            </a:rPr>
                            <m:t>𝟐</m:t>
                          </m:r>
                        </m:sub>
                      </m:sSub>
                      <m:r>
                        <a:rPr lang="en-GB" b="1" i="1" smtClean="0">
                          <a:solidFill>
                            <a:srgbClr val="C00000"/>
                          </a:solidFill>
                          <a:latin typeface="Cambria Math" panose="02040503050406030204" pitchFamily="18" charset="0"/>
                        </a:rPr>
                        <m:t>=−</m:t>
                      </m:r>
                      <m:f>
                        <m:fPr>
                          <m:ctrlPr>
                            <a:rPr lang="en-GB" b="1" i="1" smtClean="0">
                              <a:solidFill>
                                <a:srgbClr val="C00000"/>
                              </a:solidFill>
                              <a:latin typeface="Cambria Math" panose="02040503050406030204" pitchFamily="18" charset="0"/>
                            </a:rPr>
                          </m:ctrlPr>
                        </m:fPr>
                        <m:num>
                          <m:r>
                            <a:rPr lang="en-GB" b="1" i="1" smtClean="0">
                              <a:solidFill>
                                <a:srgbClr val="C00000"/>
                              </a:solidFill>
                              <a:latin typeface="Cambria Math" panose="02040503050406030204" pitchFamily="18" charset="0"/>
                            </a:rPr>
                            <m:t>𝟏</m:t>
                          </m:r>
                        </m:num>
                        <m:den>
                          <m:r>
                            <a:rPr lang="en-GB" b="1" i="1" smtClean="0">
                              <a:solidFill>
                                <a:srgbClr val="C00000"/>
                              </a:solidFill>
                              <a:latin typeface="Cambria Math" panose="02040503050406030204" pitchFamily="18" charset="0"/>
                            </a:rPr>
                            <m:t>𝒔</m:t>
                          </m:r>
                          <m:r>
                            <a:rPr lang="en-GB" b="1" i="1" smtClean="0">
                              <a:solidFill>
                                <a:srgbClr val="C00000"/>
                              </a:solidFill>
                              <a:latin typeface="Cambria Math" panose="02040503050406030204" pitchFamily="18" charset="0"/>
                            </a:rPr>
                            <m:t>+</m:t>
                          </m:r>
                          <m:r>
                            <a:rPr lang="en-GB" b="1" i="1" smtClean="0">
                              <a:solidFill>
                                <a:srgbClr val="C00000"/>
                              </a:solidFill>
                              <a:latin typeface="Cambria Math" panose="02040503050406030204" pitchFamily="18" charset="0"/>
                            </a:rPr>
                            <m:t>𝟏</m:t>
                          </m:r>
                        </m:den>
                      </m:f>
                    </m:oMath>
                  </m:oMathPara>
                </a14:m>
                <a:endParaRPr lang="th-TH" b="1" dirty="0">
                  <a:solidFill>
                    <a:srgbClr val="C00000"/>
                  </a:solidFill>
                </a:endParaRPr>
              </a:p>
            </p:txBody>
          </p:sp>
        </mc:Choice>
        <mc:Fallback xmlns="">
          <p:sp>
            <p:nvSpPr>
              <p:cNvPr id="22" name="TextBox 21">
                <a:extLst>
                  <a:ext uri="{FF2B5EF4-FFF2-40B4-BE49-F238E27FC236}">
                    <a16:creationId xmlns:a16="http://schemas.microsoft.com/office/drawing/2014/main" id="{64C675DC-E263-45C7-A27C-09F6C95DAE1F}"/>
                  </a:ext>
                </a:extLst>
              </p:cNvPr>
              <p:cNvSpPr txBox="1">
                <a:spLocks noRot="1" noChangeAspect="1" noMove="1" noResize="1" noEditPoints="1" noAdjustHandles="1" noChangeArrowheads="1" noChangeShapeType="1" noTextEdit="1"/>
              </p:cNvSpPr>
              <p:nvPr/>
            </p:nvSpPr>
            <p:spPr>
              <a:xfrm>
                <a:off x="4332788" y="5176242"/>
                <a:ext cx="6241774" cy="908967"/>
              </a:xfrm>
              <a:prstGeom prst="rect">
                <a:avLst/>
              </a:prstGeom>
              <a:blipFill>
                <a:blip r:embed="rId10"/>
                <a:stretch>
                  <a:fillRect/>
                </a:stretch>
              </a:blipFill>
            </p:spPr>
            <p:txBody>
              <a:bodyPr/>
              <a:lstStyle/>
              <a:p>
                <a:r>
                  <a:rPr lang="th-TH">
                    <a:noFill/>
                  </a:rPr>
                  <a:t> </a:t>
                </a:r>
              </a:p>
            </p:txBody>
          </p:sp>
        </mc:Fallback>
      </mc:AlternateContent>
      <p:sp>
        <p:nvSpPr>
          <p:cNvPr id="23" name="TextBox 22">
            <a:extLst>
              <a:ext uri="{FF2B5EF4-FFF2-40B4-BE49-F238E27FC236}">
                <a16:creationId xmlns:a16="http://schemas.microsoft.com/office/drawing/2014/main" id="{13B13AB6-F900-4AEB-8355-1F50AAC102D6}"/>
              </a:ext>
            </a:extLst>
          </p:cNvPr>
          <p:cNvSpPr txBox="1"/>
          <p:nvPr/>
        </p:nvSpPr>
        <p:spPr>
          <a:xfrm>
            <a:off x="492980" y="1754753"/>
            <a:ext cx="2957886" cy="523220"/>
          </a:xfrm>
          <a:prstGeom prst="rect">
            <a:avLst/>
          </a:prstGeom>
          <a:noFill/>
        </p:spPr>
        <p:txBody>
          <a:bodyPr wrap="square" rtlCol="0">
            <a:spAutoFit/>
          </a:bodyPr>
          <a:lstStyle/>
          <a:p>
            <a:r>
              <a:rPr lang="en-GB" dirty="0"/>
              <a:t>Branch-1</a:t>
            </a:r>
            <a:endParaRPr lang="th-TH" dirty="0"/>
          </a:p>
        </p:txBody>
      </p:sp>
    </p:spTree>
    <p:extLst>
      <p:ext uri="{BB962C8B-B14F-4D97-AF65-F5344CB8AC3E}">
        <p14:creationId xmlns:p14="http://schemas.microsoft.com/office/powerpoint/2010/main" val="375325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BF46914-9624-422A-97EB-0CF6A28AEE53}"/>
                  </a:ext>
                </a:extLst>
              </p:cNvPr>
              <p:cNvSpPr txBox="1"/>
              <p:nvPr/>
            </p:nvSpPr>
            <p:spPr>
              <a:xfrm>
                <a:off x="6276882" y="156500"/>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11" name="TextBox 10">
                <a:extLst>
                  <a:ext uri="{FF2B5EF4-FFF2-40B4-BE49-F238E27FC236}">
                    <a16:creationId xmlns:a16="http://schemas.microsoft.com/office/drawing/2014/main" id="{ABF46914-9624-422A-97EB-0CF6A28AEE53}"/>
                  </a:ext>
                </a:extLst>
              </p:cNvPr>
              <p:cNvSpPr txBox="1">
                <a:spLocks noRot="1" noChangeAspect="1" noMove="1" noResize="1" noEditPoints="1" noAdjustHandles="1" noChangeArrowheads="1" noChangeShapeType="1" noTextEdit="1"/>
              </p:cNvSpPr>
              <p:nvPr/>
            </p:nvSpPr>
            <p:spPr>
              <a:xfrm>
                <a:off x="6276882" y="156500"/>
                <a:ext cx="2958566" cy="430887"/>
              </a:xfrm>
              <a:prstGeom prst="rect">
                <a:avLst/>
              </a:prstGeom>
              <a:blipFill>
                <a:blip r:embed="rId2"/>
                <a:stretch>
                  <a:fillRect l="-2680" t="-2857" r="-825" b="-14286"/>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058D14-D942-4DD3-8535-D2F6334C4EAA}"/>
                  </a:ext>
                </a:extLst>
              </p:cNvPr>
              <p:cNvSpPr txBox="1"/>
              <p:nvPr/>
            </p:nvSpPr>
            <p:spPr>
              <a:xfrm>
                <a:off x="317472" y="6294558"/>
                <a:ext cx="4238045"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 </m:t>
                      </m:r>
                      <m:sSub>
                        <m:sSubPr>
                          <m:ctrlPr>
                            <a:rPr lang="th-TH" i="1" smtClean="0">
                              <a:latin typeface="Cambria Math" panose="02040503050406030204" pitchFamily="18" charset="0"/>
                            </a:rPr>
                          </m:ctrlPr>
                        </m:sSubPr>
                        <m:e>
                          <m:r>
                            <a:rPr lang="en-GB" b="0" i="1" smtClean="0">
                              <a:latin typeface="Cambria Math" panose="02040503050406030204" pitchFamily="18" charset="0"/>
                            </a:rPr>
                            <m:t>    </m:t>
                          </m:r>
                          <m:r>
                            <a:rPr lang="en-GB" b="0" i="1" smtClean="0">
                              <a:latin typeface="Cambria Math" panose="02040503050406030204" pitchFamily="18" charset="0"/>
                            </a:rPr>
                            <m:t>𝑔</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12" name="TextBox 11">
                <a:extLst>
                  <a:ext uri="{FF2B5EF4-FFF2-40B4-BE49-F238E27FC236}">
                    <a16:creationId xmlns:a16="http://schemas.microsoft.com/office/drawing/2014/main" id="{7A058D14-D942-4DD3-8535-D2F6334C4EAA}"/>
                  </a:ext>
                </a:extLst>
              </p:cNvPr>
              <p:cNvSpPr txBox="1">
                <a:spLocks noRot="1" noChangeAspect="1" noMove="1" noResize="1" noEditPoints="1" noAdjustHandles="1" noChangeArrowheads="1" noChangeShapeType="1" noTextEdit="1"/>
              </p:cNvSpPr>
              <p:nvPr/>
            </p:nvSpPr>
            <p:spPr>
              <a:xfrm>
                <a:off x="317472" y="6294558"/>
                <a:ext cx="4238045" cy="523220"/>
              </a:xfrm>
              <a:prstGeom prst="rect">
                <a:avLst/>
              </a:prstGeom>
              <a:blipFill>
                <a:blip r:embed="rId3"/>
                <a:stretch>
                  <a:fillRect b="-3529"/>
                </a:stretch>
              </a:blipFill>
            </p:spPr>
            <p:txBody>
              <a:bodyPr/>
              <a:lstStyle/>
              <a:p>
                <a:r>
                  <a:rPr lang="th-TH">
                    <a:noFill/>
                  </a:rPr>
                  <a:t> </a:t>
                </a:r>
              </a:p>
            </p:txBody>
          </p:sp>
        </mc:Fallback>
      </mc:AlternateContent>
      <p:pic>
        <p:nvPicPr>
          <p:cNvPr id="3" name="Picture 2">
            <a:extLst>
              <a:ext uri="{FF2B5EF4-FFF2-40B4-BE49-F238E27FC236}">
                <a16:creationId xmlns:a16="http://schemas.microsoft.com/office/drawing/2014/main" id="{054E07E0-DAA2-43EC-B3AC-5A7B47D14F88}"/>
              </a:ext>
            </a:extLst>
          </p:cNvPr>
          <p:cNvPicPr>
            <a:picLocks noChangeAspect="1"/>
          </p:cNvPicPr>
          <p:nvPr/>
        </p:nvPicPr>
        <p:blipFill>
          <a:blip r:embed="rId4"/>
          <a:stretch>
            <a:fillRect/>
          </a:stretch>
        </p:blipFill>
        <p:spPr>
          <a:xfrm>
            <a:off x="285667" y="6249"/>
            <a:ext cx="4210050" cy="1708137"/>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D85919B-9090-4E11-836B-CBAB23D375A2}"/>
                  </a:ext>
                </a:extLst>
              </p:cNvPr>
              <p:cNvSpPr txBox="1"/>
              <p:nvPr/>
            </p:nvSpPr>
            <p:spPr>
              <a:xfrm>
                <a:off x="158694" y="2118579"/>
                <a:ext cx="12033306" cy="703013"/>
              </a:xfrm>
              <a:prstGeom prst="rect">
                <a:avLst/>
              </a:prstGeom>
              <a:noFill/>
            </p:spPr>
            <p:txBody>
              <a:bodyPr wrap="square">
                <a:spAutoFit/>
              </a:bodyPr>
              <a:lstStyle/>
              <a:p>
                <a14:m>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 −</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𝑠</m:t>
                        </m:r>
                      </m:den>
                    </m:f>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 −</m:t>
                    </m:r>
                    <m:r>
                      <a:rPr lang="en-GB" b="0" i="1" smtClean="0">
                        <a:latin typeface="Cambria Math" panose="02040503050406030204" pitchFamily="18" charset="0"/>
                      </a:rPr>
                      <m:t>1</m:t>
                    </m:r>
                    <m:d>
                      <m:dPr>
                        <m:ctrlPr>
                          <a:rPr lang="en-GB" b="0" i="1" smtClean="0">
                            <a:latin typeface="Cambria Math" panose="02040503050406030204" pitchFamily="18" charset="0"/>
                          </a:rPr>
                        </m:ctrlPr>
                      </m:dPr>
                      <m:e>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b="0" i="1" smtClean="0">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b="0" i="1" smtClean="0">
                                <a:latin typeface="Cambria Math" panose="02040503050406030204" pitchFamily="18" charset="0"/>
                              </a:rPr>
                              <m:t>2</m:t>
                            </m:r>
                          </m:sub>
                        </m:sSub>
                      </m:e>
                    </m:d>
                    <m:r>
                      <a:rPr lang="en-GB" b="0" i="1" smtClean="0">
                        <a:latin typeface="Cambria Math" panose="02040503050406030204" pitchFamily="18" charset="0"/>
                      </a:rPr>
                      <m:t>=</m:t>
                    </m:r>
                    <m:r>
                      <a:rPr lang="en-GB" b="0" i="1" smtClean="0">
                        <a:latin typeface="Cambria Math" panose="02040503050406030204" pitchFamily="18" charset="0"/>
                      </a:rPr>
                      <m:t>0</m:t>
                    </m:r>
                  </m:oMath>
                </a14:m>
                <a:r>
                  <a:rPr lang="th-TH" dirty="0">
                    <a:sym typeface="Symbol" panose="05050102010706020507" pitchFamily="18" charset="2"/>
                  </a:rPr>
                  <a:t></a:t>
                </a:r>
                <a:r>
                  <a:rPr lang="th-TH" dirty="0"/>
                  <a:t> </a:t>
                </a:r>
                <a14:m>
                  <m:oMath xmlns:m="http://schemas.openxmlformats.org/officeDocument/2006/math">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𝑠</m:t>
                        </m:r>
                      </m:den>
                    </m:f>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r>
                      <a:rPr lang="en-GB" b="0" i="1" smtClean="0">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2</m:t>
                        </m:r>
                      </m:sub>
                    </m:sSub>
                    <m:r>
                      <m:rPr>
                        <m:nor/>
                      </m:rPr>
                      <a:rPr lang="th-TH" dirty="0">
                        <a:sym typeface="Symbol" panose="05050102010706020507" pitchFamily="18" charset="2"/>
                      </a:rPr>
                      <m:t></m:t>
                    </m:r>
                    <m:r>
                      <m:rPr>
                        <m:nor/>
                      </m:rPr>
                      <a:rPr lang="th-TH" dirty="0"/>
                      <m:t> </m:t>
                    </m:r>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b="0" i="1" smtClean="0">
                            <a:latin typeface="Cambria Math" panose="02040503050406030204" pitchFamily="18" charset="0"/>
                          </a:rPr>
                          <m:t>2</m:t>
                        </m:r>
                      </m:sub>
                    </m:sSub>
                    <m:r>
                      <a:rPr lang="en-GB" i="1">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𝐼</m:t>
                        </m:r>
                      </m:e>
                      <m:sub>
                        <m:r>
                          <a:rPr lang="en-GB" i="1">
                            <a:latin typeface="Cambria Math" panose="02040503050406030204" pitchFamily="18" charset="0"/>
                          </a:rPr>
                          <m:t>1</m:t>
                        </m:r>
                      </m:sub>
                    </m:sSub>
                    <m:r>
                      <a:rPr lang="en-GB" i="1">
                        <a:latin typeface="Cambria Math" panose="02040503050406030204" pitchFamily="18" charset="0"/>
                      </a:rPr>
                      <m:t>+</m:t>
                    </m:r>
                    <m:sSub>
                      <m:sSubPr>
                        <m:ctrlPr>
                          <a:rPr lang="th-TH" i="1">
                            <a:latin typeface="Cambria Math" panose="02040503050406030204" pitchFamily="18" charset="0"/>
                          </a:rPr>
                        </m:ctrlPr>
                      </m:sSubPr>
                      <m:e>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𝑠</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i="1">
                            <a:latin typeface="Cambria Math" panose="02040503050406030204" pitchFamily="18" charset="0"/>
                          </a:rPr>
                          <m:t>𝐼</m:t>
                        </m:r>
                      </m:e>
                      <m:sub>
                        <m:r>
                          <a:rPr lang="en-GB" i="1">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𝐵</m:t>
                    </m:r>
                    <m:r>
                      <a:rPr lang="en-GB" b="0" i="1" smtClean="0">
                        <a:latin typeface="Cambria Math" panose="02040503050406030204" pitchFamily="18" charset="0"/>
                      </a:rPr>
                      <m:t>)</m:t>
                    </m:r>
                  </m:oMath>
                </a14:m>
                <a:endParaRPr lang="th-TH" dirty="0"/>
              </a:p>
            </p:txBody>
          </p:sp>
        </mc:Choice>
        <mc:Fallback xmlns="">
          <p:sp>
            <p:nvSpPr>
              <p:cNvPr id="13" name="TextBox 12">
                <a:extLst>
                  <a:ext uri="{FF2B5EF4-FFF2-40B4-BE49-F238E27FC236}">
                    <a16:creationId xmlns:a16="http://schemas.microsoft.com/office/drawing/2014/main" id="{4D85919B-9090-4E11-836B-CBAB23D375A2}"/>
                  </a:ext>
                </a:extLst>
              </p:cNvPr>
              <p:cNvSpPr txBox="1">
                <a:spLocks noRot="1" noChangeAspect="1" noMove="1" noResize="1" noEditPoints="1" noAdjustHandles="1" noChangeArrowheads="1" noChangeShapeType="1" noTextEdit="1"/>
              </p:cNvSpPr>
              <p:nvPr/>
            </p:nvSpPr>
            <p:spPr>
              <a:xfrm>
                <a:off x="158694" y="2118579"/>
                <a:ext cx="12033306" cy="703013"/>
              </a:xfrm>
              <a:prstGeom prst="rect">
                <a:avLst/>
              </a:prstGeom>
              <a:blipFill>
                <a:blip r:embed="rId5"/>
                <a:stretch>
                  <a:fillRect b="-19130"/>
                </a:stretch>
              </a:blipFill>
            </p:spPr>
            <p:txBody>
              <a:bodyPr/>
              <a:lstStyle/>
              <a:p>
                <a:r>
                  <a:rPr lang="th-TH">
                    <a:noFill/>
                  </a:rPr>
                  <a:t> </a:t>
                </a:r>
              </a:p>
            </p:txBody>
          </p:sp>
        </mc:Fallback>
      </mc:AlternateContent>
      <p:sp>
        <p:nvSpPr>
          <p:cNvPr id="23" name="TextBox 22">
            <a:extLst>
              <a:ext uri="{FF2B5EF4-FFF2-40B4-BE49-F238E27FC236}">
                <a16:creationId xmlns:a16="http://schemas.microsoft.com/office/drawing/2014/main" id="{13B13AB6-F900-4AEB-8355-1F50AAC102D6}"/>
              </a:ext>
            </a:extLst>
          </p:cNvPr>
          <p:cNvSpPr txBox="1"/>
          <p:nvPr/>
        </p:nvSpPr>
        <p:spPr>
          <a:xfrm>
            <a:off x="492980" y="1754753"/>
            <a:ext cx="2957886" cy="523220"/>
          </a:xfrm>
          <a:prstGeom prst="rect">
            <a:avLst/>
          </a:prstGeom>
          <a:noFill/>
        </p:spPr>
        <p:txBody>
          <a:bodyPr wrap="square" rtlCol="0">
            <a:spAutoFit/>
          </a:bodyPr>
          <a:lstStyle/>
          <a:p>
            <a:r>
              <a:rPr lang="en-GB" dirty="0"/>
              <a:t>Branch-2</a:t>
            </a:r>
            <a:endParaRPr lang="th-TH" dirty="0"/>
          </a:p>
        </p:txBody>
      </p:sp>
      <p:sp>
        <p:nvSpPr>
          <p:cNvPr id="4" name="TextBox 3">
            <a:extLst>
              <a:ext uri="{FF2B5EF4-FFF2-40B4-BE49-F238E27FC236}">
                <a16:creationId xmlns:a16="http://schemas.microsoft.com/office/drawing/2014/main" id="{ECFB6735-3B4B-4B2E-B812-E3A6297822C2}"/>
              </a:ext>
            </a:extLst>
          </p:cNvPr>
          <p:cNvSpPr txBox="1"/>
          <p:nvPr/>
        </p:nvSpPr>
        <p:spPr>
          <a:xfrm>
            <a:off x="285667" y="2914899"/>
            <a:ext cx="6129378" cy="523220"/>
          </a:xfrm>
          <a:prstGeom prst="rect">
            <a:avLst/>
          </a:prstGeom>
          <a:noFill/>
        </p:spPr>
        <p:txBody>
          <a:bodyPr wrap="square" rtlCol="0">
            <a:spAutoFit/>
          </a:bodyPr>
          <a:lstStyle/>
          <a:p>
            <a:r>
              <a:rPr lang="en-GB" dirty="0"/>
              <a:t>Put the Value of I</a:t>
            </a:r>
            <a:r>
              <a:rPr lang="en-GB" baseline="-25000" dirty="0"/>
              <a:t>1</a:t>
            </a:r>
            <a:r>
              <a:rPr lang="en-GB" dirty="0"/>
              <a:t> in </a:t>
            </a:r>
            <a:r>
              <a:rPr lang="en-GB" dirty="0" err="1"/>
              <a:t>eq</a:t>
            </a:r>
            <a:r>
              <a:rPr lang="en-GB" dirty="0">
                <a:sym typeface="Wingdings" panose="05000000000000000000" pitchFamily="2" charset="2"/>
              </a:rPr>
              <a:t> (B)</a:t>
            </a:r>
            <a:endParaRPr lang="th-TH"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24D98B3-A78F-4835-9D97-FE33D7E16B5E}"/>
                  </a:ext>
                </a:extLst>
              </p:cNvPr>
              <p:cNvSpPr txBox="1"/>
              <p:nvPr/>
            </p:nvSpPr>
            <p:spPr>
              <a:xfrm>
                <a:off x="317472" y="3292444"/>
                <a:ext cx="9939130" cy="9221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sz="2400" i="1" smtClean="0">
                              <a:latin typeface="Cambria Math" panose="02040503050406030204" pitchFamily="18" charset="0"/>
                            </a:rPr>
                          </m:ctrlPr>
                        </m:sSubPr>
                        <m:e>
                          <m:r>
                            <a:rPr lang="en-GB" sz="2400" i="1">
                              <a:latin typeface="Cambria Math" panose="02040503050406030204" pitchFamily="18" charset="0"/>
                            </a:rPr>
                            <m:t>𝑉</m:t>
                          </m:r>
                        </m:e>
                        <m:sub>
                          <m:r>
                            <a:rPr lang="en-GB" sz="2400" b="0" i="1" smtClean="0">
                              <a:latin typeface="Cambria Math" panose="02040503050406030204" pitchFamily="18" charset="0"/>
                            </a:rPr>
                            <m:t>2</m:t>
                          </m:r>
                        </m:sub>
                      </m:sSub>
                      <m:r>
                        <a:rPr lang="en-GB" sz="2400" i="1">
                          <a:latin typeface="Cambria Math" panose="02040503050406030204" pitchFamily="18" charset="0"/>
                        </a:rPr>
                        <m:t>=</m:t>
                      </m:r>
                      <m:d>
                        <m:dPr>
                          <m:begChr m:val="{"/>
                          <m:endChr m:val="}"/>
                          <m:ctrlPr>
                            <a:rPr lang="en-GB" sz="2400" b="0" i="1" smtClean="0">
                              <a:latin typeface="Cambria Math" panose="02040503050406030204" pitchFamily="18" charset="0"/>
                              <a:sym typeface="Symbol" panose="05050102010706020507" pitchFamily="18" charset="2"/>
                            </a:rPr>
                          </m:ctrlPr>
                        </m:dPr>
                        <m:e>
                          <m:f>
                            <m:fPr>
                              <m:ctrlPr>
                                <a:rPr lang="en-GB" sz="2400" i="1" dirty="0">
                                  <a:latin typeface="Cambria Math" panose="02040503050406030204" pitchFamily="18" charset="0"/>
                                  <a:sym typeface="Symbol" panose="05050102010706020507" pitchFamily="18" charset="2"/>
                                </a:rPr>
                              </m:ctrlPr>
                            </m:fPr>
                            <m:num>
                              <m:r>
                                <a:rPr lang="en-GB" sz="2400" i="1" dirty="0">
                                  <a:latin typeface="Cambria Math" panose="02040503050406030204" pitchFamily="18" charset="0"/>
                                  <a:sym typeface="Symbol" panose="05050102010706020507" pitchFamily="18" charset="2"/>
                                </a:rPr>
                                <m:t>1</m:t>
                              </m:r>
                            </m:num>
                            <m:den>
                              <m:d>
                                <m:dPr>
                                  <m:ctrlPr>
                                    <a:rPr lang="en-GB" sz="2400" i="1" dirty="0">
                                      <a:latin typeface="Cambria Math" panose="02040503050406030204" pitchFamily="18" charset="0"/>
                                      <a:sym typeface="Symbol" panose="05050102010706020507" pitchFamily="18" charset="2"/>
                                    </a:rPr>
                                  </m:ctrlPr>
                                </m:dPr>
                                <m:e>
                                  <m:r>
                                    <a:rPr lang="en-GB" sz="2400" i="1">
                                      <a:latin typeface="Cambria Math" panose="02040503050406030204" pitchFamily="18" charset="0"/>
                                    </a:rPr>
                                    <m:t>𝑠</m:t>
                                  </m:r>
                                  <m:r>
                                    <a:rPr lang="en-GB" sz="2400" i="1">
                                      <a:latin typeface="Cambria Math" panose="02040503050406030204" pitchFamily="18" charset="0"/>
                                    </a:rPr>
                                    <m:t>+</m:t>
                                  </m:r>
                                  <m:r>
                                    <a:rPr lang="en-GB" sz="2400" i="1">
                                      <a:latin typeface="Cambria Math" panose="02040503050406030204" pitchFamily="18" charset="0"/>
                                    </a:rPr>
                                    <m:t>1</m:t>
                                  </m:r>
                                </m:e>
                              </m:d>
                            </m:den>
                          </m:f>
                          <m:sSub>
                            <m:sSubPr>
                              <m:ctrlPr>
                                <a:rPr lang="th-TH" sz="2400" i="1">
                                  <a:latin typeface="Cambria Math" panose="02040503050406030204" pitchFamily="18" charset="0"/>
                                </a:rPr>
                              </m:ctrlPr>
                            </m:sSubPr>
                            <m:e>
                              <m:r>
                                <a:rPr lang="en-GB" sz="2400" i="1">
                                  <a:latin typeface="Cambria Math" panose="02040503050406030204" pitchFamily="18" charset="0"/>
                                </a:rPr>
                                <m:t>𝑉</m:t>
                              </m:r>
                            </m:e>
                            <m:sub>
                              <m:r>
                                <a:rPr lang="en-GB" sz="2400" i="1">
                                  <a:latin typeface="Cambria Math" panose="02040503050406030204" pitchFamily="18" charset="0"/>
                                </a:rPr>
                                <m:t>1</m:t>
                              </m:r>
                            </m:sub>
                          </m:sSub>
                          <m:r>
                            <a:rPr lang="en-GB" sz="2400" i="1">
                              <a:latin typeface="Cambria Math" panose="02040503050406030204" pitchFamily="18" charset="0"/>
                            </a:rPr>
                            <m:t>+</m:t>
                          </m:r>
                          <m:f>
                            <m:fPr>
                              <m:ctrlPr>
                                <a:rPr lang="en-GB" sz="2400" i="1" dirty="0">
                                  <a:latin typeface="Cambria Math" panose="02040503050406030204" pitchFamily="18" charset="0"/>
                                  <a:sym typeface="Symbol" panose="05050102010706020507" pitchFamily="18" charset="2"/>
                                </a:rPr>
                              </m:ctrlPr>
                            </m:fPr>
                            <m:num>
                              <m:r>
                                <a:rPr lang="en-GB" sz="2400" i="1" dirty="0">
                                  <a:latin typeface="Cambria Math" panose="02040503050406030204" pitchFamily="18" charset="0"/>
                                  <a:sym typeface="Symbol" panose="05050102010706020507" pitchFamily="18" charset="2"/>
                                </a:rPr>
                                <m:t>−</m:t>
                              </m:r>
                              <m:r>
                                <a:rPr lang="en-GB" sz="2400" i="1" dirty="0">
                                  <a:latin typeface="Cambria Math" panose="02040503050406030204" pitchFamily="18" charset="0"/>
                                  <a:sym typeface="Symbol" panose="05050102010706020507" pitchFamily="18" charset="2"/>
                                </a:rPr>
                                <m:t>1</m:t>
                              </m:r>
                            </m:num>
                            <m:den>
                              <m:d>
                                <m:dPr>
                                  <m:ctrlPr>
                                    <a:rPr lang="en-GB" sz="2400" i="1" dirty="0">
                                      <a:latin typeface="Cambria Math" panose="02040503050406030204" pitchFamily="18" charset="0"/>
                                      <a:sym typeface="Symbol" panose="05050102010706020507" pitchFamily="18" charset="2"/>
                                    </a:rPr>
                                  </m:ctrlPr>
                                </m:dPr>
                                <m:e>
                                  <m:r>
                                    <a:rPr lang="en-GB" sz="2400" i="1">
                                      <a:latin typeface="Cambria Math" panose="02040503050406030204" pitchFamily="18" charset="0"/>
                                    </a:rPr>
                                    <m:t>𝑠</m:t>
                                  </m:r>
                                  <m:r>
                                    <a:rPr lang="en-GB" sz="2400" i="1">
                                      <a:latin typeface="Cambria Math" panose="02040503050406030204" pitchFamily="18" charset="0"/>
                                    </a:rPr>
                                    <m:t>+</m:t>
                                  </m:r>
                                  <m:r>
                                    <a:rPr lang="en-GB" sz="2400" i="1">
                                      <a:latin typeface="Cambria Math" panose="02040503050406030204" pitchFamily="18" charset="0"/>
                                    </a:rPr>
                                    <m:t>1</m:t>
                                  </m:r>
                                </m:e>
                              </m:d>
                            </m:den>
                          </m:f>
                          <m:r>
                            <m:rPr>
                              <m:nor/>
                            </m:rPr>
                            <a:rPr lang="th-TH" sz="2400" dirty="0"/>
                            <m:t> </m:t>
                          </m:r>
                          <m:sSub>
                            <m:sSubPr>
                              <m:ctrlPr>
                                <a:rPr lang="th-TH"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2</m:t>
                              </m:r>
                            </m:sub>
                          </m:sSub>
                        </m:e>
                      </m:d>
                      <m:r>
                        <a:rPr lang="en-GB" sz="2400" i="1">
                          <a:latin typeface="Cambria Math" panose="02040503050406030204" pitchFamily="18" charset="0"/>
                        </a:rPr>
                        <m:t>+</m:t>
                      </m:r>
                      <m:sSub>
                        <m:sSubPr>
                          <m:ctrlPr>
                            <a:rPr lang="th-TH" sz="2400" i="1">
                              <a:latin typeface="Cambria Math" panose="02040503050406030204" pitchFamily="18" charset="0"/>
                            </a:rPr>
                          </m:ctrlPr>
                        </m:sSubPr>
                        <m:e>
                          <m:d>
                            <m:dPr>
                              <m:ctrlPr>
                                <a:rPr lang="en-GB" sz="2400" b="0" i="1" smtClean="0">
                                  <a:latin typeface="Cambria Math" panose="02040503050406030204" pitchFamily="18" charset="0"/>
                                </a:rPr>
                              </m:ctrlPr>
                            </m:dPr>
                            <m:e>
                              <m:f>
                                <m:fPr>
                                  <m:ctrlPr>
                                    <a:rPr lang="en-GB" sz="2400" b="0" i="1" smtClean="0">
                                      <a:latin typeface="Cambria Math" panose="02040503050406030204" pitchFamily="18" charset="0"/>
                                    </a:rPr>
                                  </m:ctrlPr>
                                </m:fPr>
                                <m:num>
                                  <m:r>
                                    <a:rPr lang="en-GB" sz="2400" b="0" i="1" smtClean="0">
                                      <a:latin typeface="Cambria Math" panose="02040503050406030204" pitchFamily="18" charset="0"/>
                                    </a:rPr>
                                    <m:t>1</m:t>
                                  </m:r>
                                </m:num>
                                <m:den>
                                  <m:r>
                                    <a:rPr lang="en-GB" sz="2400" b="0" i="1" smtClean="0">
                                      <a:latin typeface="Cambria Math" panose="02040503050406030204" pitchFamily="18" charset="0"/>
                                    </a:rPr>
                                    <m:t>𝑠</m:t>
                                  </m:r>
                                </m:den>
                              </m:f>
                              <m:r>
                                <a:rPr lang="en-GB" sz="2400" b="0" i="1" smtClean="0">
                                  <a:latin typeface="Cambria Math" panose="02040503050406030204" pitchFamily="18" charset="0"/>
                                </a:rPr>
                                <m:t>+</m:t>
                              </m:r>
                              <m:r>
                                <a:rPr lang="en-GB" sz="2400" b="0" i="1" smtClean="0">
                                  <a:latin typeface="Cambria Math" panose="02040503050406030204" pitchFamily="18" charset="0"/>
                                </a:rPr>
                                <m:t>1</m:t>
                              </m:r>
                            </m:e>
                          </m:d>
                          <m:r>
                            <a:rPr lang="en-GB" sz="2400" i="1">
                              <a:latin typeface="Cambria Math" panose="02040503050406030204" pitchFamily="18" charset="0"/>
                            </a:rPr>
                            <m:t>𝐼</m:t>
                          </m:r>
                        </m:e>
                        <m:sub>
                          <m:r>
                            <a:rPr lang="en-GB" sz="2400" i="1">
                              <a:latin typeface="Cambria Math" panose="02040503050406030204" pitchFamily="18" charset="0"/>
                            </a:rPr>
                            <m:t>2</m:t>
                          </m:r>
                        </m:sub>
                      </m:sSub>
                      <m:r>
                        <a:rPr lang="en-GB" sz="2400" i="1">
                          <a:latin typeface="Cambria Math" panose="02040503050406030204" pitchFamily="18" charset="0"/>
                        </a:rPr>
                        <m:t>=</m:t>
                      </m:r>
                      <m:f>
                        <m:fPr>
                          <m:ctrlPr>
                            <a:rPr lang="en-GB" sz="2400" i="1" dirty="0">
                              <a:latin typeface="Cambria Math" panose="02040503050406030204" pitchFamily="18" charset="0"/>
                              <a:sym typeface="Symbol" panose="05050102010706020507" pitchFamily="18" charset="2"/>
                            </a:rPr>
                          </m:ctrlPr>
                        </m:fPr>
                        <m:num>
                          <m:sSub>
                            <m:sSubPr>
                              <m:ctrlPr>
                                <a:rPr lang="th-TH" sz="2400" i="1">
                                  <a:latin typeface="Cambria Math" panose="02040503050406030204" pitchFamily="18" charset="0"/>
                                </a:rPr>
                              </m:ctrlPr>
                            </m:sSubPr>
                            <m:e>
                              <m:r>
                                <a:rPr lang="en-GB" sz="2400" i="1">
                                  <a:latin typeface="Cambria Math" panose="02040503050406030204" pitchFamily="18" charset="0"/>
                                </a:rPr>
                                <m:t>𝑉</m:t>
                              </m:r>
                            </m:e>
                            <m:sub>
                              <m:r>
                                <a:rPr lang="en-GB" sz="2400" i="1">
                                  <a:latin typeface="Cambria Math" panose="02040503050406030204" pitchFamily="18" charset="0"/>
                                </a:rPr>
                                <m:t>1</m:t>
                              </m:r>
                            </m:sub>
                          </m:sSub>
                        </m:num>
                        <m:den>
                          <m:d>
                            <m:dPr>
                              <m:ctrlPr>
                                <a:rPr lang="en-GB" sz="2400" i="1" dirty="0">
                                  <a:latin typeface="Cambria Math" panose="02040503050406030204" pitchFamily="18" charset="0"/>
                                  <a:sym typeface="Symbol" panose="05050102010706020507" pitchFamily="18" charset="2"/>
                                </a:rPr>
                              </m:ctrlPr>
                            </m:dPr>
                            <m:e>
                              <m:r>
                                <a:rPr lang="en-GB" sz="2400" i="1">
                                  <a:latin typeface="Cambria Math" panose="02040503050406030204" pitchFamily="18" charset="0"/>
                                </a:rPr>
                                <m:t>𝑠</m:t>
                              </m:r>
                              <m:r>
                                <a:rPr lang="en-GB" sz="2400" i="1">
                                  <a:latin typeface="Cambria Math" panose="02040503050406030204" pitchFamily="18" charset="0"/>
                                </a:rPr>
                                <m:t>+</m:t>
                              </m:r>
                              <m:r>
                                <a:rPr lang="en-GB" sz="2400" i="1">
                                  <a:latin typeface="Cambria Math" panose="02040503050406030204" pitchFamily="18" charset="0"/>
                                </a:rPr>
                                <m:t>1</m:t>
                              </m:r>
                            </m:e>
                          </m:d>
                        </m:den>
                      </m:f>
                      <m:r>
                        <a:rPr lang="en-GB" sz="2400" i="1">
                          <a:latin typeface="Cambria Math" panose="02040503050406030204" pitchFamily="18" charset="0"/>
                        </a:rPr>
                        <m:t>−</m:t>
                      </m:r>
                      <m:f>
                        <m:fPr>
                          <m:ctrlPr>
                            <a:rPr lang="en-GB" sz="2400" i="1" dirty="0">
                              <a:latin typeface="Cambria Math" panose="02040503050406030204" pitchFamily="18" charset="0"/>
                              <a:sym typeface="Symbol" panose="05050102010706020507" pitchFamily="18" charset="2"/>
                            </a:rPr>
                          </m:ctrlPr>
                        </m:fPr>
                        <m:num>
                          <m:sSub>
                            <m:sSubPr>
                              <m:ctrlPr>
                                <a:rPr lang="th-TH" sz="2400" i="1">
                                  <a:latin typeface="Cambria Math" panose="02040503050406030204" pitchFamily="18" charset="0"/>
                                </a:rPr>
                              </m:ctrlPr>
                            </m:sSubPr>
                            <m:e>
                              <m:r>
                                <a:rPr lang="en-GB" sz="2400" i="1">
                                  <a:latin typeface="Cambria Math" panose="02040503050406030204" pitchFamily="18" charset="0"/>
                                </a:rPr>
                                <m:t>𝐼</m:t>
                              </m:r>
                            </m:e>
                            <m:sub>
                              <m:r>
                                <a:rPr lang="en-GB" sz="2400" i="1">
                                  <a:latin typeface="Cambria Math" panose="02040503050406030204" pitchFamily="18" charset="0"/>
                                </a:rPr>
                                <m:t>2</m:t>
                              </m:r>
                            </m:sub>
                          </m:sSub>
                        </m:num>
                        <m:den>
                          <m:d>
                            <m:dPr>
                              <m:ctrlPr>
                                <a:rPr lang="en-GB" sz="2400" i="1" dirty="0">
                                  <a:latin typeface="Cambria Math" panose="02040503050406030204" pitchFamily="18" charset="0"/>
                                  <a:sym typeface="Symbol" panose="05050102010706020507" pitchFamily="18" charset="2"/>
                                </a:rPr>
                              </m:ctrlPr>
                            </m:dPr>
                            <m:e>
                              <m:r>
                                <a:rPr lang="en-GB" sz="2400" i="1">
                                  <a:latin typeface="Cambria Math" panose="02040503050406030204" pitchFamily="18" charset="0"/>
                                </a:rPr>
                                <m:t>𝑠</m:t>
                              </m:r>
                              <m:r>
                                <a:rPr lang="en-GB" sz="2400" i="1">
                                  <a:latin typeface="Cambria Math" panose="02040503050406030204" pitchFamily="18" charset="0"/>
                                </a:rPr>
                                <m:t>+</m:t>
                              </m:r>
                              <m:r>
                                <a:rPr lang="en-GB" sz="2400" i="1">
                                  <a:latin typeface="Cambria Math" panose="02040503050406030204" pitchFamily="18" charset="0"/>
                                </a:rPr>
                                <m:t>1</m:t>
                              </m:r>
                            </m:e>
                          </m:d>
                        </m:den>
                      </m:f>
                      <m:r>
                        <a:rPr lang="en-GB" sz="2400" i="1">
                          <a:latin typeface="Cambria Math" panose="02040503050406030204" pitchFamily="18" charset="0"/>
                        </a:rPr>
                        <m:t>+</m:t>
                      </m:r>
                      <m:sSub>
                        <m:sSubPr>
                          <m:ctrlPr>
                            <a:rPr lang="th-TH" sz="2400" i="1">
                              <a:latin typeface="Cambria Math" panose="02040503050406030204" pitchFamily="18" charset="0"/>
                            </a:rPr>
                          </m:ctrlPr>
                        </m:sSubPr>
                        <m:e>
                          <m:r>
                            <a:rPr lang="en-GB" sz="2400" i="1">
                              <a:latin typeface="Cambria Math" panose="02040503050406030204" pitchFamily="18" charset="0"/>
                            </a:rPr>
                            <m:t>(</m:t>
                          </m:r>
                          <m:f>
                            <m:fPr>
                              <m:ctrlPr>
                                <a:rPr lang="en-GB" sz="2400" i="1">
                                  <a:latin typeface="Cambria Math" panose="02040503050406030204" pitchFamily="18" charset="0"/>
                                </a:rPr>
                              </m:ctrlPr>
                            </m:fPr>
                            <m:num>
                              <m:r>
                                <a:rPr lang="en-GB" sz="2400" i="1">
                                  <a:latin typeface="Cambria Math" panose="02040503050406030204" pitchFamily="18" charset="0"/>
                                </a:rPr>
                                <m:t>1</m:t>
                              </m:r>
                            </m:num>
                            <m:den>
                              <m:r>
                                <a:rPr lang="en-GB" sz="2400" i="1">
                                  <a:latin typeface="Cambria Math" panose="02040503050406030204" pitchFamily="18" charset="0"/>
                                </a:rPr>
                                <m:t>𝑠</m:t>
                              </m:r>
                            </m:den>
                          </m:f>
                          <m:r>
                            <a:rPr lang="en-GB" sz="2400" i="1">
                              <a:latin typeface="Cambria Math" panose="02040503050406030204" pitchFamily="18" charset="0"/>
                            </a:rPr>
                            <m:t>+</m:t>
                          </m:r>
                          <m:r>
                            <a:rPr lang="en-GB" sz="2400" i="1">
                              <a:latin typeface="Cambria Math" panose="02040503050406030204" pitchFamily="18" charset="0"/>
                            </a:rPr>
                            <m:t>1</m:t>
                          </m:r>
                          <m:r>
                            <a:rPr lang="en-GB" sz="2400" i="1">
                              <a:latin typeface="Cambria Math" panose="02040503050406030204" pitchFamily="18" charset="0"/>
                            </a:rPr>
                            <m:t>)</m:t>
                          </m:r>
                          <m:r>
                            <a:rPr lang="en-GB" sz="2400" i="1">
                              <a:latin typeface="Cambria Math" panose="02040503050406030204" pitchFamily="18" charset="0"/>
                            </a:rPr>
                            <m:t>𝐼</m:t>
                          </m:r>
                        </m:e>
                        <m:sub>
                          <m:r>
                            <a:rPr lang="en-GB" sz="2400" i="1">
                              <a:latin typeface="Cambria Math" panose="02040503050406030204" pitchFamily="18" charset="0"/>
                            </a:rPr>
                            <m:t>2</m:t>
                          </m:r>
                        </m:sub>
                      </m:sSub>
                    </m:oMath>
                  </m:oMathPara>
                </a14:m>
                <a:endParaRPr lang="th-TH" sz="2400" dirty="0"/>
              </a:p>
            </p:txBody>
          </p:sp>
        </mc:Choice>
        <mc:Fallback xmlns="">
          <p:sp>
            <p:nvSpPr>
              <p:cNvPr id="21" name="TextBox 20">
                <a:extLst>
                  <a:ext uri="{FF2B5EF4-FFF2-40B4-BE49-F238E27FC236}">
                    <a16:creationId xmlns:a16="http://schemas.microsoft.com/office/drawing/2014/main" id="{724D98B3-A78F-4835-9D97-FE33D7E16B5E}"/>
                  </a:ext>
                </a:extLst>
              </p:cNvPr>
              <p:cNvSpPr txBox="1">
                <a:spLocks noRot="1" noChangeAspect="1" noMove="1" noResize="1" noEditPoints="1" noAdjustHandles="1" noChangeArrowheads="1" noChangeShapeType="1" noTextEdit="1"/>
              </p:cNvSpPr>
              <p:nvPr/>
            </p:nvSpPr>
            <p:spPr>
              <a:xfrm>
                <a:off x="317472" y="3292444"/>
                <a:ext cx="9939130" cy="922176"/>
              </a:xfrm>
              <a:prstGeom prst="rect">
                <a:avLst/>
              </a:prstGeom>
              <a:blipFill>
                <a:blip r:embed="rId6"/>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E946895-A241-461C-9C02-E82C421E275F}"/>
                  </a:ext>
                </a:extLst>
              </p:cNvPr>
              <p:cNvSpPr txBox="1"/>
              <p:nvPr/>
            </p:nvSpPr>
            <p:spPr>
              <a:xfrm>
                <a:off x="317472" y="4182277"/>
                <a:ext cx="10748175" cy="819776"/>
              </a:xfrm>
              <a:prstGeom prst="rect">
                <a:avLst/>
              </a:prstGeom>
              <a:noFill/>
            </p:spPr>
            <p:txBody>
              <a:bodyPr wrap="square">
                <a:spAutoFit/>
              </a:bodyPr>
              <a:lstStyle/>
              <a:p>
                <a14:m>
                  <m:oMath xmlns:m="http://schemas.openxmlformats.org/officeDocument/2006/math">
                    <m:sSub>
                      <m:sSubPr>
                        <m:ctrlPr>
                          <a:rPr lang="th-TH" i="1" smtClean="0">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r>
                      <a:rPr lang="en-GB" sz="2800" i="1" smtClean="0">
                        <a:latin typeface="Cambria Math" panose="02040503050406030204" pitchFamily="18" charset="0"/>
                      </a:rPr>
                      <m:t>=</m:t>
                    </m:r>
                    <m:f>
                      <m:fPr>
                        <m:ctrlPr>
                          <a:rPr lang="en-GB" sz="2800" i="1" dirty="0">
                            <a:latin typeface="Cambria Math" panose="02040503050406030204" pitchFamily="18" charset="0"/>
                            <a:sym typeface="Symbol" panose="05050102010706020507" pitchFamily="18" charset="2"/>
                          </a:rPr>
                        </m:ctrlPr>
                      </m:fPr>
                      <m:num>
                        <m:r>
                          <a:rPr lang="en-GB" sz="2800" b="0" i="1" dirty="0" smtClean="0">
                            <a:latin typeface="Cambria Math" panose="02040503050406030204" pitchFamily="18" charset="0"/>
                            <a:sym typeface="Symbol" panose="05050102010706020507" pitchFamily="18" charset="2"/>
                          </a:rPr>
                          <m:t>1</m:t>
                        </m:r>
                      </m:num>
                      <m:den>
                        <m:d>
                          <m:dPr>
                            <m:ctrlPr>
                              <a:rPr lang="en-GB" sz="2800" i="1" dirty="0">
                                <a:latin typeface="Cambria Math" panose="02040503050406030204" pitchFamily="18" charset="0"/>
                                <a:sym typeface="Symbol" panose="05050102010706020507" pitchFamily="18" charset="2"/>
                              </a:rPr>
                            </m:ctrlPr>
                          </m:dPr>
                          <m:e>
                            <m:r>
                              <a:rPr lang="en-GB" sz="2800" i="1">
                                <a:latin typeface="Cambria Math" panose="02040503050406030204" pitchFamily="18" charset="0"/>
                              </a:rPr>
                              <m:t>𝑠</m:t>
                            </m:r>
                            <m:r>
                              <a:rPr lang="en-GB" sz="2800" i="1">
                                <a:latin typeface="Cambria Math" panose="02040503050406030204" pitchFamily="18" charset="0"/>
                              </a:rPr>
                              <m:t>+</m:t>
                            </m:r>
                            <m:r>
                              <a:rPr lang="en-GB" sz="2800" i="1">
                                <a:latin typeface="Cambria Math" panose="02040503050406030204" pitchFamily="18" charset="0"/>
                              </a:rPr>
                              <m:t>1</m:t>
                            </m:r>
                          </m:e>
                        </m:d>
                      </m:den>
                    </m:f>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sz="2800" i="1">
                        <a:latin typeface="Cambria Math" panose="02040503050406030204" pitchFamily="18" charset="0"/>
                      </a:rPr>
                      <m:t>+</m:t>
                    </m:r>
                    <m:sSub>
                      <m:sSubPr>
                        <m:ctrlPr>
                          <a:rPr lang="th-TH" sz="2800" i="1">
                            <a:latin typeface="Cambria Math" panose="02040503050406030204" pitchFamily="18" charset="0"/>
                          </a:rPr>
                        </m:ctrlPr>
                      </m:sSubPr>
                      <m:e>
                        <m:r>
                          <a:rPr lang="en-GB" sz="2800" i="1">
                            <a:latin typeface="Cambria Math" panose="02040503050406030204" pitchFamily="18" charset="0"/>
                          </a:rPr>
                          <m:t>(</m:t>
                        </m:r>
                        <m:f>
                          <m:fPr>
                            <m:ctrlPr>
                              <a:rPr lang="en-GB" sz="2800" i="1">
                                <a:latin typeface="Cambria Math" panose="02040503050406030204" pitchFamily="18" charset="0"/>
                              </a:rPr>
                            </m:ctrlPr>
                          </m:fPr>
                          <m:num>
                            <m:r>
                              <a:rPr lang="en-GB" sz="2800" i="1">
                                <a:latin typeface="Cambria Math" panose="02040503050406030204" pitchFamily="18" charset="0"/>
                              </a:rPr>
                              <m:t>1</m:t>
                            </m:r>
                          </m:num>
                          <m:den>
                            <m:r>
                              <a:rPr lang="en-GB" sz="2800" i="1">
                                <a:latin typeface="Cambria Math" panose="02040503050406030204" pitchFamily="18" charset="0"/>
                              </a:rPr>
                              <m:t>𝑠</m:t>
                            </m:r>
                          </m:den>
                        </m:f>
                        <m:r>
                          <a:rPr lang="en-GB" sz="2800" i="1">
                            <a:latin typeface="Cambria Math" panose="02040503050406030204" pitchFamily="18" charset="0"/>
                          </a:rPr>
                          <m:t>+</m:t>
                        </m:r>
                        <m:r>
                          <a:rPr lang="en-GB" sz="2800" i="1">
                            <a:latin typeface="Cambria Math" panose="02040503050406030204" pitchFamily="18" charset="0"/>
                          </a:rPr>
                          <m:t>1</m:t>
                        </m:r>
                        <m:r>
                          <a:rPr lang="en-GB" sz="2800" b="0" i="1" smtClean="0">
                            <a:latin typeface="Cambria Math" panose="02040503050406030204" pitchFamily="18" charset="0"/>
                          </a:rPr>
                          <m:t>−</m:t>
                        </m:r>
                        <m:f>
                          <m:fPr>
                            <m:ctrlPr>
                              <a:rPr lang="en-GB" i="1" dirty="0">
                                <a:latin typeface="Cambria Math" panose="02040503050406030204" pitchFamily="18" charset="0"/>
                                <a:sym typeface="Symbol" panose="05050102010706020507" pitchFamily="18" charset="2"/>
                              </a:rPr>
                            </m:ctrlPr>
                          </m:fPr>
                          <m:num>
                            <m:r>
                              <a:rPr lang="en-GB" b="0" i="1" smtClean="0">
                                <a:latin typeface="Cambria Math" panose="02040503050406030204" pitchFamily="18" charset="0"/>
                              </a:rPr>
                              <m:t>1</m:t>
                            </m:r>
                          </m:num>
                          <m:den>
                            <m:d>
                              <m:dPr>
                                <m:ctrlPr>
                                  <a:rPr lang="en-GB" i="1" dirty="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r>
                          <a:rPr lang="en-GB" sz="2800" i="1">
                            <a:latin typeface="Cambria Math" panose="02040503050406030204" pitchFamily="18" charset="0"/>
                          </a:rPr>
                          <m:t>)</m:t>
                        </m:r>
                        <m:r>
                          <a:rPr lang="en-GB" sz="2800" i="1">
                            <a:latin typeface="Cambria Math" panose="02040503050406030204" pitchFamily="18" charset="0"/>
                          </a:rPr>
                          <m:t>𝐼</m:t>
                        </m:r>
                      </m:e>
                      <m:sub>
                        <m:r>
                          <a:rPr lang="en-GB" sz="2800" i="1">
                            <a:latin typeface="Cambria Math" panose="02040503050406030204" pitchFamily="18" charset="0"/>
                          </a:rPr>
                          <m:t>2</m:t>
                        </m:r>
                      </m:sub>
                    </m:sSub>
                  </m:oMath>
                </a14:m>
                <a:r>
                  <a:rPr lang="th-TH" dirty="0">
                    <a:sym typeface="Symbol" panose="05050102010706020507" pitchFamily="18" charset="2"/>
                  </a:rPr>
                  <a:t></a:t>
                </a:r>
                <a:r>
                  <a:rPr lang="th-TH" dirty="0"/>
                  <a:t> </a:t>
                </a:r>
                <a14:m>
                  <m:oMath xmlns:m="http://schemas.openxmlformats.org/officeDocument/2006/math">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r>
                      <a:rPr lang="en-GB" i="1">
                        <a:latin typeface="Cambria Math" panose="02040503050406030204" pitchFamily="18" charset="0"/>
                      </a:rPr>
                      <m:t>=</m:t>
                    </m:r>
                    <m:f>
                      <m:fPr>
                        <m:ctrlPr>
                          <a:rPr lang="en-GB" i="1" dirty="0">
                            <a:latin typeface="Cambria Math" panose="02040503050406030204" pitchFamily="18" charset="0"/>
                            <a:sym typeface="Symbol" panose="05050102010706020507" pitchFamily="18" charset="2"/>
                          </a:rPr>
                        </m:ctrlPr>
                      </m:fPr>
                      <m:num>
                        <m:r>
                          <a:rPr lang="en-GB" i="1" dirty="0">
                            <a:latin typeface="Cambria Math" panose="02040503050406030204" pitchFamily="18" charset="0"/>
                            <a:sym typeface="Symbol" panose="05050102010706020507" pitchFamily="18" charset="2"/>
                          </a:rPr>
                          <m:t>1</m:t>
                        </m:r>
                      </m:num>
                      <m:den>
                        <m:d>
                          <m:dPr>
                            <m:ctrlPr>
                              <a:rPr lang="en-GB" i="1" dirty="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i="1">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1</m:t>
                            </m:r>
                          </m:num>
                          <m:den>
                            <m:r>
                              <a:rPr lang="en-GB" i="1">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den>
                        </m:f>
                        <m:r>
                          <a:rPr lang="en-GB" i="1">
                            <a:latin typeface="Cambria Math" panose="02040503050406030204" pitchFamily="18" charset="0"/>
                          </a:rPr>
                          <m:t>)</m:t>
                        </m:r>
                        <m:r>
                          <a:rPr lang="en-GB" i="1">
                            <a:latin typeface="Cambria Math" panose="02040503050406030204" pitchFamily="18" charset="0"/>
                          </a:rPr>
                          <m:t>𝐼</m:t>
                        </m:r>
                      </m:e>
                      <m:sub>
                        <m:r>
                          <a:rPr lang="en-GB" i="1">
                            <a:latin typeface="Cambria Math" panose="02040503050406030204" pitchFamily="18" charset="0"/>
                          </a:rPr>
                          <m:t>2</m:t>
                        </m:r>
                      </m:sub>
                    </m:sSub>
                  </m:oMath>
                </a14:m>
                <a:endParaRPr lang="th-TH" dirty="0"/>
              </a:p>
            </p:txBody>
          </p:sp>
        </mc:Choice>
        <mc:Fallback xmlns="">
          <p:sp>
            <p:nvSpPr>
              <p:cNvPr id="24" name="TextBox 23">
                <a:extLst>
                  <a:ext uri="{FF2B5EF4-FFF2-40B4-BE49-F238E27FC236}">
                    <a16:creationId xmlns:a16="http://schemas.microsoft.com/office/drawing/2014/main" id="{EE946895-A241-461C-9C02-E82C421E275F}"/>
                  </a:ext>
                </a:extLst>
              </p:cNvPr>
              <p:cNvSpPr txBox="1">
                <a:spLocks noRot="1" noChangeAspect="1" noMove="1" noResize="1" noEditPoints="1" noAdjustHandles="1" noChangeArrowheads="1" noChangeShapeType="1" noTextEdit="1"/>
              </p:cNvSpPr>
              <p:nvPr/>
            </p:nvSpPr>
            <p:spPr>
              <a:xfrm>
                <a:off x="317472" y="4182277"/>
                <a:ext cx="10748175" cy="819776"/>
              </a:xfrm>
              <a:prstGeom prst="rect">
                <a:avLst/>
              </a:prstGeom>
              <a:blipFill>
                <a:blip r:embed="rId7"/>
                <a:stretch>
                  <a:fillRect b="-8148"/>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FAEBE1-21B1-4C1D-BC4B-5DC02456503F}"/>
                  </a:ext>
                </a:extLst>
              </p:cNvPr>
              <p:cNvSpPr txBox="1"/>
              <p:nvPr/>
            </p:nvSpPr>
            <p:spPr>
              <a:xfrm>
                <a:off x="-235816" y="4874398"/>
                <a:ext cx="6094674" cy="10333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r>
                        <a:rPr lang="en-GB" i="1">
                          <a:latin typeface="Cambria Math" panose="02040503050406030204" pitchFamily="18" charset="0"/>
                        </a:rPr>
                        <m:t>=</m:t>
                      </m:r>
                      <m:f>
                        <m:fPr>
                          <m:ctrlPr>
                            <a:rPr lang="en-GB" i="1" dirty="0">
                              <a:latin typeface="Cambria Math" panose="02040503050406030204" pitchFamily="18" charset="0"/>
                              <a:sym typeface="Symbol" panose="05050102010706020507" pitchFamily="18" charset="2"/>
                            </a:rPr>
                          </m:ctrlPr>
                        </m:fPr>
                        <m:num>
                          <m:r>
                            <a:rPr lang="en-GB" i="1" dirty="0">
                              <a:latin typeface="Cambria Math" panose="02040503050406030204" pitchFamily="18" charset="0"/>
                              <a:sym typeface="Symbol" panose="05050102010706020507" pitchFamily="18" charset="2"/>
                            </a:rPr>
                            <m:t>1</m:t>
                          </m:r>
                        </m:num>
                        <m:den>
                          <m:d>
                            <m:dPr>
                              <m:ctrlPr>
                                <a:rPr lang="en-GB" i="1" dirty="0">
                                  <a:latin typeface="Cambria Math" panose="02040503050406030204" pitchFamily="18" charset="0"/>
                                  <a:sym typeface="Symbol" panose="05050102010706020507" pitchFamily="18" charset="2"/>
                                </a:rPr>
                              </m:ctrlPr>
                            </m:dPr>
                            <m:e>
                              <m:r>
                                <a:rPr lang="en-GB" i="1">
                                  <a:latin typeface="Cambria Math" panose="02040503050406030204" pitchFamily="18" charset="0"/>
                                </a:rPr>
                                <m:t>𝑠</m:t>
                              </m:r>
                              <m:r>
                                <a:rPr lang="en-GB" i="1">
                                  <a:latin typeface="Cambria Math" panose="02040503050406030204" pitchFamily="18" charset="0"/>
                                </a:rPr>
                                <m:t>+</m:t>
                              </m:r>
                              <m:r>
                                <a:rPr lang="en-GB" i="1">
                                  <a:latin typeface="Cambria Math" panose="02040503050406030204" pitchFamily="18" charset="0"/>
                                </a:rPr>
                                <m:t>1</m:t>
                              </m:r>
                            </m:e>
                          </m:d>
                        </m:den>
                      </m:f>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1</m:t>
                          </m:r>
                        </m:sub>
                      </m:sSub>
                      <m:r>
                        <a:rPr lang="en-GB" i="1">
                          <a:latin typeface="Cambria Math" panose="02040503050406030204" pitchFamily="18" charset="0"/>
                        </a:rPr>
                        <m:t>+</m:t>
                      </m:r>
                      <m:sSub>
                        <m:sSubPr>
                          <m:ctrlPr>
                            <a:rPr lang="th-TH" i="1">
                              <a:latin typeface="Cambria Math" panose="02040503050406030204" pitchFamily="18" charset="0"/>
                            </a:rPr>
                          </m:ctrlPr>
                        </m:sSubPr>
                        <m:e>
                          <m:r>
                            <a:rPr lang="en-GB" i="1">
                              <a:latin typeface="Cambria Math" panose="02040503050406030204" pitchFamily="18" charset="0"/>
                            </a:rPr>
                            <m:t>(</m:t>
                          </m:r>
                          <m:f>
                            <m:fPr>
                              <m:ctrlPr>
                                <a:rPr lang="en-GB" i="1">
                                  <a:latin typeface="Cambria Math" panose="02040503050406030204" pitchFamily="18" charset="0"/>
                                </a:rPr>
                              </m:ctrlPr>
                            </m:fPr>
                            <m:num>
                              <m:sSup>
                                <m:sSupPr>
                                  <m:ctrlPr>
                                    <a:rPr lang="en-GB" i="1" smtClean="0">
                                      <a:latin typeface="Cambria Math" panose="02040503050406030204" pitchFamily="18" charset="0"/>
                                    </a:rPr>
                                  </m:ctrlPr>
                                </m:sSupPr>
                                <m:e>
                                  <m:r>
                                    <a:rPr lang="en-GB" b="0" i="1" smtClean="0">
                                      <a:latin typeface="Cambria Math" panose="02040503050406030204" pitchFamily="18" charset="0"/>
                                    </a:rPr>
                                    <m:t>𝑠</m:t>
                                  </m:r>
                                </m:e>
                                <m:sup>
                                  <m:r>
                                    <a:rPr lang="en-GB" b="0" i="1" smtClean="0">
                                      <a:latin typeface="Cambria Math" panose="02040503050406030204" pitchFamily="18" charset="0"/>
                                    </a:rPr>
                                    <m:t>2</m:t>
                                  </m:r>
                                </m:sup>
                              </m:sSup>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1</m:t>
                              </m:r>
                            </m:num>
                            <m:den>
                              <m:r>
                                <a:rPr lang="en-GB" i="1">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𝑠</m:t>
                              </m:r>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den>
                          </m:f>
                          <m:r>
                            <a:rPr lang="en-GB" i="1">
                              <a:latin typeface="Cambria Math" panose="02040503050406030204" pitchFamily="18" charset="0"/>
                            </a:rPr>
                            <m:t>)</m:t>
                          </m:r>
                          <m:r>
                            <a:rPr lang="en-GB" i="1">
                              <a:latin typeface="Cambria Math" panose="02040503050406030204" pitchFamily="18" charset="0"/>
                            </a:rPr>
                            <m:t>𝐼</m:t>
                          </m:r>
                        </m:e>
                        <m:sub>
                          <m:r>
                            <a:rPr lang="en-GB" i="1">
                              <a:latin typeface="Cambria Math" panose="02040503050406030204" pitchFamily="18" charset="0"/>
                            </a:rPr>
                            <m:t>2</m:t>
                          </m:r>
                        </m:sub>
                      </m:sSub>
                    </m:oMath>
                  </m:oMathPara>
                </a14:m>
                <a:endParaRPr lang="th-TH" dirty="0"/>
              </a:p>
            </p:txBody>
          </p:sp>
        </mc:Choice>
        <mc:Fallback xmlns="">
          <p:sp>
            <p:nvSpPr>
              <p:cNvPr id="25" name="TextBox 24">
                <a:extLst>
                  <a:ext uri="{FF2B5EF4-FFF2-40B4-BE49-F238E27FC236}">
                    <a16:creationId xmlns:a16="http://schemas.microsoft.com/office/drawing/2014/main" id="{FEFAEBE1-21B1-4C1D-BC4B-5DC02456503F}"/>
                  </a:ext>
                </a:extLst>
              </p:cNvPr>
              <p:cNvSpPr txBox="1">
                <a:spLocks noRot="1" noChangeAspect="1" noMove="1" noResize="1" noEditPoints="1" noAdjustHandles="1" noChangeArrowheads="1" noChangeShapeType="1" noTextEdit="1"/>
              </p:cNvSpPr>
              <p:nvPr/>
            </p:nvSpPr>
            <p:spPr>
              <a:xfrm>
                <a:off x="-235816" y="4874398"/>
                <a:ext cx="6094674" cy="1033360"/>
              </a:xfrm>
              <a:prstGeom prst="rect">
                <a:avLst/>
              </a:prstGeom>
              <a:blipFill>
                <a:blip r:embed="rId8"/>
                <a:stretch>
                  <a:fillRect/>
                </a:stretch>
              </a:blipFill>
            </p:spPr>
            <p:txBody>
              <a:bodyPr/>
              <a:lstStyle/>
              <a:p>
                <a:r>
                  <a:rPr lang="th-TH">
                    <a:noFill/>
                  </a:rPr>
                  <a:t> </a:t>
                </a:r>
              </a:p>
            </p:txBody>
          </p:sp>
        </mc:Fallback>
      </mc:AlternateContent>
      <p:cxnSp>
        <p:nvCxnSpPr>
          <p:cNvPr id="9" name="Straight Arrow Connector 8">
            <a:extLst>
              <a:ext uri="{FF2B5EF4-FFF2-40B4-BE49-F238E27FC236}">
                <a16:creationId xmlns:a16="http://schemas.microsoft.com/office/drawing/2014/main" id="{F4CDB114-E7C9-468A-8628-C15DCA6DF329}"/>
              </a:ext>
            </a:extLst>
          </p:cNvPr>
          <p:cNvCxnSpPr/>
          <p:nvPr/>
        </p:nvCxnSpPr>
        <p:spPr>
          <a:xfrm flipV="1">
            <a:off x="1598212" y="5804451"/>
            <a:ext cx="0" cy="58044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022305-11CA-46F3-8EAF-B47B2AA47E98}"/>
              </a:ext>
            </a:extLst>
          </p:cNvPr>
          <p:cNvCxnSpPr/>
          <p:nvPr/>
        </p:nvCxnSpPr>
        <p:spPr>
          <a:xfrm flipV="1">
            <a:off x="3469625" y="5804451"/>
            <a:ext cx="0" cy="580445"/>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856BFC0-6D4A-4FF8-980B-F31DFBFE4D58}"/>
                  </a:ext>
                </a:extLst>
              </p:cNvPr>
              <p:cNvSpPr txBox="1"/>
              <p:nvPr/>
            </p:nvSpPr>
            <p:spPr>
              <a:xfrm>
                <a:off x="5915319" y="5542841"/>
                <a:ext cx="5959201" cy="834844"/>
              </a:xfrm>
              <a:prstGeom prst="rect">
                <a:avLst/>
              </a:prstGeom>
              <a:noFill/>
            </p:spPr>
            <p:txBody>
              <a:bodyPr wrap="square">
                <a:spAutoFit/>
              </a:bodyPr>
              <a:lstStyle/>
              <a:p>
                <a14:m>
                  <m:oMath xmlns:m="http://schemas.openxmlformats.org/officeDocument/2006/math">
                    <m:sSub>
                      <m:sSubPr>
                        <m:ctrlPr>
                          <a:rPr lang="th-TH" b="1" i="1" smtClean="0">
                            <a:solidFill>
                              <a:srgbClr val="C00000"/>
                            </a:solidFill>
                            <a:latin typeface="Cambria Math" panose="02040503050406030204" pitchFamily="18" charset="0"/>
                          </a:rPr>
                        </m:ctrlPr>
                      </m:sSubPr>
                      <m:e>
                        <m:r>
                          <a:rPr lang="en-GB" b="1" i="1" smtClean="0">
                            <a:solidFill>
                              <a:srgbClr val="C00000"/>
                            </a:solidFill>
                            <a:latin typeface="Cambria Math" panose="02040503050406030204" pitchFamily="18" charset="0"/>
                          </a:rPr>
                          <m:t>𝒈</m:t>
                        </m:r>
                      </m:e>
                      <m:sub>
                        <m:r>
                          <a:rPr lang="en-GB" b="1" i="1" smtClean="0">
                            <a:solidFill>
                              <a:srgbClr val="C00000"/>
                            </a:solidFill>
                            <a:latin typeface="Cambria Math" panose="02040503050406030204" pitchFamily="18" charset="0"/>
                          </a:rPr>
                          <m:t>𝟐𝟏</m:t>
                        </m:r>
                      </m:sub>
                    </m:sSub>
                    <m:r>
                      <a:rPr lang="en-GB" b="1" i="1" smtClean="0">
                        <a:solidFill>
                          <a:srgbClr val="C00000"/>
                        </a:solidFill>
                        <a:latin typeface="Cambria Math" panose="02040503050406030204" pitchFamily="18" charset="0"/>
                      </a:rPr>
                      <m:t>= </m:t>
                    </m:r>
                    <m:f>
                      <m:fPr>
                        <m:ctrlPr>
                          <a:rPr lang="en-GB" b="1" i="1" dirty="0">
                            <a:solidFill>
                              <a:srgbClr val="C00000"/>
                            </a:solidFill>
                            <a:latin typeface="Cambria Math" panose="02040503050406030204" pitchFamily="18" charset="0"/>
                            <a:sym typeface="Symbol" panose="05050102010706020507" pitchFamily="18" charset="2"/>
                          </a:rPr>
                        </m:ctrlPr>
                      </m:fPr>
                      <m:num>
                        <m:r>
                          <a:rPr lang="en-GB" b="1" i="1" dirty="0">
                            <a:solidFill>
                              <a:srgbClr val="C00000"/>
                            </a:solidFill>
                            <a:latin typeface="Cambria Math" panose="02040503050406030204" pitchFamily="18" charset="0"/>
                            <a:sym typeface="Symbol" panose="05050102010706020507" pitchFamily="18" charset="2"/>
                          </a:rPr>
                          <m:t>𝟏</m:t>
                        </m:r>
                      </m:num>
                      <m:den>
                        <m:d>
                          <m:dPr>
                            <m:ctrlPr>
                              <a:rPr lang="en-GB" b="1" i="1" dirty="0">
                                <a:solidFill>
                                  <a:srgbClr val="C00000"/>
                                </a:solidFill>
                                <a:latin typeface="Cambria Math" panose="02040503050406030204" pitchFamily="18" charset="0"/>
                                <a:sym typeface="Symbol" panose="05050102010706020507" pitchFamily="18" charset="2"/>
                              </a:rPr>
                            </m:ctrlPr>
                          </m:dPr>
                          <m:e>
                            <m:r>
                              <a:rPr lang="en-GB" b="1" i="1">
                                <a:solidFill>
                                  <a:srgbClr val="C00000"/>
                                </a:solidFill>
                                <a:latin typeface="Cambria Math" panose="02040503050406030204" pitchFamily="18" charset="0"/>
                              </a:rPr>
                              <m:t>𝒔</m:t>
                            </m:r>
                            <m:r>
                              <a:rPr lang="en-GB" b="1" i="1">
                                <a:solidFill>
                                  <a:srgbClr val="C00000"/>
                                </a:solidFill>
                                <a:latin typeface="Cambria Math" panose="02040503050406030204" pitchFamily="18" charset="0"/>
                              </a:rPr>
                              <m:t>+</m:t>
                            </m:r>
                            <m:r>
                              <a:rPr lang="en-GB" b="1" i="1">
                                <a:solidFill>
                                  <a:srgbClr val="C00000"/>
                                </a:solidFill>
                                <a:latin typeface="Cambria Math" panose="02040503050406030204" pitchFamily="18" charset="0"/>
                              </a:rPr>
                              <m:t>𝟏</m:t>
                            </m:r>
                          </m:e>
                        </m:d>
                      </m:den>
                    </m:f>
                    <m:r>
                      <a:rPr lang="en-GB" b="1" i="1" smtClean="0">
                        <a:solidFill>
                          <a:srgbClr val="C00000"/>
                        </a:solidFill>
                        <a:latin typeface="Cambria Math" panose="02040503050406030204" pitchFamily="18" charset="0"/>
                      </a:rPr>
                      <m:t> ,</m:t>
                    </m:r>
                    <m:sSub>
                      <m:sSubPr>
                        <m:ctrlPr>
                          <a:rPr lang="th-TH" b="1" i="1">
                            <a:solidFill>
                              <a:srgbClr val="C00000"/>
                            </a:solidFill>
                            <a:latin typeface="Cambria Math" panose="02040503050406030204" pitchFamily="18" charset="0"/>
                          </a:rPr>
                        </m:ctrlPr>
                      </m:sSubPr>
                      <m:e>
                        <m:r>
                          <a:rPr lang="en-GB" b="1" i="1">
                            <a:solidFill>
                              <a:srgbClr val="C00000"/>
                            </a:solidFill>
                            <a:latin typeface="Cambria Math" panose="02040503050406030204" pitchFamily="18" charset="0"/>
                          </a:rPr>
                          <m:t>𝒈</m:t>
                        </m:r>
                      </m:e>
                      <m:sub>
                        <m:r>
                          <a:rPr lang="en-GB" b="1" i="1">
                            <a:solidFill>
                              <a:srgbClr val="C00000"/>
                            </a:solidFill>
                            <a:latin typeface="Cambria Math" panose="02040503050406030204" pitchFamily="18" charset="0"/>
                          </a:rPr>
                          <m:t>𝟐</m:t>
                        </m:r>
                        <m:r>
                          <a:rPr lang="en-GB" b="1" i="1" smtClean="0">
                            <a:solidFill>
                              <a:srgbClr val="C00000"/>
                            </a:solidFill>
                            <a:latin typeface="Cambria Math" panose="02040503050406030204" pitchFamily="18" charset="0"/>
                          </a:rPr>
                          <m:t>𝟐</m:t>
                        </m:r>
                      </m:sub>
                    </m:sSub>
                    <m:r>
                      <a:rPr lang="en-GB" b="1" i="1">
                        <a:solidFill>
                          <a:srgbClr val="C00000"/>
                        </a:solidFill>
                        <a:latin typeface="Cambria Math" panose="02040503050406030204" pitchFamily="18" charset="0"/>
                      </a:rPr>
                      <m:t>=</m:t>
                    </m:r>
                  </m:oMath>
                </a14:m>
                <a:r>
                  <a:rPr lang="en-GB" b="1" dirty="0">
                    <a:solidFill>
                      <a:srgbClr val="C00000"/>
                    </a:solidFill>
                  </a:rPr>
                  <a:t> </a:t>
                </a:r>
                <a14:m>
                  <m:oMath xmlns:m="http://schemas.openxmlformats.org/officeDocument/2006/math">
                    <m:r>
                      <a:rPr lang="en-GB" b="1" i="1">
                        <a:solidFill>
                          <a:srgbClr val="C00000"/>
                        </a:solidFill>
                        <a:latin typeface="Cambria Math" panose="02040503050406030204" pitchFamily="18" charset="0"/>
                      </a:rPr>
                      <m:t>(</m:t>
                    </m:r>
                    <m:f>
                      <m:fPr>
                        <m:ctrlPr>
                          <a:rPr lang="en-GB" b="1" i="1">
                            <a:solidFill>
                              <a:srgbClr val="C00000"/>
                            </a:solidFill>
                            <a:latin typeface="Cambria Math" panose="02040503050406030204" pitchFamily="18" charset="0"/>
                          </a:rPr>
                        </m:ctrlPr>
                      </m:fPr>
                      <m:num>
                        <m:sSup>
                          <m:sSupPr>
                            <m:ctrlPr>
                              <a:rPr lang="en-GB" b="1" i="1">
                                <a:solidFill>
                                  <a:srgbClr val="C00000"/>
                                </a:solidFill>
                                <a:latin typeface="Cambria Math" panose="02040503050406030204" pitchFamily="18" charset="0"/>
                              </a:rPr>
                            </m:ctrlPr>
                          </m:sSupPr>
                          <m:e>
                            <m:r>
                              <a:rPr lang="en-GB" b="1" i="1">
                                <a:solidFill>
                                  <a:srgbClr val="C00000"/>
                                </a:solidFill>
                                <a:latin typeface="Cambria Math" panose="02040503050406030204" pitchFamily="18" charset="0"/>
                              </a:rPr>
                              <m:t>𝒔</m:t>
                            </m:r>
                          </m:e>
                          <m:sup>
                            <m:r>
                              <a:rPr lang="en-GB" b="1" i="1">
                                <a:solidFill>
                                  <a:srgbClr val="C00000"/>
                                </a:solidFill>
                                <a:latin typeface="Cambria Math" panose="02040503050406030204" pitchFamily="18" charset="0"/>
                              </a:rPr>
                              <m:t>𝟐</m:t>
                            </m:r>
                          </m:sup>
                        </m:sSup>
                        <m:r>
                          <a:rPr lang="en-GB" b="1" i="1">
                            <a:solidFill>
                              <a:srgbClr val="C00000"/>
                            </a:solidFill>
                            <a:latin typeface="Cambria Math" panose="02040503050406030204" pitchFamily="18" charset="0"/>
                          </a:rPr>
                          <m:t>+</m:t>
                        </m:r>
                        <m:r>
                          <a:rPr lang="en-GB" b="1" i="1">
                            <a:solidFill>
                              <a:srgbClr val="C00000"/>
                            </a:solidFill>
                            <a:latin typeface="Cambria Math" panose="02040503050406030204" pitchFamily="18" charset="0"/>
                          </a:rPr>
                          <m:t>𝒔</m:t>
                        </m:r>
                        <m:r>
                          <a:rPr lang="en-GB" b="1" i="1">
                            <a:solidFill>
                              <a:srgbClr val="C00000"/>
                            </a:solidFill>
                            <a:latin typeface="Cambria Math" panose="02040503050406030204" pitchFamily="18" charset="0"/>
                          </a:rPr>
                          <m:t>+</m:t>
                        </m:r>
                        <m:r>
                          <a:rPr lang="en-GB" b="1" i="1">
                            <a:solidFill>
                              <a:srgbClr val="C00000"/>
                            </a:solidFill>
                            <a:latin typeface="Cambria Math" panose="02040503050406030204" pitchFamily="18" charset="0"/>
                          </a:rPr>
                          <m:t>𝟏</m:t>
                        </m:r>
                      </m:num>
                      <m:den>
                        <m:r>
                          <a:rPr lang="en-GB" b="1" i="1">
                            <a:solidFill>
                              <a:srgbClr val="C00000"/>
                            </a:solidFill>
                            <a:latin typeface="Cambria Math" panose="02040503050406030204" pitchFamily="18" charset="0"/>
                          </a:rPr>
                          <m:t>𝒔</m:t>
                        </m:r>
                        <m:r>
                          <a:rPr lang="en-GB" b="1" i="1">
                            <a:solidFill>
                              <a:srgbClr val="C00000"/>
                            </a:solidFill>
                            <a:latin typeface="Cambria Math" panose="02040503050406030204" pitchFamily="18" charset="0"/>
                          </a:rPr>
                          <m:t>(</m:t>
                        </m:r>
                        <m:r>
                          <a:rPr lang="en-GB" b="1" i="1">
                            <a:solidFill>
                              <a:srgbClr val="C00000"/>
                            </a:solidFill>
                            <a:latin typeface="Cambria Math" panose="02040503050406030204" pitchFamily="18" charset="0"/>
                          </a:rPr>
                          <m:t>𝒔</m:t>
                        </m:r>
                        <m:r>
                          <a:rPr lang="en-GB" b="1" i="1">
                            <a:solidFill>
                              <a:srgbClr val="C00000"/>
                            </a:solidFill>
                            <a:latin typeface="Cambria Math" panose="02040503050406030204" pitchFamily="18" charset="0"/>
                          </a:rPr>
                          <m:t>+</m:t>
                        </m:r>
                        <m:r>
                          <a:rPr lang="en-GB" b="1" i="1">
                            <a:solidFill>
                              <a:srgbClr val="C00000"/>
                            </a:solidFill>
                            <a:latin typeface="Cambria Math" panose="02040503050406030204" pitchFamily="18" charset="0"/>
                          </a:rPr>
                          <m:t>𝟏</m:t>
                        </m:r>
                        <m:r>
                          <a:rPr lang="en-GB" b="1" i="1">
                            <a:solidFill>
                              <a:srgbClr val="C00000"/>
                            </a:solidFill>
                            <a:latin typeface="Cambria Math" panose="02040503050406030204" pitchFamily="18" charset="0"/>
                          </a:rPr>
                          <m:t>)</m:t>
                        </m:r>
                      </m:den>
                    </m:f>
                    <m:r>
                      <a:rPr lang="en-GB" b="1" i="1">
                        <a:solidFill>
                          <a:srgbClr val="C00000"/>
                        </a:solidFill>
                        <a:latin typeface="Cambria Math" panose="02040503050406030204" pitchFamily="18" charset="0"/>
                      </a:rPr>
                      <m:t>)</m:t>
                    </m:r>
                  </m:oMath>
                </a14:m>
                <a:r>
                  <a:rPr lang="en-GB" b="1" dirty="0">
                    <a:solidFill>
                      <a:srgbClr val="C00000"/>
                    </a:solidFill>
                  </a:rPr>
                  <a:t> </a:t>
                </a:r>
                <a:endParaRPr lang="th-TH" b="1" dirty="0"/>
              </a:p>
            </p:txBody>
          </p:sp>
        </mc:Choice>
        <mc:Fallback xmlns="">
          <p:sp>
            <p:nvSpPr>
              <p:cNvPr id="27" name="TextBox 26">
                <a:extLst>
                  <a:ext uri="{FF2B5EF4-FFF2-40B4-BE49-F238E27FC236}">
                    <a16:creationId xmlns:a16="http://schemas.microsoft.com/office/drawing/2014/main" id="{6856BFC0-6D4A-4FF8-980B-F31DFBFE4D58}"/>
                  </a:ext>
                </a:extLst>
              </p:cNvPr>
              <p:cNvSpPr txBox="1">
                <a:spLocks noRot="1" noChangeAspect="1" noMove="1" noResize="1" noEditPoints="1" noAdjustHandles="1" noChangeArrowheads="1" noChangeShapeType="1" noTextEdit="1"/>
              </p:cNvSpPr>
              <p:nvPr/>
            </p:nvSpPr>
            <p:spPr>
              <a:xfrm>
                <a:off x="5915319" y="5542841"/>
                <a:ext cx="5959201" cy="834844"/>
              </a:xfrm>
              <a:prstGeom prst="rect">
                <a:avLst/>
              </a:prstGeom>
              <a:blipFill>
                <a:blip r:embed="rId9"/>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3844329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73D3448-F7CB-40F4-83A8-8416D9F05889}"/>
                  </a:ext>
                </a:extLst>
              </p:cNvPr>
              <p:cNvSpPr txBox="1"/>
              <p:nvPr/>
            </p:nvSpPr>
            <p:spPr>
              <a:xfrm>
                <a:off x="518824" y="522882"/>
                <a:ext cx="6094674" cy="19228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12</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21</m:t>
                                    </m:r>
                                  </m:sub>
                                </m:sSub>
                              </m:e>
                              <m:e>
                                <m:sSub>
                                  <m:sSubPr>
                                    <m:ctrlPr>
                                      <a:rPr lang="th-TH" i="1" smtClean="0">
                                        <a:latin typeface="Cambria Math" panose="02040503050406030204" pitchFamily="18" charset="0"/>
                                      </a:rPr>
                                    </m:ctrlPr>
                                  </m:sSubPr>
                                  <m:e>
                                    <m:r>
                                      <a:rPr lang="en-GB" b="0" i="1" smtClean="0">
                                        <a:latin typeface="Cambria Math" panose="02040503050406030204" pitchFamily="18" charset="0"/>
                                      </a:rPr>
                                      <m:t>𝑔</m:t>
                                    </m:r>
                                  </m:e>
                                  <m:sub>
                                    <m:r>
                                      <a:rPr lang="en-GB" b="0" i="1" smtClean="0">
                                        <a:latin typeface="Cambria Math" panose="02040503050406030204" pitchFamily="18" charset="0"/>
                                      </a:rPr>
                                      <m:t>22</m:t>
                                    </m:r>
                                  </m:sub>
                                </m:sSub>
                              </m:e>
                            </m:mr>
                          </m:m>
                        </m:e>
                      </m:d>
                      <m:r>
                        <a:rPr lang="en-GB" b="0" i="1" smtClean="0">
                          <a:latin typeface="Cambria Math" panose="02040503050406030204" pitchFamily="18" charset="0"/>
                        </a:rPr>
                        <m:t>=</m:t>
                      </m:r>
                      <m:d>
                        <m:dPr>
                          <m:begChr m:val="["/>
                          <m:endChr m:val="]"/>
                          <m:ctrlPr>
                            <a:rPr lang="en-GB" i="1">
                              <a:latin typeface="Cambria Math" panose="02040503050406030204" pitchFamily="18" charset="0"/>
                            </a:rPr>
                          </m:ctrlPr>
                        </m:dPr>
                        <m:e>
                          <m:m>
                            <m:mPr>
                              <m:mcs>
                                <m:mc>
                                  <m:mcPr>
                                    <m:count m:val="2"/>
                                    <m:mcJc m:val="center"/>
                                  </m:mcPr>
                                </m:mc>
                              </m:mcs>
                              <m:ctrlPr>
                                <a:rPr lang="en-GB" i="1" smtClean="0">
                                  <a:solidFill>
                                    <a:schemeClr val="tx1"/>
                                  </a:solidFill>
                                  <a:latin typeface="Cambria Math" panose="02040503050406030204" pitchFamily="18" charset="0"/>
                                </a:rPr>
                              </m:ctrlPr>
                            </m:mPr>
                            <m:mr>
                              <m:e>
                                <m:f>
                                  <m:fPr>
                                    <m:ctrlPr>
                                      <a:rPr lang="en-GB" i="1">
                                        <a:solidFill>
                                          <a:schemeClr val="tx1"/>
                                        </a:solidFill>
                                        <a:latin typeface="Cambria Math" panose="02040503050406030204" pitchFamily="18" charset="0"/>
                                      </a:rPr>
                                    </m:ctrlPr>
                                  </m:fPr>
                                  <m:num>
                                    <m:r>
                                      <a:rPr lang="en-GB" b="0" i="1">
                                        <a:solidFill>
                                          <a:schemeClr val="tx1"/>
                                        </a:solidFill>
                                        <a:latin typeface="Cambria Math" panose="02040503050406030204" pitchFamily="18" charset="0"/>
                                      </a:rPr>
                                      <m:t>1</m:t>
                                    </m:r>
                                  </m:num>
                                  <m:den>
                                    <m:r>
                                      <a:rPr lang="en-GB" b="0" i="1">
                                        <a:solidFill>
                                          <a:schemeClr val="tx1"/>
                                        </a:solidFill>
                                        <a:latin typeface="Cambria Math" panose="02040503050406030204" pitchFamily="18" charset="0"/>
                                      </a:rPr>
                                      <m:t>𝑠</m:t>
                                    </m:r>
                                    <m:r>
                                      <a:rPr lang="en-GB" b="0" i="1">
                                        <a:solidFill>
                                          <a:schemeClr val="tx1"/>
                                        </a:solidFill>
                                        <a:latin typeface="Cambria Math" panose="02040503050406030204" pitchFamily="18" charset="0"/>
                                      </a:rPr>
                                      <m:t>+</m:t>
                                    </m:r>
                                    <m:r>
                                      <a:rPr lang="en-GB" b="0" i="1">
                                        <a:solidFill>
                                          <a:schemeClr val="tx1"/>
                                        </a:solidFill>
                                        <a:latin typeface="Cambria Math" panose="02040503050406030204" pitchFamily="18" charset="0"/>
                                      </a:rPr>
                                      <m:t>1</m:t>
                                    </m:r>
                                  </m:den>
                                </m:f>
                              </m:e>
                              <m:e>
                                <m:r>
                                  <a:rPr lang="en-GB" b="0" i="1">
                                    <a:solidFill>
                                      <a:schemeClr val="tx1"/>
                                    </a:solidFill>
                                    <a:latin typeface="Cambria Math" panose="02040503050406030204" pitchFamily="18" charset="0"/>
                                  </a:rPr>
                                  <m:t>−</m:t>
                                </m:r>
                                <m:f>
                                  <m:fPr>
                                    <m:ctrlPr>
                                      <a:rPr lang="en-GB" i="1">
                                        <a:solidFill>
                                          <a:schemeClr val="tx1"/>
                                        </a:solidFill>
                                        <a:latin typeface="Cambria Math" panose="02040503050406030204" pitchFamily="18" charset="0"/>
                                      </a:rPr>
                                    </m:ctrlPr>
                                  </m:fPr>
                                  <m:num>
                                    <m:r>
                                      <a:rPr lang="en-GB" b="0" i="1">
                                        <a:solidFill>
                                          <a:schemeClr val="tx1"/>
                                        </a:solidFill>
                                        <a:latin typeface="Cambria Math" panose="02040503050406030204" pitchFamily="18" charset="0"/>
                                      </a:rPr>
                                      <m:t>1</m:t>
                                    </m:r>
                                  </m:num>
                                  <m:den>
                                    <m:r>
                                      <a:rPr lang="en-GB" b="0" i="1">
                                        <a:solidFill>
                                          <a:schemeClr val="tx1"/>
                                        </a:solidFill>
                                        <a:latin typeface="Cambria Math" panose="02040503050406030204" pitchFamily="18" charset="0"/>
                                      </a:rPr>
                                      <m:t>𝑠</m:t>
                                    </m:r>
                                    <m:r>
                                      <a:rPr lang="en-GB" b="0" i="1">
                                        <a:solidFill>
                                          <a:schemeClr val="tx1"/>
                                        </a:solidFill>
                                        <a:latin typeface="Cambria Math" panose="02040503050406030204" pitchFamily="18" charset="0"/>
                                      </a:rPr>
                                      <m:t>+</m:t>
                                    </m:r>
                                    <m:r>
                                      <a:rPr lang="en-GB" b="0" i="1">
                                        <a:solidFill>
                                          <a:schemeClr val="tx1"/>
                                        </a:solidFill>
                                        <a:latin typeface="Cambria Math" panose="02040503050406030204" pitchFamily="18" charset="0"/>
                                      </a:rPr>
                                      <m:t>1</m:t>
                                    </m:r>
                                  </m:den>
                                </m:f>
                              </m:e>
                            </m:mr>
                            <m:mr>
                              <m:e>
                                <m:f>
                                  <m:fPr>
                                    <m:ctrlPr>
                                      <a:rPr lang="en-GB" i="1" dirty="0">
                                        <a:solidFill>
                                          <a:schemeClr val="tx1"/>
                                        </a:solidFill>
                                        <a:latin typeface="Cambria Math" panose="02040503050406030204" pitchFamily="18" charset="0"/>
                                        <a:sym typeface="Symbol" panose="05050102010706020507" pitchFamily="18" charset="2"/>
                                      </a:rPr>
                                    </m:ctrlPr>
                                  </m:fPr>
                                  <m:num>
                                    <m:r>
                                      <a:rPr lang="en-GB" b="0" i="1" dirty="0">
                                        <a:solidFill>
                                          <a:schemeClr val="tx1"/>
                                        </a:solidFill>
                                        <a:latin typeface="Cambria Math" panose="02040503050406030204" pitchFamily="18" charset="0"/>
                                        <a:sym typeface="Symbol" panose="05050102010706020507" pitchFamily="18" charset="2"/>
                                      </a:rPr>
                                      <m:t>1</m:t>
                                    </m:r>
                                  </m:num>
                                  <m:den>
                                    <m:d>
                                      <m:dPr>
                                        <m:ctrlPr>
                                          <a:rPr lang="en-GB" i="1" dirty="0">
                                            <a:solidFill>
                                              <a:schemeClr val="tx1"/>
                                            </a:solidFill>
                                            <a:latin typeface="Cambria Math" panose="02040503050406030204" pitchFamily="18" charset="0"/>
                                            <a:sym typeface="Symbol" panose="05050102010706020507" pitchFamily="18" charset="2"/>
                                          </a:rPr>
                                        </m:ctrlPr>
                                      </m:dPr>
                                      <m:e>
                                        <m:r>
                                          <a:rPr lang="en-GB" b="0" i="1">
                                            <a:solidFill>
                                              <a:schemeClr val="tx1"/>
                                            </a:solidFill>
                                            <a:latin typeface="Cambria Math" panose="02040503050406030204" pitchFamily="18" charset="0"/>
                                          </a:rPr>
                                          <m:t>𝑠</m:t>
                                        </m:r>
                                        <m:r>
                                          <a:rPr lang="en-GB" b="0" i="1">
                                            <a:solidFill>
                                              <a:schemeClr val="tx1"/>
                                            </a:solidFill>
                                            <a:latin typeface="Cambria Math" panose="02040503050406030204" pitchFamily="18" charset="0"/>
                                          </a:rPr>
                                          <m:t>+</m:t>
                                        </m:r>
                                        <m:r>
                                          <a:rPr lang="en-GB" b="0" i="1">
                                            <a:solidFill>
                                              <a:schemeClr val="tx1"/>
                                            </a:solidFill>
                                            <a:latin typeface="Cambria Math" panose="02040503050406030204" pitchFamily="18" charset="0"/>
                                          </a:rPr>
                                          <m:t>1</m:t>
                                        </m:r>
                                      </m:e>
                                    </m:d>
                                  </m:den>
                                </m:f>
                              </m:e>
                              <m:e>
                                <m:f>
                                  <m:fPr>
                                    <m:ctrlPr>
                                      <a:rPr lang="en-GB" i="1">
                                        <a:solidFill>
                                          <a:schemeClr val="tx1"/>
                                        </a:solidFill>
                                        <a:latin typeface="Cambria Math" panose="02040503050406030204" pitchFamily="18" charset="0"/>
                                      </a:rPr>
                                    </m:ctrlPr>
                                  </m:fPr>
                                  <m:num>
                                    <m:sSup>
                                      <m:sSupPr>
                                        <m:ctrlPr>
                                          <a:rPr lang="en-GB" i="1">
                                            <a:solidFill>
                                              <a:schemeClr val="tx1"/>
                                            </a:solidFill>
                                            <a:latin typeface="Cambria Math" panose="02040503050406030204" pitchFamily="18" charset="0"/>
                                          </a:rPr>
                                        </m:ctrlPr>
                                      </m:sSupPr>
                                      <m:e>
                                        <m:r>
                                          <a:rPr lang="en-GB" b="0" i="1">
                                            <a:solidFill>
                                              <a:schemeClr val="tx1"/>
                                            </a:solidFill>
                                            <a:latin typeface="Cambria Math" panose="02040503050406030204" pitchFamily="18" charset="0"/>
                                          </a:rPr>
                                          <m:t>𝑠</m:t>
                                        </m:r>
                                      </m:e>
                                      <m:sup>
                                        <m:r>
                                          <a:rPr lang="en-GB" b="0" i="1">
                                            <a:solidFill>
                                              <a:schemeClr val="tx1"/>
                                            </a:solidFill>
                                            <a:latin typeface="Cambria Math" panose="02040503050406030204" pitchFamily="18" charset="0"/>
                                          </a:rPr>
                                          <m:t>2</m:t>
                                        </m:r>
                                      </m:sup>
                                    </m:sSup>
                                    <m:r>
                                      <a:rPr lang="en-GB" b="0" i="1">
                                        <a:solidFill>
                                          <a:schemeClr val="tx1"/>
                                        </a:solidFill>
                                        <a:latin typeface="Cambria Math" panose="02040503050406030204" pitchFamily="18" charset="0"/>
                                      </a:rPr>
                                      <m:t>+</m:t>
                                    </m:r>
                                    <m:r>
                                      <a:rPr lang="en-GB" b="0" i="1">
                                        <a:solidFill>
                                          <a:schemeClr val="tx1"/>
                                        </a:solidFill>
                                        <a:latin typeface="Cambria Math" panose="02040503050406030204" pitchFamily="18" charset="0"/>
                                      </a:rPr>
                                      <m:t>𝑠</m:t>
                                    </m:r>
                                    <m:r>
                                      <a:rPr lang="en-GB" b="0" i="1">
                                        <a:solidFill>
                                          <a:schemeClr val="tx1"/>
                                        </a:solidFill>
                                        <a:latin typeface="Cambria Math" panose="02040503050406030204" pitchFamily="18" charset="0"/>
                                      </a:rPr>
                                      <m:t>+</m:t>
                                    </m:r>
                                    <m:r>
                                      <a:rPr lang="en-GB" b="0" i="1">
                                        <a:solidFill>
                                          <a:schemeClr val="tx1"/>
                                        </a:solidFill>
                                        <a:latin typeface="Cambria Math" panose="02040503050406030204" pitchFamily="18" charset="0"/>
                                      </a:rPr>
                                      <m:t>1</m:t>
                                    </m:r>
                                  </m:num>
                                  <m:den>
                                    <m:r>
                                      <a:rPr lang="en-GB" b="0" i="1">
                                        <a:solidFill>
                                          <a:schemeClr val="tx1"/>
                                        </a:solidFill>
                                        <a:latin typeface="Cambria Math" panose="02040503050406030204" pitchFamily="18" charset="0"/>
                                      </a:rPr>
                                      <m:t>𝑠</m:t>
                                    </m:r>
                                    <m:r>
                                      <a:rPr lang="en-GB" b="0" i="1">
                                        <a:solidFill>
                                          <a:schemeClr val="tx1"/>
                                        </a:solidFill>
                                        <a:latin typeface="Cambria Math" panose="02040503050406030204" pitchFamily="18" charset="0"/>
                                      </a:rPr>
                                      <m:t>(</m:t>
                                    </m:r>
                                    <m:r>
                                      <a:rPr lang="en-GB" b="0" i="1">
                                        <a:solidFill>
                                          <a:schemeClr val="tx1"/>
                                        </a:solidFill>
                                        <a:latin typeface="Cambria Math" panose="02040503050406030204" pitchFamily="18" charset="0"/>
                                      </a:rPr>
                                      <m:t>𝑠</m:t>
                                    </m:r>
                                    <m:r>
                                      <a:rPr lang="en-GB" b="0" i="1">
                                        <a:solidFill>
                                          <a:schemeClr val="tx1"/>
                                        </a:solidFill>
                                        <a:latin typeface="Cambria Math" panose="02040503050406030204" pitchFamily="18" charset="0"/>
                                      </a:rPr>
                                      <m:t>+</m:t>
                                    </m:r>
                                    <m:r>
                                      <a:rPr lang="en-GB" b="0" i="1">
                                        <a:solidFill>
                                          <a:schemeClr val="tx1"/>
                                        </a:solidFill>
                                        <a:latin typeface="Cambria Math" panose="02040503050406030204" pitchFamily="18" charset="0"/>
                                      </a:rPr>
                                      <m:t>1</m:t>
                                    </m:r>
                                    <m:r>
                                      <a:rPr lang="en-GB" b="0" i="1">
                                        <a:solidFill>
                                          <a:schemeClr val="tx1"/>
                                        </a:solidFill>
                                        <a:latin typeface="Cambria Math" panose="02040503050406030204" pitchFamily="18" charset="0"/>
                                      </a:rPr>
                                      <m:t>)</m:t>
                                    </m:r>
                                  </m:den>
                                </m:f>
                              </m:e>
                            </m:mr>
                          </m:m>
                        </m:e>
                      </m:d>
                    </m:oMath>
                  </m:oMathPara>
                </a14:m>
                <a:endParaRPr lang="th-TH" dirty="0"/>
              </a:p>
            </p:txBody>
          </p:sp>
        </mc:Choice>
        <mc:Fallback xmlns="">
          <p:sp>
            <p:nvSpPr>
              <p:cNvPr id="5" name="TextBox 4">
                <a:extLst>
                  <a:ext uri="{FF2B5EF4-FFF2-40B4-BE49-F238E27FC236}">
                    <a16:creationId xmlns:a16="http://schemas.microsoft.com/office/drawing/2014/main" id="{773D3448-F7CB-40F4-83A8-8416D9F05889}"/>
                  </a:ext>
                </a:extLst>
              </p:cNvPr>
              <p:cNvSpPr txBox="1">
                <a:spLocks noRot="1" noChangeAspect="1" noMove="1" noResize="1" noEditPoints="1" noAdjustHandles="1" noChangeArrowheads="1" noChangeShapeType="1" noTextEdit="1"/>
              </p:cNvSpPr>
              <p:nvPr/>
            </p:nvSpPr>
            <p:spPr>
              <a:xfrm>
                <a:off x="518824" y="522882"/>
                <a:ext cx="6094674" cy="1922899"/>
              </a:xfrm>
              <a:prstGeom prst="rect">
                <a:avLst/>
              </a:prstGeom>
              <a:blipFill>
                <a:blip r:embed="rId2"/>
                <a:stretch>
                  <a:fillRect/>
                </a:stretch>
              </a:blipFill>
            </p:spPr>
            <p:txBody>
              <a:bodyPr/>
              <a:lstStyle/>
              <a:p>
                <a:r>
                  <a:rPr lang="th-TH">
                    <a:noFill/>
                  </a:rPr>
                  <a:t> </a:t>
                </a:r>
              </a:p>
            </p:txBody>
          </p:sp>
        </mc:Fallback>
      </mc:AlternateContent>
    </p:spTree>
    <p:extLst>
      <p:ext uri="{BB962C8B-B14F-4D97-AF65-F5344CB8AC3E}">
        <p14:creationId xmlns:p14="http://schemas.microsoft.com/office/powerpoint/2010/main" val="1010213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2395-C980-4EB9-B095-5AFE271E7FED}"/>
              </a:ext>
            </a:extLst>
          </p:cNvPr>
          <p:cNvSpPr>
            <a:spLocks noGrp="1"/>
          </p:cNvSpPr>
          <p:nvPr>
            <p:ph type="title"/>
          </p:nvPr>
        </p:nvSpPr>
        <p:spPr>
          <a:xfrm>
            <a:off x="160184" y="110025"/>
            <a:ext cx="10515600" cy="617759"/>
          </a:xfrm>
        </p:spPr>
        <p:txBody>
          <a:bodyPr>
            <a:normAutofit fontScale="90000"/>
          </a:bodyPr>
          <a:lstStyle/>
          <a:p>
            <a:r>
              <a:rPr lang="en-GB" sz="4400" b="1" dirty="0">
                <a:solidFill>
                  <a:srgbClr val="002060"/>
                </a:solidFill>
              </a:rPr>
              <a:t>Transmission Parameters OR ABCD Parameters</a:t>
            </a:r>
            <a:endParaRPr lang="th-TH" dirty="0"/>
          </a:p>
        </p:txBody>
      </p:sp>
      <p:sp>
        <p:nvSpPr>
          <p:cNvPr id="5" name="Title 1">
            <a:extLst>
              <a:ext uri="{FF2B5EF4-FFF2-40B4-BE49-F238E27FC236}">
                <a16:creationId xmlns:a16="http://schemas.microsoft.com/office/drawing/2014/main" id="{96EE4492-A981-4A73-A73C-DF7ED11B4BBD}"/>
              </a:ext>
            </a:extLst>
          </p:cNvPr>
          <p:cNvSpPr txBox="1">
            <a:spLocks/>
          </p:cNvSpPr>
          <p:nvPr/>
        </p:nvSpPr>
        <p:spPr>
          <a:xfrm>
            <a:off x="273657" y="158392"/>
            <a:ext cx="10515600" cy="42205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2400" b="1" dirty="0">
              <a:solidFill>
                <a:srgbClr val="00206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8C010E-F897-442A-8CA0-A0E27B532132}"/>
                  </a:ext>
                </a:extLst>
              </p:cNvPr>
              <p:cNvSpPr txBox="1"/>
              <p:nvPr/>
            </p:nvSpPr>
            <p:spPr>
              <a:xfrm>
                <a:off x="4754311" y="476031"/>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6" name="TextBox 5">
                <a:extLst>
                  <a:ext uri="{FF2B5EF4-FFF2-40B4-BE49-F238E27FC236}">
                    <a16:creationId xmlns:a16="http://schemas.microsoft.com/office/drawing/2014/main" id="{658C010E-F897-442A-8CA0-A0E27B532132}"/>
                  </a:ext>
                </a:extLst>
              </p:cNvPr>
              <p:cNvSpPr txBox="1">
                <a:spLocks noRot="1" noChangeAspect="1" noMove="1" noResize="1" noEditPoints="1" noAdjustHandles="1" noChangeArrowheads="1" noChangeShapeType="1" noTextEdit="1"/>
              </p:cNvSpPr>
              <p:nvPr/>
            </p:nvSpPr>
            <p:spPr>
              <a:xfrm>
                <a:off x="4754311" y="476031"/>
                <a:ext cx="3401170" cy="52322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D2288DF-C4E8-41E5-B422-0821735FFCCA}"/>
                  </a:ext>
                </a:extLst>
              </p:cNvPr>
              <p:cNvSpPr txBox="1"/>
              <p:nvPr/>
            </p:nvSpPr>
            <p:spPr>
              <a:xfrm>
                <a:off x="442604" y="628813"/>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7" name="TextBox 6">
                <a:extLst>
                  <a:ext uri="{FF2B5EF4-FFF2-40B4-BE49-F238E27FC236}">
                    <a16:creationId xmlns:a16="http://schemas.microsoft.com/office/drawing/2014/main" id="{ED2288DF-C4E8-41E5-B422-0821735FFCCA}"/>
                  </a:ext>
                </a:extLst>
              </p:cNvPr>
              <p:cNvSpPr txBox="1">
                <a:spLocks noRot="1" noChangeAspect="1" noMove="1" noResize="1" noEditPoints="1" noAdjustHandles="1" noChangeArrowheads="1" noChangeShapeType="1" noTextEdit="1"/>
              </p:cNvSpPr>
              <p:nvPr/>
            </p:nvSpPr>
            <p:spPr>
              <a:xfrm>
                <a:off x="442604" y="628813"/>
                <a:ext cx="2958566" cy="430887"/>
              </a:xfrm>
              <a:prstGeom prst="rect">
                <a:avLst/>
              </a:prstGeom>
              <a:blipFill>
                <a:blip r:embed="rId4"/>
                <a:stretch>
                  <a:fillRect l="-2474" t="-1408" r="-825" b="-4225"/>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A7B307-54F7-4FC0-9F44-20178B120CF6}"/>
                  </a:ext>
                </a:extLst>
              </p:cNvPr>
              <p:cNvSpPr txBox="1"/>
              <p:nvPr/>
            </p:nvSpPr>
            <p:spPr>
              <a:xfrm>
                <a:off x="-147514" y="2096221"/>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i="1" smtClean="0">
                          <a:latin typeface="Cambria Math" panose="02040503050406030204" pitchFamily="18" charset="0"/>
                        </a:rPr>
                        <m:t>𝐶</m:t>
                      </m:r>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 −</m:t>
                      </m:r>
                      <m:r>
                        <a:rPr lang="en-GB" b="0" i="1" smtClean="0">
                          <a:latin typeface="Cambria Math" panose="02040503050406030204" pitchFamily="18" charset="0"/>
                        </a:rPr>
                        <m:t>𝐷</m:t>
                      </m:r>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8" name="TextBox 7">
                <a:extLst>
                  <a:ext uri="{FF2B5EF4-FFF2-40B4-BE49-F238E27FC236}">
                    <a16:creationId xmlns:a16="http://schemas.microsoft.com/office/drawing/2014/main" id="{A3A7B307-54F7-4FC0-9F44-20178B120CF6}"/>
                  </a:ext>
                </a:extLst>
              </p:cNvPr>
              <p:cNvSpPr txBox="1">
                <a:spLocks noRot="1" noChangeAspect="1" noMove="1" noResize="1" noEditPoints="1" noAdjustHandles="1" noChangeArrowheads="1" noChangeShapeType="1" noTextEdit="1"/>
              </p:cNvSpPr>
              <p:nvPr/>
            </p:nvSpPr>
            <p:spPr>
              <a:xfrm>
                <a:off x="-147514" y="2096221"/>
                <a:ext cx="3401170" cy="523220"/>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ED68B2-F5B6-451A-827D-6095153817B6}"/>
                  </a:ext>
                </a:extLst>
              </p:cNvPr>
              <p:cNvSpPr txBox="1"/>
              <p:nvPr/>
            </p:nvSpPr>
            <p:spPr>
              <a:xfrm>
                <a:off x="353833" y="1627392"/>
                <a:ext cx="239847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i="1" smtClean="0">
                          <a:latin typeface="Cambria Math" panose="02040503050406030204" pitchFamily="18" charset="0"/>
                        </a:rPr>
                        <m:t>𝐴</m:t>
                      </m:r>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𝐵</m:t>
                      </m:r>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9" name="TextBox 8">
                <a:extLst>
                  <a:ext uri="{FF2B5EF4-FFF2-40B4-BE49-F238E27FC236}">
                    <a16:creationId xmlns:a16="http://schemas.microsoft.com/office/drawing/2014/main" id="{D9ED68B2-F5B6-451A-827D-6095153817B6}"/>
                  </a:ext>
                </a:extLst>
              </p:cNvPr>
              <p:cNvSpPr txBox="1">
                <a:spLocks noRot="1" noChangeAspect="1" noMove="1" noResize="1" noEditPoints="1" noAdjustHandles="1" noChangeArrowheads="1" noChangeShapeType="1" noTextEdit="1"/>
              </p:cNvSpPr>
              <p:nvPr/>
            </p:nvSpPr>
            <p:spPr>
              <a:xfrm>
                <a:off x="353833" y="1627392"/>
                <a:ext cx="2398477" cy="430887"/>
              </a:xfrm>
              <a:prstGeom prst="rect">
                <a:avLst/>
              </a:prstGeom>
              <a:blipFill>
                <a:blip r:embed="rId6"/>
                <a:stretch>
                  <a:fillRect l="-3308" t="-1408" r="-1018" b="-4225"/>
                </a:stretch>
              </a:blipFill>
            </p:spPr>
            <p:txBody>
              <a:bodyPr/>
              <a:lstStyle/>
              <a:p>
                <a:r>
                  <a:rPr lang="th-TH">
                    <a:noFill/>
                  </a:rPr>
                  <a:t> </a:t>
                </a:r>
              </a:p>
            </p:txBody>
          </p:sp>
        </mc:Fallback>
      </mc:AlternateContent>
      <p:sp>
        <p:nvSpPr>
          <p:cNvPr id="10" name="TextBox 9">
            <a:extLst>
              <a:ext uri="{FF2B5EF4-FFF2-40B4-BE49-F238E27FC236}">
                <a16:creationId xmlns:a16="http://schemas.microsoft.com/office/drawing/2014/main" id="{C65EA0FB-9900-4CB6-8E68-44479D3FB0C9}"/>
              </a:ext>
            </a:extLst>
          </p:cNvPr>
          <p:cNvSpPr txBox="1"/>
          <p:nvPr/>
        </p:nvSpPr>
        <p:spPr>
          <a:xfrm>
            <a:off x="0" y="1067878"/>
            <a:ext cx="12348672" cy="461665"/>
          </a:xfrm>
          <a:prstGeom prst="rect">
            <a:avLst/>
          </a:prstGeom>
          <a:noFill/>
        </p:spPr>
        <p:txBody>
          <a:bodyPr wrap="square" rtlCol="0">
            <a:spAutoFit/>
          </a:bodyPr>
          <a:lstStyle/>
          <a:p>
            <a:r>
              <a:rPr lang="en-GB" sz="2400" dirty="0"/>
              <a:t>Primary Current Replaced I</a:t>
            </a:r>
            <a:r>
              <a:rPr lang="en-GB" sz="2400" baseline="-25000" dirty="0"/>
              <a:t>1</a:t>
            </a:r>
            <a:r>
              <a:rPr lang="en-GB" sz="2400" dirty="0"/>
              <a:t> = Secondary Voltage V</a:t>
            </a:r>
            <a:r>
              <a:rPr lang="en-GB" sz="2400" baseline="-25000" dirty="0"/>
              <a:t>2</a:t>
            </a:r>
            <a:r>
              <a:rPr lang="en-GB" sz="2400" dirty="0"/>
              <a:t> and V</a:t>
            </a:r>
            <a:r>
              <a:rPr lang="en-GB" sz="2400" baseline="-25000" dirty="0"/>
              <a:t>2 </a:t>
            </a:r>
            <a:r>
              <a:rPr lang="en-GB" sz="2400" dirty="0"/>
              <a:t> = I</a:t>
            </a:r>
            <a:r>
              <a:rPr lang="en-GB" sz="2400" baseline="-25000" dirty="0"/>
              <a:t>1</a:t>
            </a:r>
            <a:r>
              <a:rPr lang="en-GB" sz="2400" dirty="0"/>
              <a:t> other variables are same.</a:t>
            </a:r>
          </a:p>
        </p:txBody>
      </p:sp>
      <p:sp>
        <p:nvSpPr>
          <p:cNvPr id="12" name="TextBox 11">
            <a:extLst>
              <a:ext uri="{FF2B5EF4-FFF2-40B4-BE49-F238E27FC236}">
                <a16:creationId xmlns:a16="http://schemas.microsoft.com/office/drawing/2014/main" id="{1041A838-C30C-4813-80CD-50D9BDD33202}"/>
              </a:ext>
            </a:extLst>
          </p:cNvPr>
          <p:cNvSpPr txBox="1"/>
          <p:nvPr/>
        </p:nvSpPr>
        <p:spPr>
          <a:xfrm>
            <a:off x="206319" y="2595959"/>
            <a:ext cx="6094674" cy="523220"/>
          </a:xfrm>
          <a:prstGeom prst="rect">
            <a:avLst/>
          </a:prstGeom>
          <a:noFill/>
        </p:spPr>
        <p:txBody>
          <a:bodyPr wrap="square">
            <a:spAutoFit/>
          </a:bodyPr>
          <a:lstStyle/>
          <a:p>
            <a:r>
              <a:rPr lang="en-GB" dirty="0"/>
              <a:t>Convert into Matrix Form</a:t>
            </a:r>
            <a:endParaRPr lang="th-TH"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02512C-62F8-4994-B0BB-F173B0BDCB97}"/>
                  </a:ext>
                </a:extLst>
              </p:cNvPr>
              <p:cNvSpPr txBox="1"/>
              <p:nvPr/>
            </p:nvSpPr>
            <p:spPr>
              <a:xfrm>
                <a:off x="284457" y="3119179"/>
                <a:ext cx="4993996" cy="792205"/>
              </a:xfrm>
              <a:prstGeom prst="rect">
                <a:avLst/>
              </a:prstGeom>
              <a:noFill/>
            </p:spPr>
            <p:txBody>
              <a:bodyPr wrap="none" lIns="0" tIns="0" rIns="0" bIns="0" rtlCol="0">
                <a:spAutoFit/>
              </a:bodyPr>
              <a:lstStyle/>
              <a:p>
                <a14:m>
                  <m:oMath xmlns:m="http://schemas.openxmlformats.org/officeDocument/2006/math">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e>
                          </m:mr>
                        </m:m>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r>
                                <m:rPr>
                                  <m:brk m:alnAt="7"/>
                                </m:rPr>
                                <a:rPr lang="en-US" b="0" i="1" smtClean="0">
                                  <a:latin typeface="Cambria Math" panose="02040503050406030204" pitchFamily="18" charset="0"/>
                                </a:rPr>
                                <m:t>𝐴</m:t>
                              </m:r>
                            </m:e>
                            <m:e>
                              <m:r>
                                <a:rPr lang="en-GB" b="0" i="1" smtClean="0">
                                  <a:latin typeface="Cambria Math" panose="02040503050406030204" pitchFamily="18" charset="0"/>
                                </a:rPr>
                                <m:t>𝐵</m:t>
                              </m:r>
                            </m:e>
                          </m:mr>
                          <m:mr>
                            <m:e>
                              <m:r>
                                <a:rPr lang="en-GB" b="0" i="1" smtClean="0">
                                  <a:latin typeface="Cambria Math" panose="02040503050406030204" pitchFamily="18" charset="0"/>
                                </a:rPr>
                                <m:t>𝐶</m:t>
                              </m:r>
                            </m:e>
                            <m:e>
                              <m:r>
                                <a:rPr lang="en-GB" b="0" i="1" smtClean="0">
                                  <a:latin typeface="Cambria Math" panose="02040503050406030204" pitchFamily="18" charset="0"/>
                                </a:rPr>
                                <m:t>𝐷</m:t>
                              </m:r>
                            </m:e>
                          </m:mr>
                        </m:m>
                      </m:e>
                    </m:d>
                  </m:oMath>
                </a14:m>
                <a:r>
                  <a:rPr lang="en-GB" b="0" dirty="0"/>
                  <a:t> </a:t>
                </a:r>
                <a14:m>
                  <m:oMath xmlns:m="http://schemas.openxmlformats.org/officeDocument/2006/math">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m:t>
                                  </m:r>
                                  <m:r>
                                    <a:rPr lang="en-GB" b="0" i="1" smtClean="0">
                                      <a:latin typeface="Cambria Math" panose="02040503050406030204" pitchFamily="18" charset="0"/>
                                    </a:rPr>
                                    <m:t>𝐼</m:t>
                                  </m:r>
                                </m:e>
                                <m:sub>
                                  <m:r>
                                    <a:rPr lang="en-GB" b="0" i="1" smtClean="0">
                                      <a:latin typeface="Cambria Math" panose="02040503050406030204" pitchFamily="18" charset="0"/>
                                    </a:rPr>
                                    <m:t>2</m:t>
                                  </m:r>
                                </m:sub>
                              </m:sSub>
                            </m:e>
                          </m:mr>
                        </m:m>
                      </m:e>
                    </m:d>
                    <m:r>
                      <a:rPr lang="en-GB" b="0" i="1" smtClean="0">
                        <a:latin typeface="Cambria Math" panose="02040503050406030204" pitchFamily="18" charset="0"/>
                      </a:rPr>
                      <m:t>=</m:t>
                    </m:r>
                    <m:d>
                      <m:dPr>
                        <m:begChr m:val="["/>
                        <m:endChr m:val="]"/>
                        <m:ctrlPr>
                          <a:rPr lang="en-GB" i="1">
                            <a:latin typeface="Cambria Math" panose="02040503050406030204" pitchFamily="18" charset="0"/>
                          </a:rPr>
                        </m:ctrlPr>
                      </m:dPr>
                      <m:e>
                        <m:r>
                          <a:rPr lang="en-US" b="0" i="1" smtClean="0">
                            <a:latin typeface="Cambria Math" panose="02040503050406030204" pitchFamily="18" charset="0"/>
                          </a:rPr>
                          <m:t>𝑇</m:t>
                        </m:r>
                      </m:e>
                    </m:d>
                    <m:r>
                      <m:rPr>
                        <m:nor/>
                      </m:rPr>
                      <a:rPr lang="en-GB" dirty="0"/>
                      <m:t> </m:t>
                    </m:r>
                    <m:d>
                      <m:dPr>
                        <m:begChr m:val="["/>
                        <m:endChr m:val="]"/>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i="1">
                                      <a:latin typeface="Cambria Math" panose="02040503050406030204" pitchFamily="18" charset="0"/>
                                    </a:rPr>
                                    <m:t>2</m:t>
                                  </m:r>
                                </m:sub>
                              </m:sSub>
                            </m:e>
                          </m:mr>
                          <m:mr>
                            <m:e>
                              <m:sSub>
                                <m:sSubPr>
                                  <m:ctrlPr>
                                    <a:rPr lang="th-TH"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𝐼</m:t>
                                  </m:r>
                                </m:e>
                                <m:sub>
                                  <m:r>
                                    <a:rPr lang="en-GB" i="1">
                                      <a:latin typeface="Cambria Math" panose="02040503050406030204" pitchFamily="18" charset="0"/>
                                    </a:rPr>
                                    <m:t>2</m:t>
                                  </m:r>
                                </m:sub>
                              </m:sSub>
                            </m:e>
                          </m:mr>
                        </m:m>
                      </m:e>
                    </m:d>
                  </m:oMath>
                </a14:m>
                <a:endParaRPr lang="th-TH" dirty="0"/>
              </a:p>
            </p:txBody>
          </p:sp>
        </mc:Choice>
        <mc:Fallback xmlns="">
          <p:sp>
            <p:nvSpPr>
              <p:cNvPr id="13" name="TextBox 12">
                <a:extLst>
                  <a:ext uri="{FF2B5EF4-FFF2-40B4-BE49-F238E27FC236}">
                    <a16:creationId xmlns:a16="http://schemas.microsoft.com/office/drawing/2014/main" id="{D102512C-62F8-4994-B0BB-F173B0BDCB97}"/>
                  </a:ext>
                </a:extLst>
              </p:cNvPr>
              <p:cNvSpPr txBox="1">
                <a:spLocks noRot="1" noChangeAspect="1" noMove="1" noResize="1" noEditPoints="1" noAdjustHandles="1" noChangeArrowheads="1" noChangeShapeType="1" noTextEdit="1"/>
              </p:cNvSpPr>
              <p:nvPr/>
            </p:nvSpPr>
            <p:spPr>
              <a:xfrm>
                <a:off x="284457" y="3119179"/>
                <a:ext cx="4993996" cy="792205"/>
              </a:xfrm>
              <a:prstGeom prst="rect">
                <a:avLst/>
              </a:prstGeom>
              <a:blipFill>
                <a:blip r:embed="rId7"/>
                <a:stretch>
                  <a:fillRect/>
                </a:stretch>
              </a:blipFill>
            </p:spPr>
            <p:txBody>
              <a:bodyPr/>
              <a:lstStyle/>
              <a:p>
                <a:r>
                  <a:rPr lang="th-TH">
                    <a:noFill/>
                  </a:rPr>
                  <a:t> </a:t>
                </a:r>
              </a:p>
            </p:txBody>
          </p:sp>
        </mc:Fallback>
      </mc:AlternateContent>
      <p:sp>
        <p:nvSpPr>
          <p:cNvPr id="15" name="TextBox 14">
            <a:extLst>
              <a:ext uri="{FF2B5EF4-FFF2-40B4-BE49-F238E27FC236}">
                <a16:creationId xmlns:a16="http://schemas.microsoft.com/office/drawing/2014/main" id="{4A7C9E2D-9FD3-474A-A8D8-98C2D934233D}"/>
              </a:ext>
            </a:extLst>
          </p:cNvPr>
          <p:cNvSpPr txBox="1"/>
          <p:nvPr/>
        </p:nvSpPr>
        <p:spPr>
          <a:xfrm>
            <a:off x="7169195" y="2563034"/>
            <a:ext cx="4915648" cy="3170099"/>
          </a:xfrm>
          <a:prstGeom prst="rect">
            <a:avLst/>
          </a:prstGeom>
          <a:noFill/>
        </p:spPr>
        <p:txBody>
          <a:bodyPr wrap="square">
            <a:spAutoFit/>
          </a:bodyPr>
          <a:lstStyle/>
          <a:p>
            <a:r>
              <a:rPr lang="en-US" sz="2000" dirty="0"/>
              <a:t>Notice that in computing the transmission parameters, is used rather than the current is considered to be leaving the network, as shown in Fig. 19.31, as opposed to entering the network as in Fig. 19.1(b). This is done merely for conventional reasons; when you cascade two-ports (output to input), it is most logical to think of as leaving the two-port. It is also customary in the power industry to consider as leaving the two-port.</a:t>
            </a:r>
            <a:endParaRPr lang="th-TH" sz="2000" dirty="0"/>
          </a:p>
        </p:txBody>
      </p:sp>
      <p:sp>
        <p:nvSpPr>
          <p:cNvPr id="16" name="Rectangle 15">
            <a:extLst>
              <a:ext uri="{FF2B5EF4-FFF2-40B4-BE49-F238E27FC236}">
                <a16:creationId xmlns:a16="http://schemas.microsoft.com/office/drawing/2014/main" id="{B8F3772E-CBAA-41D7-B2B1-08A7A9E1672A}"/>
              </a:ext>
            </a:extLst>
          </p:cNvPr>
          <p:cNvSpPr/>
          <p:nvPr/>
        </p:nvSpPr>
        <p:spPr>
          <a:xfrm>
            <a:off x="6913548" y="2383186"/>
            <a:ext cx="5171295" cy="334994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graphicFrame>
        <p:nvGraphicFramePr>
          <p:cNvPr id="17" name="Object 16">
            <a:extLst>
              <a:ext uri="{FF2B5EF4-FFF2-40B4-BE49-F238E27FC236}">
                <a16:creationId xmlns:a16="http://schemas.microsoft.com/office/drawing/2014/main" id="{7DC1B217-05A3-4169-841B-1BBECA796861}"/>
              </a:ext>
            </a:extLst>
          </p:cNvPr>
          <p:cNvGraphicFramePr>
            <a:graphicFrameLocks noChangeAspect="1"/>
          </p:cNvGraphicFramePr>
          <p:nvPr>
            <p:extLst>
              <p:ext uri="{D42A27DB-BD31-4B8C-83A1-F6EECF244321}">
                <p14:modId xmlns:p14="http://schemas.microsoft.com/office/powerpoint/2010/main" val="3890909118"/>
              </p:ext>
            </p:extLst>
          </p:nvPr>
        </p:nvGraphicFramePr>
        <p:xfrm>
          <a:off x="206319" y="4434604"/>
          <a:ext cx="6459401" cy="2265004"/>
        </p:xfrm>
        <a:graphic>
          <a:graphicData uri="http://schemas.openxmlformats.org/presentationml/2006/ole">
            <mc:AlternateContent xmlns:mc="http://schemas.openxmlformats.org/markup-compatibility/2006">
              <mc:Choice xmlns:v="urn:schemas-microsoft-com:vml" Requires="v">
                <p:oleObj spid="_x0000_s4100" name="Bitmap Image" r:id="rId8" imgW="7743960" imgH="3048120" progId="Paint.Picture">
                  <p:embed/>
                </p:oleObj>
              </mc:Choice>
              <mc:Fallback>
                <p:oleObj name="Bitmap Image" r:id="rId8" imgW="7743960" imgH="3048120" progId="Paint.Picture">
                  <p:embed/>
                  <p:pic>
                    <p:nvPicPr>
                      <p:cNvPr id="0" name=""/>
                      <p:cNvPicPr/>
                      <p:nvPr/>
                    </p:nvPicPr>
                    <p:blipFill>
                      <a:blip r:embed="rId9"/>
                      <a:stretch>
                        <a:fillRect/>
                      </a:stretch>
                    </p:blipFill>
                    <p:spPr>
                      <a:xfrm>
                        <a:off x="206319" y="4434604"/>
                        <a:ext cx="6459401" cy="2265004"/>
                      </a:xfrm>
                      <a:prstGeom prst="rect">
                        <a:avLst/>
                      </a:prstGeom>
                    </p:spPr>
                  </p:pic>
                </p:oleObj>
              </mc:Fallback>
            </mc:AlternateContent>
          </a:graphicData>
        </a:graphic>
      </p:graphicFrame>
    </p:spTree>
    <p:extLst>
      <p:ext uri="{BB962C8B-B14F-4D97-AF65-F5344CB8AC3E}">
        <p14:creationId xmlns:p14="http://schemas.microsoft.com/office/powerpoint/2010/main" val="39133147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C92AB1-04CD-4995-B2DD-45270330B9F2}"/>
              </a:ext>
            </a:extLst>
          </p:cNvPr>
          <p:cNvSpPr>
            <a:spLocks noGrp="1"/>
          </p:cNvSpPr>
          <p:nvPr>
            <p:ph idx="1"/>
          </p:nvPr>
        </p:nvSpPr>
        <p:spPr>
          <a:xfrm>
            <a:off x="291268" y="727784"/>
            <a:ext cx="11740547" cy="4351338"/>
          </a:xfrm>
        </p:spPr>
        <p:txBody>
          <a:bodyPr>
            <a:normAutofit fontScale="92500" lnSpcReduction="10000"/>
          </a:bodyPr>
          <a:lstStyle/>
          <a:p>
            <a:pPr marL="0" indent="0" algn="just">
              <a:buNone/>
            </a:pPr>
            <a:r>
              <a:rPr lang="en-US" sz="3200" dirty="0"/>
              <a:t>The transmission parameters equations provide a measure of how a circuit transmits voltage and current from a source to a load. </a:t>
            </a:r>
          </a:p>
          <a:p>
            <a:pPr marL="0" indent="0" algn="just">
              <a:buNone/>
            </a:pPr>
            <a:endParaRPr lang="en-US" sz="3200" dirty="0"/>
          </a:p>
          <a:p>
            <a:pPr marL="0" indent="0" algn="just">
              <a:buNone/>
            </a:pPr>
            <a:r>
              <a:rPr lang="en-US" sz="3200" dirty="0"/>
              <a:t>They are useful in the analysis of transmission lines (such as cable and fiber) because they express sending-end variables (V</a:t>
            </a:r>
            <a:r>
              <a:rPr lang="en-US" sz="3200" baseline="-25000" dirty="0"/>
              <a:t>1</a:t>
            </a:r>
            <a:r>
              <a:rPr lang="en-US" sz="3200" dirty="0"/>
              <a:t> and I</a:t>
            </a:r>
            <a:r>
              <a:rPr lang="en-US" sz="3200" baseline="-25000" dirty="0"/>
              <a:t>1</a:t>
            </a:r>
            <a:r>
              <a:rPr lang="en-US" sz="3200" dirty="0"/>
              <a:t> ) in terms of the receiving-end variables (V</a:t>
            </a:r>
            <a:r>
              <a:rPr lang="en-US" sz="3200" baseline="-25000" dirty="0"/>
              <a:t>2</a:t>
            </a:r>
            <a:r>
              <a:rPr lang="en-US" sz="3200" dirty="0"/>
              <a:t> and –I</a:t>
            </a:r>
            <a:r>
              <a:rPr lang="en-US" sz="3200" baseline="-25000" dirty="0"/>
              <a:t>2</a:t>
            </a:r>
            <a:r>
              <a:rPr lang="en-US" sz="3200" dirty="0"/>
              <a:t> ). </a:t>
            </a:r>
          </a:p>
          <a:p>
            <a:pPr marL="0" indent="0" algn="just">
              <a:buNone/>
            </a:pPr>
            <a:endParaRPr lang="en-US" sz="3200" dirty="0"/>
          </a:p>
          <a:p>
            <a:pPr marL="0" indent="0" algn="just">
              <a:buNone/>
            </a:pPr>
            <a:r>
              <a:rPr lang="en-US" sz="3200" dirty="0"/>
              <a:t>For this reason, they are called transmission parameters. They are also known as ABCD parameters. They are used in the design of telephone systems, microwave networks, and radars.</a:t>
            </a:r>
            <a:endParaRPr lang="th-TH" sz="3200" dirty="0"/>
          </a:p>
        </p:txBody>
      </p:sp>
      <p:sp>
        <p:nvSpPr>
          <p:cNvPr id="4" name="Title 1">
            <a:extLst>
              <a:ext uri="{FF2B5EF4-FFF2-40B4-BE49-F238E27FC236}">
                <a16:creationId xmlns:a16="http://schemas.microsoft.com/office/drawing/2014/main" id="{FE5C0090-9588-4B43-A2F7-EEED4E4F0902}"/>
              </a:ext>
            </a:extLst>
          </p:cNvPr>
          <p:cNvSpPr>
            <a:spLocks noGrp="1"/>
          </p:cNvSpPr>
          <p:nvPr>
            <p:ph type="title"/>
          </p:nvPr>
        </p:nvSpPr>
        <p:spPr>
          <a:xfrm>
            <a:off x="160184" y="110025"/>
            <a:ext cx="10515600" cy="617759"/>
          </a:xfrm>
        </p:spPr>
        <p:txBody>
          <a:bodyPr>
            <a:normAutofit fontScale="90000"/>
          </a:bodyPr>
          <a:lstStyle/>
          <a:p>
            <a:r>
              <a:rPr lang="en-GB" sz="4400" b="1" dirty="0">
                <a:solidFill>
                  <a:srgbClr val="002060"/>
                </a:solidFill>
              </a:rPr>
              <a:t>Transmission Parameters OR ABCD Parameters</a:t>
            </a:r>
            <a:endParaRPr lang="th-TH" dirty="0"/>
          </a:p>
        </p:txBody>
      </p:sp>
    </p:spTree>
    <p:extLst>
      <p:ext uri="{BB962C8B-B14F-4D97-AF65-F5344CB8AC3E}">
        <p14:creationId xmlns:p14="http://schemas.microsoft.com/office/powerpoint/2010/main" val="664426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2249-7B04-4A17-8F00-CE49B9E6026E}"/>
              </a:ext>
            </a:extLst>
          </p:cNvPr>
          <p:cNvSpPr>
            <a:spLocks noGrp="1"/>
          </p:cNvSpPr>
          <p:nvPr>
            <p:ph type="title"/>
          </p:nvPr>
        </p:nvSpPr>
        <p:spPr>
          <a:xfrm>
            <a:off x="866864" y="365125"/>
            <a:ext cx="10515600" cy="915915"/>
          </a:xfrm>
        </p:spPr>
        <p:txBody>
          <a:bodyPr/>
          <a:lstStyle/>
          <a:p>
            <a:pPr algn="ctr"/>
            <a:r>
              <a:rPr lang="en-US" b="1" i="0" dirty="0">
                <a:solidFill>
                  <a:srgbClr val="7030A0"/>
                </a:solidFill>
                <a:effectLst/>
                <a:latin typeface="palatino linotype" panose="02040502050505030304" pitchFamily="18" charset="0"/>
              </a:rPr>
              <a:t>TWO PORT NETWORK</a:t>
            </a:r>
            <a:r>
              <a:rPr lang="en-US" b="0" i="0" dirty="0">
                <a:solidFill>
                  <a:srgbClr val="7030A0"/>
                </a:solidFill>
                <a:effectLst/>
                <a:latin typeface="palatino linotype" panose="02040502050505030304" pitchFamily="18" charset="0"/>
              </a:rPr>
              <a:t> </a:t>
            </a:r>
            <a:endParaRPr lang="th-TH" dirty="0">
              <a:solidFill>
                <a:srgbClr val="7030A0"/>
              </a:solidFill>
            </a:endParaRPr>
          </a:p>
        </p:txBody>
      </p:sp>
      <p:sp>
        <p:nvSpPr>
          <p:cNvPr id="3" name="Content Placeholder 2">
            <a:extLst>
              <a:ext uri="{FF2B5EF4-FFF2-40B4-BE49-F238E27FC236}">
                <a16:creationId xmlns:a16="http://schemas.microsoft.com/office/drawing/2014/main" id="{4A26F117-57B9-43EF-8ADB-D157E89711C1}"/>
              </a:ext>
            </a:extLst>
          </p:cNvPr>
          <p:cNvSpPr>
            <a:spLocks noGrp="1"/>
          </p:cNvSpPr>
          <p:nvPr>
            <p:ph idx="1"/>
          </p:nvPr>
        </p:nvSpPr>
        <p:spPr>
          <a:xfrm>
            <a:off x="838200" y="1458155"/>
            <a:ext cx="11353800" cy="4351338"/>
          </a:xfrm>
        </p:spPr>
        <p:txBody>
          <a:bodyPr>
            <a:normAutofit/>
          </a:bodyPr>
          <a:lstStyle/>
          <a:p>
            <a:pPr marL="0" indent="0" algn="just">
              <a:buNone/>
            </a:pPr>
            <a:r>
              <a:rPr lang="en-US" sz="3600" b="0" i="0" dirty="0">
                <a:effectLst/>
                <a:latin typeface="palatino linotype" panose="02040502050505030304" pitchFamily="18" charset="0"/>
              </a:rPr>
              <a:t>It is an electrical network model with one pair of input terminals and one pair of output terminals. It is commonly used to model the voltage and current characteristics of complex electrical networks.</a:t>
            </a:r>
            <a:endParaRPr lang="th-TH" sz="3600" dirty="0"/>
          </a:p>
        </p:txBody>
      </p:sp>
      <p:graphicFrame>
        <p:nvGraphicFramePr>
          <p:cNvPr id="4" name="Object 3">
            <a:extLst>
              <a:ext uri="{FF2B5EF4-FFF2-40B4-BE49-F238E27FC236}">
                <a16:creationId xmlns:a16="http://schemas.microsoft.com/office/drawing/2014/main" id="{DEC666A5-10B3-4755-9063-04D637B2AF4C}"/>
              </a:ext>
            </a:extLst>
          </p:cNvPr>
          <p:cNvGraphicFramePr>
            <a:graphicFrameLocks noChangeAspect="1"/>
          </p:cNvGraphicFramePr>
          <p:nvPr>
            <p:extLst>
              <p:ext uri="{D42A27DB-BD31-4B8C-83A1-F6EECF244321}">
                <p14:modId xmlns:p14="http://schemas.microsoft.com/office/powerpoint/2010/main" val="1722110980"/>
              </p:ext>
            </p:extLst>
          </p:nvPr>
        </p:nvGraphicFramePr>
        <p:xfrm>
          <a:off x="466058" y="4001294"/>
          <a:ext cx="4729786" cy="2562225"/>
        </p:xfrm>
        <a:graphic>
          <a:graphicData uri="http://schemas.openxmlformats.org/presentationml/2006/ole">
            <mc:AlternateContent xmlns:mc="http://schemas.openxmlformats.org/markup-compatibility/2006">
              <mc:Choice xmlns:v="urn:schemas-microsoft-com:vml" Requires="v">
                <p:oleObj spid="_x0000_s3080" name="Bitmap Image" r:id="rId3" imgW="8029440" imgH="2562120" progId="Paint.Picture">
                  <p:embed/>
                </p:oleObj>
              </mc:Choice>
              <mc:Fallback>
                <p:oleObj name="Bitmap Image" r:id="rId3" imgW="8029440" imgH="2562120" progId="Paint.Picture">
                  <p:embed/>
                  <p:pic>
                    <p:nvPicPr>
                      <p:cNvPr id="0" name=""/>
                      <p:cNvPicPr/>
                      <p:nvPr/>
                    </p:nvPicPr>
                    <p:blipFill>
                      <a:blip r:embed="rId4"/>
                      <a:stretch>
                        <a:fillRect/>
                      </a:stretch>
                    </p:blipFill>
                    <p:spPr>
                      <a:xfrm>
                        <a:off x="466058" y="4001294"/>
                        <a:ext cx="4729786" cy="2562225"/>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9390DBBB-D75B-45BD-81AF-199EC2407B1F}"/>
              </a:ext>
            </a:extLst>
          </p:cNvPr>
          <p:cNvGraphicFramePr>
            <a:graphicFrameLocks noChangeAspect="1"/>
          </p:cNvGraphicFramePr>
          <p:nvPr>
            <p:extLst>
              <p:ext uri="{D42A27DB-BD31-4B8C-83A1-F6EECF244321}">
                <p14:modId xmlns:p14="http://schemas.microsoft.com/office/powerpoint/2010/main" val="2027554914"/>
              </p:ext>
            </p:extLst>
          </p:nvPr>
        </p:nvGraphicFramePr>
        <p:xfrm>
          <a:off x="6412372" y="3863975"/>
          <a:ext cx="5505450" cy="2628900"/>
        </p:xfrm>
        <a:graphic>
          <a:graphicData uri="http://schemas.openxmlformats.org/presentationml/2006/ole">
            <mc:AlternateContent xmlns:mc="http://schemas.openxmlformats.org/markup-compatibility/2006">
              <mc:Choice xmlns:v="urn:schemas-microsoft-com:vml" Requires="v">
                <p:oleObj spid="_x0000_s3081" name="Bitmap Image" r:id="rId5" imgW="5505480" imgH="2629080" progId="Paint.Picture">
                  <p:embed/>
                </p:oleObj>
              </mc:Choice>
              <mc:Fallback>
                <p:oleObj name="Bitmap Image" r:id="rId5" imgW="5505480" imgH="2629080" progId="Paint.Picture">
                  <p:embed/>
                  <p:pic>
                    <p:nvPicPr>
                      <p:cNvPr id="0" name=""/>
                      <p:cNvPicPr/>
                      <p:nvPr/>
                    </p:nvPicPr>
                    <p:blipFill>
                      <a:blip r:embed="rId6"/>
                      <a:stretch>
                        <a:fillRect/>
                      </a:stretch>
                    </p:blipFill>
                    <p:spPr>
                      <a:xfrm>
                        <a:off x="6412372" y="3863975"/>
                        <a:ext cx="5505450" cy="2628900"/>
                      </a:xfrm>
                      <a:prstGeom prst="rect">
                        <a:avLst/>
                      </a:prstGeom>
                    </p:spPr>
                  </p:pic>
                </p:oleObj>
              </mc:Fallback>
            </mc:AlternateContent>
          </a:graphicData>
        </a:graphic>
      </p:graphicFrame>
    </p:spTree>
    <p:extLst>
      <p:ext uri="{BB962C8B-B14F-4D97-AF65-F5344CB8AC3E}">
        <p14:creationId xmlns:p14="http://schemas.microsoft.com/office/powerpoint/2010/main" val="1001567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B79AD64-248D-4C64-804D-2A3804855699}"/>
              </a:ext>
            </a:extLst>
          </p:cNvPr>
          <p:cNvSpPr>
            <a:spLocks noGrp="1"/>
          </p:cNvSpPr>
          <p:nvPr>
            <p:ph type="title"/>
          </p:nvPr>
        </p:nvSpPr>
        <p:spPr>
          <a:xfrm>
            <a:off x="160184" y="110025"/>
            <a:ext cx="10515600" cy="617759"/>
          </a:xfrm>
        </p:spPr>
        <p:txBody>
          <a:bodyPr>
            <a:normAutofit fontScale="90000"/>
          </a:bodyPr>
          <a:lstStyle/>
          <a:p>
            <a:r>
              <a:rPr lang="en-GB" sz="4400" b="1" dirty="0">
                <a:solidFill>
                  <a:srgbClr val="002060"/>
                </a:solidFill>
              </a:rPr>
              <a:t>Transmission Parameters OR ABCD Parameters</a:t>
            </a:r>
            <a:endParaRPr lang="th-TH" dirty="0"/>
          </a:p>
        </p:txBody>
      </p:sp>
      <p:graphicFrame>
        <p:nvGraphicFramePr>
          <p:cNvPr id="6" name="Object 5">
            <a:extLst>
              <a:ext uri="{FF2B5EF4-FFF2-40B4-BE49-F238E27FC236}">
                <a16:creationId xmlns:a16="http://schemas.microsoft.com/office/drawing/2014/main" id="{7B97C19B-6220-4155-AEFF-8ADAE0FB1B85}"/>
              </a:ext>
            </a:extLst>
          </p:cNvPr>
          <p:cNvGraphicFramePr>
            <a:graphicFrameLocks noChangeAspect="1"/>
          </p:cNvGraphicFramePr>
          <p:nvPr>
            <p:extLst>
              <p:ext uri="{D42A27DB-BD31-4B8C-83A1-F6EECF244321}">
                <p14:modId xmlns:p14="http://schemas.microsoft.com/office/powerpoint/2010/main" val="725632334"/>
              </p:ext>
            </p:extLst>
          </p:nvPr>
        </p:nvGraphicFramePr>
        <p:xfrm>
          <a:off x="763247" y="727784"/>
          <a:ext cx="9440432" cy="4382601"/>
        </p:xfrm>
        <a:graphic>
          <a:graphicData uri="http://schemas.openxmlformats.org/presentationml/2006/ole">
            <mc:AlternateContent xmlns:mc="http://schemas.openxmlformats.org/markup-compatibility/2006">
              <mc:Choice xmlns:v="urn:schemas-microsoft-com:vml" Requires="v">
                <p:oleObj spid="_x0000_s5124" name="Bitmap Image" r:id="rId3" imgW="6819840" imgH="4305240" progId="Paint.Picture">
                  <p:embed/>
                </p:oleObj>
              </mc:Choice>
              <mc:Fallback>
                <p:oleObj name="Bitmap Image" r:id="rId3" imgW="6819840" imgH="4305240" progId="Paint.Picture">
                  <p:embed/>
                  <p:pic>
                    <p:nvPicPr>
                      <p:cNvPr id="0" name=""/>
                      <p:cNvPicPr/>
                      <p:nvPr/>
                    </p:nvPicPr>
                    <p:blipFill>
                      <a:blip r:embed="rId4"/>
                      <a:stretch>
                        <a:fillRect/>
                      </a:stretch>
                    </p:blipFill>
                    <p:spPr>
                      <a:xfrm>
                        <a:off x="763247" y="727784"/>
                        <a:ext cx="9440432" cy="4382601"/>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4FACBDA1-9866-4B1F-9509-0DC7C328257F}"/>
              </a:ext>
            </a:extLst>
          </p:cNvPr>
          <p:cNvSpPr txBox="1"/>
          <p:nvPr/>
        </p:nvSpPr>
        <p:spPr>
          <a:xfrm>
            <a:off x="1" y="5214385"/>
            <a:ext cx="11989750" cy="1384995"/>
          </a:xfrm>
          <a:prstGeom prst="rect">
            <a:avLst/>
          </a:prstGeom>
          <a:noFill/>
        </p:spPr>
        <p:txBody>
          <a:bodyPr wrap="square">
            <a:spAutoFit/>
          </a:bodyPr>
          <a:lstStyle/>
          <a:p>
            <a:pPr algn="just"/>
            <a:r>
              <a:rPr lang="en-US" dirty="0"/>
              <a:t>A and D are dimensionless, B is in ohms, and C is in siemens. Since the transmission parameters provide a direct relationship between input and output variables, they are very useful in cascaded networks.</a:t>
            </a:r>
            <a:endParaRPr lang="th-TH" dirty="0"/>
          </a:p>
        </p:txBody>
      </p:sp>
    </p:spTree>
    <p:extLst>
      <p:ext uri="{BB962C8B-B14F-4D97-AF65-F5344CB8AC3E}">
        <p14:creationId xmlns:p14="http://schemas.microsoft.com/office/powerpoint/2010/main" val="21049707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B2395-C980-4EB9-B095-5AFE271E7FED}"/>
              </a:ext>
            </a:extLst>
          </p:cNvPr>
          <p:cNvSpPr>
            <a:spLocks noGrp="1"/>
          </p:cNvSpPr>
          <p:nvPr>
            <p:ph type="title"/>
          </p:nvPr>
        </p:nvSpPr>
        <p:spPr>
          <a:xfrm>
            <a:off x="133670" y="-13130"/>
            <a:ext cx="11924659" cy="617759"/>
          </a:xfrm>
        </p:spPr>
        <p:txBody>
          <a:bodyPr>
            <a:normAutofit fontScale="90000"/>
          </a:bodyPr>
          <a:lstStyle/>
          <a:p>
            <a:r>
              <a:rPr lang="en-GB" sz="4400" b="1" dirty="0">
                <a:solidFill>
                  <a:srgbClr val="002060"/>
                </a:solidFill>
              </a:rPr>
              <a:t>Inverse Transmission Parameters OR </a:t>
            </a:r>
            <a:r>
              <a:rPr lang="en-GB" sz="4400" b="1" dirty="0" err="1">
                <a:solidFill>
                  <a:srgbClr val="002060"/>
                </a:solidFill>
              </a:rPr>
              <a:t>abcd</a:t>
            </a:r>
            <a:r>
              <a:rPr lang="en-GB" sz="4400" b="1" dirty="0">
                <a:solidFill>
                  <a:srgbClr val="002060"/>
                </a:solidFill>
              </a:rPr>
              <a:t>  Parameters</a:t>
            </a:r>
            <a:endParaRPr lang="th-TH" dirty="0"/>
          </a:p>
        </p:txBody>
      </p:sp>
      <p:sp>
        <p:nvSpPr>
          <p:cNvPr id="5" name="Title 1">
            <a:extLst>
              <a:ext uri="{FF2B5EF4-FFF2-40B4-BE49-F238E27FC236}">
                <a16:creationId xmlns:a16="http://schemas.microsoft.com/office/drawing/2014/main" id="{96EE4492-A981-4A73-A73C-DF7ED11B4BBD}"/>
              </a:ext>
            </a:extLst>
          </p:cNvPr>
          <p:cNvSpPr txBox="1">
            <a:spLocks/>
          </p:cNvSpPr>
          <p:nvPr/>
        </p:nvSpPr>
        <p:spPr>
          <a:xfrm>
            <a:off x="273657" y="158392"/>
            <a:ext cx="10515600" cy="42205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th-TH" sz="2400" b="1" dirty="0">
              <a:solidFill>
                <a:srgbClr val="002060"/>
              </a:solidFill>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58C010E-F897-442A-8CA0-A0E27B532132}"/>
                  </a:ext>
                </a:extLst>
              </p:cNvPr>
              <p:cNvSpPr txBox="1"/>
              <p:nvPr/>
            </p:nvSpPr>
            <p:spPr>
              <a:xfrm>
                <a:off x="4754311" y="476031"/>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22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6" name="TextBox 5">
                <a:extLst>
                  <a:ext uri="{FF2B5EF4-FFF2-40B4-BE49-F238E27FC236}">
                    <a16:creationId xmlns:a16="http://schemas.microsoft.com/office/drawing/2014/main" id="{658C010E-F897-442A-8CA0-A0E27B532132}"/>
                  </a:ext>
                </a:extLst>
              </p:cNvPr>
              <p:cNvSpPr txBox="1">
                <a:spLocks noRot="1" noChangeAspect="1" noMove="1" noResize="1" noEditPoints="1" noAdjustHandles="1" noChangeArrowheads="1" noChangeShapeType="1" noTextEdit="1"/>
              </p:cNvSpPr>
              <p:nvPr/>
            </p:nvSpPr>
            <p:spPr>
              <a:xfrm>
                <a:off x="4754311" y="476031"/>
                <a:ext cx="3401170" cy="523220"/>
              </a:xfrm>
              <a:prstGeom prst="rect">
                <a:avLst/>
              </a:prstGeom>
              <a:blipFill>
                <a:blip r:embed="rId3"/>
                <a:stretch>
                  <a:fillRect/>
                </a:stretch>
              </a:blipFill>
            </p:spPr>
            <p:txBody>
              <a:bodyPr/>
              <a:lstStyle/>
              <a:p>
                <a:r>
                  <a:rPr lang="th-T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D2288DF-C4E8-41E5-B422-0821735FFCCA}"/>
                  </a:ext>
                </a:extLst>
              </p:cNvPr>
              <p:cNvSpPr txBox="1"/>
              <p:nvPr/>
            </p:nvSpPr>
            <p:spPr>
              <a:xfrm>
                <a:off x="442604" y="628813"/>
                <a:ext cx="295856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11</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th-TH" i="1" smtClean="0">
                              <a:latin typeface="Cambria Math" panose="02040503050406030204" pitchFamily="18" charset="0"/>
                            </a:rPr>
                          </m:ctrlPr>
                        </m:sSubPr>
                        <m:e>
                          <m:r>
                            <a:rPr lang="en-GB" b="0" i="1" smtClean="0">
                              <a:latin typeface="Cambria Math" panose="02040503050406030204" pitchFamily="18" charset="0"/>
                            </a:rPr>
                            <m:t>𝑍</m:t>
                          </m:r>
                        </m:e>
                        <m:sub>
                          <m:r>
                            <a:rPr lang="en-GB" b="0" i="1" smtClean="0">
                              <a:latin typeface="Cambria Math" panose="02040503050406030204" pitchFamily="18" charset="0"/>
                            </a:rPr>
                            <m:t>12</m:t>
                          </m:r>
                        </m:sub>
                      </m:sSub>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oMath>
                  </m:oMathPara>
                </a14:m>
                <a:endParaRPr lang="th-TH" dirty="0"/>
              </a:p>
            </p:txBody>
          </p:sp>
        </mc:Choice>
        <mc:Fallback xmlns="">
          <p:sp>
            <p:nvSpPr>
              <p:cNvPr id="7" name="TextBox 6">
                <a:extLst>
                  <a:ext uri="{FF2B5EF4-FFF2-40B4-BE49-F238E27FC236}">
                    <a16:creationId xmlns:a16="http://schemas.microsoft.com/office/drawing/2014/main" id="{ED2288DF-C4E8-41E5-B422-0821735FFCCA}"/>
                  </a:ext>
                </a:extLst>
              </p:cNvPr>
              <p:cNvSpPr txBox="1">
                <a:spLocks noRot="1" noChangeAspect="1" noMove="1" noResize="1" noEditPoints="1" noAdjustHandles="1" noChangeArrowheads="1" noChangeShapeType="1" noTextEdit="1"/>
              </p:cNvSpPr>
              <p:nvPr/>
            </p:nvSpPr>
            <p:spPr>
              <a:xfrm>
                <a:off x="442604" y="628813"/>
                <a:ext cx="2958566" cy="430887"/>
              </a:xfrm>
              <a:prstGeom prst="rect">
                <a:avLst/>
              </a:prstGeom>
              <a:blipFill>
                <a:blip r:embed="rId4"/>
                <a:stretch>
                  <a:fillRect l="-2474" t="-1408" r="-825" b="-4225"/>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3A7B307-54F7-4FC0-9F44-20178B120CF6}"/>
                  </a:ext>
                </a:extLst>
              </p:cNvPr>
              <p:cNvSpPr txBox="1"/>
              <p:nvPr/>
            </p:nvSpPr>
            <p:spPr>
              <a:xfrm>
                <a:off x="-147514" y="2630582"/>
                <a:ext cx="340117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𝑐</m:t>
                      </m:r>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 −</m:t>
                      </m:r>
                      <m:r>
                        <a:rPr lang="en-GB" b="0" i="1" smtClean="0">
                          <a:latin typeface="Cambria Math" panose="02040503050406030204" pitchFamily="18" charset="0"/>
                        </a:rPr>
                        <m:t>𝑑</m:t>
                      </m:r>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oMath>
                  </m:oMathPara>
                </a14:m>
                <a:endParaRPr lang="th-TH" dirty="0"/>
              </a:p>
            </p:txBody>
          </p:sp>
        </mc:Choice>
        <mc:Fallback>
          <p:sp>
            <p:nvSpPr>
              <p:cNvPr id="8" name="TextBox 7">
                <a:extLst>
                  <a:ext uri="{FF2B5EF4-FFF2-40B4-BE49-F238E27FC236}">
                    <a16:creationId xmlns:a16="http://schemas.microsoft.com/office/drawing/2014/main" id="{A3A7B307-54F7-4FC0-9F44-20178B120CF6}"/>
                  </a:ext>
                </a:extLst>
              </p:cNvPr>
              <p:cNvSpPr txBox="1">
                <a:spLocks noRot="1" noChangeAspect="1" noMove="1" noResize="1" noEditPoints="1" noAdjustHandles="1" noChangeArrowheads="1" noChangeShapeType="1" noTextEdit="1"/>
              </p:cNvSpPr>
              <p:nvPr/>
            </p:nvSpPr>
            <p:spPr>
              <a:xfrm>
                <a:off x="-147514" y="2630582"/>
                <a:ext cx="3401170" cy="523220"/>
              </a:xfrm>
              <a:prstGeom prst="rect">
                <a:avLst/>
              </a:prstGeom>
              <a:blipFill>
                <a:blip r:embed="rId5"/>
                <a:stretch>
                  <a:fillRect/>
                </a:stretch>
              </a:blipFill>
            </p:spPr>
            <p:txBody>
              <a:bodyPr/>
              <a:lstStyle/>
              <a:p>
                <a:r>
                  <a:rPr lang="th-TH">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9ED68B2-F5B6-451A-827D-6095153817B6}"/>
                  </a:ext>
                </a:extLst>
              </p:cNvPr>
              <p:cNvSpPr txBox="1"/>
              <p:nvPr/>
            </p:nvSpPr>
            <p:spPr>
              <a:xfrm>
                <a:off x="353833" y="2161753"/>
                <a:ext cx="232480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r>
                        <a:rPr lang="en-GB" b="0" i="1" smtClean="0">
                          <a:latin typeface="Cambria Math" panose="02040503050406030204" pitchFamily="18" charset="0"/>
                        </a:rPr>
                        <m:t>=</m:t>
                      </m:r>
                      <m:r>
                        <a:rPr lang="en-GB" b="0" i="1" smtClean="0">
                          <a:latin typeface="Cambria Math" panose="02040503050406030204" pitchFamily="18" charset="0"/>
                        </a:rPr>
                        <m:t>𝑎</m:t>
                      </m:r>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𝑏</m:t>
                      </m:r>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1</m:t>
                          </m:r>
                        </m:sub>
                      </m:sSub>
                    </m:oMath>
                  </m:oMathPara>
                </a14:m>
                <a:endParaRPr lang="th-TH" dirty="0"/>
              </a:p>
            </p:txBody>
          </p:sp>
        </mc:Choice>
        <mc:Fallback>
          <p:sp>
            <p:nvSpPr>
              <p:cNvPr id="9" name="TextBox 8">
                <a:extLst>
                  <a:ext uri="{FF2B5EF4-FFF2-40B4-BE49-F238E27FC236}">
                    <a16:creationId xmlns:a16="http://schemas.microsoft.com/office/drawing/2014/main" id="{D9ED68B2-F5B6-451A-827D-6095153817B6}"/>
                  </a:ext>
                </a:extLst>
              </p:cNvPr>
              <p:cNvSpPr txBox="1">
                <a:spLocks noRot="1" noChangeAspect="1" noMove="1" noResize="1" noEditPoints="1" noAdjustHandles="1" noChangeArrowheads="1" noChangeShapeType="1" noTextEdit="1"/>
              </p:cNvSpPr>
              <p:nvPr/>
            </p:nvSpPr>
            <p:spPr>
              <a:xfrm>
                <a:off x="353833" y="2161753"/>
                <a:ext cx="2324803" cy="430887"/>
              </a:xfrm>
              <a:prstGeom prst="rect">
                <a:avLst/>
              </a:prstGeom>
              <a:blipFill>
                <a:blip r:embed="rId6"/>
                <a:stretch>
                  <a:fillRect l="-3412" t="-5714" r="-1312" b="-5714"/>
                </a:stretch>
              </a:blipFill>
            </p:spPr>
            <p:txBody>
              <a:bodyPr/>
              <a:lstStyle/>
              <a:p>
                <a:r>
                  <a:rPr lang="th-TH">
                    <a:noFill/>
                  </a:rPr>
                  <a:t> </a:t>
                </a:r>
              </a:p>
            </p:txBody>
          </p:sp>
        </mc:Fallback>
      </mc:AlternateContent>
      <p:sp>
        <p:nvSpPr>
          <p:cNvPr id="10" name="TextBox 9">
            <a:extLst>
              <a:ext uri="{FF2B5EF4-FFF2-40B4-BE49-F238E27FC236}">
                <a16:creationId xmlns:a16="http://schemas.microsoft.com/office/drawing/2014/main" id="{C65EA0FB-9900-4CB6-8E68-44479D3FB0C9}"/>
              </a:ext>
            </a:extLst>
          </p:cNvPr>
          <p:cNvSpPr txBox="1"/>
          <p:nvPr/>
        </p:nvSpPr>
        <p:spPr>
          <a:xfrm>
            <a:off x="3305361" y="1100960"/>
            <a:ext cx="4480654" cy="1569660"/>
          </a:xfrm>
          <a:prstGeom prst="rect">
            <a:avLst/>
          </a:prstGeom>
          <a:noFill/>
        </p:spPr>
        <p:txBody>
          <a:bodyPr wrap="square" rtlCol="0">
            <a:spAutoFit/>
          </a:bodyPr>
          <a:lstStyle/>
          <a:p>
            <a:r>
              <a:rPr lang="en-GB" sz="2400" dirty="0"/>
              <a:t>V</a:t>
            </a:r>
            <a:r>
              <a:rPr lang="en-GB" sz="2400" baseline="-25000" dirty="0"/>
              <a:t>1</a:t>
            </a:r>
            <a:r>
              <a:rPr lang="en-GB" sz="2400" dirty="0"/>
              <a:t> = V</a:t>
            </a:r>
            <a:r>
              <a:rPr lang="en-GB" sz="2400" baseline="-25000" dirty="0"/>
              <a:t>2</a:t>
            </a:r>
            <a:r>
              <a:rPr lang="en-GB" sz="2400" dirty="0"/>
              <a:t> , </a:t>
            </a:r>
          </a:p>
          <a:p>
            <a:r>
              <a:rPr lang="en-GB" sz="2400" dirty="0"/>
              <a:t>I</a:t>
            </a:r>
            <a:r>
              <a:rPr lang="en-GB" sz="2400" baseline="-25000" dirty="0"/>
              <a:t>1  </a:t>
            </a:r>
            <a:r>
              <a:rPr lang="en-GB" sz="2400" dirty="0"/>
              <a:t>= V</a:t>
            </a:r>
            <a:r>
              <a:rPr lang="en-GB" sz="2400" baseline="-25000" dirty="0"/>
              <a:t>1</a:t>
            </a:r>
            <a:r>
              <a:rPr lang="en-GB" sz="2400" dirty="0"/>
              <a:t> , </a:t>
            </a:r>
          </a:p>
          <a:p>
            <a:r>
              <a:rPr lang="en-GB" sz="2400" dirty="0"/>
              <a:t>I</a:t>
            </a:r>
            <a:r>
              <a:rPr lang="en-GB" sz="2400" baseline="-25000" dirty="0"/>
              <a:t>2  </a:t>
            </a:r>
            <a:r>
              <a:rPr lang="en-GB" sz="2400" dirty="0"/>
              <a:t>= I</a:t>
            </a:r>
            <a:r>
              <a:rPr lang="en-GB" sz="2400" baseline="-25000" dirty="0"/>
              <a:t>1</a:t>
            </a:r>
            <a:endParaRPr lang="en-GB" sz="2400" dirty="0"/>
          </a:p>
          <a:p>
            <a:r>
              <a:rPr lang="en-GB" sz="2400" dirty="0"/>
              <a:t>V</a:t>
            </a:r>
            <a:r>
              <a:rPr lang="en-GB" sz="2400" baseline="-25000" dirty="0"/>
              <a:t>2  </a:t>
            </a:r>
            <a:r>
              <a:rPr lang="en-GB" sz="2400" dirty="0"/>
              <a:t>= I</a:t>
            </a:r>
            <a:r>
              <a:rPr lang="en-GB" sz="2400" baseline="-25000" dirty="0"/>
              <a:t>2</a:t>
            </a:r>
            <a:endParaRPr lang="en-GB" sz="2400" dirty="0"/>
          </a:p>
        </p:txBody>
      </p:sp>
      <p:sp>
        <p:nvSpPr>
          <p:cNvPr id="12" name="TextBox 11">
            <a:extLst>
              <a:ext uri="{FF2B5EF4-FFF2-40B4-BE49-F238E27FC236}">
                <a16:creationId xmlns:a16="http://schemas.microsoft.com/office/drawing/2014/main" id="{1041A838-C30C-4813-80CD-50D9BDD33202}"/>
              </a:ext>
            </a:extLst>
          </p:cNvPr>
          <p:cNvSpPr txBox="1"/>
          <p:nvPr/>
        </p:nvSpPr>
        <p:spPr>
          <a:xfrm>
            <a:off x="206319" y="3167390"/>
            <a:ext cx="6094674" cy="523220"/>
          </a:xfrm>
          <a:prstGeom prst="rect">
            <a:avLst/>
          </a:prstGeom>
          <a:noFill/>
        </p:spPr>
        <p:txBody>
          <a:bodyPr wrap="square">
            <a:spAutoFit/>
          </a:bodyPr>
          <a:lstStyle/>
          <a:p>
            <a:r>
              <a:rPr lang="en-GB" dirty="0"/>
              <a:t>Convert into Matrix Form</a:t>
            </a:r>
            <a:endParaRPr lang="th-TH" dirty="0"/>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102512C-62F8-4994-B0BB-F173B0BDCB97}"/>
                  </a:ext>
                </a:extLst>
              </p:cNvPr>
              <p:cNvSpPr txBox="1"/>
              <p:nvPr/>
            </p:nvSpPr>
            <p:spPr>
              <a:xfrm>
                <a:off x="273657" y="3789492"/>
                <a:ext cx="5005601" cy="792205"/>
              </a:xfrm>
              <a:prstGeom prst="rect">
                <a:avLst/>
              </a:prstGeom>
              <a:noFill/>
            </p:spPr>
            <p:txBody>
              <a:bodyPr wrap="none" lIns="0" tIns="0" rIns="0" bIns="0" rtlCol="0">
                <a:spAutoFit/>
              </a:bodyPr>
              <a:lstStyle/>
              <a:p>
                <a14:m>
                  <m:oMath xmlns:m="http://schemas.openxmlformats.org/officeDocument/2006/math">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2</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2</m:t>
                                  </m:r>
                                </m:sub>
                              </m:sSub>
                            </m:e>
                          </m:mr>
                        </m:m>
                      </m:e>
                    </m:d>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m>
                          <m:mPr>
                            <m:mcs>
                              <m:mc>
                                <m:mcPr>
                                  <m:count m:val="2"/>
                                  <m:mcJc m:val="center"/>
                                </m:mcPr>
                              </m:mc>
                            </m:mcs>
                            <m:ctrlPr>
                              <a:rPr lang="en-GB" b="0" i="1" smtClean="0">
                                <a:latin typeface="Cambria Math" panose="02040503050406030204" pitchFamily="18" charset="0"/>
                              </a:rPr>
                            </m:ctrlPr>
                          </m:mPr>
                          <m:mr>
                            <m:e>
                              <m:r>
                                <m:rPr>
                                  <m:brk m:alnAt="7"/>
                                </m:rPr>
                                <a:rPr lang="en-US" b="0" i="1" smtClean="0">
                                  <a:latin typeface="Cambria Math" panose="02040503050406030204" pitchFamily="18" charset="0"/>
                                </a:rPr>
                                <m:t>𝑎</m:t>
                              </m:r>
                            </m:e>
                            <m:e>
                              <m:r>
                                <a:rPr lang="en-GB" b="0" i="1" smtClean="0">
                                  <a:latin typeface="Cambria Math" panose="02040503050406030204" pitchFamily="18" charset="0"/>
                                </a:rPr>
                                <m:t>𝑏</m:t>
                              </m:r>
                            </m:e>
                          </m:mr>
                          <m:mr>
                            <m:e>
                              <m:r>
                                <a:rPr lang="en-GB" b="0" i="1" smtClean="0">
                                  <a:latin typeface="Cambria Math" panose="02040503050406030204" pitchFamily="18" charset="0"/>
                                </a:rPr>
                                <m:t>𝑐</m:t>
                              </m:r>
                            </m:e>
                            <m:e>
                              <m:r>
                                <a:rPr lang="en-GB" b="0" i="1" smtClean="0">
                                  <a:latin typeface="Cambria Math" panose="02040503050406030204" pitchFamily="18" charset="0"/>
                                </a:rPr>
                                <m:t>𝑑</m:t>
                              </m:r>
                            </m:e>
                          </m:mr>
                        </m:m>
                      </m:e>
                    </m:d>
                  </m:oMath>
                </a14:m>
                <a:r>
                  <a:rPr lang="en-GB" b="0" dirty="0"/>
                  <a:t> </a:t>
                </a:r>
                <a14:m>
                  <m:oMath xmlns:m="http://schemas.openxmlformats.org/officeDocument/2006/math">
                    <m:d>
                      <m:dPr>
                        <m:begChr m:val="["/>
                        <m:endChr m:val="]"/>
                        <m:ctrlPr>
                          <a:rPr lang="en-GB" b="0" i="1" smtClean="0">
                            <a:latin typeface="Cambria Math" panose="02040503050406030204" pitchFamily="18" charset="0"/>
                          </a:rPr>
                        </m:ctrlPr>
                      </m:dPr>
                      <m:e>
                        <m:m>
                          <m:mPr>
                            <m:mcs>
                              <m:mc>
                                <m:mcPr>
                                  <m:count m:val="1"/>
                                  <m:mcJc m:val="center"/>
                                </m:mcPr>
                              </m:mc>
                            </m:mcs>
                            <m:ctrlPr>
                              <a:rPr lang="en-GB" b="0" i="1" smtClean="0">
                                <a:latin typeface="Cambria Math" panose="02040503050406030204" pitchFamily="18" charset="0"/>
                              </a:rPr>
                            </m:ctrlPr>
                          </m:mPr>
                          <m:mr>
                            <m:e>
                              <m:sSub>
                                <m:sSubPr>
                                  <m:ctrlPr>
                                    <a:rPr lang="th-TH" i="1" smtClean="0">
                                      <a:latin typeface="Cambria Math" panose="02040503050406030204" pitchFamily="18" charset="0"/>
                                    </a:rPr>
                                  </m:ctrlPr>
                                </m:sSubPr>
                                <m:e>
                                  <m:r>
                                    <a:rPr lang="en-GB" b="0" i="1" smtClean="0">
                                      <a:latin typeface="Cambria Math" panose="02040503050406030204" pitchFamily="18" charset="0"/>
                                    </a:rPr>
                                    <m:t>𝑉</m:t>
                                  </m:r>
                                </m:e>
                                <m:sub>
                                  <m:r>
                                    <a:rPr lang="en-GB" b="0" i="1" smtClean="0">
                                      <a:latin typeface="Cambria Math" panose="02040503050406030204" pitchFamily="18" charset="0"/>
                                    </a:rPr>
                                    <m:t>1</m:t>
                                  </m:r>
                                </m:sub>
                              </m:sSub>
                            </m:e>
                          </m:mr>
                          <m:mr>
                            <m:e>
                              <m:sSub>
                                <m:sSubPr>
                                  <m:ctrlPr>
                                    <a:rPr lang="th-TH" i="1" smtClean="0">
                                      <a:latin typeface="Cambria Math" panose="02040503050406030204" pitchFamily="18" charset="0"/>
                                    </a:rPr>
                                  </m:ctrlPr>
                                </m:sSubPr>
                                <m:e>
                                  <m:r>
                                    <a:rPr lang="en-GB" b="0" i="1" smtClean="0">
                                      <a:latin typeface="Cambria Math" panose="02040503050406030204" pitchFamily="18" charset="0"/>
                                    </a:rPr>
                                    <m:t>−</m:t>
                                  </m:r>
                                  <m:r>
                                    <a:rPr lang="en-GB" b="0" i="1" smtClean="0">
                                      <a:latin typeface="Cambria Math" panose="02040503050406030204" pitchFamily="18" charset="0"/>
                                    </a:rPr>
                                    <m:t>𝐼</m:t>
                                  </m:r>
                                </m:e>
                                <m:sub>
                                  <m:r>
                                    <a:rPr lang="en-GB" b="0" i="1" smtClean="0">
                                      <a:latin typeface="Cambria Math" panose="02040503050406030204" pitchFamily="18" charset="0"/>
                                    </a:rPr>
                                    <m:t>1</m:t>
                                  </m:r>
                                </m:sub>
                              </m:sSub>
                            </m:e>
                          </m:mr>
                        </m:m>
                      </m:e>
                    </m:d>
                    <m:r>
                      <a:rPr lang="en-GB" b="0" i="1" smtClean="0">
                        <a:latin typeface="Cambria Math" panose="02040503050406030204" pitchFamily="18" charset="0"/>
                      </a:rPr>
                      <m:t>=</m:t>
                    </m:r>
                    <m:d>
                      <m:dPr>
                        <m:begChr m:val="["/>
                        <m:endChr m:val="]"/>
                        <m:ctrlPr>
                          <a:rPr lang="en-GB" i="1">
                            <a:latin typeface="Cambria Math" panose="02040503050406030204" pitchFamily="18" charset="0"/>
                          </a:rPr>
                        </m:ctrlPr>
                      </m:dPr>
                      <m:e>
                        <m:r>
                          <a:rPr lang="en-US" b="0" i="1" smtClean="0">
                            <a:latin typeface="Cambria Math" panose="02040503050406030204" pitchFamily="18" charset="0"/>
                          </a:rPr>
                          <m:t>𝑡</m:t>
                        </m:r>
                      </m:e>
                    </m:d>
                    <m:r>
                      <m:rPr>
                        <m:nor/>
                      </m:rPr>
                      <a:rPr lang="en-GB" dirty="0"/>
                      <m:t> </m:t>
                    </m:r>
                    <m:d>
                      <m:dPr>
                        <m:begChr m:val="["/>
                        <m:endChr m:val="]"/>
                        <m:ctrlPr>
                          <a:rPr lang="en-GB" i="1">
                            <a:latin typeface="Cambria Math" panose="02040503050406030204" pitchFamily="18" charset="0"/>
                          </a:rPr>
                        </m:ctrlPr>
                      </m:dPr>
                      <m:e>
                        <m:m>
                          <m:mPr>
                            <m:mcs>
                              <m:mc>
                                <m:mcPr>
                                  <m:count m:val="1"/>
                                  <m:mcJc m:val="center"/>
                                </m:mcPr>
                              </m:mc>
                            </m:mcs>
                            <m:ctrlPr>
                              <a:rPr lang="en-GB" i="1">
                                <a:latin typeface="Cambria Math" panose="02040503050406030204" pitchFamily="18" charset="0"/>
                              </a:rPr>
                            </m:ctrlPr>
                          </m:mPr>
                          <m:mr>
                            <m:e>
                              <m:sSub>
                                <m:sSubPr>
                                  <m:ctrlPr>
                                    <a:rPr lang="th-TH" i="1">
                                      <a:latin typeface="Cambria Math" panose="02040503050406030204" pitchFamily="18" charset="0"/>
                                    </a:rPr>
                                  </m:ctrlPr>
                                </m:sSubPr>
                                <m:e>
                                  <m:r>
                                    <a:rPr lang="en-GB" i="1">
                                      <a:latin typeface="Cambria Math" panose="02040503050406030204" pitchFamily="18" charset="0"/>
                                    </a:rPr>
                                    <m:t>𝑉</m:t>
                                  </m:r>
                                </m:e>
                                <m:sub>
                                  <m:r>
                                    <a:rPr lang="en-GB" b="0" i="1" smtClean="0">
                                      <a:latin typeface="Cambria Math" panose="02040503050406030204" pitchFamily="18" charset="0"/>
                                    </a:rPr>
                                    <m:t>1</m:t>
                                  </m:r>
                                </m:sub>
                              </m:sSub>
                            </m:e>
                          </m:mr>
                          <m:mr>
                            <m:e>
                              <m:sSub>
                                <m:sSubPr>
                                  <m:ctrlPr>
                                    <a:rPr lang="th-TH" i="1">
                                      <a:latin typeface="Cambria Math" panose="02040503050406030204" pitchFamily="18" charset="0"/>
                                    </a:rPr>
                                  </m:ctrlPr>
                                </m:sSubPr>
                                <m:e>
                                  <m:r>
                                    <a:rPr lang="en-GB" i="1">
                                      <a:latin typeface="Cambria Math" panose="02040503050406030204" pitchFamily="18" charset="0"/>
                                    </a:rPr>
                                    <m:t>−</m:t>
                                  </m:r>
                                  <m:r>
                                    <a:rPr lang="en-GB" i="1">
                                      <a:latin typeface="Cambria Math" panose="02040503050406030204" pitchFamily="18" charset="0"/>
                                    </a:rPr>
                                    <m:t>𝐼</m:t>
                                  </m:r>
                                </m:e>
                                <m:sub>
                                  <m:r>
                                    <a:rPr lang="en-GB" b="0" i="1" smtClean="0">
                                      <a:latin typeface="Cambria Math" panose="02040503050406030204" pitchFamily="18" charset="0"/>
                                    </a:rPr>
                                    <m:t>1</m:t>
                                  </m:r>
                                </m:sub>
                              </m:sSub>
                            </m:e>
                          </m:mr>
                        </m:m>
                      </m:e>
                    </m:d>
                  </m:oMath>
                </a14:m>
                <a:endParaRPr lang="th-TH" dirty="0"/>
              </a:p>
            </p:txBody>
          </p:sp>
        </mc:Choice>
        <mc:Fallback>
          <p:sp>
            <p:nvSpPr>
              <p:cNvPr id="13" name="TextBox 12">
                <a:extLst>
                  <a:ext uri="{FF2B5EF4-FFF2-40B4-BE49-F238E27FC236}">
                    <a16:creationId xmlns:a16="http://schemas.microsoft.com/office/drawing/2014/main" id="{D102512C-62F8-4994-B0BB-F173B0BDCB97}"/>
                  </a:ext>
                </a:extLst>
              </p:cNvPr>
              <p:cNvSpPr txBox="1">
                <a:spLocks noRot="1" noChangeAspect="1" noMove="1" noResize="1" noEditPoints="1" noAdjustHandles="1" noChangeArrowheads="1" noChangeShapeType="1" noTextEdit="1"/>
              </p:cNvSpPr>
              <p:nvPr/>
            </p:nvSpPr>
            <p:spPr>
              <a:xfrm>
                <a:off x="273657" y="3789492"/>
                <a:ext cx="5005601" cy="792205"/>
              </a:xfrm>
              <a:prstGeom prst="rect">
                <a:avLst/>
              </a:prstGeom>
              <a:blipFill>
                <a:blip r:embed="rId7"/>
                <a:stretch>
                  <a:fillRect/>
                </a:stretch>
              </a:blipFill>
            </p:spPr>
            <p:txBody>
              <a:bodyPr/>
              <a:lstStyle/>
              <a:p>
                <a:r>
                  <a:rPr lang="th-TH">
                    <a:noFill/>
                  </a:rPr>
                  <a:t> </a:t>
                </a:r>
              </a:p>
            </p:txBody>
          </p:sp>
        </mc:Fallback>
      </mc:AlternateContent>
      <p:sp>
        <p:nvSpPr>
          <p:cNvPr id="15" name="TextBox 14">
            <a:extLst>
              <a:ext uri="{FF2B5EF4-FFF2-40B4-BE49-F238E27FC236}">
                <a16:creationId xmlns:a16="http://schemas.microsoft.com/office/drawing/2014/main" id="{4A7C9E2D-9FD3-474A-A8D8-98C2D934233D}"/>
              </a:ext>
            </a:extLst>
          </p:cNvPr>
          <p:cNvSpPr txBox="1"/>
          <p:nvPr/>
        </p:nvSpPr>
        <p:spPr>
          <a:xfrm>
            <a:off x="6270849" y="3406894"/>
            <a:ext cx="5201943" cy="3170099"/>
          </a:xfrm>
          <a:prstGeom prst="rect">
            <a:avLst/>
          </a:prstGeom>
          <a:noFill/>
        </p:spPr>
        <p:txBody>
          <a:bodyPr wrap="square">
            <a:spAutoFit/>
          </a:bodyPr>
          <a:lstStyle/>
          <a:p>
            <a:pPr algn="just"/>
            <a:r>
              <a:rPr lang="en-US" sz="2000" dirty="0"/>
              <a:t>Notice that in computing the transmission parameters, is used rather than the current is considered to be leaving the network, as shown in Fig. 19.31, as opposed to entering the network as in Fig. 19.1(b). This is done merely for conventional reasons; when you cascade two-ports (output to input), it is most logical to think of as leaving the two-port. It is also customary in the power industry to consider as leaving the two-port.</a:t>
            </a:r>
            <a:endParaRPr lang="th-TH" sz="2000" dirty="0"/>
          </a:p>
        </p:txBody>
      </p:sp>
      <p:sp>
        <p:nvSpPr>
          <p:cNvPr id="16" name="Rectangle 15">
            <a:extLst>
              <a:ext uri="{FF2B5EF4-FFF2-40B4-BE49-F238E27FC236}">
                <a16:creationId xmlns:a16="http://schemas.microsoft.com/office/drawing/2014/main" id="{B8F3772E-CBAA-41D7-B2B1-08A7A9E1672A}"/>
              </a:ext>
            </a:extLst>
          </p:cNvPr>
          <p:cNvSpPr/>
          <p:nvPr/>
        </p:nvSpPr>
        <p:spPr>
          <a:xfrm>
            <a:off x="6168651" y="3341407"/>
            <a:ext cx="5632983" cy="334994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h-TH"/>
          </a:p>
        </p:txBody>
      </p:sp>
      <p:graphicFrame>
        <p:nvGraphicFramePr>
          <p:cNvPr id="17" name="Object 16">
            <a:extLst>
              <a:ext uri="{FF2B5EF4-FFF2-40B4-BE49-F238E27FC236}">
                <a16:creationId xmlns:a16="http://schemas.microsoft.com/office/drawing/2014/main" id="{7DC1B217-05A3-4169-841B-1BBECA796861}"/>
              </a:ext>
            </a:extLst>
          </p:cNvPr>
          <p:cNvGraphicFramePr>
            <a:graphicFrameLocks noChangeAspect="1"/>
          </p:cNvGraphicFramePr>
          <p:nvPr>
            <p:extLst>
              <p:ext uri="{D42A27DB-BD31-4B8C-83A1-F6EECF244321}">
                <p14:modId xmlns:p14="http://schemas.microsoft.com/office/powerpoint/2010/main" val="2463205261"/>
              </p:ext>
            </p:extLst>
          </p:nvPr>
        </p:nvGraphicFramePr>
        <p:xfrm>
          <a:off x="133670" y="5016381"/>
          <a:ext cx="5889681" cy="1818115"/>
        </p:xfrm>
        <a:graphic>
          <a:graphicData uri="http://schemas.openxmlformats.org/presentationml/2006/ole">
            <mc:AlternateContent xmlns:mc="http://schemas.openxmlformats.org/markup-compatibility/2006">
              <mc:Choice xmlns:v="urn:schemas-microsoft-com:vml" Requires="v">
                <p:oleObj spid="_x0000_s6148" name="Bitmap Image" r:id="rId8" imgW="7743960" imgH="3048120" progId="Paint.Picture">
                  <p:embed/>
                </p:oleObj>
              </mc:Choice>
              <mc:Fallback>
                <p:oleObj name="Bitmap Image" r:id="rId8" imgW="7743960" imgH="3048120" progId="Paint.Picture">
                  <p:embed/>
                  <p:pic>
                    <p:nvPicPr>
                      <p:cNvPr id="17" name="Object 16">
                        <a:extLst>
                          <a:ext uri="{FF2B5EF4-FFF2-40B4-BE49-F238E27FC236}">
                            <a16:creationId xmlns:a16="http://schemas.microsoft.com/office/drawing/2014/main" id="{7DC1B217-05A3-4169-841B-1BBECA796861}"/>
                          </a:ext>
                        </a:extLst>
                      </p:cNvPr>
                      <p:cNvPicPr/>
                      <p:nvPr/>
                    </p:nvPicPr>
                    <p:blipFill>
                      <a:blip r:embed="rId9"/>
                      <a:stretch>
                        <a:fillRect/>
                      </a:stretch>
                    </p:blipFill>
                    <p:spPr>
                      <a:xfrm>
                        <a:off x="133670" y="5016381"/>
                        <a:ext cx="5889681" cy="1818115"/>
                      </a:xfrm>
                      <a:prstGeom prst="rect">
                        <a:avLst/>
                      </a:prstGeom>
                    </p:spPr>
                  </p:pic>
                </p:oleObj>
              </mc:Fallback>
            </mc:AlternateContent>
          </a:graphicData>
        </a:graphic>
      </p:graphicFrame>
    </p:spTree>
    <p:extLst>
      <p:ext uri="{BB962C8B-B14F-4D97-AF65-F5344CB8AC3E}">
        <p14:creationId xmlns:p14="http://schemas.microsoft.com/office/powerpoint/2010/main" val="14259197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a16="http://schemas.microsoft.com/office/drawing/2014/main" id="{7DD70945-6DC4-4305-A1B4-2E58903B8A6F}"/>
              </a:ext>
            </a:extLst>
          </p:cNvPr>
          <p:cNvGraphicFramePr>
            <a:graphicFrameLocks noChangeAspect="1"/>
          </p:cNvGraphicFramePr>
          <p:nvPr>
            <p:extLst>
              <p:ext uri="{D42A27DB-BD31-4B8C-83A1-F6EECF244321}">
                <p14:modId xmlns:p14="http://schemas.microsoft.com/office/powerpoint/2010/main" val="1165298943"/>
              </p:ext>
            </p:extLst>
          </p:nvPr>
        </p:nvGraphicFramePr>
        <p:xfrm>
          <a:off x="1278041" y="905854"/>
          <a:ext cx="7943850" cy="5703829"/>
        </p:xfrm>
        <a:graphic>
          <a:graphicData uri="http://schemas.openxmlformats.org/presentationml/2006/ole">
            <mc:AlternateContent xmlns:mc="http://schemas.openxmlformats.org/markup-compatibility/2006">
              <mc:Choice xmlns:v="urn:schemas-microsoft-com:vml" Requires="v">
                <p:oleObj spid="_x0000_s7171" name="Bitmap Image" r:id="rId3" imgW="7943760" imgH="5934240" progId="Paint.Picture">
                  <p:embed/>
                </p:oleObj>
              </mc:Choice>
              <mc:Fallback>
                <p:oleObj name="Bitmap Image" r:id="rId3" imgW="7943760" imgH="5934240" progId="Paint.Picture">
                  <p:embed/>
                  <p:pic>
                    <p:nvPicPr>
                      <p:cNvPr id="0" name=""/>
                      <p:cNvPicPr/>
                      <p:nvPr/>
                    </p:nvPicPr>
                    <p:blipFill>
                      <a:blip r:embed="rId4"/>
                      <a:stretch>
                        <a:fillRect/>
                      </a:stretch>
                    </p:blipFill>
                    <p:spPr>
                      <a:xfrm>
                        <a:off x="1278041" y="905854"/>
                        <a:ext cx="7943850" cy="5703829"/>
                      </a:xfrm>
                      <a:prstGeom prst="rect">
                        <a:avLst/>
                      </a:prstGeom>
                    </p:spPr>
                  </p:pic>
                </p:oleObj>
              </mc:Fallback>
            </mc:AlternateContent>
          </a:graphicData>
        </a:graphic>
      </p:graphicFrame>
      <p:sp>
        <p:nvSpPr>
          <p:cNvPr id="5" name="Title 1">
            <a:extLst>
              <a:ext uri="{FF2B5EF4-FFF2-40B4-BE49-F238E27FC236}">
                <a16:creationId xmlns:a16="http://schemas.microsoft.com/office/drawing/2014/main" id="{B486FBAB-DBF4-4200-9BB8-2DCB28DF5E0D}"/>
              </a:ext>
            </a:extLst>
          </p:cNvPr>
          <p:cNvSpPr>
            <a:spLocks noGrp="1"/>
          </p:cNvSpPr>
          <p:nvPr>
            <p:ph type="title"/>
          </p:nvPr>
        </p:nvSpPr>
        <p:spPr>
          <a:xfrm>
            <a:off x="133670" y="-13130"/>
            <a:ext cx="11924659" cy="617759"/>
          </a:xfrm>
        </p:spPr>
        <p:txBody>
          <a:bodyPr>
            <a:normAutofit fontScale="90000"/>
          </a:bodyPr>
          <a:lstStyle/>
          <a:p>
            <a:r>
              <a:rPr lang="en-GB" sz="4400" b="1" dirty="0">
                <a:solidFill>
                  <a:srgbClr val="002060"/>
                </a:solidFill>
              </a:rPr>
              <a:t>Inverse Transmission Parameters OR </a:t>
            </a:r>
            <a:r>
              <a:rPr lang="en-GB" sz="4400" b="1" dirty="0" err="1">
                <a:solidFill>
                  <a:srgbClr val="002060"/>
                </a:solidFill>
              </a:rPr>
              <a:t>abcd</a:t>
            </a:r>
            <a:r>
              <a:rPr lang="en-GB" sz="4400" b="1" dirty="0">
                <a:solidFill>
                  <a:srgbClr val="002060"/>
                </a:solidFill>
              </a:rPr>
              <a:t>  Parameters</a:t>
            </a:r>
            <a:endParaRPr lang="th-TH" dirty="0"/>
          </a:p>
        </p:txBody>
      </p:sp>
    </p:spTree>
    <p:extLst>
      <p:ext uri="{BB962C8B-B14F-4D97-AF65-F5344CB8AC3E}">
        <p14:creationId xmlns:p14="http://schemas.microsoft.com/office/powerpoint/2010/main" val="569237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10FD4-2B56-44B8-B620-E7392CFE2F51}"/>
              </a:ext>
            </a:extLst>
          </p:cNvPr>
          <p:cNvSpPr>
            <a:spLocks noGrp="1"/>
          </p:cNvSpPr>
          <p:nvPr>
            <p:ph type="title"/>
          </p:nvPr>
        </p:nvSpPr>
        <p:spPr/>
        <p:txBody>
          <a:bodyPr/>
          <a:lstStyle/>
          <a:p>
            <a:pPr algn="ctr"/>
            <a:r>
              <a:rPr lang="en-US" b="1" i="0" dirty="0">
                <a:solidFill>
                  <a:srgbClr val="7030A0"/>
                </a:solidFill>
                <a:effectLst/>
                <a:latin typeface="palatino linotype" panose="02040502050505030304" pitchFamily="18" charset="0"/>
              </a:rPr>
              <a:t>TWO PORT NETWORK PARAMETERS</a:t>
            </a:r>
            <a:br>
              <a:rPr lang="en-US" b="1" i="0" dirty="0">
                <a:solidFill>
                  <a:srgbClr val="7030A0"/>
                </a:solidFill>
                <a:effectLst/>
                <a:latin typeface="palatino linotype" panose="02040502050505030304" pitchFamily="18" charset="0"/>
              </a:rPr>
            </a:br>
            <a:endParaRPr lang="th-TH" dirty="0">
              <a:solidFill>
                <a:srgbClr val="7030A0"/>
              </a:solidFill>
            </a:endParaRPr>
          </a:p>
        </p:txBody>
      </p:sp>
      <p:sp>
        <p:nvSpPr>
          <p:cNvPr id="3" name="Content Placeholder 2">
            <a:extLst>
              <a:ext uri="{FF2B5EF4-FFF2-40B4-BE49-F238E27FC236}">
                <a16:creationId xmlns:a16="http://schemas.microsoft.com/office/drawing/2014/main" id="{1C5F0983-5CFF-4BB4-9D2F-DC55805DDE23}"/>
              </a:ext>
            </a:extLst>
          </p:cNvPr>
          <p:cNvSpPr>
            <a:spLocks noGrp="1"/>
          </p:cNvSpPr>
          <p:nvPr>
            <p:ph idx="1"/>
          </p:nvPr>
        </p:nvSpPr>
        <p:spPr>
          <a:xfrm>
            <a:off x="470019" y="1093862"/>
            <a:ext cx="11562459" cy="5580403"/>
          </a:xfrm>
        </p:spPr>
        <p:txBody>
          <a:bodyPr>
            <a:normAutofit/>
          </a:bodyPr>
          <a:lstStyle/>
          <a:p>
            <a:pPr marL="0" indent="0" algn="just">
              <a:buNone/>
            </a:pPr>
            <a:r>
              <a:rPr lang="en-US" sz="3600" dirty="0">
                <a:latin typeface="palatino linotype" panose="02040502050505030304" pitchFamily="18" charset="0"/>
              </a:rPr>
              <a:t>There are various parameters needed to analyze a two-port network. The main two port network parameters are as under:</a:t>
            </a:r>
          </a:p>
          <a:p>
            <a:pPr marL="742950" indent="-742950" algn="just">
              <a:buFont typeface="+mj-lt"/>
              <a:buAutoNum type="arabicPeriod"/>
            </a:pPr>
            <a:r>
              <a:rPr lang="en-US" sz="3600" dirty="0">
                <a:latin typeface="palatino linotype" panose="02040502050505030304" pitchFamily="18" charset="0"/>
              </a:rPr>
              <a:t>Impedance Parameters.</a:t>
            </a:r>
          </a:p>
          <a:p>
            <a:pPr marL="742950" indent="-742950" algn="just">
              <a:buFont typeface="+mj-lt"/>
              <a:buAutoNum type="arabicPeriod"/>
            </a:pPr>
            <a:r>
              <a:rPr lang="en-US" sz="3600" dirty="0">
                <a:latin typeface="palatino linotype" panose="02040502050505030304" pitchFamily="18" charset="0"/>
              </a:rPr>
              <a:t>Admittance Parameters.</a:t>
            </a:r>
          </a:p>
          <a:p>
            <a:pPr marL="742950" indent="-742950" algn="just">
              <a:buFont typeface="+mj-lt"/>
              <a:buAutoNum type="arabicPeriod"/>
            </a:pPr>
            <a:r>
              <a:rPr lang="en-US" sz="3600" dirty="0">
                <a:latin typeface="palatino linotype" panose="02040502050505030304" pitchFamily="18" charset="0"/>
              </a:rPr>
              <a:t>Hybrid Parameters.</a:t>
            </a:r>
          </a:p>
          <a:p>
            <a:pPr marL="742950" indent="-742950" algn="just">
              <a:buFont typeface="+mj-lt"/>
              <a:buAutoNum type="arabicPeriod"/>
            </a:pPr>
            <a:r>
              <a:rPr lang="en-US" sz="3600" dirty="0">
                <a:latin typeface="palatino linotype" panose="02040502050505030304" pitchFamily="18" charset="0"/>
              </a:rPr>
              <a:t>Inverse Hybrid Parameters.</a:t>
            </a:r>
          </a:p>
          <a:p>
            <a:pPr marL="742950" indent="-742950" algn="just">
              <a:buFont typeface="+mj-lt"/>
              <a:buAutoNum type="arabicPeriod"/>
            </a:pPr>
            <a:r>
              <a:rPr lang="en-US" sz="3600" dirty="0">
                <a:latin typeface="palatino linotype" panose="02040502050505030304" pitchFamily="18" charset="0"/>
              </a:rPr>
              <a:t>Transmission Parameters.</a:t>
            </a:r>
          </a:p>
          <a:p>
            <a:pPr marL="742950" indent="-742950" algn="just">
              <a:buFont typeface="+mj-lt"/>
              <a:buAutoNum type="arabicPeriod"/>
            </a:pPr>
            <a:r>
              <a:rPr lang="en-US" sz="3600" dirty="0">
                <a:latin typeface="palatino linotype" panose="02040502050505030304" pitchFamily="18" charset="0"/>
              </a:rPr>
              <a:t>Inverse Transmission Parameters.</a:t>
            </a:r>
          </a:p>
          <a:p>
            <a:pPr marL="0" indent="0" algn="just">
              <a:buNone/>
            </a:pPr>
            <a:endParaRPr lang="th-TH" sz="3600" dirty="0"/>
          </a:p>
        </p:txBody>
      </p:sp>
    </p:spTree>
    <p:extLst>
      <p:ext uri="{BB962C8B-B14F-4D97-AF65-F5344CB8AC3E}">
        <p14:creationId xmlns:p14="http://schemas.microsoft.com/office/powerpoint/2010/main" val="308215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F9FB-F278-4B64-8E23-926BCA4CE26E}"/>
              </a:ext>
            </a:extLst>
          </p:cNvPr>
          <p:cNvSpPr>
            <a:spLocks noGrp="1"/>
          </p:cNvSpPr>
          <p:nvPr>
            <p:ph type="ctrTitle"/>
          </p:nvPr>
        </p:nvSpPr>
        <p:spPr/>
        <p:txBody>
          <a:bodyPr>
            <a:normAutofit fontScale="90000"/>
          </a:bodyPr>
          <a:lstStyle/>
          <a:p>
            <a:r>
              <a:rPr lang="en-US" b="1" dirty="0">
                <a:solidFill>
                  <a:srgbClr val="7030A0"/>
                </a:solidFill>
              </a:rPr>
              <a:t>Impedance Parameters OR</a:t>
            </a:r>
            <a:br>
              <a:rPr lang="en-US" b="1" dirty="0">
                <a:solidFill>
                  <a:srgbClr val="7030A0"/>
                </a:solidFill>
              </a:rPr>
            </a:br>
            <a:r>
              <a:rPr lang="en-US" b="1" dirty="0">
                <a:solidFill>
                  <a:srgbClr val="7030A0"/>
                </a:solidFill>
              </a:rPr>
              <a:t>Z-Parameters OR</a:t>
            </a:r>
            <a:br>
              <a:rPr lang="en-US" b="1" dirty="0">
                <a:solidFill>
                  <a:srgbClr val="7030A0"/>
                </a:solidFill>
              </a:rPr>
            </a:br>
            <a:r>
              <a:rPr lang="en-US" b="1" dirty="0">
                <a:solidFill>
                  <a:srgbClr val="7030A0"/>
                </a:solidFill>
              </a:rPr>
              <a:t>Open Circuit Parameters</a:t>
            </a:r>
            <a:endParaRPr lang="th-TH" b="1" dirty="0">
              <a:solidFill>
                <a:srgbClr val="7030A0"/>
              </a:solidFill>
            </a:endParaRPr>
          </a:p>
        </p:txBody>
      </p:sp>
    </p:spTree>
    <p:extLst>
      <p:ext uri="{BB962C8B-B14F-4D97-AF65-F5344CB8AC3E}">
        <p14:creationId xmlns:p14="http://schemas.microsoft.com/office/powerpoint/2010/main" val="1052477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3" y="156119"/>
            <a:ext cx="10515600" cy="941161"/>
          </a:xfrm>
        </p:spPr>
        <p:txBody>
          <a:bodyPr>
            <a:normAutofit fontScale="90000"/>
          </a:bodyPr>
          <a:lstStyle/>
          <a:p>
            <a:pPr algn="ctr"/>
            <a:r>
              <a:rPr lang="en-GB" b="1" dirty="0">
                <a:solidFill>
                  <a:srgbClr val="0070C0"/>
                </a:solidFill>
              </a:rPr>
              <a:t>Z-Parameters OR</a:t>
            </a:r>
            <a:br>
              <a:rPr lang="en-GB" b="1" dirty="0">
                <a:solidFill>
                  <a:srgbClr val="0070C0"/>
                </a:solidFill>
              </a:rPr>
            </a:br>
            <a:r>
              <a:rPr lang="en-GB" b="1" dirty="0">
                <a:solidFill>
                  <a:srgbClr val="0070C0"/>
                </a:solidFill>
              </a:rPr>
              <a:t>Impedance Parameters</a:t>
            </a:r>
          </a:p>
        </p:txBody>
      </p:sp>
      <p:sp>
        <p:nvSpPr>
          <p:cNvPr id="3" name="Content Placeholder 2"/>
          <p:cNvSpPr>
            <a:spLocks noGrp="1"/>
          </p:cNvSpPr>
          <p:nvPr>
            <p:ph idx="1"/>
          </p:nvPr>
        </p:nvSpPr>
        <p:spPr>
          <a:xfrm>
            <a:off x="211183" y="1381488"/>
            <a:ext cx="10515600" cy="4351338"/>
          </a:xfrm>
        </p:spPr>
        <p:txBody>
          <a:bodyPr/>
          <a:lstStyle/>
          <a:p>
            <a:r>
              <a:rPr lang="en-GB" dirty="0"/>
              <a:t>We know 4 Variables in Two Port Network I</a:t>
            </a:r>
            <a:r>
              <a:rPr lang="en-GB" baseline="-25000" dirty="0"/>
              <a:t>1</a:t>
            </a:r>
            <a:r>
              <a:rPr lang="en-GB" dirty="0"/>
              <a:t> ,I</a:t>
            </a:r>
            <a:r>
              <a:rPr lang="en-GB" baseline="-25000" dirty="0"/>
              <a:t>2</a:t>
            </a:r>
            <a:r>
              <a:rPr lang="en-GB" dirty="0"/>
              <a:t>, V</a:t>
            </a:r>
            <a:r>
              <a:rPr lang="en-GB" baseline="-25000" dirty="0"/>
              <a:t>1</a:t>
            </a:r>
            <a:r>
              <a:rPr lang="en-GB" dirty="0"/>
              <a:t> and  V</a:t>
            </a:r>
            <a:r>
              <a:rPr lang="en-GB" baseline="-25000" dirty="0"/>
              <a:t>2</a:t>
            </a:r>
          </a:p>
          <a:p>
            <a:r>
              <a:rPr lang="en-GB" dirty="0"/>
              <a:t>2 Variables are Independent and 2 Variables are Dependent.</a:t>
            </a:r>
          </a:p>
          <a:p>
            <a:r>
              <a:rPr lang="en-GB" dirty="0"/>
              <a:t>I</a:t>
            </a:r>
            <a:r>
              <a:rPr lang="en-GB" baseline="-25000" dirty="0"/>
              <a:t>1</a:t>
            </a:r>
            <a:r>
              <a:rPr lang="en-GB" dirty="0"/>
              <a:t> is the current at Port 1 and I</a:t>
            </a:r>
            <a:r>
              <a:rPr lang="en-GB" baseline="-25000" dirty="0"/>
              <a:t>2 </a:t>
            </a:r>
            <a:r>
              <a:rPr lang="en-GB" dirty="0"/>
              <a:t>is the current at Port 2</a:t>
            </a:r>
          </a:p>
          <a:p>
            <a:r>
              <a:rPr lang="en-GB" dirty="0"/>
              <a:t>Similarly V</a:t>
            </a:r>
            <a:r>
              <a:rPr lang="en-GB" baseline="-25000" dirty="0"/>
              <a:t>1</a:t>
            </a:r>
            <a:r>
              <a:rPr lang="en-GB" dirty="0"/>
              <a:t> is the Voltage at Port1 and V</a:t>
            </a:r>
            <a:r>
              <a:rPr lang="en-GB" baseline="-25000" dirty="0"/>
              <a:t>2</a:t>
            </a:r>
            <a:r>
              <a:rPr lang="en-GB" dirty="0"/>
              <a:t> is the Voltage at Port 2. </a:t>
            </a:r>
          </a:p>
          <a:p>
            <a:endParaRPr lang="en-GB" baseline="-25000" dirty="0"/>
          </a:p>
          <a:p>
            <a:pPr marL="0" indent="0">
              <a:buNone/>
            </a:pPr>
            <a:endParaRPr lang="en-GB" baseline="-25000" dirty="0"/>
          </a:p>
        </p:txBody>
      </p:sp>
      <p:pic>
        <p:nvPicPr>
          <p:cNvPr id="4" name="Picture 3"/>
          <p:cNvPicPr>
            <a:picLocks noChangeAspect="1"/>
          </p:cNvPicPr>
          <p:nvPr/>
        </p:nvPicPr>
        <p:blipFill>
          <a:blip r:embed="rId2">
            <a:duotone>
              <a:schemeClr val="accent6">
                <a:shade val="45000"/>
                <a:satMod val="135000"/>
              </a:schemeClr>
              <a:prstClr val="white"/>
            </a:duotone>
          </a:blip>
          <a:stretch>
            <a:fillRect/>
          </a:stretch>
        </p:blipFill>
        <p:spPr>
          <a:xfrm>
            <a:off x="8302397" y="3678283"/>
            <a:ext cx="3686175" cy="190500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692331" y="3468188"/>
                <a:ext cx="7811589" cy="33239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3600" i="1" smtClean="0">
                              <a:latin typeface="Cambria Math" panose="02040503050406030204" pitchFamily="18" charset="0"/>
                            </a:rPr>
                          </m:ctrlPr>
                        </m:sSubPr>
                        <m:e>
                          <m:r>
                            <a:rPr lang="en-GB" sz="3600" i="1">
                              <a:latin typeface="Cambria Math" panose="02040503050406030204" pitchFamily="18" charset="0"/>
                            </a:rPr>
                            <m:t>𝑉</m:t>
                          </m:r>
                        </m:e>
                        <m:sub>
                          <m:r>
                            <a:rPr lang="en-GB" sz="3600" i="1">
                              <a:latin typeface="Cambria Math" panose="02040503050406030204" pitchFamily="18" charset="0"/>
                            </a:rPr>
                            <m:t>1</m:t>
                          </m:r>
                        </m:sub>
                      </m:sSub>
                      <m:r>
                        <m:rPr>
                          <m:nor/>
                        </m:rPr>
                        <a:rPr lang="en-GB" sz="3600" dirty="0"/>
                        <m:t> = </m:t>
                      </m:r>
                      <m:sSub>
                        <m:sSubPr>
                          <m:ctrlPr>
                            <a:rPr lang="en-GB" sz="3600" i="1">
                              <a:latin typeface="Cambria Math" panose="02040503050406030204" pitchFamily="18" charset="0"/>
                            </a:rPr>
                          </m:ctrlPr>
                        </m:sSubPr>
                        <m:e>
                          <m:r>
                            <a:rPr lang="en-GB" sz="3600" i="1">
                              <a:latin typeface="Cambria Math" panose="02040503050406030204" pitchFamily="18" charset="0"/>
                            </a:rPr>
                            <m:t>𝐼</m:t>
                          </m:r>
                        </m:e>
                        <m:sub>
                          <m:r>
                            <a:rPr lang="en-GB" sz="3600" i="1">
                              <a:latin typeface="Cambria Math" panose="02040503050406030204" pitchFamily="18" charset="0"/>
                            </a:rPr>
                            <m:t>1</m:t>
                          </m:r>
                        </m:sub>
                      </m:sSub>
                      <m:sSub>
                        <m:sSubPr>
                          <m:ctrlPr>
                            <a:rPr lang="en-GB" sz="3600" i="1" dirty="0" smtClean="0">
                              <a:latin typeface="Cambria Math" panose="02040503050406030204" pitchFamily="18" charset="0"/>
                            </a:rPr>
                          </m:ctrlPr>
                        </m:sSubPr>
                        <m:e>
                          <m:r>
                            <a:rPr lang="en-GB" sz="3600" i="1" dirty="0">
                              <a:latin typeface="Cambria Math" panose="02040503050406030204" pitchFamily="18" charset="0"/>
                            </a:rPr>
                            <m:t>𝑍</m:t>
                          </m:r>
                        </m:e>
                        <m:sub>
                          <m:r>
                            <a:rPr lang="en-GB" sz="3600" i="1" dirty="0">
                              <a:latin typeface="Cambria Math" panose="02040503050406030204" pitchFamily="18" charset="0"/>
                            </a:rPr>
                            <m:t>11</m:t>
                          </m:r>
                        </m:sub>
                      </m:sSub>
                      <m:r>
                        <m:rPr>
                          <m:nor/>
                        </m:rPr>
                        <a:rPr lang="en-GB" sz="3600" dirty="0"/>
                        <m:t>+  </m:t>
                      </m:r>
                      <m:sSub>
                        <m:sSubPr>
                          <m:ctrlPr>
                            <a:rPr lang="en-GB" sz="3600" i="1">
                              <a:latin typeface="Cambria Math" panose="02040503050406030204" pitchFamily="18" charset="0"/>
                            </a:rPr>
                          </m:ctrlPr>
                        </m:sSubPr>
                        <m:e>
                          <m:sSub>
                            <m:sSubPr>
                              <m:ctrlPr>
                                <a:rPr lang="en-GB" sz="3600" i="1" dirty="0" smtClean="0">
                                  <a:latin typeface="Cambria Math" panose="02040503050406030204" pitchFamily="18" charset="0"/>
                                </a:rPr>
                              </m:ctrlPr>
                            </m:sSubPr>
                            <m:e>
                              <m:r>
                                <a:rPr lang="en-GB" sz="3600" i="1" dirty="0">
                                  <a:latin typeface="Cambria Math" panose="02040503050406030204" pitchFamily="18" charset="0"/>
                                </a:rPr>
                                <m:t>𝑍</m:t>
                              </m:r>
                            </m:e>
                            <m:sub>
                              <m:r>
                                <a:rPr lang="en-GB" sz="3600" i="1" dirty="0">
                                  <a:latin typeface="Cambria Math" panose="02040503050406030204" pitchFamily="18" charset="0"/>
                                </a:rPr>
                                <m:t>1</m:t>
                              </m:r>
                              <m:r>
                                <a:rPr lang="en-GB" sz="3600" b="0" i="1" dirty="0" smtClean="0">
                                  <a:latin typeface="Cambria Math" panose="02040503050406030204" pitchFamily="18" charset="0"/>
                                </a:rPr>
                                <m:t>2</m:t>
                              </m:r>
                            </m:sub>
                          </m:sSub>
                          <m:r>
                            <a:rPr lang="en-GB" sz="3600" i="1">
                              <a:latin typeface="Cambria Math" panose="02040503050406030204" pitchFamily="18" charset="0"/>
                            </a:rPr>
                            <m:t>𝐼</m:t>
                          </m:r>
                        </m:e>
                        <m:sub>
                          <m:r>
                            <a:rPr lang="en-GB" sz="3600" i="1">
                              <a:latin typeface="Cambria Math" panose="02040503050406030204" pitchFamily="18" charset="0"/>
                            </a:rPr>
                            <m:t>2</m:t>
                          </m:r>
                        </m:sub>
                      </m:sSub>
                      <m:r>
                        <m:rPr>
                          <m:nor/>
                        </m:rPr>
                        <a:rPr lang="en-GB" sz="3600" dirty="0"/>
                        <m:t>  </m:t>
                      </m:r>
                    </m:oMath>
                  </m:oMathPara>
                </a14:m>
                <a:endParaRPr lang="en-GB" sz="3600" dirty="0"/>
              </a:p>
              <a:p>
                <a:pPr/>
                <a14:m>
                  <m:oMathPara xmlns:m="http://schemas.openxmlformats.org/officeDocument/2006/math">
                    <m:oMathParaPr>
                      <m:jc m:val="centerGroup"/>
                    </m:oMathParaPr>
                    <m:oMath xmlns:m="http://schemas.openxmlformats.org/officeDocument/2006/math">
                      <m:sSub>
                        <m:sSubPr>
                          <m:ctrlPr>
                            <a:rPr lang="en-GB" sz="3600" i="1" smtClean="0">
                              <a:latin typeface="Cambria Math" panose="02040503050406030204" pitchFamily="18" charset="0"/>
                            </a:rPr>
                          </m:ctrlPr>
                        </m:sSubPr>
                        <m:e>
                          <m:r>
                            <a:rPr lang="en-GB" sz="3600" i="1">
                              <a:latin typeface="Cambria Math" panose="02040503050406030204" pitchFamily="18" charset="0"/>
                            </a:rPr>
                            <m:t>𝑉</m:t>
                          </m:r>
                        </m:e>
                        <m:sub>
                          <m:r>
                            <a:rPr lang="en-GB" sz="3600" i="1">
                              <a:latin typeface="Cambria Math" panose="02040503050406030204" pitchFamily="18" charset="0"/>
                            </a:rPr>
                            <m:t>1</m:t>
                          </m:r>
                        </m:sub>
                      </m:sSub>
                      <m:r>
                        <m:rPr>
                          <m:nor/>
                        </m:rPr>
                        <a:rPr lang="en-GB" sz="3600" dirty="0"/>
                        <m:t> = </m:t>
                      </m:r>
                      <m:sSub>
                        <m:sSubPr>
                          <m:ctrlPr>
                            <a:rPr lang="en-GB" sz="3600" i="1" dirty="0">
                              <a:latin typeface="Cambria Math" panose="02040503050406030204" pitchFamily="18" charset="0"/>
                            </a:rPr>
                          </m:ctrlPr>
                        </m:sSubPr>
                        <m:e>
                          <m:r>
                            <a:rPr lang="en-GB" sz="3600" i="1" dirty="0">
                              <a:latin typeface="Cambria Math" panose="02040503050406030204" pitchFamily="18" charset="0"/>
                            </a:rPr>
                            <m:t>𝑍</m:t>
                          </m:r>
                        </m:e>
                        <m:sub>
                          <m:r>
                            <a:rPr lang="en-GB" sz="3600" i="1" dirty="0">
                              <a:latin typeface="Cambria Math" panose="02040503050406030204" pitchFamily="18" charset="0"/>
                            </a:rPr>
                            <m:t>11</m:t>
                          </m:r>
                        </m:sub>
                      </m:sSub>
                      <m:sSub>
                        <m:sSubPr>
                          <m:ctrlPr>
                            <a:rPr lang="en-GB" sz="3600" i="1">
                              <a:latin typeface="Cambria Math" panose="02040503050406030204" pitchFamily="18" charset="0"/>
                            </a:rPr>
                          </m:ctrlPr>
                        </m:sSubPr>
                        <m:e>
                          <m:r>
                            <a:rPr lang="en-GB" sz="3600" i="1">
                              <a:latin typeface="Cambria Math" panose="02040503050406030204" pitchFamily="18" charset="0"/>
                            </a:rPr>
                            <m:t>𝐼</m:t>
                          </m:r>
                        </m:e>
                        <m:sub>
                          <m:r>
                            <a:rPr lang="en-GB" sz="3600" i="1">
                              <a:latin typeface="Cambria Math" panose="02040503050406030204" pitchFamily="18" charset="0"/>
                            </a:rPr>
                            <m:t>1</m:t>
                          </m:r>
                        </m:sub>
                      </m:sSub>
                      <m:r>
                        <m:rPr>
                          <m:nor/>
                        </m:rPr>
                        <a:rPr lang="en-GB" sz="3600">
                          <a:latin typeface="Cambria Math" panose="02040503050406030204" pitchFamily="18" charset="0"/>
                        </a:rPr>
                        <m:t> </m:t>
                      </m:r>
                      <m:r>
                        <m:rPr>
                          <m:nor/>
                        </m:rPr>
                        <a:rPr lang="en-GB" sz="3600" dirty="0"/>
                        <m:t>+  </m:t>
                      </m:r>
                      <m:sSub>
                        <m:sSubPr>
                          <m:ctrlPr>
                            <a:rPr lang="en-GB" sz="3600" i="1">
                              <a:latin typeface="Cambria Math" panose="02040503050406030204" pitchFamily="18" charset="0"/>
                            </a:rPr>
                          </m:ctrlPr>
                        </m:sSubPr>
                        <m:e>
                          <m:sSub>
                            <m:sSubPr>
                              <m:ctrlPr>
                                <a:rPr lang="en-GB" sz="3600" i="1" dirty="0">
                                  <a:latin typeface="Cambria Math" panose="02040503050406030204" pitchFamily="18" charset="0"/>
                                </a:rPr>
                              </m:ctrlPr>
                            </m:sSubPr>
                            <m:e>
                              <m:r>
                                <a:rPr lang="en-GB" sz="3600" i="1" dirty="0">
                                  <a:latin typeface="Cambria Math" panose="02040503050406030204" pitchFamily="18" charset="0"/>
                                </a:rPr>
                                <m:t>𝑍</m:t>
                              </m:r>
                            </m:e>
                            <m:sub>
                              <m:r>
                                <a:rPr lang="en-GB" sz="3600" i="1" dirty="0">
                                  <a:latin typeface="Cambria Math" panose="02040503050406030204" pitchFamily="18" charset="0"/>
                                </a:rPr>
                                <m:t>12</m:t>
                              </m:r>
                            </m:sub>
                          </m:sSub>
                          <m:r>
                            <a:rPr lang="en-GB" sz="3600" i="1">
                              <a:latin typeface="Cambria Math" panose="02040503050406030204" pitchFamily="18" charset="0"/>
                            </a:rPr>
                            <m:t>𝐼</m:t>
                          </m:r>
                        </m:e>
                        <m:sub>
                          <m:r>
                            <a:rPr lang="en-GB" sz="3600" i="1">
                              <a:latin typeface="Cambria Math" panose="02040503050406030204" pitchFamily="18" charset="0"/>
                            </a:rPr>
                            <m:t>2</m:t>
                          </m:r>
                        </m:sub>
                      </m:sSub>
                      <m:r>
                        <m:rPr>
                          <m:nor/>
                        </m:rPr>
                        <a:rPr lang="en-GB" sz="3600">
                          <a:latin typeface="Cambria Math" panose="02040503050406030204" pitchFamily="18" charset="0"/>
                        </a:rPr>
                        <m:t>        (</m:t>
                      </m:r>
                      <m:r>
                        <m:rPr>
                          <m:nor/>
                        </m:rPr>
                        <a:rPr lang="en-GB" sz="3600" dirty="0"/>
                        <m:t>1</m:t>
                      </m:r>
                      <m:r>
                        <m:rPr>
                          <m:nor/>
                        </m:rPr>
                        <a:rPr lang="en-GB" sz="3600" dirty="0"/>
                        <m:t>)</m:t>
                      </m:r>
                    </m:oMath>
                  </m:oMathPara>
                </a14:m>
                <a:endParaRPr lang="en-GB" sz="3600" dirty="0"/>
              </a:p>
              <a:p>
                <a:endParaRPr lang="en-GB" sz="3600" dirty="0"/>
              </a:p>
              <a:p>
                <a:pPr/>
                <a14:m>
                  <m:oMathPara xmlns:m="http://schemas.openxmlformats.org/officeDocument/2006/math">
                    <m:oMathParaPr>
                      <m:jc m:val="centerGroup"/>
                    </m:oMathParaPr>
                    <m:oMath xmlns:m="http://schemas.openxmlformats.org/officeDocument/2006/math">
                      <m:sSub>
                        <m:sSubPr>
                          <m:ctrlPr>
                            <a:rPr lang="en-GB" sz="3600" i="1">
                              <a:latin typeface="Cambria Math" panose="02040503050406030204" pitchFamily="18" charset="0"/>
                            </a:rPr>
                          </m:ctrlPr>
                        </m:sSubPr>
                        <m:e>
                          <m:r>
                            <a:rPr lang="en-GB" sz="3600" i="1">
                              <a:latin typeface="Cambria Math" panose="02040503050406030204" pitchFamily="18" charset="0"/>
                            </a:rPr>
                            <m:t>𝑉</m:t>
                          </m:r>
                        </m:e>
                        <m:sub>
                          <m:r>
                            <a:rPr lang="en-GB" sz="3600" b="0" i="1" smtClean="0">
                              <a:latin typeface="Cambria Math" panose="02040503050406030204" pitchFamily="18" charset="0"/>
                            </a:rPr>
                            <m:t>2</m:t>
                          </m:r>
                        </m:sub>
                      </m:sSub>
                      <m:r>
                        <m:rPr>
                          <m:nor/>
                        </m:rPr>
                        <a:rPr lang="en-GB" sz="3600" dirty="0"/>
                        <m:t> = </m:t>
                      </m:r>
                      <m:sSub>
                        <m:sSubPr>
                          <m:ctrlPr>
                            <a:rPr lang="en-GB" sz="3600" i="1" dirty="0">
                              <a:latin typeface="Cambria Math" panose="02040503050406030204" pitchFamily="18" charset="0"/>
                            </a:rPr>
                          </m:ctrlPr>
                        </m:sSubPr>
                        <m:e>
                          <m:sSub>
                            <m:sSubPr>
                              <m:ctrlPr>
                                <a:rPr lang="en-GB" sz="3600" i="1" smtClean="0">
                                  <a:latin typeface="Cambria Math" panose="02040503050406030204" pitchFamily="18" charset="0"/>
                                </a:rPr>
                              </m:ctrlPr>
                            </m:sSubPr>
                            <m:e>
                              <m:r>
                                <a:rPr lang="en-GB" sz="3600" i="1">
                                  <a:latin typeface="Cambria Math" panose="02040503050406030204" pitchFamily="18" charset="0"/>
                                </a:rPr>
                                <m:t>𝐼</m:t>
                              </m:r>
                            </m:e>
                            <m:sub>
                              <m:r>
                                <a:rPr lang="en-GB" sz="3600" b="0" i="1" smtClean="0">
                                  <a:latin typeface="Cambria Math" panose="02040503050406030204" pitchFamily="18" charset="0"/>
                                </a:rPr>
                                <m:t>2</m:t>
                              </m:r>
                            </m:sub>
                          </m:sSub>
                          <m:r>
                            <a:rPr lang="en-GB" sz="3600" i="1" dirty="0">
                              <a:latin typeface="Cambria Math" panose="02040503050406030204" pitchFamily="18" charset="0"/>
                            </a:rPr>
                            <m:t>𝑍</m:t>
                          </m:r>
                        </m:e>
                        <m:sub>
                          <m:r>
                            <a:rPr lang="en-GB" sz="3600" b="0" i="1" dirty="0" smtClean="0">
                              <a:latin typeface="Cambria Math" panose="02040503050406030204" pitchFamily="18" charset="0"/>
                            </a:rPr>
                            <m:t>22</m:t>
                          </m:r>
                        </m:sub>
                      </m:sSub>
                      <m:r>
                        <m:rPr>
                          <m:nor/>
                        </m:rPr>
                        <a:rPr lang="en-GB" sz="3600" dirty="0"/>
                        <m:t> + </m:t>
                      </m:r>
                      <m:sSub>
                        <m:sSubPr>
                          <m:ctrlPr>
                            <a:rPr lang="en-GB" sz="3600" i="1" dirty="0">
                              <a:latin typeface="Cambria Math" panose="02040503050406030204" pitchFamily="18" charset="0"/>
                            </a:rPr>
                          </m:ctrlPr>
                        </m:sSubPr>
                        <m:e>
                          <m:r>
                            <a:rPr lang="en-GB" sz="3600" i="1" dirty="0">
                              <a:latin typeface="Cambria Math" panose="02040503050406030204" pitchFamily="18" charset="0"/>
                            </a:rPr>
                            <m:t>𝑍</m:t>
                          </m:r>
                        </m:e>
                        <m:sub>
                          <m:r>
                            <a:rPr lang="en-GB" sz="3600" i="1" dirty="0">
                              <a:latin typeface="Cambria Math" panose="02040503050406030204" pitchFamily="18" charset="0"/>
                            </a:rPr>
                            <m:t>2</m:t>
                          </m:r>
                          <m:r>
                            <a:rPr lang="en-GB" sz="3600" b="0" i="1" dirty="0" smtClean="0">
                              <a:latin typeface="Cambria Math" panose="02040503050406030204" pitchFamily="18" charset="0"/>
                            </a:rPr>
                            <m:t>1</m:t>
                          </m:r>
                        </m:sub>
                      </m:sSub>
                      <m:sSub>
                        <m:sSubPr>
                          <m:ctrlPr>
                            <a:rPr lang="en-GB" sz="3600" i="1">
                              <a:latin typeface="Cambria Math" panose="02040503050406030204" pitchFamily="18" charset="0"/>
                            </a:rPr>
                          </m:ctrlPr>
                        </m:sSubPr>
                        <m:e>
                          <m:r>
                            <a:rPr lang="en-GB" sz="3600" i="1">
                              <a:latin typeface="Cambria Math" panose="02040503050406030204" pitchFamily="18" charset="0"/>
                            </a:rPr>
                            <m:t>𝐼</m:t>
                          </m:r>
                        </m:e>
                        <m:sub>
                          <m:r>
                            <a:rPr lang="en-GB" sz="3600" b="0" i="1" smtClean="0">
                              <a:latin typeface="Cambria Math" panose="02040503050406030204" pitchFamily="18" charset="0"/>
                            </a:rPr>
                            <m:t>1</m:t>
                          </m:r>
                        </m:sub>
                      </m:sSub>
                      <m:r>
                        <m:rPr>
                          <m:nor/>
                        </m:rPr>
                        <a:rPr lang="en-GB" sz="3600" dirty="0"/>
                        <m:t> </m:t>
                      </m:r>
                    </m:oMath>
                  </m:oMathPara>
                </a14:m>
                <a:endParaRPr lang="en-GB" sz="3600" dirty="0"/>
              </a:p>
              <a:p>
                <a14:m>
                  <m:oMath xmlns:m="http://schemas.openxmlformats.org/officeDocument/2006/math">
                    <m:sSub>
                      <m:sSubPr>
                        <m:ctrlPr>
                          <a:rPr lang="en-GB" sz="3600" i="1" smtClean="0">
                            <a:latin typeface="Cambria Math" panose="02040503050406030204" pitchFamily="18" charset="0"/>
                          </a:rPr>
                        </m:ctrlPr>
                      </m:sSubPr>
                      <m:e>
                        <m:r>
                          <a:rPr lang="en-GB" sz="3600" b="0" i="1" smtClean="0">
                            <a:latin typeface="Cambria Math" panose="02040503050406030204" pitchFamily="18" charset="0"/>
                          </a:rPr>
                          <m:t>                      </m:t>
                        </m:r>
                        <m:r>
                          <a:rPr lang="en-GB" sz="3600" i="1">
                            <a:latin typeface="Cambria Math" panose="02040503050406030204" pitchFamily="18" charset="0"/>
                          </a:rPr>
                          <m:t>𝑉</m:t>
                        </m:r>
                      </m:e>
                      <m:sub>
                        <m:r>
                          <a:rPr lang="en-GB" sz="3600" i="1">
                            <a:latin typeface="Cambria Math" panose="02040503050406030204" pitchFamily="18" charset="0"/>
                          </a:rPr>
                          <m:t>2</m:t>
                        </m:r>
                      </m:sub>
                    </m:sSub>
                    <m:r>
                      <m:rPr>
                        <m:nor/>
                      </m:rPr>
                      <a:rPr lang="en-GB" sz="3600" dirty="0"/>
                      <m:t> =</m:t>
                    </m:r>
                    <m:sSub>
                      <m:sSubPr>
                        <m:ctrlPr>
                          <a:rPr lang="en-GB" sz="3600" i="1" dirty="0" smtClean="0">
                            <a:latin typeface="Cambria Math" panose="02040503050406030204" pitchFamily="18" charset="0"/>
                          </a:rPr>
                        </m:ctrlPr>
                      </m:sSubPr>
                      <m:e>
                        <m:r>
                          <a:rPr lang="en-GB" sz="3600" i="1" dirty="0">
                            <a:latin typeface="Cambria Math" panose="02040503050406030204" pitchFamily="18" charset="0"/>
                          </a:rPr>
                          <m:t>𝑍</m:t>
                        </m:r>
                      </m:e>
                      <m:sub>
                        <m:r>
                          <a:rPr lang="en-GB" sz="3600" i="1" dirty="0">
                            <a:latin typeface="Cambria Math" panose="02040503050406030204" pitchFamily="18" charset="0"/>
                          </a:rPr>
                          <m:t>21</m:t>
                        </m:r>
                      </m:sub>
                    </m:sSub>
                    <m:sSub>
                      <m:sSubPr>
                        <m:ctrlPr>
                          <a:rPr lang="en-GB" sz="3600" i="1">
                            <a:latin typeface="Cambria Math" panose="02040503050406030204" pitchFamily="18" charset="0"/>
                          </a:rPr>
                        </m:ctrlPr>
                      </m:sSubPr>
                      <m:e>
                        <m:r>
                          <a:rPr lang="en-GB" sz="3600" i="1">
                            <a:latin typeface="Cambria Math" panose="02040503050406030204" pitchFamily="18" charset="0"/>
                          </a:rPr>
                          <m:t>𝐼</m:t>
                        </m:r>
                      </m:e>
                      <m:sub>
                        <m:r>
                          <a:rPr lang="en-GB" sz="3600" i="1">
                            <a:latin typeface="Cambria Math" panose="02040503050406030204" pitchFamily="18" charset="0"/>
                          </a:rPr>
                          <m:t>1</m:t>
                        </m:r>
                      </m:sub>
                    </m:sSub>
                    <m:r>
                      <a:rPr lang="en-GB" sz="3600" b="0" i="1" smtClean="0">
                        <a:latin typeface="Cambria Math" panose="02040503050406030204" pitchFamily="18" charset="0"/>
                      </a:rPr>
                      <m:t>+ </m:t>
                    </m:r>
                    <m:sSub>
                      <m:sSubPr>
                        <m:ctrlPr>
                          <a:rPr lang="en-GB" sz="3600" i="1" dirty="0">
                            <a:latin typeface="Cambria Math" panose="02040503050406030204" pitchFamily="18" charset="0"/>
                          </a:rPr>
                        </m:ctrlPr>
                      </m:sSubPr>
                      <m:e>
                        <m:r>
                          <a:rPr lang="en-GB" sz="3600" i="1" dirty="0">
                            <a:latin typeface="Cambria Math" panose="02040503050406030204" pitchFamily="18" charset="0"/>
                          </a:rPr>
                          <m:t>𝑍</m:t>
                        </m:r>
                      </m:e>
                      <m:sub>
                        <m:r>
                          <a:rPr lang="en-GB" sz="3600" i="1" dirty="0">
                            <a:latin typeface="Cambria Math" panose="02040503050406030204" pitchFamily="18" charset="0"/>
                          </a:rPr>
                          <m:t>22</m:t>
                        </m:r>
                      </m:sub>
                    </m:sSub>
                    <m:sSub>
                      <m:sSubPr>
                        <m:ctrlPr>
                          <a:rPr lang="en-GB" sz="3600" i="1" smtClean="0">
                            <a:latin typeface="Cambria Math" panose="02040503050406030204" pitchFamily="18" charset="0"/>
                          </a:rPr>
                        </m:ctrlPr>
                      </m:sSubPr>
                      <m:e>
                        <m:r>
                          <a:rPr lang="en-GB" sz="3600" i="1">
                            <a:latin typeface="Cambria Math" panose="02040503050406030204" pitchFamily="18" charset="0"/>
                          </a:rPr>
                          <m:t>𝐼</m:t>
                        </m:r>
                      </m:e>
                      <m:sub>
                        <m:r>
                          <a:rPr lang="en-GB" sz="3600" i="1">
                            <a:latin typeface="Cambria Math" panose="02040503050406030204" pitchFamily="18" charset="0"/>
                          </a:rPr>
                          <m:t>2</m:t>
                        </m:r>
                      </m:sub>
                    </m:sSub>
                  </m:oMath>
                </a14:m>
                <a:r>
                  <a:rPr lang="en-GB" sz="3600" dirty="0"/>
                  <a:t>      (2)</a:t>
                </a:r>
              </a:p>
              <a:p>
                <a:endParaRPr lang="en-GB" sz="3600" dirty="0"/>
              </a:p>
            </p:txBody>
          </p:sp>
        </mc:Choice>
        <mc:Fallback xmlns="">
          <p:sp>
            <p:nvSpPr>
              <p:cNvPr id="6" name="TextBox 5"/>
              <p:cNvSpPr txBox="1">
                <a:spLocks noRot="1" noChangeAspect="1" noMove="1" noResize="1" noEditPoints="1" noAdjustHandles="1" noChangeArrowheads="1" noChangeShapeType="1" noTextEdit="1"/>
              </p:cNvSpPr>
              <p:nvPr/>
            </p:nvSpPr>
            <p:spPr>
              <a:xfrm>
                <a:off x="692331" y="3468188"/>
                <a:ext cx="7811589" cy="3323987"/>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96721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1110344" y="3024053"/>
                <a:ext cx="5342707" cy="11319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4000" i="1" smtClean="0">
                              <a:latin typeface="Cambria Math" panose="02040503050406030204" pitchFamily="18" charset="0"/>
                            </a:rPr>
                          </m:ctrlPr>
                        </m:dPr>
                        <m:e>
                          <m:eqArr>
                            <m:eqArrPr>
                              <m:ctrlPr>
                                <a:rPr lang="en-GB" sz="4000" i="1" smtClean="0">
                                  <a:latin typeface="Cambria Math" panose="02040503050406030204" pitchFamily="18" charset="0"/>
                                </a:rPr>
                              </m:ctrlPr>
                            </m:eqArrPr>
                            <m:e>
                              <m:sSub>
                                <m:sSubPr>
                                  <m:ctrlPr>
                                    <a:rPr lang="en-GB" sz="4000" i="1" smtClean="0">
                                      <a:latin typeface="Cambria Math" panose="02040503050406030204" pitchFamily="18" charset="0"/>
                                    </a:rPr>
                                  </m:ctrlPr>
                                </m:sSubPr>
                                <m:e>
                                  <m:r>
                                    <a:rPr lang="en-GB" sz="4000" b="0" i="1" smtClean="0">
                                      <a:latin typeface="Cambria Math" panose="02040503050406030204" pitchFamily="18" charset="0"/>
                                    </a:rPr>
                                    <m:t>𝑉</m:t>
                                  </m:r>
                                </m:e>
                                <m:sub>
                                  <m:r>
                                    <a:rPr lang="en-GB" sz="4000" b="0" i="1" smtClean="0">
                                      <a:latin typeface="Cambria Math" panose="02040503050406030204" pitchFamily="18" charset="0"/>
                                    </a:rPr>
                                    <m:t>1</m:t>
                                  </m:r>
                                </m:sub>
                              </m:sSub>
                            </m:e>
                            <m:e>
                              <m:sSub>
                                <m:sSubPr>
                                  <m:ctrlPr>
                                    <a:rPr lang="en-GB" sz="4000" i="1" smtClean="0">
                                      <a:latin typeface="Cambria Math" panose="02040503050406030204" pitchFamily="18" charset="0"/>
                                    </a:rPr>
                                  </m:ctrlPr>
                                </m:sSubPr>
                                <m:e>
                                  <m:r>
                                    <a:rPr lang="en-GB" sz="4000" b="0" i="1" smtClean="0">
                                      <a:latin typeface="Cambria Math" panose="02040503050406030204" pitchFamily="18" charset="0"/>
                                    </a:rPr>
                                    <m:t>𝑉</m:t>
                                  </m:r>
                                </m:e>
                                <m:sub>
                                  <m:r>
                                    <a:rPr lang="en-GB" sz="4000" b="0" i="1" smtClean="0">
                                      <a:latin typeface="Cambria Math" panose="02040503050406030204" pitchFamily="18" charset="0"/>
                                    </a:rPr>
                                    <m:t>2</m:t>
                                  </m:r>
                                </m:sub>
                              </m:sSub>
                            </m:e>
                          </m:eqArr>
                        </m:e>
                      </m:d>
                      <m:r>
                        <a:rPr lang="en-GB" sz="4000" b="0" i="1" smtClean="0">
                          <a:latin typeface="Cambria Math" panose="02040503050406030204" pitchFamily="18" charset="0"/>
                        </a:rPr>
                        <m:t> = </m:t>
                      </m:r>
                      <m:d>
                        <m:dPr>
                          <m:begChr m:val="["/>
                          <m:endChr m:val="]"/>
                          <m:ctrlPr>
                            <a:rPr lang="en-GB" sz="4000" b="0" i="1" smtClean="0">
                              <a:latin typeface="Cambria Math" panose="02040503050406030204" pitchFamily="18" charset="0"/>
                            </a:rPr>
                          </m:ctrlPr>
                        </m:dPr>
                        <m:e>
                          <m:m>
                            <m:mPr>
                              <m:mcs>
                                <m:mc>
                                  <m:mcPr>
                                    <m:count m:val="2"/>
                                    <m:mcJc m:val="center"/>
                                  </m:mcPr>
                                </m:mc>
                              </m:mcs>
                              <m:ctrlPr>
                                <a:rPr lang="en-GB" sz="4000" b="0" i="1" smtClean="0">
                                  <a:latin typeface="Cambria Math" panose="02040503050406030204" pitchFamily="18" charset="0"/>
                                </a:rPr>
                              </m:ctrlPr>
                            </m:mPr>
                            <m:mr>
                              <m:e>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𝑍</m:t>
                                    </m:r>
                                  </m:e>
                                  <m:sub>
                                    <m:r>
                                      <a:rPr lang="en-GB" sz="4000" b="0" i="1" smtClean="0">
                                        <a:latin typeface="Cambria Math" panose="02040503050406030204" pitchFamily="18" charset="0"/>
                                      </a:rPr>
                                      <m:t>11</m:t>
                                    </m:r>
                                  </m:sub>
                                </m:sSub>
                              </m:e>
                              <m:e>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𝑍</m:t>
                                    </m:r>
                                  </m:e>
                                  <m:sub>
                                    <m:r>
                                      <a:rPr lang="en-GB" sz="4000" b="0" i="1" smtClean="0">
                                        <a:latin typeface="Cambria Math" panose="02040503050406030204" pitchFamily="18" charset="0"/>
                                      </a:rPr>
                                      <m:t>12</m:t>
                                    </m:r>
                                  </m:sub>
                                </m:sSub>
                              </m:e>
                            </m:mr>
                            <m:mr>
                              <m:e>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𝑍</m:t>
                                    </m:r>
                                  </m:e>
                                  <m:sub>
                                    <m:r>
                                      <a:rPr lang="en-GB" sz="4000" b="0" i="1" smtClean="0">
                                        <a:latin typeface="Cambria Math" panose="02040503050406030204" pitchFamily="18" charset="0"/>
                                      </a:rPr>
                                      <m:t>21</m:t>
                                    </m:r>
                                  </m:sub>
                                </m:sSub>
                              </m:e>
                              <m:e>
                                <m:sSub>
                                  <m:sSubPr>
                                    <m:ctrlPr>
                                      <a:rPr lang="en-GB" sz="4000" b="0" i="1" smtClean="0">
                                        <a:latin typeface="Cambria Math" panose="02040503050406030204" pitchFamily="18" charset="0"/>
                                      </a:rPr>
                                    </m:ctrlPr>
                                  </m:sSubPr>
                                  <m:e>
                                    <m:r>
                                      <a:rPr lang="en-GB" sz="4000" b="0" i="1" smtClean="0">
                                        <a:latin typeface="Cambria Math" panose="02040503050406030204" pitchFamily="18" charset="0"/>
                                      </a:rPr>
                                      <m:t>𝑍</m:t>
                                    </m:r>
                                  </m:e>
                                  <m:sub>
                                    <m:r>
                                      <a:rPr lang="en-GB" sz="4000" b="0" i="1" smtClean="0">
                                        <a:latin typeface="Cambria Math" panose="02040503050406030204" pitchFamily="18" charset="0"/>
                                      </a:rPr>
                                      <m:t>22</m:t>
                                    </m:r>
                                  </m:sub>
                                </m:sSub>
                              </m:e>
                            </m:mr>
                          </m:m>
                        </m:e>
                      </m:d>
                      <m:d>
                        <m:dPr>
                          <m:begChr m:val="["/>
                          <m:endChr m:val="]"/>
                          <m:ctrlPr>
                            <a:rPr lang="en-GB" sz="4000" i="1" smtClean="0">
                              <a:latin typeface="Cambria Math" panose="02040503050406030204" pitchFamily="18" charset="0"/>
                            </a:rPr>
                          </m:ctrlPr>
                        </m:dPr>
                        <m:e>
                          <m:eqArr>
                            <m:eqArrPr>
                              <m:ctrlPr>
                                <a:rPr lang="en-GB" sz="4000" i="1" smtClean="0">
                                  <a:latin typeface="Cambria Math" panose="02040503050406030204" pitchFamily="18" charset="0"/>
                                </a:rPr>
                              </m:ctrlPr>
                            </m:eqArrPr>
                            <m:e>
                              <m:sSub>
                                <m:sSubPr>
                                  <m:ctrlPr>
                                    <a:rPr lang="en-GB" sz="4000" i="1" smtClean="0">
                                      <a:latin typeface="Cambria Math" panose="02040503050406030204" pitchFamily="18" charset="0"/>
                                    </a:rPr>
                                  </m:ctrlPr>
                                </m:sSubPr>
                                <m:e>
                                  <m:r>
                                    <a:rPr lang="en-GB" sz="4000" b="0" i="1" smtClean="0">
                                      <a:latin typeface="Cambria Math" panose="02040503050406030204" pitchFamily="18" charset="0"/>
                                    </a:rPr>
                                    <m:t>𝐼</m:t>
                                  </m:r>
                                </m:e>
                                <m:sub>
                                  <m:r>
                                    <a:rPr lang="en-GB" sz="4000" b="0" i="1" smtClean="0">
                                      <a:latin typeface="Cambria Math" panose="02040503050406030204" pitchFamily="18" charset="0"/>
                                    </a:rPr>
                                    <m:t>1</m:t>
                                  </m:r>
                                </m:sub>
                              </m:sSub>
                            </m:e>
                            <m:e>
                              <m:sSub>
                                <m:sSubPr>
                                  <m:ctrlPr>
                                    <a:rPr lang="en-GB" sz="4000" i="1" smtClean="0">
                                      <a:latin typeface="Cambria Math" panose="02040503050406030204" pitchFamily="18" charset="0"/>
                                    </a:rPr>
                                  </m:ctrlPr>
                                </m:sSubPr>
                                <m:e>
                                  <m:r>
                                    <a:rPr lang="en-GB" sz="4000" b="0" i="1" smtClean="0">
                                      <a:latin typeface="Cambria Math" panose="02040503050406030204" pitchFamily="18" charset="0"/>
                                    </a:rPr>
                                    <m:t>𝐼</m:t>
                                  </m:r>
                                </m:e>
                                <m:sub>
                                  <m:r>
                                    <a:rPr lang="en-GB" sz="4000" b="0" i="1" smtClean="0">
                                      <a:latin typeface="Cambria Math" panose="02040503050406030204" pitchFamily="18" charset="0"/>
                                    </a:rPr>
                                    <m:t>2</m:t>
                                  </m:r>
                                </m:sub>
                              </m:sSub>
                            </m:e>
                          </m:eqArr>
                        </m:e>
                      </m:d>
                    </m:oMath>
                  </m:oMathPara>
                </a14:m>
                <a:endParaRPr lang="en-GB" sz="4000" dirty="0"/>
              </a:p>
            </p:txBody>
          </p:sp>
        </mc:Choice>
        <mc:Fallback xmlns="">
          <p:sp>
            <p:nvSpPr>
              <p:cNvPr id="4" name="TextBox 3"/>
              <p:cNvSpPr txBox="1">
                <a:spLocks noRot="1" noChangeAspect="1" noMove="1" noResize="1" noEditPoints="1" noAdjustHandles="1" noChangeArrowheads="1" noChangeShapeType="1" noTextEdit="1"/>
              </p:cNvSpPr>
              <p:nvPr/>
            </p:nvSpPr>
            <p:spPr>
              <a:xfrm>
                <a:off x="1110344" y="3024053"/>
                <a:ext cx="5342707" cy="113191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18011" y="1101860"/>
                <a:ext cx="5930537" cy="15696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en-GB" sz="3200" i="1">
                              <a:latin typeface="Cambria Math" panose="02040503050406030204" pitchFamily="18" charset="0"/>
                            </a:rPr>
                            <m:t>𝑉</m:t>
                          </m:r>
                        </m:e>
                        <m:sub>
                          <m:r>
                            <a:rPr lang="en-GB" sz="3200" i="1">
                              <a:latin typeface="Cambria Math" panose="02040503050406030204" pitchFamily="18" charset="0"/>
                            </a:rPr>
                            <m:t>1</m:t>
                          </m:r>
                        </m:sub>
                      </m:sSub>
                      <m:r>
                        <m:rPr>
                          <m:nor/>
                        </m:rPr>
                        <a:rPr lang="en-GB" sz="3200" dirty="0"/>
                        <m:t> = </m:t>
                      </m:r>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11</m:t>
                          </m:r>
                        </m:sub>
                      </m:sSub>
                      <m:sSub>
                        <m:sSubPr>
                          <m:ctrlPr>
                            <a:rPr lang="en-GB" sz="3200" i="1">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1</m:t>
                          </m:r>
                        </m:sub>
                      </m:sSub>
                      <m:r>
                        <m:rPr>
                          <m:nor/>
                        </m:rPr>
                        <a:rPr lang="en-GB" sz="3200">
                          <a:latin typeface="Cambria Math" panose="02040503050406030204" pitchFamily="18" charset="0"/>
                        </a:rPr>
                        <m:t> </m:t>
                      </m:r>
                      <m:r>
                        <m:rPr>
                          <m:nor/>
                        </m:rPr>
                        <a:rPr lang="en-GB" sz="3200" dirty="0"/>
                        <m:t>+  </m:t>
                      </m:r>
                      <m:sSub>
                        <m:sSubPr>
                          <m:ctrlPr>
                            <a:rPr lang="en-GB" sz="3200" i="1">
                              <a:latin typeface="Cambria Math" panose="02040503050406030204" pitchFamily="18" charset="0"/>
                            </a:rPr>
                          </m:ctrlPr>
                        </m:sSubPr>
                        <m:e>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12</m:t>
                              </m:r>
                            </m:sub>
                          </m:sSub>
                          <m:r>
                            <a:rPr lang="en-GB" sz="3200" i="1">
                              <a:latin typeface="Cambria Math" panose="02040503050406030204" pitchFamily="18" charset="0"/>
                            </a:rPr>
                            <m:t>𝐼</m:t>
                          </m:r>
                        </m:e>
                        <m:sub>
                          <m:r>
                            <a:rPr lang="en-GB" sz="3200" i="1">
                              <a:latin typeface="Cambria Math" panose="02040503050406030204" pitchFamily="18" charset="0"/>
                            </a:rPr>
                            <m:t>2</m:t>
                          </m:r>
                        </m:sub>
                      </m:sSub>
                      <m:r>
                        <m:rPr>
                          <m:nor/>
                        </m:rPr>
                        <a:rPr lang="en-GB" sz="3200">
                          <a:latin typeface="Cambria Math" panose="02040503050406030204" pitchFamily="18" charset="0"/>
                        </a:rPr>
                        <m:t>        (</m:t>
                      </m:r>
                      <m:r>
                        <m:rPr>
                          <m:nor/>
                        </m:rPr>
                        <a:rPr lang="en-GB" sz="3200" dirty="0"/>
                        <m:t>1</m:t>
                      </m:r>
                      <m:r>
                        <m:rPr>
                          <m:nor/>
                        </m:rPr>
                        <a:rPr lang="en-GB" sz="3200" dirty="0"/>
                        <m:t>)</m:t>
                      </m:r>
                    </m:oMath>
                  </m:oMathPara>
                </a14:m>
                <a:endParaRPr lang="en-GB" sz="3200" dirty="0"/>
              </a:p>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a:rPr lang="en-GB" sz="3200" i="1">
                              <a:latin typeface="Cambria Math" panose="02040503050406030204" pitchFamily="18" charset="0"/>
                            </a:rPr>
                            <m:t>𝑉</m:t>
                          </m:r>
                        </m:e>
                        <m:sub>
                          <m:r>
                            <a:rPr lang="en-GB" sz="3200" i="1">
                              <a:latin typeface="Cambria Math" panose="02040503050406030204" pitchFamily="18" charset="0"/>
                            </a:rPr>
                            <m:t>2</m:t>
                          </m:r>
                        </m:sub>
                      </m:sSub>
                      <m:r>
                        <m:rPr>
                          <m:nor/>
                        </m:rPr>
                        <a:rPr lang="en-GB" sz="3200" dirty="0"/>
                        <m:t> =</m:t>
                      </m:r>
                      <m:sSub>
                        <m:sSubPr>
                          <m:ctrlPr>
                            <a:rPr lang="en-GB" sz="3200" i="1" dirty="0" smtClean="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21</m:t>
                          </m:r>
                        </m:sub>
                      </m:sSub>
                      <m:sSub>
                        <m:sSubPr>
                          <m:ctrlPr>
                            <a:rPr lang="en-GB" sz="3200" i="1">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1</m:t>
                          </m:r>
                        </m:sub>
                      </m:sSub>
                      <m:r>
                        <a:rPr lang="en-GB" sz="3200" b="0" i="1" smtClean="0">
                          <a:latin typeface="Cambria Math" panose="02040503050406030204" pitchFamily="18" charset="0"/>
                        </a:rPr>
                        <m:t>+ </m:t>
                      </m:r>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22</m:t>
                          </m:r>
                        </m:sub>
                      </m:sSub>
                      <m:sSub>
                        <m:sSubPr>
                          <m:ctrlPr>
                            <a:rPr lang="en-GB" sz="3200" i="1" smtClean="0">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2</m:t>
                          </m:r>
                        </m:sub>
                      </m:sSub>
                      <m:r>
                        <m:rPr>
                          <m:nor/>
                        </m:rPr>
                        <a:rPr lang="en-GB" sz="3200" b="0" i="0">
                          <a:latin typeface="Cambria Math" panose="02040503050406030204" pitchFamily="18" charset="0"/>
                        </a:rPr>
                        <m:t>        </m:t>
                      </m:r>
                      <m:r>
                        <m:rPr>
                          <m:nor/>
                        </m:rPr>
                        <a:rPr lang="en-GB" sz="3200" dirty="0"/>
                        <m:t> (</m:t>
                      </m:r>
                      <m:r>
                        <m:rPr>
                          <m:nor/>
                        </m:rPr>
                        <a:rPr lang="en-GB" sz="3200" dirty="0"/>
                        <m:t>2</m:t>
                      </m:r>
                      <m:r>
                        <m:rPr>
                          <m:nor/>
                        </m:rPr>
                        <a:rPr lang="en-GB" sz="3200" dirty="0"/>
                        <m:t>)</m:t>
                      </m:r>
                    </m:oMath>
                  </m:oMathPara>
                </a14:m>
                <a:endParaRPr lang="en-GB" sz="3200" dirty="0"/>
              </a:p>
              <a:p>
                <a:endParaRPr lang="en-GB" sz="3200" dirty="0"/>
              </a:p>
            </p:txBody>
          </p:sp>
        </mc:Choice>
        <mc:Fallback xmlns="">
          <p:sp>
            <p:nvSpPr>
              <p:cNvPr id="6" name="Rectangle 5"/>
              <p:cNvSpPr>
                <a:spLocks noRot="1" noChangeAspect="1" noMove="1" noResize="1" noEditPoints="1" noAdjustHandles="1" noChangeArrowheads="1" noChangeShapeType="1" noTextEdit="1"/>
              </p:cNvSpPr>
              <p:nvPr/>
            </p:nvSpPr>
            <p:spPr>
              <a:xfrm>
                <a:off x="418011" y="1101860"/>
                <a:ext cx="5930537" cy="1569660"/>
              </a:xfrm>
              <a:prstGeom prst="rect">
                <a:avLst/>
              </a:prstGeom>
              <a:blipFill>
                <a:blip r:embed="rId3"/>
                <a:stretch>
                  <a:fillRect/>
                </a:stretch>
              </a:blipFill>
            </p:spPr>
            <p:txBody>
              <a:bodyPr/>
              <a:lstStyle/>
              <a:p>
                <a:r>
                  <a:rPr lang="en-GB">
                    <a:noFill/>
                  </a:rPr>
                  <a:t> </a:t>
                </a:r>
              </a:p>
            </p:txBody>
          </p:sp>
        </mc:Fallback>
      </mc:AlternateContent>
      <p:sp>
        <p:nvSpPr>
          <p:cNvPr id="7" name="Rectangle 6"/>
          <p:cNvSpPr/>
          <p:nvPr/>
        </p:nvSpPr>
        <p:spPr>
          <a:xfrm>
            <a:off x="930047" y="2538940"/>
            <a:ext cx="4509761" cy="369332"/>
          </a:xfrm>
          <a:prstGeom prst="rect">
            <a:avLst/>
          </a:prstGeom>
        </p:spPr>
        <p:txBody>
          <a:bodyPr wrap="none">
            <a:spAutoFit/>
          </a:bodyPr>
          <a:lstStyle/>
          <a:p>
            <a:r>
              <a:rPr lang="en-GB" b="1" dirty="0">
                <a:solidFill>
                  <a:srgbClr val="0070C0"/>
                </a:solidFill>
              </a:rPr>
              <a:t>Convert equation (1) and (2) into matrix form</a:t>
            </a:r>
          </a:p>
        </p:txBody>
      </p:sp>
      <p:sp>
        <p:nvSpPr>
          <p:cNvPr id="8" name="TextBox 7"/>
          <p:cNvSpPr txBox="1"/>
          <p:nvPr/>
        </p:nvSpPr>
        <p:spPr>
          <a:xfrm>
            <a:off x="3931920" y="5055325"/>
            <a:ext cx="5316583" cy="369332"/>
          </a:xfrm>
          <a:prstGeom prst="rect">
            <a:avLst/>
          </a:prstGeom>
          <a:noFill/>
        </p:spPr>
        <p:txBody>
          <a:bodyPr wrap="square" rtlCol="0">
            <a:spAutoFit/>
          </a:bodyPr>
          <a:lstStyle/>
          <a:p>
            <a:r>
              <a:rPr lang="en-GB" b="1" dirty="0"/>
              <a:t>Impedance Matrix</a:t>
            </a:r>
          </a:p>
        </p:txBody>
      </p:sp>
      <p:sp>
        <p:nvSpPr>
          <p:cNvPr id="9" name="Rectangle 8"/>
          <p:cNvSpPr/>
          <p:nvPr/>
        </p:nvSpPr>
        <p:spPr>
          <a:xfrm>
            <a:off x="3840480" y="4807131"/>
            <a:ext cx="2743200" cy="80989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 name="Elbow Connector 10"/>
          <p:cNvCxnSpPr>
            <a:endCxn id="9" idx="0"/>
          </p:cNvCxnSpPr>
          <p:nvPr/>
        </p:nvCxnSpPr>
        <p:spPr>
          <a:xfrm rot="16200000" flipH="1">
            <a:off x="4643846" y="4238896"/>
            <a:ext cx="692331" cy="44413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079862" y="5024845"/>
            <a:ext cx="5316583" cy="369332"/>
          </a:xfrm>
          <a:prstGeom prst="rect">
            <a:avLst/>
          </a:prstGeom>
          <a:noFill/>
        </p:spPr>
        <p:txBody>
          <a:bodyPr wrap="square" rtlCol="0">
            <a:spAutoFit/>
          </a:bodyPr>
          <a:lstStyle/>
          <a:p>
            <a:r>
              <a:rPr lang="en-GB" b="1" dirty="0"/>
              <a:t>Voltage Matrix</a:t>
            </a:r>
          </a:p>
        </p:txBody>
      </p:sp>
      <p:sp>
        <p:nvSpPr>
          <p:cNvPr id="15" name="Rectangle 14"/>
          <p:cNvSpPr/>
          <p:nvPr/>
        </p:nvSpPr>
        <p:spPr>
          <a:xfrm>
            <a:off x="988422" y="4828902"/>
            <a:ext cx="2743200" cy="80989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6775268" y="5050970"/>
            <a:ext cx="5316583" cy="369332"/>
          </a:xfrm>
          <a:prstGeom prst="rect">
            <a:avLst/>
          </a:prstGeom>
          <a:noFill/>
        </p:spPr>
        <p:txBody>
          <a:bodyPr wrap="square" rtlCol="0">
            <a:spAutoFit/>
          </a:bodyPr>
          <a:lstStyle/>
          <a:p>
            <a:r>
              <a:rPr lang="en-GB" b="1" dirty="0"/>
              <a:t>Current Matrix</a:t>
            </a:r>
          </a:p>
        </p:txBody>
      </p:sp>
      <p:sp>
        <p:nvSpPr>
          <p:cNvPr id="17" name="Rectangle 16"/>
          <p:cNvSpPr/>
          <p:nvPr/>
        </p:nvSpPr>
        <p:spPr>
          <a:xfrm>
            <a:off x="6683828" y="4802776"/>
            <a:ext cx="2743200" cy="809897"/>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Elbow Connector 17"/>
          <p:cNvCxnSpPr/>
          <p:nvPr/>
        </p:nvCxnSpPr>
        <p:spPr>
          <a:xfrm rot="16200000" flipH="1">
            <a:off x="1439092" y="4286793"/>
            <a:ext cx="692331" cy="444137"/>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a:endCxn id="17" idx="0"/>
          </p:cNvCxnSpPr>
          <p:nvPr/>
        </p:nvCxnSpPr>
        <p:spPr>
          <a:xfrm>
            <a:off x="5939246" y="4175759"/>
            <a:ext cx="2116182" cy="627017"/>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p:cNvSpPr txBox="1"/>
              <p:nvPr/>
            </p:nvSpPr>
            <p:spPr>
              <a:xfrm>
                <a:off x="1406436" y="5802087"/>
                <a:ext cx="5342707"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4000" i="1" smtClean="0">
                              <a:latin typeface="Cambria Math" panose="02040503050406030204" pitchFamily="18" charset="0"/>
                            </a:rPr>
                          </m:ctrlPr>
                        </m:dPr>
                        <m:e>
                          <m:r>
                            <a:rPr lang="en-GB" sz="4000" i="1" smtClean="0">
                              <a:latin typeface="Cambria Math" panose="02040503050406030204" pitchFamily="18" charset="0"/>
                            </a:rPr>
                            <m:t>𝑉</m:t>
                          </m:r>
                        </m:e>
                      </m:d>
                      <m:r>
                        <a:rPr lang="en-GB" sz="4000" b="0" i="1" smtClean="0">
                          <a:latin typeface="Cambria Math" panose="02040503050406030204" pitchFamily="18" charset="0"/>
                        </a:rPr>
                        <m:t> = </m:t>
                      </m:r>
                      <m:d>
                        <m:dPr>
                          <m:begChr m:val="["/>
                          <m:endChr m:val="]"/>
                          <m:ctrlPr>
                            <a:rPr lang="en-GB" sz="4000" b="0" i="1" smtClean="0">
                              <a:latin typeface="Cambria Math" panose="02040503050406030204" pitchFamily="18" charset="0"/>
                            </a:rPr>
                          </m:ctrlPr>
                        </m:dPr>
                        <m:e>
                          <m:r>
                            <a:rPr lang="en-GB" sz="4000" b="0" i="1" smtClean="0">
                              <a:latin typeface="Cambria Math" panose="02040503050406030204" pitchFamily="18" charset="0"/>
                            </a:rPr>
                            <m:t>𝑍</m:t>
                          </m:r>
                        </m:e>
                      </m:d>
                      <m:d>
                        <m:dPr>
                          <m:begChr m:val="["/>
                          <m:endChr m:val="]"/>
                          <m:ctrlPr>
                            <a:rPr lang="en-GB" sz="4000" i="1" smtClean="0">
                              <a:latin typeface="Cambria Math" panose="02040503050406030204" pitchFamily="18" charset="0"/>
                            </a:rPr>
                          </m:ctrlPr>
                        </m:dPr>
                        <m:e>
                          <m:r>
                            <a:rPr lang="en-GB" sz="4000" i="1" smtClean="0">
                              <a:latin typeface="Cambria Math" panose="02040503050406030204" pitchFamily="18" charset="0"/>
                            </a:rPr>
                            <m:t>𝐼</m:t>
                          </m:r>
                        </m:e>
                      </m:d>
                    </m:oMath>
                  </m:oMathPara>
                </a14:m>
                <a:endParaRPr lang="en-GB" sz="4000" dirty="0"/>
              </a:p>
            </p:txBody>
          </p:sp>
        </mc:Choice>
        <mc:Fallback xmlns="">
          <p:sp>
            <p:nvSpPr>
              <p:cNvPr id="21" name="TextBox 20"/>
              <p:cNvSpPr txBox="1">
                <a:spLocks noRot="1" noChangeAspect="1" noMove="1" noResize="1" noEditPoints="1" noAdjustHandles="1" noChangeArrowheads="1" noChangeShapeType="1" noTextEdit="1"/>
              </p:cNvSpPr>
              <p:nvPr/>
            </p:nvSpPr>
            <p:spPr>
              <a:xfrm>
                <a:off x="1406436" y="5802087"/>
                <a:ext cx="5342707" cy="615553"/>
              </a:xfrm>
              <a:prstGeom prst="rect">
                <a:avLst/>
              </a:prstGeom>
              <a:blipFill>
                <a:blip r:embed="rId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548696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248195" y="174397"/>
                <a:ext cx="4846320" cy="15696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en-GB" sz="3200" i="1">
                              <a:latin typeface="Cambria Math" panose="02040503050406030204" pitchFamily="18" charset="0"/>
                            </a:rPr>
                            <m:t>𝑉</m:t>
                          </m:r>
                        </m:e>
                        <m:sub>
                          <m:r>
                            <a:rPr lang="en-GB" sz="3200" i="1">
                              <a:latin typeface="Cambria Math" panose="02040503050406030204" pitchFamily="18" charset="0"/>
                            </a:rPr>
                            <m:t>1</m:t>
                          </m:r>
                        </m:sub>
                      </m:sSub>
                      <m:r>
                        <m:rPr>
                          <m:nor/>
                        </m:rPr>
                        <a:rPr lang="en-GB" sz="3200" dirty="0"/>
                        <m:t> = </m:t>
                      </m:r>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11</m:t>
                          </m:r>
                        </m:sub>
                      </m:sSub>
                      <m:sSub>
                        <m:sSubPr>
                          <m:ctrlPr>
                            <a:rPr lang="en-GB" sz="3200" i="1">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1</m:t>
                          </m:r>
                        </m:sub>
                      </m:sSub>
                      <m:r>
                        <m:rPr>
                          <m:nor/>
                        </m:rPr>
                        <a:rPr lang="en-GB" sz="3200">
                          <a:latin typeface="Cambria Math" panose="02040503050406030204" pitchFamily="18" charset="0"/>
                        </a:rPr>
                        <m:t> </m:t>
                      </m:r>
                      <m:r>
                        <m:rPr>
                          <m:nor/>
                        </m:rPr>
                        <a:rPr lang="en-GB" sz="3200" dirty="0"/>
                        <m:t>+  </m:t>
                      </m:r>
                      <m:sSub>
                        <m:sSubPr>
                          <m:ctrlPr>
                            <a:rPr lang="en-GB" sz="3200" i="1">
                              <a:latin typeface="Cambria Math" panose="02040503050406030204" pitchFamily="18" charset="0"/>
                            </a:rPr>
                          </m:ctrlPr>
                        </m:sSubPr>
                        <m:e>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12</m:t>
                              </m:r>
                            </m:sub>
                          </m:sSub>
                          <m:r>
                            <a:rPr lang="en-GB" sz="3200" i="1">
                              <a:latin typeface="Cambria Math" panose="02040503050406030204" pitchFamily="18" charset="0"/>
                            </a:rPr>
                            <m:t>𝐼</m:t>
                          </m:r>
                        </m:e>
                        <m:sub>
                          <m:r>
                            <a:rPr lang="en-GB" sz="3200" i="1">
                              <a:latin typeface="Cambria Math" panose="02040503050406030204" pitchFamily="18" charset="0"/>
                            </a:rPr>
                            <m:t>2</m:t>
                          </m:r>
                        </m:sub>
                      </m:sSub>
                      <m:r>
                        <m:rPr>
                          <m:nor/>
                        </m:rPr>
                        <a:rPr lang="en-GB" sz="3200">
                          <a:latin typeface="Cambria Math" panose="02040503050406030204" pitchFamily="18" charset="0"/>
                        </a:rPr>
                        <m:t>        (</m:t>
                      </m:r>
                      <m:r>
                        <m:rPr>
                          <m:nor/>
                        </m:rPr>
                        <a:rPr lang="en-GB" sz="3200" dirty="0"/>
                        <m:t>1</m:t>
                      </m:r>
                      <m:r>
                        <m:rPr>
                          <m:nor/>
                        </m:rPr>
                        <a:rPr lang="en-GB" sz="3200" dirty="0"/>
                        <m:t>)</m:t>
                      </m:r>
                    </m:oMath>
                  </m:oMathPara>
                </a14:m>
                <a:endParaRPr lang="en-GB" sz="3200" dirty="0"/>
              </a:p>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a:rPr lang="en-GB" sz="3200" i="1">
                              <a:latin typeface="Cambria Math" panose="02040503050406030204" pitchFamily="18" charset="0"/>
                            </a:rPr>
                            <m:t>𝑉</m:t>
                          </m:r>
                        </m:e>
                        <m:sub>
                          <m:r>
                            <a:rPr lang="en-GB" sz="3200" i="1">
                              <a:latin typeface="Cambria Math" panose="02040503050406030204" pitchFamily="18" charset="0"/>
                            </a:rPr>
                            <m:t>2</m:t>
                          </m:r>
                        </m:sub>
                      </m:sSub>
                      <m:r>
                        <m:rPr>
                          <m:nor/>
                        </m:rPr>
                        <a:rPr lang="en-GB" sz="3200" dirty="0"/>
                        <m:t> =</m:t>
                      </m:r>
                      <m:sSub>
                        <m:sSubPr>
                          <m:ctrlPr>
                            <a:rPr lang="en-GB" sz="3200" i="1" dirty="0" smtClean="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21</m:t>
                          </m:r>
                        </m:sub>
                      </m:sSub>
                      <m:sSub>
                        <m:sSubPr>
                          <m:ctrlPr>
                            <a:rPr lang="en-GB" sz="3200" i="1">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1</m:t>
                          </m:r>
                        </m:sub>
                      </m:sSub>
                      <m:r>
                        <a:rPr lang="en-GB" sz="3200" b="0" i="1" smtClean="0">
                          <a:latin typeface="Cambria Math" panose="02040503050406030204" pitchFamily="18" charset="0"/>
                        </a:rPr>
                        <m:t>+ </m:t>
                      </m:r>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22</m:t>
                          </m:r>
                        </m:sub>
                      </m:sSub>
                      <m:sSub>
                        <m:sSubPr>
                          <m:ctrlPr>
                            <a:rPr lang="en-GB" sz="3200" i="1" smtClean="0">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2</m:t>
                          </m:r>
                        </m:sub>
                      </m:sSub>
                      <m:r>
                        <m:rPr>
                          <m:nor/>
                        </m:rPr>
                        <a:rPr lang="en-GB" sz="3200" b="0" i="0">
                          <a:latin typeface="Cambria Math" panose="02040503050406030204" pitchFamily="18" charset="0"/>
                        </a:rPr>
                        <m:t>        </m:t>
                      </m:r>
                      <m:r>
                        <m:rPr>
                          <m:nor/>
                        </m:rPr>
                        <a:rPr lang="en-GB" sz="3200" dirty="0"/>
                        <m:t> (</m:t>
                      </m:r>
                      <m:r>
                        <m:rPr>
                          <m:nor/>
                        </m:rPr>
                        <a:rPr lang="en-GB" sz="3200" dirty="0"/>
                        <m:t>2</m:t>
                      </m:r>
                      <m:r>
                        <m:rPr>
                          <m:nor/>
                        </m:rPr>
                        <a:rPr lang="en-GB" sz="3200" dirty="0"/>
                        <m:t>)</m:t>
                      </m:r>
                    </m:oMath>
                  </m:oMathPara>
                </a14:m>
                <a:endParaRPr lang="en-GB" sz="3200" dirty="0"/>
              </a:p>
              <a:p>
                <a:endParaRPr lang="en-GB" sz="3200" dirty="0"/>
              </a:p>
            </p:txBody>
          </p:sp>
        </mc:Choice>
        <mc:Fallback xmlns="">
          <p:sp>
            <p:nvSpPr>
              <p:cNvPr id="6" name="Rectangle 5"/>
              <p:cNvSpPr>
                <a:spLocks noRot="1" noChangeAspect="1" noMove="1" noResize="1" noEditPoints="1" noAdjustHandles="1" noChangeArrowheads="1" noChangeShapeType="1" noTextEdit="1"/>
              </p:cNvSpPr>
              <p:nvPr/>
            </p:nvSpPr>
            <p:spPr>
              <a:xfrm>
                <a:off x="248195" y="174397"/>
                <a:ext cx="4846320" cy="1569660"/>
              </a:xfrm>
              <a:prstGeom prst="rect">
                <a:avLst/>
              </a:prstGeom>
              <a:blipFill>
                <a:blip r:embed="rId2"/>
                <a:stretch>
                  <a:fillRect/>
                </a:stretch>
              </a:blipFill>
            </p:spPr>
            <p:txBody>
              <a:bodyPr/>
              <a:lstStyle/>
              <a:p>
                <a:r>
                  <a:rPr lang="en-GB">
                    <a:noFill/>
                  </a:rPr>
                  <a:t> </a:t>
                </a:r>
              </a:p>
            </p:txBody>
          </p:sp>
        </mc:Fallback>
      </mc:AlternateContent>
      <p:sp>
        <p:nvSpPr>
          <p:cNvPr id="2" name="TextBox 1"/>
          <p:cNvSpPr txBox="1"/>
          <p:nvPr/>
        </p:nvSpPr>
        <p:spPr>
          <a:xfrm>
            <a:off x="261256" y="1632857"/>
            <a:ext cx="9731829" cy="584775"/>
          </a:xfrm>
          <a:prstGeom prst="rect">
            <a:avLst/>
          </a:prstGeom>
          <a:noFill/>
        </p:spPr>
        <p:txBody>
          <a:bodyPr wrap="square" rtlCol="0">
            <a:spAutoFit/>
          </a:bodyPr>
          <a:lstStyle/>
          <a:p>
            <a:r>
              <a:rPr lang="en-GB" sz="3200" b="1" dirty="0"/>
              <a:t>From equation (1) , If I</a:t>
            </a:r>
            <a:r>
              <a:rPr lang="en-GB" sz="3200" b="1" baseline="-25000" dirty="0"/>
              <a:t>2</a:t>
            </a:r>
            <a:r>
              <a:rPr lang="en-GB" sz="3200" b="1" dirty="0"/>
              <a:t>  is equal to Zero than Z</a:t>
            </a:r>
            <a:r>
              <a:rPr lang="en-GB" sz="3200" b="1" baseline="-25000" dirty="0"/>
              <a:t>11</a:t>
            </a:r>
            <a:endParaRPr lang="en-GB" sz="3200" b="1" dirty="0"/>
          </a:p>
        </p:txBody>
      </p:sp>
      <mc:AlternateContent xmlns:mc="http://schemas.openxmlformats.org/markup-compatibility/2006" xmlns:a14="http://schemas.microsoft.com/office/drawing/2010/main">
        <mc:Choice Requires="a14">
          <p:sp>
            <p:nvSpPr>
              <p:cNvPr id="3" name="TextBox 2"/>
              <p:cNvSpPr txBox="1"/>
              <p:nvPr/>
            </p:nvSpPr>
            <p:spPr>
              <a:xfrm>
                <a:off x="424543" y="2188029"/>
                <a:ext cx="3548151" cy="1378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400" i="1" dirty="0" smtClean="0">
                              <a:latin typeface="Cambria Math" panose="02040503050406030204" pitchFamily="18" charset="0"/>
                            </a:rPr>
                          </m:ctrlPr>
                        </m:sSubPr>
                        <m:e>
                          <m:r>
                            <a:rPr lang="en-GB" sz="4400" i="1" dirty="0">
                              <a:latin typeface="Cambria Math" panose="02040503050406030204" pitchFamily="18" charset="0"/>
                            </a:rPr>
                            <m:t>𝑍</m:t>
                          </m:r>
                        </m:e>
                        <m:sub>
                          <m:r>
                            <a:rPr lang="en-GB" sz="4400" i="1" dirty="0">
                              <a:latin typeface="Cambria Math" panose="02040503050406030204" pitchFamily="18" charset="0"/>
                            </a:rPr>
                            <m:t>11</m:t>
                          </m:r>
                        </m:sub>
                      </m:sSub>
                      <m:r>
                        <a:rPr lang="en-GB" sz="4400" b="0" i="1" smtClean="0">
                          <a:latin typeface="Cambria Math" panose="02040503050406030204" pitchFamily="18" charset="0"/>
                        </a:rPr>
                        <m:t>=</m:t>
                      </m:r>
                      <m:f>
                        <m:fPr>
                          <m:ctrlPr>
                            <a:rPr lang="en-GB" sz="4400" b="0" i="1" smtClean="0">
                              <a:latin typeface="Cambria Math" panose="02040503050406030204" pitchFamily="18" charset="0"/>
                            </a:rPr>
                          </m:ctrlPr>
                        </m:fPr>
                        <m:num>
                          <m:sSub>
                            <m:sSubPr>
                              <m:ctrlPr>
                                <a:rPr lang="en-GB" sz="4400" i="1">
                                  <a:latin typeface="Cambria Math" panose="02040503050406030204" pitchFamily="18" charset="0"/>
                                </a:rPr>
                              </m:ctrlPr>
                            </m:sSubPr>
                            <m:e>
                              <m:r>
                                <a:rPr lang="en-GB" sz="4400" i="1">
                                  <a:latin typeface="Cambria Math" panose="02040503050406030204" pitchFamily="18" charset="0"/>
                                </a:rPr>
                                <m:t>𝑉</m:t>
                              </m:r>
                            </m:e>
                            <m:sub>
                              <m:r>
                                <a:rPr lang="en-GB" sz="4400" i="1">
                                  <a:latin typeface="Cambria Math" panose="02040503050406030204" pitchFamily="18" charset="0"/>
                                </a:rPr>
                                <m:t>1</m:t>
                              </m:r>
                            </m:sub>
                          </m:sSub>
                        </m:num>
                        <m:den>
                          <m:sSub>
                            <m:sSubPr>
                              <m:ctrlPr>
                                <a:rPr lang="en-GB" sz="4400" i="1">
                                  <a:latin typeface="Cambria Math" panose="02040503050406030204" pitchFamily="18" charset="0"/>
                                </a:rPr>
                              </m:ctrlPr>
                            </m:sSubPr>
                            <m:e>
                              <m:r>
                                <a:rPr lang="en-GB" sz="4400" i="1">
                                  <a:latin typeface="Cambria Math" panose="02040503050406030204" pitchFamily="18" charset="0"/>
                                </a:rPr>
                                <m:t>𝐼</m:t>
                              </m:r>
                            </m:e>
                            <m:sub>
                              <m:r>
                                <a:rPr lang="en-GB" sz="4400" i="1">
                                  <a:latin typeface="Cambria Math" panose="02040503050406030204" pitchFamily="18" charset="0"/>
                                </a:rPr>
                                <m:t>1</m:t>
                              </m:r>
                            </m:sub>
                          </m:sSub>
                        </m:den>
                      </m:f>
                      <m:sSub>
                        <m:sSubPr>
                          <m:ctrlPr>
                            <a:rPr lang="en-GB" sz="4400" b="0" i="1" smtClean="0">
                              <a:latin typeface="Cambria Math" panose="02040503050406030204" pitchFamily="18" charset="0"/>
                            </a:rPr>
                          </m:ctrlPr>
                        </m:sSubPr>
                        <m:e>
                          <m:r>
                            <a:rPr lang="en-GB" sz="4400" b="0" i="1" smtClean="0">
                              <a:latin typeface="Cambria Math" panose="02040503050406030204" pitchFamily="18" charset="0"/>
                              <a:sym typeface="Symbol" panose="05050102010706020507" pitchFamily="18" charset="2"/>
                            </a:rPr>
                            <m:t></m:t>
                          </m:r>
                        </m:e>
                        <m:sub>
                          <m:sSub>
                            <m:sSubPr>
                              <m:ctrlPr>
                                <a:rPr lang="en-GB" sz="4400" i="1">
                                  <a:latin typeface="Cambria Math" panose="02040503050406030204" pitchFamily="18" charset="0"/>
                                </a:rPr>
                              </m:ctrlPr>
                            </m:sSubPr>
                            <m:e>
                              <m:r>
                                <a:rPr lang="en-GB" sz="4400" i="1">
                                  <a:latin typeface="Cambria Math" panose="02040503050406030204" pitchFamily="18" charset="0"/>
                                </a:rPr>
                                <m:t>𝐼</m:t>
                              </m:r>
                            </m:e>
                            <m:sub>
                              <m:r>
                                <a:rPr lang="en-GB" sz="4400" i="1">
                                  <a:latin typeface="Cambria Math" panose="02040503050406030204" pitchFamily="18" charset="0"/>
                                </a:rPr>
                                <m:t>2</m:t>
                              </m:r>
                            </m:sub>
                          </m:sSub>
                          <m:r>
                            <a:rPr lang="en-GB" sz="4400" b="0" i="1" smtClean="0">
                              <a:latin typeface="Cambria Math" panose="02040503050406030204" pitchFamily="18" charset="0"/>
                            </a:rPr>
                            <m:t>=</m:t>
                          </m:r>
                          <m:r>
                            <a:rPr lang="en-GB" sz="4400" b="0" i="1" smtClean="0">
                              <a:latin typeface="Cambria Math" panose="02040503050406030204" pitchFamily="18" charset="0"/>
                            </a:rPr>
                            <m:t>0</m:t>
                          </m:r>
                        </m:sub>
                      </m:sSub>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424543" y="2188029"/>
                <a:ext cx="3548151" cy="1378391"/>
              </a:xfrm>
              <a:prstGeom prst="rect">
                <a:avLst/>
              </a:prstGeom>
              <a:blipFill>
                <a:blip r:embed="rId3"/>
                <a:stretch>
                  <a:fillRect/>
                </a:stretch>
              </a:blipFill>
            </p:spPr>
            <p:txBody>
              <a:bodyPr/>
              <a:lstStyle/>
              <a:p>
                <a:r>
                  <a:rPr lang="en-GB">
                    <a:noFill/>
                  </a:rPr>
                  <a:t> </a:t>
                </a:r>
              </a:p>
            </p:txBody>
          </p:sp>
        </mc:Fallback>
      </mc:AlternateContent>
      <p:sp>
        <p:nvSpPr>
          <p:cNvPr id="5" name="Rectangle 4"/>
          <p:cNvSpPr/>
          <p:nvPr/>
        </p:nvSpPr>
        <p:spPr>
          <a:xfrm>
            <a:off x="439567" y="3753785"/>
            <a:ext cx="7042184" cy="523220"/>
          </a:xfrm>
          <a:prstGeom prst="rect">
            <a:avLst/>
          </a:prstGeom>
        </p:spPr>
        <p:txBody>
          <a:bodyPr wrap="none">
            <a:spAutoFit/>
          </a:bodyPr>
          <a:lstStyle/>
          <a:p>
            <a:r>
              <a:rPr lang="en-GB" sz="2800" b="1" dirty="0"/>
              <a:t>V</a:t>
            </a:r>
            <a:r>
              <a:rPr lang="en-GB" sz="2800" b="1" baseline="-25000" dirty="0"/>
              <a:t>1</a:t>
            </a:r>
            <a:r>
              <a:rPr lang="en-GB" sz="2800" b="1" dirty="0"/>
              <a:t> divided by I</a:t>
            </a:r>
            <a:r>
              <a:rPr lang="en-GB" sz="2800" b="1" baseline="-25000" dirty="0"/>
              <a:t>1</a:t>
            </a:r>
            <a:r>
              <a:rPr lang="en-GB" sz="2800" b="1" dirty="0"/>
              <a:t> , when port 2 is open circuited</a:t>
            </a:r>
          </a:p>
        </p:txBody>
      </p:sp>
      <p:pic>
        <p:nvPicPr>
          <p:cNvPr id="20" name="Picture 19"/>
          <p:cNvPicPr>
            <a:picLocks noChangeAspect="1"/>
          </p:cNvPicPr>
          <p:nvPr/>
        </p:nvPicPr>
        <p:blipFill>
          <a:blip r:embed="rId4">
            <a:duotone>
              <a:schemeClr val="accent6">
                <a:shade val="45000"/>
                <a:satMod val="135000"/>
              </a:schemeClr>
              <a:prstClr val="white"/>
            </a:duotone>
          </a:blip>
          <a:stretch>
            <a:fillRect/>
          </a:stretch>
        </p:blipFill>
        <p:spPr>
          <a:xfrm>
            <a:off x="8132580" y="182880"/>
            <a:ext cx="3686175" cy="1463040"/>
          </a:xfrm>
          <a:prstGeom prst="rect">
            <a:avLst/>
          </a:prstGeom>
        </p:spPr>
      </p:pic>
      <p:sp>
        <p:nvSpPr>
          <p:cNvPr id="10" name="Rectangle 9"/>
          <p:cNvSpPr/>
          <p:nvPr/>
        </p:nvSpPr>
        <p:spPr>
          <a:xfrm>
            <a:off x="0" y="5386643"/>
            <a:ext cx="12237196" cy="584775"/>
          </a:xfrm>
          <a:prstGeom prst="rect">
            <a:avLst/>
          </a:prstGeom>
        </p:spPr>
        <p:txBody>
          <a:bodyPr wrap="none">
            <a:spAutoFit/>
          </a:bodyPr>
          <a:lstStyle/>
          <a:p>
            <a:r>
              <a:rPr lang="en-GB" sz="3200" b="1" dirty="0"/>
              <a:t>It is also called as Input Impedance with the output port open circuited</a:t>
            </a:r>
          </a:p>
        </p:txBody>
      </p:sp>
      <p:pic>
        <p:nvPicPr>
          <p:cNvPr id="12" name="Picture 11"/>
          <p:cNvPicPr>
            <a:picLocks noChangeAspect="1"/>
          </p:cNvPicPr>
          <p:nvPr/>
        </p:nvPicPr>
        <p:blipFill>
          <a:blip r:embed="rId5"/>
          <a:stretch>
            <a:fillRect/>
          </a:stretch>
        </p:blipFill>
        <p:spPr>
          <a:xfrm>
            <a:off x="7964261" y="2612571"/>
            <a:ext cx="3966482" cy="2136458"/>
          </a:xfrm>
          <a:prstGeom prst="rect">
            <a:avLst/>
          </a:prstGeom>
        </p:spPr>
      </p:pic>
    </p:spTree>
    <p:extLst>
      <p:ext uri="{BB962C8B-B14F-4D97-AF65-F5344CB8AC3E}">
        <p14:creationId xmlns:p14="http://schemas.microsoft.com/office/powerpoint/2010/main" val="301252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p:cNvSpPr/>
              <p:nvPr/>
            </p:nvSpPr>
            <p:spPr>
              <a:xfrm>
                <a:off x="248195" y="174397"/>
                <a:ext cx="4846320" cy="156966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3200" i="1" smtClean="0">
                              <a:latin typeface="Cambria Math" panose="02040503050406030204" pitchFamily="18" charset="0"/>
                            </a:rPr>
                          </m:ctrlPr>
                        </m:sSubPr>
                        <m:e>
                          <m:r>
                            <a:rPr lang="en-GB" sz="3200" i="1">
                              <a:latin typeface="Cambria Math" panose="02040503050406030204" pitchFamily="18" charset="0"/>
                            </a:rPr>
                            <m:t>𝑉</m:t>
                          </m:r>
                        </m:e>
                        <m:sub>
                          <m:r>
                            <a:rPr lang="en-GB" sz="3200" i="1">
                              <a:latin typeface="Cambria Math" panose="02040503050406030204" pitchFamily="18" charset="0"/>
                            </a:rPr>
                            <m:t>1</m:t>
                          </m:r>
                        </m:sub>
                      </m:sSub>
                      <m:r>
                        <m:rPr>
                          <m:nor/>
                        </m:rPr>
                        <a:rPr lang="en-GB" sz="3200" dirty="0"/>
                        <m:t> = </m:t>
                      </m:r>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11</m:t>
                          </m:r>
                        </m:sub>
                      </m:sSub>
                      <m:sSub>
                        <m:sSubPr>
                          <m:ctrlPr>
                            <a:rPr lang="en-GB" sz="3200" i="1">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1</m:t>
                          </m:r>
                        </m:sub>
                      </m:sSub>
                      <m:r>
                        <m:rPr>
                          <m:nor/>
                        </m:rPr>
                        <a:rPr lang="en-GB" sz="3200">
                          <a:latin typeface="Cambria Math" panose="02040503050406030204" pitchFamily="18" charset="0"/>
                        </a:rPr>
                        <m:t> </m:t>
                      </m:r>
                      <m:r>
                        <m:rPr>
                          <m:nor/>
                        </m:rPr>
                        <a:rPr lang="en-GB" sz="3200" dirty="0"/>
                        <m:t>+  </m:t>
                      </m:r>
                      <m:sSub>
                        <m:sSubPr>
                          <m:ctrlPr>
                            <a:rPr lang="en-GB" sz="3200" i="1">
                              <a:latin typeface="Cambria Math" panose="02040503050406030204" pitchFamily="18" charset="0"/>
                            </a:rPr>
                          </m:ctrlPr>
                        </m:sSubPr>
                        <m:e>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12</m:t>
                              </m:r>
                            </m:sub>
                          </m:sSub>
                          <m:r>
                            <a:rPr lang="en-GB" sz="3200" i="1">
                              <a:latin typeface="Cambria Math" panose="02040503050406030204" pitchFamily="18" charset="0"/>
                            </a:rPr>
                            <m:t>𝐼</m:t>
                          </m:r>
                        </m:e>
                        <m:sub>
                          <m:r>
                            <a:rPr lang="en-GB" sz="3200" i="1">
                              <a:latin typeface="Cambria Math" panose="02040503050406030204" pitchFamily="18" charset="0"/>
                            </a:rPr>
                            <m:t>2</m:t>
                          </m:r>
                        </m:sub>
                      </m:sSub>
                      <m:r>
                        <m:rPr>
                          <m:nor/>
                        </m:rPr>
                        <a:rPr lang="en-GB" sz="3200">
                          <a:latin typeface="Cambria Math" panose="02040503050406030204" pitchFamily="18" charset="0"/>
                        </a:rPr>
                        <m:t>        (</m:t>
                      </m:r>
                      <m:r>
                        <m:rPr>
                          <m:nor/>
                        </m:rPr>
                        <a:rPr lang="en-GB" sz="3200" dirty="0"/>
                        <m:t>1</m:t>
                      </m:r>
                      <m:r>
                        <m:rPr>
                          <m:nor/>
                        </m:rPr>
                        <a:rPr lang="en-GB" sz="3200" dirty="0"/>
                        <m:t>)</m:t>
                      </m:r>
                    </m:oMath>
                  </m:oMathPara>
                </a14:m>
                <a:endParaRPr lang="en-GB" sz="3200" dirty="0"/>
              </a:p>
              <a:p>
                <a:pPr/>
                <a14:m>
                  <m:oMathPara xmlns:m="http://schemas.openxmlformats.org/officeDocument/2006/math">
                    <m:oMathParaPr>
                      <m:jc m:val="centerGroup"/>
                    </m:oMathParaPr>
                    <m:oMath xmlns:m="http://schemas.openxmlformats.org/officeDocument/2006/math">
                      <m:sSub>
                        <m:sSubPr>
                          <m:ctrlPr>
                            <a:rPr lang="en-GB" sz="3200" i="1">
                              <a:latin typeface="Cambria Math" panose="02040503050406030204" pitchFamily="18" charset="0"/>
                            </a:rPr>
                          </m:ctrlPr>
                        </m:sSubPr>
                        <m:e>
                          <m:r>
                            <a:rPr lang="en-GB" sz="3200" i="1">
                              <a:latin typeface="Cambria Math" panose="02040503050406030204" pitchFamily="18" charset="0"/>
                            </a:rPr>
                            <m:t>𝑉</m:t>
                          </m:r>
                        </m:e>
                        <m:sub>
                          <m:r>
                            <a:rPr lang="en-GB" sz="3200" i="1">
                              <a:latin typeface="Cambria Math" panose="02040503050406030204" pitchFamily="18" charset="0"/>
                            </a:rPr>
                            <m:t>2</m:t>
                          </m:r>
                        </m:sub>
                      </m:sSub>
                      <m:r>
                        <m:rPr>
                          <m:nor/>
                        </m:rPr>
                        <a:rPr lang="en-GB" sz="3200" dirty="0"/>
                        <m:t> =</m:t>
                      </m:r>
                      <m:sSub>
                        <m:sSubPr>
                          <m:ctrlPr>
                            <a:rPr lang="en-GB" sz="3200" i="1" dirty="0" smtClean="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21</m:t>
                          </m:r>
                        </m:sub>
                      </m:sSub>
                      <m:sSub>
                        <m:sSubPr>
                          <m:ctrlPr>
                            <a:rPr lang="en-GB" sz="3200" i="1">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1</m:t>
                          </m:r>
                        </m:sub>
                      </m:sSub>
                      <m:r>
                        <a:rPr lang="en-GB" sz="3200" b="0" i="1" smtClean="0">
                          <a:latin typeface="Cambria Math" panose="02040503050406030204" pitchFamily="18" charset="0"/>
                        </a:rPr>
                        <m:t>+ </m:t>
                      </m:r>
                      <m:sSub>
                        <m:sSubPr>
                          <m:ctrlPr>
                            <a:rPr lang="en-GB" sz="3200" i="1" dirty="0">
                              <a:latin typeface="Cambria Math" panose="02040503050406030204" pitchFamily="18" charset="0"/>
                            </a:rPr>
                          </m:ctrlPr>
                        </m:sSubPr>
                        <m:e>
                          <m:r>
                            <a:rPr lang="en-GB" sz="3200" i="1" dirty="0">
                              <a:latin typeface="Cambria Math" panose="02040503050406030204" pitchFamily="18" charset="0"/>
                            </a:rPr>
                            <m:t>𝑍</m:t>
                          </m:r>
                        </m:e>
                        <m:sub>
                          <m:r>
                            <a:rPr lang="en-GB" sz="3200" i="1" dirty="0">
                              <a:latin typeface="Cambria Math" panose="02040503050406030204" pitchFamily="18" charset="0"/>
                            </a:rPr>
                            <m:t>22</m:t>
                          </m:r>
                        </m:sub>
                      </m:sSub>
                      <m:sSub>
                        <m:sSubPr>
                          <m:ctrlPr>
                            <a:rPr lang="en-GB" sz="3200" i="1" smtClean="0">
                              <a:latin typeface="Cambria Math" panose="02040503050406030204" pitchFamily="18" charset="0"/>
                            </a:rPr>
                          </m:ctrlPr>
                        </m:sSubPr>
                        <m:e>
                          <m:r>
                            <a:rPr lang="en-GB" sz="3200" i="1">
                              <a:latin typeface="Cambria Math" panose="02040503050406030204" pitchFamily="18" charset="0"/>
                            </a:rPr>
                            <m:t>𝐼</m:t>
                          </m:r>
                        </m:e>
                        <m:sub>
                          <m:r>
                            <a:rPr lang="en-GB" sz="3200" i="1">
                              <a:latin typeface="Cambria Math" panose="02040503050406030204" pitchFamily="18" charset="0"/>
                            </a:rPr>
                            <m:t>2</m:t>
                          </m:r>
                        </m:sub>
                      </m:sSub>
                      <m:r>
                        <m:rPr>
                          <m:nor/>
                        </m:rPr>
                        <a:rPr lang="en-GB" sz="3200" b="0" i="0">
                          <a:latin typeface="Cambria Math" panose="02040503050406030204" pitchFamily="18" charset="0"/>
                        </a:rPr>
                        <m:t>        </m:t>
                      </m:r>
                      <m:r>
                        <m:rPr>
                          <m:nor/>
                        </m:rPr>
                        <a:rPr lang="en-GB" sz="3200" dirty="0"/>
                        <m:t> (</m:t>
                      </m:r>
                      <m:r>
                        <m:rPr>
                          <m:nor/>
                        </m:rPr>
                        <a:rPr lang="en-GB" sz="3200" dirty="0"/>
                        <m:t>2</m:t>
                      </m:r>
                      <m:r>
                        <m:rPr>
                          <m:nor/>
                        </m:rPr>
                        <a:rPr lang="en-GB" sz="3200" dirty="0"/>
                        <m:t>)</m:t>
                      </m:r>
                    </m:oMath>
                  </m:oMathPara>
                </a14:m>
                <a:endParaRPr lang="en-GB" sz="3200" dirty="0"/>
              </a:p>
              <a:p>
                <a:endParaRPr lang="en-GB" sz="3200" dirty="0"/>
              </a:p>
            </p:txBody>
          </p:sp>
        </mc:Choice>
        <mc:Fallback xmlns="">
          <p:sp>
            <p:nvSpPr>
              <p:cNvPr id="6" name="Rectangle 5"/>
              <p:cNvSpPr>
                <a:spLocks noRot="1" noChangeAspect="1" noMove="1" noResize="1" noEditPoints="1" noAdjustHandles="1" noChangeArrowheads="1" noChangeShapeType="1" noTextEdit="1"/>
              </p:cNvSpPr>
              <p:nvPr/>
            </p:nvSpPr>
            <p:spPr>
              <a:xfrm>
                <a:off x="248195" y="174397"/>
                <a:ext cx="4846320" cy="1569660"/>
              </a:xfrm>
              <a:prstGeom prst="rect">
                <a:avLst/>
              </a:prstGeom>
              <a:blipFill>
                <a:blip r:embed="rId2"/>
                <a:stretch>
                  <a:fillRect/>
                </a:stretch>
              </a:blipFill>
            </p:spPr>
            <p:txBody>
              <a:bodyPr/>
              <a:lstStyle/>
              <a:p>
                <a:r>
                  <a:rPr lang="en-GB">
                    <a:noFill/>
                  </a:rPr>
                  <a:t> </a:t>
                </a:r>
              </a:p>
            </p:txBody>
          </p:sp>
        </mc:Fallback>
      </mc:AlternateContent>
      <p:sp>
        <p:nvSpPr>
          <p:cNvPr id="2" name="TextBox 1"/>
          <p:cNvSpPr txBox="1"/>
          <p:nvPr/>
        </p:nvSpPr>
        <p:spPr>
          <a:xfrm>
            <a:off x="261256" y="1632857"/>
            <a:ext cx="9731829" cy="584775"/>
          </a:xfrm>
          <a:prstGeom prst="rect">
            <a:avLst/>
          </a:prstGeom>
          <a:noFill/>
        </p:spPr>
        <p:txBody>
          <a:bodyPr wrap="square" rtlCol="0">
            <a:spAutoFit/>
          </a:bodyPr>
          <a:lstStyle/>
          <a:p>
            <a:r>
              <a:rPr lang="en-GB" sz="3200" b="1" dirty="0"/>
              <a:t>Similarly equation (2) , If I</a:t>
            </a:r>
            <a:r>
              <a:rPr lang="en-GB" sz="3200" b="1" baseline="-25000" dirty="0"/>
              <a:t>2</a:t>
            </a:r>
            <a:r>
              <a:rPr lang="en-GB" sz="3200" b="1" dirty="0"/>
              <a:t>  is equal to Zero than Z</a:t>
            </a:r>
            <a:r>
              <a:rPr lang="en-GB" sz="3200" b="1" baseline="-25000" dirty="0"/>
              <a:t>21</a:t>
            </a:r>
            <a:endParaRPr lang="en-GB" sz="3200" b="1" dirty="0"/>
          </a:p>
        </p:txBody>
      </p:sp>
      <mc:AlternateContent xmlns:mc="http://schemas.openxmlformats.org/markup-compatibility/2006" xmlns:a14="http://schemas.microsoft.com/office/drawing/2010/main">
        <mc:Choice Requires="a14">
          <p:sp>
            <p:nvSpPr>
              <p:cNvPr id="3" name="TextBox 2"/>
              <p:cNvSpPr txBox="1"/>
              <p:nvPr/>
            </p:nvSpPr>
            <p:spPr>
              <a:xfrm>
                <a:off x="424543" y="2188029"/>
                <a:ext cx="3574312" cy="1378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4400" i="1" dirty="0" smtClean="0">
                              <a:latin typeface="Cambria Math" panose="02040503050406030204" pitchFamily="18" charset="0"/>
                            </a:rPr>
                          </m:ctrlPr>
                        </m:sSubPr>
                        <m:e>
                          <m:r>
                            <a:rPr lang="en-GB" sz="4400" i="1" dirty="0">
                              <a:latin typeface="Cambria Math" panose="02040503050406030204" pitchFamily="18" charset="0"/>
                            </a:rPr>
                            <m:t>𝑍</m:t>
                          </m:r>
                        </m:e>
                        <m:sub>
                          <m:r>
                            <a:rPr lang="en-GB" sz="4400" b="0" i="1" dirty="0" smtClean="0">
                              <a:latin typeface="Cambria Math" panose="02040503050406030204" pitchFamily="18" charset="0"/>
                            </a:rPr>
                            <m:t>2</m:t>
                          </m:r>
                          <m:r>
                            <a:rPr lang="en-GB" sz="4400" i="1" dirty="0">
                              <a:latin typeface="Cambria Math" panose="02040503050406030204" pitchFamily="18" charset="0"/>
                            </a:rPr>
                            <m:t>1</m:t>
                          </m:r>
                        </m:sub>
                      </m:sSub>
                      <m:r>
                        <a:rPr lang="en-GB" sz="4400" b="0" i="1" smtClean="0">
                          <a:latin typeface="Cambria Math" panose="02040503050406030204" pitchFamily="18" charset="0"/>
                        </a:rPr>
                        <m:t>=</m:t>
                      </m:r>
                      <m:f>
                        <m:fPr>
                          <m:ctrlPr>
                            <a:rPr lang="en-GB" sz="4400" b="0" i="1" smtClean="0">
                              <a:latin typeface="Cambria Math" panose="02040503050406030204" pitchFamily="18" charset="0"/>
                            </a:rPr>
                          </m:ctrlPr>
                        </m:fPr>
                        <m:num>
                          <m:sSub>
                            <m:sSubPr>
                              <m:ctrlPr>
                                <a:rPr lang="en-GB" sz="4400" i="1">
                                  <a:latin typeface="Cambria Math" panose="02040503050406030204" pitchFamily="18" charset="0"/>
                                </a:rPr>
                              </m:ctrlPr>
                            </m:sSubPr>
                            <m:e>
                              <m:r>
                                <a:rPr lang="en-GB" sz="4400" i="1">
                                  <a:latin typeface="Cambria Math" panose="02040503050406030204" pitchFamily="18" charset="0"/>
                                </a:rPr>
                                <m:t>𝑉</m:t>
                              </m:r>
                            </m:e>
                            <m:sub>
                              <m:r>
                                <a:rPr lang="en-GB" sz="4400" b="0" i="1" smtClean="0">
                                  <a:latin typeface="Cambria Math" panose="02040503050406030204" pitchFamily="18" charset="0"/>
                                </a:rPr>
                                <m:t>2</m:t>
                              </m:r>
                            </m:sub>
                          </m:sSub>
                        </m:num>
                        <m:den>
                          <m:sSub>
                            <m:sSubPr>
                              <m:ctrlPr>
                                <a:rPr lang="en-GB" sz="4400" i="1">
                                  <a:latin typeface="Cambria Math" panose="02040503050406030204" pitchFamily="18" charset="0"/>
                                </a:rPr>
                              </m:ctrlPr>
                            </m:sSubPr>
                            <m:e>
                              <m:r>
                                <a:rPr lang="en-GB" sz="4400" i="1">
                                  <a:latin typeface="Cambria Math" panose="02040503050406030204" pitchFamily="18" charset="0"/>
                                </a:rPr>
                                <m:t>𝐼</m:t>
                              </m:r>
                            </m:e>
                            <m:sub>
                              <m:r>
                                <a:rPr lang="en-GB" sz="4400" i="1">
                                  <a:latin typeface="Cambria Math" panose="02040503050406030204" pitchFamily="18" charset="0"/>
                                </a:rPr>
                                <m:t>1</m:t>
                              </m:r>
                            </m:sub>
                          </m:sSub>
                        </m:den>
                      </m:f>
                      <m:sSub>
                        <m:sSubPr>
                          <m:ctrlPr>
                            <a:rPr lang="en-GB" sz="4400" b="0" i="1" smtClean="0">
                              <a:latin typeface="Cambria Math" panose="02040503050406030204" pitchFamily="18" charset="0"/>
                            </a:rPr>
                          </m:ctrlPr>
                        </m:sSubPr>
                        <m:e>
                          <m:r>
                            <a:rPr lang="en-GB" sz="4400" b="0" i="1" smtClean="0">
                              <a:latin typeface="Cambria Math" panose="02040503050406030204" pitchFamily="18" charset="0"/>
                              <a:sym typeface="Symbol" panose="05050102010706020507" pitchFamily="18" charset="2"/>
                            </a:rPr>
                            <m:t></m:t>
                          </m:r>
                        </m:e>
                        <m:sub>
                          <m:sSub>
                            <m:sSubPr>
                              <m:ctrlPr>
                                <a:rPr lang="en-GB" sz="4400" i="1">
                                  <a:latin typeface="Cambria Math" panose="02040503050406030204" pitchFamily="18" charset="0"/>
                                </a:rPr>
                              </m:ctrlPr>
                            </m:sSubPr>
                            <m:e>
                              <m:r>
                                <a:rPr lang="en-GB" sz="4400" i="1">
                                  <a:latin typeface="Cambria Math" panose="02040503050406030204" pitchFamily="18" charset="0"/>
                                </a:rPr>
                                <m:t>𝐼</m:t>
                              </m:r>
                            </m:e>
                            <m:sub>
                              <m:r>
                                <a:rPr lang="en-GB" sz="4400" i="1">
                                  <a:latin typeface="Cambria Math" panose="02040503050406030204" pitchFamily="18" charset="0"/>
                                </a:rPr>
                                <m:t>2</m:t>
                              </m:r>
                            </m:sub>
                          </m:sSub>
                          <m:r>
                            <a:rPr lang="en-GB" sz="4400" b="0" i="1" smtClean="0">
                              <a:latin typeface="Cambria Math" panose="02040503050406030204" pitchFamily="18" charset="0"/>
                            </a:rPr>
                            <m:t>=</m:t>
                          </m:r>
                          <m:r>
                            <a:rPr lang="en-GB" sz="4400" b="0" i="1" smtClean="0">
                              <a:latin typeface="Cambria Math" panose="02040503050406030204" pitchFamily="18" charset="0"/>
                            </a:rPr>
                            <m:t>0</m:t>
                          </m:r>
                        </m:sub>
                      </m:sSub>
                    </m:oMath>
                  </m:oMathPara>
                </a14:m>
                <a:endParaRPr lang="en-GB" dirty="0"/>
              </a:p>
            </p:txBody>
          </p:sp>
        </mc:Choice>
        <mc:Fallback xmlns="">
          <p:sp>
            <p:nvSpPr>
              <p:cNvPr id="3" name="TextBox 2"/>
              <p:cNvSpPr txBox="1">
                <a:spLocks noRot="1" noChangeAspect="1" noMove="1" noResize="1" noEditPoints="1" noAdjustHandles="1" noChangeArrowheads="1" noChangeShapeType="1" noTextEdit="1"/>
              </p:cNvSpPr>
              <p:nvPr/>
            </p:nvSpPr>
            <p:spPr>
              <a:xfrm>
                <a:off x="424543" y="2188029"/>
                <a:ext cx="3574312" cy="1378391"/>
              </a:xfrm>
              <a:prstGeom prst="rect">
                <a:avLst/>
              </a:prstGeom>
              <a:blipFill>
                <a:blip r:embed="rId3"/>
                <a:stretch>
                  <a:fillRect/>
                </a:stretch>
              </a:blipFill>
            </p:spPr>
            <p:txBody>
              <a:bodyPr/>
              <a:lstStyle/>
              <a:p>
                <a:r>
                  <a:rPr lang="en-GB">
                    <a:noFill/>
                  </a:rPr>
                  <a:t> </a:t>
                </a:r>
              </a:p>
            </p:txBody>
          </p:sp>
        </mc:Fallback>
      </mc:AlternateContent>
      <p:sp>
        <p:nvSpPr>
          <p:cNvPr id="5" name="Rectangle 4"/>
          <p:cNvSpPr/>
          <p:nvPr/>
        </p:nvSpPr>
        <p:spPr>
          <a:xfrm>
            <a:off x="439567" y="3753785"/>
            <a:ext cx="7042184" cy="523220"/>
          </a:xfrm>
          <a:prstGeom prst="rect">
            <a:avLst/>
          </a:prstGeom>
        </p:spPr>
        <p:txBody>
          <a:bodyPr wrap="none">
            <a:spAutoFit/>
          </a:bodyPr>
          <a:lstStyle/>
          <a:p>
            <a:r>
              <a:rPr lang="en-GB" sz="2800" b="1" dirty="0"/>
              <a:t>V</a:t>
            </a:r>
            <a:r>
              <a:rPr lang="en-GB" sz="2800" b="1" baseline="-25000" dirty="0"/>
              <a:t>2</a:t>
            </a:r>
            <a:r>
              <a:rPr lang="en-GB" sz="2800" b="1" dirty="0"/>
              <a:t> divided by I</a:t>
            </a:r>
            <a:r>
              <a:rPr lang="en-GB" sz="2800" b="1" baseline="-25000" dirty="0"/>
              <a:t>1</a:t>
            </a:r>
            <a:r>
              <a:rPr lang="en-GB" sz="2800" b="1" dirty="0"/>
              <a:t> , when port 2 is open circuited</a:t>
            </a:r>
          </a:p>
        </p:txBody>
      </p:sp>
      <p:pic>
        <p:nvPicPr>
          <p:cNvPr id="20" name="Picture 19"/>
          <p:cNvPicPr>
            <a:picLocks noChangeAspect="1"/>
          </p:cNvPicPr>
          <p:nvPr/>
        </p:nvPicPr>
        <p:blipFill>
          <a:blip r:embed="rId4">
            <a:duotone>
              <a:schemeClr val="accent6">
                <a:shade val="45000"/>
                <a:satMod val="135000"/>
              </a:schemeClr>
              <a:prstClr val="white"/>
            </a:duotone>
          </a:blip>
          <a:stretch>
            <a:fillRect/>
          </a:stretch>
        </p:blipFill>
        <p:spPr>
          <a:xfrm>
            <a:off x="8132580" y="182880"/>
            <a:ext cx="3686175" cy="1463040"/>
          </a:xfrm>
          <a:prstGeom prst="rect">
            <a:avLst/>
          </a:prstGeom>
        </p:spPr>
      </p:pic>
      <p:sp>
        <p:nvSpPr>
          <p:cNvPr id="10" name="Rectangle 9"/>
          <p:cNvSpPr/>
          <p:nvPr/>
        </p:nvSpPr>
        <p:spPr>
          <a:xfrm>
            <a:off x="535577" y="5412768"/>
            <a:ext cx="11040395" cy="461665"/>
          </a:xfrm>
          <a:prstGeom prst="rect">
            <a:avLst/>
          </a:prstGeom>
        </p:spPr>
        <p:txBody>
          <a:bodyPr wrap="none">
            <a:spAutoFit/>
          </a:bodyPr>
          <a:lstStyle/>
          <a:p>
            <a:r>
              <a:rPr lang="en-GB" sz="2400" b="1" dirty="0"/>
              <a:t>It is also called as Forward Transfer  Impedance with the output is port open circuited</a:t>
            </a:r>
          </a:p>
        </p:txBody>
      </p:sp>
      <p:pic>
        <p:nvPicPr>
          <p:cNvPr id="12" name="Picture 11"/>
          <p:cNvPicPr>
            <a:picLocks noChangeAspect="1"/>
          </p:cNvPicPr>
          <p:nvPr/>
        </p:nvPicPr>
        <p:blipFill>
          <a:blip r:embed="rId5"/>
          <a:stretch>
            <a:fillRect/>
          </a:stretch>
        </p:blipFill>
        <p:spPr>
          <a:xfrm>
            <a:off x="7964261" y="2612571"/>
            <a:ext cx="3966482" cy="2136458"/>
          </a:xfrm>
          <a:prstGeom prst="rect">
            <a:avLst/>
          </a:prstGeom>
        </p:spPr>
      </p:pic>
    </p:spTree>
    <p:extLst>
      <p:ext uri="{BB962C8B-B14F-4D97-AF65-F5344CB8AC3E}">
        <p14:creationId xmlns:p14="http://schemas.microsoft.com/office/powerpoint/2010/main" val="1274607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1015</TotalTime>
  <Words>2182</Words>
  <Application>Microsoft Office PowerPoint</Application>
  <PresentationFormat>Widescreen</PresentationFormat>
  <Paragraphs>213</Paragraphs>
  <Slides>32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32</vt:i4>
      </vt:variant>
    </vt:vector>
  </HeadingPairs>
  <TitlesOfParts>
    <vt:vector size="40" baseType="lpstr">
      <vt:lpstr>Arial</vt:lpstr>
      <vt:lpstr>Calibri</vt:lpstr>
      <vt:lpstr>Calibri Light</vt:lpstr>
      <vt:lpstr>Cambria Math</vt:lpstr>
      <vt:lpstr>palatino linotype</vt:lpstr>
      <vt:lpstr>Office Theme</vt:lpstr>
      <vt:lpstr>Bitmap Image</vt:lpstr>
      <vt:lpstr>Paintbrush Picture</vt:lpstr>
      <vt:lpstr>PowerPoint Presentation</vt:lpstr>
      <vt:lpstr>ONE PORT NETWORK</vt:lpstr>
      <vt:lpstr>TWO PORT NETWORK </vt:lpstr>
      <vt:lpstr>TWO PORT NETWORK PARAMETERS </vt:lpstr>
      <vt:lpstr>Impedance Parameters OR Z-Parameters OR Open Circuit Parameters</vt:lpstr>
      <vt:lpstr>Z-Parameters OR Impedance Parameters</vt:lpstr>
      <vt:lpstr>PowerPoint Presentation</vt:lpstr>
      <vt:lpstr>PowerPoint Presentation</vt:lpstr>
      <vt:lpstr>PowerPoint Presentation</vt:lpstr>
      <vt:lpstr>PowerPoint Presentation</vt:lpstr>
      <vt:lpstr>PowerPoint Presentation</vt:lpstr>
      <vt:lpstr>Q: Determine the Z-Parameter for the given circuit below</vt:lpstr>
      <vt:lpstr>PowerPoint Presentation</vt:lpstr>
      <vt:lpstr>Admittance Parameters OR Y-Parameters OR Short Circuit Parameters</vt:lpstr>
      <vt:lpstr>PowerPoint Presentation</vt:lpstr>
      <vt:lpstr>Q: Determine the Y-Parameter for the given circuit below</vt:lpstr>
      <vt:lpstr>PowerPoint Presentation</vt:lpstr>
      <vt:lpstr>Hybrid-Parameters or h-Parameters</vt:lpstr>
      <vt:lpstr>PowerPoint Presentation</vt:lpstr>
      <vt:lpstr>PowerPoint Presentation</vt:lpstr>
      <vt:lpstr>PowerPoint Presentation</vt:lpstr>
      <vt:lpstr>Inverse Hybrid or g-Parameters</vt:lpstr>
      <vt:lpstr>PowerPoint Presentation</vt:lpstr>
      <vt:lpstr>PowerPoint Presentation</vt:lpstr>
      <vt:lpstr>PowerPoint Presentation</vt:lpstr>
      <vt:lpstr>PowerPoint Presentation</vt:lpstr>
      <vt:lpstr>PowerPoint Presentation</vt:lpstr>
      <vt:lpstr>Transmission Parameters OR ABCD Parameters</vt:lpstr>
      <vt:lpstr>Transmission Parameters OR ABCD Parameters</vt:lpstr>
      <vt:lpstr>Transmission Parameters OR ABCD Parameters</vt:lpstr>
      <vt:lpstr>Inverse Transmission Parameters OR abcd  Parameters</vt:lpstr>
      <vt:lpstr>Inverse Transmission Parameters OR abcd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Impedance Parameters OR Z-Parameters OR Open Circuit Parameters</dc:title>
  <dc:creator>Wazir laghari</dc:creator>
  <cp:lastModifiedBy>Wazir Laghari</cp:lastModifiedBy>
  <cp:revision>40</cp:revision>
  <dcterms:created xsi:type="dcterms:W3CDTF">2021-07-04T06:40:43Z</dcterms:created>
  <dcterms:modified xsi:type="dcterms:W3CDTF">2022-05-13T06:08:15Z</dcterms:modified>
</cp:coreProperties>
</file>